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0.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1.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 id="2147483658" r:id="rId5"/>
    <p:sldMasterId id="2147483694" r:id="rId6"/>
    <p:sldMasterId id="2147483730" r:id="rId7"/>
    <p:sldMasterId id="2147483749" r:id="rId8"/>
    <p:sldMasterId id="2147483762" r:id="rId9"/>
    <p:sldMasterId id="2147483802" r:id="rId10"/>
    <p:sldMasterId id="2147483835" r:id="rId11"/>
    <p:sldMasterId id="2147483850" r:id="rId12"/>
    <p:sldMasterId id="2147483866" r:id="rId13"/>
    <p:sldMasterId id="2147483879" r:id="rId14"/>
    <p:sldMasterId id="2147483912" r:id="rId15"/>
  </p:sldMasterIdLst>
  <p:notesMasterIdLst>
    <p:notesMasterId r:id="rId52"/>
  </p:notesMasterIdLst>
  <p:handoutMasterIdLst>
    <p:handoutMasterId r:id="rId53"/>
  </p:handoutMasterIdLst>
  <p:sldIdLst>
    <p:sldId id="1731650712" r:id="rId16"/>
    <p:sldId id="292" r:id="rId17"/>
    <p:sldId id="1731651083" r:id="rId18"/>
    <p:sldId id="1731651108" r:id="rId19"/>
    <p:sldId id="1731651015" r:id="rId20"/>
    <p:sldId id="1731651005" r:id="rId21"/>
    <p:sldId id="304" r:id="rId22"/>
    <p:sldId id="1731651006" r:id="rId23"/>
    <p:sldId id="1731651008" r:id="rId24"/>
    <p:sldId id="1731651014" r:id="rId25"/>
    <p:sldId id="1731651009" r:id="rId26"/>
    <p:sldId id="1731651064" r:id="rId27"/>
    <p:sldId id="299" r:id="rId28"/>
    <p:sldId id="1731651087" r:id="rId29"/>
    <p:sldId id="1731651085" r:id="rId30"/>
    <p:sldId id="1731651066" r:id="rId31"/>
    <p:sldId id="1731651073" r:id="rId32"/>
    <p:sldId id="1731651036" r:id="rId33"/>
    <p:sldId id="1731651080" r:id="rId34"/>
    <p:sldId id="1731651093" r:id="rId35"/>
    <p:sldId id="1731651092" r:id="rId36"/>
    <p:sldId id="1731651069" r:id="rId37"/>
    <p:sldId id="1731651276" r:id="rId38"/>
    <p:sldId id="1731651074" r:id="rId39"/>
    <p:sldId id="1731651089" r:id="rId40"/>
    <p:sldId id="1731651277" r:id="rId41"/>
    <p:sldId id="1731651043" r:id="rId42"/>
    <p:sldId id="1731651090" r:id="rId43"/>
    <p:sldId id="1731651037" r:id="rId44"/>
    <p:sldId id="1731651055" r:id="rId45"/>
    <p:sldId id="1731651038" r:id="rId46"/>
    <p:sldId id="262" r:id="rId47"/>
    <p:sldId id="1731651387" r:id="rId48"/>
    <p:sldId id="1731651386" r:id="rId49"/>
    <p:sldId id="1731651065" r:id="rId50"/>
    <p:sldId id="1731651084" r:id="rId51"/>
  </p:sldIdLst>
  <p:sldSz cx="12192000" cy="6858000"/>
  <p:notesSz cx="6858000" cy="9926638"/>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rema Plaksij" initials="ZP" lastIdx="11" clrIdx="0">
    <p:extLst>
      <p:ext uri="{19B8F6BF-5375-455C-9EA6-DF929625EA0E}">
        <p15:presenceInfo xmlns:p15="http://schemas.microsoft.com/office/powerpoint/2012/main" userId="S::zaremap@superoffice.com::a217a572-8c33-4471-b281-33f1199f3d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F59"/>
    <a:srgbClr val="38B293"/>
    <a:srgbClr val="85AFAD"/>
    <a:srgbClr val="A6D3DD"/>
    <a:srgbClr val="EF7545"/>
    <a:srgbClr val="005E58"/>
    <a:srgbClr val="B2B2B2"/>
    <a:srgbClr val="7B7B7B"/>
    <a:srgbClr val="304D6C"/>
    <a:srgbClr val="D345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E68D79-EA9B-41D9-9341-BB8F53C60C3C}" v="668" dt="2021-09-02T11:52:45.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395" autoAdjust="0"/>
  </p:normalViewPr>
  <p:slideViewPr>
    <p:cSldViewPr snapToGrid="0">
      <p:cViewPr varScale="1">
        <p:scale>
          <a:sx n="73" d="100"/>
          <a:sy n="73" d="100"/>
        </p:scale>
        <p:origin x="2280" y="54"/>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476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microsoft.com/office/2015/10/relationships/revisionInfo" Target="revisionInfo.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720863416353607"/>
          <c:y val="1.2689714019430412E-2"/>
          <c:w val="0.34206543864168992"/>
          <c:h val="0.84742170312982146"/>
        </c:manualLayout>
      </c:layout>
      <c:doughnutChart>
        <c:varyColors val="1"/>
        <c:ser>
          <c:idx val="0"/>
          <c:order val="0"/>
          <c:tx>
            <c:strRef>
              <c:f>Sheet1!$B$1</c:f>
              <c:strCache>
                <c:ptCount val="1"/>
                <c:pt idx="0">
                  <c:v>Column1</c:v>
                </c:pt>
              </c:strCache>
            </c:strRef>
          </c:tx>
          <c:spPr>
            <a:solidFill>
              <a:srgbClr val="FA3934"/>
            </a:solidFill>
          </c:spPr>
          <c:dPt>
            <c:idx val="0"/>
            <c:bubble3D val="0"/>
            <c:spPr>
              <a:solidFill>
                <a:schemeClr val="accent1"/>
              </a:solidFill>
              <a:ln>
                <a:noFill/>
              </a:ln>
              <a:effectLst/>
            </c:spPr>
            <c:extLst>
              <c:ext xmlns:c16="http://schemas.microsoft.com/office/drawing/2014/chart" uri="{C3380CC4-5D6E-409C-BE32-E72D297353CC}">
                <c16:uniqueId val="{00000001-FBD7-5543-8110-6AEBECA44017}"/>
              </c:ext>
            </c:extLst>
          </c:dPt>
          <c:dPt>
            <c:idx val="1"/>
            <c:bubble3D val="0"/>
            <c:spPr>
              <a:solidFill>
                <a:schemeClr val="accent6">
                  <a:lumMod val="75000"/>
                </a:schemeClr>
              </a:solidFill>
              <a:ln>
                <a:noFill/>
              </a:ln>
              <a:effectLst/>
            </c:spPr>
            <c:extLst>
              <c:ext xmlns:c16="http://schemas.microsoft.com/office/drawing/2014/chart" uri="{C3380CC4-5D6E-409C-BE32-E72D297353CC}">
                <c16:uniqueId val="{00000003-FBD7-5543-8110-6AEBECA44017}"/>
              </c:ext>
            </c:extLst>
          </c:dPt>
          <c:dPt>
            <c:idx val="2"/>
            <c:bubble3D val="0"/>
            <c:spPr>
              <a:solidFill>
                <a:schemeClr val="accent6"/>
              </a:solidFill>
              <a:ln>
                <a:noFill/>
              </a:ln>
              <a:effectLst/>
            </c:spPr>
            <c:extLst>
              <c:ext xmlns:c16="http://schemas.microsoft.com/office/drawing/2014/chart" uri="{C3380CC4-5D6E-409C-BE32-E72D297353CC}">
                <c16:uniqueId val="{00000005-FBD7-5543-8110-6AEBECA44017}"/>
              </c:ext>
            </c:extLst>
          </c:dPt>
          <c:dPt>
            <c:idx val="3"/>
            <c:bubble3D val="0"/>
            <c:spPr>
              <a:solidFill>
                <a:schemeClr val="tx1">
                  <a:lumMod val="75000"/>
                  <a:lumOff val="25000"/>
                </a:schemeClr>
              </a:solidFill>
              <a:ln>
                <a:noFill/>
              </a:ln>
              <a:effectLst/>
            </c:spPr>
            <c:extLst>
              <c:ext xmlns:c16="http://schemas.microsoft.com/office/drawing/2014/chart" uri="{C3380CC4-5D6E-409C-BE32-E72D297353CC}">
                <c16:uniqueId val="{00000007-FBD7-5543-8110-6AEBECA44017}"/>
              </c:ext>
            </c:extLst>
          </c:dPt>
          <c:dPt>
            <c:idx val="4"/>
            <c:bubble3D val="0"/>
            <c:spPr>
              <a:solidFill>
                <a:schemeClr val="tx1">
                  <a:lumMod val="50000"/>
                  <a:lumOff val="50000"/>
                </a:schemeClr>
              </a:solidFill>
              <a:ln>
                <a:noFill/>
              </a:ln>
              <a:effectLst/>
            </c:spPr>
            <c:extLst>
              <c:ext xmlns:c16="http://schemas.microsoft.com/office/drawing/2014/chart" uri="{C3380CC4-5D6E-409C-BE32-E72D297353CC}">
                <c16:uniqueId val="{00000009-FBD7-5543-8110-6AEBECA44017}"/>
              </c:ext>
            </c:extLst>
          </c:dPt>
          <c:dPt>
            <c:idx val="5"/>
            <c:bubble3D val="0"/>
            <c:spPr>
              <a:solidFill>
                <a:schemeClr val="bg1">
                  <a:lumMod val="65000"/>
                </a:schemeClr>
              </a:solidFill>
              <a:ln>
                <a:noFill/>
              </a:ln>
              <a:effectLst/>
            </c:spPr>
            <c:extLst>
              <c:ext xmlns:c16="http://schemas.microsoft.com/office/drawing/2014/chart" uri="{C3380CC4-5D6E-409C-BE32-E72D297353CC}">
                <c16:uniqueId val="{0000000B-FBD7-5543-8110-6AEBECA44017}"/>
              </c:ext>
            </c:extLst>
          </c:dPt>
          <c:dPt>
            <c:idx val="6"/>
            <c:bubble3D val="0"/>
            <c:spPr>
              <a:solidFill>
                <a:schemeClr val="bg1">
                  <a:lumMod val="75000"/>
                </a:schemeClr>
              </a:solidFill>
              <a:ln>
                <a:noFill/>
              </a:ln>
              <a:effectLst/>
            </c:spPr>
            <c:extLst>
              <c:ext xmlns:c16="http://schemas.microsoft.com/office/drawing/2014/chart" uri="{C3380CC4-5D6E-409C-BE32-E72D297353CC}">
                <c16:uniqueId val="{0000000D-FBD7-5543-8110-6AEBECA4401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Norway</c:v>
                </c:pt>
                <c:pt idx="1">
                  <c:v>Sweden</c:v>
                </c:pt>
                <c:pt idx="2">
                  <c:v>Denmark</c:v>
                </c:pt>
                <c:pt idx="3">
                  <c:v>Germany</c:v>
                </c:pt>
                <c:pt idx="4">
                  <c:v>Netherlands</c:v>
                </c:pt>
                <c:pt idx="5">
                  <c:v>Switzerland</c:v>
                </c:pt>
                <c:pt idx="6">
                  <c:v>UK</c:v>
                </c:pt>
              </c:strCache>
            </c:strRef>
          </c:cat>
          <c:val>
            <c:numRef>
              <c:f>Sheet1!$B$2:$B$8</c:f>
              <c:numCache>
                <c:formatCode>0%</c:formatCode>
                <c:ptCount val="7"/>
                <c:pt idx="0">
                  <c:v>0.40813152632748284</c:v>
                </c:pt>
                <c:pt idx="1">
                  <c:v>0.16574094645634305</c:v>
                </c:pt>
                <c:pt idx="2">
                  <c:v>9.9755609864474584E-2</c:v>
                </c:pt>
                <c:pt idx="3">
                  <c:v>0.11508553654743392</c:v>
                </c:pt>
                <c:pt idx="4">
                  <c:v>0.11397467229504556</c:v>
                </c:pt>
                <c:pt idx="5">
                  <c:v>6.6429682292823825E-2</c:v>
                </c:pt>
                <c:pt idx="6">
                  <c:v>3.0882026216396363E-2</c:v>
                </c:pt>
              </c:numCache>
            </c:numRef>
          </c:val>
          <c:extLst>
            <c:ext xmlns:c16="http://schemas.microsoft.com/office/drawing/2014/chart" uri="{C3380CC4-5D6E-409C-BE32-E72D297353CC}">
              <c16:uniqueId val="{0000000E-FBD7-5543-8110-6AEBECA44017}"/>
            </c:ext>
          </c:extLst>
        </c:ser>
        <c:dLbls>
          <c:showLegendKey val="0"/>
          <c:showVal val="0"/>
          <c:showCatName val="0"/>
          <c:showSerName val="0"/>
          <c:showPercent val="0"/>
          <c:showBubbleSize val="0"/>
          <c:showLeaderLines val="1"/>
        </c:dLbls>
        <c:firstSliceAng val="0"/>
        <c:holeSize val="57"/>
      </c:doughnutChart>
      <c:spPr>
        <a:noFill/>
        <a:ln>
          <a:noFill/>
        </a:ln>
        <a:effectLst/>
      </c:spPr>
    </c:plotArea>
    <c:legend>
      <c:legendPos val="b"/>
      <c:layout>
        <c:manualLayout>
          <c:xMode val="edge"/>
          <c:yMode val="edge"/>
          <c:x val="8.8022783572757016E-2"/>
          <c:y val="0.11628384075552294"/>
          <c:w val="0.23647073052842599"/>
          <c:h val="0.7499406863529455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0351793952135E-2"/>
          <c:y val="0.10166857281683445"/>
          <c:w val="0.85153294692129811"/>
          <c:h val="0.76669743691812486"/>
        </c:manualLayout>
      </c:layout>
      <c:barChart>
        <c:barDir val="col"/>
        <c:grouping val="stacked"/>
        <c:varyColors val="0"/>
        <c:ser>
          <c:idx val="0"/>
          <c:order val="0"/>
          <c:tx>
            <c:strRef>
              <c:f>Sheet1!$B$1</c:f>
              <c:strCache>
                <c:ptCount val="1"/>
                <c:pt idx="0">
                  <c:v>Annual recurring revenues</c:v>
                </c:pt>
              </c:strCache>
            </c:strRef>
          </c:tx>
          <c:spPr>
            <a:solidFill>
              <a:srgbClr val="005E58"/>
            </a:solidFill>
            <a:ln>
              <a:noFill/>
            </a:ln>
            <a:effectLst/>
          </c:spPr>
          <c:invertIfNegative val="0"/>
          <c:cat>
            <c:strRef>
              <c:f>Sheet1!$A$2:$A$9</c:f>
              <c:strCache>
                <c:ptCount val="8"/>
                <c:pt idx="0">
                  <c:v>2013</c:v>
                </c:pt>
                <c:pt idx="1">
                  <c:v>2014</c:v>
                </c:pt>
                <c:pt idx="2">
                  <c:v>2015</c:v>
                </c:pt>
                <c:pt idx="3">
                  <c:v>2016</c:v>
                </c:pt>
                <c:pt idx="4">
                  <c:v>2017</c:v>
                </c:pt>
                <c:pt idx="5">
                  <c:v>2018</c:v>
                </c:pt>
                <c:pt idx="6">
                  <c:v>2019</c:v>
                </c:pt>
                <c:pt idx="7">
                  <c:v>2020P</c:v>
                </c:pt>
              </c:strCache>
            </c:strRef>
          </c:cat>
          <c:val>
            <c:numRef>
              <c:f>Sheet1!$B$2:$B$9</c:f>
              <c:numCache>
                <c:formatCode>General</c:formatCode>
                <c:ptCount val="8"/>
                <c:pt idx="0">
                  <c:v>217</c:v>
                </c:pt>
                <c:pt idx="1">
                  <c:v>236</c:v>
                </c:pt>
                <c:pt idx="2">
                  <c:v>257</c:v>
                </c:pt>
                <c:pt idx="3">
                  <c:v>271</c:v>
                </c:pt>
                <c:pt idx="4">
                  <c:v>293</c:v>
                </c:pt>
                <c:pt idx="5">
                  <c:v>329</c:v>
                </c:pt>
                <c:pt idx="6">
                  <c:v>364</c:v>
                </c:pt>
                <c:pt idx="7">
                  <c:v>413.2</c:v>
                </c:pt>
              </c:numCache>
            </c:numRef>
          </c:val>
          <c:extLst>
            <c:ext xmlns:c16="http://schemas.microsoft.com/office/drawing/2014/chart" uri="{C3380CC4-5D6E-409C-BE32-E72D297353CC}">
              <c16:uniqueId val="{00000000-F5F6-4709-8C9D-7D3987B883C2}"/>
            </c:ext>
          </c:extLst>
        </c:ser>
        <c:ser>
          <c:idx val="1"/>
          <c:order val="1"/>
          <c:tx>
            <c:strRef>
              <c:f>Sheet1!$C$1</c:f>
              <c:strCache>
                <c:ptCount val="1"/>
                <c:pt idx="0">
                  <c:v>Non-recurring</c:v>
                </c:pt>
              </c:strCache>
            </c:strRef>
          </c:tx>
          <c:spPr>
            <a:solidFill>
              <a:srgbClr val="599B85"/>
            </a:solidFill>
            <a:ln>
              <a:noFill/>
            </a:ln>
            <a:effectLst/>
          </c:spPr>
          <c:invertIfNegative val="0"/>
          <c:cat>
            <c:strRef>
              <c:f>Sheet1!$A$2:$A$9</c:f>
              <c:strCache>
                <c:ptCount val="8"/>
                <c:pt idx="0">
                  <c:v>2013</c:v>
                </c:pt>
                <c:pt idx="1">
                  <c:v>2014</c:v>
                </c:pt>
                <c:pt idx="2">
                  <c:v>2015</c:v>
                </c:pt>
                <c:pt idx="3">
                  <c:v>2016</c:v>
                </c:pt>
                <c:pt idx="4">
                  <c:v>2017</c:v>
                </c:pt>
                <c:pt idx="5">
                  <c:v>2018</c:v>
                </c:pt>
                <c:pt idx="6">
                  <c:v>2019</c:v>
                </c:pt>
                <c:pt idx="7">
                  <c:v>2020P</c:v>
                </c:pt>
              </c:strCache>
            </c:strRef>
          </c:cat>
          <c:val>
            <c:numRef>
              <c:f>Sheet1!$C$2:$C$9</c:f>
              <c:numCache>
                <c:formatCode>General</c:formatCode>
                <c:ptCount val="8"/>
                <c:pt idx="0">
                  <c:v>119.5</c:v>
                </c:pt>
                <c:pt idx="1">
                  <c:v>117.80000000000001</c:v>
                </c:pt>
                <c:pt idx="2">
                  <c:v>108.69999999999999</c:v>
                </c:pt>
                <c:pt idx="3">
                  <c:v>93.699999999999989</c:v>
                </c:pt>
                <c:pt idx="4">
                  <c:v>85.100000000000023</c:v>
                </c:pt>
                <c:pt idx="5">
                  <c:v>87.399999999999977</c:v>
                </c:pt>
                <c:pt idx="6">
                  <c:v>85.600000000000023</c:v>
                </c:pt>
                <c:pt idx="7">
                  <c:v>75</c:v>
                </c:pt>
              </c:numCache>
            </c:numRef>
          </c:val>
          <c:extLst>
            <c:ext xmlns:c16="http://schemas.microsoft.com/office/drawing/2014/chart" uri="{C3380CC4-5D6E-409C-BE32-E72D297353CC}">
              <c16:uniqueId val="{00000001-F5F6-4709-8C9D-7D3987B883C2}"/>
            </c:ext>
          </c:extLst>
        </c:ser>
        <c:dLbls>
          <c:showLegendKey val="0"/>
          <c:showVal val="0"/>
          <c:showCatName val="0"/>
          <c:showSerName val="0"/>
          <c:showPercent val="0"/>
          <c:showBubbleSize val="0"/>
        </c:dLbls>
        <c:gapWidth val="50"/>
        <c:overlap val="100"/>
        <c:axId val="317651120"/>
        <c:axId val="317648624"/>
      </c:barChart>
      <c:lineChart>
        <c:grouping val="standard"/>
        <c:varyColors val="0"/>
        <c:ser>
          <c:idx val="2"/>
          <c:order val="2"/>
          <c:tx>
            <c:strRef>
              <c:f>Sheet1!$D$1</c:f>
              <c:strCache>
                <c:ptCount val="1"/>
                <c:pt idx="0">
                  <c:v>Total</c:v>
                </c:pt>
              </c:strCache>
            </c:strRef>
          </c:tx>
          <c:spPr>
            <a:ln w="28575" cap="rnd">
              <a:noFill/>
              <a:round/>
            </a:ln>
            <a:effectLst/>
          </c:spPr>
          <c:marker>
            <c:symbol val="none"/>
          </c:marker>
          <c:dLbls>
            <c:dLbl>
              <c:idx val="0"/>
              <c:layout>
                <c:manualLayout>
                  <c:x val="-5.0976316092899751E-2"/>
                  <c:y val="-6.21556795954081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F5F6-4709-8C9D-7D3987B883C2}"/>
                </c:ext>
              </c:extLst>
            </c:dLbl>
            <c:dLbl>
              <c:idx val="1"/>
              <c:layout>
                <c:manualLayout>
                  <c:x val="-4.7422106845686866E-2"/>
                  <c:y val="-4.83815076861506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F5F6-4709-8C9D-7D3987B883C2}"/>
                </c:ext>
              </c:extLst>
            </c:dLbl>
            <c:dLbl>
              <c:idx val="2"/>
              <c:layout>
                <c:manualLayout>
                  <c:x val="-5.097631609289982E-2"/>
                  <c:y val="-4.14944217315218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F5F6-4709-8C9D-7D3987B883C2}"/>
                </c:ext>
              </c:extLst>
            </c:dLbl>
            <c:dLbl>
              <c:idx val="3"/>
              <c:layout>
                <c:manualLayout>
                  <c:x val="-5.0976316092899751E-2"/>
                  <c:y val="-4.14944217315218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F5F6-4709-8C9D-7D3987B883C2}"/>
                </c:ext>
              </c:extLst>
            </c:dLbl>
            <c:dLbl>
              <c:idx val="4"/>
              <c:layout>
                <c:manualLayout>
                  <c:x val="-5.097631609289982E-2"/>
                  <c:y val="-3.4607335776893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F5F6-4709-8C9D-7D3987B883C2}"/>
                </c:ext>
              </c:extLst>
            </c:dLbl>
            <c:dLbl>
              <c:idx val="5"/>
              <c:layout>
                <c:manualLayout>
                  <c:x val="-5.0976316092899751E-2"/>
                  <c:y val="-4.83815076861506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F5F6-4709-8C9D-7D3987B883C2}"/>
                </c:ext>
              </c:extLst>
            </c:dLbl>
            <c:dLbl>
              <c:idx val="6"/>
              <c:layout>
                <c:manualLayout>
                  <c:x val="-5.0976316092899751E-2"/>
                  <c:y val="-4.83815076861506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F5F6-4709-8C9D-7D3987B883C2}"/>
                </c:ext>
              </c:extLst>
            </c:dLbl>
            <c:dLbl>
              <c:idx val="7"/>
              <c:layout>
                <c:manualLayout>
                  <c:x val="-5.0976316092899751E-2"/>
                  <c:y val="-4.14944217315218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F5F6-4709-8C9D-7D3987B883C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2013</c:v>
                </c:pt>
                <c:pt idx="1">
                  <c:v>2014</c:v>
                </c:pt>
                <c:pt idx="2">
                  <c:v>2015</c:v>
                </c:pt>
                <c:pt idx="3">
                  <c:v>2016</c:v>
                </c:pt>
                <c:pt idx="4">
                  <c:v>2017</c:v>
                </c:pt>
                <c:pt idx="5">
                  <c:v>2018</c:v>
                </c:pt>
                <c:pt idx="6">
                  <c:v>2019</c:v>
                </c:pt>
                <c:pt idx="7">
                  <c:v>2020P</c:v>
                </c:pt>
              </c:strCache>
            </c:strRef>
          </c:cat>
          <c:val>
            <c:numRef>
              <c:f>Sheet1!$D$2:$D$9</c:f>
              <c:numCache>
                <c:formatCode>General</c:formatCode>
                <c:ptCount val="8"/>
                <c:pt idx="0">
                  <c:v>336.5</c:v>
                </c:pt>
                <c:pt idx="1">
                  <c:v>353.8</c:v>
                </c:pt>
                <c:pt idx="2">
                  <c:v>365.7</c:v>
                </c:pt>
                <c:pt idx="3">
                  <c:v>364.7</c:v>
                </c:pt>
                <c:pt idx="4">
                  <c:v>378.1</c:v>
                </c:pt>
                <c:pt idx="5">
                  <c:v>416.4</c:v>
                </c:pt>
                <c:pt idx="6">
                  <c:v>449.6</c:v>
                </c:pt>
                <c:pt idx="7">
                  <c:v>488.2</c:v>
                </c:pt>
              </c:numCache>
            </c:numRef>
          </c:val>
          <c:smooth val="0"/>
          <c:extLst>
            <c:ext xmlns:c16="http://schemas.microsoft.com/office/drawing/2014/chart" uri="{C3380CC4-5D6E-409C-BE32-E72D297353CC}">
              <c16:uniqueId val="{00000004-F5F6-4709-8C9D-7D3987B883C2}"/>
            </c:ext>
          </c:extLst>
        </c:ser>
        <c:dLbls>
          <c:showLegendKey val="0"/>
          <c:showVal val="0"/>
          <c:showCatName val="0"/>
          <c:showSerName val="0"/>
          <c:showPercent val="0"/>
          <c:showBubbleSize val="0"/>
        </c:dLbls>
        <c:marker val="1"/>
        <c:smooth val="0"/>
        <c:axId val="317651120"/>
        <c:axId val="317648624"/>
      </c:lineChart>
      <c:lineChart>
        <c:grouping val="standard"/>
        <c:varyColors val="0"/>
        <c:ser>
          <c:idx val="3"/>
          <c:order val="3"/>
          <c:tx>
            <c:strRef>
              <c:f>Sheet1!$E$1</c:f>
              <c:strCache>
                <c:ptCount val="1"/>
                <c:pt idx="0">
                  <c:v>Percent</c:v>
                </c:pt>
              </c:strCache>
            </c:strRef>
          </c:tx>
          <c:spPr>
            <a:ln w="28575" cap="rnd">
              <a:noFill/>
              <a:round/>
            </a:ln>
            <a:effectLst/>
          </c:spPr>
          <c:marker>
            <c:symbol val="none"/>
          </c:marker>
          <c:dLbls>
            <c:dLbl>
              <c:idx val="0"/>
              <c:layout>
                <c:manualLayout>
                  <c:x val="-5.5893158790874808E-2"/>
                  <c:y val="0.2711230913007122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5F6-4709-8C9D-7D3987B883C2}"/>
                </c:ext>
              </c:extLst>
            </c:dLbl>
            <c:dLbl>
              <c:idx val="1"/>
              <c:layout>
                <c:manualLayout>
                  <c:x val="-5.2338949543661924E-2"/>
                  <c:y val="0.2698476700971493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5F6-4709-8C9D-7D3987B883C2}"/>
                </c:ext>
              </c:extLst>
            </c:dLbl>
            <c:dLbl>
              <c:idx val="2"/>
              <c:layout>
                <c:manualLayout>
                  <c:x val="-5.2338949543661924E-2"/>
                  <c:y val="0.2859465741500146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5F6-4709-8C9D-7D3987B883C2}"/>
                </c:ext>
              </c:extLst>
            </c:dLbl>
            <c:dLbl>
              <c:idx val="3"/>
              <c:layout>
                <c:manualLayout>
                  <c:x val="-5.2338949543661924E-2"/>
                  <c:y val="0.3036160192903167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5F6-4709-8C9D-7D3987B883C2}"/>
                </c:ext>
              </c:extLst>
            </c:dLbl>
            <c:dLbl>
              <c:idx val="4"/>
              <c:layout>
                <c:manualLayout>
                  <c:x val="-5.4381640354323815E-2"/>
                  <c:y val="0.3124507418604678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5F6-4709-8C9D-7D3987B883C2}"/>
                </c:ext>
              </c:extLst>
            </c:dLbl>
            <c:dLbl>
              <c:idx val="5"/>
              <c:layout>
                <c:manualLayout>
                  <c:x val="-5.4899099637638636E-2"/>
                  <c:y val="0.31686838911442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5F6-4709-8C9D-7D3987B883C2}"/>
                </c:ext>
              </c:extLst>
            </c:dLbl>
            <c:dLbl>
              <c:idx val="6"/>
              <c:layout>
                <c:manualLayout>
                  <c:x val="-5.5893158790874808E-2"/>
                  <c:y val="0.3212854644306187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5F6-4709-8C9D-7D3987B883C2}"/>
                </c:ext>
              </c:extLst>
            </c:dLbl>
            <c:dLbl>
              <c:idx val="7"/>
              <c:layout>
                <c:manualLayout>
                  <c:x val="-5.4899099637638706E-2"/>
                  <c:y val="0.3446474060906795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5F6-4709-8C9D-7D3987B883C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2013</c:v>
                </c:pt>
                <c:pt idx="1">
                  <c:v>2014</c:v>
                </c:pt>
                <c:pt idx="2">
                  <c:v>2015</c:v>
                </c:pt>
                <c:pt idx="3">
                  <c:v>2016</c:v>
                </c:pt>
                <c:pt idx="4">
                  <c:v>2017</c:v>
                </c:pt>
                <c:pt idx="5">
                  <c:v>2018</c:v>
                </c:pt>
                <c:pt idx="6">
                  <c:v>2019</c:v>
                </c:pt>
                <c:pt idx="7">
                  <c:v>2020P</c:v>
                </c:pt>
              </c:strCache>
            </c:strRef>
          </c:cat>
          <c:val>
            <c:numRef>
              <c:f>Sheet1!$E$2:$E$9</c:f>
              <c:numCache>
                <c:formatCode>General</c:formatCode>
                <c:ptCount val="8"/>
                <c:pt idx="0">
                  <c:v>0.64487369985141163</c:v>
                </c:pt>
                <c:pt idx="1">
                  <c:v>0.66704352741661954</c:v>
                </c:pt>
                <c:pt idx="2">
                  <c:v>0.70276182663385289</c:v>
                </c:pt>
                <c:pt idx="3">
                  <c:v>0.74307650123389091</c:v>
                </c:pt>
                <c:pt idx="4">
                  <c:v>0.77492726791854005</c:v>
                </c:pt>
                <c:pt idx="5">
                  <c:v>0.79010566762728152</c:v>
                </c:pt>
                <c:pt idx="6">
                  <c:v>0.80960854092526691</c:v>
                </c:pt>
                <c:pt idx="7">
                  <c:v>0.84637443670626789</c:v>
                </c:pt>
              </c:numCache>
            </c:numRef>
          </c:val>
          <c:smooth val="0"/>
          <c:extLst>
            <c:ext xmlns:c16="http://schemas.microsoft.com/office/drawing/2014/chart" uri="{C3380CC4-5D6E-409C-BE32-E72D297353CC}">
              <c16:uniqueId val="{00000007-F5F6-4709-8C9D-7D3987B883C2}"/>
            </c:ext>
          </c:extLst>
        </c:ser>
        <c:ser>
          <c:idx val="4"/>
          <c:order val="4"/>
          <c:tx>
            <c:strRef>
              <c:f>Sheet1!$F$1</c:f>
              <c:strCache>
                <c:ptCount val="1"/>
                <c:pt idx="0">
                  <c:v>Column2</c:v>
                </c:pt>
              </c:strCache>
            </c:strRef>
          </c:tx>
          <c:spPr>
            <a:ln w="28575" cap="rnd">
              <a:noFill/>
              <a:round/>
            </a:ln>
            <a:effectLst/>
          </c:spPr>
          <c:marker>
            <c:symbol val="none"/>
          </c:marker>
          <c:dLbls>
            <c:dLbl>
              <c:idx val="0"/>
              <c:layout>
                <c:manualLayout>
                  <c:x val="-5.2338949543661924E-2"/>
                  <c:y val="-0.1393034484415268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5F6-4709-8C9D-7D3987B883C2}"/>
                </c:ext>
              </c:extLst>
            </c:dLbl>
            <c:dLbl>
              <c:idx val="1"/>
              <c:layout>
                <c:manualLayout>
                  <c:x val="-5.1821490260347228E-2"/>
                  <c:y val="-0.1699289996465424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5F6-4709-8C9D-7D3987B883C2}"/>
                </c:ext>
              </c:extLst>
            </c:dLbl>
            <c:dLbl>
              <c:idx val="2"/>
              <c:layout>
                <c:manualLayout>
                  <c:x val="-5.2856408826976585E-2"/>
                  <c:y val="-0.2302015165501629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5F6-4709-8C9D-7D3987B883C2}"/>
                </c:ext>
              </c:extLst>
            </c:dLbl>
            <c:dLbl>
              <c:idx val="3"/>
              <c:layout>
                <c:manualLayout>
                  <c:x val="-5.2338949543661924E-2"/>
                  <c:y val="-0.2683869410595261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5F6-4709-8C9D-7D3987B883C2}"/>
                </c:ext>
              </c:extLst>
            </c:dLbl>
            <c:dLbl>
              <c:idx val="4"/>
              <c:layout>
                <c:manualLayout>
                  <c:x val="-5.2338949543661986E-2"/>
                  <c:y val="-0.3239461188875582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F5F6-4709-8C9D-7D3987B883C2}"/>
                </c:ext>
              </c:extLst>
            </c:dLbl>
            <c:dLbl>
              <c:idx val="5"/>
              <c:layout>
                <c:manualLayout>
                  <c:x val="-5.5893158790874808E-2"/>
                  <c:y val="-0.366548618713117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5F6-4709-8C9D-7D3987B883C2}"/>
                </c:ext>
              </c:extLst>
            </c:dLbl>
            <c:dLbl>
              <c:idx val="6"/>
              <c:layout>
                <c:manualLayout>
                  <c:x val="-5.5893158790874808E-2"/>
                  <c:y val="-0.4441943169976470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5F6-4709-8C9D-7D3987B883C2}"/>
                </c:ext>
              </c:extLst>
            </c:dLbl>
            <c:dLbl>
              <c:idx val="7"/>
              <c:layout>
                <c:manualLayout>
                  <c:x val="-4.9302199579763735E-2"/>
                  <c:y val="-0.5145769776749814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5F6-4709-8C9D-7D3987B883C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2013</c:v>
                </c:pt>
                <c:pt idx="1">
                  <c:v>2014</c:v>
                </c:pt>
                <c:pt idx="2">
                  <c:v>2015</c:v>
                </c:pt>
                <c:pt idx="3">
                  <c:v>2016</c:v>
                </c:pt>
                <c:pt idx="4">
                  <c:v>2017</c:v>
                </c:pt>
                <c:pt idx="5">
                  <c:v>2018</c:v>
                </c:pt>
                <c:pt idx="6">
                  <c:v>2019</c:v>
                </c:pt>
                <c:pt idx="7">
                  <c:v>2020P</c:v>
                </c:pt>
              </c:strCache>
            </c:strRef>
          </c:cat>
          <c:val>
            <c:numRef>
              <c:f>Sheet1!$F$2:$F$9</c:f>
              <c:numCache>
                <c:formatCode>General</c:formatCode>
                <c:ptCount val="8"/>
                <c:pt idx="0">
                  <c:v>0.35512630014858843</c:v>
                </c:pt>
                <c:pt idx="1">
                  <c:v>0.33295647258338046</c:v>
                </c:pt>
                <c:pt idx="2">
                  <c:v>0.29723817336614711</c:v>
                </c:pt>
                <c:pt idx="3">
                  <c:v>0.25692349876610909</c:v>
                </c:pt>
                <c:pt idx="4">
                  <c:v>0.22507273208145998</c:v>
                </c:pt>
                <c:pt idx="5">
                  <c:v>0.20989433237271848</c:v>
                </c:pt>
                <c:pt idx="6">
                  <c:v>0.19039145907473315</c:v>
                </c:pt>
                <c:pt idx="7">
                  <c:v>0.15362556329373209</c:v>
                </c:pt>
              </c:numCache>
            </c:numRef>
          </c:val>
          <c:smooth val="0"/>
          <c:extLst>
            <c:ext xmlns:c16="http://schemas.microsoft.com/office/drawing/2014/chart" uri="{C3380CC4-5D6E-409C-BE32-E72D297353CC}">
              <c16:uniqueId val="{00000008-F5F6-4709-8C9D-7D3987B883C2}"/>
            </c:ext>
          </c:extLst>
        </c:ser>
        <c:dLbls>
          <c:showLegendKey val="0"/>
          <c:showVal val="0"/>
          <c:showCatName val="0"/>
          <c:showSerName val="0"/>
          <c:showPercent val="0"/>
          <c:showBubbleSize val="0"/>
        </c:dLbls>
        <c:marker val="1"/>
        <c:smooth val="0"/>
        <c:axId val="1784952032"/>
        <c:axId val="1784945792"/>
      </c:lineChart>
      <c:catAx>
        <c:axId val="3176511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317648624"/>
        <c:crosses val="autoZero"/>
        <c:auto val="1"/>
        <c:lblAlgn val="ctr"/>
        <c:lblOffset val="100"/>
        <c:noMultiLvlLbl val="0"/>
      </c:catAx>
      <c:valAx>
        <c:axId val="317648624"/>
        <c:scaling>
          <c:orientation val="minMax"/>
          <c:max val="55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noFill/>
                <a:latin typeface="+mn-lt"/>
                <a:ea typeface="+mn-ea"/>
                <a:cs typeface="+mn-cs"/>
              </a:defRPr>
            </a:pPr>
            <a:endParaRPr lang="en-US"/>
          </a:p>
        </c:txPr>
        <c:crossAx val="317651120"/>
        <c:crosses val="autoZero"/>
        <c:crossBetween val="between"/>
      </c:valAx>
      <c:valAx>
        <c:axId val="1784945792"/>
        <c:scaling>
          <c:orientation val="minMax"/>
          <c:max val="1"/>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noFill/>
                <a:latin typeface="+mn-lt"/>
                <a:ea typeface="+mn-ea"/>
                <a:cs typeface="+mn-cs"/>
              </a:defRPr>
            </a:pPr>
            <a:endParaRPr lang="en-US"/>
          </a:p>
        </c:txPr>
        <c:crossAx val="1784952032"/>
        <c:crosses val="max"/>
        <c:crossBetween val="between"/>
      </c:valAx>
      <c:catAx>
        <c:axId val="1784952032"/>
        <c:scaling>
          <c:orientation val="minMax"/>
        </c:scaling>
        <c:delete val="1"/>
        <c:axPos val="t"/>
        <c:numFmt formatCode="General" sourceLinked="1"/>
        <c:majorTickMark val="out"/>
        <c:minorTickMark val="none"/>
        <c:tickLblPos val="nextTo"/>
        <c:crossAx val="1784945792"/>
        <c:crosses val="max"/>
        <c:auto val="1"/>
        <c:lblAlgn val="ctr"/>
        <c:lblOffset val="100"/>
        <c:noMultiLvlLbl val="0"/>
      </c:catAx>
      <c:spPr>
        <a:noFill/>
        <a:ln>
          <a:noFill/>
        </a:ln>
        <a:effectLst/>
      </c:spPr>
    </c:plotArea>
    <c:legend>
      <c:legendPos val="b"/>
      <c:legendEntry>
        <c:idx val="3"/>
        <c:delete val="1"/>
      </c:legendEntry>
      <c:layout>
        <c:manualLayout>
          <c:xMode val="edge"/>
          <c:yMode val="edge"/>
          <c:x val="4.3635054913932166E-2"/>
          <c:y val="3.7586136024828215E-2"/>
          <c:w val="0.45423661742267774"/>
          <c:h val="0.1428506353743510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0B6F7-0082-3F47-B387-1F73D43552FE}"/>
              </a:ext>
            </a:extLst>
          </p:cNvPr>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DK"/>
          </a:p>
        </p:txBody>
      </p:sp>
      <p:sp>
        <p:nvSpPr>
          <p:cNvPr id="3" name="Date Placeholder 2">
            <a:extLst>
              <a:ext uri="{FF2B5EF4-FFF2-40B4-BE49-F238E27FC236}">
                <a16:creationId xmlns:a16="http://schemas.microsoft.com/office/drawing/2014/main" id="{CF28899A-1E59-3C44-B1E6-557E58BDE891}"/>
              </a:ext>
            </a:extLst>
          </p:cNvPr>
          <p:cNvSpPr>
            <a:spLocks noGrp="1"/>
          </p:cNvSpPr>
          <p:nvPr>
            <p:ph type="dt" sz="quarter" idx="1"/>
          </p:nvPr>
        </p:nvSpPr>
        <p:spPr>
          <a:xfrm>
            <a:off x="3884613" y="0"/>
            <a:ext cx="2971800" cy="498056"/>
          </a:xfrm>
          <a:prstGeom prst="rect">
            <a:avLst/>
          </a:prstGeom>
        </p:spPr>
        <p:txBody>
          <a:bodyPr vert="horz" lIns="91440" tIns="45720" rIns="91440" bIns="45720" rtlCol="0"/>
          <a:lstStyle>
            <a:lvl1pPr algn="r">
              <a:defRPr sz="1200"/>
            </a:lvl1pPr>
          </a:lstStyle>
          <a:p>
            <a:fld id="{2F2D9BB7-A811-BE41-AE11-0B79F13BE891}" type="datetimeFigureOut">
              <a:rPr lang="en-DK" smtClean="0"/>
              <a:t>01/13/2022</a:t>
            </a:fld>
            <a:endParaRPr lang="en-DK"/>
          </a:p>
        </p:txBody>
      </p:sp>
      <p:sp>
        <p:nvSpPr>
          <p:cNvPr id="4" name="Footer Placeholder 3">
            <a:extLst>
              <a:ext uri="{FF2B5EF4-FFF2-40B4-BE49-F238E27FC236}">
                <a16:creationId xmlns:a16="http://schemas.microsoft.com/office/drawing/2014/main" id="{6D3CF029-3D30-4449-BE6F-0ACB10919493}"/>
              </a:ext>
            </a:extLst>
          </p:cNvPr>
          <p:cNvSpPr>
            <a:spLocks noGrp="1"/>
          </p:cNvSpPr>
          <p:nvPr>
            <p:ph type="ftr" sz="quarter" idx="2"/>
          </p:nvPr>
        </p:nvSpPr>
        <p:spPr>
          <a:xfrm>
            <a:off x="0" y="9428584"/>
            <a:ext cx="2971800" cy="498055"/>
          </a:xfrm>
          <a:prstGeom prst="rect">
            <a:avLst/>
          </a:prstGeom>
        </p:spPr>
        <p:txBody>
          <a:bodyPr vert="horz" lIns="91440" tIns="45720" rIns="91440" bIns="45720" rtlCol="0" anchor="b"/>
          <a:lstStyle>
            <a:lvl1pPr algn="l">
              <a:defRPr sz="1200"/>
            </a:lvl1pPr>
          </a:lstStyle>
          <a:p>
            <a:endParaRPr lang="en-DK"/>
          </a:p>
        </p:txBody>
      </p:sp>
      <p:sp>
        <p:nvSpPr>
          <p:cNvPr id="5" name="Slide Number Placeholder 4">
            <a:extLst>
              <a:ext uri="{FF2B5EF4-FFF2-40B4-BE49-F238E27FC236}">
                <a16:creationId xmlns:a16="http://schemas.microsoft.com/office/drawing/2014/main" id="{40E75169-B32A-1441-A8D8-99B3A3447C3E}"/>
              </a:ext>
            </a:extLst>
          </p:cNvPr>
          <p:cNvSpPr>
            <a:spLocks noGrp="1"/>
          </p:cNvSpPr>
          <p:nvPr>
            <p:ph type="sldNum" sz="quarter" idx="3"/>
          </p:nvPr>
        </p:nvSpPr>
        <p:spPr>
          <a:xfrm>
            <a:off x="3884613" y="9428584"/>
            <a:ext cx="2971800" cy="498055"/>
          </a:xfrm>
          <a:prstGeom prst="rect">
            <a:avLst/>
          </a:prstGeom>
        </p:spPr>
        <p:txBody>
          <a:bodyPr vert="horz" lIns="91440" tIns="45720" rIns="91440" bIns="45720" rtlCol="0" anchor="b"/>
          <a:lstStyle>
            <a:lvl1pPr algn="r">
              <a:defRPr sz="1200"/>
            </a:lvl1pPr>
          </a:lstStyle>
          <a:p>
            <a:fld id="{FEEA283E-6473-6F40-9885-94B3D19B3449}" type="slidenum">
              <a:rPr lang="en-DK" smtClean="0"/>
              <a:t>‹#›</a:t>
            </a:fld>
            <a:endParaRPr lang="en-DK"/>
          </a:p>
        </p:txBody>
      </p:sp>
    </p:spTree>
    <p:extLst>
      <p:ext uri="{BB962C8B-B14F-4D97-AF65-F5344CB8AC3E}">
        <p14:creationId xmlns:p14="http://schemas.microsoft.com/office/powerpoint/2010/main" val="3862305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541E00B6-13B0-AE42-9976-6CE2AC9F1105}" type="datetimeFigureOut">
              <a:rPr lang="en-NO" smtClean="0"/>
              <a:t>01/13/2022</a:t>
            </a:fld>
            <a:endParaRPr lang="en-NO"/>
          </a:p>
        </p:txBody>
      </p:sp>
      <p:sp>
        <p:nvSpPr>
          <p:cNvPr id="4" name="Slide Image Placehold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7D01D8F5-F81D-C84A-98C1-750C41B6CE4F}" type="slidenum">
              <a:rPr lang="en-NO" smtClean="0"/>
              <a:t>‹#›</a:t>
            </a:fld>
            <a:endParaRPr lang="en-NO"/>
          </a:p>
        </p:txBody>
      </p:sp>
    </p:spTree>
    <p:extLst>
      <p:ext uri="{BB962C8B-B14F-4D97-AF65-F5344CB8AC3E}">
        <p14:creationId xmlns:p14="http://schemas.microsoft.com/office/powerpoint/2010/main" val="712678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oracle.com/us/products/applications/cust-exp-impact-report-epss-1560493.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919191"/>
                </a:solidFill>
                <a:effectLst/>
                <a:uLnTx/>
                <a:uFillTx/>
                <a:latin typeface="Gotham Medium"/>
                <a:ea typeface="+mn-ea"/>
                <a:cs typeface="Gotham Medium"/>
              </a:rPr>
              <a:t>Title of presentation</a:t>
            </a:r>
          </a:p>
        </p:txBody>
      </p:sp>
      <p:sp>
        <p:nvSpPr>
          <p:cNvPr id="5" name="Date Placeholder 4"/>
          <p:cNvSpPr>
            <a:spLocks noGrp="1"/>
          </p:cNvSpPr>
          <p:nvPr>
            <p:ph type="dt" sz="quarter"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7FB7D9-241A-4F6D-9285-5F6D38A7FE12}" type="datetime1">
              <a:rPr kumimoji="0" lang="en-US" sz="1300" b="0" i="0" u="none" strike="noStrike" kern="1200" cap="none" spc="0" normalizeH="0" baseline="0" noProof="0" smtClean="0">
                <a:ln>
                  <a:noFill/>
                </a:ln>
                <a:solidFill>
                  <a:srgbClr val="919191"/>
                </a:solidFill>
                <a:effectLst/>
                <a:uLnTx/>
                <a:uFillTx/>
                <a:latin typeface="Gotham Medium"/>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1/13/2022</a:t>
            </a:fld>
            <a:endParaRPr kumimoji="0" lang="en-US" sz="1300" b="0" i="0" u="none" strike="noStrike" kern="1200" cap="none" spc="0" normalizeH="0" baseline="0" noProof="0">
              <a:ln>
                <a:noFill/>
              </a:ln>
              <a:solidFill>
                <a:srgbClr val="919191"/>
              </a:solidFill>
              <a:effectLst/>
              <a:uLnTx/>
              <a:uFillTx/>
              <a:latin typeface="Gotham Medium"/>
              <a:ea typeface="+mn-ea"/>
              <a:cs typeface="Gotham Medium"/>
            </a:endParaRPr>
          </a:p>
        </p:txBody>
      </p:sp>
      <p:sp>
        <p:nvSpPr>
          <p:cNvPr id="6" name="Slide Number Placeholder 5"/>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6A2974D-B908-5643-9CC9-47ACD1052F33}" type="slidenum">
              <a:rPr kumimoji="0" lang="en-US" sz="1300" b="0" i="0" u="none" strike="noStrike" kern="1200" cap="none" spc="0" normalizeH="0" baseline="0" noProof="0" smtClean="0">
                <a:ln>
                  <a:noFill/>
                </a:ln>
                <a:solidFill>
                  <a:srgbClr val="919191"/>
                </a:solidFill>
                <a:effectLst/>
                <a:uLnTx/>
                <a:uFillTx/>
                <a:latin typeface="Gotham Medium"/>
                <a:ea typeface="+mn-ea"/>
                <a:cs typeface="Gotham Medium"/>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srgbClr val="919191"/>
              </a:solidFill>
              <a:effectLst/>
              <a:uLnTx/>
              <a:uFillTx/>
              <a:latin typeface="Gotham Medium"/>
              <a:ea typeface="+mn-ea"/>
              <a:cs typeface="Gotham Medium"/>
            </a:endParaRPr>
          </a:p>
        </p:txBody>
      </p:sp>
      <p:sp>
        <p:nvSpPr>
          <p:cNvPr id="7" name="Footer Placeholder 6"/>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B0F0"/>
                </a:solidFill>
                <a:effectLst/>
                <a:uLnTx/>
                <a:uFillTx/>
                <a:latin typeface="Gotham Medium"/>
                <a:ea typeface="+mn-ea"/>
                <a:cs typeface="Gotham Medium"/>
              </a:rPr>
              <a:t>www.businessanalyze.com</a:t>
            </a:r>
          </a:p>
        </p:txBody>
      </p:sp>
    </p:spTree>
    <p:extLst>
      <p:ext uri="{BB962C8B-B14F-4D97-AF65-F5344CB8AC3E}">
        <p14:creationId xmlns:p14="http://schemas.microsoft.com/office/powerpoint/2010/main" val="2119476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cs typeface="Calibri"/>
              </a:rPr>
              <a:t>So, </a:t>
            </a:r>
            <a:r>
              <a:rPr lang="nb-NO" dirty="0" err="1">
                <a:cs typeface="Calibri"/>
              </a:rPr>
              <a:t>our</a:t>
            </a:r>
            <a:r>
              <a:rPr lang="nb-NO" dirty="0">
                <a:cs typeface="Calibri"/>
              </a:rPr>
              <a:t> </a:t>
            </a:r>
            <a:r>
              <a:rPr lang="nb-NO" dirty="0" err="1">
                <a:cs typeface="Calibri"/>
              </a:rPr>
              <a:t>claim</a:t>
            </a:r>
            <a:r>
              <a:rPr lang="nb-NO" dirty="0">
                <a:cs typeface="Calibri"/>
              </a:rPr>
              <a:t> is </a:t>
            </a:r>
            <a:r>
              <a:rPr lang="nb-NO" dirty="0" err="1">
                <a:cs typeface="Calibri"/>
              </a:rPr>
              <a:t>that</a:t>
            </a:r>
            <a:r>
              <a:rPr lang="nb-NO" dirty="0">
                <a:cs typeface="Calibri"/>
              </a:rPr>
              <a:t> a </a:t>
            </a:r>
            <a:r>
              <a:rPr lang="nb-NO" dirty="0" err="1">
                <a:cs typeface="Calibri"/>
              </a:rPr>
              <a:t>smooth</a:t>
            </a:r>
            <a:r>
              <a:rPr lang="nb-NO" dirty="0">
                <a:cs typeface="Calibri"/>
              </a:rPr>
              <a:t> </a:t>
            </a:r>
            <a:r>
              <a:rPr lang="nb-NO" dirty="0" err="1">
                <a:cs typeface="Calibri"/>
              </a:rPr>
              <a:t>customer</a:t>
            </a:r>
            <a:r>
              <a:rPr lang="nb-NO" dirty="0">
                <a:cs typeface="Calibri"/>
              </a:rPr>
              <a:t> </a:t>
            </a:r>
            <a:r>
              <a:rPr lang="nb-NO" dirty="0" err="1">
                <a:cs typeface="Calibri"/>
              </a:rPr>
              <a:t>journey</a:t>
            </a:r>
            <a:r>
              <a:rPr lang="nb-NO" dirty="0">
                <a:cs typeface="Calibri"/>
              </a:rPr>
              <a:t> </a:t>
            </a:r>
            <a:r>
              <a:rPr lang="nb-NO" dirty="0" err="1">
                <a:cs typeface="Calibri"/>
              </a:rPr>
              <a:t>provides</a:t>
            </a:r>
            <a:r>
              <a:rPr lang="nb-NO" dirty="0">
                <a:cs typeface="Calibri"/>
              </a:rPr>
              <a:t> a </a:t>
            </a:r>
            <a:r>
              <a:rPr lang="nb-NO" dirty="0" err="1">
                <a:cs typeface="Calibri"/>
              </a:rPr>
              <a:t>competitive</a:t>
            </a:r>
            <a:r>
              <a:rPr lang="nb-NO" dirty="0">
                <a:cs typeface="Calibri"/>
              </a:rPr>
              <a:t> </a:t>
            </a:r>
            <a:r>
              <a:rPr lang="nb-NO" dirty="0" err="1">
                <a:cs typeface="Calibri"/>
              </a:rPr>
              <a:t>advantage</a:t>
            </a:r>
            <a:r>
              <a:rPr lang="nb-NO" dirty="0">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73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Palatino Linotype" panose="02040502050505030304" pitchFamily="18" charset="0"/>
                <a:ea typeface="DengXian" panose="02010600030101010101" pitchFamily="2" charset="-122"/>
              </a:rPr>
              <a:t>SuperOffice CRM is a platform </a:t>
            </a:r>
            <a:r>
              <a:rPr lang="en-US" sz="1800" dirty="0">
                <a:effectLst/>
                <a:latin typeface="Palatino Linotype" panose="02040502050505030304" pitchFamily="18" charset="0"/>
                <a:ea typeface="DengXian" panose="02010600030101010101" pitchFamily="2" charset="-122"/>
              </a:rPr>
              <a:t>that helps you convert your prospect and customer data into tangible actions and achieve your goals. </a:t>
            </a: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Palatino Linotype" panose="02040502050505030304" pitchFamily="18" charset="0"/>
                <a:ea typeface="DengXian" panose="02010600030101010101" pitchFamily="2" charset="-122"/>
              </a:rPr>
              <a:t> </a:t>
            </a: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Palatino Linotype" panose="02040502050505030304" pitchFamily="18" charset="0"/>
                <a:ea typeface="DengXian" panose="02010600030101010101" pitchFamily="2" charset="-122"/>
              </a:rPr>
              <a:t>By connecting different customer data into one single view and optimizing workflows, SuperOffice CRM gives your sales, marketing and service professionals immediate access to all customer-related insights, helping them to foster stronger relationships and take informed actions to grow revenue. </a:t>
            </a: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Times New Roman" panose="02020603050405020304" pitchFamily="18" charset="0"/>
                <a:ea typeface="DengXian" panose="02010600030101010101" pitchFamily="2" charset="-122"/>
              </a:rPr>
              <a:t>The platform offer your teams a set of </a:t>
            </a:r>
            <a:r>
              <a:rPr lang="en-US" sz="1800" b="1" dirty="0">
                <a:effectLst/>
                <a:latin typeface="Times New Roman" panose="02020603050405020304" pitchFamily="18" charset="0"/>
                <a:ea typeface="DengXian" panose="02010600030101010101" pitchFamily="2" charset="-122"/>
              </a:rPr>
              <a:t>the core functionality </a:t>
            </a:r>
            <a:r>
              <a:rPr lang="en-US" sz="1800" dirty="0">
                <a:effectLst/>
                <a:latin typeface="Times New Roman" panose="02020603050405020304" pitchFamily="18" charset="0"/>
                <a:ea typeface="DengXian" panose="02010600030101010101" pitchFamily="2" charset="-122"/>
              </a:rPr>
              <a:t>that’s the basis of our system which ensures a shared view and the ability to work productively as individuals and collaborate as teams. </a:t>
            </a:r>
          </a:p>
          <a:p>
            <a:pPr marL="0" marR="0">
              <a:spcBef>
                <a:spcPts val="0"/>
              </a:spcBef>
              <a:spcAft>
                <a:spcPts val="0"/>
              </a:spcAft>
            </a:pP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Times New Roman" panose="02020603050405020304" pitchFamily="18" charset="0"/>
                <a:ea typeface="DengXian" panose="02010600030101010101" pitchFamily="2" charset="-122"/>
              </a:rPr>
              <a:t>In addition, we offer </a:t>
            </a:r>
            <a:r>
              <a:rPr lang="en-US" sz="1800" b="1" dirty="0">
                <a:effectLst/>
                <a:latin typeface="Times New Roman" panose="02020603050405020304" pitchFamily="18" charset="0"/>
                <a:ea typeface="DengXian" panose="02010600030101010101" pitchFamily="2" charset="-122"/>
              </a:rPr>
              <a:t>deep functionality to support and improve your processes within sales, marketing and service </a:t>
            </a:r>
            <a:r>
              <a:rPr lang="en-US" sz="1800" dirty="0">
                <a:effectLst/>
                <a:latin typeface="Times New Roman" panose="02020603050405020304" pitchFamily="18" charset="0"/>
                <a:ea typeface="DengXian" panose="02010600030101010101" pitchFamily="2" charset="-122"/>
              </a:rPr>
              <a:t>– individually and collectively. Whatever your business needs at this moment in time to grow. </a:t>
            </a:r>
          </a:p>
          <a:p>
            <a:pPr marL="0" marR="0">
              <a:spcBef>
                <a:spcPts val="0"/>
              </a:spcBef>
              <a:spcAft>
                <a:spcPts val="0"/>
              </a:spcAft>
            </a:pP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Times New Roman" panose="02020603050405020304" pitchFamily="18" charset="0"/>
                <a:ea typeface="DengXian" panose="02010600030101010101" pitchFamily="2" charset="-122"/>
              </a:rPr>
              <a:t>Furthermore, SuperOffice contain a range of </a:t>
            </a:r>
            <a:r>
              <a:rPr lang="en-US" sz="1800" b="1" dirty="0">
                <a:effectLst/>
                <a:latin typeface="Times New Roman" panose="02020603050405020304" pitchFamily="18" charset="0"/>
                <a:ea typeface="DengXian" panose="02010600030101010101" pitchFamily="2" charset="-122"/>
              </a:rPr>
              <a:t>value-added capabilities </a:t>
            </a:r>
            <a:r>
              <a:rPr lang="en-US" sz="1800" dirty="0">
                <a:effectLst/>
                <a:latin typeface="Times New Roman" panose="02020603050405020304" pitchFamily="18" charset="0"/>
                <a:ea typeface="DengXian" panose="02010600030101010101" pitchFamily="2" charset="-122"/>
              </a:rPr>
              <a:t>that allow you design a CRM solution that fit your business now and in the future.  </a:t>
            </a:r>
          </a:p>
          <a:p>
            <a:pPr marL="0" marR="0">
              <a:spcBef>
                <a:spcPts val="0"/>
              </a:spcBef>
              <a:spcAft>
                <a:spcPts val="0"/>
              </a:spcAft>
            </a:pP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Times New Roman" panose="02020603050405020304" pitchFamily="18" charset="0"/>
                <a:ea typeface="DengXian" panose="02010600030101010101" pitchFamily="2" charset="-122"/>
              </a:rPr>
              <a:t>For example, you can benefit from capabilities such as: </a:t>
            </a:r>
          </a:p>
          <a:p>
            <a:pPr marL="0" marR="0">
              <a:spcBef>
                <a:spcPts val="0"/>
              </a:spcBef>
              <a:spcAft>
                <a:spcPts val="0"/>
              </a:spcAft>
            </a:pP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b="1" dirty="0">
                <a:effectLst/>
                <a:latin typeface="Times New Roman" panose="02020603050405020304" pitchFamily="18" charset="0"/>
                <a:ea typeface="DengXian" panose="02010600030101010101" pitchFamily="2" charset="-122"/>
              </a:rPr>
              <a:t>AI, integrations, customer engagement, and mobility </a:t>
            </a:r>
            <a:r>
              <a:rPr lang="en-US" sz="1800" dirty="0">
                <a:effectLst/>
                <a:latin typeface="Times New Roman" panose="02020603050405020304" pitchFamily="18" charset="0"/>
                <a:ea typeface="DengXian" panose="02010600030101010101" pitchFamily="2" charset="-122"/>
              </a:rPr>
              <a:t>of course. (More details on these below as required). </a:t>
            </a:r>
            <a:endParaRPr lang="en-US" dirty="0"/>
          </a:p>
          <a:p>
            <a:endParaRPr lang="en-US" dirty="0"/>
          </a:p>
          <a:p>
            <a:r>
              <a:rPr lang="nb-NO" dirty="0">
                <a:cs typeface="Calibri"/>
              </a:rPr>
              <a:t>All </a:t>
            </a:r>
            <a:r>
              <a:rPr lang="nb-NO" dirty="0" err="1">
                <a:cs typeface="Calibri"/>
              </a:rPr>
              <a:t>these</a:t>
            </a:r>
            <a:r>
              <a:rPr lang="nb-NO" dirty="0">
                <a:cs typeface="Calibri"/>
              </a:rPr>
              <a:t> </a:t>
            </a:r>
            <a:r>
              <a:rPr lang="nb-NO" dirty="0" err="1">
                <a:cs typeface="Calibri"/>
              </a:rPr>
              <a:t>are</a:t>
            </a:r>
            <a:r>
              <a:rPr lang="nb-NO" dirty="0">
                <a:cs typeface="Calibri"/>
              </a:rPr>
              <a:t> a part </a:t>
            </a:r>
            <a:r>
              <a:rPr lang="nb-NO" dirty="0" err="1">
                <a:cs typeface="Calibri"/>
              </a:rPr>
              <a:t>of</a:t>
            </a:r>
            <a:r>
              <a:rPr lang="nb-NO" dirty="0">
                <a:cs typeface="Calibri"/>
              </a:rPr>
              <a:t> </a:t>
            </a:r>
            <a:r>
              <a:rPr lang="nb-NO" dirty="0" err="1">
                <a:cs typeface="Calibri"/>
              </a:rPr>
              <a:t>the</a:t>
            </a:r>
            <a:r>
              <a:rPr lang="nb-NO" dirty="0">
                <a:cs typeface="Calibri"/>
              </a:rPr>
              <a:t> </a:t>
            </a:r>
            <a:r>
              <a:rPr lang="nb-NO" dirty="0" err="1">
                <a:cs typeface="Calibri"/>
              </a:rPr>
              <a:t>solution</a:t>
            </a:r>
            <a:r>
              <a:rPr lang="nb-NO" dirty="0">
                <a:cs typeface="Calibri"/>
              </a:rPr>
              <a:t> and </a:t>
            </a:r>
            <a:r>
              <a:rPr lang="nb-NO" dirty="0" err="1">
                <a:cs typeface="Calibri"/>
              </a:rPr>
              <a:t>ensures</a:t>
            </a:r>
            <a:r>
              <a:rPr lang="nb-NO" dirty="0">
                <a:cs typeface="Calibri"/>
              </a:rPr>
              <a:t> </a:t>
            </a:r>
            <a:r>
              <a:rPr lang="nb-NO" dirty="0" err="1">
                <a:cs typeface="Calibri"/>
              </a:rPr>
              <a:t>that</a:t>
            </a:r>
            <a:r>
              <a:rPr lang="nb-NO" dirty="0">
                <a:cs typeface="Calibri"/>
              </a:rPr>
              <a:t> </a:t>
            </a:r>
            <a:r>
              <a:rPr lang="nb-NO" dirty="0" err="1">
                <a:cs typeface="Calibri"/>
              </a:rPr>
              <a:t>your</a:t>
            </a:r>
            <a:r>
              <a:rPr lang="nb-NO" dirty="0">
                <a:cs typeface="Calibri"/>
              </a:rPr>
              <a:t> CRM </a:t>
            </a:r>
            <a:r>
              <a:rPr lang="nb-NO" dirty="0" err="1">
                <a:cs typeface="Calibri"/>
              </a:rPr>
              <a:t>solution</a:t>
            </a:r>
            <a:r>
              <a:rPr lang="nb-NO" dirty="0">
                <a:cs typeface="Calibri"/>
              </a:rPr>
              <a:t> support all </a:t>
            </a:r>
            <a:r>
              <a:rPr lang="nb-NO" dirty="0" err="1">
                <a:cs typeface="Calibri"/>
              </a:rPr>
              <a:t>aspects</a:t>
            </a:r>
            <a:r>
              <a:rPr lang="nb-NO" dirty="0">
                <a:cs typeface="Calibri"/>
              </a:rPr>
              <a:t> </a:t>
            </a:r>
            <a:r>
              <a:rPr lang="nb-NO" dirty="0" err="1">
                <a:cs typeface="Calibri"/>
              </a:rPr>
              <a:t>of</a:t>
            </a:r>
            <a:r>
              <a:rPr lang="nb-NO" dirty="0">
                <a:cs typeface="Calibri"/>
              </a:rPr>
              <a:t> </a:t>
            </a:r>
            <a:r>
              <a:rPr lang="nb-NO" dirty="0" err="1">
                <a:cs typeface="Calibri"/>
              </a:rPr>
              <a:t>your</a:t>
            </a:r>
            <a:r>
              <a:rPr lang="nb-NO" dirty="0">
                <a:cs typeface="Calibri"/>
              </a:rPr>
              <a:t> business </a:t>
            </a:r>
            <a:r>
              <a:rPr lang="nb-NO" dirty="0" err="1">
                <a:cs typeface="Calibri"/>
              </a:rPr>
              <a:t>you</a:t>
            </a:r>
            <a:r>
              <a:rPr lang="nb-NO" dirty="0">
                <a:cs typeface="Calibri"/>
              </a:rPr>
              <a:t> </a:t>
            </a:r>
            <a:r>
              <a:rPr lang="nb-NO" dirty="0" err="1">
                <a:cs typeface="Calibri"/>
              </a:rPr>
              <a:t>need</a:t>
            </a:r>
            <a:r>
              <a:rPr lang="nb-NO" dirty="0">
                <a:cs typeface="Calibri"/>
              </a:rPr>
              <a:t> and to </a:t>
            </a:r>
            <a:r>
              <a:rPr lang="nb-NO" dirty="0" err="1">
                <a:cs typeface="Calibri"/>
              </a:rPr>
              <a:t>help</a:t>
            </a:r>
            <a:r>
              <a:rPr lang="nb-NO" dirty="0">
                <a:cs typeface="Calibri"/>
              </a:rPr>
              <a:t> </a:t>
            </a:r>
            <a:r>
              <a:rPr lang="nb-NO" dirty="0" err="1">
                <a:cs typeface="Calibri"/>
              </a:rPr>
              <a:t>you</a:t>
            </a:r>
            <a:r>
              <a:rPr lang="nb-NO" dirty="0">
                <a:cs typeface="Calibri"/>
              </a:rPr>
              <a:t> turn </a:t>
            </a:r>
            <a:r>
              <a:rPr lang="nb-NO" dirty="0" err="1">
                <a:cs typeface="Calibri"/>
              </a:rPr>
              <a:t>your</a:t>
            </a:r>
            <a:r>
              <a:rPr lang="nb-NO" dirty="0">
                <a:cs typeface="Calibri"/>
              </a:rPr>
              <a:t> relationships </a:t>
            </a:r>
            <a:r>
              <a:rPr lang="nb-NO" dirty="0" err="1">
                <a:cs typeface="Calibri"/>
              </a:rPr>
              <a:t>into</a:t>
            </a:r>
            <a:r>
              <a:rPr lang="nb-NO" dirty="0">
                <a:cs typeface="Calibri"/>
              </a:rPr>
              <a:t> </a:t>
            </a:r>
            <a:r>
              <a:rPr lang="nb-NO" dirty="0" err="1">
                <a:cs typeface="Calibri"/>
              </a:rPr>
              <a:t>revenue</a:t>
            </a:r>
            <a:r>
              <a:rPr lang="nb-NO" dirty="0">
                <a:cs typeface="Calibri"/>
              </a:rPr>
              <a:t>. </a:t>
            </a:r>
          </a:p>
          <a:p>
            <a:endParaRPr lang="nb-NO" dirty="0">
              <a:cs typeface="Calibri"/>
            </a:endParaRPr>
          </a:p>
          <a:p>
            <a:r>
              <a:rPr lang="nb-NO" dirty="0">
                <a:cs typeface="Calibri"/>
              </a:rPr>
              <a:t>And </a:t>
            </a:r>
            <a:r>
              <a:rPr lang="nb-NO" dirty="0" err="1">
                <a:cs typeface="Calibri"/>
              </a:rPr>
              <a:t>some</a:t>
            </a:r>
            <a:r>
              <a:rPr lang="nb-NO" dirty="0">
                <a:cs typeface="Calibri"/>
              </a:rPr>
              <a:t> </a:t>
            </a:r>
            <a:r>
              <a:rPr lang="nb-NO" dirty="0" err="1">
                <a:cs typeface="Calibri"/>
              </a:rPr>
              <a:t>customers</a:t>
            </a:r>
            <a:r>
              <a:rPr lang="nb-NO" dirty="0">
                <a:cs typeface="Calibri"/>
              </a:rPr>
              <a:t> </a:t>
            </a:r>
            <a:r>
              <a:rPr lang="nb-NO" dirty="0" err="1">
                <a:cs typeface="Calibri"/>
              </a:rPr>
              <a:t>who</a:t>
            </a:r>
            <a:r>
              <a:rPr lang="nb-NO" dirty="0">
                <a:cs typeface="Calibri"/>
              </a:rPr>
              <a:t> have </a:t>
            </a:r>
            <a:r>
              <a:rPr lang="nb-NO" dirty="0" err="1">
                <a:cs typeface="Calibri"/>
              </a:rPr>
              <a:t>been</a:t>
            </a:r>
            <a:r>
              <a:rPr lang="nb-NO" dirty="0">
                <a:cs typeface="Calibri"/>
              </a:rPr>
              <a:t> </a:t>
            </a:r>
            <a:r>
              <a:rPr lang="nb-NO" dirty="0" err="1">
                <a:cs typeface="Calibri"/>
              </a:rPr>
              <a:t>growing</a:t>
            </a:r>
            <a:r>
              <a:rPr lang="nb-NO" dirty="0">
                <a:cs typeface="Calibri"/>
              </a:rPr>
              <a:t> </a:t>
            </a:r>
            <a:r>
              <a:rPr lang="nb-NO" dirty="0" err="1">
                <a:cs typeface="Calibri"/>
              </a:rPr>
              <a:t>using</a:t>
            </a:r>
            <a:r>
              <a:rPr lang="nb-NO" dirty="0">
                <a:cs typeface="Calibri"/>
              </a:rPr>
              <a:t> SuperOffice CRM </a:t>
            </a:r>
            <a:r>
              <a:rPr lang="nb-NO" dirty="0" err="1">
                <a:cs typeface="Calibri"/>
              </a:rPr>
              <a:t>include</a:t>
            </a:r>
            <a:r>
              <a:rPr lang="nb-NO" dirty="0">
                <a:cs typeface="Calibri"/>
              </a:rPr>
              <a:t>: CLICK</a:t>
            </a:r>
          </a:p>
          <a:p>
            <a:endParaRPr lang="nb-NO" dirty="0">
              <a:cs typeface="Calibri"/>
            </a:endParaRPr>
          </a:p>
          <a:p>
            <a:endParaRPr lang="nb-NO" dirty="0">
              <a:cs typeface="Calibri"/>
            </a:endParaRPr>
          </a:p>
          <a:p>
            <a:r>
              <a:rPr lang="en-US" b="1" dirty="0"/>
              <a:t>AI: </a:t>
            </a:r>
            <a:r>
              <a:rPr lang="en-US" dirty="0"/>
              <a:t>There is a lot of “hype” around Artificial Intelligence these days. The most important changes AI will bring to CRM involve automation (elimination of time-consuming manual tasks), as well as improvement of existing conversation tools / Chatbots. </a:t>
            </a:r>
            <a:br>
              <a:rPr lang="en-US" dirty="0"/>
            </a:br>
            <a:r>
              <a:rPr lang="en-US" dirty="0"/>
              <a:t>By using data, the chatbot will be able to predict the next question and provide additional information the customer may need. In the long run, these will be sophisticated enough so that we can not separate humans from machines.</a:t>
            </a:r>
          </a:p>
          <a:p>
            <a:endParaRPr lang="en-US" dirty="0"/>
          </a:p>
          <a:p>
            <a:r>
              <a:rPr lang="en-US" b="1" dirty="0"/>
              <a:t>Integrations: </a:t>
            </a:r>
            <a:r>
              <a:rPr lang="en-US" b="0" dirty="0"/>
              <a:t>S</a:t>
            </a:r>
            <a:r>
              <a:rPr lang="en-US" dirty="0"/>
              <a:t>tandard integrations are available in the form of apps (in our own App Store), as well as a number of well-documented and intuitive tools (APIs) for creating your own customizations.</a:t>
            </a:r>
          </a:p>
          <a:p>
            <a:r>
              <a:rPr lang="en-US" dirty="0"/>
              <a:t>All this allows companies to get an overall customer view and allows for more relevant, high quality customer service.</a:t>
            </a:r>
          </a:p>
          <a:p>
            <a:endParaRPr lang="en-US" dirty="0"/>
          </a:p>
          <a:p>
            <a:r>
              <a:rPr lang="en-US" b="1" dirty="0"/>
              <a:t>CEP</a:t>
            </a:r>
            <a:r>
              <a:rPr lang="en-US" dirty="0"/>
              <a:t>: SuperOffice’s platform for customer-facing applications. It includes a customer center, case management, Knowledge base, chat and web forms. Here we offer tools that can support and assist you in interacting with customers on the surfaces they operate.</a:t>
            </a:r>
          </a:p>
          <a:p>
            <a:endParaRPr lang="en-US" dirty="0"/>
          </a:p>
          <a:p>
            <a:r>
              <a:rPr lang="en-US" b="1" dirty="0"/>
              <a:t>Mobility</a:t>
            </a:r>
            <a:r>
              <a:rPr lang="en-US" dirty="0"/>
              <a:t>: about 48% of the world's population owns or has access to a smartphone (almost 100% of the western world). Increased use of mobile phones, increased use of home offices and working across more geographical distance have redefined the way many companies think and run their business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Arial" panose="020B0604020202020204" pitchFamily="34" charset="0"/>
                <a:ea typeface="Times New Roman" panose="02020603050405020304" pitchFamily="18" charset="0"/>
              </a:rPr>
              <a:t>Our mobile app </a:t>
            </a:r>
            <a:r>
              <a:rPr lang="en-US" sz="1800" dirty="0">
                <a:effectLst/>
                <a:latin typeface="Arial" panose="020B0604020202020204" pitchFamily="34" charset="0"/>
                <a:ea typeface="Times New Roman" panose="02020603050405020304" pitchFamily="18" charset="0"/>
              </a:rPr>
              <a:t>for phones and tablets lets you easily access all your important customer information at anytime and from anywhere. Get full access to your CRM data and perform urgent cases and tasks you have forgotten even if you’ve left the office and you’re away from your PC or Mac. Mobile CRM runs on Android and iOS.</a:t>
            </a:r>
            <a:endParaRPr lang="en-US" sz="1800" dirty="0">
              <a:effectLst/>
              <a:latin typeface="Times New Roman" panose="02020603050405020304" pitchFamily="18" charset="0"/>
              <a:ea typeface="Times New Roman" panose="02020603050405020304" pitchFamily="18" charset="0"/>
            </a:endParaRPr>
          </a:p>
          <a:p>
            <a:endParaRPr lang="nb-NO"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614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Adapt this slide for each vertical/customer</a:t>
            </a:r>
          </a:p>
          <a:p>
            <a:r>
              <a:rPr lang="en-US" i="1" dirty="0"/>
              <a:t>Have a look at the customers we have in your line of business / vertical / etc.</a:t>
            </a:r>
          </a:p>
          <a:p>
            <a:endParaRPr lang="en-US" baseline="0" dirty="0"/>
          </a:p>
          <a:p>
            <a:r>
              <a:rPr lang="en-US" baseline="0" dirty="0"/>
              <a:t>We understand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267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SuperOffice CRM is a modern solution that is designed to fuel your </a:t>
            </a:r>
            <a:r>
              <a:rPr lang="en-GB" sz="1200" b="1" dirty="0">
                <a:solidFill>
                  <a:schemeClr val="bg1"/>
                </a:solidFill>
              </a:rPr>
              <a:t>sales, marketing and customer service</a:t>
            </a:r>
            <a:r>
              <a:rPr lang="en-GB" sz="1200" b="0" dirty="0">
                <a:solidFill>
                  <a:schemeClr val="bg1"/>
                </a:solidFill>
              </a:rPr>
              <a:t> processes</a:t>
            </a:r>
            <a:r>
              <a:rPr lang="en-GB" sz="1200" dirty="0">
                <a:solidFill>
                  <a:schemeClr val="bg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Palatino Linotype" panose="02040502050505030304" pitchFamily="18" charset="0"/>
              </a:rPr>
              <a:t>All successful businesses share the same goal – to increase revenue and grow. To reach that goal, they need to treat every customer relationship as an opportunity.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Palatino Linotype" panose="020405020505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Palatino Linotype" panose="02040502050505030304" pitchFamily="18" charset="0"/>
              </a:rPr>
              <a:t>SuperOffice CRM is a platform that is designed to help you convert your prospect and customer data into tangible actions and achieve your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Palatino Linotype" panose="020405020505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Palatino Linotype" panose="02040502050505030304" pitchFamily="18" charset="0"/>
              </a:rPr>
              <a:t>By connecting different customer data into one single view and optimizing workflows, SuperOffice CRM gives your </a:t>
            </a:r>
            <a:r>
              <a:rPr lang="en-US" sz="1800" b="1" i="0" dirty="0">
                <a:solidFill>
                  <a:srgbClr val="000000"/>
                </a:solidFill>
                <a:effectLst/>
                <a:latin typeface="Palatino Linotype" panose="02040502050505030304" pitchFamily="18" charset="0"/>
              </a:rPr>
              <a:t>sales, marketing and sales professionals </a:t>
            </a:r>
            <a:r>
              <a:rPr lang="en-US" sz="1800" b="0" i="0" dirty="0">
                <a:solidFill>
                  <a:srgbClr val="000000"/>
                </a:solidFill>
                <a:effectLst/>
                <a:latin typeface="Palatino Linotype" panose="02040502050505030304" pitchFamily="18" charset="0"/>
              </a:rPr>
              <a:t>immediate access to all customer-related insights, helping them to foster stronger relationships and take informed actions to grow revenue.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Palatino Linotype" panose="020405020505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Palatino Linotype" panose="02040502050505030304" pitchFamily="18" charset="0"/>
              </a:rPr>
              <a:t>At the core – you need to give your people a 360-degree customer view:</a:t>
            </a:r>
            <a:endParaRPr lang="en-GB" sz="1200" dirty="0">
              <a:solidFill>
                <a:schemeClr val="bg1"/>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7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kern="1200" dirty="0">
                <a:solidFill>
                  <a:srgbClr val="0C5D58"/>
                </a:solidFill>
                <a:effectLst/>
                <a:latin typeface="Lato"/>
                <a:ea typeface="+mn-ea"/>
                <a:cs typeface="+mn-cs"/>
              </a:rPr>
              <a:t>A </a:t>
            </a:r>
            <a:r>
              <a:rPr lang="en-US" sz="1200" b="1" i="0" u="none" kern="1200" dirty="0">
                <a:solidFill>
                  <a:srgbClr val="0C5D58"/>
                </a:solidFill>
                <a:effectLst/>
                <a:latin typeface="Lato"/>
                <a:ea typeface="+mn-ea"/>
                <a:cs typeface="+mn-cs"/>
              </a:rPr>
              <a:t>360-degree customer overview </a:t>
            </a:r>
            <a:r>
              <a:rPr lang="en-US" sz="1200" b="0" i="0" u="none" kern="1200" dirty="0">
                <a:solidFill>
                  <a:srgbClr val="0C5D58"/>
                </a:solidFill>
                <a:effectLst/>
                <a:latin typeface="Lato"/>
                <a:ea typeface="+mn-ea"/>
                <a:cs typeface="+mn-cs"/>
              </a:rPr>
              <a:t>is a collection of all customer data in one place. It allows you to find all customer info, data on all past and present purchases, all conversations with customer service, as well as a record of customer behavior on social media channels. </a:t>
            </a:r>
          </a:p>
          <a:p>
            <a:endParaRPr lang="en-US" sz="1200" b="0" i="0" u="none" kern="1200" dirty="0">
              <a:solidFill>
                <a:srgbClr val="0C5D58"/>
              </a:solidFill>
              <a:effectLst/>
              <a:latin typeface="Lato"/>
              <a:ea typeface="+mn-ea"/>
              <a:cs typeface="+mn-cs"/>
            </a:endParaRPr>
          </a:p>
          <a:p>
            <a:r>
              <a:rPr lang="en-US" sz="1200" b="0" i="0" u="none" kern="1200" dirty="0">
                <a:solidFill>
                  <a:srgbClr val="0C5D58"/>
                </a:solidFill>
                <a:effectLst/>
                <a:latin typeface="Lato"/>
                <a:ea typeface="+mn-ea"/>
                <a:cs typeface="+mn-cs"/>
              </a:rPr>
              <a:t>It shows a relationship as an ongoing loop with all the touchpoints where the customer is in contact with the brand. </a:t>
            </a:r>
          </a:p>
          <a:p>
            <a:endParaRPr lang="en-US" sz="1200" b="0" i="0" u="none" kern="1200" dirty="0">
              <a:solidFill>
                <a:srgbClr val="0C5D58"/>
              </a:solidFill>
              <a:effectLst/>
              <a:latin typeface="Lato"/>
              <a:ea typeface="+mn-ea"/>
              <a:cs typeface="+mn-cs"/>
            </a:endParaRPr>
          </a:p>
          <a:p>
            <a:r>
              <a:rPr lang="en-US" sz="1200" b="0" i="0" u="none" kern="1200" dirty="0">
                <a:solidFill>
                  <a:srgbClr val="0C5D58"/>
                </a:solidFill>
                <a:effectLst/>
                <a:latin typeface="Lato"/>
                <a:ea typeface="+mn-ea"/>
                <a:cs typeface="+mn-cs"/>
              </a:rPr>
              <a:t>Without this shared collected view, it’s rather challenging to know what each team is doing and collaborate effectively. One effect we often see after implementing SuperOffice CRM at customers’ is the removal of information silos, which frees up the time otherwise spent on finding the necessary information to provide seamless customer experience.  </a:t>
            </a:r>
          </a:p>
          <a:p>
            <a:endParaRPr lang="en-US" sz="1200" b="0" i="0" u="none" kern="1200" dirty="0">
              <a:solidFill>
                <a:srgbClr val="0C5D58"/>
              </a:solidFill>
              <a:effectLst/>
              <a:latin typeface="Lato"/>
              <a:ea typeface="+mn-ea"/>
              <a:cs typeface="+mn-cs"/>
            </a:endParaRPr>
          </a:p>
          <a:p>
            <a:r>
              <a:rPr lang="en-US" sz="1200" b="0" i="0" u="none" kern="1200" dirty="0">
                <a:solidFill>
                  <a:srgbClr val="0C5D58"/>
                </a:solidFill>
                <a:effectLst/>
                <a:latin typeface="Lato"/>
                <a:ea typeface="+mn-ea"/>
                <a:cs typeface="+mn-cs"/>
              </a:rPr>
              <a:t>In addition to </a:t>
            </a:r>
            <a:r>
              <a:rPr lang="en-US" sz="1200" b="1" i="0" u="none" kern="1200" dirty="0">
                <a:solidFill>
                  <a:srgbClr val="0C5D58"/>
                </a:solidFill>
                <a:effectLst/>
                <a:latin typeface="Lato"/>
                <a:ea typeface="+mn-ea"/>
                <a:cs typeface="+mn-cs"/>
              </a:rPr>
              <a:t>what </a:t>
            </a:r>
            <a:r>
              <a:rPr lang="en-US" sz="1200" b="0" i="0" u="none" kern="1200" dirty="0">
                <a:solidFill>
                  <a:srgbClr val="0C5D58"/>
                </a:solidFill>
                <a:effectLst/>
                <a:latin typeface="Lato"/>
                <a:ea typeface="+mn-ea"/>
                <a:cs typeface="+mn-cs"/>
              </a:rPr>
              <a:t>your CRM solution is able to support your processes with, it is also very much a question of </a:t>
            </a:r>
            <a:r>
              <a:rPr lang="en-US" sz="1200" b="1" i="0" u="none" kern="1200" dirty="0">
                <a:solidFill>
                  <a:srgbClr val="0C5D58"/>
                </a:solidFill>
                <a:effectLst/>
                <a:latin typeface="Lato"/>
                <a:ea typeface="+mn-ea"/>
                <a:cs typeface="+mn-cs"/>
              </a:rPr>
              <a:t>how</a:t>
            </a:r>
            <a:r>
              <a:rPr lang="en-US" sz="1200" b="0" i="0" u="none" kern="1200" dirty="0">
                <a:solidFill>
                  <a:srgbClr val="0C5D58"/>
                </a:solidFill>
                <a:effectLst/>
                <a:latin typeface="Lato"/>
                <a:ea typeface="+mn-ea"/>
                <a:cs typeface="+mn-cs"/>
              </a:rPr>
              <a:t>. How does it help you do things better, faster, save you time and allow your team to focus on what matters – namely building sustainable and profitable customer relationships. Let me give you a short introduction and overview of what we can bring to the table: </a:t>
            </a:r>
          </a:p>
          <a:p>
            <a:endParaRPr lang="en-US" sz="1200" b="0" i="0" u="none" kern="1200" dirty="0">
              <a:solidFill>
                <a:srgbClr val="0C5D58"/>
              </a:solidFill>
              <a:effectLst/>
              <a:latin typeface="Lato"/>
              <a:ea typeface="+mn-ea"/>
              <a:cs typeface="+mn-cs"/>
            </a:endParaRPr>
          </a:p>
          <a:p>
            <a:endParaRPr lang="en-US" sz="1200" b="0" i="0" u="none" kern="1200" dirty="0">
              <a:solidFill>
                <a:srgbClr val="0C5D58"/>
              </a:solidFill>
              <a:effectLst/>
              <a:latin typeface="Lato"/>
              <a:ea typeface="+mn-ea"/>
              <a:cs typeface="+mn-cs"/>
            </a:endParaRPr>
          </a:p>
          <a:p>
            <a:r>
              <a:rPr lang="en-US" sz="1200" b="0" i="0" u="none" kern="1200" dirty="0">
                <a:solidFill>
                  <a:srgbClr val="0C5D58"/>
                </a:solidFill>
                <a:effectLst/>
                <a:latin typeface="Lato"/>
                <a:ea typeface="+mn-ea"/>
                <a:cs typeface="+mn-cs"/>
              </a:rPr>
              <a:t>Starting with: CLICK</a:t>
            </a:r>
          </a:p>
          <a:p>
            <a:endParaRPr lang="nb-NO" sz="1200" b="0" i="0" u="sng" kern="1200" dirty="0">
              <a:solidFill>
                <a:srgbClr val="0C5D58"/>
              </a:solidFill>
              <a:effectLst/>
              <a:latin typeface="Lato"/>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195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749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596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SuperOffice Marketing can help you with this as well as enable you to communicate with your prospects and customers with the right message at the right time. </a:t>
            </a:r>
          </a:p>
          <a:p>
            <a:r>
              <a:rPr lang="en-US" dirty="0"/>
              <a:t>Let me go through this in a little bit in more detail: CLICK</a:t>
            </a:r>
          </a:p>
        </p:txBody>
      </p:sp>
      <p:sp>
        <p:nvSpPr>
          <p:cNvPr id="4" name="Slide Number Placeholder 3"/>
          <p:cNvSpPr>
            <a:spLocks noGrp="1"/>
          </p:cNvSpPr>
          <p:nvPr>
            <p:ph type="sldNum" sz="quarter" idx="5"/>
          </p:nvPr>
        </p:nvSpPr>
        <p:spPr/>
        <p:txBody>
          <a:bodyPr/>
          <a:lstStyle/>
          <a:p>
            <a:fld id="{7D01D8F5-F81D-C84A-98C1-750C41B6CE4F}" type="slidenum">
              <a:rPr lang="en-NO" smtClean="0"/>
              <a:t>19</a:t>
            </a:fld>
            <a:endParaRPr lang="en-NO"/>
          </a:p>
        </p:txBody>
      </p:sp>
    </p:spTree>
    <p:extLst>
      <p:ext uri="{BB962C8B-B14F-4D97-AF65-F5344CB8AC3E}">
        <p14:creationId xmlns:p14="http://schemas.microsoft.com/office/powerpoint/2010/main" val="4272491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Automate how you collect leads:</a:t>
            </a:r>
          </a:p>
          <a:p>
            <a:r>
              <a:rPr lang="en-US" dirty="0"/>
              <a:t>Web forms in themselves are not something new - most companies use them. </a:t>
            </a:r>
          </a:p>
          <a:p>
            <a:endParaRPr lang="en-US" dirty="0"/>
          </a:p>
          <a:p>
            <a:r>
              <a:rPr lang="en-US" dirty="0"/>
              <a:t>What’s new is meeting your customers’ expectations in terms of quality of response, availability and response time. </a:t>
            </a:r>
          </a:p>
          <a:p>
            <a:endParaRPr lang="en-US" dirty="0"/>
          </a:p>
          <a:p>
            <a:r>
              <a:rPr lang="en-US" dirty="0"/>
              <a:t>Therefore, imagine that you offer to post </a:t>
            </a:r>
            <a:r>
              <a:rPr lang="en-US" b="1" dirty="0"/>
              <a:t>digital forms </a:t>
            </a:r>
            <a:r>
              <a:rPr lang="en-US" dirty="0"/>
              <a:t>on your website and give potential and existing customers an interactive experience where they can easily fill out and submit forms directly from their device, no matter where they are. </a:t>
            </a:r>
          </a:p>
          <a:p>
            <a:endParaRPr lang="en-US" dirty="0"/>
          </a:p>
          <a:p>
            <a:r>
              <a:rPr lang="en-US" dirty="0"/>
              <a:t>These are linked directly to your CRM system so that the information is created immediately, and notifications regarding privacy, legal basis and consent are sent to the customers automatically. </a:t>
            </a:r>
          </a:p>
          <a:p>
            <a:endParaRPr lang="en-US" dirty="0"/>
          </a:p>
          <a:p>
            <a:r>
              <a:rPr lang="en-US" dirty="0"/>
              <a:t>This makes it easier to collect data and be GDPR compliant. The system will create a task in the CRM database and send a notification to the person in your company who is responsible for the follow-up.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707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SuperOffice Marketing </a:t>
            </a:r>
            <a:r>
              <a:rPr lang="en-GB" sz="1200" dirty="0"/>
              <a:t>is designed to help you get your message out and connect with the right customers, at the right time. </a:t>
            </a:r>
          </a:p>
          <a:p>
            <a:endParaRPr lang="en-US" dirty="0"/>
          </a:p>
          <a:p>
            <a:r>
              <a:rPr lang="en-US" dirty="0"/>
              <a:t>Knowing exactly what you want to achieve with your mailing is the key to the success of any marketing campaign. It is basically about </a:t>
            </a:r>
            <a:r>
              <a:rPr lang="en-US" b="1" dirty="0"/>
              <a:t>defining the target group </a:t>
            </a:r>
            <a:r>
              <a:rPr lang="en-US" dirty="0"/>
              <a:t>(Who will receive information from you), </a:t>
            </a:r>
            <a:r>
              <a:rPr lang="en-US" b="1" dirty="0"/>
              <a:t>What do I want to communicate </a:t>
            </a:r>
            <a:r>
              <a:rPr lang="en-US" dirty="0"/>
              <a:t>(the message you want to convey), </a:t>
            </a:r>
            <a:r>
              <a:rPr lang="en-US" b="1" dirty="0"/>
              <a:t>When will I carry out the actual campaign / mailing </a:t>
            </a:r>
            <a:r>
              <a:rPr lang="en-US" dirty="0"/>
              <a:t>(</a:t>
            </a:r>
            <a:r>
              <a:rPr lang="en-US" dirty="0">
                <a:highlight>
                  <a:srgbClr val="FFFF00"/>
                </a:highlight>
              </a:rPr>
              <a:t>experiences you have made from previous about when recipients read the email</a:t>
            </a:r>
            <a:r>
              <a:rPr lang="en-US" dirty="0"/>
              <a:t>). And, last but not least, </a:t>
            </a:r>
            <a:r>
              <a:rPr lang="en-US" b="1" dirty="0"/>
              <a:t>How do I measure the effect of the campaign </a:t>
            </a:r>
            <a:r>
              <a:rPr lang="en-US" dirty="0"/>
              <a:t>(how many read, clicked on, ignored, failed, etc.). </a:t>
            </a:r>
          </a:p>
          <a:p>
            <a:endParaRPr lang="en-US" dirty="0"/>
          </a:p>
          <a:p>
            <a:r>
              <a:rPr lang="en-US" dirty="0"/>
              <a:t>SuperOffice CRM helps you find the right target group through powerful </a:t>
            </a:r>
            <a:r>
              <a:rPr lang="en-US" b="1" dirty="0"/>
              <a:t>search and selection </a:t>
            </a:r>
            <a:r>
              <a:rPr lang="en-US" dirty="0"/>
              <a:t>feature that draws on all kinds of information, including customer consents, interests, as well as demographics. You can even include past behavior when finding that target audience – for example, past attendance of events or meetings, or purchasing history – exactly because it is a part of your overall CRM solution and not a stand-alone email tool. </a:t>
            </a:r>
          </a:p>
          <a:p>
            <a:endParaRPr lang="en-US" dirty="0"/>
          </a:p>
          <a:p>
            <a:r>
              <a:rPr lang="en-US" dirty="0"/>
              <a:t>Then with the help of the easy to use drag-and-drop email editor you can create your message. You either can start by using any of the ready-made "out-of-the-box“ templates available or create your own. With its “privacy by design” features, SuperOffice CRM helps you respect various consent statuses when you send mailings. Respect of your customers’ privacy is fundamental in building trust. You can also measure the effect of your email communication through standard reports and statistics.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548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2</a:t>
            </a:fld>
            <a:endParaRPr lang="en-NO"/>
          </a:p>
        </p:txBody>
      </p:sp>
    </p:spTree>
    <p:extLst>
      <p:ext uri="{BB962C8B-B14F-4D97-AF65-F5344CB8AC3E}">
        <p14:creationId xmlns:p14="http://schemas.microsoft.com/office/powerpoint/2010/main" val="3657934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40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Let’s take a closer look at SuperOffice Sales. </a:t>
            </a:r>
          </a:p>
          <a:p>
            <a:endParaRPr lang="en-US" b="1" u="none" dirty="0"/>
          </a:p>
          <a:p>
            <a:r>
              <a:rPr lang="en-US" b="1" u="none" dirty="0"/>
              <a:t>Starting with Sales Stakeholders: </a:t>
            </a:r>
            <a:r>
              <a:rPr lang="en-US" b="0" u="none" dirty="0"/>
              <a:t>In complex sales processes or in project sales, it's necessary to have control over all parties involved (partners, internal, suppliers, etc.) By using </a:t>
            </a:r>
            <a:r>
              <a:rPr lang="en-US" b="0" i="1" u="none" dirty="0"/>
              <a:t>Stakeholders</a:t>
            </a:r>
            <a:r>
              <a:rPr lang="en-US" b="0" u="none" dirty="0"/>
              <a:t>, you will always have a complete overview of companies, people and roles being involved in the project. Especially when there are several people or teams involved in the sales projects. </a:t>
            </a:r>
          </a:p>
          <a:p>
            <a:r>
              <a:rPr lang="en-US" b="1" u="none" dirty="0"/>
              <a:t>Sales guide </a:t>
            </a:r>
            <a:r>
              <a:rPr lang="en-US" b="0" u="none" dirty="0"/>
              <a:t>The guide takes the salespeople through each step of the sales process, automatically provides suggestions for documents that must be created along the way, while suggesting which activities should be carried out in each phase and which tools should be used to gain control and progress in the process. It’s a great help to work in a structured and smarter way. Build the sales guide on your best practices – it’s like cloning your top salespeople </a:t>
            </a:r>
            <a:r>
              <a:rPr lang="en-US" b="0" u="none" dirty="0">
                <a:sym typeface="Wingdings" panose="05000000000000000000" pitchFamily="2" charset="2"/>
              </a:rPr>
              <a:t></a:t>
            </a:r>
            <a:endParaRPr lang="en-US" b="0" u="none" dirty="0"/>
          </a:p>
          <a:p>
            <a:r>
              <a:rPr lang="en-US" b="0" u="none" dirty="0"/>
              <a:t> </a:t>
            </a:r>
          </a:p>
          <a:p>
            <a:r>
              <a:rPr lang="en-US" b="1" u="none" dirty="0"/>
              <a:t>Quotes / Products: </a:t>
            </a:r>
            <a:r>
              <a:rPr lang="en-US" b="0" u="none" dirty="0"/>
              <a:t>We know that preparing quotes is one of the more time-consuming and important tasks salespeople spend a lot of time on. SuperOffice CRM helps you by streamlining the offer process and assists sellers in preparing professional quotes/offers. </a:t>
            </a:r>
          </a:p>
          <a:p>
            <a:r>
              <a:rPr lang="en-US" b="0" u="none" dirty="0"/>
              <a:t>You select the product and quantity from the product register and enter discounts (can be retrieved directly from the ERP system), then an offer is created automatically. At the same time, the pipeline is updated with the amount and sale date. Once the quote has been generated and sent to the customer, SuperOffice CRM will remind you to follow up on it. SuperOffice CRM also provides an overview of the different versions of the offer, so you always know what you have offered when. These tools can help your salespeople stay on top of the sales process and create a smooth and professional purchasing experience for your customers.  </a:t>
            </a:r>
          </a:p>
          <a:p>
            <a:endParaRPr lang="en-US" b="1" u="none" dirty="0"/>
          </a:p>
          <a:p>
            <a:r>
              <a:rPr lang="en-US" b="1" u="none" dirty="0"/>
              <a:t>Reports / Forecasts: </a:t>
            </a:r>
            <a:r>
              <a:rPr lang="en-US" b="0" u="none" dirty="0"/>
              <a:t>You also get a detailed overview of results, pipeline and activity levels for each individual employee or team through standard Dashboards with Drilldown functionality. This helps you make the right decisions on where you may need to improve processes or solve issues, as well as how you can take advantage of new opportunities.</a:t>
            </a:r>
          </a:p>
          <a:p>
            <a:endParaRPr lang="en-US" b="0" u="none" dirty="0"/>
          </a:p>
          <a:p>
            <a:r>
              <a:rPr lang="en-US" b="0" u="none" dirty="0"/>
              <a:t>And in addition, there are a range </a:t>
            </a:r>
            <a:r>
              <a:rPr lang="en-US" b="1" u="none" dirty="0"/>
              <a:t>of apps relevant to help Sales people </a:t>
            </a:r>
            <a:r>
              <a:rPr lang="en-US" b="0" u="none" dirty="0"/>
              <a:t>save time or provide better customer experiences together with SuperOffice. These apps are seamlessly connected to SuperOffice and unlike past integration projects, are standardized and robust connections. </a:t>
            </a:r>
          </a:p>
          <a:p>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By giving your salespeople the tools they need to close more deals and optimize workflows, </a:t>
            </a:r>
            <a:r>
              <a:rPr lang="en-US" sz="1200" b="1" dirty="0"/>
              <a:t>SuperOffice Sales </a:t>
            </a:r>
            <a:r>
              <a:rPr lang="en-US" sz="1200" dirty="0"/>
              <a:t>frees up the time for them to focus on turning relationships into revenue.</a:t>
            </a:r>
          </a:p>
          <a:p>
            <a:endParaRPr lang="nb-NO"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077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a:rPr>
              <a:t>A RightNow Technologies </a:t>
            </a:r>
            <a:r>
              <a:rPr lang="en-US" b="0" i="0" u="sng" dirty="0">
                <a:solidFill>
                  <a:srgbClr val="0C5D58"/>
                </a:solidFill>
                <a:effectLst/>
                <a:latin typeface="Lato"/>
                <a:hlinkClick r:id="rId3"/>
              </a:rPr>
              <a:t>Customer Experience Report</a:t>
            </a:r>
            <a:r>
              <a:rPr lang="en-US" b="0" i="0" dirty="0">
                <a:solidFill>
                  <a:srgbClr val="000000"/>
                </a:solidFill>
                <a:effectLst/>
                <a:latin typeface="Lato"/>
              </a:rPr>
              <a:t> found that 86% of U.S. adults are willing to pay more for a better customer experience and 73% of U.S. adults said a friendly customer service made them fall in love with a brand. </a:t>
            </a:r>
          </a:p>
          <a:p>
            <a:r>
              <a:rPr lang="en-US" b="0" i="0" dirty="0">
                <a:solidFill>
                  <a:srgbClr val="000000"/>
                </a:solidFill>
                <a:effectLst/>
                <a:latin typeface="Lato"/>
              </a:rPr>
              <a:t>Not only will brands get happy, loyal customers but will see increased business.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893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SuperOffice Service </a:t>
            </a:r>
            <a:r>
              <a:rPr lang="nb-NO" dirty="0" err="1"/>
              <a:t>provide</a:t>
            </a:r>
            <a:r>
              <a:rPr lang="nb-NO" dirty="0"/>
              <a:t> </a:t>
            </a:r>
            <a:r>
              <a:rPr lang="nb-NO" dirty="0" err="1"/>
              <a:t>you</a:t>
            </a:r>
            <a:r>
              <a:rPr lang="nb-NO" dirty="0"/>
              <a:t> </a:t>
            </a:r>
            <a:r>
              <a:rPr lang="nb-NO" dirty="0" err="1"/>
              <a:t>the</a:t>
            </a:r>
            <a:r>
              <a:rPr lang="nb-NO" dirty="0"/>
              <a:t> </a:t>
            </a:r>
            <a:r>
              <a:rPr lang="nb-NO" dirty="0" err="1"/>
              <a:t>tools</a:t>
            </a:r>
            <a:r>
              <a:rPr lang="nb-NO" dirty="0"/>
              <a:t> </a:t>
            </a:r>
            <a:r>
              <a:rPr lang="nb-NO" dirty="0" err="1"/>
              <a:t>your</a:t>
            </a:r>
            <a:r>
              <a:rPr lang="nb-NO" dirty="0"/>
              <a:t> team </a:t>
            </a:r>
            <a:r>
              <a:rPr lang="nb-NO" dirty="0" err="1"/>
              <a:t>needs</a:t>
            </a:r>
            <a:r>
              <a:rPr lang="nb-NO" dirty="0"/>
              <a:t> to deliver </a:t>
            </a:r>
            <a:r>
              <a:rPr lang="nb-NO" dirty="0" err="1"/>
              <a:t>great</a:t>
            </a:r>
            <a:r>
              <a:rPr lang="nb-NO" dirty="0"/>
              <a:t> </a:t>
            </a:r>
            <a:r>
              <a:rPr lang="nb-NO" dirty="0" err="1"/>
              <a:t>customer</a:t>
            </a:r>
            <a:r>
              <a:rPr lang="nb-NO" dirty="0"/>
              <a:t> </a:t>
            </a:r>
            <a:r>
              <a:rPr lang="nb-NO" dirty="0" err="1"/>
              <a:t>experiences</a:t>
            </a:r>
            <a:r>
              <a:rPr lang="nb-NO" dirty="0"/>
              <a:t>, </a:t>
            </a:r>
            <a:r>
              <a:rPr lang="nb-NO" dirty="0" err="1"/>
              <a:t>everytime</a:t>
            </a:r>
            <a:r>
              <a:rPr lang="nb-NO" dirty="0"/>
              <a:t>. </a:t>
            </a:r>
            <a:r>
              <a:rPr lang="nb-NO" dirty="0" err="1"/>
              <a:t>Add</a:t>
            </a:r>
            <a:r>
              <a:rPr lang="nb-NO" dirty="0"/>
              <a:t> </a:t>
            </a:r>
            <a:r>
              <a:rPr lang="nb-NO" dirty="0" err="1"/>
              <a:t>the</a:t>
            </a:r>
            <a:r>
              <a:rPr lang="nb-NO" dirty="0"/>
              <a:t> </a:t>
            </a:r>
            <a:r>
              <a:rPr lang="nb-NO" dirty="0" err="1"/>
              <a:t>Customer</a:t>
            </a:r>
            <a:r>
              <a:rPr lang="nb-NO" dirty="0"/>
              <a:t> </a:t>
            </a:r>
            <a:r>
              <a:rPr lang="nb-NO" dirty="0" err="1"/>
              <a:t>Engagement</a:t>
            </a:r>
            <a:r>
              <a:rPr lang="nb-NO" dirty="0"/>
              <a:t> Platform side, and </a:t>
            </a:r>
            <a:r>
              <a:rPr lang="nb-NO" dirty="0" err="1"/>
              <a:t>you</a:t>
            </a:r>
            <a:r>
              <a:rPr lang="nb-NO" dirty="0"/>
              <a:t> </a:t>
            </a:r>
            <a:r>
              <a:rPr lang="nb-NO" dirty="0" err="1"/>
              <a:t>also</a:t>
            </a:r>
            <a:r>
              <a:rPr lang="nb-NO" dirty="0"/>
              <a:t> </a:t>
            </a:r>
            <a:r>
              <a:rPr lang="nb-NO" dirty="0" err="1"/>
              <a:t>empower</a:t>
            </a:r>
            <a:r>
              <a:rPr lang="nb-NO" dirty="0"/>
              <a:t> </a:t>
            </a:r>
            <a:r>
              <a:rPr lang="nb-NO" dirty="0" err="1"/>
              <a:t>your</a:t>
            </a:r>
            <a:r>
              <a:rPr lang="nb-NO" dirty="0"/>
              <a:t> </a:t>
            </a:r>
            <a:r>
              <a:rPr lang="nb-NO" dirty="0" err="1"/>
              <a:t>customers</a:t>
            </a:r>
            <a:r>
              <a:rPr lang="nb-NO" dirty="0"/>
              <a:t> to service </a:t>
            </a:r>
            <a:r>
              <a:rPr lang="nb-NO" dirty="0" err="1"/>
              <a:t>themselves</a:t>
            </a:r>
            <a:r>
              <a:rPr lang="nb-NO" dirty="0"/>
              <a:t> </a:t>
            </a:r>
            <a:r>
              <a:rPr lang="nb-NO" dirty="0" err="1"/>
              <a:t>on</a:t>
            </a:r>
            <a:r>
              <a:rPr lang="nb-NO" dirty="0"/>
              <a:t> </a:t>
            </a:r>
            <a:r>
              <a:rPr lang="nb-NO" dirty="0" err="1"/>
              <a:t>their</a:t>
            </a:r>
            <a:r>
              <a:rPr lang="nb-NO" dirty="0"/>
              <a:t> terms. Let </a:t>
            </a:r>
            <a:r>
              <a:rPr lang="nb-NO" dirty="0" err="1"/>
              <a:t>me</a:t>
            </a:r>
            <a:r>
              <a:rPr lang="nb-NO" dirty="0"/>
              <a:t> </a:t>
            </a:r>
            <a:r>
              <a:rPr lang="nb-NO" dirty="0" err="1"/>
              <a:t>provide</a:t>
            </a:r>
            <a:r>
              <a:rPr lang="nb-NO" dirty="0"/>
              <a:t> </a:t>
            </a:r>
            <a:r>
              <a:rPr lang="nb-NO" dirty="0" err="1"/>
              <a:t>you</a:t>
            </a:r>
            <a:r>
              <a:rPr lang="nb-NO" dirty="0"/>
              <a:t> </a:t>
            </a:r>
            <a:r>
              <a:rPr lang="nb-NO" dirty="0" err="1"/>
              <a:t>with</a:t>
            </a:r>
            <a:r>
              <a:rPr lang="nb-NO" dirty="0"/>
              <a:t> a more </a:t>
            </a:r>
            <a:r>
              <a:rPr lang="nb-NO" dirty="0" err="1"/>
              <a:t>detailed</a:t>
            </a:r>
            <a:r>
              <a:rPr lang="nb-NO" dirty="0"/>
              <a:t> </a:t>
            </a:r>
            <a:r>
              <a:rPr lang="nb-NO" dirty="0" err="1"/>
              <a:t>overview</a:t>
            </a:r>
            <a:r>
              <a:rPr lang="nb-NO" dirty="0"/>
              <a:t> </a:t>
            </a:r>
            <a:r>
              <a:rPr lang="nb-NO" dirty="0" err="1"/>
              <a:t>of</a:t>
            </a:r>
            <a:r>
              <a:rPr lang="nb-NO" dirty="0"/>
              <a:t> </a:t>
            </a:r>
            <a:r>
              <a:rPr lang="nb-NO" dirty="0" err="1"/>
              <a:t>some</a:t>
            </a:r>
            <a:r>
              <a:rPr lang="nb-NO" dirty="0"/>
              <a:t> </a:t>
            </a:r>
            <a:r>
              <a:rPr lang="nb-NO" dirty="0" err="1"/>
              <a:t>of</a:t>
            </a:r>
            <a:r>
              <a:rPr lang="nb-NO" dirty="0"/>
              <a:t> </a:t>
            </a:r>
            <a:r>
              <a:rPr lang="nb-NO" dirty="0" err="1"/>
              <a:t>the</a:t>
            </a:r>
            <a:r>
              <a:rPr lang="nb-NO" dirty="0"/>
              <a:t> </a:t>
            </a:r>
            <a:r>
              <a:rPr lang="nb-NO" dirty="0" err="1"/>
              <a:t>possibilities</a:t>
            </a:r>
            <a:r>
              <a:rPr lang="nb-NO" dirty="0"/>
              <a:t>: </a:t>
            </a:r>
          </a:p>
          <a:p>
            <a:r>
              <a:rPr lang="nb-NO"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874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Service</a:t>
            </a:r>
          </a:p>
          <a:p>
            <a:r>
              <a:rPr lang="en-US" b="0" u="none" dirty="0"/>
              <a:t>Our CRM solution is built to </a:t>
            </a:r>
            <a:r>
              <a:rPr lang="en-US" b="1" u="none" dirty="0"/>
              <a:t>receive, track and follow up on customer inquiries </a:t>
            </a:r>
            <a:r>
              <a:rPr lang="en-US" b="0" u="none" dirty="0"/>
              <a:t>regardless of the channel (email, phone, chat, webform, etc.). The employees will have access to the functions needed to respond quickly, consistently and efficiently. At the same time, you get an overview of the entire process, based on the real-time data, so that you have full control over customer requests and your employees’ performance. </a:t>
            </a:r>
          </a:p>
          <a:p>
            <a:endParaRPr lang="en-US" b="0" u="none" dirty="0"/>
          </a:p>
          <a:p>
            <a:r>
              <a:rPr lang="en-US" b="0" u="none" dirty="0"/>
              <a:t>SuperOffice Service is flexible and easy to customize. You can set up </a:t>
            </a:r>
            <a:r>
              <a:rPr lang="en-US" b="1" u="none" dirty="0"/>
              <a:t>workflows, triggers and tasks </a:t>
            </a:r>
            <a:r>
              <a:rPr lang="en-US" b="0" u="none" dirty="0"/>
              <a:t>that suit you and your business needs. </a:t>
            </a:r>
            <a:r>
              <a:rPr lang="en-US" b="1" u="none" dirty="0"/>
              <a:t>Automatic answers and intelligent case flow </a:t>
            </a:r>
            <a:r>
              <a:rPr lang="en-US" b="0" u="none" dirty="0"/>
              <a:t>ensure that your customers always get the attention they deserve, and that the right person helps them at the right time.</a:t>
            </a:r>
          </a:p>
          <a:p>
            <a:endParaRPr lang="en-US" b="0" u="none" dirty="0"/>
          </a:p>
          <a:p>
            <a:r>
              <a:rPr lang="en-US" b="0" u="none" dirty="0"/>
              <a:t>Each request is automatically assigned a </a:t>
            </a:r>
            <a:r>
              <a:rPr lang="en-US" b="1" u="none" dirty="0"/>
              <a:t>unique reference number </a:t>
            </a:r>
            <a:r>
              <a:rPr lang="en-US" b="0" u="none" dirty="0"/>
              <a:t>and a place in the queue system. The number tracks all communication related to the inquiry. The layout makes employees more focused and efficient, and you avoid personal preferences and unanswered inquiries. With </a:t>
            </a:r>
            <a:r>
              <a:rPr lang="en-US" b="1" u="none" dirty="0"/>
              <a:t>automatic categorization and assignment to the right person</a:t>
            </a:r>
            <a:r>
              <a:rPr lang="en-US" b="0" u="none" dirty="0"/>
              <a:t>, you save a lot of time and resources. Setting up email accounts and filtering by keywords is easy, and you no longer have to waste time sorting and distributing your inquiries. If a request is left unanswered after a defined time period, the system will automatically escalate the case.</a:t>
            </a:r>
          </a:p>
          <a:p>
            <a:endParaRPr lang="en-US" b="0" u="none" dirty="0"/>
          </a:p>
          <a:p>
            <a:r>
              <a:rPr lang="en-US" b="1" u="none" dirty="0"/>
              <a:t>Statistics: </a:t>
            </a:r>
            <a:r>
              <a:rPr lang="en-US" b="0" u="none" dirty="0"/>
              <a:t>You can use built-in functions in SuperOffice Service to gain insight into how companies and teams perform in real time. A brief glance at the dashboard gives you an immediate insight into the status of inquiries and open cases in the queue. SuperOffice CRM also automatically analyzes historical data. The system shows you exactly how the inquiries have developed, and how the service team has performed over time, while highlighting what you can improve.</a:t>
            </a:r>
          </a:p>
          <a:p>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a:cs typeface="Arial"/>
              </a:rPr>
              <a:t>By optimizing the support you provide to your customers with SuperOffice Service, you will retain more customers and increase your revenue.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552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751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SuperOffice CRM, powered by its </a:t>
            </a:r>
            <a:r>
              <a:rPr lang="en-US" sz="1200" b="1" dirty="0">
                <a:latin typeface="Arial"/>
                <a:cs typeface="Arial"/>
              </a:rPr>
              <a:t>Customer Engagement Platform</a:t>
            </a:r>
            <a:r>
              <a:rPr lang="en-US" sz="1200" dirty="0">
                <a:latin typeface="Arial"/>
                <a:cs typeface="Arial"/>
              </a:rPr>
              <a:t>, is your best way to connect with your customers. To empower them to service themselves. </a:t>
            </a:r>
            <a:endParaRPr lang="en-US" sz="1200" dirty="0"/>
          </a:p>
          <a:p>
            <a:endParaRPr lang="en-US" b="0" dirty="0"/>
          </a:p>
          <a:p>
            <a:r>
              <a:rPr lang="en-US" b="0" dirty="0"/>
              <a:t>If we take what we know about the customer's behavior and expectations of their suppliers. </a:t>
            </a:r>
          </a:p>
          <a:p>
            <a:r>
              <a:rPr lang="en-US" b="0" dirty="0"/>
              <a:t>Imagine a solution where customers (within B2B) log in to a portal (like “my page”) where the information in your CRM is available to them. </a:t>
            </a:r>
          </a:p>
          <a:p>
            <a:r>
              <a:rPr lang="en-US" b="0" dirty="0"/>
              <a:t>Here the customer gets immediate insight into Company information, employees in their company, the opportunity to change their own data. </a:t>
            </a:r>
          </a:p>
          <a:p>
            <a:r>
              <a:rPr lang="en-US" b="0" dirty="0"/>
              <a:t>As well as extended customer service where the logged in person can get access to the history of their inquiries/requests, as well as is able to file a new request.</a:t>
            </a:r>
          </a:p>
          <a:p>
            <a:r>
              <a:rPr lang="en-US" b="0" dirty="0"/>
              <a:t>They can chat with the vendor, fill out order forms, book appointments, get an overview of their invoice history and agreements / contracts, as well as insights into reports and dashboards. </a:t>
            </a:r>
          </a:p>
          <a:p>
            <a:r>
              <a:rPr lang="en-US" b="0" dirty="0"/>
              <a:t>This gives the customer the opportunity and tools to conduct excellent customer service via their own self-service portal.</a:t>
            </a:r>
          </a:p>
          <a:p>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And when your customers feel connected to your company, it gets easier to make your relationships mutually beneficial and turn them into revenue.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212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976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SuperOffice AI</a:t>
            </a:r>
          </a:p>
          <a:p>
            <a:r>
              <a:rPr lang="en-US" b="0" u="none" dirty="0"/>
              <a:t>With ever rising demands on customer service, how can CRM and AI technology help you exceed your customers’ expectations? </a:t>
            </a:r>
          </a:p>
          <a:p>
            <a:r>
              <a:rPr lang="en-US" b="0" u="none" dirty="0"/>
              <a:t>Take, for example, a company that operates in several countries, but their customer service / support agents are located one location and they have to attend to all customer inquiries. Yet, customers expect to be served in their local language. </a:t>
            </a:r>
          </a:p>
          <a:p>
            <a:r>
              <a:rPr lang="en-US" b="0" u="none" dirty="0"/>
              <a:t>A request from a customer is submitted. </a:t>
            </a:r>
          </a:p>
          <a:p>
            <a:endParaRPr lang="en-US" b="0" u="none" dirty="0"/>
          </a:p>
          <a:p>
            <a:r>
              <a:rPr lang="en-US" b="0" u="none" dirty="0"/>
              <a:t>This is an important customer who has a big problem and expects a quick and high-quality response. </a:t>
            </a:r>
          </a:p>
          <a:p>
            <a:r>
              <a:rPr lang="en-US" b="0" u="none" dirty="0"/>
              <a:t>Based on a service that uses natural language processing, the computer will work and interpret text as we humans do. By extracting opinions, content and sentiment expressed in the text. </a:t>
            </a:r>
          </a:p>
          <a:p>
            <a:r>
              <a:rPr lang="en-US" b="0" u="none" dirty="0"/>
              <a:t>The agents will get an opportunity to translate the request into their own language. You can also connect this function to the Chatbot in the system. </a:t>
            </a:r>
          </a:p>
          <a:p>
            <a:endParaRPr lang="en-US" sz="1800" b="0" i="0" dirty="0">
              <a:solidFill>
                <a:srgbClr val="000000"/>
              </a:solidFill>
              <a:effectLst/>
              <a:latin typeface="Palatino Linotype" panose="02040502050505030304" pitchFamily="18" charset="0"/>
            </a:endParaRPr>
          </a:p>
          <a:p>
            <a:r>
              <a:rPr lang="en-US" sz="1800" b="0" i="0" dirty="0">
                <a:solidFill>
                  <a:srgbClr val="000000"/>
                </a:solidFill>
                <a:effectLst/>
                <a:latin typeface="Palatino Linotype" panose="02040502050505030304" pitchFamily="18" charset="0"/>
              </a:rPr>
              <a:t>By embedding AI into your CRM solution and processes, SuperOffice AI makes complex tasks simple, freeing you to focus on what matters most – providing services that build strong and profitable relationships.    </a:t>
            </a:r>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492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Internet of Things and CRM.</a:t>
            </a:r>
          </a:p>
          <a:p>
            <a:endParaRPr lang="en-US" b="1" dirty="0"/>
          </a:p>
          <a:p>
            <a:r>
              <a:rPr lang="en-US" b="0" dirty="0"/>
              <a:t>Technology is connecting not just people, but also the things we use. IoT, in practice, means that all things/gadgets that we interact with daily are online: the freezer, refrigerator, heater, etc.</a:t>
            </a:r>
          </a:p>
          <a:p>
            <a:endParaRPr lang="en-US" b="0" dirty="0"/>
          </a:p>
          <a:p>
            <a:r>
              <a:rPr lang="en-US" b="0" dirty="0"/>
              <a:t>IoT can also be used to help improve our real human experiences through the services we provide. </a:t>
            </a:r>
          </a:p>
          <a:p>
            <a:endParaRPr lang="en-US" dirty="0"/>
          </a:p>
          <a:p>
            <a:r>
              <a:rPr lang="en-US" dirty="0"/>
              <a:t>So, </a:t>
            </a:r>
            <a:r>
              <a:rPr lang="en-US" b="1" dirty="0"/>
              <a:t>how does the CRM and IoT connection help you offer exceptional customer service</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791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88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take a look at an example.</a:t>
            </a:r>
          </a:p>
          <a:p>
            <a:endParaRPr lang="en-US" b="0" dirty="0"/>
          </a:p>
          <a:p>
            <a:r>
              <a:rPr lang="en-US" b="0" dirty="0"/>
              <a:t>We have a customer who delivers chairs to their customers. Each chair has a built-in computer chip that will then be able to measure usage behavior, errors and omissions. </a:t>
            </a:r>
          </a:p>
          <a:p>
            <a:r>
              <a:rPr lang="en-US" b="0" dirty="0"/>
              <a:t>Let's look at how this, together with CRM technology, has helped this customer increase customer satisfaction and improve their own reputation.</a:t>
            </a:r>
          </a:p>
          <a:p>
            <a:r>
              <a:rPr lang="en-US" b="0" dirty="0"/>
              <a:t>When a fault or defect is discovered in the chair, it will automatically be able to report this to the supplier by creating a case in their CRM system. </a:t>
            </a:r>
          </a:p>
          <a:p>
            <a:r>
              <a:rPr lang="en-US" b="0" dirty="0"/>
              <a:t>The case will be linked to the correct chair, and we will notify the case officer via SMS. The content and priority of the case depends on the type of error registered by the chair.</a:t>
            </a:r>
          </a:p>
          <a:p>
            <a:r>
              <a:rPr lang="en-US" b="0" dirty="0"/>
              <a:t>The supplier will then be able to act correctly based on the type of error. </a:t>
            </a:r>
          </a:p>
          <a:p>
            <a:r>
              <a:rPr lang="en-US" b="0" dirty="0"/>
              <a:t>The behavior and history of the chairs are stored and displayed in the CRM system in real time. </a:t>
            </a:r>
          </a:p>
          <a:p>
            <a:r>
              <a:rPr lang="en-US" b="0" dirty="0"/>
              <a:t>Statistics and Dashboards can be extracted and monitored so that the supplier has 100% insight at all times.</a:t>
            </a:r>
          </a:p>
          <a:p>
            <a:endParaRPr lang="en-US" b="0" dirty="0"/>
          </a:p>
          <a:p>
            <a:r>
              <a:rPr lang="en-US" b="1" dirty="0"/>
              <a:t>Solving a problem before it arises is the ultimate customer service excellence</a:t>
            </a:r>
            <a:r>
              <a:rPr lang="en-US" b="0" dirty="0"/>
              <a:t>. </a:t>
            </a:r>
            <a:r>
              <a:rPr lang="en-US" b="0" dirty="0">
                <a:sym typeface="Wingdings" panose="05000000000000000000" pitchFamily="2" charset="2"/>
              </a:rPr>
              <a:t></a:t>
            </a:r>
          </a:p>
          <a:p>
            <a:endParaRPr lang="en-US" b="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ym typeface="Wingdings" panose="05000000000000000000" pitchFamily="2" charset="2"/>
              </a:rPr>
              <a:t>SuperOffice CRM is a modern and forward-thinking CRM solution that lets you embrace technology with your processes and people. </a:t>
            </a:r>
            <a:endParaRPr lang="en-GB" sz="1200" dirty="0"/>
          </a:p>
          <a:p>
            <a:endParaRPr lang="en-US" b="0" dirty="0">
              <a:sym typeface="Wingdings" panose="05000000000000000000" pitchFamily="2" charset="2"/>
            </a:endParaRPr>
          </a:p>
          <a:p>
            <a:endParaRPr lang="en-US" b="0" dirty="0">
              <a:sym typeface="Wingdings" panose="05000000000000000000" pitchFamily="2" charset="2"/>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059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 up</a:t>
            </a:r>
            <a:r>
              <a:rPr lang="en-US" b="0" dirty="0"/>
              <a:t>, with SuperOffice CRM you gain </a:t>
            </a:r>
            <a:r>
              <a:rPr lang="en-US" b="1" dirty="0"/>
              <a:t>a modern, forward-thinking CRM solution that unites your business processes, utilizes the latest technology &amp; helps you grow your business. </a:t>
            </a:r>
          </a:p>
          <a:p>
            <a:endParaRPr lang="en-US" dirty="0"/>
          </a:p>
          <a:p>
            <a:r>
              <a:rPr lang="en-GB" sz="1200" dirty="0"/>
              <a:t>SuperOffice CRM offers the tools to optimize your processes and bridge the gap between customer data and revenue. </a:t>
            </a:r>
            <a:endParaRPr lang="en-US" dirty="0"/>
          </a:p>
          <a:p>
            <a:endParaRPr lang="en-US" dirty="0"/>
          </a:p>
          <a:p>
            <a:r>
              <a:rPr lang="en-US" dirty="0"/>
              <a:t>Because it is a </a:t>
            </a:r>
            <a:r>
              <a:rPr lang="en-US" b="1" dirty="0"/>
              <a:t>standard cloud-based application</a:t>
            </a:r>
            <a:r>
              <a:rPr lang="en-US" dirty="0"/>
              <a:t>, it allows you to get started fast and to follow the best practices of hundreds of thousands of CRM users. </a:t>
            </a:r>
          </a:p>
          <a:p>
            <a:endParaRPr lang="en-US" dirty="0"/>
          </a:p>
          <a:p>
            <a:r>
              <a:rPr lang="en-US" dirty="0"/>
              <a:t>A wide range of ready standardized </a:t>
            </a:r>
            <a:r>
              <a:rPr lang="en-US" b="1" dirty="0"/>
              <a:t>apps available in our App Store </a:t>
            </a:r>
            <a:r>
              <a:rPr lang="en-US" dirty="0"/>
              <a:t>help you connect your SuperOffice CRM with your other business tools. And with the help </a:t>
            </a:r>
            <a:r>
              <a:rPr lang="en-US" b="1" dirty="0"/>
              <a:t>powerful customization tools</a:t>
            </a:r>
            <a:r>
              <a:rPr lang="en-US" dirty="0"/>
              <a:t>, you can also customize your CRM solution to fit your business needs and expand it as your business grows.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759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One </a:t>
            </a:r>
            <a:r>
              <a:rPr lang="nb-NO" noProof="0" dirty="0" err="1"/>
              <a:t>of</a:t>
            </a:r>
            <a:r>
              <a:rPr lang="nb-NO" noProof="0" dirty="0"/>
              <a:t> </a:t>
            </a:r>
            <a:r>
              <a:rPr lang="nb-NO" noProof="0" dirty="0" err="1"/>
              <a:t>the</a:t>
            </a:r>
            <a:r>
              <a:rPr lang="nb-NO" noProof="0" dirty="0"/>
              <a:t> </a:t>
            </a:r>
            <a:r>
              <a:rPr lang="nb-NO" noProof="0" dirty="0" err="1"/>
              <a:t>ways</a:t>
            </a:r>
            <a:r>
              <a:rPr lang="nb-NO" noProof="0" dirty="0"/>
              <a:t> </a:t>
            </a:r>
            <a:r>
              <a:rPr lang="nb-NO" noProof="0" dirty="0" err="1"/>
              <a:t>we</a:t>
            </a:r>
            <a:r>
              <a:rPr lang="nb-NO" noProof="0" dirty="0"/>
              <a:t> </a:t>
            </a:r>
            <a:r>
              <a:rPr lang="nb-NO" noProof="0" dirty="0" err="1"/>
              <a:t>ensure</a:t>
            </a:r>
            <a:r>
              <a:rPr lang="nb-NO" noProof="0" dirty="0"/>
              <a:t> </a:t>
            </a:r>
            <a:r>
              <a:rPr lang="nb-NO" noProof="0" dirty="0" err="1"/>
              <a:t>our</a:t>
            </a:r>
            <a:r>
              <a:rPr lang="nb-NO" noProof="0" dirty="0"/>
              <a:t> </a:t>
            </a:r>
            <a:r>
              <a:rPr lang="nb-NO" noProof="0" dirty="0" err="1"/>
              <a:t>customer</a:t>
            </a:r>
            <a:r>
              <a:rPr lang="nb-NO" noProof="0" dirty="0"/>
              <a:t> </a:t>
            </a:r>
            <a:r>
              <a:rPr lang="nb-NO" noProof="0" dirty="0" err="1"/>
              <a:t>achieve</a:t>
            </a:r>
            <a:r>
              <a:rPr lang="nb-NO" noProof="0" dirty="0"/>
              <a:t> </a:t>
            </a:r>
            <a:r>
              <a:rPr lang="nb-NO" noProof="0" dirty="0" err="1"/>
              <a:t>success</a:t>
            </a:r>
            <a:r>
              <a:rPr lang="nb-NO" noProof="0" dirty="0"/>
              <a:t> </a:t>
            </a:r>
            <a:r>
              <a:rPr lang="nb-NO" noProof="0" dirty="0" err="1"/>
              <a:t>with</a:t>
            </a:r>
            <a:r>
              <a:rPr lang="nb-NO" noProof="0" dirty="0"/>
              <a:t> SuperOffice is providing a </a:t>
            </a:r>
            <a:r>
              <a:rPr lang="nb-NO" noProof="0" dirty="0" err="1"/>
              <a:t>helping</a:t>
            </a:r>
            <a:r>
              <a:rPr lang="nb-NO" noProof="0" dirty="0"/>
              <a:t> hand from </a:t>
            </a:r>
            <a:r>
              <a:rPr lang="nb-NO" noProof="0" dirty="0" err="1"/>
              <a:t>the</a:t>
            </a:r>
            <a:r>
              <a:rPr lang="nb-NO" noProof="0" dirty="0"/>
              <a:t> start and </a:t>
            </a:r>
            <a:r>
              <a:rPr lang="nb-NO" noProof="0" dirty="0" err="1"/>
              <a:t>through</a:t>
            </a:r>
            <a:r>
              <a:rPr lang="nb-NO" noProof="0" dirty="0"/>
              <a:t> all </a:t>
            </a:r>
            <a:r>
              <a:rPr lang="nb-NO" noProof="0" dirty="0" err="1"/>
              <a:t>phases</a:t>
            </a:r>
            <a:r>
              <a:rPr lang="nb-NO" noProof="0" dirty="0"/>
              <a:t> </a:t>
            </a:r>
            <a:r>
              <a:rPr lang="nb-NO" noProof="0" dirty="0" err="1"/>
              <a:t>of</a:t>
            </a:r>
            <a:r>
              <a:rPr lang="nb-NO" noProof="0" dirty="0"/>
              <a:t> </a:t>
            </a:r>
            <a:r>
              <a:rPr lang="nb-NO" noProof="0" dirty="0" err="1"/>
              <a:t>your</a:t>
            </a:r>
            <a:r>
              <a:rPr lang="nb-NO" noProof="0" dirty="0"/>
              <a:t> CRM </a:t>
            </a:r>
            <a:r>
              <a:rPr lang="nb-NO" noProof="0" dirty="0" err="1"/>
              <a:t>implementation</a:t>
            </a:r>
            <a:r>
              <a:rPr lang="nb-NO" noProof="0" dirty="0"/>
              <a:t>. </a:t>
            </a:r>
          </a:p>
          <a:p>
            <a:endParaRPr lang="nb-NO" noProof="0" dirty="0"/>
          </a:p>
          <a:p>
            <a:r>
              <a:rPr lang="nb-NO" noProof="0" dirty="0" err="1"/>
              <a:t>We</a:t>
            </a:r>
            <a:r>
              <a:rPr lang="nb-NO" noProof="0" dirty="0"/>
              <a:t> bring </a:t>
            </a:r>
            <a:r>
              <a:rPr lang="nb-NO" noProof="0" dirty="0" err="1"/>
              <a:t>with</a:t>
            </a:r>
            <a:r>
              <a:rPr lang="nb-NO" noProof="0" dirty="0"/>
              <a:t> </a:t>
            </a:r>
            <a:r>
              <a:rPr lang="nb-NO" noProof="0" dirty="0" err="1"/>
              <a:t>us</a:t>
            </a:r>
            <a:r>
              <a:rPr lang="nb-NO" noProof="0" dirty="0"/>
              <a:t> a </a:t>
            </a:r>
            <a:r>
              <a:rPr lang="nb-NO" noProof="0" dirty="0" err="1"/>
              <a:t>well</a:t>
            </a:r>
            <a:r>
              <a:rPr lang="nb-NO" noProof="0" dirty="0"/>
              <a:t> </a:t>
            </a:r>
            <a:r>
              <a:rPr lang="nb-NO" noProof="0" dirty="0" err="1"/>
              <a:t>established</a:t>
            </a:r>
            <a:r>
              <a:rPr lang="nb-NO" noProof="0" dirty="0"/>
              <a:t> and </a:t>
            </a:r>
            <a:r>
              <a:rPr lang="nb-NO" noProof="0" dirty="0" err="1"/>
              <a:t>proven</a:t>
            </a:r>
            <a:r>
              <a:rPr lang="nb-NO" noProof="0" dirty="0"/>
              <a:t> </a:t>
            </a:r>
            <a:r>
              <a:rPr lang="nb-NO" noProof="0" dirty="0" err="1"/>
              <a:t>methodology</a:t>
            </a:r>
            <a:r>
              <a:rPr lang="nb-NO" noProof="0" dirty="0"/>
              <a:t> – </a:t>
            </a:r>
            <a:r>
              <a:rPr lang="nb-NO" noProof="0" dirty="0" err="1"/>
              <a:t>we</a:t>
            </a:r>
            <a:r>
              <a:rPr lang="nb-NO" noProof="0" dirty="0"/>
              <a:t> </a:t>
            </a:r>
            <a:r>
              <a:rPr lang="nb-NO" noProof="0" dirty="0" err="1"/>
              <a:t>call</a:t>
            </a:r>
            <a:r>
              <a:rPr lang="nb-NO" noProof="0" dirty="0"/>
              <a:t> it SuperOffice </a:t>
            </a:r>
            <a:r>
              <a:rPr lang="nb-NO" noProof="0" dirty="0" err="1"/>
              <a:t>implementation</a:t>
            </a:r>
            <a:r>
              <a:rPr lang="nb-NO" noProof="0" dirty="0"/>
              <a:t> Method – or SIM for </a:t>
            </a:r>
            <a:r>
              <a:rPr lang="nb-NO" noProof="0" dirty="0" err="1"/>
              <a:t>short</a:t>
            </a:r>
            <a:r>
              <a:rPr lang="nb-NO" noProof="0" dirty="0"/>
              <a:t>, </a:t>
            </a:r>
            <a:r>
              <a:rPr lang="nb-NO" noProof="0" dirty="0" err="1"/>
              <a:t>that</a:t>
            </a:r>
            <a:r>
              <a:rPr lang="nb-NO" noProof="0" dirty="0"/>
              <a:t> </a:t>
            </a:r>
            <a:r>
              <a:rPr lang="nb-NO" noProof="0" dirty="0" err="1"/>
              <a:t>oulines</a:t>
            </a:r>
            <a:r>
              <a:rPr lang="nb-NO" noProof="0" dirty="0"/>
              <a:t> </a:t>
            </a:r>
            <a:r>
              <a:rPr lang="nb-NO" noProof="0" dirty="0" err="1"/>
              <a:t>what</a:t>
            </a:r>
            <a:r>
              <a:rPr lang="nb-NO" noProof="0" dirty="0"/>
              <a:t> </a:t>
            </a:r>
            <a:r>
              <a:rPr lang="nb-NO" noProof="0" dirty="0" err="1"/>
              <a:t>everyone</a:t>
            </a:r>
            <a:r>
              <a:rPr lang="nb-NO" noProof="0" dirty="0"/>
              <a:t> </a:t>
            </a:r>
            <a:r>
              <a:rPr lang="nb-NO" noProof="0" dirty="0" err="1"/>
              <a:t>will</a:t>
            </a:r>
            <a:r>
              <a:rPr lang="nb-NO" noProof="0" dirty="0"/>
              <a:t> do </a:t>
            </a:r>
            <a:r>
              <a:rPr lang="nb-NO" noProof="0" dirty="0" err="1"/>
              <a:t>each</a:t>
            </a:r>
            <a:r>
              <a:rPr lang="nb-NO" noProof="0" dirty="0"/>
              <a:t> </a:t>
            </a:r>
            <a:r>
              <a:rPr lang="nb-NO" noProof="0" dirty="0" err="1"/>
              <a:t>step</a:t>
            </a:r>
            <a:r>
              <a:rPr lang="nb-NO" noProof="0" dirty="0"/>
              <a:t> </a:t>
            </a:r>
            <a:r>
              <a:rPr lang="nb-NO" noProof="0" dirty="0" err="1"/>
              <a:t>of</a:t>
            </a:r>
            <a:r>
              <a:rPr lang="nb-NO" noProof="0" dirty="0"/>
              <a:t> </a:t>
            </a:r>
            <a:r>
              <a:rPr lang="nb-NO" noProof="0" dirty="0" err="1"/>
              <a:t>the</a:t>
            </a:r>
            <a:r>
              <a:rPr lang="nb-NO" noProof="0" dirty="0"/>
              <a:t> </a:t>
            </a:r>
            <a:r>
              <a:rPr lang="nb-NO" noProof="0" dirty="0" err="1"/>
              <a:t>way</a:t>
            </a:r>
            <a:r>
              <a:rPr lang="nb-NO" noProof="0" dirty="0"/>
              <a:t>. </a:t>
            </a:r>
          </a:p>
          <a:p>
            <a:endParaRPr lang="nb-NO" noProof="0" dirty="0"/>
          </a:p>
          <a:p>
            <a:r>
              <a:rPr lang="nb-NO" noProof="0" dirty="0"/>
              <a:t>Key </a:t>
            </a:r>
            <a:r>
              <a:rPr lang="nb-NO" noProof="0" dirty="0" err="1"/>
              <a:t>phases</a:t>
            </a:r>
            <a:r>
              <a:rPr lang="nb-NO" noProof="0" dirty="0"/>
              <a:t> </a:t>
            </a:r>
            <a:r>
              <a:rPr lang="nb-NO" noProof="0" dirty="0" err="1"/>
              <a:t>include</a:t>
            </a:r>
            <a:r>
              <a:rPr lang="nb-NO" noProof="0" dirty="0"/>
              <a:t>:</a:t>
            </a:r>
          </a:p>
          <a:p>
            <a:endParaRPr lang="nb-NO" noProof="0" dirty="0"/>
          </a:p>
          <a:p>
            <a:r>
              <a:rPr lang="nb-NO" b="1" noProof="0" dirty="0"/>
              <a:t>IDENTIFY</a:t>
            </a:r>
            <a:r>
              <a:rPr lang="nb-NO" noProof="0" dirty="0"/>
              <a:t>: </a:t>
            </a:r>
            <a:r>
              <a:rPr lang="nb-NO" noProof="0" dirty="0" err="1"/>
              <a:t>Were</a:t>
            </a:r>
            <a:r>
              <a:rPr lang="nb-NO" noProof="0" dirty="0"/>
              <a:t> </a:t>
            </a:r>
            <a:r>
              <a:rPr lang="nb-NO" noProof="0" dirty="0" err="1"/>
              <a:t>we</a:t>
            </a:r>
            <a:r>
              <a:rPr lang="nb-NO" noProof="0" dirty="0"/>
              <a:t> </a:t>
            </a:r>
            <a:r>
              <a:rPr lang="nb-NO" noProof="0" dirty="0" err="1"/>
              <a:t>gain</a:t>
            </a:r>
            <a:r>
              <a:rPr lang="nb-NO" noProof="0" dirty="0"/>
              <a:t> an </a:t>
            </a:r>
            <a:r>
              <a:rPr lang="nb-NO" noProof="0" dirty="0" err="1"/>
              <a:t>overview</a:t>
            </a:r>
            <a:r>
              <a:rPr lang="nb-NO" noProof="0" dirty="0"/>
              <a:t> and </a:t>
            </a:r>
            <a:r>
              <a:rPr lang="nb-NO" noProof="0" dirty="0" err="1"/>
              <a:t>understanding</a:t>
            </a:r>
            <a:r>
              <a:rPr lang="nb-NO" noProof="0" dirty="0"/>
              <a:t> </a:t>
            </a:r>
            <a:r>
              <a:rPr lang="nb-NO" noProof="0" dirty="0" err="1"/>
              <a:t>of</a:t>
            </a:r>
            <a:r>
              <a:rPr lang="nb-NO" noProof="0" dirty="0"/>
              <a:t> </a:t>
            </a:r>
            <a:r>
              <a:rPr lang="nb-NO" noProof="0" dirty="0" err="1"/>
              <a:t>your</a:t>
            </a:r>
            <a:r>
              <a:rPr lang="nb-NO" noProof="0" dirty="0"/>
              <a:t> </a:t>
            </a:r>
            <a:r>
              <a:rPr lang="nb-NO" noProof="0" dirty="0" err="1"/>
              <a:t>needs</a:t>
            </a:r>
            <a:r>
              <a:rPr lang="nb-NO" noProof="0" dirty="0"/>
              <a:t> and </a:t>
            </a:r>
            <a:r>
              <a:rPr lang="nb-NO" noProof="0" dirty="0" err="1"/>
              <a:t>what</a:t>
            </a:r>
            <a:r>
              <a:rPr lang="nb-NO" noProof="0" dirty="0"/>
              <a:t> </a:t>
            </a:r>
            <a:r>
              <a:rPr lang="nb-NO" noProof="0" dirty="0" err="1"/>
              <a:t>the</a:t>
            </a:r>
            <a:r>
              <a:rPr lang="nb-NO" noProof="0" dirty="0"/>
              <a:t> </a:t>
            </a:r>
            <a:r>
              <a:rPr lang="nb-NO" noProof="0" dirty="0" err="1"/>
              <a:t>solution</a:t>
            </a:r>
            <a:r>
              <a:rPr lang="nb-NO" noProof="0" dirty="0"/>
              <a:t> </a:t>
            </a:r>
            <a:r>
              <a:rPr lang="nb-NO" noProof="0" dirty="0" err="1"/>
              <a:t>should</a:t>
            </a:r>
            <a:r>
              <a:rPr lang="nb-NO" noProof="0" dirty="0"/>
              <a:t> </a:t>
            </a:r>
            <a:r>
              <a:rPr lang="nb-NO" noProof="0" dirty="0" err="1"/>
              <a:t>contain</a:t>
            </a:r>
            <a:r>
              <a:rPr lang="nb-NO" noProof="0" dirty="0"/>
              <a:t>. </a:t>
            </a:r>
            <a:r>
              <a:rPr lang="nb-NO" noProof="0" dirty="0" err="1"/>
              <a:t>We</a:t>
            </a:r>
            <a:r>
              <a:rPr lang="nb-NO" noProof="0" dirty="0"/>
              <a:t> do </a:t>
            </a:r>
            <a:r>
              <a:rPr lang="nb-NO" noProof="0" dirty="0" err="1"/>
              <a:t>this</a:t>
            </a:r>
            <a:r>
              <a:rPr lang="nb-NO" noProof="0" dirty="0"/>
              <a:t> </a:t>
            </a:r>
            <a:r>
              <a:rPr lang="nb-NO" noProof="0" dirty="0" err="1"/>
              <a:t>phase</a:t>
            </a:r>
            <a:r>
              <a:rPr lang="nb-NO" noProof="0" dirty="0"/>
              <a:t> </a:t>
            </a:r>
            <a:r>
              <a:rPr lang="nb-NO" noProof="0" dirty="0" err="1"/>
              <a:t>also</a:t>
            </a:r>
            <a:r>
              <a:rPr lang="nb-NO" noProof="0" dirty="0"/>
              <a:t> to </a:t>
            </a:r>
            <a:r>
              <a:rPr lang="nb-NO" noProof="0" dirty="0" err="1"/>
              <a:t>ensure</a:t>
            </a:r>
            <a:r>
              <a:rPr lang="nb-NO" noProof="0" dirty="0"/>
              <a:t> </a:t>
            </a:r>
            <a:r>
              <a:rPr lang="nb-NO" noProof="0" dirty="0" err="1"/>
              <a:t>that</a:t>
            </a:r>
            <a:r>
              <a:rPr lang="nb-NO" noProof="0" dirty="0"/>
              <a:t> </a:t>
            </a:r>
            <a:r>
              <a:rPr lang="nb-NO" noProof="0" dirty="0" err="1"/>
              <a:t>we</a:t>
            </a:r>
            <a:r>
              <a:rPr lang="nb-NO" noProof="0" dirty="0"/>
              <a:t> </a:t>
            </a:r>
            <a:r>
              <a:rPr lang="nb-NO" noProof="0" dirty="0" err="1"/>
              <a:t>are</a:t>
            </a:r>
            <a:r>
              <a:rPr lang="nb-NO" noProof="0" dirty="0"/>
              <a:t> </a:t>
            </a:r>
            <a:r>
              <a:rPr lang="nb-NO" noProof="0" dirty="0" err="1"/>
              <a:t>alighned</a:t>
            </a:r>
            <a:r>
              <a:rPr lang="nb-NO" noProof="0" dirty="0"/>
              <a:t> and to offer </a:t>
            </a:r>
            <a:r>
              <a:rPr lang="nb-NO" noProof="0" dirty="0" err="1"/>
              <a:t>you</a:t>
            </a:r>
            <a:r>
              <a:rPr lang="nb-NO" noProof="0" dirty="0"/>
              <a:t> </a:t>
            </a:r>
            <a:r>
              <a:rPr lang="nb-NO" noProof="0" dirty="0" err="1"/>
              <a:t>realistic</a:t>
            </a:r>
            <a:r>
              <a:rPr lang="nb-NO" noProof="0" dirty="0"/>
              <a:t> </a:t>
            </a:r>
            <a:r>
              <a:rPr lang="nb-NO" noProof="0" dirty="0" err="1"/>
              <a:t>quottions</a:t>
            </a:r>
            <a:r>
              <a:rPr lang="nb-NO" noProof="0" dirty="0"/>
              <a:t> </a:t>
            </a:r>
            <a:r>
              <a:rPr lang="nb-NO" noProof="0" dirty="0" err="1"/>
              <a:t>on</a:t>
            </a:r>
            <a:r>
              <a:rPr lang="nb-NO" noProof="0" dirty="0"/>
              <a:t> </a:t>
            </a:r>
            <a:r>
              <a:rPr lang="nb-NO" noProof="0" dirty="0" err="1"/>
              <a:t>the</a:t>
            </a:r>
            <a:r>
              <a:rPr lang="nb-NO" noProof="0" dirty="0"/>
              <a:t> </a:t>
            </a:r>
            <a:r>
              <a:rPr lang="nb-NO" noProof="0" dirty="0" err="1"/>
              <a:t>products</a:t>
            </a:r>
            <a:r>
              <a:rPr lang="nb-NO" noProof="0" dirty="0"/>
              <a:t> and services </a:t>
            </a:r>
            <a:r>
              <a:rPr lang="nb-NO" noProof="0" dirty="0" err="1"/>
              <a:t>required</a:t>
            </a:r>
            <a:r>
              <a:rPr lang="nb-NO" noProof="0" dirty="0"/>
              <a:t>  in </a:t>
            </a:r>
            <a:r>
              <a:rPr lang="nb-NO" noProof="0" dirty="0" err="1"/>
              <a:t>addition</a:t>
            </a:r>
            <a:r>
              <a:rPr lang="nb-NO" noProof="0" dirty="0"/>
              <a:t> to </a:t>
            </a:r>
            <a:r>
              <a:rPr lang="nb-NO" noProof="0" dirty="0" err="1"/>
              <a:t>define</a:t>
            </a:r>
            <a:r>
              <a:rPr lang="nb-NO" noProof="0" dirty="0"/>
              <a:t> a </a:t>
            </a:r>
            <a:r>
              <a:rPr lang="nb-NO" noProof="0" dirty="0" err="1"/>
              <a:t>realistic</a:t>
            </a:r>
            <a:r>
              <a:rPr lang="nb-NO" noProof="0" dirty="0"/>
              <a:t> </a:t>
            </a:r>
            <a:r>
              <a:rPr lang="nb-NO" noProof="0" dirty="0" err="1"/>
              <a:t>timeline</a:t>
            </a:r>
            <a:r>
              <a:rPr lang="nb-NO" noProof="0" dirty="0"/>
              <a:t>. </a:t>
            </a:r>
            <a:r>
              <a:rPr lang="nb-NO" noProof="0" dirty="0" err="1"/>
              <a:t>You</a:t>
            </a:r>
            <a:r>
              <a:rPr lang="nb-NO" noProof="0" dirty="0"/>
              <a:t> </a:t>
            </a:r>
            <a:r>
              <a:rPr lang="nb-NO" noProof="0" dirty="0" err="1"/>
              <a:t>work</a:t>
            </a:r>
            <a:r>
              <a:rPr lang="nb-NO" noProof="0" dirty="0"/>
              <a:t> </a:t>
            </a:r>
            <a:r>
              <a:rPr lang="nb-NO" noProof="0" dirty="0" err="1"/>
              <a:t>with</a:t>
            </a:r>
            <a:r>
              <a:rPr lang="nb-NO" noProof="0" dirty="0"/>
              <a:t> </a:t>
            </a:r>
            <a:r>
              <a:rPr lang="nb-NO" noProof="0" dirty="0" err="1"/>
              <a:t>one</a:t>
            </a:r>
            <a:r>
              <a:rPr lang="nb-NO" noProof="0" dirty="0"/>
              <a:t> </a:t>
            </a:r>
            <a:r>
              <a:rPr lang="nb-NO" noProof="0" dirty="0" err="1"/>
              <a:t>of</a:t>
            </a:r>
            <a:r>
              <a:rPr lang="nb-NO" noProof="0" dirty="0"/>
              <a:t> </a:t>
            </a:r>
            <a:r>
              <a:rPr lang="nb-NO" noProof="0" dirty="0" err="1"/>
              <a:t>our</a:t>
            </a:r>
            <a:r>
              <a:rPr lang="nb-NO" noProof="0" dirty="0"/>
              <a:t> </a:t>
            </a:r>
            <a:r>
              <a:rPr lang="nb-NO" noProof="0" dirty="0" err="1"/>
              <a:t>experience</a:t>
            </a:r>
            <a:r>
              <a:rPr lang="nb-NO" noProof="0" dirty="0"/>
              <a:t> </a:t>
            </a:r>
            <a:r>
              <a:rPr lang="nb-NO" noProof="0" dirty="0" err="1"/>
              <a:t>project</a:t>
            </a:r>
            <a:r>
              <a:rPr lang="nb-NO" noProof="0" dirty="0"/>
              <a:t> managers at </a:t>
            </a:r>
            <a:r>
              <a:rPr lang="nb-NO" noProof="0" dirty="0" err="1"/>
              <a:t>this</a:t>
            </a:r>
            <a:r>
              <a:rPr lang="nb-NO" noProof="0" dirty="0"/>
              <a:t> stage. </a:t>
            </a:r>
          </a:p>
          <a:p>
            <a:endParaRPr lang="nb-NO" noProof="0" dirty="0"/>
          </a:p>
          <a:p>
            <a:r>
              <a:rPr lang="nb-NO" b="1" noProof="0" dirty="0"/>
              <a:t>INITIATE: </a:t>
            </a:r>
            <a:r>
              <a:rPr lang="nb-NO" noProof="0" dirty="0"/>
              <a:t>During </a:t>
            </a:r>
            <a:r>
              <a:rPr lang="nb-NO" noProof="0" dirty="0" err="1"/>
              <a:t>this</a:t>
            </a:r>
            <a:r>
              <a:rPr lang="nb-NO" noProof="0" dirty="0"/>
              <a:t> </a:t>
            </a:r>
            <a:r>
              <a:rPr lang="nb-NO" noProof="0" dirty="0" err="1"/>
              <a:t>phase</a:t>
            </a:r>
            <a:r>
              <a:rPr lang="nb-NO" noProof="0" dirty="0"/>
              <a:t> </a:t>
            </a:r>
            <a:r>
              <a:rPr lang="nb-NO" noProof="0" dirty="0" err="1"/>
              <a:t>we</a:t>
            </a:r>
            <a:r>
              <a:rPr lang="nb-NO" noProof="0" dirty="0"/>
              <a:t> </a:t>
            </a:r>
            <a:r>
              <a:rPr lang="nb-NO" noProof="0" dirty="0" err="1"/>
              <a:t>work</a:t>
            </a:r>
            <a:r>
              <a:rPr lang="nb-NO" noProof="0" dirty="0"/>
              <a:t> to make </a:t>
            </a:r>
            <a:r>
              <a:rPr lang="nb-NO" noProof="0" dirty="0" err="1"/>
              <a:t>the</a:t>
            </a:r>
            <a:r>
              <a:rPr lang="nb-NO" noProof="0" dirty="0"/>
              <a:t> goals more </a:t>
            </a:r>
            <a:r>
              <a:rPr lang="nb-NO" noProof="0" dirty="0" err="1"/>
              <a:t>concrete</a:t>
            </a:r>
            <a:r>
              <a:rPr lang="nb-NO" noProof="0" dirty="0"/>
              <a:t>, </a:t>
            </a:r>
            <a:r>
              <a:rPr lang="nb-NO" noProof="0" dirty="0" err="1"/>
              <a:t>the</a:t>
            </a:r>
            <a:r>
              <a:rPr lang="nb-NO" noProof="0" dirty="0"/>
              <a:t> </a:t>
            </a:r>
            <a:r>
              <a:rPr lang="nb-NO" noProof="0" dirty="0" err="1"/>
              <a:t>key</a:t>
            </a:r>
            <a:r>
              <a:rPr lang="nb-NO" noProof="0" dirty="0"/>
              <a:t> KPIs, </a:t>
            </a:r>
            <a:r>
              <a:rPr lang="nb-NO" noProof="0" dirty="0" err="1"/>
              <a:t>scope</a:t>
            </a:r>
            <a:r>
              <a:rPr lang="nb-NO" noProof="0" dirty="0"/>
              <a:t> and </a:t>
            </a:r>
            <a:r>
              <a:rPr lang="nb-NO" noProof="0" dirty="0" err="1"/>
              <a:t>we</a:t>
            </a:r>
            <a:r>
              <a:rPr lang="nb-NO" noProof="0" dirty="0"/>
              <a:t> </a:t>
            </a:r>
            <a:r>
              <a:rPr lang="nb-NO" noProof="0" dirty="0" err="1"/>
              <a:t>agree</a:t>
            </a:r>
            <a:r>
              <a:rPr lang="nb-NO" noProof="0" dirty="0"/>
              <a:t> </a:t>
            </a:r>
            <a:r>
              <a:rPr lang="nb-NO" noProof="0" dirty="0" err="1"/>
              <a:t>on</a:t>
            </a:r>
            <a:r>
              <a:rPr lang="nb-NO" noProof="0" dirty="0"/>
              <a:t> </a:t>
            </a:r>
            <a:r>
              <a:rPr lang="nb-NO" noProof="0" dirty="0" err="1"/>
              <a:t>how</a:t>
            </a:r>
            <a:r>
              <a:rPr lang="nb-NO" noProof="0" dirty="0"/>
              <a:t> to </a:t>
            </a:r>
            <a:r>
              <a:rPr lang="nb-NO" noProof="0" dirty="0" err="1"/>
              <a:t>organise</a:t>
            </a:r>
            <a:r>
              <a:rPr lang="nb-NO" noProof="0" dirty="0"/>
              <a:t> </a:t>
            </a:r>
            <a:r>
              <a:rPr lang="nb-NO" noProof="0" dirty="0" err="1"/>
              <a:t>the</a:t>
            </a:r>
            <a:r>
              <a:rPr lang="nb-NO" noProof="0" dirty="0"/>
              <a:t> </a:t>
            </a:r>
            <a:r>
              <a:rPr lang="nb-NO" noProof="0" dirty="0" err="1"/>
              <a:t>project</a:t>
            </a:r>
            <a:r>
              <a:rPr lang="nb-NO" noProof="0" dirty="0"/>
              <a:t>. </a:t>
            </a:r>
            <a:r>
              <a:rPr lang="nb-NO" noProof="0" dirty="0" err="1"/>
              <a:t>We</a:t>
            </a:r>
            <a:r>
              <a:rPr lang="nb-NO" noProof="0" dirty="0"/>
              <a:t> </a:t>
            </a:r>
            <a:r>
              <a:rPr lang="nb-NO" noProof="0" dirty="0" err="1"/>
              <a:t>seek</a:t>
            </a:r>
            <a:r>
              <a:rPr lang="nb-NO" noProof="0" dirty="0"/>
              <a:t> </a:t>
            </a:r>
            <a:r>
              <a:rPr lang="nb-NO" noProof="0" dirty="0" err="1"/>
              <a:t>your</a:t>
            </a:r>
            <a:r>
              <a:rPr lang="nb-NO" noProof="0" dirty="0"/>
              <a:t> </a:t>
            </a:r>
            <a:r>
              <a:rPr lang="nb-NO" noProof="0" dirty="0" err="1"/>
              <a:t>top</a:t>
            </a:r>
            <a:r>
              <a:rPr lang="nb-NO" noProof="0" dirty="0"/>
              <a:t> management </a:t>
            </a:r>
            <a:r>
              <a:rPr lang="nb-NO" noProof="0" dirty="0" err="1"/>
              <a:t>involvement</a:t>
            </a:r>
            <a:r>
              <a:rPr lang="nb-NO" noProof="0" dirty="0"/>
              <a:t> – as </a:t>
            </a:r>
            <a:r>
              <a:rPr lang="nb-NO" noProof="0" dirty="0" err="1"/>
              <a:t>this</a:t>
            </a:r>
            <a:r>
              <a:rPr lang="nb-NO" noProof="0" dirty="0"/>
              <a:t> is </a:t>
            </a:r>
            <a:r>
              <a:rPr lang="nb-NO" noProof="0" dirty="0" err="1"/>
              <a:t>always</a:t>
            </a:r>
            <a:r>
              <a:rPr lang="nb-NO" noProof="0" dirty="0"/>
              <a:t> </a:t>
            </a:r>
            <a:r>
              <a:rPr lang="nb-NO" noProof="0" dirty="0" err="1"/>
              <a:t>critical</a:t>
            </a:r>
            <a:r>
              <a:rPr lang="nb-NO" noProof="0" dirty="0"/>
              <a:t> - and </a:t>
            </a:r>
            <a:r>
              <a:rPr lang="nb-NO" noProof="0" dirty="0" err="1"/>
              <a:t>that</a:t>
            </a:r>
            <a:r>
              <a:rPr lang="nb-NO" noProof="0" dirty="0"/>
              <a:t> </a:t>
            </a:r>
            <a:r>
              <a:rPr lang="nb-NO" noProof="0" dirty="0" err="1"/>
              <a:t>you</a:t>
            </a:r>
            <a:r>
              <a:rPr lang="nb-NO" noProof="0" dirty="0"/>
              <a:t> </a:t>
            </a:r>
            <a:r>
              <a:rPr lang="nb-NO" noProof="0" dirty="0" err="1"/>
              <a:t>create</a:t>
            </a:r>
            <a:r>
              <a:rPr lang="nb-NO" noProof="0" dirty="0"/>
              <a:t> a </a:t>
            </a:r>
            <a:r>
              <a:rPr lang="nb-NO" noProof="0" dirty="0" err="1"/>
              <a:t>project</a:t>
            </a:r>
            <a:r>
              <a:rPr lang="nb-NO" noProof="0" dirty="0"/>
              <a:t> team to </a:t>
            </a:r>
            <a:r>
              <a:rPr lang="nb-NO" noProof="0" dirty="0" err="1"/>
              <a:t>ensure</a:t>
            </a:r>
            <a:r>
              <a:rPr lang="nb-NO" noProof="0" dirty="0"/>
              <a:t> a </a:t>
            </a:r>
            <a:r>
              <a:rPr lang="nb-NO" noProof="0" dirty="0" err="1"/>
              <a:t>sueccessful</a:t>
            </a:r>
            <a:r>
              <a:rPr lang="nb-NO" noProof="0" dirty="0"/>
              <a:t> </a:t>
            </a:r>
            <a:r>
              <a:rPr lang="nb-NO" noProof="0" dirty="0" err="1"/>
              <a:t>change</a:t>
            </a:r>
            <a:r>
              <a:rPr lang="nb-NO" noProof="0" dirty="0"/>
              <a:t> management </a:t>
            </a:r>
            <a:r>
              <a:rPr lang="nb-NO" noProof="0" dirty="0" err="1"/>
              <a:t>which</a:t>
            </a:r>
            <a:r>
              <a:rPr lang="nb-NO" noProof="0" dirty="0"/>
              <a:t> </a:t>
            </a:r>
            <a:r>
              <a:rPr lang="nb-NO" noProof="0" dirty="0" err="1"/>
              <a:t>ineviatbly</a:t>
            </a:r>
            <a:r>
              <a:rPr lang="nb-NO" noProof="0" dirty="0"/>
              <a:t> a </a:t>
            </a:r>
            <a:r>
              <a:rPr lang="nb-NO" noProof="0" dirty="0" err="1"/>
              <a:t>project</a:t>
            </a:r>
            <a:r>
              <a:rPr lang="nb-NO" noProof="0" dirty="0"/>
              <a:t> like </a:t>
            </a:r>
            <a:r>
              <a:rPr lang="nb-NO" noProof="0" dirty="0" err="1"/>
              <a:t>this</a:t>
            </a:r>
            <a:r>
              <a:rPr lang="nb-NO" noProof="0" dirty="0"/>
              <a:t> is. </a:t>
            </a:r>
          </a:p>
          <a:p>
            <a:endParaRPr lang="nb-NO" noProof="0" dirty="0"/>
          </a:p>
          <a:p>
            <a:r>
              <a:rPr lang="nb-NO" b="1" noProof="0" dirty="0"/>
              <a:t>DESIGN: </a:t>
            </a:r>
            <a:r>
              <a:rPr lang="nb-NO" noProof="0" dirty="0"/>
              <a:t>This stage </a:t>
            </a:r>
            <a:r>
              <a:rPr lang="nb-NO" noProof="0" dirty="0" err="1"/>
              <a:t>we</a:t>
            </a:r>
            <a:r>
              <a:rPr lang="nb-NO" noProof="0" dirty="0"/>
              <a:t> </a:t>
            </a:r>
            <a:r>
              <a:rPr lang="nb-NO" noProof="0" dirty="0" err="1"/>
              <a:t>perform</a:t>
            </a:r>
            <a:r>
              <a:rPr lang="nb-NO" noProof="0" dirty="0"/>
              <a:t> </a:t>
            </a:r>
            <a:r>
              <a:rPr lang="nb-NO" noProof="0" dirty="0" err="1"/>
              <a:t>various</a:t>
            </a:r>
            <a:r>
              <a:rPr lang="nb-NO" noProof="0" dirty="0"/>
              <a:t> workshops to </a:t>
            </a:r>
            <a:r>
              <a:rPr lang="nb-NO" noProof="0" dirty="0" err="1"/>
              <a:t>align</a:t>
            </a:r>
            <a:r>
              <a:rPr lang="nb-NO" noProof="0" dirty="0"/>
              <a:t> KPIs, and </a:t>
            </a:r>
            <a:r>
              <a:rPr lang="nb-NO" noProof="0" dirty="0" err="1"/>
              <a:t>the</a:t>
            </a:r>
            <a:r>
              <a:rPr lang="nb-NO" noProof="0" dirty="0"/>
              <a:t> </a:t>
            </a:r>
            <a:r>
              <a:rPr lang="nb-NO" noProof="0" dirty="0" err="1"/>
              <a:t>workflows</a:t>
            </a:r>
            <a:r>
              <a:rPr lang="nb-NO" noProof="0" dirty="0"/>
              <a:t> and </a:t>
            </a:r>
            <a:r>
              <a:rPr lang="nb-NO" noProof="0" dirty="0" err="1"/>
              <a:t>specific</a:t>
            </a:r>
            <a:r>
              <a:rPr lang="nb-NO" noProof="0" dirty="0"/>
              <a:t> </a:t>
            </a:r>
            <a:r>
              <a:rPr lang="nb-NO" noProof="0" dirty="0" err="1"/>
              <a:t>requirements</a:t>
            </a:r>
            <a:r>
              <a:rPr lang="nb-NO" noProof="0" dirty="0"/>
              <a:t> </a:t>
            </a:r>
            <a:r>
              <a:rPr lang="nb-NO" noProof="0" dirty="0" err="1"/>
              <a:t>that</a:t>
            </a:r>
            <a:r>
              <a:rPr lang="nb-NO" noProof="0" dirty="0"/>
              <a:t> </a:t>
            </a:r>
            <a:r>
              <a:rPr lang="nb-NO" noProof="0" dirty="0" err="1"/>
              <a:t>will</a:t>
            </a:r>
            <a:r>
              <a:rPr lang="nb-NO" noProof="0" dirty="0"/>
              <a:t> be </a:t>
            </a:r>
            <a:r>
              <a:rPr lang="nb-NO" noProof="0" dirty="0" err="1"/>
              <a:t>supported</a:t>
            </a:r>
            <a:r>
              <a:rPr lang="nb-NO" noProof="0" dirty="0"/>
              <a:t> by SuperOffice CRM. This </a:t>
            </a:r>
            <a:r>
              <a:rPr lang="nb-NO" noProof="0" dirty="0" err="1"/>
              <a:t>will</a:t>
            </a:r>
            <a:r>
              <a:rPr lang="nb-NO" noProof="0" dirty="0"/>
              <a:t> be </a:t>
            </a:r>
            <a:r>
              <a:rPr lang="nb-NO" noProof="0" dirty="0" err="1"/>
              <a:t>the</a:t>
            </a:r>
            <a:r>
              <a:rPr lang="nb-NO" noProof="0" dirty="0"/>
              <a:t> basis for </a:t>
            </a:r>
            <a:r>
              <a:rPr lang="nb-NO" noProof="0" dirty="0" err="1"/>
              <a:t>the</a:t>
            </a:r>
            <a:r>
              <a:rPr lang="nb-NO" noProof="0" dirty="0"/>
              <a:t> design and </a:t>
            </a:r>
            <a:r>
              <a:rPr lang="nb-NO" noProof="0" dirty="0" err="1"/>
              <a:t>automations</a:t>
            </a:r>
            <a:r>
              <a:rPr lang="nb-NO" noProof="0" dirty="0"/>
              <a:t> to </a:t>
            </a:r>
            <a:r>
              <a:rPr lang="nb-NO" noProof="0" dirty="0" err="1"/>
              <a:t>add</a:t>
            </a:r>
            <a:r>
              <a:rPr lang="nb-NO" noProof="0" dirty="0"/>
              <a:t> as </a:t>
            </a:r>
            <a:r>
              <a:rPr lang="nb-NO" noProof="0" dirty="0" err="1"/>
              <a:t>well</a:t>
            </a:r>
            <a:r>
              <a:rPr lang="nb-NO" noProof="0" dirty="0"/>
              <a:t> as </a:t>
            </a:r>
            <a:r>
              <a:rPr lang="nb-NO" noProof="0" dirty="0" err="1"/>
              <a:t>user</a:t>
            </a:r>
            <a:r>
              <a:rPr lang="nb-NO" noProof="0" dirty="0"/>
              <a:t>-training. </a:t>
            </a:r>
          </a:p>
          <a:p>
            <a:endParaRPr lang="nb-NO" noProof="0" dirty="0"/>
          </a:p>
          <a:p>
            <a:r>
              <a:rPr lang="nb-NO" b="1" noProof="0" dirty="0"/>
              <a:t>IMPLEMENT</a:t>
            </a:r>
            <a:r>
              <a:rPr lang="nb-NO" noProof="0" dirty="0"/>
              <a:t>: The </a:t>
            </a:r>
            <a:r>
              <a:rPr lang="nb-NO" noProof="0" dirty="0" err="1"/>
              <a:t>execution</a:t>
            </a:r>
            <a:r>
              <a:rPr lang="nb-NO" noProof="0" dirty="0"/>
              <a:t> </a:t>
            </a:r>
            <a:r>
              <a:rPr lang="nb-NO" noProof="0" dirty="0" err="1"/>
              <a:t>of</a:t>
            </a:r>
            <a:r>
              <a:rPr lang="nb-NO" noProof="0" dirty="0"/>
              <a:t> </a:t>
            </a:r>
            <a:r>
              <a:rPr lang="nb-NO" noProof="0" dirty="0" err="1"/>
              <a:t>various</a:t>
            </a:r>
            <a:r>
              <a:rPr lang="nb-NO" noProof="0" dirty="0"/>
              <a:t> workshops to </a:t>
            </a:r>
            <a:r>
              <a:rPr lang="nb-NO" noProof="0" dirty="0" err="1"/>
              <a:t>meet</a:t>
            </a:r>
            <a:r>
              <a:rPr lang="nb-NO" noProof="0" dirty="0"/>
              <a:t> </a:t>
            </a:r>
            <a:r>
              <a:rPr lang="nb-NO" noProof="0" dirty="0" err="1"/>
              <a:t>specific</a:t>
            </a:r>
            <a:r>
              <a:rPr lang="nb-NO" noProof="0" dirty="0"/>
              <a:t> </a:t>
            </a:r>
            <a:r>
              <a:rPr lang="nb-NO" noProof="0" dirty="0" err="1"/>
              <a:t>needs</a:t>
            </a:r>
            <a:r>
              <a:rPr lang="nb-NO" noProof="0" dirty="0"/>
              <a:t> for </a:t>
            </a:r>
            <a:r>
              <a:rPr lang="nb-NO" noProof="0" dirty="0" err="1"/>
              <a:t>example</a:t>
            </a:r>
            <a:r>
              <a:rPr lang="nb-NO" noProof="0" dirty="0"/>
              <a:t> for data import, </a:t>
            </a:r>
            <a:r>
              <a:rPr lang="nb-NO" noProof="0" dirty="0" err="1"/>
              <a:t>integrations</a:t>
            </a:r>
            <a:r>
              <a:rPr lang="nb-NO" noProof="0" dirty="0"/>
              <a:t>, </a:t>
            </a:r>
            <a:r>
              <a:rPr lang="nb-NO" noProof="0" dirty="0" err="1"/>
              <a:t>automations</a:t>
            </a:r>
            <a:r>
              <a:rPr lang="nb-NO" noProof="0" dirty="0"/>
              <a:t>, </a:t>
            </a:r>
            <a:r>
              <a:rPr lang="nb-NO" noProof="0" dirty="0" err="1"/>
              <a:t>templates</a:t>
            </a:r>
            <a:r>
              <a:rPr lang="nb-NO" noProof="0" dirty="0"/>
              <a:t> and so </a:t>
            </a:r>
            <a:r>
              <a:rPr lang="nb-NO" noProof="0" dirty="0" err="1"/>
              <a:t>on</a:t>
            </a:r>
            <a:endParaRPr lang="nb-NO" noProof="0" dirty="0"/>
          </a:p>
          <a:p>
            <a:endParaRPr lang="nb-NO" noProof="0" dirty="0"/>
          </a:p>
          <a:p>
            <a:r>
              <a:rPr lang="nb-NO" b="1" noProof="0" dirty="0"/>
              <a:t>ONBOARDING: </a:t>
            </a:r>
            <a:r>
              <a:rPr lang="nb-NO" noProof="0" dirty="0" err="1"/>
              <a:t>Finally</a:t>
            </a:r>
            <a:r>
              <a:rPr lang="nb-NO" noProof="0" dirty="0"/>
              <a:t> </a:t>
            </a:r>
            <a:r>
              <a:rPr lang="nb-NO" noProof="0" dirty="0" err="1"/>
              <a:t>we</a:t>
            </a:r>
            <a:r>
              <a:rPr lang="nb-NO" noProof="0" dirty="0"/>
              <a:t> </a:t>
            </a:r>
            <a:r>
              <a:rPr lang="nb-NO" noProof="0" dirty="0" err="1"/>
              <a:t>work</a:t>
            </a:r>
            <a:r>
              <a:rPr lang="nb-NO" noProof="0" dirty="0"/>
              <a:t> to </a:t>
            </a:r>
            <a:r>
              <a:rPr lang="nb-NO" noProof="0" dirty="0" err="1"/>
              <a:t>ensure</a:t>
            </a:r>
            <a:r>
              <a:rPr lang="nb-NO" noProof="0" dirty="0"/>
              <a:t> </a:t>
            </a:r>
            <a:r>
              <a:rPr lang="nb-NO" noProof="0" dirty="0" err="1"/>
              <a:t>the</a:t>
            </a:r>
            <a:r>
              <a:rPr lang="nb-NO" noProof="0" dirty="0"/>
              <a:t> </a:t>
            </a:r>
            <a:r>
              <a:rPr lang="nb-NO" noProof="0" dirty="0" err="1"/>
              <a:t>success</a:t>
            </a:r>
            <a:r>
              <a:rPr lang="nb-NO" noProof="0" dirty="0"/>
              <a:t> </a:t>
            </a:r>
            <a:r>
              <a:rPr lang="nb-NO" noProof="0" dirty="0" err="1"/>
              <a:t>of</a:t>
            </a:r>
            <a:r>
              <a:rPr lang="nb-NO" noProof="0" dirty="0"/>
              <a:t> </a:t>
            </a:r>
            <a:r>
              <a:rPr lang="nb-NO" noProof="0" dirty="0" err="1"/>
              <a:t>your</a:t>
            </a:r>
            <a:r>
              <a:rPr lang="nb-NO" noProof="0" dirty="0"/>
              <a:t> </a:t>
            </a:r>
            <a:r>
              <a:rPr lang="nb-NO" noProof="0" dirty="0" err="1"/>
              <a:t>change</a:t>
            </a:r>
            <a:r>
              <a:rPr lang="nb-NO" noProof="0" dirty="0"/>
              <a:t> management </a:t>
            </a:r>
            <a:r>
              <a:rPr lang="nb-NO" noProof="0" dirty="0" err="1"/>
              <a:t>journey</a:t>
            </a:r>
            <a:r>
              <a:rPr lang="nb-NO" noProof="0" dirty="0"/>
              <a:t> and </a:t>
            </a:r>
            <a:r>
              <a:rPr lang="nb-NO" noProof="0" dirty="0" err="1"/>
              <a:t>onboarding</a:t>
            </a:r>
            <a:r>
              <a:rPr lang="nb-NO" noProof="0" dirty="0"/>
              <a:t> </a:t>
            </a:r>
            <a:r>
              <a:rPr lang="nb-NO" noProof="0" dirty="0" err="1"/>
              <a:t>of</a:t>
            </a:r>
            <a:r>
              <a:rPr lang="nb-NO" noProof="0" dirty="0"/>
              <a:t> </a:t>
            </a:r>
            <a:r>
              <a:rPr lang="nb-NO" noProof="0" dirty="0" err="1"/>
              <a:t>your</a:t>
            </a:r>
            <a:r>
              <a:rPr lang="nb-NO" noProof="0" dirty="0"/>
              <a:t> </a:t>
            </a:r>
            <a:r>
              <a:rPr lang="nb-NO" noProof="0" dirty="0" err="1"/>
              <a:t>new</a:t>
            </a:r>
            <a:r>
              <a:rPr lang="nb-NO" noProof="0" dirty="0"/>
              <a:t> CRM </a:t>
            </a:r>
            <a:r>
              <a:rPr lang="nb-NO" noProof="0" dirty="0" err="1"/>
              <a:t>solution</a:t>
            </a:r>
            <a:r>
              <a:rPr lang="nb-NO" noProof="0" dirty="0"/>
              <a:t> and CRM </a:t>
            </a:r>
            <a:r>
              <a:rPr lang="nb-NO" noProof="0" dirty="0" err="1"/>
              <a:t>strategy</a:t>
            </a:r>
            <a:r>
              <a:rPr lang="nb-NO" noProof="0" dirty="0"/>
              <a:t>. WE do </a:t>
            </a:r>
            <a:r>
              <a:rPr lang="nb-NO" noProof="0" dirty="0" err="1"/>
              <a:t>this</a:t>
            </a:r>
            <a:r>
              <a:rPr lang="nb-NO" noProof="0" dirty="0"/>
              <a:t> </a:t>
            </a:r>
            <a:r>
              <a:rPr lang="nb-NO" noProof="0" dirty="0" err="1"/>
              <a:t>through</a:t>
            </a:r>
            <a:r>
              <a:rPr lang="nb-NO" noProof="0" dirty="0"/>
              <a:t> </a:t>
            </a:r>
            <a:r>
              <a:rPr lang="nb-NO" noProof="0" dirty="0" err="1"/>
              <a:t>various</a:t>
            </a:r>
            <a:r>
              <a:rPr lang="nb-NO" noProof="0" dirty="0"/>
              <a:t> workshops and </a:t>
            </a:r>
            <a:r>
              <a:rPr lang="nb-NO" noProof="0" dirty="0" err="1"/>
              <a:t>user</a:t>
            </a:r>
            <a:r>
              <a:rPr lang="nb-NO" noProof="0" dirty="0"/>
              <a:t>-training. </a:t>
            </a:r>
          </a:p>
          <a:p>
            <a:endParaRPr lang="nb-NO" noProof="0" dirty="0"/>
          </a:p>
          <a:p>
            <a:endParaRPr lang="nb-NO" noProof="0" dirty="0"/>
          </a:p>
          <a:p>
            <a:r>
              <a:rPr lang="nb-NO" noProof="0" dirty="0" err="1"/>
              <a:t>Together</a:t>
            </a:r>
            <a:r>
              <a:rPr lang="nb-NO" noProof="0" dirty="0"/>
              <a:t> </a:t>
            </a:r>
            <a:r>
              <a:rPr lang="nb-NO" noProof="0" dirty="0" err="1"/>
              <a:t>with</a:t>
            </a:r>
            <a:r>
              <a:rPr lang="nb-NO" noProof="0" dirty="0"/>
              <a:t> </a:t>
            </a:r>
            <a:r>
              <a:rPr lang="nb-NO" noProof="0" dirty="0" err="1"/>
              <a:t>your</a:t>
            </a:r>
            <a:r>
              <a:rPr lang="nb-NO" noProof="0" dirty="0"/>
              <a:t> team, </a:t>
            </a:r>
            <a:r>
              <a:rPr lang="nb-NO" noProof="0" dirty="0" err="1"/>
              <a:t>we</a:t>
            </a:r>
            <a:r>
              <a:rPr lang="nb-NO" noProof="0" dirty="0"/>
              <a:t> </a:t>
            </a:r>
            <a:r>
              <a:rPr lang="nb-NO" noProof="0" dirty="0" err="1"/>
              <a:t>are</a:t>
            </a:r>
            <a:r>
              <a:rPr lang="nb-NO" noProof="0" dirty="0"/>
              <a:t> </a:t>
            </a:r>
            <a:r>
              <a:rPr lang="nb-NO" noProof="0" dirty="0" err="1"/>
              <a:t>here</a:t>
            </a:r>
            <a:r>
              <a:rPr lang="nb-NO" noProof="0" dirty="0"/>
              <a:t> to </a:t>
            </a:r>
            <a:r>
              <a:rPr lang="nb-NO" noProof="0" dirty="0" err="1"/>
              <a:t>help</a:t>
            </a:r>
            <a:r>
              <a:rPr lang="nb-NO" noProof="0" dirty="0"/>
              <a:t> </a:t>
            </a:r>
            <a:r>
              <a:rPr lang="nb-NO" noProof="0" dirty="0" err="1"/>
              <a:t>you</a:t>
            </a:r>
            <a:r>
              <a:rPr lang="nb-NO" noProof="0" dirty="0"/>
              <a:t> </a:t>
            </a:r>
            <a:r>
              <a:rPr lang="nb-NO" noProof="0" dirty="0" err="1"/>
              <a:t>get</a:t>
            </a:r>
            <a:r>
              <a:rPr lang="nb-NO" noProof="0" dirty="0"/>
              <a:t> </a:t>
            </a:r>
            <a:r>
              <a:rPr lang="nb-NO" noProof="0" dirty="0" err="1"/>
              <a:t>the</a:t>
            </a:r>
            <a:r>
              <a:rPr lang="nb-NO" noProof="0" dirty="0"/>
              <a:t> most </a:t>
            </a:r>
            <a:r>
              <a:rPr lang="nb-NO" noProof="0" dirty="0" err="1"/>
              <a:t>of</a:t>
            </a:r>
            <a:r>
              <a:rPr lang="nb-NO" noProof="0" dirty="0"/>
              <a:t> </a:t>
            </a:r>
            <a:r>
              <a:rPr lang="nb-NO" noProof="0" dirty="0" err="1"/>
              <a:t>your</a:t>
            </a:r>
            <a:r>
              <a:rPr lang="nb-NO" noProof="0" dirty="0"/>
              <a:t> CRM </a:t>
            </a:r>
            <a:r>
              <a:rPr lang="nb-NO" noProof="0" dirty="0" err="1"/>
              <a:t>solution</a:t>
            </a:r>
            <a:r>
              <a:rPr lang="nb-NO" noProof="0" dirty="0"/>
              <a:t>. </a:t>
            </a:r>
          </a:p>
          <a:p>
            <a:endParaRPr lang="nb-NO" noProof="0" dirty="0"/>
          </a:p>
          <a:p>
            <a:endParaRPr lang="nb-NO" noProof="0" dirty="0"/>
          </a:p>
          <a:p>
            <a:endParaRPr lang="nb-NO"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093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solidFill>
                  <a:srgbClr val="000000"/>
                </a:solidFill>
                <a:effectLst/>
              </a:rPr>
              <a:t>We have 30+ years of experience in growing business. After several thousand CRM implementation projects, we have gathered substantial knowledge of how to do things right. </a:t>
            </a:r>
          </a:p>
          <a:p>
            <a:pPr rtl="0"/>
            <a:endParaRPr lang="en-US" dirty="0">
              <a:solidFill>
                <a:srgbClr val="000000"/>
              </a:solidFill>
              <a:effectLst/>
            </a:endParaRPr>
          </a:p>
          <a:p>
            <a:pPr rtl="0"/>
            <a:r>
              <a:rPr lang="en-US" dirty="0">
                <a:solidFill>
                  <a:srgbClr val="000000"/>
                </a:solidFill>
                <a:effectLst/>
              </a:rPr>
              <a:t>We also know that success with CRM does not just depend on the software, but on how the CRM-provider helps you to translate your CRM-ambition, challenge you to be pragmatic, helps you focus on supporting the processes and ensures that your people are involved and on board. </a:t>
            </a:r>
          </a:p>
          <a:p>
            <a:pPr rtl="0"/>
            <a:endParaRPr lang="en-US"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rPr>
              <a:t>So, when you buy into SuperOffice, you also buy into a </a:t>
            </a:r>
            <a:r>
              <a:rPr lang="en-GB" sz="1200" dirty="0"/>
              <a:t>partnership with people who truly understand your business and are there to help you </a:t>
            </a:r>
            <a:r>
              <a:rPr lang="en-GB" sz="1200" b="1" dirty="0"/>
              <a:t>maximize the value of our CRM solution</a:t>
            </a:r>
            <a:r>
              <a:rPr lang="en-GB" sz="1200" dirty="0"/>
              <a:t>. </a:t>
            </a:r>
          </a:p>
          <a:p>
            <a:pPr rtl="0"/>
            <a:endParaRPr lang="en-US" dirty="0">
              <a:solidFill>
                <a:srgbClr val="000000"/>
              </a:solidFill>
              <a:effectLst/>
            </a:endParaRPr>
          </a:p>
          <a:p>
            <a:pPr rtl="0"/>
            <a:endParaRPr lang="en-US" dirty="0">
              <a:solidFill>
                <a:srgbClr val="000000"/>
              </a:solidFill>
              <a:effectLst/>
            </a:endParaRPr>
          </a:p>
          <a:p>
            <a:pPr rtl="0"/>
            <a:r>
              <a:rPr lang="en-US" dirty="0">
                <a:solidFill>
                  <a:srgbClr val="000000"/>
                </a:solidFill>
                <a:effectLst/>
              </a:rPr>
              <a:t>And that’s what we’d love to help you do. </a:t>
            </a:r>
            <a:r>
              <a:rPr lang="en-US">
                <a:solidFill>
                  <a:srgbClr val="000000"/>
                </a:solidFill>
                <a:effectLst/>
                <a:sym typeface="Wingdings" panose="05000000000000000000" pitchFamily="2" charset="2"/>
              </a:rPr>
              <a:t></a:t>
            </a:r>
            <a:endParaRPr lang="en-US" dirty="0">
              <a:solidFill>
                <a:srgbClr val="000000"/>
              </a:solidFill>
              <a:effectLst/>
            </a:endParaRPr>
          </a:p>
          <a:p>
            <a:pPr rtl="0"/>
            <a:endParaRPr lang="en-US" dirty="0">
              <a:solidFill>
                <a:srgbClr val="000000"/>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827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60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like to start off by highlighting our core belief that “Relationships matter”.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means that business growth requires strong and long-lasting relationships between people – and that is true no matter what industry you are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are a high-tech company passionate about enabling and empowering people, both your employees and your customers.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fact, from the very beginning, SuperOffice CRM was designed with </a:t>
            </a:r>
            <a:r>
              <a:rPr lang="en-US" b="1" dirty="0"/>
              <a:t>the individual user in mind </a:t>
            </a:r>
            <a:r>
              <a:rPr lang="en-US" dirty="0"/>
              <a:t>- as opposed to so many systems that are designed for management (only). Our design philosophy is to make everyday tasks easier and help users to be more productive. Our 30+ years of experience tells us that the improvement of personal productivity is still a core benefit and key strength of our product. And is something our customers value greatly.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taps into the simple truth that when you empower your users, so that they want to use your CRM solution, data is added, quality is high, and management gets their up-to-date dashboards and reports they need to steer the company in the direction of revenue increase.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a:t>
            </a:r>
            <a:r>
              <a:rPr lang="en-US" dirty="0"/>
              <a:t>are a Norwegian company, a European IT adventure we like to say. Our HQ and the development department are located in Oslo, and we have offices in 8 countries across Europe. Our turnover is just under half a billion (NOK?) and 99% of our customers choose the cloud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nb-NO" sz="1400"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304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Before we talk about how to succeed with CRM, we need to talk about what CRM is... (CLICK)</a:t>
            </a:r>
          </a:p>
          <a:p>
            <a:pPr>
              <a:defRPr/>
            </a:pPr>
            <a:endParaRPr lang="en-US" dirty="0"/>
          </a:p>
          <a:p>
            <a:pPr>
              <a:defRPr/>
            </a:pPr>
            <a:r>
              <a:rPr lang="en-US" dirty="0"/>
              <a:t>CRM is about developing your customer portfolio to the highest possible value – which helps you turn your business relationships into revenue. </a:t>
            </a:r>
          </a:p>
          <a:p>
            <a:pPr>
              <a:defRPr/>
            </a:pPr>
            <a:r>
              <a:rPr lang="en-US" dirty="0"/>
              <a:t> </a:t>
            </a:r>
          </a:p>
          <a:p>
            <a:pPr>
              <a:defRPr/>
            </a:pPr>
            <a:r>
              <a:rPr lang="en-US" dirty="0"/>
              <a:t>You can do this by adding new customers, selling more to those you already have and being so good at customer care that you reduce customer churn. Loyal customers also make it easier to get new customers (</a:t>
            </a:r>
            <a:r>
              <a:rPr lang="en-US" i="1" dirty="0"/>
              <a:t>via</a:t>
            </a:r>
            <a:r>
              <a:rPr lang="en-US" dirty="0"/>
              <a:t> the word-of-mouth). </a:t>
            </a:r>
          </a:p>
          <a:p>
            <a:pPr>
              <a:defRPr/>
            </a:pPr>
            <a:endParaRPr lang="en-US" dirty="0"/>
          </a:p>
          <a:p>
            <a:pPr>
              <a:defRPr/>
            </a:pPr>
            <a:r>
              <a:rPr lang="en-US" dirty="0"/>
              <a:t>Before you start implementing CRM, you should have decided - from a business standpoint – </a:t>
            </a:r>
            <a:r>
              <a:rPr lang="en-US" b="1" dirty="0"/>
              <a:t>what it is you want to achieve.</a:t>
            </a:r>
            <a:endParaRPr lang="en-US" dirty="0"/>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it is securing new customers, or increase the value of existing business, it all boils down to </a:t>
            </a:r>
            <a:r>
              <a:rPr lang="en-US" b="1" dirty="0"/>
              <a:t>cultivating relationships based on trust</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921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schemeClr>
                </a:solidFill>
              </a:rPr>
              <a:t>… In terms of customers, their value is measured by (1) how much they buy from you and (2) for how long they have been doing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schemeClr>
                </a:solidFill>
              </a:rPr>
              <a:t>No matter what your strategy is, customers must be recruited, developed and retained.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schemeClr>
                </a:solidFill>
              </a:rPr>
              <a:t>You must eventually prioritize. Meaning, you must choose to invest in the customers who have the greatest potential and disengage with those not profitable for you</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198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chemeClr val="tx1">
                    <a:lumMod val="75000"/>
                  </a:schemeClr>
                </a:solidFill>
              </a:rPr>
              <a:t>More than anything, CRM is a strategy. </a:t>
            </a:r>
          </a:p>
          <a:p>
            <a:pPr>
              <a:defRPr/>
            </a:pPr>
            <a:r>
              <a:rPr lang="en-US" dirty="0">
                <a:solidFill>
                  <a:schemeClr val="tx1">
                    <a:lumMod val="75000"/>
                  </a:schemeClr>
                </a:solidFill>
              </a:rPr>
              <a:t>It is about deciding who you want to be – what are your strengths in the market? </a:t>
            </a:r>
          </a:p>
          <a:p>
            <a:pPr>
              <a:defRPr/>
            </a:pPr>
            <a:r>
              <a:rPr lang="en-US" dirty="0">
                <a:solidFill>
                  <a:schemeClr val="tx1">
                    <a:lumMod val="75000"/>
                  </a:schemeClr>
                </a:solidFill>
              </a:rPr>
              <a:t>For whom – who are your customers (ICP), what segments are you going after? </a:t>
            </a:r>
          </a:p>
          <a:p>
            <a:pPr>
              <a:defRPr/>
            </a:pPr>
            <a:r>
              <a:rPr lang="en-US" dirty="0">
                <a:solidFill>
                  <a:schemeClr val="tx1">
                    <a:lumMod val="75000"/>
                  </a:schemeClr>
                </a:solidFill>
              </a:rPr>
              <a:t>And how will you succeed? Where are your competitive strengths?</a:t>
            </a:r>
          </a:p>
          <a:p>
            <a:pPr>
              <a:defRPr/>
            </a:pPr>
            <a:endParaRPr lang="en-US" dirty="0">
              <a:solidFill>
                <a:schemeClr val="tx1">
                  <a:lumMod val="75000"/>
                </a:schemeClr>
              </a:solidFill>
            </a:endParaRPr>
          </a:p>
          <a:p>
            <a:pPr>
              <a:defRPr/>
            </a:pPr>
            <a:r>
              <a:rPr lang="en-US" dirty="0">
                <a:solidFill>
                  <a:schemeClr val="tx1">
                    <a:lumMod val="75000"/>
                  </a:schemeClr>
                </a:solidFill>
              </a:rPr>
              <a:t>We dare say, that in our 30+ years of experience, we’ve found out that all CRM successes start with a clear ambition.</a:t>
            </a:r>
          </a:p>
          <a:p>
            <a:pPr>
              <a:defRPr/>
            </a:pPr>
            <a:endParaRPr lang="en-US" dirty="0">
              <a:solidFill>
                <a:schemeClr val="tx1">
                  <a:lumMod val="75000"/>
                </a:schemeClr>
              </a:solidFill>
            </a:endParaRPr>
          </a:p>
          <a:p>
            <a:pPr>
              <a:defRPr/>
            </a:pPr>
            <a:r>
              <a:rPr lang="en-US" dirty="0">
                <a:solidFill>
                  <a:schemeClr val="tx1">
                    <a:lumMod val="75000"/>
                  </a:schemeClr>
                </a:solidFill>
              </a:rPr>
              <a:t>Ask yourselves: What do you want to get better at? Where are you going to beat the competition?</a:t>
            </a:r>
          </a:p>
          <a:p>
            <a:pPr>
              <a:defRPr/>
            </a:pPr>
            <a:endParaRPr lang="en-US" dirty="0">
              <a:solidFill>
                <a:schemeClr val="tx1">
                  <a:lumMod val="75000"/>
                </a:schemeClr>
              </a:solidFill>
            </a:endParaRPr>
          </a:p>
          <a:p>
            <a:pPr>
              <a:defRPr/>
            </a:pPr>
            <a:r>
              <a:rPr lang="en-US" dirty="0">
                <a:solidFill>
                  <a:schemeClr val="tx1">
                    <a:lumMod val="75000"/>
                  </a:schemeClr>
                </a:solidFill>
              </a:rPr>
              <a:t>One area that research </a:t>
            </a:r>
            <a:r>
              <a:rPr lang="en-US" i="1" dirty="0">
                <a:solidFill>
                  <a:schemeClr val="tx1">
                    <a:lumMod val="75000"/>
                  </a:schemeClr>
                </a:solidFill>
              </a:rPr>
              <a:t>and experience </a:t>
            </a:r>
            <a:r>
              <a:rPr lang="en-US" dirty="0">
                <a:solidFill>
                  <a:schemeClr val="tx1">
                    <a:lumMod val="75000"/>
                  </a:schemeClr>
                </a:solidFill>
              </a:rPr>
              <a:t>tells us offer a significant source of competitive advantage, is to provide world-class customer experiences. </a:t>
            </a:r>
          </a:p>
          <a:p>
            <a:pPr>
              <a:defRPr/>
            </a:pPr>
            <a:endParaRPr lang="en-US" dirty="0">
              <a:solidFill>
                <a:schemeClr val="tx1">
                  <a:lumMod val="75000"/>
                </a:schemeClr>
              </a:solidFill>
            </a:endParaRPr>
          </a:p>
          <a:p>
            <a:endParaRPr lang="en-US" dirty="0"/>
          </a:p>
          <a:p>
            <a:endParaRPr lang="nb-NO" sz="1200" dirty="0">
              <a:solidFill>
                <a:prstClr val="white"/>
              </a:solidFill>
              <a:latin typeface="Proxima Nova"/>
            </a:endParaRPr>
          </a:p>
          <a:p>
            <a:endParaRPr lang="nb-NO" dirty="0"/>
          </a:p>
          <a:p>
            <a:pPr>
              <a:defRPr/>
            </a:pPr>
            <a:endParaRPr lang="en-US" dirty="0">
              <a:cs typeface="Calibri"/>
            </a:endParaRP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109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if you’re going to deliver customer experiences that are better than your competitors', it is important to understand the “two faces” of CRM : </a:t>
            </a:r>
            <a:br>
              <a:rPr lang="en-US" dirty="0"/>
            </a:br>
            <a:endParaRPr lang="en-US" dirty="0"/>
          </a:p>
          <a:p>
            <a:pPr marL="171450" indent="-171450">
              <a:buFontTx/>
              <a:buChar char="-"/>
            </a:pPr>
            <a:r>
              <a:rPr lang="en-US" b="1" i="1" dirty="0"/>
              <a:t>On the one hand</a:t>
            </a:r>
            <a:r>
              <a:rPr lang="en-US" dirty="0"/>
              <a:t>, it is how you enable your employees to deliver great customer experiences with the help of insights, high-quality customer data, key figures and process support. </a:t>
            </a:r>
          </a:p>
          <a:p>
            <a:pPr marL="0" indent="0">
              <a:buFontTx/>
              <a:buNone/>
            </a:pPr>
            <a:br>
              <a:rPr lang="en-US" dirty="0"/>
            </a:br>
            <a:r>
              <a:rPr lang="en-US" dirty="0"/>
              <a:t>Example – In SuperOffice, all salespeople start every morning with a dashboard showing which customers have become “orphans” over night, “orphans” are what we call the customers that have not been followed up according to our customer-retention program.</a:t>
            </a:r>
          </a:p>
          <a:p>
            <a:pPr marL="0" indent="0">
              <a:buFontTx/>
              <a:buNone/>
            </a:pPr>
            <a:endParaRPr lang="en-US" dirty="0"/>
          </a:p>
          <a:p>
            <a:pPr marL="0" indent="0">
              <a:buFontTx/>
              <a:buNone/>
            </a:pPr>
            <a:r>
              <a:rPr lang="en-US" dirty="0"/>
              <a:t>So you want to enable your employees to do the right thing towards your customers. </a:t>
            </a:r>
            <a:br>
              <a:rPr lang="en-US" dirty="0"/>
            </a:br>
            <a:endParaRPr lang="en-US" dirty="0"/>
          </a:p>
          <a:p>
            <a:pPr marL="171450" indent="-171450">
              <a:buFontTx/>
              <a:buChar char="-"/>
            </a:pPr>
            <a:r>
              <a:rPr lang="en-US" b="1" i="1" dirty="0"/>
              <a:t>On the other hand</a:t>
            </a:r>
            <a:r>
              <a:rPr lang="en-US" dirty="0"/>
              <a:t>, it's how you enable customers to help themselves 24/7 by making information available and securing communication both ways. </a:t>
            </a:r>
          </a:p>
          <a:p>
            <a:pPr marL="171450" indent="-171450">
              <a:buFontTx/>
              <a:buChar char="-"/>
            </a:pPr>
            <a:endParaRPr lang="en-US" dirty="0"/>
          </a:p>
          <a:p>
            <a:pPr marL="0" indent="0">
              <a:buFontTx/>
              <a:buNone/>
            </a:pPr>
            <a:endParaRPr lang="nb-NO" dirty="0"/>
          </a:p>
          <a:p>
            <a:endParaRPr lang="nb-NO"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983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solidFill>
                  <a:srgbClr val="000000"/>
                </a:solidFill>
              </a:rPr>
              <a:t>One way to see both of these views/faces is by designing </a:t>
            </a:r>
            <a:r>
              <a:rPr lang="en-US" b="1" dirty="0">
                <a:solidFill>
                  <a:srgbClr val="000000"/>
                </a:solidFill>
              </a:rPr>
              <a:t>the customer journey. </a:t>
            </a:r>
            <a:r>
              <a:rPr lang="en-US" b="0" dirty="0">
                <a:solidFill>
                  <a:srgbClr val="000000"/>
                </a:solidFill>
              </a:rPr>
              <a:t>This means </a:t>
            </a:r>
            <a:r>
              <a:rPr lang="en-US" dirty="0">
                <a:solidFill>
                  <a:srgbClr val="000000"/>
                </a:solidFill>
              </a:rPr>
              <a:t>that by applying the customer's point of view, you need to think through (from start to finish) what it is like to </a:t>
            </a:r>
          </a:p>
          <a:p>
            <a:pPr marL="171450" indent="-171450">
              <a:lnSpc>
                <a:spcPct val="120000"/>
              </a:lnSpc>
              <a:buFontTx/>
              <a:buChar char="-"/>
            </a:pPr>
            <a:r>
              <a:rPr lang="en-US" dirty="0">
                <a:solidFill>
                  <a:srgbClr val="000000"/>
                </a:solidFill>
              </a:rPr>
              <a:t>be a prospect, </a:t>
            </a:r>
          </a:p>
          <a:p>
            <a:pPr marL="171450" indent="-171450">
              <a:lnSpc>
                <a:spcPct val="120000"/>
              </a:lnSpc>
              <a:buFontTx/>
              <a:buChar char="-"/>
            </a:pPr>
            <a:r>
              <a:rPr lang="en-US" dirty="0">
                <a:solidFill>
                  <a:srgbClr val="000000"/>
                </a:solidFill>
              </a:rPr>
              <a:t>buy from your company, and </a:t>
            </a:r>
          </a:p>
          <a:p>
            <a:pPr marL="171450" indent="-171450">
              <a:lnSpc>
                <a:spcPct val="120000"/>
              </a:lnSpc>
              <a:buFontTx/>
              <a:buChar char="-"/>
            </a:pPr>
            <a:r>
              <a:rPr lang="en-US" dirty="0">
                <a:solidFill>
                  <a:srgbClr val="000000"/>
                </a:solidFill>
              </a:rPr>
              <a:t>be an existing customer of your company. </a:t>
            </a:r>
          </a:p>
          <a:p>
            <a:pPr>
              <a:lnSpc>
                <a:spcPct val="120000"/>
              </a:lnSpc>
            </a:pPr>
            <a:endParaRPr lang="en-US" dirty="0">
              <a:solidFill>
                <a:srgbClr val="000000"/>
              </a:solidFill>
            </a:endParaRPr>
          </a:p>
          <a:p>
            <a:pPr>
              <a:lnSpc>
                <a:spcPct val="120000"/>
              </a:lnSpc>
            </a:pPr>
            <a:r>
              <a:rPr lang="en-US" dirty="0">
                <a:solidFill>
                  <a:srgbClr val="000000"/>
                </a:solidFill>
              </a:rPr>
              <a:t>How smooth and uninterrupted this experience/journey is what determines whether you are better than your competition.</a:t>
            </a:r>
          </a:p>
          <a:p>
            <a:pPr>
              <a:lnSpc>
                <a:spcPct val="120000"/>
              </a:lnSpc>
            </a:pPr>
            <a:endParaRPr lang="en-US" dirty="0">
              <a:solidFill>
                <a:srgbClr val="000000"/>
              </a:solidFill>
            </a:endParaRPr>
          </a:p>
          <a:p>
            <a:pPr>
              <a:lnSpc>
                <a:spcPct val="120000"/>
              </a:lnSpc>
            </a:pPr>
            <a:r>
              <a:rPr lang="en-US" dirty="0">
                <a:solidFill>
                  <a:srgbClr val="000000"/>
                </a:solidFill>
              </a:rPr>
              <a:t>A customer journey contains all the meeting points (touchpoints) the customer has (and should have) with you.</a:t>
            </a:r>
          </a:p>
          <a:p>
            <a:pPr>
              <a:lnSpc>
                <a:spcPct val="120000"/>
              </a:lnSpc>
            </a:pPr>
            <a:endParaRPr lang="en-US" dirty="0">
              <a:solidFill>
                <a:srgbClr val="000000"/>
              </a:solidFill>
            </a:endParaRPr>
          </a:p>
          <a:p>
            <a:pPr>
              <a:lnSpc>
                <a:spcPct val="120000"/>
              </a:lnSpc>
            </a:pPr>
            <a:r>
              <a:rPr lang="en-US" dirty="0">
                <a:solidFill>
                  <a:srgbClr val="000000"/>
                </a:solidFill>
              </a:rPr>
              <a:t>Many companies have not designed a full customer journey, but rather have routines for what to do when you get a lead, how to land a sale and how to handle a complaint. Yet, the real power lies in everything you do between these touchpoints as well.</a:t>
            </a:r>
          </a:p>
          <a:p>
            <a:pPr>
              <a:lnSpc>
                <a:spcPct val="120000"/>
              </a:lnSpc>
            </a:pPr>
            <a:endParaRPr lang="en-US" dirty="0">
              <a:solidFill>
                <a:srgbClr val="000000"/>
              </a:solidFill>
            </a:endParaRPr>
          </a:p>
          <a:p>
            <a:pPr>
              <a:lnSpc>
                <a:spcPct val="120000"/>
              </a:lnSpc>
            </a:pPr>
            <a:endParaRPr lang="en-US" dirty="0">
              <a:cs typeface="Calibri"/>
            </a:endParaRPr>
          </a:p>
          <a:p>
            <a:pPr>
              <a:lnSpc>
                <a:spcPct val="120000"/>
              </a:lnSpc>
            </a:pPr>
            <a:endParaRPr lang="nb-NO"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359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1.xml"/><Relationship Id="rId4" Type="http://schemas.openxmlformats.org/officeDocument/2006/relationships/image" Target="../media/image12.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2.xml"/><Relationship Id="rId4" Type="http://schemas.openxmlformats.org/officeDocument/2006/relationships/image" Target="../media/image12.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3" Type="http://schemas.openxmlformats.org/officeDocument/2006/relationships/tags" Target="../tags/tag5.xml"/><Relationship Id="rId21" Type="http://schemas.openxmlformats.org/officeDocument/2006/relationships/slideMaster" Target="../slideMasters/slideMaster12.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tags" Target="../tags/tag17.xml"/><Relationship Id="rId10" Type="http://schemas.openxmlformats.org/officeDocument/2006/relationships/tags" Target="../tags/tag12.xml"/><Relationship Id="rId19" Type="http://schemas.openxmlformats.org/officeDocument/2006/relationships/tags" Target="../tags/tag21.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emf"/><Relationship Id="rId1" Type="http://schemas.openxmlformats.org/officeDocument/2006/relationships/slideMaster" Target="../slideMasters/slideMaster5.xml"/><Relationship Id="rId4" Type="http://schemas.openxmlformats.org/officeDocument/2006/relationships/image" Target="../media/image19.gif"/></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28826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12847193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83082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4717356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4" cy="4016376"/>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5494170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7"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8" y="233993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7"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8" y="3670101"/>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7"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8" y="4898079"/>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2844029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5" y="1052948"/>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5" y="1044951"/>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5" y="231622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5" y="230822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5" y="364841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5" y="364041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9" y="987425"/>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9" y="2510724"/>
            <a:ext cx="3251765"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5" y="490369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5" y="489569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2961084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4"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8" y="29190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3" y="29190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8" y="471218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60" y="471218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6"/>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835069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9" y="987425"/>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7"/>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6" y="1160394"/>
            <a:ext cx="2272828" cy="4846150"/>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26912346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9" y="2510726"/>
            <a:ext cx="3932237" cy="2867188"/>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3"/>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9"/>
            <a:ext cx="5892574" cy="3315803"/>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7668150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1"/>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8" y="2002022"/>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9" y="987425"/>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22392921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5" y="1459535"/>
            <a:ext cx="5353180"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182" indent="0">
              <a:buNone/>
              <a:defRPr sz="3600">
                <a:solidFill>
                  <a:srgbClr val="FA3D38"/>
                </a:solidFill>
                <a:latin typeface="Arial" panose="020B0604020202020204" pitchFamily="34" charset="0"/>
                <a:cs typeface="Arial" panose="020B0604020202020204" pitchFamily="34" charset="0"/>
              </a:defRPr>
            </a:lvl2pPr>
            <a:lvl3pPr marL="914364" indent="0">
              <a:buNone/>
              <a:defRPr sz="3600">
                <a:solidFill>
                  <a:srgbClr val="FA3D38"/>
                </a:solidFill>
                <a:latin typeface="Arial" panose="020B0604020202020204" pitchFamily="34" charset="0"/>
                <a:cs typeface="Arial" panose="020B0604020202020204" pitchFamily="34" charset="0"/>
              </a:defRPr>
            </a:lvl3pPr>
            <a:lvl4pPr marL="1371545" indent="0">
              <a:buNone/>
              <a:defRPr sz="3600">
                <a:solidFill>
                  <a:srgbClr val="FA3D38"/>
                </a:solidFill>
                <a:latin typeface="Arial" panose="020B0604020202020204" pitchFamily="34" charset="0"/>
                <a:cs typeface="Arial" panose="020B0604020202020204" pitchFamily="34" charset="0"/>
              </a:defRPr>
            </a:lvl4pPr>
            <a:lvl5pPr marL="1828727"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7" y="4501911"/>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182" indent="0">
              <a:buNone/>
              <a:defRPr sz="2000">
                <a:solidFill>
                  <a:srgbClr val="F0F2F5"/>
                </a:solidFill>
              </a:defRPr>
            </a:lvl2pPr>
            <a:lvl3pPr marL="914364" indent="0">
              <a:buNone/>
              <a:defRPr sz="2000">
                <a:solidFill>
                  <a:srgbClr val="F0F2F5"/>
                </a:solidFill>
              </a:defRPr>
            </a:lvl3pPr>
            <a:lvl4pPr marL="1371545" indent="0">
              <a:buNone/>
              <a:defRPr sz="2000">
                <a:solidFill>
                  <a:srgbClr val="F0F2F5"/>
                </a:solidFill>
              </a:defRPr>
            </a:lvl4pPr>
            <a:lvl5pPr marL="1828727"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7" y="1389567"/>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014387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3954450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182" indent="0">
              <a:buNone/>
              <a:defRPr sz="3600">
                <a:solidFill>
                  <a:srgbClr val="FA3D38"/>
                </a:solidFill>
                <a:latin typeface="Arial" panose="020B0604020202020204" pitchFamily="34" charset="0"/>
                <a:cs typeface="Arial" panose="020B0604020202020204" pitchFamily="34" charset="0"/>
              </a:defRPr>
            </a:lvl2pPr>
            <a:lvl3pPr marL="914364" indent="0">
              <a:buNone/>
              <a:defRPr sz="3600">
                <a:solidFill>
                  <a:srgbClr val="FA3D38"/>
                </a:solidFill>
                <a:latin typeface="Arial" panose="020B0604020202020204" pitchFamily="34" charset="0"/>
                <a:cs typeface="Arial" panose="020B0604020202020204" pitchFamily="34" charset="0"/>
              </a:defRPr>
            </a:lvl3pPr>
            <a:lvl4pPr marL="1371545" indent="0">
              <a:buNone/>
              <a:defRPr sz="3600">
                <a:solidFill>
                  <a:srgbClr val="FA3D38"/>
                </a:solidFill>
                <a:latin typeface="Arial" panose="020B0604020202020204" pitchFamily="34" charset="0"/>
                <a:cs typeface="Arial" panose="020B0604020202020204" pitchFamily="34" charset="0"/>
              </a:defRPr>
            </a:lvl4pPr>
            <a:lvl5pPr marL="1828727"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2" y="4386811"/>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182" indent="0">
              <a:buNone/>
              <a:defRPr sz="2000">
                <a:solidFill>
                  <a:srgbClr val="F0F2F5"/>
                </a:solidFill>
              </a:defRPr>
            </a:lvl2pPr>
            <a:lvl3pPr marL="914364" indent="0">
              <a:buNone/>
              <a:defRPr sz="2000">
                <a:solidFill>
                  <a:srgbClr val="F0F2F5"/>
                </a:solidFill>
              </a:defRPr>
            </a:lvl3pPr>
            <a:lvl4pPr marL="1371545" indent="0">
              <a:buNone/>
              <a:defRPr sz="2000">
                <a:solidFill>
                  <a:srgbClr val="F0F2F5"/>
                </a:solidFill>
              </a:defRPr>
            </a:lvl4pPr>
            <a:lvl5pPr marL="1828727"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5"/>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4858093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8" cy="754750"/>
          </a:xfrm>
          <a:prstGeom prst="rect">
            <a:avLst/>
          </a:prstGeom>
        </p:spPr>
        <p:txBody>
          <a:bodyPr/>
          <a:lstStyle>
            <a:lvl1pPr algn="ctr">
              <a:defRPr sz="3600">
                <a:solidFill>
                  <a:srgbClr val="FA3D38"/>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8"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2000" kern="1200" noProof="0" dirty="0" smtClean="0">
                <a:solidFill>
                  <a:srgbClr val="4A4A4A"/>
                </a:solidFill>
                <a:latin typeface="Arial" panose="020B0604020202020204" pitchFamily="34" charset="0"/>
                <a:ea typeface="+mn-ea"/>
                <a:cs typeface="Arial" panose="020B0604020202020204" pitchFamily="34" charset="0"/>
              </a:defRPr>
            </a:lvl2pPr>
          </a:lstStyle>
          <a:p>
            <a:pPr lvl="0"/>
            <a:r>
              <a:rPr lang="en-US" noProof="0"/>
              <a:t>Add your short bullet or text here</a:t>
            </a:r>
          </a:p>
          <a:p>
            <a:pPr lvl="1"/>
            <a:r>
              <a:rPr lang="en-US" noProof="0"/>
              <a:t>Second level</a:t>
            </a:r>
          </a:p>
        </p:txBody>
      </p:sp>
    </p:spTree>
    <p:extLst>
      <p:ext uri="{BB962C8B-B14F-4D97-AF65-F5344CB8AC3E}">
        <p14:creationId xmlns:p14="http://schemas.microsoft.com/office/powerpoint/2010/main" val="31774670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42266449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6"/>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4"/>
          </a:xfrm>
          <a:prstGeom prst="rect">
            <a:avLst/>
          </a:prstGeom>
        </p:spPr>
      </p:pic>
    </p:spTree>
    <p:extLst>
      <p:ext uri="{BB962C8B-B14F-4D97-AF65-F5344CB8AC3E}">
        <p14:creationId xmlns:p14="http://schemas.microsoft.com/office/powerpoint/2010/main" val="2535424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6"/>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4"/>
          </a:xfrm>
          <a:prstGeom prst="rect">
            <a:avLst/>
          </a:prstGeom>
        </p:spPr>
      </p:pic>
    </p:spTree>
    <p:extLst>
      <p:ext uri="{BB962C8B-B14F-4D97-AF65-F5344CB8AC3E}">
        <p14:creationId xmlns:p14="http://schemas.microsoft.com/office/powerpoint/2010/main" val="2227298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8"/>
            <a:ext cx="12199936"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5106296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484711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60" cy="1314370"/>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3370974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1" y="5908468"/>
            <a:ext cx="2658094" cy="786796"/>
          </a:xfrm>
          <a:prstGeom prst="rect">
            <a:avLst/>
          </a:prstGeom>
        </p:spPr>
      </p:pic>
    </p:spTree>
    <p:extLst>
      <p:ext uri="{BB962C8B-B14F-4D97-AF65-F5344CB8AC3E}">
        <p14:creationId xmlns:p14="http://schemas.microsoft.com/office/powerpoint/2010/main" val="316411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1" y="5075861"/>
            <a:ext cx="2658094" cy="2658094"/>
          </a:xfrm>
          <a:prstGeom prst="rect">
            <a:avLst/>
          </a:prstGeom>
        </p:spPr>
      </p:pic>
    </p:spTree>
    <p:extLst>
      <p:ext uri="{BB962C8B-B14F-4D97-AF65-F5344CB8AC3E}">
        <p14:creationId xmlns:p14="http://schemas.microsoft.com/office/powerpoint/2010/main" val="4036408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6535376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8" y="-1678917"/>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7"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6"/>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17823818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lank">
    <p:bg>
      <p:bgPr>
        <a:solidFill>
          <a:schemeClr val="bg1"/>
        </a:solidFill>
        <a:effectLst/>
      </p:bgPr>
    </p:bg>
    <p:spTree>
      <p:nvGrpSpPr>
        <p:cNvPr id="1" name=""/>
        <p:cNvGrpSpPr/>
        <p:nvPr/>
      </p:nvGrpSpPr>
      <p:grpSpPr>
        <a:xfrm>
          <a:off x="0" y="0"/>
          <a:ext cx="0" cy="0"/>
          <a:chOff x="0" y="0"/>
          <a:chExt cx="0" cy="0"/>
        </a:xfrm>
      </p:grpSpPr>
      <p:sp>
        <p:nvSpPr>
          <p:cNvPr id="15" name="Pladsholder til diasnummer 5"/>
          <p:cNvSpPr>
            <a:spLocks noGrp="1"/>
          </p:cNvSpPr>
          <p:nvPr>
            <p:ph type="sldNum" sz="quarter" idx="4"/>
          </p:nvPr>
        </p:nvSpPr>
        <p:spPr>
          <a:xfrm>
            <a:off x="5655021" y="6475478"/>
            <a:ext cx="881960" cy="261226"/>
          </a:xfrm>
          <a:prstGeom prst="rect">
            <a:avLst/>
          </a:prstGeom>
        </p:spPr>
        <p:txBody>
          <a:bodyPr lIns="0" rIns="0" anchor="ctr" anchorCtr="0"/>
          <a:lstStyle>
            <a:lvl1pPr algn="ctr">
              <a:defRPr sz="1003">
                <a:solidFill>
                  <a:srgbClr val="003C37"/>
                </a:solidFill>
                <a:latin typeface="Roobert" panose="00000500000000000000" pitchFamily="50" charset="0"/>
              </a:defRPr>
            </a:lvl1pPr>
          </a:lstStyle>
          <a:p>
            <a:fld id="{CA33E492-B2FC-2F46-87E8-F1B7043700E9}" type="slidenum">
              <a:rPr lang="da-DK" smtClean="0"/>
              <a:pPr/>
              <a:t>‹#›</a:t>
            </a:fld>
            <a:endParaRPr lang="da-DK"/>
          </a:p>
        </p:txBody>
      </p:sp>
      <p:grpSp>
        <p:nvGrpSpPr>
          <p:cNvPr id="2" name="Group 1">
            <a:extLst>
              <a:ext uri="{FF2B5EF4-FFF2-40B4-BE49-F238E27FC236}">
                <a16:creationId xmlns:a16="http://schemas.microsoft.com/office/drawing/2014/main" id="{7B51F653-51A2-4A34-A8BC-1AEF59ACFC44}"/>
              </a:ext>
            </a:extLst>
          </p:cNvPr>
          <p:cNvGrpSpPr/>
          <p:nvPr userDrawn="1"/>
        </p:nvGrpSpPr>
        <p:grpSpPr>
          <a:xfrm>
            <a:off x="10315333" y="6385265"/>
            <a:ext cx="1495354" cy="393931"/>
            <a:chOff x="9386635" y="6253539"/>
            <a:chExt cx="1860664" cy="517227"/>
          </a:xfrm>
        </p:grpSpPr>
        <p:pic>
          <p:nvPicPr>
            <p:cNvPr id="16" name="Billed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3862" y="6512152"/>
              <a:ext cx="1343437" cy="178519"/>
            </a:xfrm>
            <a:prstGeom prst="rect">
              <a:avLst/>
            </a:prstGeom>
          </p:spPr>
        </p:pic>
        <p:pic>
          <p:nvPicPr>
            <p:cNvPr id="17" name="Billed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6635" y="6253539"/>
              <a:ext cx="517227" cy="517227"/>
            </a:xfrm>
            <a:prstGeom prst="rect">
              <a:avLst/>
            </a:prstGeom>
          </p:spPr>
        </p:pic>
      </p:grpSp>
      <p:cxnSp>
        <p:nvCxnSpPr>
          <p:cNvPr id="18" name="Lige forbindelse 17"/>
          <p:cNvCxnSpPr>
            <a:cxnSpLocks/>
          </p:cNvCxnSpPr>
          <p:nvPr userDrawn="1"/>
        </p:nvCxnSpPr>
        <p:spPr>
          <a:xfrm>
            <a:off x="346039" y="6307254"/>
            <a:ext cx="11464646" cy="0"/>
          </a:xfrm>
          <a:prstGeom prst="line">
            <a:avLst/>
          </a:prstGeom>
          <a:ln w="3175">
            <a:solidFill>
              <a:schemeClr val="tx1">
                <a:alpha val="10000"/>
              </a:schemeClr>
            </a:solidFill>
          </a:ln>
          <a:effectLst/>
        </p:spPr>
        <p:style>
          <a:lnRef idx="2">
            <a:schemeClr val="accent1"/>
          </a:lnRef>
          <a:fillRef idx="0">
            <a:schemeClr val="accent1"/>
          </a:fillRef>
          <a:effectRef idx="1">
            <a:schemeClr val="accent1"/>
          </a:effectRef>
          <a:fontRef idx="minor">
            <a:schemeClr val="tx1"/>
          </a:fontRef>
        </p:style>
      </p:cxnSp>
      <p:sp>
        <p:nvSpPr>
          <p:cNvPr id="10" name="Pladsholder til indhold 3">
            <a:extLst>
              <a:ext uri="{FF2B5EF4-FFF2-40B4-BE49-F238E27FC236}">
                <a16:creationId xmlns:a16="http://schemas.microsoft.com/office/drawing/2014/main" id="{6346E3A5-DAE6-4A64-B5BC-D54D4A296382}"/>
              </a:ext>
            </a:extLst>
          </p:cNvPr>
          <p:cNvSpPr>
            <a:spLocks noGrp="1"/>
          </p:cNvSpPr>
          <p:nvPr>
            <p:ph sz="quarter" idx="13"/>
          </p:nvPr>
        </p:nvSpPr>
        <p:spPr>
          <a:xfrm>
            <a:off x="351658" y="1037972"/>
            <a:ext cx="11459028" cy="5113897"/>
          </a:xfrm>
        </p:spPr>
        <p:txBody>
          <a:bodyPr/>
          <a:lstStyle>
            <a:lvl1pPr>
              <a:defRPr>
                <a:latin typeface="Roobert" panose="00000500000000000000" pitchFamily="50" charset="0"/>
              </a:defRPr>
            </a:lvl1pPr>
            <a:lvl2pPr>
              <a:defRPr>
                <a:latin typeface="Roobert" panose="00000500000000000000" pitchFamily="50" charset="0"/>
              </a:defRPr>
            </a:lvl2pPr>
            <a:lvl3pPr>
              <a:defRPr>
                <a:latin typeface="Roobert" panose="00000500000000000000" pitchFamily="50" charset="0"/>
              </a:defRPr>
            </a:lvl3pPr>
            <a:lvl4pPr>
              <a:defRPr>
                <a:latin typeface="Roobert" panose="00000500000000000000" pitchFamily="50" charset="0"/>
              </a:defRPr>
            </a:lvl4pPr>
            <a:lvl5pPr>
              <a:defRPr>
                <a:latin typeface="Roobert" panose="00000500000000000000" pitchFamily="50"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82314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54">
          <p15:clr>
            <a:srgbClr val="FBAE40"/>
          </p15:clr>
        </p15:guide>
        <p15:guide id="2" pos="206">
          <p15:clr>
            <a:srgbClr val="FBAE40"/>
          </p15:clr>
        </p15:guide>
        <p15:guide id="3" pos="703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3" y="2746291"/>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3"/>
            <a:ext cx="362812"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3" y="3200913"/>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8"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1"/>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6" y="3200913"/>
            <a:ext cx="362812"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90" y="3200913"/>
            <a:ext cx="362812"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6" y="2746291"/>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2"/>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9" y="1748450"/>
            <a:ext cx="2004940"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2"/>
            <a:ext cx="1848586"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6" y="4438642"/>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7"/>
            <a:ext cx="1974574"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8"/>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8"/>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8"/>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9" y="2025988"/>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6"/>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302636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4"/>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71288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8" cy="754750"/>
          </a:xfrm>
          <a:prstGeom prst="rect">
            <a:avLst/>
          </a:prstGeom>
        </p:spPr>
        <p:txBody>
          <a:bodyPr/>
          <a:lstStyle>
            <a:lvl1pPr algn="ctr">
              <a:defRPr sz="3600">
                <a:solidFill>
                  <a:srgbClr val="FA3D38"/>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8"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2000" kern="1200" noProof="0" dirty="0" smtClean="0">
                <a:solidFill>
                  <a:srgbClr val="4A4A4A"/>
                </a:solidFill>
                <a:latin typeface="Arial" panose="020B0604020202020204" pitchFamily="34" charset="0"/>
                <a:ea typeface="+mn-ea"/>
                <a:cs typeface="Arial" panose="020B0604020202020204" pitchFamily="34" charset="0"/>
              </a:defRPr>
            </a:lvl2pPr>
          </a:lstStyle>
          <a:p>
            <a:pPr lvl="0"/>
            <a:r>
              <a:rPr lang="en-US" noProof="0"/>
              <a:t>Add your short bullet or text here</a:t>
            </a:r>
          </a:p>
          <a:p>
            <a:pPr lvl="1"/>
            <a:r>
              <a:rPr lang="en-US" noProof="0"/>
              <a:t>Second level</a:t>
            </a:r>
          </a:p>
        </p:txBody>
      </p:sp>
    </p:spTree>
    <p:extLst>
      <p:ext uri="{BB962C8B-B14F-4D97-AF65-F5344CB8AC3E}">
        <p14:creationId xmlns:p14="http://schemas.microsoft.com/office/powerpoint/2010/main" val="13950195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32870459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860992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1951411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7997877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579508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7878633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40187475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19292652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3037241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4834667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27060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2199303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7978105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1353507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2189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659664"/>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114287"/>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03625"/>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114287"/>
            <a:ext cx="362811" cy="1015868"/>
          </a:xfrm>
          <a:prstGeom prst="can">
            <a:avLst/>
          </a:prstGeom>
          <a:solidFill>
            <a:schemeClr val="accent4"/>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03625"/>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114285"/>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03625"/>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114287"/>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08393"/>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114287"/>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08393"/>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659664"/>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352016"/>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661825"/>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352016"/>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661825"/>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352016"/>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3" name="Title 3">
            <a:extLst>
              <a:ext uri="{FF2B5EF4-FFF2-40B4-BE49-F238E27FC236}">
                <a16:creationId xmlns:a16="http://schemas.microsoft.com/office/drawing/2014/main" id="{AA636792-DA41-5443-A432-4B040B01681F}"/>
              </a:ext>
            </a:extLst>
          </p:cNvPr>
          <p:cNvSpPr>
            <a:spLocks noGrp="1"/>
          </p:cNvSpPr>
          <p:nvPr>
            <p:ph type="title" hasCustomPrompt="1"/>
          </p:nvPr>
        </p:nvSpPr>
        <p:spPr>
          <a:xfrm>
            <a:off x="464247" y="630421"/>
            <a:ext cx="10575930" cy="774562"/>
          </a:xfrm>
          <a:prstGeom prst="rect">
            <a:avLst/>
          </a:prstGeom>
        </p:spPr>
        <p:txBody>
          <a:bodyPr/>
          <a:lstStyle>
            <a:lvl1pPr algn="l">
              <a:defRPr sz="3600">
                <a:solidFill>
                  <a:schemeClr val="accent1"/>
                </a:solidFill>
                <a:latin typeface="Arial" panose="020B0604020202020204" pitchFamily="34" charset="0"/>
                <a:cs typeface="Arial" panose="020B0604020202020204" pitchFamily="34" charset="0"/>
              </a:defRPr>
            </a:lvl1pPr>
          </a:lstStyle>
          <a:p>
            <a:r>
              <a:rPr lang="en-US" noProof="0"/>
              <a:t>Headline here </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73237" y="4608131"/>
            <a:ext cx="1926900" cy="68688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0137" y="1939362"/>
            <a:ext cx="2004996" cy="1027123"/>
          </a:xfrm>
          <a:prstGeom prst="rect">
            <a:avLst/>
          </a:prstGeom>
        </p:spPr>
        <p:txBody>
          <a:bodyPr/>
          <a:lstStyle>
            <a:lvl1pPr marL="0" indent="0">
              <a:buNone/>
              <a:defRPr sz="1100">
                <a:solidFill>
                  <a:srgbClr val="4A4A4A"/>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77006" y="1939362"/>
            <a:ext cx="2004939" cy="696951"/>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Tree>
    <p:extLst>
      <p:ext uri="{BB962C8B-B14F-4D97-AF65-F5344CB8AC3E}">
        <p14:creationId xmlns:p14="http://schemas.microsoft.com/office/powerpoint/2010/main" val="171013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44274348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spTree>
    <p:extLst>
      <p:ext uri="{BB962C8B-B14F-4D97-AF65-F5344CB8AC3E}">
        <p14:creationId xmlns:p14="http://schemas.microsoft.com/office/powerpoint/2010/main" val="5216953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581080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7101030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38938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3915239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7664774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34023782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832274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dirty="0"/>
              <a:t>CLICK TO EDIT HEADER</a:t>
            </a:r>
            <a:endParaRPr lang="en-DK" dirty="0"/>
          </a:p>
        </p:txBody>
      </p:sp>
    </p:spTree>
    <p:extLst>
      <p:ext uri="{BB962C8B-B14F-4D97-AF65-F5344CB8AC3E}">
        <p14:creationId xmlns:p14="http://schemas.microsoft.com/office/powerpoint/2010/main" val="18876163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768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14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Tree>
    <p:extLst>
      <p:ext uri="{BB962C8B-B14F-4D97-AF65-F5344CB8AC3E}">
        <p14:creationId xmlns:p14="http://schemas.microsoft.com/office/powerpoint/2010/main" val="1250152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dirty="0"/>
              <a:t>Click to add content</a:t>
            </a:r>
          </a:p>
        </p:txBody>
      </p:sp>
    </p:spTree>
    <p:extLst>
      <p:ext uri="{BB962C8B-B14F-4D97-AF65-F5344CB8AC3E}">
        <p14:creationId xmlns:p14="http://schemas.microsoft.com/office/powerpoint/2010/main" val="9546414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23020420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484851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27923708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1256412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421257864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0749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18758604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1086412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8995339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2603929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5591604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26160178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13479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3723336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299747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388097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39008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19653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293702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8170276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187142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2110415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1299989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0685348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2229136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3194757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33092635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13251418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39551356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307968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5466185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4077335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4117857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40879168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23127433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a:xfrm>
            <a:off x="838200" y="176849"/>
            <a:ext cx="10515600" cy="851941"/>
          </a:xfrm>
          <a:prstGeom prst="rect">
            <a:avLst/>
          </a:prstGeom>
        </p:spPr>
        <p:txBody>
          <a:bodyPr/>
          <a:lstStyle/>
          <a:p>
            <a:r>
              <a:rPr lang="en-GB" dirty="0"/>
              <a:t>Click to edit headline</a:t>
            </a:r>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1773238"/>
            <a:ext cx="10515600" cy="4356100"/>
          </a:xfrm>
        </p:spPr>
        <p:txBody>
          <a:bodyPr>
            <a:normAutofit/>
          </a:bodyPr>
          <a:lstStyle>
            <a:lvl1pPr marL="0" indent="0">
              <a:buNone/>
              <a:defRPr sz="1600"/>
            </a:lvl1pPr>
          </a:lstStyle>
          <a:p>
            <a:pPr lvl="0"/>
            <a:r>
              <a:rPr lang="en-GB" noProof="0" dirty="0"/>
              <a:t>Click to add content</a:t>
            </a:r>
          </a:p>
        </p:txBody>
      </p:sp>
      <p:cxnSp>
        <p:nvCxnSpPr>
          <p:cNvPr id="8" name="Straight Connector 7">
            <a:extLst>
              <a:ext uri="{FF2B5EF4-FFF2-40B4-BE49-F238E27FC236}">
                <a16:creationId xmlns:a16="http://schemas.microsoft.com/office/drawing/2014/main" id="{B5785B5F-CA7F-164C-9FD8-AC41311B0F12}"/>
              </a:ext>
            </a:extLst>
          </p:cNvPr>
          <p:cNvCxnSpPr/>
          <p:nvPr/>
        </p:nvCxnSpPr>
        <p:spPr>
          <a:xfrm>
            <a:off x="839788" y="1771381"/>
            <a:ext cx="10548938"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C5F832FE-C6C6-7E43-9D05-C02153A4DD33}"/>
              </a:ext>
            </a:extLst>
          </p:cNvPr>
          <p:cNvSpPr>
            <a:spLocks noGrp="1"/>
          </p:cNvSpPr>
          <p:nvPr>
            <p:ph type="body" idx="10" hasCustomPrompt="1"/>
          </p:nvPr>
        </p:nvSpPr>
        <p:spPr>
          <a:xfrm>
            <a:off x="839788" y="1482006"/>
            <a:ext cx="10514012"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5" name="Text Placeholder 4"/>
          <p:cNvSpPr>
            <a:spLocks noGrp="1"/>
          </p:cNvSpPr>
          <p:nvPr>
            <p:ph type="body" sz="quarter" idx="11"/>
          </p:nvPr>
        </p:nvSpPr>
        <p:spPr>
          <a:xfrm>
            <a:off x="1152843" y="6311425"/>
            <a:ext cx="8729662" cy="439895"/>
          </a:xfrm>
        </p:spPr>
        <p:txBody>
          <a:bodyPr>
            <a:noAutofit/>
          </a:bodyPr>
          <a:lstStyle>
            <a:lvl1pPr marL="0" indent="0">
              <a:buNone/>
              <a:defRPr sz="700"/>
            </a:lvl1pPr>
          </a:lstStyle>
          <a:p>
            <a:pPr lvl="0"/>
            <a:r>
              <a:rPr lang="en-GB" dirty="0"/>
              <a:t>Click to edit Master text styles</a:t>
            </a:r>
          </a:p>
        </p:txBody>
      </p:sp>
    </p:spTree>
    <p:extLst>
      <p:ext uri="{BB962C8B-B14F-4D97-AF65-F5344CB8AC3E}">
        <p14:creationId xmlns:p14="http://schemas.microsoft.com/office/powerpoint/2010/main" val="9953210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a:xfrm>
            <a:off x="838200" y="176849"/>
            <a:ext cx="10515600" cy="851941"/>
          </a:xfrm>
          <a:prstGeom prst="rect">
            <a:avLst/>
          </a:prstGeom>
        </p:spPr>
        <p:txBody>
          <a:bodyPr/>
          <a:lstStyle/>
          <a:p>
            <a:r>
              <a:rPr lang="en-GB" dirty="0"/>
              <a:t>Click to edit headline</a:t>
            </a:r>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GB" noProof="0" dirty="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5" name="Text Placeholder 4"/>
          <p:cNvSpPr>
            <a:spLocks noGrp="1"/>
          </p:cNvSpPr>
          <p:nvPr>
            <p:ph type="body" sz="quarter" idx="11"/>
          </p:nvPr>
        </p:nvSpPr>
        <p:spPr>
          <a:xfrm>
            <a:off x="1152843" y="6311425"/>
            <a:ext cx="8729662" cy="439895"/>
          </a:xfrm>
        </p:spPr>
        <p:txBody>
          <a:bodyPr>
            <a:noAutofit/>
          </a:bodyPr>
          <a:lstStyle>
            <a:lvl1pPr marL="0" indent="0">
              <a:buNone/>
              <a:defRPr sz="700"/>
            </a:lvl1pPr>
          </a:lstStyle>
          <a:p>
            <a:pPr lvl="0"/>
            <a:r>
              <a:rPr lang="en-GB" dirty="0"/>
              <a:t>Click to edit Master text styles</a:t>
            </a:r>
          </a:p>
        </p:txBody>
      </p:sp>
    </p:spTree>
    <p:extLst>
      <p:ext uri="{BB962C8B-B14F-4D97-AF65-F5344CB8AC3E}">
        <p14:creationId xmlns:p14="http://schemas.microsoft.com/office/powerpoint/2010/main" val="1935689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a:xfrm>
            <a:off x="838200" y="176849"/>
            <a:ext cx="10515600" cy="851941"/>
          </a:xfrm>
          <a:prstGeom prst="rect">
            <a:avLst/>
          </a:prstGeom>
        </p:spPr>
        <p:txBody>
          <a:bodyPr/>
          <a:lstStyle/>
          <a:p>
            <a:r>
              <a:rPr lang="en-GB" dirty="0"/>
              <a:t>Click to edit headline</a:t>
            </a:r>
          </a:p>
        </p:txBody>
      </p:sp>
      <p:sp>
        <p:nvSpPr>
          <p:cNvPr id="3" name="Text Placeholder 4"/>
          <p:cNvSpPr>
            <a:spLocks noGrp="1"/>
          </p:cNvSpPr>
          <p:nvPr>
            <p:ph type="body" sz="quarter" idx="11"/>
          </p:nvPr>
        </p:nvSpPr>
        <p:spPr>
          <a:xfrm>
            <a:off x="1152843" y="6311425"/>
            <a:ext cx="8729662" cy="439895"/>
          </a:xfrm>
        </p:spPr>
        <p:txBody>
          <a:bodyPr>
            <a:noAutofit/>
          </a:bodyPr>
          <a:lstStyle>
            <a:lvl1pPr marL="0" indent="0">
              <a:buNone/>
              <a:defRPr sz="700"/>
            </a:lvl1pPr>
          </a:lstStyle>
          <a:p>
            <a:pPr lvl="0"/>
            <a:r>
              <a:rPr lang="en-GB" dirty="0"/>
              <a:t>Click to edit Master text styles</a:t>
            </a:r>
          </a:p>
        </p:txBody>
      </p:sp>
    </p:spTree>
    <p:extLst>
      <p:ext uri="{BB962C8B-B14F-4D97-AF65-F5344CB8AC3E}">
        <p14:creationId xmlns:p14="http://schemas.microsoft.com/office/powerpoint/2010/main" val="21049444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838200" y="176849"/>
            <a:ext cx="10515600" cy="851941"/>
          </a:xfrm>
          <a:prstGeom prst="rect">
            <a:avLst/>
          </a:prstGeom>
        </p:spPr>
        <p:txBody>
          <a:bodyPr/>
          <a:lstStyle/>
          <a:p>
            <a:r>
              <a:rPr lang="en-GB" dirty="0"/>
              <a:t>Click to edit headline</a:t>
            </a:r>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771386"/>
            <a:ext cx="5181600" cy="4357951"/>
          </a:xfrm>
        </p:spPr>
        <p:txBody>
          <a:body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771386"/>
            <a:ext cx="5181600" cy="4357951"/>
          </a:xfrm>
        </p:spPr>
        <p:txBody>
          <a:body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5" name="Text Placeholder 4"/>
          <p:cNvSpPr>
            <a:spLocks noGrp="1"/>
          </p:cNvSpPr>
          <p:nvPr>
            <p:ph type="body" sz="quarter" idx="11"/>
          </p:nvPr>
        </p:nvSpPr>
        <p:spPr>
          <a:xfrm>
            <a:off x="1152843" y="6311425"/>
            <a:ext cx="8729662" cy="439895"/>
          </a:xfrm>
        </p:spPr>
        <p:txBody>
          <a:bodyPr>
            <a:noAutofit/>
          </a:bodyPr>
          <a:lstStyle>
            <a:lvl1pPr marL="0" indent="0">
              <a:buNone/>
              <a:defRPr sz="700"/>
            </a:lvl1pPr>
          </a:lstStyle>
          <a:p>
            <a:pPr lvl="0"/>
            <a:r>
              <a:rPr lang="en-GB" dirty="0"/>
              <a:t>Click to edit Master text styles</a:t>
            </a:r>
          </a:p>
        </p:txBody>
      </p:sp>
    </p:spTree>
    <p:extLst>
      <p:ext uri="{BB962C8B-B14F-4D97-AF65-F5344CB8AC3E}">
        <p14:creationId xmlns:p14="http://schemas.microsoft.com/office/powerpoint/2010/main" val="123962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482006"/>
            <a:ext cx="5157787"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96588" y="1482006"/>
            <a:ext cx="5158800"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1771382"/>
            <a:ext cx="5157787" cy="4357956"/>
          </a:xfrm>
        </p:spPr>
        <p:txBody>
          <a:bodyPr/>
          <a:lstStyle>
            <a:lvl1pPr>
              <a:defRPr sz="1200"/>
            </a:lvl1pPr>
            <a:lvl2pPr>
              <a:defRPr sz="1100"/>
            </a:lvl2pPr>
            <a:lvl3pPr>
              <a:defRPr sz="1050"/>
            </a:lvl3pPr>
            <a:lvl4pPr>
              <a:defRPr sz="1000"/>
            </a:lvl4p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96588" y="1771382"/>
            <a:ext cx="515880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171345"/>
            <a:ext cx="10515600" cy="851941"/>
          </a:xfrm>
          <a:prstGeom prst="rect">
            <a:avLst/>
          </a:prstGeom>
        </p:spPr>
        <p:txBody>
          <a:bodyPr/>
          <a:lstStyle/>
          <a:p>
            <a:r>
              <a:rPr lang="en-GB" dirty="0"/>
              <a:t>Click to edit headline</a:t>
            </a:r>
          </a:p>
        </p:txBody>
      </p:sp>
      <p:cxnSp>
        <p:nvCxnSpPr>
          <p:cNvPr id="9" name="Straight Connector 8">
            <a:extLst>
              <a:ext uri="{FF2B5EF4-FFF2-40B4-BE49-F238E27FC236}">
                <a16:creationId xmlns:a16="http://schemas.microsoft.com/office/drawing/2014/main" id="{B5785B5F-CA7F-164C-9FD8-AC41311B0F12}"/>
              </a:ext>
            </a:extLst>
          </p:cNvPr>
          <p:cNvCxnSpPr/>
          <p:nvPr/>
        </p:nvCxnSpPr>
        <p:spPr>
          <a:xfrm>
            <a:off x="6202680" y="1771381"/>
            <a:ext cx="509902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785B5F-CA7F-164C-9FD8-AC41311B0F12}"/>
              </a:ext>
            </a:extLst>
          </p:cNvPr>
          <p:cNvCxnSpPr/>
          <p:nvPr/>
        </p:nvCxnSpPr>
        <p:spPr>
          <a:xfrm>
            <a:off x="839788" y="1771381"/>
            <a:ext cx="509902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1"/>
          </p:nvPr>
        </p:nvSpPr>
        <p:spPr>
          <a:xfrm>
            <a:off x="1152843" y="6311425"/>
            <a:ext cx="8729662" cy="439895"/>
          </a:xfrm>
        </p:spPr>
        <p:txBody>
          <a:bodyPr>
            <a:noAutofit/>
          </a:bodyPr>
          <a:lstStyle>
            <a:lvl1pPr marL="0" indent="0">
              <a:buNone/>
              <a:defRPr sz="700"/>
            </a:lvl1pPr>
          </a:lstStyle>
          <a:p>
            <a:pPr lvl="0"/>
            <a:r>
              <a:rPr lang="en-GB" dirty="0"/>
              <a:t>Click to edit Master text styles</a:t>
            </a:r>
          </a:p>
        </p:txBody>
      </p:sp>
    </p:spTree>
    <p:extLst>
      <p:ext uri="{BB962C8B-B14F-4D97-AF65-F5344CB8AC3E}">
        <p14:creationId xmlns:p14="http://schemas.microsoft.com/office/powerpoint/2010/main" val="394032231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482006"/>
            <a:ext cx="3408361"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4420125" y="1482006"/>
            <a:ext cx="3409030"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1771382"/>
            <a:ext cx="3408361" cy="4357956"/>
          </a:xfrm>
        </p:spPr>
        <p:txBody>
          <a:bodyPr/>
          <a:lstStyle>
            <a:lvl1pPr>
              <a:defRPr sz="1200"/>
            </a:lvl1pPr>
            <a:lvl2pPr>
              <a:defRPr sz="1100"/>
            </a:lvl2pPr>
            <a:lvl3pPr>
              <a:defRPr sz="1050"/>
            </a:lvl3pPr>
            <a:lvl4pPr>
              <a:defRPr sz="1000"/>
            </a:lvl4p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4420125" y="1771382"/>
            <a:ext cx="340903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171345"/>
            <a:ext cx="10515600" cy="851941"/>
          </a:xfrm>
          <a:prstGeom prst="rect">
            <a:avLst/>
          </a:prstGeom>
        </p:spPr>
        <p:txBody>
          <a:bodyPr/>
          <a:lstStyle/>
          <a:p>
            <a:r>
              <a:rPr lang="en-GB" dirty="0"/>
              <a:t>Click to edit headline</a:t>
            </a:r>
          </a:p>
        </p:txBody>
      </p:sp>
      <p:cxnSp>
        <p:nvCxnSpPr>
          <p:cNvPr id="9" name="Straight Connector 8">
            <a:extLst>
              <a:ext uri="{FF2B5EF4-FFF2-40B4-BE49-F238E27FC236}">
                <a16:creationId xmlns:a16="http://schemas.microsoft.com/office/drawing/2014/main" id="{B5785B5F-CA7F-164C-9FD8-AC41311B0F12}"/>
              </a:ext>
            </a:extLst>
          </p:cNvPr>
          <p:cNvCxnSpPr/>
          <p:nvPr/>
        </p:nvCxnSpPr>
        <p:spPr>
          <a:xfrm>
            <a:off x="4426217"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785B5F-CA7F-164C-9FD8-AC41311B0F12}"/>
              </a:ext>
            </a:extLst>
          </p:cNvPr>
          <p:cNvCxnSpPr/>
          <p:nvPr/>
        </p:nvCxnSpPr>
        <p:spPr>
          <a:xfrm>
            <a:off x="839788"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D712E5E3-6345-B546-B189-353E5DD2AB61}"/>
              </a:ext>
            </a:extLst>
          </p:cNvPr>
          <p:cNvSpPr>
            <a:spLocks noGrp="1"/>
          </p:cNvSpPr>
          <p:nvPr>
            <p:ph type="body" sz="quarter" idx="10" hasCustomPrompt="1"/>
          </p:nvPr>
        </p:nvSpPr>
        <p:spPr>
          <a:xfrm>
            <a:off x="7989492" y="1482006"/>
            <a:ext cx="3409030"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17" name="Content Placeholder 5">
            <a:extLst>
              <a:ext uri="{FF2B5EF4-FFF2-40B4-BE49-F238E27FC236}">
                <a16:creationId xmlns:a16="http://schemas.microsoft.com/office/drawing/2014/main" id="{44FA6166-F381-EA4B-B67E-33C66311C802}"/>
              </a:ext>
            </a:extLst>
          </p:cNvPr>
          <p:cNvSpPr>
            <a:spLocks noGrp="1"/>
          </p:cNvSpPr>
          <p:nvPr>
            <p:ph sz="quarter" idx="11" hasCustomPrompt="1"/>
          </p:nvPr>
        </p:nvSpPr>
        <p:spPr>
          <a:xfrm>
            <a:off x="7989492" y="1771382"/>
            <a:ext cx="340903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cxnSp>
        <p:nvCxnSpPr>
          <p:cNvPr id="18" name="Straight Connector 17">
            <a:extLst>
              <a:ext uri="{FF2B5EF4-FFF2-40B4-BE49-F238E27FC236}">
                <a16:creationId xmlns:a16="http://schemas.microsoft.com/office/drawing/2014/main" id="{B5785B5F-CA7F-164C-9FD8-AC41311B0F12}"/>
              </a:ext>
            </a:extLst>
          </p:cNvPr>
          <p:cNvCxnSpPr/>
          <p:nvPr userDrawn="1"/>
        </p:nvCxnSpPr>
        <p:spPr>
          <a:xfrm>
            <a:off x="7995584"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F9EF1C7-2FE1-4384-A826-123394AAA3DB}"/>
              </a:ext>
            </a:extLst>
          </p:cNvPr>
          <p:cNvSpPr/>
          <p:nvPr userDrawn="1"/>
        </p:nvSpPr>
        <p:spPr>
          <a:xfrm>
            <a:off x="5503985" y="6617677"/>
            <a:ext cx="1289538" cy="181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259395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0301027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27530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noProof="0" dirty="0"/>
              <a:t>Click to add image</a:t>
            </a:r>
          </a:p>
        </p:txBody>
      </p:sp>
    </p:spTree>
    <p:extLst>
      <p:ext uri="{BB962C8B-B14F-4D97-AF65-F5344CB8AC3E}">
        <p14:creationId xmlns:p14="http://schemas.microsoft.com/office/powerpoint/2010/main" val="11845901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a:prstGeom prst="rect">
            <a:avLst/>
          </a:prstGeom>
        </p:spPr>
        <p:txBody>
          <a:bodyPr anchor="t">
            <a:normAutofit/>
          </a:bodyPr>
          <a:lstStyle>
            <a:lvl1pPr>
              <a:defRPr sz="3600"/>
            </a:lvl1pPr>
          </a:lstStyle>
          <a:p>
            <a:r>
              <a:rPr lang="en-GB" dirty="0"/>
              <a:t>Click to edit headline</a:t>
            </a:r>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Tree>
    <p:extLst>
      <p:ext uri="{BB962C8B-B14F-4D97-AF65-F5344CB8AC3E}">
        <p14:creationId xmlns:p14="http://schemas.microsoft.com/office/powerpoint/2010/main" val="23408867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a:prstGeom prst="rect">
            <a:avLst/>
          </a:prstGeom>
        </p:spPr>
        <p:txBody>
          <a:bodyPr anchor="t">
            <a:normAutofit/>
          </a:bodyPr>
          <a:lstStyle>
            <a:lvl1pPr>
              <a:defRPr sz="3600"/>
            </a:lvl1pPr>
          </a:lstStyle>
          <a:p>
            <a:r>
              <a:rPr lang="en-GB" dirty="0"/>
              <a:t>Click to edit headline</a:t>
            </a:r>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Tree>
    <p:extLst>
      <p:ext uri="{BB962C8B-B14F-4D97-AF65-F5344CB8AC3E}">
        <p14:creationId xmlns:p14="http://schemas.microsoft.com/office/powerpoint/2010/main" val="24256261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a:prstGeom prst="rect">
            <a:avLst/>
          </a:prstGeom>
        </p:spPr>
        <p:txBody>
          <a:bodyPr anchor="b">
            <a:normAutofit/>
          </a:bodyPr>
          <a:lstStyle>
            <a:lvl1pPr>
              <a:defRPr sz="3600"/>
            </a:lvl1pPr>
          </a:lstStyle>
          <a:p>
            <a:r>
              <a:rPr lang="en-GB" dirty="0"/>
              <a:t>Click to edit headline</a:t>
            </a:r>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Tree>
    <p:extLst>
      <p:ext uri="{BB962C8B-B14F-4D97-AF65-F5344CB8AC3E}">
        <p14:creationId xmlns:p14="http://schemas.microsoft.com/office/powerpoint/2010/main" val="664192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a:prstGeom prst="rect">
            <a:avLst/>
          </a:prstGeom>
        </p:spPr>
        <p:txBody>
          <a:bodyPr anchor="b">
            <a:normAutofit/>
          </a:bodyPr>
          <a:lstStyle>
            <a:lvl1pPr>
              <a:defRPr sz="3600"/>
            </a:lvl1pPr>
          </a:lstStyle>
          <a:p>
            <a:r>
              <a:rPr lang="en-GB" dirty="0"/>
              <a:t>Click to edit headline</a:t>
            </a:r>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email">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16705580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a:xfrm>
            <a:off x="838200" y="602820"/>
            <a:ext cx="10515600" cy="851941"/>
          </a:xfrm>
          <a:prstGeom prst="rect">
            <a:avLst/>
          </a:prstGeom>
        </p:spPr>
        <p:txBody>
          <a:bodyPr/>
          <a:lstStyle>
            <a:lvl1pPr algn="ctr">
              <a:defRPr/>
            </a:lvl1pPr>
          </a:lstStyle>
          <a:p>
            <a:r>
              <a:rPr lang="en-GB" dirty="0"/>
              <a:t>Click to edit headline</a:t>
            </a:r>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a:t>
            </a:r>
            <a:br>
              <a:rPr lang="en-GB" dirty="0"/>
            </a:br>
            <a:r>
              <a:rPr lang="en-GB" dirty="0"/>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a:t>
            </a:r>
            <a:br>
              <a:rPr lang="en-GB" dirty="0"/>
            </a:br>
            <a:r>
              <a:rPr lang="en-GB" dirty="0"/>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a:t>
            </a:r>
            <a:br>
              <a:rPr lang="en-GB" dirty="0"/>
            </a:br>
            <a:r>
              <a:rPr lang="en-GB" dirty="0"/>
              <a:t>body text</a:t>
            </a:r>
          </a:p>
        </p:txBody>
      </p:sp>
    </p:spTree>
    <p:extLst>
      <p:ext uri="{BB962C8B-B14F-4D97-AF65-F5344CB8AC3E}">
        <p14:creationId xmlns:p14="http://schemas.microsoft.com/office/powerpoint/2010/main" val="71465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a:xfrm>
            <a:off x="838200" y="602820"/>
            <a:ext cx="10515600" cy="851941"/>
          </a:xfrm>
          <a:prstGeom prst="rect">
            <a:avLst/>
          </a:prstGeom>
        </p:spPr>
        <p:txBody>
          <a:bodyPr/>
          <a:lstStyle>
            <a:lvl1pPr algn="ctr">
              <a:defRPr/>
            </a:lvl1pPr>
          </a:lstStyle>
          <a:p>
            <a:r>
              <a:rPr lang="en-GB" dirty="0"/>
              <a:t>Click to edit headline</a:t>
            </a:r>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GB" dirty="0"/>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GB" dirty="0"/>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GB" dirty="0"/>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GB" dirty="0"/>
              <a:t>Headline</a:t>
            </a:r>
          </a:p>
        </p:txBody>
      </p:sp>
    </p:spTree>
    <p:extLst>
      <p:ext uri="{BB962C8B-B14F-4D97-AF65-F5344CB8AC3E}">
        <p14:creationId xmlns:p14="http://schemas.microsoft.com/office/powerpoint/2010/main" val="163021237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GB" sz="1800" noProof="0" dirty="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GB" sz="1800" noProof="0" dirty="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GB" sz="1800" noProof="0" dirty="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GB" sz="1800" noProof="0" dirty="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GB" sz="1300" b="1" noProof="0" dirty="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GB" sz="1300" b="1" noProof="0" dirty="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GB" sz="1300" b="1" noProof="0" dirty="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GB" sz="1300" b="1" noProof="0" dirty="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GB" sz="1300" b="1" noProof="0" dirty="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GB" sz="1800" noProof="0" dirty="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noProof="0" dirty="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noProof="0" dirty="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noProof="0" dirty="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noProof="0" dirty="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noProof="0" dirty="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GB" dirty="0"/>
              <a:t>Lorem ipsum </a:t>
            </a:r>
            <a:r>
              <a:rPr lang="en-GB" dirty="0" err="1"/>
              <a:t>dolor</a:t>
            </a:r>
            <a:r>
              <a:rPr lang="en-GB" dirty="0"/>
              <a:t> …</a:t>
            </a:r>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GB" dirty="0"/>
              <a:t>Lorem ipsum </a:t>
            </a:r>
            <a:r>
              <a:rPr lang="en-GB" dirty="0" err="1"/>
              <a:t>dolor</a:t>
            </a:r>
            <a:r>
              <a:rPr lang="en-GB" dirty="0"/>
              <a:t> …</a:t>
            </a:r>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GB" dirty="0"/>
              <a:t>Lorem ipsum </a:t>
            </a:r>
            <a:r>
              <a:rPr lang="en-GB" dirty="0" err="1"/>
              <a:t>dolor</a:t>
            </a:r>
            <a:r>
              <a:rPr lang="en-GB" dirty="0"/>
              <a:t> …</a:t>
            </a:r>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GB" dirty="0"/>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GB" dirty="0"/>
              <a:t>Lorem ipsum </a:t>
            </a:r>
            <a:r>
              <a:rPr lang="en-GB" dirty="0" err="1"/>
              <a:t>dolor</a:t>
            </a:r>
            <a:r>
              <a:rPr lang="en-GB" dirty="0"/>
              <a:t> …</a:t>
            </a:r>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a:prstGeom prst="rect">
            <a:avLst/>
          </a:prstGeom>
        </p:spPr>
        <p:txBody>
          <a:bodyPr/>
          <a:lstStyle>
            <a:lvl1pPr algn="l">
              <a:defRPr/>
            </a:lvl1pPr>
          </a:lstStyle>
          <a:p>
            <a:r>
              <a:rPr lang="en-GB" dirty="0"/>
              <a:t>Click to edit headline</a:t>
            </a:r>
          </a:p>
        </p:txBody>
      </p:sp>
    </p:spTree>
    <p:extLst>
      <p:ext uri="{BB962C8B-B14F-4D97-AF65-F5344CB8AC3E}">
        <p14:creationId xmlns:p14="http://schemas.microsoft.com/office/powerpoint/2010/main" val="320916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GB"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GB"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GB" dirty="0"/>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a:prstGeom prst="rect">
            <a:avLst/>
          </a:prstGeom>
        </p:spPr>
        <p:txBody>
          <a:bodyPr/>
          <a:lstStyle/>
          <a:p>
            <a:r>
              <a:rPr lang="en-GB" dirty="0"/>
              <a:t>Click to edit headline</a:t>
            </a:r>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Tree>
    <p:extLst>
      <p:ext uri="{BB962C8B-B14F-4D97-AF65-F5344CB8AC3E}">
        <p14:creationId xmlns:p14="http://schemas.microsoft.com/office/powerpoint/2010/main" val="37282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981065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5183826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GB"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GB"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GB"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a:prstGeom prst="rect">
            <a:avLst/>
          </a:prstGeom>
        </p:spPr>
        <p:txBody>
          <a:bodyPr/>
          <a:lstStyle/>
          <a:p>
            <a:r>
              <a:rPr lang="en-GB" dirty="0"/>
              <a:t>Click to edit headline</a:t>
            </a:r>
          </a:p>
        </p:txBody>
      </p:sp>
    </p:spTree>
    <p:extLst>
      <p:ext uri="{BB962C8B-B14F-4D97-AF65-F5344CB8AC3E}">
        <p14:creationId xmlns:p14="http://schemas.microsoft.com/office/powerpoint/2010/main" val="236003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a:prstGeom prst="rect">
            <a:avLst/>
          </a:prstGeom>
        </p:spPr>
        <p:txBody>
          <a:bodyPr/>
          <a:lstStyle/>
          <a:p>
            <a:r>
              <a:rPr lang="en-GB" dirty="0"/>
              <a:t>Click to edit headline</a:t>
            </a:r>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Tree>
    <p:extLst>
      <p:ext uri="{BB962C8B-B14F-4D97-AF65-F5344CB8AC3E}">
        <p14:creationId xmlns:p14="http://schemas.microsoft.com/office/powerpoint/2010/main" val="428843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a:prstGeom prst="rect">
            <a:avLst/>
          </a:prstGeom>
        </p:spPr>
        <p:txBody>
          <a:bodyPr/>
          <a:lstStyle/>
          <a:p>
            <a:r>
              <a:rPr lang="en-GB" dirty="0"/>
              <a:t>Click to edit headline</a:t>
            </a:r>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Tree>
    <p:extLst>
      <p:ext uri="{BB962C8B-B14F-4D97-AF65-F5344CB8AC3E}">
        <p14:creationId xmlns:p14="http://schemas.microsoft.com/office/powerpoint/2010/main" val="317845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GB" dirty="0"/>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a:prstGeom prst="rect">
            <a:avLst/>
          </a:prstGeom>
        </p:spPr>
        <p:txBody>
          <a:bodyPr anchor="b">
            <a:normAutofit/>
          </a:bodyPr>
          <a:lstStyle>
            <a:lvl1pPr>
              <a:defRPr sz="3600"/>
            </a:lvl1pPr>
          </a:lstStyle>
          <a:p>
            <a:r>
              <a:rPr lang="en-GB" dirty="0"/>
              <a:t>Click to edit headline</a:t>
            </a:r>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Tree>
    <p:extLst>
      <p:ext uri="{BB962C8B-B14F-4D97-AF65-F5344CB8AC3E}">
        <p14:creationId xmlns:p14="http://schemas.microsoft.com/office/powerpoint/2010/main" val="74194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a:prstGeom prst="rect">
            <a:avLst/>
          </a:prstGeom>
        </p:spPr>
        <p:txBody>
          <a:bodyPr/>
          <a:lstStyle>
            <a:lvl1pPr algn="ctr">
              <a:defRPr/>
            </a:lvl1pPr>
          </a:lstStyle>
          <a:p>
            <a:r>
              <a:rPr lang="en-GB" dirty="0"/>
              <a:t>Click to edit headline</a:t>
            </a:r>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noProof="0" dirty="0"/>
              <a:t>Click to add image</a:t>
            </a:r>
          </a:p>
          <a:p>
            <a:endParaRPr lang="en-GB" dirty="0"/>
          </a:p>
        </p:txBody>
      </p:sp>
    </p:spTree>
    <p:extLst>
      <p:ext uri="{BB962C8B-B14F-4D97-AF65-F5344CB8AC3E}">
        <p14:creationId xmlns:p14="http://schemas.microsoft.com/office/powerpoint/2010/main" val="14200770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a:prstGeom prst="rect">
            <a:avLst/>
          </a:prstGeom>
        </p:spPr>
        <p:txBody>
          <a:bodyPr anchor="b">
            <a:normAutofit/>
          </a:bodyPr>
          <a:lstStyle>
            <a:lvl1pPr>
              <a:defRPr sz="3600"/>
            </a:lvl1pPr>
          </a:lstStyle>
          <a:p>
            <a:r>
              <a:rPr lang="en-GB" dirty="0"/>
              <a:t>Click to edit headline</a:t>
            </a:r>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GB" dirty="0" err="1"/>
              <a:t>Clik</a:t>
            </a:r>
            <a:r>
              <a:rPr lang="en-GB" dirty="0"/>
              <a:t> to insert image </a:t>
            </a:r>
          </a:p>
        </p:txBody>
      </p:sp>
    </p:spTree>
    <p:extLst>
      <p:ext uri="{BB962C8B-B14F-4D97-AF65-F5344CB8AC3E}">
        <p14:creationId xmlns:p14="http://schemas.microsoft.com/office/powerpoint/2010/main" val="32764930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a:prstGeom prst="rect">
            <a:avLst/>
          </a:prstGeom>
        </p:spPr>
        <p:txBody>
          <a:bodyPr anchor="b">
            <a:normAutofit/>
          </a:bodyPr>
          <a:lstStyle>
            <a:lvl1pPr>
              <a:defRPr sz="3600"/>
            </a:lvl1pPr>
          </a:lstStyle>
          <a:p>
            <a:r>
              <a:rPr lang="en-GB" dirty="0"/>
              <a:t>Click to edit headline</a:t>
            </a:r>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GB" dirty="0" err="1"/>
              <a:t>Clik</a:t>
            </a:r>
            <a:r>
              <a:rPr lang="en-GB" dirty="0"/>
              <a:t> to insert image </a:t>
            </a:r>
          </a:p>
        </p:txBody>
      </p:sp>
    </p:spTree>
    <p:extLst>
      <p:ext uri="{BB962C8B-B14F-4D97-AF65-F5344CB8AC3E}">
        <p14:creationId xmlns:p14="http://schemas.microsoft.com/office/powerpoint/2010/main" val="424770173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a:prstGeom prst="rect">
            <a:avLst/>
          </a:prstGeom>
        </p:spPr>
        <p:txBody>
          <a:bodyPr anchor="b">
            <a:normAutofit/>
          </a:bodyPr>
          <a:lstStyle>
            <a:lvl1pPr>
              <a:defRPr sz="3600"/>
            </a:lvl1pPr>
          </a:lstStyle>
          <a:p>
            <a:r>
              <a:rPr lang="en-GB" dirty="0"/>
              <a:t>Click to edit headline</a:t>
            </a:r>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noProof="0" dirty="0"/>
              <a:t>Click to add image</a:t>
            </a:r>
          </a:p>
          <a:p>
            <a:endParaRPr lang="en-GB" dirty="0"/>
          </a:p>
        </p:txBody>
      </p:sp>
    </p:spTree>
    <p:extLst>
      <p:ext uri="{BB962C8B-B14F-4D97-AF65-F5344CB8AC3E}">
        <p14:creationId xmlns:p14="http://schemas.microsoft.com/office/powerpoint/2010/main" val="31121021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1</a:t>
            </a: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2</a:t>
            </a: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3</a:t>
            </a: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add image</a:t>
            </a:r>
          </a:p>
          <a:p>
            <a:endParaRPr lang="en-GB" dirty="0"/>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a:prstGeom prst="rect">
            <a:avLst/>
          </a:prstGeom>
        </p:spPr>
        <p:txBody>
          <a:bodyPr/>
          <a:lstStyle/>
          <a:p>
            <a:r>
              <a:rPr lang="en-GB" dirty="0"/>
              <a:t>Click to edit headline</a:t>
            </a:r>
          </a:p>
        </p:txBody>
      </p:sp>
    </p:spTree>
    <p:extLst>
      <p:ext uri="{BB962C8B-B14F-4D97-AF65-F5344CB8AC3E}">
        <p14:creationId xmlns:p14="http://schemas.microsoft.com/office/powerpoint/2010/main" val="282898324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1</a:t>
            </a: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add image</a:t>
            </a:r>
          </a:p>
          <a:p>
            <a:endParaRPr lang="en-GB" dirty="0"/>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2</a:t>
            </a: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3</a:t>
            </a: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a:prstGeom prst="rect">
            <a:avLst/>
          </a:prstGeom>
        </p:spPr>
        <p:txBody>
          <a:bodyPr anchor="b">
            <a:normAutofit/>
          </a:bodyPr>
          <a:lstStyle>
            <a:lvl1pPr>
              <a:defRPr sz="3600"/>
            </a:lvl1pPr>
          </a:lstStyle>
          <a:p>
            <a:r>
              <a:rPr lang="en-GB" dirty="0"/>
              <a:t>Click to edit headline</a:t>
            </a:r>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4</a:t>
            </a:r>
          </a:p>
        </p:txBody>
      </p:sp>
    </p:spTree>
    <p:extLst>
      <p:ext uri="{BB962C8B-B14F-4D97-AF65-F5344CB8AC3E}">
        <p14:creationId xmlns:p14="http://schemas.microsoft.com/office/powerpoint/2010/main" val="2262060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9661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1</a:t>
            </a: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2</a:t>
            </a: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3</a:t>
            </a: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noProof="0" dirty="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noProof="0" dirty="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noProof="0" dirty="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4</a:t>
            </a: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a:prstGeom prst="rect">
            <a:avLst/>
          </a:prstGeom>
        </p:spPr>
        <p:txBody>
          <a:bodyPr/>
          <a:lstStyle>
            <a:lvl1pPr>
              <a:defRPr>
                <a:solidFill>
                  <a:schemeClr val="bg1"/>
                </a:solidFill>
              </a:defRPr>
            </a:lvl1pPr>
          </a:lstStyle>
          <a:p>
            <a:r>
              <a:rPr lang="en-GB" dirty="0"/>
              <a:t>Click to edit headline</a:t>
            </a:r>
          </a:p>
        </p:txBody>
      </p:sp>
    </p:spTree>
    <p:extLst>
      <p:ext uri="{BB962C8B-B14F-4D97-AF65-F5344CB8AC3E}">
        <p14:creationId xmlns:p14="http://schemas.microsoft.com/office/powerpoint/2010/main" val="6482929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a:prstGeom prst="rect">
            <a:avLst/>
          </a:prstGeom>
        </p:spPr>
        <p:txBody>
          <a:bodyPr anchor="b">
            <a:normAutofit/>
          </a:bodyPr>
          <a:lstStyle>
            <a:lvl1pPr>
              <a:defRPr sz="3600"/>
            </a:lvl1pPr>
          </a:lstStyle>
          <a:p>
            <a:r>
              <a:rPr lang="en-GB" dirty="0"/>
              <a:t>Click to edit event headline</a:t>
            </a:r>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noProof="0"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add image</a:t>
            </a:r>
          </a:p>
          <a:p>
            <a:endParaRPr lang="en-GB" dirty="0"/>
          </a:p>
        </p:txBody>
      </p:sp>
    </p:spTree>
    <p:extLst>
      <p:ext uri="{BB962C8B-B14F-4D97-AF65-F5344CB8AC3E}">
        <p14:creationId xmlns:p14="http://schemas.microsoft.com/office/powerpoint/2010/main" val="125791598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a:prstGeom prst="rect">
            <a:avLst/>
          </a:prstGeom>
        </p:spPr>
        <p:txBody>
          <a:bodyPr anchor="b">
            <a:normAutofit/>
          </a:bodyPr>
          <a:lstStyle>
            <a:lvl1pPr>
              <a:defRPr sz="3600"/>
            </a:lvl1pPr>
          </a:lstStyle>
          <a:p>
            <a:r>
              <a:rPr lang="en-GB" dirty="0"/>
              <a:t>Click to edit headline</a:t>
            </a:r>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noProof="0" dirty="0"/>
              <a:t>Click to add image</a:t>
            </a:r>
          </a:p>
          <a:p>
            <a:endParaRPr lang="en-GB" dirty="0"/>
          </a:p>
        </p:txBody>
      </p:sp>
    </p:spTree>
    <p:extLst>
      <p:ext uri="{BB962C8B-B14F-4D97-AF65-F5344CB8AC3E}">
        <p14:creationId xmlns:p14="http://schemas.microsoft.com/office/powerpoint/2010/main" val="376058969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GB" dirty="0"/>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GB" sz="11500" dirty="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a:prstGeom prst="rect">
            <a:avLst/>
          </a:prstGeom>
        </p:spPr>
        <p:txBody>
          <a:bodyPr anchor="b">
            <a:normAutofit/>
          </a:bodyPr>
          <a:lstStyle>
            <a:lvl1pPr>
              <a:defRPr sz="3600"/>
            </a:lvl1pPr>
          </a:lstStyle>
          <a:p>
            <a:r>
              <a:rPr lang="en-GB" dirty="0"/>
              <a:t>Click to edit event headline</a:t>
            </a:r>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Tree>
    <p:extLst>
      <p:ext uri="{BB962C8B-B14F-4D97-AF65-F5344CB8AC3E}">
        <p14:creationId xmlns:p14="http://schemas.microsoft.com/office/powerpoint/2010/main" val="14831136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GB" sz="9600" noProof="0" dirty="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GB" noProof="0" dirty="0"/>
              <a:t>Your quote here, </a:t>
            </a:r>
            <a:r>
              <a:rPr lang="en-GB" noProof="0" dirty="0" err="1"/>
              <a:t>Sigilne</a:t>
            </a:r>
            <a:r>
              <a:rPr lang="en-GB" noProof="0" dirty="0"/>
              <a:t> </a:t>
            </a:r>
            <a:r>
              <a:rPr lang="en-GB" noProof="0" dirty="0" err="1"/>
              <a:t>nonsum</a:t>
            </a:r>
            <a:r>
              <a:rPr lang="en-GB" noProof="0" dirty="0"/>
              <a:t> public eps, </a:t>
            </a:r>
            <a:r>
              <a:rPr lang="en-GB" noProof="0" dirty="0" err="1"/>
              <a:t>nonsim</a:t>
            </a:r>
            <a:r>
              <a:rPr lang="en-GB" noProof="0" dirty="0"/>
              <a:t> </a:t>
            </a:r>
            <a:r>
              <a:rPr lang="en-GB" noProof="0" dirty="0" err="1"/>
              <a:t>ortusa</a:t>
            </a:r>
            <a:r>
              <a:rPr lang="en-GB" noProof="0" dirty="0"/>
              <a:t> con </a:t>
            </a:r>
            <a:r>
              <a:rPr lang="en-GB" noProof="0" dirty="0" err="1"/>
              <a:t>hocam</a:t>
            </a:r>
            <a:r>
              <a:rPr lang="en-GB" noProof="0" dirty="0"/>
              <a:t> </a:t>
            </a:r>
            <a:r>
              <a:rPr lang="en-GB" noProof="0" dirty="0" err="1"/>
              <a:t>sente</a:t>
            </a:r>
            <a:r>
              <a:rPr lang="en-GB" noProof="0" dirty="0"/>
              <a:t> </a:t>
            </a:r>
            <a:r>
              <a:rPr lang="en-GB" noProof="0" dirty="0" err="1"/>
              <a:t>nonsum</a:t>
            </a:r>
            <a:r>
              <a:rPr lang="en-GB" noProof="0" dirty="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GB" noProof="0" dirty="0" err="1"/>
              <a:t>Navne</a:t>
            </a:r>
            <a:r>
              <a:rPr lang="en-GB" noProof="0" dirty="0"/>
              <a:t> </a:t>
            </a:r>
            <a:r>
              <a:rPr lang="en-GB" noProof="0" dirty="0" err="1"/>
              <a:t>Navneson</a:t>
            </a:r>
            <a:endParaRPr lang="en-GB" noProof="0" dirty="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GB" noProof="0" dirty="0"/>
              <a:t>Click to apply round </a:t>
            </a:r>
            <a:br>
              <a:rPr lang="en-GB" noProof="0" dirty="0"/>
            </a:br>
            <a:r>
              <a:rPr lang="en-GB" noProof="0" dirty="0"/>
              <a:t>image of the person </a:t>
            </a:r>
          </a:p>
        </p:txBody>
      </p:sp>
    </p:spTree>
    <p:extLst>
      <p:ext uri="{BB962C8B-B14F-4D97-AF65-F5344CB8AC3E}">
        <p14:creationId xmlns:p14="http://schemas.microsoft.com/office/powerpoint/2010/main" val="59251427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GB" sz="9600" noProof="0" dirty="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GB" noProof="0" dirty="0"/>
              <a:t>Your quote here, </a:t>
            </a:r>
            <a:r>
              <a:rPr lang="en-GB" noProof="0" dirty="0" err="1"/>
              <a:t>Sigilne</a:t>
            </a:r>
            <a:r>
              <a:rPr lang="en-GB" noProof="0" dirty="0"/>
              <a:t> </a:t>
            </a:r>
            <a:r>
              <a:rPr lang="en-GB" noProof="0" dirty="0" err="1"/>
              <a:t>nonsum</a:t>
            </a:r>
            <a:r>
              <a:rPr lang="en-GB" noProof="0" dirty="0"/>
              <a:t> public eps, </a:t>
            </a:r>
            <a:r>
              <a:rPr lang="en-GB" noProof="0" dirty="0" err="1"/>
              <a:t>nonsim</a:t>
            </a:r>
            <a:r>
              <a:rPr lang="en-GB" noProof="0" dirty="0"/>
              <a:t> </a:t>
            </a:r>
            <a:r>
              <a:rPr lang="en-GB" noProof="0" dirty="0" err="1"/>
              <a:t>ortusa</a:t>
            </a:r>
            <a:r>
              <a:rPr lang="en-GB" noProof="0" dirty="0"/>
              <a:t> con </a:t>
            </a:r>
            <a:r>
              <a:rPr lang="en-GB" noProof="0" dirty="0" err="1"/>
              <a:t>hocam</a:t>
            </a:r>
            <a:r>
              <a:rPr lang="en-GB" noProof="0" dirty="0"/>
              <a:t> </a:t>
            </a:r>
            <a:r>
              <a:rPr lang="en-GB" noProof="0" dirty="0" err="1"/>
              <a:t>sente</a:t>
            </a:r>
            <a:r>
              <a:rPr lang="en-GB" noProof="0" dirty="0"/>
              <a:t> </a:t>
            </a:r>
            <a:r>
              <a:rPr lang="en-GB" noProof="0" dirty="0" err="1"/>
              <a:t>nonsum</a:t>
            </a:r>
            <a:r>
              <a:rPr lang="en-GB" noProof="0" dirty="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GB" noProof="0" dirty="0" err="1"/>
              <a:t>Navne</a:t>
            </a:r>
            <a:r>
              <a:rPr lang="en-GB" noProof="0" dirty="0"/>
              <a:t> </a:t>
            </a:r>
            <a:r>
              <a:rPr lang="en-GB" noProof="0" dirty="0" err="1"/>
              <a:t>Navneson</a:t>
            </a:r>
            <a:endParaRPr lang="en-GB" noProof="0" dirty="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GB" noProof="0" dirty="0"/>
              <a:t>Click to </a:t>
            </a:r>
            <a:br>
              <a:rPr lang="en-GB" noProof="0" dirty="0"/>
            </a:br>
            <a:r>
              <a:rPr lang="en-GB" noProof="0" dirty="0"/>
              <a:t>apply round image of the person </a:t>
            </a:r>
          </a:p>
        </p:txBody>
      </p:sp>
    </p:spTree>
    <p:extLst>
      <p:ext uri="{BB962C8B-B14F-4D97-AF65-F5344CB8AC3E}">
        <p14:creationId xmlns:p14="http://schemas.microsoft.com/office/powerpoint/2010/main" val="24307188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Create Layou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1"/>
          <p:cNvSpPr>
            <a:spLocks noGrp="1"/>
          </p:cNvSpPr>
          <p:nvPr>
            <p:ph idx="1"/>
            <p:custDataLst>
              <p:tags r:id="rId1"/>
            </p:custDataLst>
          </p:nvPr>
        </p:nvSpPr>
        <p:spPr>
          <a:xfrm>
            <a:off x="469661" y="1482165"/>
            <a:ext cx="11254154" cy="4482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Slide Number Placeholder 3" hidden="1"/>
          <p:cNvSpPr>
            <a:spLocks noGrp="1"/>
          </p:cNvSpPr>
          <p:nvPr>
            <p:ph type="sldNum" sz="quarter" idx="32"/>
          </p:nvPr>
        </p:nvSpPr>
        <p:spPr>
          <a:xfrm>
            <a:off x="468923" y="6430104"/>
            <a:ext cx="322383" cy="215667"/>
          </a:xfrm>
          <a:prstGeom prst="rect">
            <a:avLst/>
          </a:prstGeom>
        </p:spPr>
        <p:txBody>
          <a:bodyPr/>
          <a:lstStyle/>
          <a:p>
            <a:fld id="{59982661-8095-4F36-B003-38F8D9469F79}" type="slidenum">
              <a:rPr lang="en-GB" smtClean="0"/>
              <a:pPr/>
              <a:t>‹#›</a:t>
            </a:fld>
            <a:endParaRPr lang="en-GB" dirty="0"/>
          </a:p>
        </p:txBody>
      </p:sp>
      <p:sp>
        <p:nvSpPr>
          <p:cNvPr id="56" name="Content Placeholder 2" hidden="1"/>
          <p:cNvSpPr>
            <a:spLocks noGrp="1"/>
          </p:cNvSpPr>
          <p:nvPr>
            <p:ph idx="11"/>
            <p:custDataLst>
              <p:tags r:id="rId2"/>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7" name="Content Placeholder 3" hidden="1"/>
          <p:cNvSpPr>
            <a:spLocks noGrp="1"/>
          </p:cNvSpPr>
          <p:nvPr>
            <p:ph idx="12"/>
            <p:custDataLst>
              <p:tags r:id="rId3"/>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 name="Content Placeholder 4" hidden="1"/>
          <p:cNvSpPr>
            <a:spLocks noGrp="1"/>
          </p:cNvSpPr>
          <p:nvPr>
            <p:ph idx="13"/>
            <p:custDataLst>
              <p:tags r:id="rId4"/>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9" name="Content Placeholder 5" hidden="1"/>
          <p:cNvSpPr>
            <a:spLocks noGrp="1"/>
          </p:cNvSpPr>
          <p:nvPr>
            <p:ph idx="14"/>
            <p:custDataLst>
              <p:tags r:id="rId5"/>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0" name="Content Placeholder 6" hidden="1"/>
          <p:cNvSpPr>
            <a:spLocks noGrp="1"/>
          </p:cNvSpPr>
          <p:nvPr>
            <p:ph idx="15"/>
            <p:custDataLst>
              <p:tags r:id="rId6"/>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1" name="Content Placeholder 7" hidden="1"/>
          <p:cNvSpPr>
            <a:spLocks noGrp="1"/>
          </p:cNvSpPr>
          <p:nvPr>
            <p:ph idx="16"/>
            <p:custDataLst>
              <p:tags r:id="rId7"/>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2" name="Content Placeholder 8" hidden="1"/>
          <p:cNvSpPr>
            <a:spLocks noGrp="1"/>
          </p:cNvSpPr>
          <p:nvPr>
            <p:ph idx="17"/>
            <p:custDataLst>
              <p:tags r:id="rId8"/>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3" name="Content Placeholder 9" hidden="1"/>
          <p:cNvSpPr>
            <a:spLocks noGrp="1"/>
          </p:cNvSpPr>
          <p:nvPr>
            <p:ph idx="18"/>
            <p:custDataLst>
              <p:tags r:id="rId9"/>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4" name="Content Placeholder 10" hidden="1"/>
          <p:cNvSpPr>
            <a:spLocks noGrp="1"/>
          </p:cNvSpPr>
          <p:nvPr>
            <p:ph idx="19"/>
            <p:custDataLst>
              <p:tags r:id="rId10"/>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5" name="Content Placeholder 11" hidden="1"/>
          <p:cNvSpPr>
            <a:spLocks noGrp="1"/>
          </p:cNvSpPr>
          <p:nvPr>
            <p:ph idx="20"/>
            <p:custDataLst>
              <p:tags r:id="rId11"/>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6" name="Content Placeholder 12" hidden="1"/>
          <p:cNvSpPr>
            <a:spLocks noGrp="1"/>
          </p:cNvSpPr>
          <p:nvPr>
            <p:ph idx="21"/>
            <p:custDataLst>
              <p:tags r:id="rId12"/>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7" name="Content Placeholder 13" hidden="1"/>
          <p:cNvSpPr>
            <a:spLocks noGrp="1"/>
          </p:cNvSpPr>
          <p:nvPr>
            <p:ph idx="22"/>
            <p:custDataLst>
              <p:tags r:id="rId13"/>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8" name="Content Placeholder 14" hidden="1"/>
          <p:cNvSpPr>
            <a:spLocks noGrp="1"/>
          </p:cNvSpPr>
          <p:nvPr>
            <p:ph idx="23"/>
            <p:custDataLst>
              <p:tags r:id="rId14"/>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9" name="Content Placeholder 15" hidden="1"/>
          <p:cNvSpPr>
            <a:spLocks noGrp="1"/>
          </p:cNvSpPr>
          <p:nvPr>
            <p:ph idx="24"/>
            <p:custDataLst>
              <p:tags r:id="rId15"/>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0" name="Content Placeholder 16" hidden="1"/>
          <p:cNvSpPr>
            <a:spLocks noGrp="1"/>
          </p:cNvSpPr>
          <p:nvPr>
            <p:ph idx="25"/>
            <p:custDataLst>
              <p:tags r:id="rId16"/>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1" name="Content Placeholder 17" hidden="1"/>
          <p:cNvSpPr>
            <a:spLocks noGrp="1"/>
          </p:cNvSpPr>
          <p:nvPr>
            <p:ph idx="26"/>
            <p:custDataLst>
              <p:tags r:id="rId17"/>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2" name="Content Placeholder 18" hidden="1"/>
          <p:cNvSpPr>
            <a:spLocks noGrp="1"/>
          </p:cNvSpPr>
          <p:nvPr>
            <p:ph idx="27"/>
            <p:custDataLst>
              <p:tags r:id="rId18"/>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3" name="Content Placeholder 19" hidden="1"/>
          <p:cNvSpPr>
            <a:spLocks noGrp="1"/>
          </p:cNvSpPr>
          <p:nvPr>
            <p:ph idx="28"/>
            <p:custDataLst>
              <p:tags r:id="rId19"/>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4" name="Content Placeholder 20" hidden="1"/>
          <p:cNvSpPr>
            <a:spLocks noGrp="1"/>
          </p:cNvSpPr>
          <p:nvPr>
            <p:ph idx="29"/>
            <p:custDataLst>
              <p:tags r:id="rId20"/>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5" name="Case Study Logo Placeholder 2" hidden="1"/>
          <p:cNvSpPr>
            <a:spLocks noGrp="1"/>
          </p:cNvSpPr>
          <p:nvPr>
            <p:ph type="pic" sz="quarter" idx="94" hasCustomPrompt="1"/>
          </p:nvPr>
        </p:nvSpPr>
        <p:spPr>
          <a:xfrm>
            <a:off x="12372623" y="2730838"/>
            <a:ext cx="1595077" cy="180000"/>
          </a:xfrm>
        </p:spPr>
        <p:txBody>
          <a:bodyPr anchor="ctr" anchorCtr="0"/>
          <a:lstStyle>
            <a:lvl1pPr algn="l">
              <a:defRPr sz="700">
                <a:solidFill>
                  <a:schemeClr val="bg2"/>
                </a:solidFill>
              </a:defRPr>
            </a:lvl1pPr>
          </a:lstStyle>
          <a:p>
            <a:r>
              <a:rPr lang="en-GB" dirty="0"/>
              <a:t>Click to add Image</a:t>
            </a:r>
          </a:p>
        </p:txBody>
      </p:sp>
      <p:sp>
        <p:nvSpPr>
          <p:cNvPr id="76" name="Case Study Logo Placeholder 1" hidden="1"/>
          <p:cNvSpPr>
            <a:spLocks noGrp="1"/>
          </p:cNvSpPr>
          <p:nvPr>
            <p:ph type="pic" sz="quarter" idx="65" hasCustomPrompt="1"/>
          </p:nvPr>
        </p:nvSpPr>
        <p:spPr>
          <a:xfrm>
            <a:off x="12372623" y="2730838"/>
            <a:ext cx="1595077" cy="180000"/>
          </a:xfrm>
        </p:spPr>
        <p:txBody>
          <a:bodyPr anchor="ctr" anchorCtr="0"/>
          <a:lstStyle>
            <a:lvl1pPr algn="l">
              <a:defRPr sz="700">
                <a:solidFill>
                  <a:schemeClr val="bg2"/>
                </a:solidFill>
              </a:defRPr>
            </a:lvl1pPr>
          </a:lstStyle>
          <a:p>
            <a:r>
              <a:rPr lang="en-GB" dirty="0"/>
              <a:t>Click to add Image</a:t>
            </a:r>
          </a:p>
        </p:txBody>
      </p:sp>
      <p:sp>
        <p:nvSpPr>
          <p:cNvPr id="77" name="Case Study Main Logo Placeholder 1"/>
          <p:cNvSpPr>
            <a:spLocks noGrp="1"/>
          </p:cNvSpPr>
          <p:nvPr>
            <p:ph type="pic" sz="quarter" idx="36" hasCustomPrompt="1"/>
          </p:nvPr>
        </p:nvSpPr>
        <p:spPr>
          <a:xfrm>
            <a:off x="12372623" y="2730838"/>
            <a:ext cx="1595077" cy="180000"/>
          </a:xfrm>
        </p:spPr>
        <p:txBody>
          <a:bodyPr anchor="ctr" anchorCtr="0"/>
          <a:lstStyle>
            <a:lvl1pPr algn="l">
              <a:defRPr sz="700">
                <a:solidFill>
                  <a:schemeClr val="bg2"/>
                </a:solidFill>
              </a:defRPr>
            </a:lvl1pPr>
          </a:lstStyle>
          <a:p>
            <a:r>
              <a:rPr lang="en-GB" dirty="0"/>
              <a:t>Click to add Image</a:t>
            </a:r>
          </a:p>
        </p:txBody>
      </p:sp>
      <p:sp>
        <p:nvSpPr>
          <p:cNvPr id="78" name="Tombstone Logo Placeholder 1" hidden="1"/>
          <p:cNvSpPr>
            <a:spLocks noGrp="1"/>
          </p:cNvSpPr>
          <p:nvPr>
            <p:ph type="pic" sz="quarter" idx="64"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79" name="Tombstone Logo Placeholder 20" hidden="1"/>
          <p:cNvSpPr>
            <a:spLocks noGrp="1"/>
          </p:cNvSpPr>
          <p:nvPr>
            <p:ph type="pic" sz="quarter" idx="85"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80" name="Tombstone Logo Placeholder 19" hidden="1"/>
          <p:cNvSpPr>
            <a:spLocks noGrp="1"/>
          </p:cNvSpPr>
          <p:nvPr>
            <p:ph type="pic" sz="quarter" idx="66"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81" name="Tombstone Logo Placeholder 18" hidden="1"/>
          <p:cNvSpPr>
            <a:spLocks noGrp="1"/>
          </p:cNvSpPr>
          <p:nvPr>
            <p:ph type="pic" sz="quarter" idx="67"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4" name="Tombstone Logo Placeholder 17" hidden="1"/>
          <p:cNvSpPr>
            <a:spLocks noGrp="1"/>
          </p:cNvSpPr>
          <p:nvPr>
            <p:ph type="pic" sz="quarter" idx="68"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5" name="Tombstone Logo Placeholder 16" hidden="1"/>
          <p:cNvSpPr>
            <a:spLocks noGrp="1"/>
          </p:cNvSpPr>
          <p:nvPr>
            <p:ph type="pic" sz="quarter" idx="69"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6" name="Tombstone Logo Placeholder 15" hidden="1"/>
          <p:cNvSpPr>
            <a:spLocks noGrp="1"/>
          </p:cNvSpPr>
          <p:nvPr>
            <p:ph type="pic" sz="quarter" idx="70"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7" name="Tombstone Logo Placeholder 14" hidden="1"/>
          <p:cNvSpPr>
            <a:spLocks noGrp="1"/>
          </p:cNvSpPr>
          <p:nvPr>
            <p:ph type="pic" sz="quarter" idx="71"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8" name="Tombstone Logo Placeholder 13" hidden="1"/>
          <p:cNvSpPr>
            <a:spLocks noGrp="1"/>
          </p:cNvSpPr>
          <p:nvPr>
            <p:ph type="pic" sz="quarter" idx="72"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9" name="Tombstone Logo Placeholder 12" hidden="1"/>
          <p:cNvSpPr>
            <a:spLocks noGrp="1"/>
          </p:cNvSpPr>
          <p:nvPr>
            <p:ph type="pic" sz="quarter" idx="73"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0" name="Tombstone Logo Placeholder 11" hidden="1"/>
          <p:cNvSpPr>
            <a:spLocks noGrp="1"/>
          </p:cNvSpPr>
          <p:nvPr>
            <p:ph type="pic" sz="quarter" idx="74"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1" name="Tombstone Logo Placeholder 10" hidden="1"/>
          <p:cNvSpPr>
            <a:spLocks noGrp="1"/>
          </p:cNvSpPr>
          <p:nvPr>
            <p:ph type="pic" sz="quarter" idx="75"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2" name="Tombstone Logo Placeholder 9" hidden="1"/>
          <p:cNvSpPr>
            <a:spLocks noGrp="1"/>
          </p:cNvSpPr>
          <p:nvPr>
            <p:ph type="pic" sz="quarter" idx="76"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3" name="Tombstone Logo Placeholder 8" hidden="1"/>
          <p:cNvSpPr>
            <a:spLocks noGrp="1"/>
          </p:cNvSpPr>
          <p:nvPr>
            <p:ph type="pic" sz="quarter" idx="77"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4" name="Tombstone Logo Placeholder 7" hidden="1"/>
          <p:cNvSpPr>
            <a:spLocks noGrp="1"/>
          </p:cNvSpPr>
          <p:nvPr>
            <p:ph type="pic" sz="quarter" idx="78"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5" name="Tombstone Logo Placeholder 6" hidden="1"/>
          <p:cNvSpPr>
            <a:spLocks noGrp="1"/>
          </p:cNvSpPr>
          <p:nvPr>
            <p:ph type="pic" sz="quarter" idx="79"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6" name="Tombstone Logo Placeholder 5" hidden="1"/>
          <p:cNvSpPr>
            <a:spLocks noGrp="1"/>
          </p:cNvSpPr>
          <p:nvPr>
            <p:ph type="pic" sz="quarter" idx="80"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7" name="Tombstone Logo Placeholder 4" hidden="1"/>
          <p:cNvSpPr>
            <a:spLocks noGrp="1"/>
          </p:cNvSpPr>
          <p:nvPr>
            <p:ph type="pic" sz="quarter" idx="81"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8" name="Tombstone Logo Placeholder 3" hidden="1"/>
          <p:cNvSpPr>
            <a:spLocks noGrp="1"/>
          </p:cNvSpPr>
          <p:nvPr>
            <p:ph type="pic" sz="quarter" idx="82"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9" name="Tombstone Logo Placeholder 2" hidden="1"/>
          <p:cNvSpPr>
            <a:spLocks noGrp="1"/>
          </p:cNvSpPr>
          <p:nvPr>
            <p:ph type="pic" sz="quarter" idx="83"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30" name="Tombstone Logo Placeholder 1"/>
          <p:cNvSpPr>
            <a:spLocks noGrp="1"/>
          </p:cNvSpPr>
          <p:nvPr>
            <p:ph type="pic" sz="quarter" idx="84"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31" name="Case Study Picture Placeholder 8" hidden="1"/>
          <p:cNvSpPr>
            <a:spLocks noGrp="1"/>
          </p:cNvSpPr>
          <p:nvPr>
            <p:ph type="pic" sz="quarter" idx="86" hasCustomPrompt="1"/>
          </p:nvPr>
        </p:nvSpPr>
        <p:spPr>
          <a:xfrm>
            <a:off x="12372623"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2" name="Case Study Picture Placeholder 7" hidden="1"/>
          <p:cNvSpPr>
            <a:spLocks noGrp="1"/>
          </p:cNvSpPr>
          <p:nvPr>
            <p:ph type="pic" sz="quarter" idx="87" hasCustomPrompt="1"/>
          </p:nvPr>
        </p:nvSpPr>
        <p:spPr>
          <a:xfrm>
            <a:off x="12372623"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3" name="Case Study Picture Placeholder 6" hidden="1"/>
          <p:cNvSpPr>
            <a:spLocks noGrp="1"/>
          </p:cNvSpPr>
          <p:nvPr>
            <p:ph type="pic" sz="quarter" idx="88" hasCustomPrompt="1"/>
          </p:nvPr>
        </p:nvSpPr>
        <p:spPr>
          <a:xfrm>
            <a:off x="12372623"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4" name="Case Study Picture Placeholder 5" hidden="1"/>
          <p:cNvSpPr>
            <a:spLocks noGrp="1"/>
          </p:cNvSpPr>
          <p:nvPr>
            <p:ph type="pic" sz="quarter" idx="89" hasCustomPrompt="1"/>
          </p:nvPr>
        </p:nvSpPr>
        <p:spPr>
          <a:xfrm>
            <a:off x="12372623"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5" name="Case Study Picture Placeholder 4" hidden="1"/>
          <p:cNvSpPr>
            <a:spLocks noGrp="1"/>
          </p:cNvSpPr>
          <p:nvPr>
            <p:ph type="pic" sz="quarter" idx="90" hasCustomPrompt="1"/>
          </p:nvPr>
        </p:nvSpPr>
        <p:spPr>
          <a:xfrm>
            <a:off x="12372623"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6" name="Case Study Picture Placeholder 3" hidden="1"/>
          <p:cNvSpPr>
            <a:spLocks noGrp="1"/>
          </p:cNvSpPr>
          <p:nvPr>
            <p:ph type="pic" sz="quarter" idx="91" hasCustomPrompt="1"/>
          </p:nvPr>
        </p:nvSpPr>
        <p:spPr>
          <a:xfrm>
            <a:off x="12372623"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7" name="Case Study Picture Placeholder 2" hidden="1"/>
          <p:cNvSpPr>
            <a:spLocks noGrp="1"/>
          </p:cNvSpPr>
          <p:nvPr>
            <p:ph type="pic" sz="quarter" idx="92" hasCustomPrompt="1"/>
          </p:nvPr>
        </p:nvSpPr>
        <p:spPr>
          <a:xfrm>
            <a:off x="12372623"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8" name="Case Study Picture Placeholder 1"/>
          <p:cNvSpPr>
            <a:spLocks noGrp="1"/>
          </p:cNvSpPr>
          <p:nvPr>
            <p:ph type="pic" sz="quarter" idx="93" hasCustomPrompt="1"/>
          </p:nvPr>
        </p:nvSpPr>
        <p:spPr>
          <a:xfrm>
            <a:off x="12372623" y="2218129"/>
            <a:ext cx="1595077" cy="180000"/>
          </a:xfrm>
        </p:spPr>
        <p:txBody>
          <a:bodyPr anchor="ctr" anchorCtr="0"/>
          <a:lstStyle>
            <a:lvl1pPr algn="l">
              <a:defRPr sz="700">
                <a:solidFill>
                  <a:schemeClr val="bg2"/>
                </a:solidFill>
              </a:defRPr>
            </a:lvl1pPr>
          </a:lstStyle>
          <a:p>
            <a:r>
              <a:rPr lang="en-GB" dirty="0"/>
              <a:t>Click to add Image</a:t>
            </a:r>
          </a:p>
        </p:txBody>
      </p:sp>
    </p:spTree>
    <p:extLst>
      <p:ext uri="{BB962C8B-B14F-4D97-AF65-F5344CB8AC3E}">
        <p14:creationId xmlns:p14="http://schemas.microsoft.com/office/powerpoint/2010/main" val="319234292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_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482006"/>
            <a:ext cx="7006429"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1771382"/>
            <a:ext cx="7006429" cy="4357956"/>
          </a:xfrm>
        </p:spPr>
        <p:txBody>
          <a:bodyPr/>
          <a:lstStyle>
            <a:lvl1pPr>
              <a:defRPr sz="1200"/>
            </a:lvl1pPr>
            <a:lvl2pPr>
              <a:defRPr sz="1100"/>
            </a:lvl2pPr>
            <a:lvl3pPr>
              <a:defRPr sz="1050"/>
            </a:lvl3pPr>
            <a:lvl4pPr>
              <a:defRPr sz="1000"/>
            </a:lvl4p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171345"/>
            <a:ext cx="10515600" cy="851941"/>
          </a:xfrm>
          <a:prstGeom prst="rect">
            <a:avLst/>
          </a:prstGeom>
        </p:spPr>
        <p:txBody>
          <a:bodyPr/>
          <a:lstStyle/>
          <a:p>
            <a:r>
              <a:rPr lang="en-GB" dirty="0"/>
              <a:t>Click to edit headline</a:t>
            </a:r>
          </a:p>
        </p:txBody>
      </p:sp>
      <p:cxnSp>
        <p:nvCxnSpPr>
          <p:cNvPr id="9" name="Straight Connector 8">
            <a:extLst>
              <a:ext uri="{FF2B5EF4-FFF2-40B4-BE49-F238E27FC236}">
                <a16:creationId xmlns:a16="http://schemas.microsoft.com/office/drawing/2014/main" id="{B5785B5F-CA7F-164C-9FD8-AC41311B0F12}"/>
              </a:ext>
            </a:extLst>
          </p:cNvPr>
          <p:cNvCxnSpPr/>
          <p:nvPr/>
        </p:nvCxnSpPr>
        <p:spPr>
          <a:xfrm>
            <a:off x="4426217"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785B5F-CA7F-164C-9FD8-AC41311B0F12}"/>
              </a:ext>
            </a:extLst>
          </p:cNvPr>
          <p:cNvCxnSpPr/>
          <p:nvPr/>
        </p:nvCxnSpPr>
        <p:spPr>
          <a:xfrm>
            <a:off x="839788" y="1771381"/>
            <a:ext cx="70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D712E5E3-6345-B546-B189-353E5DD2AB61}"/>
              </a:ext>
            </a:extLst>
          </p:cNvPr>
          <p:cNvSpPr>
            <a:spLocks noGrp="1"/>
          </p:cNvSpPr>
          <p:nvPr>
            <p:ph type="body" sz="quarter" idx="10" hasCustomPrompt="1"/>
          </p:nvPr>
        </p:nvSpPr>
        <p:spPr>
          <a:xfrm>
            <a:off x="7989492" y="1482006"/>
            <a:ext cx="3409030"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17" name="Content Placeholder 5">
            <a:extLst>
              <a:ext uri="{FF2B5EF4-FFF2-40B4-BE49-F238E27FC236}">
                <a16:creationId xmlns:a16="http://schemas.microsoft.com/office/drawing/2014/main" id="{44FA6166-F381-EA4B-B67E-33C66311C802}"/>
              </a:ext>
            </a:extLst>
          </p:cNvPr>
          <p:cNvSpPr>
            <a:spLocks noGrp="1"/>
          </p:cNvSpPr>
          <p:nvPr>
            <p:ph sz="quarter" idx="11" hasCustomPrompt="1"/>
          </p:nvPr>
        </p:nvSpPr>
        <p:spPr>
          <a:xfrm>
            <a:off x="7989492" y="1771382"/>
            <a:ext cx="340903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cxnSp>
        <p:nvCxnSpPr>
          <p:cNvPr id="18" name="Straight Connector 17">
            <a:extLst>
              <a:ext uri="{FF2B5EF4-FFF2-40B4-BE49-F238E27FC236}">
                <a16:creationId xmlns:a16="http://schemas.microsoft.com/office/drawing/2014/main" id="{B5785B5F-CA7F-164C-9FD8-AC41311B0F12}"/>
              </a:ext>
            </a:extLst>
          </p:cNvPr>
          <p:cNvCxnSpPr/>
          <p:nvPr userDrawn="1"/>
        </p:nvCxnSpPr>
        <p:spPr>
          <a:xfrm>
            <a:off x="7995584"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18642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Slide Number Placeholder 2"/>
          <p:cNvSpPr>
            <a:spLocks noGrp="1"/>
          </p:cNvSpPr>
          <p:nvPr>
            <p:ph type="sldNum" sz="quarter" idx="10"/>
          </p:nvPr>
        </p:nvSpPr>
        <p:spPr>
          <a:xfrm>
            <a:off x="468923" y="6430105"/>
            <a:ext cx="322383" cy="215667"/>
          </a:xfrm>
          <a:prstGeom prst="rect">
            <a:avLst/>
          </a:prstGeom>
        </p:spPr>
        <p:txBody>
          <a:bodyPr/>
          <a:lstStyle/>
          <a:p>
            <a:fld id="{59982661-8095-4F36-B003-38F8D9469F79}" type="slidenum">
              <a:rPr lang="en-GB" smtClean="0"/>
              <a:pPr/>
              <a:t>‹#›</a:t>
            </a:fld>
            <a:endParaRPr lang="en-GB" dirty="0"/>
          </a:p>
        </p:txBody>
      </p:sp>
    </p:spTree>
    <p:extLst>
      <p:ext uri="{BB962C8B-B14F-4D97-AF65-F5344CB8AC3E}">
        <p14:creationId xmlns:p14="http://schemas.microsoft.com/office/powerpoint/2010/main" val="13160570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_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482006"/>
            <a:ext cx="3408361"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4420125" y="1482006"/>
            <a:ext cx="3409030"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1771382"/>
            <a:ext cx="3408361" cy="4357956"/>
          </a:xfrm>
        </p:spPr>
        <p:txBody>
          <a:bodyPr/>
          <a:lstStyle>
            <a:lvl1pPr>
              <a:defRPr sz="1200"/>
            </a:lvl1pPr>
            <a:lvl2pPr>
              <a:defRPr sz="1100"/>
            </a:lvl2pPr>
            <a:lvl3pPr>
              <a:defRPr sz="1050"/>
            </a:lvl3pPr>
            <a:lvl4pPr>
              <a:defRPr sz="1000"/>
            </a:lvl4p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4420125" y="1771382"/>
            <a:ext cx="340903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171345"/>
            <a:ext cx="10515600" cy="851941"/>
          </a:xfrm>
          <a:prstGeom prst="rect">
            <a:avLst/>
          </a:prstGeom>
        </p:spPr>
        <p:txBody>
          <a:bodyPr/>
          <a:lstStyle/>
          <a:p>
            <a:r>
              <a:rPr lang="en-GB" dirty="0"/>
              <a:t>Click to edit headline</a:t>
            </a:r>
          </a:p>
        </p:txBody>
      </p:sp>
      <p:cxnSp>
        <p:nvCxnSpPr>
          <p:cNvPr id="9" name="Straight Connector 8">
            <a:extLst>
              <a:ext uri="{FF2B5EF4-FFF2-40B4-BE49-F238E27FC236}">
                <a16:creationId xmlns:a16="http://schemas.microsoft.com/office/drawing/2014/main" id="{B5785B5F-CA7F-164C-9FD8-AC41311B0F12}"/>
              </a:ext>
            </a:extLst>
          </p:cNvPr>
          <p:cNvCxnSpPr/>
          <p:nvPr/>
        </p:nvCxnSpPr>
        <p:spPr>
          <a:xfrm>
            <a:off x="4426217"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785B5F-CA7F-164C-9FD8-AC41311B0F12}"/>
              </a:ext>
            </a:extLst>
          </p:cNvPr>
          <p:cNvCxnSpPr/>
          <p:nvPr/>
        </p:nvCxnSpPr>
        <p:spPr>
          <a:xfrm>
            <a:off x="839788"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D712E5E3-6345-B546-B189-353E5DD2AB61}"/>
              </a:ext>
            </a:extLst>
          </p:cNvPr>
          <p:cNvSpPr>
            <a:spLocks noGrp="1"/>
          </p:cNvSpPr>
          <p:nvPr>
            <p:ph type="body" sz="quarter" idx="10" hasCustomPrompt="1"/>
          </p:nvPr>
        </p:nvSpPr>
        <p:spPr>
          <a:xfrm>
            <a:off x="7989492" y="1482006"/>
            <a:ext cx="3409030"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17" name="Content Placeholder 5">
            <a:extLst>
              <a:ext uri="{FF2B5EF4-FFF2-40B4-BE49-F238E27FC236}">
                <a16:creationId xmlns:a16="http://schemas.microsoft.com/office/drawing/2014/main" id="{44FA6166-F381-EA4B-B67E-33C66311C802}"/>
              </a:ext>
            </a:extLst>
          </p:cNvPr>
          <p:cNvSpPr>
            <a:spLocks noGrp="1"/>
          </p:cNvSpPr>
          <p:nvPr>
            <p:ph sz="quarter" idx="11" hasCustomPrompt="1"/>
          </p:nvPr>
        </p:nvSpPr>
        <p:spPr>
          <a:xfrm>
            <a:off x="7989492" y="1771382"/>
            <a:ext cx="340903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cxnSp>
        <p:nvCxnSpPr>
          <p:cNvPr id="18" name="Straight Connector 17">
            <a:extLst>
              <a:ext uri="{FF2B5EF4-FFF2-40B4-BE49-F238E27FC236}">
                <a16:creationId xmlns:a16="http://schemas.microsoft.com/office/drawing/2014/main" id="{B5785B5F-CA7F-164C-9FD8-AC41311B0F12}"/>
              </a:ext>
            </a:extLst>
          </p:cNvPr>
          <p:cNvCxnSpPr/>
          <p:nvPr userDrawn="1"/>
        </p:nvCxnSpPr>
        <p:spPr>
          <a:xfrm>
            <a:off x="7995584"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67598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11436772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4_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482006"/>
            <a:ext cx="5157787"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96588" y="1482006"/>
            <a:ext cx="5158800"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1771382"/>
            <a:ext cx="5157787" cy="4357956"/>
          </a:xfrm>
        </p:spPr>
        <p:txBody>
          <a:bodyPr/>
          <a:lstStyle>
            <a:lvl1pPr>
              <a:defRPr sz="1200"/>
            </a:lvl1pPr>
            <a:lvl2pPr>
              <a:defRPr sz="1100"/>
            </a:lvl2pPr>
            <a:lvl3pPr>
              <a:defRPr sz="1050"/>
            </a:lvl3pPr>
            <a:lvl4pPr>
              <a:defRPr sz="1000"/>
            </a:lvl4p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96588" y="1771382"/>
            <a:ext cx="515880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171345"/>
            <a:ext cx="10515600" cy="851941"/>
          </a:xfrm>
          <a:prstGeom prst="rect">
            <a:avLst/>
          </a:prstGeom>
        </p:spPr>
        <p:txBody>
          <a:bodyPr/>
          <a:lstStyle/>
          <a:p>
            <a:r>
              <a:rPr lang="en-GB" dirty="0"/>
              <a:t>Click to edit headline</a:t>
            </a:r>
          </a:p>
        </p:txBody>
      </p:sp>
      <p:cxnSp>
        <p:nvCxnSpPr>
          <p:cNvPr id="9" name="Straight Connector 8">
            <a:extLst>
              <a:ext uri="{FF2B5EF4-FFF2-40B4-BE49-F238E27FC236}">
                <a16:creationId xmlns:a16="http://schemas.microsoft.com/office/drawing/2014/main" id="{B5785B5F-CA7F-164C-9FD8-AC41311B0F12}"/>
              </a:ext>
            </a:extLst>
          </p:cNvPr>
          <p:cNvCxnSpPr/>
          <p:nvPr/>
        </p:nvCxnSpPr>
        <p:spPr>
          <a:xfrm>
            <a:off x="6202680" y="1771381"/>
            <a:ext cx="509902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785B5F-CA7F-164C-9FD8-AC41311B0F12}"/>
              </a:ext>
            </a:extLst>
          </p:cNvPr>
          <p:cNvCxnSpPr/>
          <p:nvPr/>
        </p:nvCxnSpPr>
        <p:spPr>
          <a:xfrm>
            <a:off x="839788" y="1771381"/>
            <a:ext cx="509902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11832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a:xfrm>
            <a:off x="838200" y="176849"/>
            <a:ext cx="10515600" cy="851941"/>
          </a:xfrm>
          <a:prstGeom prst="rect">
            <a:avLst/>
          </a:prstGeom>
        </p:spPr>
        <p:txBody>
          <a:bodyPr/>
          <a:lstStyle/>
          <a:p>
            <a:r>
              <a:rPr lang="en-GB" dirty="0"/>
              <a:t>Click to edit headline</a:t>
            </a:r>
          </a:p>
        </p:txBody>
      </p:sp>
    </p:spTree>
    <p:extLst>
      <p:ext uri="{BB962C8B-B14F-4D97-AF65-F5344CB8AC3E}">
        <p14:creationId xmlns:p14="http://schemas.microsoft.com/office/powerpoint/2010/main" val="33559968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GB" noProof="0" dirty="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3198975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26064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32468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24232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4820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26132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4689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63027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568938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997021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667990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552867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025910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207387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1540272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500340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709490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256847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791098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56146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1974688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820202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End slide ">
    <p:bg>
      <p:bgPr>
        <a:solidFill>
          <a:srgbClr val="A7D4DE"/>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2"/>
          <a:stretch>
            <a:fillRect/>
          </a:stretch>
        </p:blipFill>
        <p:spPr>
          <a:xfrm>
            <a:off x="3370195" y="2331389"/>
            <a:ext cx="5451608" cy="1613676"/>
          </a:xfrm>
          <a:prstGeom prst="rect">
            <a:avLst/>
          </a:prstGeom>
        </p:spPr>
      </p:pic>
    </p:spTree>
    <p:extLst>
      <p:ext uri="{BB962C8B-B14F-4D97-AF65-F5344CB8AC3E}">
        <p14:creationId xmlns:p14="http://schemas.microsoft.com/office/powerpoint/2010/main" val="30587935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211674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4019471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430773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307670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6490988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390982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465741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698290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2738783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1139948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9739447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9797710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724353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506613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8284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659664"/>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114287"/>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03625"/>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114287"/>
            <a:ext cx="362811" cy="1015868"/>
          </a:xfrm>
          <a:prstGeom prst="can">
            <a:avLst/>
          </a:prstGeom>
          <a:solidFill>
            <a:schemeClr val="accent4"/>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03625"/>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114285"/>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03625"/>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114287"/>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08393"/>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114287"/>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08393"/>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659664"/>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352016"/>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661825"/>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352016"/>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661825"/>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352016"/>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3" name="Title 3">
            <a:extLst>
              <a:ext uri="{FF2B5EF4-FFF2-40B4-BE49-F238E27FC236}">
                <a16:creationId xmlns:a16="http://schemas.microsoft.com/office/drawing/2014/main" id="{AA636792-DA41-5443-A432-4B040B01681F}"/>
              </a:ext>
            </a:extLst>
          </p:cNvPr>
          <p:cNvSpPr>
            <a:spLocks noGrp="1"/>
          </p:cNvSpPr>
          <p:nvPr>
            <p:ph type="title" hasCustomPrompt="1"/>
          </p:nvPr>
        </p:nvSpPr>
        <p:spPr>
          <a:xfrm>
            <a:off x="464247" y="630421"/>
            <a:ext cx="10575930" cy="774562"/>
          </a:xfrm>
          <a:prstGeom prst="rect">
            <a:avLst/>
          </a:prstGeom>
        </p:spPr>
        <p:txBody>
          <a:bodyPr/>
          <a:lstStyle>
            <a:lvl1pPr algn="l">
              <a:defRPr sz="3600">
                <a:solidFill>
                  <a:schemeClr val="accent1"/>
                </a:solidFill>
                <a:latin typeface="Arial" panose="020B0604020202020204" pitchFamily="34" charset="0"/>
                <a:cs typeface="Arial" panose="020B0604020202020204" pitchFamily="34" charset="0"/>
              </a:defRPr>
            </a:lvl1pPr>
          </a:lstStyle>
          <a:p>
            <a:r>
              <a:rPr lang="en-US" noProof="0"/>
              <a:t>Headline here </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73237" y="4608131"/>
            <a:ext cx="1926900" cy="68688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0137" y="1939362"/>
            <a:ext cx="2004996" cy="1027123"/>
          </a:xfrm>
          <a:prstGeom prst="rect">
            <a:avLst/>
          </a:prstGeom>
        </p:spPr>
        <p:txBody>
          <a:bodyPr/>
          <a:lstStyle>
            <a:lvl1pPr marL="0" indent="0">
              <a:buNone/>
              <a:defRPr sz="1100">
                <a:solidFill>
                  <a:srgbClr val="4A4A4A"/>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77006" y="1939362"/>
            <a:ext cx="2004939" cy="696951"/>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Tree>
    <p:extLst>
      <p:ext uri="{BB962C8B-B14F-4D97-AF65-F5344CB8AC3E}">
        <p14:creationId xmlns:p14="http://schemas.microsoft.com/office/powerpoint/2010/main" val="116649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slide, with image, left">
    <p:spTree>
      <p:nvGrpSpPr>
        <p:cNvPr id="1" name=""/>
        <p:cNvGrpSpPr/>
        <p:nvPr/>
      </p:nvGrpSpPr>
      <p:grpSpPr>
        <a:xfrm>
          <a:off x="0" y="0"/>
          <a:ext cx="0" cy="0"/>
          <a:chOff x="0" y="0"/>
          <a:chExt cx="0" cy="0"/>
        </a:xfrm>
      </p:grpSpPr>
      <p:pic>
        <p:nvPicPr>
          <p:cNvPr id="19" name="Bilde 18">
            <a:extLst>
              <a:ext uri="{FF2B5EF4-FFF2-40B4-BE49-F238E27FC236}">
                <a16:creationId xmlns:a16="http://schemas.microsoft.com/office/drawing/2014/main" id="{8715C77B-63F2-49F0-9D21-08BA8EDBDC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7"/>
            <a:ext cx="12192000" cy="6857107"/>
          </a:xfrm>
          <a:prstGeom prst="rect">
            <a:avLst/>
          </a:prstGeom>
        </p:spPr>
      </p:pic>
      <p:sp>
        <p:nvSpPr>
          <p:cNvPr id="7" name="Rectangle 6">
            <a:extLst>
              <a:ext uri="{FF2B5EF4-FFF2-40B4-BE49-F238E27FC236}">
                <a16:creationId xmlns:a16="http://schemas.microsoft.com/office/drawing/2014/main" id="{32C17FDB-3859-DE4E-A395-D99E8231837E}"/>
              </a:ext>
            </a:extLst>
          </p:cNvPr>
          <p:cNvSpPr/>
          <p:nvPr userDrawn="1"/>
        </p:nvSpPr>
        <p:spPr>
          <a:xfrm>
            <a:off x="448209" y="895"/>
            <a:ext cx="4378791" cy="685621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5">
            <a:extLst>
              <a:ext uri="{FF2B5EF4-FFF2-40B4-BE49-F238E27FC236}">
                <a16:creationId xmlns:a16="http://schemas.microsoft.com/office/drawing/2014/main" id="{40F63ADF-0C95-3D49-9123-E55C6082575C}"/>
              </a:ext>
            </a:extLst>
          </p:cNvPr>
          <p:cNvSpPr>
            <a:spLocks noGrp="1"/>
          </p:cNvSpPr>
          <p:nvPr>
            <p:ph type="title" hasCustomPrompt="1"/>
          </p:nvPr>
        </p:nvSpPr>
        <p:spPr>
          <a:xfrm>
            <a:off x="958498" y="1641774"/>
            <a:ext cx="3534730" cy="1325563"/>
          </a:xfrm>
          <a:prstGeom prst="rect">
            <a:avLst/>
          </a:prstGeom>
        </p:spPr>
        <p:txBody>
          <a:bodyPr/>
          <a:lstStyle>
            <a:lvl1pPr>
              <a:defRPr sz="4000">
                <a:solidFill>
                  <a:srgbClr val="FA3D38"/>
                </a:solidFill>
              </a:defRPr>
            </a:lvl1pPr>
          </a:lstStyle>
          <a:p>
            <a:r>
              <a:rPr lang="en-US" noProof="0"/>
              <a:t>Your headline here</a:t>
            </a:r>
          </a:p>
        </p:txBody>
      </p:sp>
      <p:sp>
        <p:nvSpPr>
          <p:cNvPr id="3" name="Text Placeholder 2">
            <a:extLst>
              <a:ext uri="{FF2B5EF4-FFF2-40B4-BE49-F238E27FC236}">
                <a16:creationId xmlns:a16="http://schemas.microsoft.com/office/drawing/2014/main" id="{35EB1A59-9638-E643-90B2-716EA67B1556}"/>
              </a:ext>
            </a:extLst>
          </p:cNvPr>
          <p:cNvSpPr>
            <a:spLocks noGrp="1"/>
          </p:cNvSpPr>
          <p:nvPr>
            <p:ph type="body" sz="quarter" idx="14" hasCustomPrompt="1"/>
          </p:nvPr>
        </p:nvSpPr>
        <p:spPr>
          <a:xfrm>
            <a:off x="959454" y="2967335"/>
            <a:ext cx="3533775" cy="3275012"/>
          </a:xfrm>
          <a:prstGeom prst="rect">
            <a:avLst/>
          </a:prstGeom>
        </p:spPr>
        <p:txBody>
          <a:bodyPr/>
          <a:lstStyle>
            <a:lvl1pPr marL="0" indent="0">
              <a:buNone/>
              <a:defRPr sz="2000">
                <a:solidFill>
                  <a:srgbClr val="4A4A4A"/>
                </a:solidFill>
              </a:defRPr>
            </a:lvl1pPr>
          </a:lstStyle>
          <a:p>
            <a:pPr lvl="0"/>
            <a:r>
              <a:rPr lang="en-US"/>
              <a:t>Your short description here…</a:t>
            </a:r>
          </a:p>
        </p:txBody>
      </p:sp>
    </p:spTree>
    <p:extLst>
      <p:ext uri="{BB962C8B-B14F-4D97-AF65-F5344CB8AC3E}">
        <p14:creationId xmlns:p14="http://schemas.microsoft.com/office/powerpoint/2010/main" val="316538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3" grpId="0" build="p">
        <p:tmplLst>
          <p:tmpl lvl="1">
            <p:tnLst>
              <p:par>
                <p:cTn presetID="2" presetClass="entr" presetSubtype="4"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2549" y="2059201"/>
            <a:ext cx="10886904" cy="1470025"/>
          </a:xfrm>
        </p:spPr>
        <p:txBody>
          <a:bodyPr lIns="0" tIns="0" rIns="0" bIns="0">
            <a:noAutofit/>
          </a:bodyPr>
          <a:lstStyle>
            <a:lvl1pPr algn="ctr">
              <a:defRPr sz="7200" b="1"/>
            </a:lvl1pPr>
          </a:lstStyle>
          <a:p>
            <a:r>
              <a:rPr lang="en-GB"/>
              <a:t>Headline here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Sub-headline here</a:t>
            </a:r>
          </a:p>
        </p:txBody>
      </p:sp>
    </p:spTree>
    <p:extLst>
      <p:ext uri="{BB962C8B-B14F-4D97-AF65-F5344CB8AC3E}">
        <p14:creationId xmlns:p14="http://schemas.microsoft.com/office/powerpoint/2010/main" val="846463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9109555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3" name="Content Placeholder 2"/>
          <p:cNvSpPr>
            <a:spLocks noGrp="1"/>
          </p:cNvSpPr>
          <p:nvPr>
            <p:ph idx="1" hasCustomPrompt="1"/>
          </p:nvPr>
        </p:nvSpPr>
        <p:spPr/>
        <p:txBody>
          <a:bodyPr/>
          <a:lstStyle>
            <a:lvl1pPr>
              <a:defRPr/>
            </a:lvl1p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p:txBody>
      </p:sp>
      <p:grpSp>
        <p:nvGrpSpPr>
          <p:cNvPr id="4" name="Group 3"/>
          <p:cNvGrpSpPr/>
          <p:nvPr userDrawn="1"/>
        </p:nvGrpSpPr>
        <p:grpSpPr>
          <a:xfrm>
            <a:off x="-2185998" y="1619250"/>
            <a:ext cx="1960244" cy="2964582"/>
            <a:chOff x="-2185714" y="1619250"/>
            <a:chExt cx="1959989" cy="2964582"/>
          </a:xfrm>
        </p:grpSpPr>
        <p:sp>
          <p:nvSpPr>
            <p:cNvPr id="5" name="Rectangle 4"/>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6" name="Group 5"/>
            <p:cNvGrpSpPr>
              <a:grpSpLocks/>
            </p:cNvGrpSpPr>
            <p:nvPr/>
          </p:nvGrpSpPr>
          <p:grpSpPr bwMode="auto">
            <a:xfrm>
              <a:off x="-762508" y="4293096"/>
              <a:ext cx="536783" cy="290736"/>
              <a:chOff x="-474298" y="3592325"/>
              <a:chExt cx="348194" cy="2226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9" name="Rounded Rectangle 8"/>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10271403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Logo Whit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52549" y="4655164"/>
            <a:ext cx="10886904" cy="718053"/>
          </a:xfrm>
        </p:spPr>
        <p:txBody>
          <a:bodyPr lIns="0">
            <a:noAutofit/>
          </a:bodyPr>
          <a:lstStyle>
            <a:lvl1pPr marL="0" indent="0" algn="ctr">
              <a:buNone/>
              <a:defRPr sz="2400" b="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11" name="Logo red"/>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6544" y="2616420"/>
            <a:ext cx="5078911" cy="903263"/>
          </a:xfrm>
          <a:prstGeom prst="rect">
            <a:avLst/>
          </a:prstGeom>
        </p:spPr>
      </p:pic>
      <p:pic>
        <p:nvPicPr>
          <p:cNvPr id="6" name="Bilde 5">
            <a:extLst>
              <a:ext uri="{FF2B5EF4-FFF2-40B4-BE49-F238E27FC236}">
                <a16:creationId xmlns:a16="http://schemas.microsoft.com/office/drawing/2014/main" id="{DECE03A4-9840-4B39-9623-C42616C6A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6854" y="6447086"/>
            <a:ext cx="1843291" cy="220833"/>
          </a:xfrm>
          <a:prstGeom prst="rect">
            <a:avLst/>
          </a:prstGeom>
        </p:spPr>
      </p:pic>
      <p:pic>
        <p:nvPicPr>
          <p:cNvPr id="7" name="Bilde 6" descr="Et bilde som inneholder rom&#10;&#10;Automatisk generert beskrivelse">
            <a:extLst>
              <a:ext uri="{FF2B5EF4-FFF2-40B4-BE49-F238E27FC236}">
                <a16:creationId xmlns:a16="http://schemas.microsoft.com/office/drawing/2014/main" id="{8E0AE376-B6F8-4236-8439-65B9864A60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1855" y="6176249"/>
            <a:ext cx="1410638" cy="580846"/>
          </a:xfrm>
          <a:prstGeom prst="rect">
            <a:avLst/>
          </a:prstGeom>
        </p:spPr>
      </p:pic>
    </p:spTree>
    <p:extLst>
      <p:ext uri="{BB962C8B-B14F-4D97-AF65-F5344CB8AC3E}">
        <p14:creationId xmlns:p14="http://schemas.microsoft.com/office/powerpoint/2010/main" val="18042919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10" name="Content Placeholder 2"/>
          <p:cNvSpPr>
            <a:spLocks noGrp="1"/>
          </p:cNvSpPr>
          <p:nvPr>
            <p:ph sz="quarter" idx="13" hasCustomPrompt="1"/>
          </p:nvPr>
        </p:nvSpPr>
        <p:spPr>
          <a:xfrm>
            <a:off x="652548" y="1619250"/>
            <a:ext cx="518862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quarter" idx="14" hasCustomPrompt="1"/>
          </p:nvPr>
        </p:nvSpPr>
        <p:spPr>
          <a:xfrm>
            <a:off x="6354777" y="1619250"/>
            <a:ext cx="518827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 name="Group 4"/>
          <p:cNvGrpSpPr/>
          <p:nvPr userDrawn="1"/>
        </p:nvGrpSpPr>
        <p:grpSpPr>
          <a:xfrm>
            <a:off x="-2185998" y="1619250"/>
            <a:ext cx="1960244" cy="2964582"/>
            <a:chOff x="-2185714" y="1619250"/>
            <a:chExt cx="1959989" cy="2964582"/>
          </a:xfrm>
        </p:grpSpPr>
        <p:sp>
          <p:nvSpPr>
            <p:cNvPr id="6" name="Rectangle 5"/>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7" name="Group 6"/>
            <p:cNvGrpSpPr>
              <a:grpSpLocks/>
            </p:cNvGrpSpPr>
            <p:nvPr/>
          </p:nvGrpSpPr>
          <p:grpSpPr bwMode="auto">
            <a:xfrm>
              <a:off x="-762508" y="4293096"/>
              <a:ext cx="536783" cy="290736"/>
              <a:chOff x="-474298" y="3592325"/>
              <a:chExt cx="348194" cy="222690"/>
            </a:xfrm>
          </p:grpSpPr>
          <p:pic>
            <p:nvPicPr>
              <p:cNvPr id="8"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1" name="Rounded Rectangle 10"/>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26609981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8767" y="2862081"/>
            <a:ext cx="5180686" cy="494912"/>
          </a:xfrm>
        </p:spPr>
        <p:txBody>
          <a:bodyPr/>
          <a:lstStyle>
            <a:lvl1pPr algn="ctr">
              <a:defRPr/>
            </a:lvl1pPr>
          </a:lstStyle>
          <a:p>
            <a:r>
              <a:rPr lang="en-GB"/>
              <a:t>Click to edit Headline</a:t>
            </a:r>
          </a:p>
        </p:txBody>
      </p:sp>
      <p:sp>
        <p:nvSpPr>
          <p:cNvPr id="9" name="Picture Placeholder 8"/>
          <p:cNvSpPr>
            <a:spLocks noGrp="1"/>
          </p:cNvSpPr>
          <p:nvPr>
            <p:ph type="pic" sz="quarter" idx="13" hasCustomPrompt="1"/>
          </p:nvPr>
        </p:nvSpPr>
        <p:spPr>
          <a:xfrm>
            <a:off x="652548" y="658814"/>
            <a:ext cx="5188625" cy="5076825"/>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insert picture</a:t>
            </a:r>
          </a:p>
        </p:txBody>
      </p:sp>
      <p:grpSp>
        <p:nvGrpSpPr>
          <p:cNvPr id="3" name="Group 2"/>
          <p:cNvGrpSpPr/>
          <p:nvPr userDrawn="1"/>
        </p:nvGrpSpPr>
        <p:grpSpPr>
          <a:xfrm>
            <a:off x="-2049916" y="1570241"/>
            <a:ext cx="1913187" cy="2442774"/>
            <a:chOff x="-2049649" y="2198075"/>
            <a:chExt cx="1912938" cy="2442774"/>
          </a:xfrm>
        </p:grpSpPr>
        <p:sp>
          <p:nvSpPr>
            <p:cNvPr id="5"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t="8559"/>
            <a:stretch>
              <a:fillRect/>
            </a:stretch>
          </p:blipFill>
          <p:spPr bwMode="auto">
            <a:xfrm>
              <a:off x="-595612" y="3314904"/>
              <a:ext cx="369887" cy="2910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7" name="Gruppe 3"/>
            <p:cNvGrpSpPr>
              <a:grpSpLocks/>
            </p:cNvGrpSpPr>
            <p:nvPr/>
          </p:nvGrpSpPr>
          <p:grpSpPr bwMode="auto">
            <a:xfrm>
              <a:off x="-595613" y="4259849"/>
              <a:ext cx="320675" cy="381000"/>
              <a:chOff x="6851634" y="5768474"/>
              <a:chExt cx="252226" cy="300038"/>
            </a:xfrm>
          </p:grpSpPr>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5170" y="5811337"/>
                <a:ext cx="238690" cy="257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11207377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48" y="4804741"/>
            <a:ext cx="10975816" cy="494912"/>
          </a:xfrm>
        </p:spPr>
        <p:txBody>
          <a:bodyPr/>
          <a:lstStyle>
            <a:lvl1pPr algn="ctr">
              <a:defRPr/>
            </a:lvl1pPr>
          </a:lstStyle>
          <a:p>
            <a:r>
              <a:rPr lang="en-GB"/>
              <a:t>Click to edit Headline</a:t>
            </a:r>
          </a:p>
        </p:txBody>
      </p:sp>
      <p:sp>
        <p:nvSpPr>
          <p:cNvPr id="10" name="Subtitle 2"/>
          <p:cNvSpPr>
            <a:spLocks noGrp="1"/>
          </p:cNvSpPr>
          <p:nvPr>
            <p:ph type="subTitle" idx="1" hasCustomPrompt="1"/>
          </p:nvPr>
        </p:nvSpPr>
        <p:spPr>
          <a:xfrm>
            <a:off x="652548" y="5490945"/>
            <a:ext cx="10959938" cy="360040"/>
          </a:xfrm>
        </p:spPr>
        <p:txBody>
          <a:bodyPr lIns="0">
            <a:noAutofit/>
          </a:bodyPr>
          <a:lstStyle>
            <a:lvl1pPr marL="0" indent="0" algn="ctr">
              <a:buNone/>
              <a:defRPr sz="2400" b="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
        <p:nvSpPr>
          <p:cNvPr id="9" name="Picture Placeholder 8"/>
          <p:cNvSpPr>
            <a:spLocks noGrp="1"/>
          </p:cNvSpPr>
          <p:nvPr>
            <p:ph type="pic" sz="quarter" idx="13" hasCustomPrompt="1"/>
          </p:nvPr>
        </p:nvSpPr>
        <p:spPr>
          <a:xfrm>
            <a:off x="2873280" y="658814"/>
            <a:ext cx="6445442" cy="3994323"/>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insert picture</a:t>
            </a:r>
          </a:p>
        </p:txBody>
      </p:sp>
      <p:grpSp>
        <p:nvGrpSpPr>
          <p:cNvPr id="13" name="Group 12"/>
          <p:cNvGrpSpPr/>
          <p:nvPr userDrawn="1"/>
        </p:nvGrpSpPr>
        <p:grpSpPr>
          <a:xfrm>
            <a:off x="-2049916" y="1570241"/>
            <a:ext cx="1913187" cy="2442774"/>
            <a:chOff x="-2049649" y="2198075"/>
            <a:chExt cx="1912938" cy="2442774"/>
          </a:xfrm>
        </p:grpSpPr>
        <p:sp>
          <p:nvSpPr>
            <p:cNvPr id="14"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1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t="8559"/>
            <a:stretch>
              <a:fillRect/>
            </a:stretch>
          </p:blipFill>
          <p:spPr bwMode="auto">
            <a:xfrm>
              <a:off x="-595612" y="3314904"/>
              <a:ext cx="369887" cy="2910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6" name="Gruppe 3"/>
            <p:cNvGrpSpPr>
              <a:grpSpLocks/>
            </p:cNvGrpSpPr>
            <p:nvPr/>
          </p:nvGrpSpPr>
          <p:grpSpPr bwMode="auto">
            <a:xfrm>
              <a:off x="-595613" y="4259849"/>
              <a:ext cx="320675" cy="381000"/>
              <a:chOff x="6851634" y="5768474"/>
              <a:chExt cx="252226" cy="300038"/>
            </a:xfrm>
          </p:grpSpPr>
          <p:pic>
            <p:nvPicPr>
              <p:cNvPr id="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5170" y="5811337"/>
                <a:ext cx="238690" cy="257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24525743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1"/>
          <p:cNvSpPr>
            <a:spLocks noGrp="1"/>
          </p:cNvSpPr>
          <p:nvPr>
            <p:ph type="body" sz="quarter" idx="10" hasCustomPrompt="1"/>
          </p:nvPr>
        </p:nvSpPr>
        <p:spPr>
          <a:xfrm>
            <a:off x="652548" y="658814"/>
            <a:ext cx="8036077" cy="3598851"/>
          </a:xfrm>
        </p:spPr>
        <p:txBody>
          <a:bodyPr lIns="1332000">
            <a:noAutofit/>
          </a:bodyPr>
          <a:lstStyle>
            <a:lvl1pPr marL="0" indent="0">
              <a:lnSpc>
                <a:spcPct val="100000"/>
              </a:lnSpc>
              <a:buNone/>
              <a:defRPr sz="4800" baseline="0">
                <a:solidFill>
                  <a:schemeClr val="tx2"/>
                </a:solidFill>
              </a:defRPr>
            </a:lvl1pPr>
          </a:lstStyle>
          <a:p>
            <a:pPr lvl="0"/>
            <a:r>
              <a:rPr lang="en-US"/>
              <a:t>Click to edit Quote or thought</a:t>
            </a:r>
          </a:p>
        </p:txBody>
      </p:sp>
      <p:sp>
        <p:nvSpPr>
          <p:cNvPr id="9" name="Subtitle 2"/>
          <p:cNvSpPr>
            <a:spLocks noGrp="1"/>
          </p:cNvSpPr>
          <p:nvPr>
            <p:ph type="subTitle" idx="1" hasCustomPrompt="1"/>
          </p:nvPr>
        </p:nvSpPr>
        <p:spPr>
          <a:xfrm>
            <a:off x="652548" y="4930880"/>
            <a:ext cx="8036077" cy="396000"/>
          </a:xfrm>
        </p:spPr>
        <p:txBody>
          <a:bodyPr lIns="1332000">
            <a:noAutofit/>
          </a:bodyPr>
          <a:lstStyle>
            <a:lvl1pPr marL="0" indent="0" algn="l">
              <a:lnSpc>
                <a:spcPct val="100000"/>
              </a:lnSpc>
              <a:spcAft>
                <a:spcPts val="0"/>
              </a:spcAft>
              <a:buNone/>
              <a:defRPr sz="2400" b="1">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Name</a:t>
            </a:r>
          </a:p>
        </p:txBody>
      </p:sp>
      <p:sp>
        <p:nvSpPr>
          <p:cNvPr id="11" name="Text Placeholder 3"/>
          <p:cNvSpPr>
            <a:spLocks noGrp="1"/>
          </p:cNvSpPr>
          <p:nvPr>
            <p:ph type="body" sz="quarter" idx="11" hasCustomPrompt="1"/>
          </p:nvPr>
        </p:nvSpPr>
        <p:spPr>
          <a:xfrm>
            <a:off x="652547" y="5332386"/>
            <a:ext cx="8036246" cy="396000"/>
          </a:xfrm>
        </p:spPr>
        <p:txBody>
          <a:bodyPr lIns="1332000"/>
          <a:lstStyle>
            <a:lvl1pPr marL="0" indent="0">
              <a:lnSpc>
                <a:spcPct val="100000"/>
              </a:lnSpc>
              <a:spcAft>
                <a:spcPts val="0"/>
              </a:spcAft>
              <a:buNone/>
              <a:defRPr baseline="0"/>
            </a:lvl1pPr>
            <a:lvl5pPr marL="1440000" indent="0">
              <a:buNone/>
              <a:defRPr/>
            </a:lvl5pPr>
          </a:lstStyle>
          <a:p>
            <a:pPr lvl="0"/>
            <a:r>
              <a:rPr lang="en-US"/>
              <a:t>Click to edit Position and Company</a:t>
            </a:r>
          </a:p>
        </p:txBody>
      </p:sp>
      <p:sp>
        <p:nvSpPr>
          <p:cNvPr id="14" name="TextBox 13"/>
          <p:cNvSpPr txBox="1"/>
          <p:nvPr userDrawn="1"/>
        </p:nvSpPr>
        <p:spPr>
          <a:xfrm>
            <a:off x="844538" y="565531"/>
            <a:ext cx="1044252" cy="1296144"/>
          </a:xfrm>
          <a:prstGeom prst="rect">
            <a:avLst/>
          </a:prstGeom>
          <a:noFill/>
        </p:spPr>
        <p:txBody>
          <a:bodyPr wrap="square" lIns="0" tIns="0" rIns="0" bIns="0" rtlCol="0">
            <a:noAutofit/>
          </a:bodyPr>
          <a:lstStyle/>
          <a:p>
            <a:pPr marL="0" marR="0" lvl="0" indent="0" algn="l" defTabSz="914400" rtl="0" eaLnBrk="1" fontAlgn="auto" latinLnBrk="0" hangingPunct="1">
              <a:lnSpc>
                <a:spcPct val="89000"/>
              </a:lnSpc>
              <a:spcBef>
                <a:spcPts val="0"/>
              </a:spcBef>
              <a:spcAft>
                <a:spcPts val="1200"/>
              </a:spcAft>
              <a:buClr>
                <a:schemeClr val="tx1"/>
              </a:buClr>
              <a:buSzTx/>
              <a:buFont typeface="Arial" pitchFamily="34" charset="0"/>
              <a:buNone/>
              <a:tabLst/>
              <a:defRPr/>
            </a:pPr>
            <a:r>
              <a:rPr lang="en-US" sz="14800" b="1" kern="1200">
                <a:solidFill>
                  <a:schemeClr val="tx2"/>
                </a:solidFill>
                <a:latin typeface="+mn-lt"/>
                <a:ea typeface="+mn-ea"/>
                <a:cs typeface="+mn-cs"/>
              </a:rPr>
              <a:t>“</a:t>
            </a:r>
            <a:endParaRPr lang="en-GB" sz="14800" b="1" kern="1200">
              <a:solidFill>
                <a:schemeClr val="tx2"/>
              </a:solidFill>
              <a:latin typeface="+mn-lt"/>
              <a:ea typeface="+mn-ea"/>
              <a:cs typeface="+mn-cs"/>
            </a:endParaRPr>
          </a:p>
        </p:txBody>
      </p:sp>
    </p:spTree>
    <p:extLst>
      <p:ext uri="{BB962C8B-B14F-4D97-AF65-F5344CB8AC3E}">
        <p14:creationId xmlns:p14="http://schemas.microsoft.com/office/powerpoint/2010/main" val="22956431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Tree>
    <p:extLst>
      <p:ext uri="{BB962C8B-B14F-4D97-AF65-F5344CB8AC3E}">
        <p14:creationId xmlns:p14="http://schemas.microsoft.com/office/powerpoint/2010/main" val="17311541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2549" y="2059201"/>
            <a:ext cx="10886904" cy="1470025"/>
          </a:xfrm>
        </p:spPr>
        <p:txBody>
          <a:bodyPr lIns="0" tIns="0" rIns="0" bIns="0">
            <a:noAutofit/>
          </a:bodyPr>
          <a:lstStyle>
            <a:lvl1pPr algn="ctr">
              <a:defRPr sz="7200" b="1"/>
            </a:lvl1pPr>
          </a:lstStyle>
          <a:p>
            <a:r>
              <a:rPr lang="en-GB"/>
              <a:t>Click to edit Title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Tree>
    <p:extLst>
      <p:ext uri="{BB962C8B-B14F-4D97-AF65-F5344CB8AC3E}">
        <p14:creationId xmlns:p14="http://schemas.microsoft.com/office/powerpoint/2010/main" val="20178479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3" name="Content Placeholder 2"/>
          <p:cNvSpPr>
            <a:spLocks noGrp="1"/>
          </p:cNvSpPr>
          <p:nvPr>
            <p:ph idx="1" hasCustomPrompt="1"/>
          </p:nvPr>
        </p:nvSpPr>
        <p:spPr/>
        <p:txBody>
          <a:bodyPr/>
          <a:lstStyle>
            <a:lvl1pPr>
              <a:defRPr/>
            </a:lvl1p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p:txBody>
      </p:sp>
      <p:grpSp>
        <p:nvGrpSpPr>
          <p:cNvPr id="4" name="Group 3"/>
          <p:cNvGrpSpPr/>
          <p:nvPr userDrawn="1"/>
        </p:nvGrpSpPr>
        <p:grpSpPr>
          <a:xfrm>
            <a:off x="-2185998" y="1619250"/>
            <a:ext cx="1960244" cy="2964582"/>
            <a:chOff x="-2185714" y="1619250"/>
            <a:chExt cx="1959989" cy="2964582"/>
          </a:xfrm>
        </p:grpSpPr>
        <p:sp>
          <p:nvSpPr>
            <p:cNvPr id="5" name="Rectangle 4"/>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6" name="Group 5"/>
            <p:cNvGrpSpPr>
              <a:grpSpLocks/>
            </p:cNvGrpSpPr>
            <p:nvPr/>
          </p:nvGrpSpPr>
          <p:grpSpPr bwMode="auto">
            <a:xfrm>
              <a:off x="-762508" y="4293096"/>
              <a:ext cx="536783" cy="290736"/>
              <a:chOff x="-474298" y="3592325"/>
              <a:chExt cx="348194" cy="2226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9" name="Rounded Rectangle 8"/>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1487806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Red">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2" name="Title 1"/>
          <p:cNvSpPr>
            <a:spLocks noGrp="1"/>
          </p:cNvSpPr>
          <p:nvPr>
            <p:ph type="ctrTitle" hasCustomPrompt="1"/>
          </p:nvPr>
        </p:nvSpPr>
        <p:spPr>
          <a:xfrm>
            <a:off x="652549" y="2077201"/>
            <a:ext cx="10886904" cy="1470025"/>
          </a:xfrm>
        </p:spPr>
        <p:txBody>
          <a:bodyPr lIns="0" tIns="0" rIns="0" bIns="0">
            <a:noAutofit/>
          </a:bodyPr>
          <a:lstStyle>
            <a:lvl1pPr algn="ctr">
              <a:defRPr sz="7200" b="1">
                <a:solidFill>
                  <a:schemeClr val="bg1"/>
                </a:solidFill>
              </a:defRPr>
            </a:lvl1pPr>
          </a:lstStyle>
          <a:p>
            <a:r>
              <a:rPr lang="en-GB"/>
              <a:t>Click to edit Title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128605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9476424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Logo Whit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52549" y="4655164"/>
            <a:ext cx="10886904" cy="718053"/>
          </a:xfrm>
        </p:spPr>
        <p:txBody>
          <a:bodyPr lIns="0">
            <a:noAutofit/>
          </a:bodyPr>
          <a:lstStyle>
            <a:lvl1pPr marL="0" indent="0" algn="ctr">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11" name="Logo r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6544" y="2616420"/>
            <a:ext cx="5078911" cy="903263"/>
          </a:xfrm>
          <a:prstGeom prst="rect">
            <a:avLst/>
          </a:prstGeom>
        </p:spPr>
      </p:pic>
    </p:spTree>
    <p:extLst>
      <p:ext uri="{BB962C8B-B14F-4D97-AF65-F5344CB8AC3E}">
        <p14:creationId xmlns:p14="http://schemas.microsoft.com/office/powerpoint/2010/main" val="41463047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Logo Red">
    <p:bg>
      <p:bgPr>
        <a:solidFill>
          <a:schemeClr val="tx2"/>
        </a:solidFill>
        <a:effectLst/>
      </p:bgPr>
    </p:bg>
    <p:spTree>
      <p:nvGrpSpPr>
        <p:cNvPr id="1" name=""/>
        <p:cNvGrpSpPr/>
        <p:nvPr/>
      </p:nvGrpSpPr>
      <p:grpSpPr>
        <a:xfrm>
          <a:off x="0" y="0"/>
          <a:ext cx="0" cy="0"/>
          <a:chOff x="0" y="0"/>
          <a:chExt cx="0" cy="0"/>
        </a:xfrm>
      </p:grpSpPr>
      <p:sp>
        <p:nvSpPr>
          <p:cNvPr id="11"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1"/>
          <p:cNvSpPr>
            <a:spLocks noGrp="1"/>
          </p:cNvSpPr>
          <p:nvPr>
            <p:ph type="subTitle" idx="1" hasCustomPrompt="1"/>
          </p:nvPr>
        </p:nvSpPr>
        <p:spPr>
          <a:xfrm>
            <a:off x="652549" y="4655164"/>
            <a:ext cx="10886904" cy="718053"/>
          </a:xfrm>
        </p:spPr>
        <p:txBody>
          <a:bodyPr lIns="0">
            <a:noAutofit/>
          </a:bodyPr>
          <a:lstStyle>
            <a:lvl1pPr marL="0" indent="0" algn="ctr">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5" name="Picture 4"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3359339" y="2492896"/>
            <a:ext cx="5473320" cy="1077938"/>
          </a:xfrm>
          <a:prstGeom prst="rect">
            <a:avLst/>
          </a:prstGeom>
        </p:spPr>
      </p:pic>
    </p:spTree>
    <p:extLst>
      <p:ext uri="{BB962C8B-B14F-4D97-AF65-F5344CB8AC3E}">
        <p14:creationId xmlns:p14="http://schemas.microsoft.com/office/powerpoint/2010/main" val="21551183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10" name="Content Placeholder 2"/>
          <p:cNvSpPr>
            <a:spLocks noGrp="1"/>
          </p:cNvSpPr>
          <p:nvPr>
            <p:ph sz="quarter" idx="13" hasCustomPrompt="1"/>
          </p:nvPr>
        </p:nvSpPr>
        <p:spPr>
          <a:xfrm>
            <a:off x="652548" y="1619250"/>
            <a:ext cx="518862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quarter" idx="14" hasCustomPrompt="1"/>
          </p:nvPr>
        </p:nvSpPr>
        <p:spPr>
          <a:xfrm>
            <a:off x="6354777" y="1619250"/>
            <a:ext cx="518827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 name="Group 4"/>
          <p:cNvGrpSpPr/>
          <p:nvPr userDrawn="1"/>
        </p:nvGrpSpPr>
        <p:grpSpPr>
          <a:xfrm>
            <a:off x="-2185998" y="1619250"/>
            <a:ext cx="1960244" cy="2964582"/>
            <a:chOff x="-2185714" y="1619250"/>
            <a:chExt cx="1959989" cy="2964582"/>
          </a:xfrm>
        </p:grpSpPr>
        <p:sp>
          <p:nvSpPr>
            <p:cNvPr id="6" name="Rectangle 5"/>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7" name="Group 6"/>
            <p:cNvGrpSpPr>
              <a:grpSpLocks/>
            </p:cNvGrpSpPr>
            <p:nvPr/>
          </p:nvGrpSpPr>
          <p:grpSpPr bwMode="auto">
            <a:xfrm>
              <a:off x="-762508" y="4293096"/>
              <a:ext cx="536783" cy="290736"/>
              <a:chOff x="-474298" y="3592325"/>
              <a:chExt cx="348194" cy="222690"/>
            </a:xfrm>
          </p:grpSpPr>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1" name="Rounded Rectangle 10"/>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26161416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8767" y="2862081"/>
            <a:ext cx="5180686" cy="494912"/>
          </a:xfrm>
        </p:spPr>
        <p:txBody>
          <a:bodyPr/>
          <a:lstStyle>
            <a:lvl1pPr algn="ctr">
              <a:defRPr/>
            </a:lvl1pPr>
          </a:lstStyle>
          <a:p>
            <a:r>
              <a:rPr lang="en-GB"/>
              <a:t>Click to edit Headline</a:t>
            </a:r>
          </a:p>
        </p:txBody>
      </p:sp>
      <p:sp>
        <p:nvSpPr>
          <p:cNvPr id="9" name="Picture Placeholder 8"/>
          <p:cNvSpPr>
            <a:spLocks noGrp="1"/>
          </p:cNvSpPr>
          <p:nvPr>
            <p:ph type="pic" sz="quarter" idx="13" hasCustomPrompt="1"/>
          </p:nvPr>
        </p:nvSpPr>
        <p:spPr>
          <a:xfrm>
            <a:off x="652548" y="658814"/>
            <a:ext cx="5188625" cy="5076825"/>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inset picture</a:t>
            </a:r>
          </a:p>
        </p:txBody>
      </p:sp>
      <p:grpSp>
        <p:nvGrpSpPr>
          <p:cNvPr id="3" name="Group 2"/>
          <p:cNvGrpSpPr/>
          <p:nvPr userDrawn="1"/>
        </p:nvGrpSpPr>
        <p:grpSpPr>
          <a:xfrm>
            <a:off x="-2049916" y="1570241"/>
            <a:ext cx="1913187" cy="2442774"/>
            <a:chOff x="-2049649" y="2198075"/>
            <a:chExt cx="1912938" cy="2442774"/>
          </a:xfrm>
        </p:grpSpPr>
        <p:sp>
          <p:nvSpPr>
            <p:cNvPr id="5"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t="8559"/>
            <a:stretch>
              <a:fillRect/>
            </a:stretch>
          </p:blipFill>
          <p:spPr bwMode="auto">
            <a:xfrm>
              <a:off x="-595612" y="3314904"/>
              <a:ext cx="369887" cy="29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uppe 3"/>
            <p:cNvGrpSpPr>
              <a:grpSpLocks/>
            </p:cNvGrpSpPr>
            <p:nvPr/>
          </p:nvGrpSpPr>
          <p:grpSpPr bwMode="auto">
            <a:xfrm>
              <a:off x="-595613" y="4259849"/>
              <a:ext cx="320675" cy="381000"/>
              <a:chOff x="6851634" y="5768474"/>
              <a:chExt cx="252226" cy="300038"/>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170" y="5811337"/>
                <a:ext cx="23869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26125389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48" y="4804741"/>
            <a:ext cx="10975816" cy="494912"/>
          </a:xfrm>
        </p:spPr>
        <p:txBody>
          <a:bodyPr/>
          <a:lstStyle>
            <a:lvl1pPr algn="ctr">
              <a:defRPr/>
            </a:lvl1pPr>
          </a:lstStyle>
          <a:p>
            <a:r>
              <a:rPr lang="en-GB"/>
              <a:t>Click to edit Headline</a:t>
            </a:r>
          </a:p>
        </p:txBody>
      </p:sp>
      <p:sp>
        <p:nvSpPr>
          <p:cNvPr id="10" name="Subtitle 2"/>
          <p:cNvSpPr>
            <a:spLocks noGrp="1"/>
          </p:cNvSpPr>
          <p:nvPr>
            <p:ph type="subTitle" idx="1" hasCustomPrompt="1"/>
          </p:nvPr>
        </p:nvSpPr>
        <p:spPr>
          <a:xfrm>
            <a:off x="652548" y="5490945"/>
            <a:ext cx="10959938" cy="360040"/>
          </a:xfrm>
        </p:spPr>
        <p:txBody>
          <a:bodyPr lIns="0">
            <a:noAutofit/>
          </a:bodyPr>
          <a:lstStyle>
            <a:lvl1pPr marL="0" indent="0" algn="ctr">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
        <p:nvSpPr>
          <p:cNvPr id="9" name="Picture Placeholder 8"/>
          <p:cNvSpPr>
            <a:spLocks noGrp="1"/>
          </p:cNvSpPr>
          <p:nvPr>
            <p:ph type="pic" sz="quarter" idx="13" hasCustomPrompt="1"/>
          </p:nvPr>
        </p:nvSpPr>
        <p:spPr>
          <a:xfrm>
            <a:off x="2873280" y="658814"/>
            <a:ext cx="6445442" cy="3994323"/>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inset picture</a:t>
            </a:r>
          </a:p>
        </p:txBody>
      </p:sp>
      <p:grpSp>
        <p:nvGrpSpPr>
          <p:cNvPr id="13" name="Group 12"/>
          <p:cNvGrpSpPr/>
          <p:nvPr userDrawn="1"/>
        </p:nvGrpSpPr>
        <p:grpSpPr>
          <a:xfrm>
            <a:off x="-2049916" y="1570241"/>
            <a:ext cx="1913187" cy="2442774"/>
            <a:chOff x="-2049649" y="2198075"/>
            <a:chExt cx="1912938" cy="2442774"/>
          </a:xfrm>
        </p:grpSpPr>
        <p:sp>
          <p:nvSpPr>
            <p:cNvPr id="14"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t="8559"/>
            <a:stretch>
              <a:fillRect/>
            </a:stretch>
          </p:blipFill>
          <p:spPr bwMode="auto">
            <a:xfrm>
              <a:off x="-595612" y="3314904"/>
              <a:ext cx="369887" cy="29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uppe 3"/>
            <p:cNvGrpSpPr>
              <a:grpSpLocks/>
            </p:cNvGrpSpPr>
            <p:nvPr/>
          </p:nvGrpSpPr>
          <p:grpSpPr bwMode="auto">
            <a:xfrm>
              <a:off x="-595613" y="4259849"/>
              <a:ext cx="320675" cy="381000"/>
              <a:chOff x="6851634" y="5768474"/>
              <a:chExt cx="252226" cy="300038"/>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170" y="5811337"/>
                <a:ext cx="23869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30043198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1"/>
          <p:cNvSpPr>
            <a:spLocks noGrp="1"/>
          </p:cNvSpPr>
          <p:nvPr>
            <p:ph type="body" sz="quarter" idx="10" hasCustomPrompt="1"/>
          </p:nvPr>
        </p:nvSpPr>
        <p:spPr>
          <a:xfrm>
            <a:off x="652548" y="658814"/>
            <a:ext cx="8036077" cy="3598851"/>
          </a:xfrm>
        </p:spPr>
        <p:txBody>
          <a:bodyPr lIns="1332000">
            <a:noAutofit/>
          </a:bodyPr>
          <a:lstStyle>
            <a:lvl1pPr marL="0" indent="0">
              <a:lnSpc>
                <a:spcPct val="100000"/>
              </a:lnSpc>
              <a:buNone/>
              <a:defRPr sz="4800" baseline="0">
                <a:solidFill>
                  <a:schemeClr val="accent4"/>
                </a:solidFill>
              </a:defRPr>
            </a:lvl1pPr>
          </a:lstStyle>
          <a:p>
            <a:pPr lvl="0"/>
            <a:r>
              <a:rPr lang="en-US"/>
              <a:t>Click to edit Quote or thought</a:t>
            </a:r>
          </a:p>
        </p:txBody>
      </p:sp>
      <p:sp>
        <p:nvSpPr>
          <p:cNvPr id="9" name="Subtitle 2"/>
          <p:cNvSpPr>
            <a:spLocks noGrp="1"/>
          </p:cNvSpPr>
          <p:nvPr>
            <p:ph type="subTitle" idx="1" hasCustomPrompt="1"/>
          </p:nvPr>
        </p:nvSpPr>
        <p:spPr>
          <a:xfrm>
            <a:off x="652548" y="4930880"/>
            <a:ext cx="8036077" cy="396000"/>
          </a:xfrm>
        </p:spPr>
        <p:txBody>
          <a:bodyPr lIns="1332000">
            <a:noAutofit/>
          </a:bodyPr>
          <a:lstStyle>
            <a:lvl1pPr marL="0" indent="0" algn="l">
              <a:lnSpc>
                <a:spcPct val="100000"/>
              </a:lnSpc>
              <a:spcAft>
                <a:spcPts val="0"/>
              </a:spcAft>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Name</a:t>
            </a:r>
          </a:p>
        </p:txBody>
      </p:sp>
      <p:sp>
        <p:nvSpPr>
          <p:cNvPr id="11" name="Text Placeholder 3"/>
          <p:cNvSpPr>
            <a:spLocks noGrp="1"/>
          </p:cNvSpPr>
          <p:nvPr>
            <p:ph type="body" sz="quarter" idx="11" hasCustomPrompt="1"/>
          </p:nvPr>
        </p:nvSpPr>
        <p:spPr>
          <a:xfrm>
            <a:off x="652547" y="5332386"/>
            <a:ext cx="8036246" cy="396000"/>
          </a:xfrm>
        </p:spPr>
        <p:txBody>
          <a:bodyPr lIns="1332000"/>
          <a:lstStyle>
            <a:lvl1pPr marL="0" indent="0">
              <a:lnSpc>
                <a:spcPct val="100000"/>
              </a:lnSpc>
              <a:spcAft>
                <a:spcPts val="0"/>
              </a:spcAft>
              <a:buNone/>
              <a:defRPr baseline="0"/>
            </a:lvl1pPr>
            <a:lvl5pPr marL="1440000" indent="0">
              <a:buNone/>
              <a:defRPr/>
            </a:lvl5pPr>
          </a:lstStyle>
          <a:p>
            <a:pPr lvl="0"/>
            <a:r>
              <a:rPr lang="en-US"/>
              <a:t>Click to edit Position and Company</a:t>
            </a:r>
          </a:p>
        </p:txBody>
      </p:sp>
      <p:sp>
        <p:nvSpPr>
          <p:cNvPr id="14" name="TextBox 13"/>
          <p:cNvSpPr txBox="1"/>
          <p:nvPr userDrawn="1"/>
        </p:nvSpPr>
        <p:spPr>
          <a:xfrm>
            <a:off x="844538" y="565531"/>
            <a:ext cx="1044252" cy="1296144"/>
          </a:xfrm>
          <a:prstGeom prst="rect">
            <a:avLst/>
          </a:prstGeom>
          <a:noFill/>
        </p:spPr>
        <p:txBody>
          <a:bodyPr wrap="square" lIns="0" tIns="0" rIns="0" bIns="0" rtlCol="0">
            <a:noAutofit/>
          </a:bodyPr>
          <a:lstStyle/>
          <a:p>
            <a:pPr marL="0" marR="0" lvl="0" indent="0" algn="l" defTabSz="914400" rtl="0" eaLnBrk="1" fontAlgn="auto" latinLnBrk="0" hangingPunct="1">
              <a:lnSpc>
                <a:spcPct val="89000"/>
              </a:lnSpc>
              <a:spcBef>
                <a:spcPts val="0"/>
              </a:spcBef>
              <a:spcAft>
                <a:spcPts val="1200"/>
              </a:spcAft>
              <a:buClr>
                <a:schemeClr val="tx1"/>
              </a:buClr>
              <a:buSzTx/>
              <a:buFont typeface="Arial" pitchFamily="34" charset="0"/>
              <a:buNone/>
              <a:tabLst/>
              <a:defRPr/>
            </a:pPr>
            <a:r>
              <a:rPr lang="en-US" sz="14800" b="1" kern="1200">
                <a:solidFill>
                  <a:schemeClr val="accent4"/>
                </a:solidFill>
                <a:latin typeface="+mn-lt"/>
                <a:ea typeface="+mn-ea"/>
                <a:cs typeface="+mn-cs"/>
              </a:rPr>
              <a:t>“</a:t>
            </a:r>
            <a:endParaRPr lang="en-GB" sz="14800" b="1" kern="1200">
              <a:solidFill>
                <a:schemeClr val="accent4"/>
              </a:solidFill>
              <a:latin typeface="+mn-lt"/>
              <a:ea typeface="+mn-ea"/>
              <a:cs typeface="+mn-cs"/>
            </a:endParaRPr>
          </a:p>
        </p:txBody>
      </p:sp>
    </p:spTree>
    <p:extLst>
      <p:ext uri="{BB962C8B-B14F-4D97-AF65-F5344CB8AC3E}">
        <p14:creationId xmlns:p14="http://schemas.microsoft.com/office/powerpoint/2010/main" val="1277203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nd Red">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6938470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nd Blue">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24110415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Tree>
    <p:extLst>
      <p:ext uri="{BB962C8B-B14F-4D97-AF65-F5344CB8AC3E}">
        <p14:creationId xmlns:p14="http://schemas.microsoft.com/office/powerpoint/2010/main" val="32096016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246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36765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40992468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8"/>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Tree>
    <p:extLst>
      <p:ext uri="{BB962C8B-B14F-4D97-AF65-F5344CB8AC3E}">
        <p14:creationId xmlns:p14="http://schemas.microsoft.com/office/powerpoint/2010/main" val="7631406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11171974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4"/>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4"/>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6807795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9" y="1681163"/>
            <a:ext cx="5157787"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9" y="2505075"/>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5"/>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53167007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3821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364" rtl="0" eaLnBrk="1" fontAlgn="auto" latinLnBrk="0" hangingPunct="1">
              <a:lnSpc>
                <a:spcPct val="90000"/>
              </a:lnSpc>
              <a:spcBef>
                <a:spcPts val="1000"/>
              </a:spcBef>
              <a:spcAft>
                <a:spcPts val="0"/>
              </a:spcAft>
              <a:buClrTx/>
              <a:buSzTx/>
              <a:buFontTx/>
              <a:buNone/>
              <a:tabLst/>
              <a:defRPr/>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1896988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Tree>
    <p:extLst>
      <p:ext uri="{BB962C8B-B14F-4D97-AF65-F5344CB8AC3E}">
        <p14:creationId xmlns:p14="http://schemas.microsoft.com/office/powerpoint/2010/main" val="21380812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5"/>
            <a:ext cx="6343380" cy="1321823"/>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4400688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2" y="987426"/>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102501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20159711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4" y="147620"/>
            <a:ext cx="2947048"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2"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1" y="1912854"/>
            <a:ext cx="2433485" cy="3130759"/>
          </a:xfrm>
          <a:prstGeom prst="rect">
            <a:avLst/>
          </a:prstGeom>
        </p:spPr>
      </p:pic>
    </p:spTree>
    <p:extLst>
      <p:ext uri="{BB962C8B-B14F-4D97-AF65-F5344CB8AC3E}">
        <p14:creationId xmlns:p14="http://schemas.microsoft.com/office/powerpoint/2010/main" val="29793923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9"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Oval 3">
            <a:extLst>
              <a:ext uri="{FF2B5EF4-FFF2-40B4-BE49-F238E27FC236}">
                <a16:creationId xmlns:a16="http://schemas.microsoft.com/office/drawing/2014/main" id="{FD70E925-7586-A040-ACA5-1474F919E4F3}"/>
              </a:ext>
            </a:extLst>
          </p:cNvPr>
          <p:cNvSpPr/>
          <p:nvPr userDrawn="1"/>
        </p:nvSpPr>
        <p:spPr>
          <a:xfrm>
            <a:off x="4391877"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184415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1"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1" y="2469329"/>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1" y="2110155"/>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6" name="Oval 5">
            <a:extLst>
              <a:ext uri="{FF2B5EF4-FFF2-40B4-BE49-F238E27FC236}">
                <a16:creationId xmlns:a16="http://schemas.microsoft.com/office/drawing/2014/main" id="{BDE16738-EACC-444A-B7DB-6A9E57D8C19B}"/>
              </a:ext>
            </a:extLst>
          </p:cNvPr>
          <p:cNvSpPr/>
          <p:nvPr userDrawn="1"/>
        </p:nvSpPr>
        <p:spPr>
          <a:xfrm>
            <a:off x="5955321" y="2110155"/>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7" name="Oval 6">
            <a:extLst>
              <a:ext uri="{FF2B5EF4-FFF2-40B4-BE49-F238E27FC236}">
                <a16:creationId xmlns:a16="http://schemas.microsoft.com/office/drawing/2014/main" id="{4E0DD1D6-BEC1-574C-8338-416C29664A24}"/>
              </a:ext>
            </a:extLst>
          </p:cNvPr>
          <p:cNvSpPr/>
          <p:nvPr userDrawn="1"/>
        </p:nvSpPr>
        <p:spPr>
          <a:xfrm>
            <a:off x="5955321" y="3896307"/>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8" name="Oval 7">
            <a:extLst>
              <a:ext uri="{FF2B5EF4-FFF2-40B4-BE49-F238E27FC236}">
                <a16:creationId xmlns:a16="http://schemas.microsoft.com/office/drawing/2014/main" id="{CE251195-1C06-AE48-88F6-DEF0E81E645F}"/>
              </a:ext>
            </a:extLst>
          </p:cNvPr>
          <p:cNvSpPr/>
          <p:nvPr userDrawn="1"/>
        </p:nvSpPr>
        <p:spPr>
          <a:xfrm>
            <a:off x="4179274" y="3896307"/>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5"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5" y="2469329"/>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9"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9"/>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34341883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3" y="2746291"/>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3"/>
            <a:ext cx="362812"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3" y="3200913"/>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8"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1"/>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6" y="3200913"/>
            <a:ext cx="362812"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90" y="3200913"/>
            <a:ext cx="362812"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6" y="2746291"/>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2"/>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9" y="1748450"/>
            <a:ext cx="2004940"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2"/>
            <a:ext cx="1848586"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6" y="4438642"/>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7"/>
            <a:ext cx="1974574"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8"/>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8"/>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8"/>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9" y="2025988"/>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6"/>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46507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6"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80"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407416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4"/>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58972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4"/>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4"/>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4"/>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4"/>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4"/>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98086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4"/>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4"/>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4"/>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4"/>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4"/>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Tree>
    <p:extLst>
      <p:ext uri="{BB962C8B-B14F-4D97-AF65-F5344CB8AC3E}">
        <p14:creationId xmlns:p14="http://schemas.microsoft.com/office/powerpoint/2010/main" val="187460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6" y="987425"/>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7" y="987425"/>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7" y="2510724"/>
            <a:ext cx="6599398" cy="3128650"/>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Tree>
    <p:extLst>
      <p:ext uri="{BB962C8B-B14F-4D97-AF65-F5344CB8AC3E}">
        <p14:creationId xmlns:p14="http://schemas.microsoft.com/office/powerpoint/2010/main" val="419080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5"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6"/>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4" cy="3855278"/>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4253725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0.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slideLayout" Target="../slideLayouts/slideLayout177.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34" Type="http://schemas.openxmlformats.org/officeDocument/2006/relationships/image" Target="../media/image1.png"/><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33" Type="http://schemas.openxmlformats.org/officeDocument/2006/relationships/theme" Target="../theme/theme11.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29" Type="http://schemas.openxmlformats.org/officeDocument/2006/relationships/slideLayout" Target="../slideLayouts/slideLayout180.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32" Type="http://schemas.openxmlformats.org/officeDocument/2006/relationships/slideLayout" Target="../slideLayouts/slideLayout183.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31" Type="http://schemas.openxmlformats.org/officeDocument/2006/relationships/slideLayout" Target="../slideLayouts/slideLayout182.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slideLayout" Target="../slideLayouts/slideLayout181.xml"/><Relationship Id="rId8" Type="http://schemas.openxmlformats.org/officeDocument/2006/relationships/slideLayout" Target="../slideLayouts/slideLayout159.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slideLayout" Target="../slideLayouts/slideLayout209.xml"/><Relationship Id="rId39" Type="http://schemas.openxmlformats.org/officeDocument/2006/relationships/slideLayout" Target="../slideLayouts/slideLayout222.xml"/><Relationship Id="rId21" Type="http://schemas.openxmlformats.org/officeDocument/2006/relationships/slideLayout" Target="../slideLayouts/slideLayout204.xml"/><Relationship Id="rId34" Type="http://schemas.openxmlformats.org/officeDocument/2006/relationships/slideLayout" Target="../slideLayouts/slideLayout217.xml"/><Relationship Id="rId42" Type="http://schemas.openxmlformats.org/officeDocument/2006/relationships/tags" Target="../tags/tag1.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9" Type="http://schemas.openxmlformats.org/officeDocument/2006/relationships/slideLayout" Target="../slideLayouts/slideLayout212.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32" Type="http://schemas.openxmlformats.org/officeDocument/2006/relationships/slideLayout" Target="../slideLayouts/slideLayout215.xml"/><Relationship Id="rId37" Type="http://schemas.openxmlformats.org/officeDocument/2006/relationships/slideLayout" Target="../slideLayouts/slideLayout220.xml"/><Relationship Id="rId40" Type="http://schemas.openxmlformats.org/officeDocument/2006/relationships/theme" Target="../theme/theme12.xml"/><Relationship Id="rId45" Type="http://schemas.openxmlformats.org/officeDocument/2006/relationships/image" Target="../media/image29.emf"/><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36" Type="http://schemas.openxmlformats.org/officeDocument/2006/relationships/slideLayout" Target="../slideLayouts/slideLayout219.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31" Type="http://schemas.openxmlformats.org/officeDocument/2006/relationships/slideLayout" Target="../slideLayouts/slideLayout214.xml"/><Relationship Id="rId44" Type="http://schemas.openxmlformats.org/officeDocument/2006/relationships/oleObject" Target="../embeddings/oleObject1.bin"/><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slideLayout" Target="../slideLayouts/slideLayout213.xml"/><Relationship Id="rId35" Type="http://schemas.openxmlformats.org/officeDocument/2006/relationships/slideLayout" Target="../slideLayouts/slideLayout218.xml"/><Relationship Id="rId43" Type="http://schemas.openxmlformats.org/officeDocument/2006/relationships/tags" Target="../tags/tag2.xml"/><Relationship Id="rId8" Type="http://schemas.openxmlformats.org/officeDocument/2006/relationships/slideLayout" Target="../slideLayouts/slideLayout191.xml"/><Relationship Id="rId3" Type="http://schemas.openxmlformats.org/officeDocument/2006/relationships/slideLayout" Target="../slideLayouts/slideLayout186.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33" Type="http://schemas.openxmlformats.org/officeDocument/2006/relationships/slideLayout" Target="../slideLayouts/slideLayout216.xml"/><Relationship Id="rId38" Type="http://schemas.openxmlformats.org/officeDocument/2006/relationships/slideLayout" Target="../slideLayouts/slideLayout221.xml"/><Relationship Id="rId46" Type="http://schemas.openxmlformats.org/officeDocument/2006/relationships/image" Target="../media/image30.png"/><Relationship Id="rId20" Type="http://schemas.openxmlformats.org/officeDocument/2006/relationships/slideLayout" Target="../slideLayouts/slideLayout203.xml"/><Relationship Id="rId41"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image" Target="../media/image1.png"/><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theme" Target="../theme/theme2.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1.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4.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9.gif"/><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8.png"/><Relationship Id="rId5" Type="http://schemas.openxmlformats.org/officeDocument/2006/relationships/slideLayout" Target="../slideLayouts/slideLayout62.xml"/><Relationship Id="rId10" Type="http://schemas.openxmlformats.org/officeDocument/2006/relationships/theme" Target="../theme/theme5.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22.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34" Type="http://schemas.openxmlformats.org/officeDocument/2006/relationships/image" Target="../media/image1.pn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theme" Target="../theme/theme7.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8"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1.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image" Target="../media/image1.png"/><Relationship Id="rId2" Type="http://schemas.openxmlformats.org/officeDocument/2006/relationships/slideLayout" Target="../slideLayouts/slideLayout126.xml"/><Relationship Id="rId16" Type="http://schemas.openxmlformats.org/officeDocument/2006/relationships/theme" Target="../theme/theme9.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12051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9" r:id="rId5"/>
    <p:sldLayoutId id="2147483718" r:id="rId6"/>
    <p:sldLayoutId id="2147483715" r:id="rId7"/>
    <p:sldLayoutId id="2147483716" r:id="rId8"/>
    <p:sldLayoutId id="2147483717" r:id="rId9"/>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dirty="0"/>
              <a:t>Click to edit headline</a:t>
            </a:r>
            <a:endParaRPr lang="en-DK" dirty="0"/>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dirty="0" err="1">
                <a:solidFill>
                  <a:srgbClr val="2B2A2A"/>
                </a:solidFill>
                <a:latin typeface="Arial" panose="020B0604020202020204" pitchFamily="34" charset="0"/>
                <a:cs typeface="Arial" panose="020B0604020202020204" pitchFamily="34" charset="0"/>
              </a:rPr>
              <a:t>Text</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dirty="0">
                <a:solidFill>
                  <a:srgbClr val="2B2A2A"/>
                </a:solidFill>
                <a:latin typeface="Arial" panose="020B0604020202020204" pitchFamily="34" charset="0"/>
                <a:cs typeface="Arial" panose="020B0604020202020204" pitchFamily="34" charset="0"/>
              </a:rPr>
              <a:t>Background </a:t>
            </a:r>
            <a:r>
              <a:rPr lang="da-DK" sz="1100" dirty="0" err="1">
                <a:solidFill>
                  <a:srgbClr val="2B2A2A"/>
                </a:solidFill>
                <a:latin typeface="Arial" panose="020B0604020202020204" pitchFamily="34" charset="0"/>
                <a:cs typeface="Arial" panose="020B0604020202020204" pitchFamily="34" charset="0"/>
              </a:rPr>
              <a:t>color</a:t>
            </a:r>
            <a:endParaRPr lang="da-DK" sz="1100" dirty="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Primary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Secondary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dirty="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dirty="0">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888707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1208025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08" r:id="rId29"/>
    <p:sldLayoutId id="2147483909" r:id="rId30"/>
    <p:sldLayoutId id="2147483910" r:id="rId31"/>
    <p:sldLayoutId id="2147483911" r:id="rId32"/>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59632CA-032B-4574-8012-181A738224B4}"/>
              </a:ext>
            </a:extLst>
          </p:cNvPr>
          <p:cNvGraphicFramePr>
            <a:graphicFrameLocks noChangeAspect="1"/>
          </p:cNvGraphicFramePr>
          <p:nvPr userDrawn="1">
            <p:custDataLst>
              <p:tags r:id="rId42"/>
            </p:custDataLst>
            <p:extLst>
              <p:ext uri="{D42A27DB-BD31-4B8C-83A1-F6EECF244321}">
                <p14:modId xmlns:p14="http://schemas.microsoft.com/office/powerpoint/2010/main" val="1006367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Slide" r:id="rId44" imgW="406" imgH="403" progId="TCLayout.ActiveDocument.1">
                  <p:embed/>
                </p:oleObj>
              </mc:Choice>
              <mc:Fallback>
                <p:oleObj name="think-cell Slide" r:id="rId44" imgW="406" imgH="403" progId="TCLayout.ActiveDocument.1">
                  <p:embed/>
                  <p:pic>
                    <p:nvPicPr>
                      <p:cNvPr id="5" name="Object 4" hidden="1">
                        <a:extLst>
                          <a:ext uri="{FF2B5EF4-FFF2-40B4-BE49-F238E27FC236}">
                            <a16:creationId xmlns:a16="http://schemas.microsoft.com/office/drawing/2014/main" id="{759632CA-032B-4574-8012-181A738224B4}"/>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ED7F430-B0F0-4EE0-906A-4E9B4D100C47}"/>
              </a:ext>
            </a:extLst>
          </p:cNvPr>
          <p:cNvSpPr/>
          <p:nvPr userDrawn="1">
            <p:custDataLst>
              <p:tags r:id="rId4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46" cstate="email">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en-GB" sz="1100" dirty="0">
                <a:solidFill>
                  <a:srgbClr val="2B2A2A"/>
                </a:solidFill>
                <a:latin typeface="Arial" panose="020B0604020202020204" pitchFamily="34" charset="0"/>
                <a:cs typeface="Arial" panose="020B0604020202020204" pitchFamily="34" charset="0"/>
              </a:rPr>
              <a:t>Text</a:t>
            </a:r>
            <a:r>
              <a:rPr lang="en-GB" sz="1100" baseline="0" dirty="0">
                <a:solidFill>
                  <a:srgbClr val="2B2A2A"/>
                </a:solidFill>
                <a:latin typeface="Arial" panose="020B0604020202020204" pitchFamily="34" charset="0"/>
                <a:cs typeface="Arial" panose="020B0604020202020204" pitchFamily="34" charset="0"/>
              </a:rPr>
              <a:t> </a:t>
            </a:r>
            <a:r>
              <a:rPr lang="en-GB" sz="1100" baseline="0" dirty="0" err="1">
                <a:solidFill>
                  <a:srgbClr val="2B2A2A"/>
                </a:solidFill>
                <a:latin typeface="Arial" panose="020B0604020202020204" pitchFamily="34" charset="0"/>
                <a:cs typeface="Arial" panose="020B0604020202020204" pitchFamily="34" charset="0"/>
              </a:rPr>
              <a:t>color</a:t>
            </a:r>
            <a:r>
              <a:rPr lang="en-GB" sz="1100" baseline="0" dirty="0">
                <a:solidFill>
                  <a:srgbClr val="2B2A2A"/>
                </a:solidFill>
                <a:latin typeface="Arial" panose="020B0604020202020204" pitchFamily="34" charset="0"/>
                <a:cs typeface="Arial" panose="020B0604020202020204" pitchFamily="34" charset="0"/>
              </a:rPr>
              <a:t> </a:t>
            </a:r>
          </a:p>
          <a:p>
            <a:endParaRPr lang="en-GB" sz="1100" dirty="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en-GB" sz="1100" dirty="0">
                <a:solidFill>
                  <a:srgbClr val="2B2A2A"/>
                </a:solidFill>
                <a:latin typeface="Arial" panose="020B0604020202020204" pitchFamily="34" charset="0"/>
                <a:cs typeface="Arial" panose="020B0604020202020204" pitchFamily="34" charset="0"/>
              </a:rPr>
              <a:t>Background </a:t>
            </a:r>
            <a:r>
              <a:rPr lang="en-GB" sz="1100" dirty="0" err="1">
                <a:solidFill>
                  <a:srgbClr val="2B2A2A"/>
                </a:solidFill>
                <a:latin typeface="Arial" panose="020B0604020202020204" pitchFamily="34" charset="0"/>
                <a:cs typeface="Arial" panose="020B0604020202020204" pitchFamily="34" charset="0"/>
              </a:rPr>
              <a:t>color</a:t>
            </a:r>
            <a:endParaRPr lang="en-GB" sz="1100" dirty="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en-GB" sz="1100" baseline="0" dirty="0">
                <a:solidFill>
                  <a:srgbClr val="2B2A2A"/>
                </a:solidFill>
                <a:latin typeface="Arial" panose="020B0604020202020204" pitchFamily="34" charset="0"/>
                <a:cs typeface="Arial" panose="020B0604020202020204" pitchFamily="34" charset="0"/>
              </a:rPr>
              <a:t>Primary </a:t>
            </a:r>
            <a:r>
              <a:rPr lang="en-GB" sz="1100" baseline="0" dirty="0" err="1">
                <a:solidFill>
                  <a:srgbClr val="2B2A2A"/>
                </a:solidFill>
                <a:latin typeface="Arial" panose="020B0604020202020204" pitchFamily="34" charset="0"/>
                <a:cs typeface="Arial" panose="020B0604020202020204" pitchFamily="34" charset="0"/>
              </a:rPr>
              <a:t>color</a:t>
            </a:r>
            <a:r>
              <a:rPr lang="en-GB" sz="1100" baseline="0" dirty="0">
                <a:solidFill>
                  <a:srgbClr val="2B2A2A"/>
                </a:solidFill>
                <a:latin typeface="Arial" panose="020B0604020202020204" pitchFamily="34" charset="0"/>
                <a:cs typeface="Arial" panose="020B0604020202020204" pitchFamily="34" charset="0"/>
              </a:rPr>
              <a:t> </a:t>
            </a:r>
          </a:p>
          <a:p>
            <a:endParaRPr lang="en-GB" sz="1100" dirty="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en-GB" sz="1100" baseline="0" dirty="0">
                <a:solidFill>
                  <a:srgbClr val="2B2A2A"/>
                </a:solidFill>
                <a:latin typeface="Arial" panose="020B0604020202020204" pitchFamily="34" charset="0"/>
                <a:cs typeface="Arial" panose="020B0604020202020204" pitchFamily="34" charset="0"/>
              </a:rPr>
              <a:t>Secondary </a:t>
            </a:r>
            <a:r>
              <a:rPr lang="en-GB" sz="1100" baseline="0" dirty="0" err="1">
                <a:solidFill>
                  <a:srgbClr val="2B2A2A"/>
                </a:solidFill>
                <a:latin typeface="Arial" panose="020B0604020202020204" pitchFamily="34" charset="0"/>
                <a:cs typeface="Arial" panose="020B0604020202020204" pitchFamily="34" charset="0"/>
              </a:rPr>
              <a:t>color</a:t>
            </a:r>
            <a:r>
              <a:rPr lang="en-GB" sz="1100" baseline="0" dirty="0">
                <a:solidFill>
                  <a:srgbClr val="2B2A2A"/>
                </a:solidFill>
                <a:latin typeface="Arial" panose="020B0604020202020204" pitchFamily="34" charset="0"/>
                <a:cs typeface="Arial" panose="020B0604020202020204" pitchFamily="34" charset="0"/>
              </a:rPr>
              <a:t> </a:t>
            </a:r>
          </a:p>
          <a:p>
            <a:endParaRPr lang="en-GB" sz="1100" dirty="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GB"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GB" sz="1600" b="1" i="0" dirty="0">
                <a:solidFill>
                  <a:srgbClr val="005E58"/>
                </a:solidFill>
                <a:latin typeface="Arial" panose="020B0604020202020204" pitchFamily="34" charset="0"/>
                <a:cs typeface="Arial" panose="020B0604020202020204" pitchFamily="34" charset="0"/>
              </a:rPr>
              <a:t>Headline 2. Arial </a:t>
            </a:r>
            <a:r>
              <a:rPr lang="en-GB" sz="1600" b="1" i="0" dirty="0" err="1">
                <a:solidFill>
                  <a:srgbClr val="005E58"/>
                </a:solidFill>
                <a:latin typeface="Arial" panose="020B0604020202020204" pitchFamily="34" charset="0"/>
                <a:cs typeface="Arial" panose="020B0604020202020204" pitchFamily="34" charset="0"/>
              </a:rPr>
              <a:t>Blod</a:t>
            </a:r>
            <a:r>
              <a:rPr lang="en-GB" sz="1600" b="1" i="0" dirty="0">
                <a:solidFill>
                  <a:srgbClr val="005E58"/>
                </a:solidFill>
                <a:latin typeface="Arial" panose="020B0604020202020204" pitchFamily="34" charset="0"/>
                <a:cs typeface="Arial" panose="020B0604020202020204" pitchFamily="34" charset="0"/>
              </a:rPr>
              <a:t>,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GB"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GB" sz="1400" b="0" i="0" u="sng" dirty="0">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179910"/>
            <a:ext cx="10515600" cy="851941"/>
          </a:xfrm>
          <a:prstGeom prst="rect">
            <a:avLst/>
          </a:prstGeom>
        </p:spPr>
        <p:txBody>
          <a:bodyPr vert="horz" lIns="0" tIns="45720" rIns="0" bIns="45720" rtlCol="0" anchor="b">
            <a:normAutofit/>
          </a:bodyPr>
          <a:lstStyle/>
          <a:p>
            <a:r>
              <a:rPr lang="en-GB" dirty="0"/>
              <a:t>Click to edit headline</a:t>
            </a:r>
          </a:p>
        </p:txBody>
      </p:sp>
    </p:spTree>
    <p:extLst>
      <p:ext uri="{BB962C8B-B14F-4D97-AF65-F5344CB8AC3E}">
        <p14:creationId xmlns:p14="http://schemas.microsoft.com/office/powerpoint/2010/main" val="69721455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 id="2147483933" r:id="rId21"/>
    <p:sldLayoutId id="2147483934" r:id="rId22"/>
    <p:sldLayoutId id="2147483935" r:id="rId23"/>
    <p:sldLayoutId id="2147483936" r:id="rId24"/>
    <p:sldLayoutId id="2147483937" r:id="rId25"/>
    <p:sldLayoutId id="2147483938" r:id="rId26"/>
    <p:sldLayoutId id="2147483939" r:id="rId27"/>
    <p:sldLayoutId id="2147483940" r:id="rId28"/>
    <p:sldLayoutId id="2147483941" r:id="rId29"/>
    <p:sldLayoutId id="2147483942" r:id="rId30"/>
    <p:sldLayoutId id="2147483943" r:id="rId31"/>
    <p:sldLayoutId id="2147483944" r:id="rId32"/>
    <p:sldLayoutId id="2147483945" r:id="rId33"/>
    <p:sldLayoutId id="2147483946" r:id="rId34"/>
    <p:sldLayoutId id="2147483947" r:id="rId35"/>
    <p:sldLayoutId id="2147483948" r:id="rId36"/>
    <p:sldLayoutId id="2147483949" r:id="rId37"/>
    <p:sldLayoutId id="2147483950" r:id="rId38"/>
    <p:sldLayoutId id="2147483951" r:id="rId39"/>
  </p:sldLayoutIdLst>
  <p:hf sldNum="0" hdr="0" dt="0"/>
  <p:txStyles>
    <p:titleStyle>
      <a:lvl1pPr algn="l" defTabSz="914400" rtl="0" eaLnBrk="1" latinLnBrk="0" hangingPunct="1">
        <a:lnSpc>
          <a:spcPct val="90000"/>
        </a:lnSpc>
        <a:spcBef>
          <a:spcPct val="0"/>
        </a:spcBef>
        <a:buNone/>
        <a:defRPr sz="32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F26B43"/>
          </p15:clr>
        </p15:guide>
        <p15:guide id="2" pos="3749">
          <p15:clr>
            <a:srgbClr val="F26B43"/>
          </p15:clr>
        </p15:guide>
        <p15:guide id="3" orient="horz" pos="3861">
          <p15:clr>
            <a:srgbClr val="F26B43"/>
          </p15:clr>
        </p15:guide>
        <p15:guide id="5" orient="horz" pos="1117">
          <p15:clr>
            <a:srgbClr val="F26B43"/>
          </p15:clr>
        </p15:guide>
        <p15:guide id="6" pos="7174">
          <p15:clr>
            <a:srgbClr val="F26B43"/>
          </p15:clr>
        </p15:guide>
        <p15:guide id="8" pos="3953">
          <p15:clr>
            <a:srgbClr val="F26B43"/>
          </p15:clr>
        </p15:guide>
        <p15:guide id="9" orient="horz" pos="406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07062801"/>
      </p:ext>
    </p:extLst>
  </p:cSld>
  <p:clrMap bg1="lt1" tx1="dk1" bg2="lt2" tx2="dk2" accent1="accent1" accent2="accent2" accent3="accent3" accent4="accent4" accent5="accent5" accent6="accent6" hlink="hlink" folHlink="folHlink"/>
  <p:sldLayoutIdLst>
    <p:sldLayoutId id="2147483660" r:id="rId1"/>
    <p:sldLayoutId id="2147483721" r:id="rId2"/>
    <p:sldLayoutId id="2147483720" r:id="rId3"/>
    <p:sldLayoutId id="2147483662" r:id="rId4"/>
    <p:sldLayoutId id="2147483663" r:id="rId5"/>
    <p:sldLayoutId id="2147483665" r:id="rId6"/>
    <p:sldLayoutId id="2147483691" r:id="rId7"/>
    <p:sldLayoutId id="2147483666" r:id="rId8"/>
    <p:sldLayoutId id="2147483673" r:id="rId9"/>
    <p:sldLayoutId id="2147483674" r:id="rId10"/>
    <p:sldLayoutId id="2147483667" r:id="rId11"/>
    <p:sldLayoutId id="2147483676" r:id="rId12"/>
    <p:sldLayoutId id="2147483677" r:id="rId13"/>
    <p:sldLayoutId id="2147483722" r:id="rId14"/>
    <p:sldLayoutId id="2147483679" r:id="rId15"/>
    <p:sldLayoutId id="2147483680" r:id="rId16"/>
    <p:sldLayoutId id="2147483723" r:id="rId17"/>
    <p:sldLayoutId id="2147483724" r:id="rId18"/>
    <p:sldLayoutId id="2147483681" r:id="rId19"/>
    <p:sldLayoutId id="2147483682" r:id="rId20"/>
    <p:sldLayoutId id="2147483683" r:id="rId21"/>
    <p:sldLayoutId id="2147483684" r:id="rId22"/>
    <p:sldLayoutId id="2147483675" r:id="rId23"/>
    <p:sldLayoutId id="2147483686" r:id="rId24"/>
    <p:sldLayoutId id="2147483687" r:id="rId25"/>
    <p:sldLayoutId id="2147483688" r:id="rId26"/>
    <p:sldLayoutId id="2147483689" r:id="rId27"/>
    <p:sldLayoutId id="2147483690" r:id="rId28"/>
    <p:sldLayoutId id="2147483685" r:id="rId29"/>
    <p:sldLayoutId id="2147483692" r:id="rId30"/>
    <p:sldLayoutId id="2147483693" r:id="rId31"/>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86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6EC3F1-D682-0748-B446-F4D23993D4F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8FFC57DF-F311-4246-8982-48FA6C915768}"/>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9904A51B-FAC4-B645-B516-05C89185E4D1}"/>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a:extLst>
              <a:ext uri="{FF2B5EF4-FFF2-40B4-BE49-F238E27FC236}">
                <a16:creationId xmlns:a16="http://schemas.microsoft.com/office/drawing/2014/main" id="{C3CFED67-4D3B-714E-A097-A2BFBF9056CD}"/>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5">
            <a:extLst>
              <a:ext uri="{FF2B5EF4-FFF2-40B4-BE49-F238E27FC236}">
                <a16:creationId xmlns:a16="http://schemas.microsoft.com/office/drawing/2014/main" id="{96535B52-3BE2-0941-B0D7-076CBED500FD}"/>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7" name="Rectangle 6">
            <a:extLst>
              <a:ext uri="{FF2B5EF4-FFF2-40B4-BE49-F238E27FC236}">
                <a16:creationId xmlns:a16="http://schemas.microsoft.com/office/drawing/2014/main" id="{DB75E5A7-9EF0-284E-999B-6BF3841D62B5}"/>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8" name="TextBox 7">
            <a:extLst>
              <a:ext uri="{FF2B5EF4-FFF2-40B4-BE49-F238E27FC236}">
                <a16:creationId xmlns:a16="http://schemas.microsoft.com/office/drawing/2014/main" id="{08BF843A-0A3D-4549-9192-97CC64258899}"/>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1A366B-93D7-3040-83D4-920C620B4160}"/>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967D64-1167-674B-A56F-0631EA9B72C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B1EE735-30BC-4444-B538-28148A76082D}"/>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8FAF33-6635-044F-9B7B-431E6CB14CE0}"/>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3" name="TextBox 12">
            <a:extLst>
              <a:ext uri="{FF2B5EF4-FFF2-40B4-BE49-F238E27FC236}">
                <a16:creationId xmlns:a16="http://schemas.microsoft.com/office/drawing/2014/main" id="{B126E807-2D84-004E-8587-C8F95FED147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4" name="TextBox 13">
            <a:extLst>
              <a:ext uri="{FF2B5EF4-FFF2-40B4-BE49-F238E27FC236}">
                <a16:creationId xmlns:a16="http://schemas.microsoft.com/office/drawing/2014/main" id="{74EA6582-E0B8-3847-9364-FEA7F5A45BF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15" name="TextBox 14">
            <a:extLst>
              <a:ext uri="{FF2B5EF4-FFF2-40B4-BE49-F238E27FC236}">
                <a16:creationId xmlns:a16="http://schemas.microsoft.com/office/drawing/2014/main" id="{0E1CEB5E-3727-5C4C-98F7-4CE9FBEFDF69}"/>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16" name="Rectangle 15">
            <a:extLst>
              <a:ext uri="{FF2B5EF4-FFF2-40B4-BE49-F238E27FC236}">
                <a16:creationId xmlns:a16="http://schemas.microsoft.com/office/drawing/2014/main" id="{E24B1285-D46E-AD45-8F1C-321C951F4C27}"/>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CBAF3F29-B545-484E-B07D-D4C4B376CCA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87924503"/>
      </p:ext>
    </p:extLst>
  </p:cSld>
  <p:clrMap bg1="lt1" tx1="dk1" bg2="lt2" tx2="dk2" accent1="accent1" accent2="accent2" accent3="accent3" accent4="accent4" accent5="accent5" accent6="accent6" hlink="hlink" folHlink="folHlink"/>
  <p:sldLayoutIdLst>
    <p:sldLayoutId id="2147483708" r:id="rId1"/>
    <p:sldLayoutId id="2147483706" r:id="rId2"/>
    <p:sldLayoutId id="214748370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12937699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1" r:id="rId10"/>
    <p:sldLayoutId id="2147483744" r:id="rId11"/>
    <p:sldLayoutId id="2147483745" r:id="rId12"/>
    <p:sldLayoutId id="2147483747" r:id="rId13"/>
    <p:sldLayoutId id="2147483748" r:id="rId14"/>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1116" y="660148"/>
            <a:ext cx="10888337" cy="676787"/>
          </a:xfrm>
          <a:prstGeom prst="rect">
            <a:avLst/>
          </a:prstGeom>
        </p:spPr>
        <p:txBody>
          <a:bodyPr vert="horz" lIns="0" tIns="0" rIns="0" bIns="0" rtlCol="0" anchor="t" anchorCtr="0">
            <a:noAutofit/>
          </a:bodyPr>
          <a:lstStyle/>
          <a:p>
            <a:r>
              <a:rPr lang="en-GB"/>
              <a:t>Click to edit Headline</a:t>
            </a:r>
          </a:p>
        </p:txBody>
      </p:sp>
      <p:sp>
        <p:nvSpPr>
          <p:cNvPr id="3" name="Text Placeholder 2"/>
          <p:cNvSpPr>
            <a:spLocks noGrp="1"/>
          </p:cNvSpPr>
          <p:nvPr>
            <p:ph type="body" idx="1"/>
          </p:nvPr>
        </p:nvSpPr>
        <p:spPr>
          <a:xfrm>
            <a:off x="651115" y="1619251"/>
            <a:ext cx="10888337" cy="4116388"/>
          </a:xfrm>
          <a:prstGeom prst="rect">
            <a:avLst/>
          </a:prstGeom>
        </p:spPr>
        <p:txBody>
          <a:bodyPr vert="horz" lIns="0" tIns="0" rIns="0" bIns="0" rtlCol="0">
            <a:noAutofit/>
          </a:body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 level</a:t>
            </a:r>
          </a:p>
          <a:p>
            <a:pPr lvl="7"/>
            <a:r>
              <a:rPr lang="en-GB"/>
              <a:t>8 level</a:t>
            </a:r>
          </a:p>
          <a:p>
            <a:pPr lvl="8"/>
            <a:r>
              <a:rPr lang="en-GB"/>
              <a:t>9 level</a:t>
            </a:r>
          </a:p>
        </p:txBody>
      </p:sp>
      <p:sp>
        <p:nvSpPr>
          <p:cNvPr id="4" name="Date Placeholder 3"/>
          <p:cNvSpPr>
            <a:spLocks noGrp="1"/>
          </p:cNvSpPr>
          <p:nvPr>
            <p:ph type="dt" sz="half" idx="2"/>
          </p:nvPr>
        </p:nvSpPr>
        <p:spPr>
          <a:xfrm>
            <a:off x="-2163953" y="4437113"/>
            <a:ext cx="733253" cy="85449"/>
          </a:xfrm>
          <a:prstGeom prst="rect">
            <a:avLst/>
          </a:prstGeom>
        </p:spPr>
        <p:txBody>
          <a:bodyPr vert="horz" lIns="91440" tIns="45720" rIns="91440" bIns="45720" rtlCol="0" anchor="ctr"/>
          <a:lstStyle>
            <a:lvl1pPr algn="l">
              <a:defRPr sz="800">
                <a:solidFill>
                  <a:schemeClr val="bg1">
                    <a:lumMod val="75000"/>
                  </a:schemeClr>
                </a:solidFill>
              </a:defRPr>
            </a:lvl1pPr>
          </a:lstStyle>
          <a:p>
            <a:fld id="{A2EB18CD-1F1B-42E5-9637-51AAA4CC8AAA}" type="datetimeFigureOut">
              <a:rPr lang="en-GB" smtClean="0"/>
              <a:pPr/>
              <a:t>13/01/2022</a:t>
            </a:fld>
            <a:endParaRPr lang="en-GB"/>
          </a:p>
        </p:txBody>
      </p:sp>
      <p:sp>
        <p:nvSpPr>
          <p:cNvPr id="5" name="Footer Placeholder 4"/>
          <p:cNvSpPr>
            <a:spLocks noGrp="1"/>
          </p:cNvSpPr>
          <p:nvPr>
            <p:ph type="ftr" sz="quarter" idx="3"/>
          </p:nvPr>
        </p:nvSpPr>
        <p:spPr>
          <a:xfrm>
            <a:off x="-2185998" y="5013177"/>
            <a:ext cx="706103" cy="168993"/>
          </a:xfrm>
          <a:prstGeom prst="rect">
            <a:avLst/>
          </a:prstGeom>
        </p:spPr>
        <p:txBody>
          <a:bodyPr vert="horz" lIns="91440" tIns="45720" rIns="91440" bIns="45720" rtlCol="0" anchor="ctr"/>
          <a:lstStyle>
            <a:lvl1pPr algn="ctr">
              <a:defRPr sz="800">
                <a:solidFill>
                  <a:schemeClr val="bg1">
                    <a:lumMod val="75000"/>
                  </a:schemeClr>
                </a:solidFill>
              </a:defRPr>
            </a:lvl1pPr>
          </a:lstStyle>
          <a:p>
            <a:endParaRPr lang="en-GB"/>
          </a:p>
        </p:txBody>
      </p:sp>
      <p:sp>
        <p:nvSpPr>
          <p:cNvPr id="6" name="Slide Number Placeholder 5"/>
          <p:cNvSpPr>
            <a:spLocks noGrp="1"/>
          </p:cNvSpPr>
          <p:nvPr>
            <p:ph type="sldNum" sz="quarter" idx="4"/>
          </p:nvPr>
        </p:nvSpPr>
        <p:spPr>
          <a:xfrm>
            <a:off x="-2024337" y="4653137"/>
            <a:ext cx="475867" cy="252189"/>
          </a:xfrm>
          <a:prstGeom prst="rect">
            <a:avLst/>
          </a:prstGeom>
        </p:spPr>
        <p:txBody>
          <a:bodyPr vert="horz" lIns="91440" tIns="45720" rIns="91440" bIns="45720" rtlCol="0" anchor="ctr"/>
          <a:lstStyle>
            <a:lvl1pPr algn="r">
              <a:defRPr sz="800">
                <a:solidFill>
                  <a:schemeClr val="bg1">
                    <a:lumMod val="75000"/>
                  </a:schemeClr>
                </a:solidFill>
              </a:defRPr>
            </a:lvl1pPr>
          </a:lstStyle>
          <a:p>
            <a:fld id="{5BA07366-CB75-4AA8-9E5B-928B849F427C}" type="slidenum">
              <a:rPr lang="en-GB" smtClean="0"/>
              <a:pPr/>
              <a:t>‹#›</a:t>
            </a:fld>
            <a:endParaRPr lang="en-GB"/>
          </a:p>
        </p:txBody>
      </p:sp>
      <p:pic>
        <p:nvPicPr>
          <p:cNvPr id="14" name="Bilde 13">
            <a:extLst>
              <a:ext uri="{FF2B5EF4-FFF2-40B4-BE49-F238E27FC236}">
                <a16:creationId xmlns:a16="http://schemas.microsoft.com/office/drawing/2014/main" id="{BF5D6F53-6DFB-4A61-82A0-3059DE6F51A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836854" y="6447086"/>
            <a:ext cx="1843291" cy="220833"/>
          </a:xfrm>
          <a:prstGeom prst="rect">
            <a:avLst/>
          </a:prstGeom>
        </p:spPr>
      </p:pic>
      <p:pic>
        <p:nvPicPr>
          <p:cNvPr id="20" name="Bilde 19" descr="Et bilde som inneholder rom&#10;&#10;Automatisk generert beskrivelse">
            <a:extLst>
              <a:ext uri="{FF2B5EF4-FFF2-40B4-BE49-F238E27FC236}">
                <a16:creationId xmlns:a16="http://schemas.microsoft.com/office/drawing/2014/main" id="{FE621298-C397-4536-8D7A-706DD312E81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1855" y="6176249"/>
            <a:ext cx="1410638" cy="580846"/>
          </a:xfrm>
          <a:prstGeom prst="rect">
            <a:avLst/>
          </a:prstGeom>
        </p:spPr>
      </p:pic>
    </p:spTree>
    <p:extLst>
      <p:ext uri="{BB962C8B-B14F-4D97-AF65-F5344CB8AC3E}">
        <p14:creationId xmlns:p14="http://schemas.microsoft.com/office/powerpoint/2010/main" val="402784614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Lst>
  <p:txStyles>
    <p:titleStyle>
      <a:lvl1pPr algn="l" defTabSz="914400" rtl="0" eaLnBrk="1" latinLnBrk="0" hangingPunct="1">
        <a:spcBef>
          <a:spcPct val="0"/>
        </a:spcBef>
        <a:buNone/>
        <a:defRPr sz="3600" kern="1200">
          <a:solidFill>
            <a:schemeClr val="tx2"/>
          </a:solidFill>
          <a:latin typeface="Arial" panose="020B0604020202020204" pitchFamily="34" charset="0"/>
          <a:ea typeface="+mj-ea"/>
          <a:cs typeface="Arial" panose="020B0604020202020204" pitchFamily="34" charset="0"/>
        </a:defRPr>
      </a:lvl1pPr>
    </p:titleStyle>
    <p:bodyStyle>
      <a:lvl1pPr marL="360000" indent="-360000" algn="l" defTabSz="914400" rtl="0" eaLnBrk="1" latinLnBrk="0" hangingPunct="1">
        <a:lnSpc>
          <a:spcPct val="89000"/>
        </a:lnSpc>
        <a:spcBef>
          <a:spcPts val="0"/>
        </a:spcBef>
        <a:spcAft>
          <a:spcPts val="1200"/>
        </a:spcAft>
        <a:buClr>
          <a:schemeClr val="tx1"/>
        </a:buClr>
        <a:buFont typeface="Arial" pitchFamily="34" charset="0"/>
        <a:buChar char="•"/>
        <a:defRPr sz="2400" kern="1200">
          <a:solidFill>
            <a:schemeClr val="tx1">
              <a:lumMod val="50000"/>
            </a:schemeClr>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ct val="89000"/>
        </a:lnSpc>
        <a:spcBef>
          <a:spcPts val="0"/>
        </a:spcBef>
        <a:spcAft>
          <a:spcPts val="1200"/>
        </a:spcAft>
        <a:buClr>
          <a:schemeClr val="tx1"/>
        </a:buClr>
        <a:buFont typeface="Arial" pitchFamily="34" charset="0"/>
        <a:buChar char="•"/>
        <a:defRPr sz="2200" kern="1200">
          <a:solidFill>
            <a:schemeClr val="tx1">
              <a:lumMod val="50000"/>
            </a:schemeClr>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ct val="89000"/>
        </a:lnSpc>
        <a:spcBef>
          <a:spcPts val="0"/>
        </a:spcBef>
        <a:spcAft>
          <a:spcPts val="1200"/>
        </a:spcAft>
        <a:buClr>
          <a:schemeClr val="tx1"/>
        </a:buClr>
        <a:buFont typeface="Arial" pitchFamily="34" charset="0"/>
        <a:buChar char="•"/>
        <a:defRPr sz="2000" kern="1200">
          <a:solidFill>
            <a:schemeClr val="tx1">
              <a:lumMod val="50000"/>
            </a:schemeClr>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ct val="89000"/>
        </a:lnSpc>
        <a:spcBef>
          <a:spcPts val="0"/>
        </a:spcBef>
        <a:spcAft>
          <a:spcPts val="1200"/>
        </a:spcAft>
        <a:buClr>
          <a:schemeClr val="tx1"/>
        </a:buClr>
        <a:buFont typeface="Arial" pitchFamily="34" charset="0"/>
        <a:buChar char="•"/>
        <a:defRPr sz="1800" kern="1200">
          <a:solidFill>
            <a:schemeClr val="tx1">
              <a:lumMod val="50000"/>
            </a:schemeClr>
          </a:solidFill>
          <a:latin typeface="Arial" panose="020B0604020202020204" pitchFamily="34" charset="0"/>
          <a:ea typeface="+mn-ea"/>
          <a:cs typeface="Arial" panose="020B0604020202020204" pitchFamily="34" charset="0"/>
        </a:defRPr>
      </a:lvl4pPr>
      <a:lvl5pPr marL="1800000" indent="-360000" algn="l" defTabSz="914400" rtl="0" eaLnBrk="1" latinLnBrk="0" hangingPunct="1">
        <a:lnSpc>
          <a:spcPct val="89000"/>
        </a:lnSpc>
        <a:spcBef>
          <a:spcPts val="0"/>
        </a:spcBef>
        <a:spcAft>
          <a:spcPts val="1200"/>
        </a:spcAft>
        <a:buClr>
          <a:schemeClr val="tx1"/>
        </a:buClr>
        <a:buFont typeface="Arial" pitchFamily="34" charset="0"/>
        <a:buChar char="•"/>
        <a:defRPr sz="1600" kern="1200">
          <a:solidFill>
            <a:schemeClr val="tx1">
              <a:lumMod val="50000"/>
            </a:schemeClr>
          </a:solidFill>
          <a:latin typeface="Arial" panose="020B0604020202020204" pitchFamily="34" charset="0"/>
          <a:ea typeface="+mn-ea"/>
          <a:cs typeface="Arial" panose="020B0604020202020204" pitchFamily="34" charset="0"/>
        </a:defRPr>
      </a:lvl5pPr>
      <a:lvl6pPr marL="2160000" indent="-360000" algn="l" defTabSz="914400" rtl="0" eaLnBrk="1" latinLnBrk="0" hangingPunct="1">
        <a:lnSpc>
          <a:spcPct val="89000"/>
        </a:lnSpc>
        <a:spcBef>
          <a:spcPts val="0"/>
        </a:spcBef>
        <a:spcAft>
          <a:spcPts val="1200"/>
        </a:spcAft>
        <a:buClr>
          <a:schemeClr val="tx1"/>
        </a:buClr>
        <a:buFont typeface="Arial" pitchFamily="34" charset="0"/>
        <a:buChar char="•"/>
        <a:defRPr sz="1400" kern="1200">
          <a:solidFill>
            <a:schemeClr val="tx1">
              <a:lumMod val="50000"/>
            </a:schemeClr>
          </a:solidFill>
          <a:latin typeface="Arial" panose="020B0604020202020204" pitchFamily="34" charset="0"/>
          <a:ea typeface="+mn-ea"/>
          <a:cs typeface="Arial" panose="020B0604020202020204" pitchFamily="34" charset="0"/>
        </a:defRPr>
      </a:lvl6pPr>
      <a:lvl7pPr marL="2520000" indent="-360000" algn="l" defTabSz="914400" rtl="0" eaLnBrk="1" latinLnBrk="0" hangingPunct="1">
        <a:lnSpc>
          <a:spcPct val="89000"/>
        </a:lnSpc>
        <a:spcBef>
          <a:spcPts val="0"/>
        </a:spcBef>
        <a:spcAft>
          <a:spcPts val="1200"/>
        </a:spcAft>
        <a:buClr>
          <a:schemeClr val="tx1"/>
        </a:buClr>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7pPr>
      <a:lvl8pPr marL="288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8pPr>
      <a:lvl9pPr marL="324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1116" y="660148"/>
            <a:ext cx="10888337" cy="676787"/>
          </a:xfrm>
          <a:prstGeom prst="rect">
            <a:avLst/>
          </a:prstGeom>
        </p:spPr>
        <p:txBody>
          <a:bodyPr vert="horz" lIns="0" tIns="0" rIns="0" bIns="0" rtlCol="0" anchor="t" anchorCtr="0">
            <a:noAutofit/>
          </a:bodyPr>
          <a:lstStyle/>
          <a:p>
            <a:r>
              <a:rPr lang="en-GB"/>
              <a:t>Click to edit Headline</a:t>
            </a:r>
          </a:p>
        </p:txBody>
      </p:sp>
      <p:sp>
        <p:nvSpPr>
          <p:cNvPr id="3" name="Text Placeholder 2"/>
          <p:cNvSpPr>
            <a:spLocks noGrp="1"/>
          </p:cNvSpPr>
          <p:nvPr>
            <p:ph type="body" idx="1"/>
          </p:nvPr>
        </p:nvSpPr>
        <p:spPr>
          <a:xfrm>
            <a:off x="651115" y="1619251"/>
            <a:ext cx="10888337" cy="4116388"/>
          </a:xfrm>
          <a:prstGeom prst="rect">
            <a:avLst/>
          </a:prstGeom>
        </p:spPr>
        <p:txBody>
          <a:bodyPr vert="horz" lIns="0" tIns="0" rIns="0" bIns="0" rtlCol="0">
            <a:noAutofit/>
          </a:body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 level</a:t>
            </a:r>
          </a:p>
          <a:p>
            <a:pPr lvl="7"/>
            <a:r>
              <a:rPr lang="en-GB"/>
              <a:t>8 level</a:t>
            </a:r>
          </a:p>
          <a:p>
            <a:pPr lvl="8"/>
            <a:r>
              <a:rPr lang="en-GB"/>
              <a:t>9 level</a:t>
            </a:r>
          </a:p>
        </p:txBody>
      </p:sp>
      <p:sp>
        <p:nvSpPr>
          <p:cNvPr id="4" name="Date Placeholder 3"/>
          <p:cNvSpPr>
            <a:spLocks noGrp="1"/>
          </p:cNvSpPr>
          <p:nvPr>
            <p:ph type="dt" sz="half" idx="2"/>
          </p:nvPr>
        </p:nvSpPr>
        <p:spPr>
          <a:xfrm>
            <a:off x="-2163953" y="4437113"/>
            <a:ext cx="733253" cy="85449"/>
          </a:xfrm>
          <a:prstGeom prst="rect">
            <a:avLst/>
          </a:prstGeom>
        </p:spPr>
        <p:txBody>
          <a:bodyPr vert="horz" lIns="91440" tIns="45720" rIns="91440" bIns="45720" rtlCol="0" anchor="ctr"/>
          <a:lstStyle>
            <a:lvl1pPr algn="l">
              <a:defRPr sz="800">
                <a:solidFill>
                  <a:schemeClr val="bg1">
                    <a:lumMod val="75000"/>
                  </a:schemeClr>
                </a:solidFill>
              </a:defRPr>
            </a:lvl1pPr>
          </a:lstStyle>
          <a:p>
            <a:fld id="{A2EB18CD-1F1B-42E5-9637-51AAA4CC8AAA}" type="datetimeFigureOut">
              <a:rPr lang="en-GB" smtClean="0"/>
              <a:pPr/>
              <a:t>13/01/2022</a:t>
            </a:fld>
            <a:endParaRPr lang="en-GB"/>
          </a:p>
        </p:txBody>
      </p:sp>
      <p:sp>
        <p:nvSpPr>
          <p:cNvPr id="5" name="Footer Placeholder 4"/>
          <p:cNvSpPr>
            <a:spLocks noGrp="1"/>
          </p:cNvSpPr>
          <p:nvPr>
            <p:ph type="ftr" sz="quarter" idx="3"/>
          </p:nvPr>
        </p:nvSpPr>
        <p:spPr>
          <a:xfrm>
            <a:off x="-2185998" y="5013177"/>
            <a:ext cx="706103" cy="168993"/>
          </a:xfrm>
          <a:prstGeom prst="rect">
            <a:avLst/>
          </a:prstGeom>
        </p:spPr>
        <p:txBody>
          <a:bodyPr vert="horz" lIns="91440" tIns="45720" rIns="91440" bIns="45720" rtlCol="0" anchor="ctr"/>
          <a:lstStyle>
            <a:lvl1pPr algn="ctr">
              <a:defRPr sz="800">
                <a:solidFill>
                  <a:schemeClr val="bg1">
                    <a:lumMod val="75000"/>
                  </a:schemeClr>
                </a:solidFill>
              </a:defRPr>
            </a:lvl1pPr>
          </a:lstStyle>
          <a:p>
            <a:endParaRPr lang="en-GB"/>
          </a:p>
        </p:txBody>
      </p:sp>
      <p:sp>
        <p:nvSpPr>
          <p:cNvPr id="6" name="Slide Number Placeholder 5"/>
          <p:cNvSpPr>
            <a:spLocks noGrp="1"/>
          </p:cNvSpPr>
          <p:nvPr>
            <p:ph type="sldNum" sz="quarter" idx="4"/>
          </p:nvPr>
        </p:nvSpPr>
        <p:spPr>
          <a:xfrm>
            <a:off x="-2024337" y="4653137"/>
            <a:ext cx="475867" cy="252189"/>
          </a:xfrm>
          <a:prstGeom prst="rect">
            <a:avLst/>
          </a:prstGeom>
        </p:spPr>
        <p:txBody>
          <a:bodyPr vert="horz" lIns="91440" tIns="45720" rIns="91440" bIns="45720" rtlCol="0" anchor="ctr"/>
          <a:lstStyle>
            <a:lvl1pPr algn="r">
              <a:defRPr sz="800">
                <a:solidFill>
                  <a:schemeClr val="bg1">
                    <a:lumMod val="75000"/>
                  </a:schemeClr>
                </a:solidFill>
              </a:defRPr>
            </a:lvl1pPr>
          </a:lstStyle>
          <a:p>
            <a:fld id="{5BA07366-CB75-4AA8-9E5B-928B849F427C}" type="slidenum">
              <a:rPr lang="en-GB" smtClean="0"/>
              <a:pPr/>
              <a:t>‹#›</a:t>
            </a:fld>
            <a:endParaRPr lang="en-GB"/>
          </a:p>
        </p:txBody>
      </p:sp>
      <p:pic>
        <p:nvPicPr>
          <p:cNvPr id="14" name="Picture 1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280982" y="6228766"/>
            <a:ext cx="2395745" cy="426073"/>
          </a:xfrm>
          <a:prstGeom prst="rect">
            <a:avLst/>
          </a:prstGeom>
        </p:spPr>
      </p:pic>
      <p:cxnSp>
        <p:nvCxnSpPr>
          <p:cNvPr id="16" name="Straight Connector 15"/>
          <p:cNvCxnSpPr/>
          <p:nvPr userDrawn="1"/>
        </p:nvCxnSpPr>
        <p:spPr>
          <a:xfrm>
            <a:off x="515273" y="6084828"/>
            <a:ext cx="11161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32728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l" defTabSz="914400" rtl="0" eaLnBrk="1" latinLnBrk="0" hangingPunct="1">
        <a:spcBef>
          <a:spcPct val="0"/>
        </a:spcBef>
        <a:buNone/>
        <a:defRPr sz="3600" kern="1200">
          <a:solidFill>
            <a:schemeClr val="tx2"/>
          </a:solidFill>
          <a:latin typeface="+mj-lt"/>
          <a:ea typeface="+mj-ea"/>
          <a:cs typeface="+mj-cs"/>
        </a:defRPr>
      </a:lvl1pPr>
    </p:titleStyle>
    <p:bodyStyle>
      <a:lvl1pPr marL="360000" indent="-360000" algn="l" defTabSz="914400" rtl="0" eaLnBrk="1" latinLnBrk="0" hangingPunct="1">
        <a:lnSpc>
          <a:spcPct val="89000"/>
        </a:lnSpc>
        <a:spcBef>
          <a:spcPts val="0"/>
        </a:spcBef>
        <a:spcAft>
          <a:spcPts val="1200"/>
        </a:spcAft>
        <a:buClr>
          <a:schemeClr val="tx1"/>
        </a:buClr>
        <a:buFont typeface="Arial" pitchFamily="34" charset="0"/>
        <a:buChar char="•"/>
        <a:defRPr sz="2400" kern="1200">
          <a:solidFill>
            <a:schemeClr val="tx1"/>
          </a:solidFill>
          <a:latin typeface="+mn-lt"/>
          <a:ea typeface="+mn-ea"/>
          <a:cs typeface="+mn-cs"/>
        </a:defRPr>
      </a:lvl1pPr>
      <a:lvl2pPr marL="720000" indent="-360000" algn="l" defTabSz="914400" rtl="0" eaLnBrk="1" latinLnBrk="0" hangingPunct="1">
        <a:lnSpc>
          <a:spcPct val="89000"/>
        </a:lnSpc>
        <a:spcBef>
          <a:spcPts val="0"/>
        </a:spcBef>
        <a:spcAft>
          <a:spcPts val="1200"/>
        </a:spcAft>
        <a:buClr>
          <a:schemeClr val="tx1"/>
        </a:buClr>
        <a:buFont typeface="Arial" pitchFamily="34" charset="0"/>
        <a:buChar char="•"/>
        <a:defRPr sz="2200" kern="1200">
          <a:solidFill>
            <a:schemeClr val="tx1"/>
          </a:solidFill>
          <a:latin typeface="+mn-lt"/>
          <a:ea typeface="+mn-ea"/>
          <a:cs typeface="+mn-cs"/>
        </a:defRPr>
      </a:lvl2pPr>
      <a:lvl3pPr marL="1080000" indent="-360000" algn="l" defTabSz="914400" rtl="0" eaLnBrk="1" latinLnBrk="0" hangingPunct="1">
        <a:lnSpc>
          <a:spcPct val="89000"/>
        </a:lnSpc>
        <a:spcBef>
          <a:spcPts val="0"/>
        </a:spcBef>
        <a:spcAft>
          <a:spcPts val="1200"/>
        </a:spcAft>
        <a:buClr>
          <a:schemeClr val="tx1"/>
        </a:buClr>
        <a:buFont typeface="Arial" pitchFamily="34" charset="0"/>
        <a:buChar char="•"/>
        <a:defRPr sz="2000" kern="1200">
          <a:solidFill>
            <a:schemeClr val="tx1"/>
          </a:solidFill>
          <a:latin typeface="+mn-lt"/>
          <a:ea typeface="+mn-ea"/>
          <a:cs typeface="+mn-cs"/>
        </a:defRPr>
      </a:lvl3pPr>
      <a:lvl4pPr marL="1440000" indent="-360000" algn="l" defTabSz="914400" rtl="0" eaLnBrk="1" latinLnBrk="0" hangingPunct="1">
        <a:lnSpc>
          <a:spcPct val="89000"/>
        </a:lnSpc>
        <a:spcBef>
          <a:spcPts val="0"/>
        </a:spcBef>
        <a:spcAft>
          <a:spcPts val="1200"/>
        </a:spcAft>
        <a:buClr>
          <a:schemeClr val="tx1"/>
        </a:buClr>
        <a:buFont typeface="Arial" pitchFamily="34" charset="0"/>
        <a:buChar char="•"/>
        <a:defRPr sz="1800" kern="1200">
          <a:solidFill>
            <a:schemeClr val="tx1"/>
          </a:solidFill>
          <a:latin typeface="+mn-lt"/>
          <a:ea typeface="+mn-ea"/>
          <a:cs typeface="+mn-cs"/>
        </a:defRPr>
      </a:lvl4pPr>
      <a:lvl5pPr marL="1800000" indent="-360000" algn="l" defTabSz="914400" rtl="0" eaLnBrk="1" latinLnBrk="0" hangingPunct="1">
        <a:lnSpc>
          <a:spcPct val="89000"/>
        </a:lnSpc>
        <a:spcBef>
          <a:spcPts val="0"/>
        </a:spcBef>
        <a:spcAft>
          <a:spcPts val="1200"/>
        </a:spcAft>
        <a:buClr>
          <a:schemeClr val="tx1"/>
        </a:buClr>
        <a:buFont typeface="Arial" pitchFamily="34" charset="0"/>
        <a:buChar char="•"/>
        <a:defRPr sz="1600" kern="1200">
          <a:solidFill>
            <a:schemeClr val="tx1"/>
          </a:solidFill>
          <a:latin typeface="+mn-lt"/>
          <a:ea typeface="+mn-ea"/>
          <a:cs typeface="+mn-cs"/>
        </a:defRPr>
      </a:lvl5pPr>
      <a:lvl6pPr marL="2160000" indent="-360000" algn="l" defTabSz="914400" rtl="0" eaLnBrk="1" latinLnBrk="0" hangingPunct="1">
        <a:lnSpc>
          <a:spcPct val="89000"/>
        </a:lnSpc>
        <a:spcBef>
          <a:spcPts val="0"/>
        </a:spcBef>
        <a:spcAft>
          <a:spcPts val="1200"/>
        </a:spcAft>
        <a:buClr>
          <a:schemeClr val="tx1"/>
        </a:buClr>
        <a:buFont typeface="Arial" pitchFamily="34" charset="0"/>
        <a:buChar char="•"/>
        <a:defRPr sz="1400" kern="1200">
          <a:solidFill>
            <a:schemeClr val="tx1"/>
          </a:solidFill>
          <a:latin typeface="+mn-lt"/>
          <a:ea typeface="+mn-ea"/>
          <a:cs typeface="+mn-cs"/>
        </a:defRPr>
      </a:lvl6pPr>
      <a:lvl7pPr marL="2520000" indent="-360000" algn="l" defTabSz="914400" rtl="0" eaLnBrk="1" latinLnBrk="0" hangingPunct="1">
        <a:lnSpc>
          <a:spcPct val="89000"/>
        </a:lnSpc>
        <a:spcBef>
          <a:spcPts val="0"/>
        </a:spcBef>
        <a:spcAft>
          <a:spcPts val="1200"/>
        </a:spcAft>
        <a:buClr>
          <a:schemeClr val="tx1"/>
        </a:buClr>
        <a:buFont typeface="Arial" pitchFamily="34" charset="0"/>
        <a:buChar char="•"/>
        <a:defRPr sz="1200" kern="1200">
          <a:solidFill>
            <a:schemeClr val="tx1"/>
          </a:solidFill>
          <a:latin typeface="+mn-lt"/>
          <a:ea typeface="+mn-ea"/>
          <a:cs typeface="+mn-cs"/>
        </a:defRPr>
      </a:lvl7pPr>
      <a:lvl8pPr marL="288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solidFill>
          <a:latin typeface="+mn-lt"/>
          <a:ea typeface="+mn-ea"/>
          <a:cs typeface="+mn-cs"/>
        </a:defRPr>
      </a:lvl8pPr>
      <a:lvl9pPr marL="324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1"/>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70"/>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954492" y="6103814"/>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8"/>
            <a:ext cx="1088572"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6"/>
            <a:ext cx="1088572"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6"/>
            <a:ext cx="1088572"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6"/>
            <a:ext cx="1088572"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4" y="892905"/>
            <a:ext cx="1088572"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9"/>
            <a:ext cx="1088572"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6" y="682069"/>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6"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4"/>
            <a:ext cx="4594024"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9"/>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5"/>
            <a:ext cx="1088572"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5"/>
            <a:ext cx="1088572"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Tree>
    <p:extLst>
      <p:ext uri="{BB962C8B-B14F-4D97-AF65-F5344CB8AC3E}">
        <p14:creationId xmlns:p14="http://schemas.microsoft.com/office/powerpoint/2010/main" val="299636156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Lst>
  <p:txStyles>
    <p:titleStyle>
      <a:lvl1pPr algn="l" defTabSz="914364"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590" indent="-228590" algn="l" defTabSz="914364"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772"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2954" indent="-228590" algn="l" defTabSz="914364"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136" indent="-228590" algn="l" defTabSz="914364"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1"/>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20"/>
            <a:ext cx="10515600" cy="4082548"/>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8"/>
            <a:ext cx="1088572"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6"/>
            <a:ext cx="1088572"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6"/>
            <a:ext cx="1088572"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6"/>
            <a:ext cx="1088572"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4" y="892905"/>
            <a:ext cx="1088572"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9"/>
            <a:ext cx="1088572"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6" y="682069"/>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6"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4"/>
            <a:ext cx="4594024"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9"/>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66953" y="5709467"/>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5"/>
            <a:ext cx="1088572"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5"/>
            <a:ext cx="1088572"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Tree>
    <p:extLst>
      <p:ext uri="{BB962C8B-B14F-4D97-AF65-F5344CB8AC3E}">
        <p14:creationId xmlns:p14="http://schemas.microsoft.com/office/powerpoint/2010/main" val="226727438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8" r:id="rId12"/>
    <p:sldLayoutId id="2147483849" r:id="rId13"/>
  </p:sldLayoutIdLst>
  <p:txStyles>
    <p:titleStyle>
      <a:lvl1pPr algn="l" defTabSz="914364"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590" indent="-228590" algn="l" defTabSz="914364"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772"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2954" indent="-228590" algn="l" defTabSz="914364"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136" indent="-228590" algn="l" defTabSz="914364"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3230993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8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notesSlide" Target="../notesSlides/notesSlide11.xml"/><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19" Type="http://schemas.openxmlformats.org/officeDocument/2006/relationships/image" Target="../media/image69.sv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13" Type="http://schemas.openxmlformats.org/officeDocument/2006/relationships/image" Target="../media/image95.png"/><Relationship Id="rId18" Type="http://schemas.openxmlformats.org/officeDocument/2006/relationships/image" Target="../media/image100.svg"/><Relationship Id="rId26" Type="http://schemas.openxmlformats.org/officeDocument/2006/relationships/image" Target="../media/image108.svg"/><Relationship Id="rId3" Type="http://schemas.openxmlformats.org/officeDocument/2006/relationships/image" Target="../media/image85.png"/><Relationship Id="rId21" Type="http://schemas.openxmlformats.org/officeDocument/2006/relationships/image" Target="../media/image103.png"/><Relationship Id="rId34" Type="http://schemas.openxmlformats.org/officeDocument/2006/relationships/image" Target="../media/image116.png"/><Relationship Id="rId7" Type="http://schemas.openxmlformats.org/officeDocument/2006/relationships/image" Target="../media/image89.png"/><Relationship Id="rId12" Type="http://schemas.openxmlformats.org/officeDocument/2006/relationships/image" Target="../media/image94.svg"/><Relationship Id="rId17" Type="http://schemas.openxmlformats.org/officeDocument/2006/relationships/image" Target="../media/image99.png"/><Relationship Id="rId25" Type="http://schemas.openxmlformats.org/officeDocument/2006/relationships/image" Target="../media/image107.png"/><Relationship Id="rId33" Type="http://schemas.openxmlformats.org/officeDocument/2006/relationships/image" Target="../media/image115.png"/><Relationship Id="rId2" Type="http://schemas.openxmlformats.org/officeDocument/2006/relationships/notesSlide" Target="../notesSlides/notesSlide14.xml"/><Relationship Id="rId16" Type="http://schemas.openxmlformats.org/officeDocument/2006/relationships/image" Target="../media/image98.svg"/><Relationship Id="rId20" Type="http://schemas.openxmlformats.org/officeDocument/2006/relationships/image" Target="../media/image102.svg"/><Relationship Id="rId29"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88.svg"/><Relationship Id="rId11" Type="http://schemas.openxmlformats.org/officeDocument/2006/relationships/image" Target="../media/image93.png"/><Relationship Id="rId24" Type="http://schemas.openxmlformats.org/officeDocument/2006/relationships/image" Target="../media/image106.svg"/><Relationship Id="rId32" Type="http://schemas.openxmlformats.org/officeDocument/2006/relationships/image" Target="../media/image114.svg"/><Relationship Id="rId5" Type="http://schemas.openxmlformats.org/officeDocument/2006/relationships/image" Target="../media/image87.png"/><Relationship Id="rId15" Type="http://schemas.openxmlformats.org/officeDocument/2006/relationships/image" Target="../media/image97.png"/><Relationship Id="rId23" Type="http://schemas.openxmlformats.org/officeDocument/2006/relationships/image" Target="../media/image105.png"/><Relationship Id="rId28" Type="http://schemas.openxmlformats.org/officeDocument/2006/relationships/image" Target="../media/image110.svg"/><Relationship Id="rId10" Type="http://schemas.openxmlformats.org/officeDocument/2006/relationships/image" Target="../media/image92.svg"/><Relationship Id="rId19" Type="http://schemas.openxmlformats.org/officeDocument/2006/relationships/image" Target="../media/image101.png"/><Relationship Id="rId31" Type="http://schemas.openxmlformats.org/officeDocument/2006/relationships/image" Target="../media/image113.pn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 Id="rId22" Type="http://schemas.openxmlformats.org/officeDocument/2006/relationships/image" Target="../media/image104.svg"/><Relationship Id="rId27" Type="http://schemas.openxmlformats.org/officeDocument/2006/relationships/image" Target="../media/image109.png"/><Relationship Id="rId30" Type="http://schemas.openxmlformats.org/officeDocument/2006/relationships/image" Target="../media/image112.svg"/><Relationship Id="rId35" Type="http://schemas.openxmlformats.org/officeDocument/2006/relationships/image" Target="../media/image117.svg"/><Relationship Id="rId8" Type="http://schemas.openxmlformats.org/officeDocument/2006/relationships/image" Target="../media/image90.svg"/></Relationships>
</file>

<file path=ppt/slides/_rels/slide1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130.png"/><Relationship Id="rId18" Type="http://schemas.openxmlformats.org/officeDocument/2006/relationships/image" Target="../media/image135.png"/><Relationship Id="rId3" Type="http://schemas.openxmlformats.org/officeDocument/2006/relationships/image" Target="../media/image120.png"/><Relationship Id="rId21" Type="http://schemas.openxmlformats.org/officeDocument/2006/relationships/image" Target="../media/image138.pn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34.png"/><Relationship Id="rId2" Type="http://schemas.openxmlformats.org/officeDocument/2006/relationships/notesSlide" Target="../notesSlides/notesSlide17.xml"/><Relationship Id="rId16" Type="http://schemas.openxmlformats.org/officeDocument/2006/relationships/image" Target="../media/image133.svg"/><Relationship Id="rId20"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24" Type="http://schemas.openxmlformats.org/officeDocument/2006/relationships/image" Target="../media/image141.png"/><Relationship Id="rId5" Type="http://schemas.openxmlformats.org/officeDocument/2006/relationships/image" Target="../media/image122.png"/><Relationship Id="rId15" Type="http://schemas.openxmlformats.org/officeDocument/2006/relationships/image" Target="../media/image132.png"/><Relationship Id="rId23" Type="http://schemas.openxmlformats.org/officeDocument/2006/relationships/image" Target="../media/image140.png"/><Relationship Id="rId10" Type="http://schemas.openxmlformats.org/officeDocument/2006/relationships/image" Target="../media/image127.png"/><Relationship Id="rId19" Type="http://schemas.openxmlformats.org/officeDocument/2006/relationships/image" Target="../media/image136.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svg"/><Relationship Id="rId22" Type="http://schemas.openxmlformats.org/officeDocument/2006/relationships/image" Target="../media/image1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4.xml"/></Relationships>
</file>

<file path=ppt/slides/_rels/slide20.xml.rels><?xml version="1.0" encoding="UTF-8" standalone="yes"?>
<Relationships xmlns="http://schemas.openxmlformats.org/package/2006/relationships"><Relationship Id="rId13" Type="http://schemas.openxmlformats.org/officeDocument/2006/relationships/image" Target="../media/image92.svg"/><Relationship Id="rId18" Type="http://schemas.openxmlformats.org/officeDocument/2006/relationships/image" Target="../media/image127.png"/><Relationship Id="rId26" Type="http://schemas.openxmlformats.org/officeDocument/2006/relationships/image" Target="../media/image154.png"/><Relationship Id="rId39" Type="http://schemas.openxmlformats.org/officeDocument/2006/relationships/image" Target="../media/image167.svg"/><Relationship Id="rId21" Type="http://schemas.openxmlformats.org/officeDocument/2006/relationships/image" Target="../media/image90.svg"/><Relationship Id="rId34" Type="http://schemas.openxmlformats.org/officeDocument/2006/relationships/image" Target="../media/image162.png"/><Relationship Id="rId42" Type="http://schemas.openxmlformats.org/officeDocument/2006/relationships/image" Target="../media/image132.png"/><Relationship Id="rId47" Type="http://schemas.openxmlformats.org/officeDocument/2006/relationships/image" Target="../media/image173.svg"/><Relationship Id="rId7" Type="http://schemas.openxmlformats.org/officeDocument/2006/relationships/image" Target="../media/image146.png"/><Relationship Id="rId2" Type="http://schemas.openxmlformats.org/officeDocument/2006/relationships/notesSlide" Target="../notesSlides/notesSlide18.xml"/><Relationship Id="rId16" Type="http://schemas.openxmlformats.org/officeDocument/2006/relationships/image" Target="../media/image149.png"/><Relationship Id="rId29" Type="http://schemas.openxmlformats.org/officeDocument/2006/relationships/image" Target="../media/image157.svg"/><Relationship Id="rId1" Type="http://schemas.openxmlformats.org/officeDocument/2006/relationships/slideLayout" Target="../slideLayouts/slideLayout7.xml"/><Relationship Id="rId6" Type="http://schemas.openxmlformats.org/officeDocument/2006/relationships/image" Target="../media/image145.svg"/><Relationship Id="rId11" Type="http://schemas.openxmlformats.org/officeDocument/2006/relationships/image" Target="../media/image148.png"/><Relationship Id="rId24" Type="http://schemas.openxmlformats.org/officeDocument/2006/relationships/image" Target="../media/image130.png"/><Relationship Id="rId32" Type="http://schemas.openxmlformats.org/officeDocument/2006/relationships/image" Target="../media/image160.png"/><Relationship Id="rId37" Type="http://schemas.openxmlformats.org/officeDocument/2006/relationships/image" Target="../media/image165.svg"/><Relationship Id="rId40" Type="http://schemas.openxmlformats.org/officeDocument/2006/relationships/image" Target="../media/image168.png"/><Relationship Id="rId45" Type="http://schemas.openxmlformats.org/officeDocument/2006/relationships/image" Target="../media/image171.png"/><Relationship Id="rId5" Type="http://schemas.openxmlformats.org/officeDocument/2006/relationships/image" Target="../media/image144.png"/><Relationship Id="rId15" Type="http://schemas.openxmlformats.org/officeDocument/2006/relationships/image" Target="../media/image125.svg"/><Relationship Id="rId23" Type="http://schemas.openxmlformats.org/officeDocument/2006/relationships/image" Target="../media/image153.svg"/><Relationship Id="rId28" Type="http://schemas.openxmlformats.org/officeDocument/2006/relationships/image" Target="../media/image156.png"/><Relationship Id="rId36" Type="http://schemas.openxmlformats.org/officeDocument/2006/relationships/image" Target="../media/image164.png"/><Relationship Id="rId10" Type="http://schemas.openxmlformats.org/officeDocument/2006/relationships/image" Target="../media/image94.svg"/><Relationship Id="rId19" Type="http://schemas.openxmlformats.org/officeDocument/2006/relationships/image" Target="../media/image128.svg"/><Relationship Id="rId31" Type="http://schemas.openxmlformats.org/officeDocument/2006/relationships/image" Target="../media/image159.svg"/><Relationship Id="rId44" Type="http://schemas.openxmlformats.org/officeDocument/2006/relationships/image" Target="../media/image170.png"/><Relationship Id="rId4" Type="http://schemas.openxmlformats.org/officeDocument/2006/relationships/image" Target="../media/image143.svg"/><Relationship Id="rId9" Type="http://schemas.openxmlformats.org/officeDocument/2006/relationships/image" Target="../media/image147.png"/><Relationship Id="rId14" Type="http://schemas.openxmlformats.org/officeDocument/2006/relationships/image" Target="../media/image124.png"/><Relationship Id="rId22" Type="http://schemas.openxmlformats.org/officeDocument/2006/relationships/image" Target="../media/image152.png"/><Relationship Id="rId27" Type="http://schemas.openxmlformats.org/officeDocument/2006/relationships/image" Target="../media/image155.svg"/><Relationship Id="rId30" Type="http://schemas.openxmlformats.org/officeDocument/2006/relationships/image" Target="../media/image158.png"/><Relationship Id="rId35" Type="http://schemas.openxmlformats.org/officeDocument/2006/relationships/image" Target="../media/image163.svg"/><Relationship Id="rId43" Type="http://schemas.openxmlformats.org/officeDocument/2006/relationships/image" Target="../media/image133.svg"/><Relationship Id="rId8" Type="http://schemas.openxmlformats.org/officeDocument/2006/relationships/image" Target="../media/image86.svg"/><Relationship Id="rId3" Type="http://schemas.openxmlformats.org/officeDocument/2006/relationships/image" Target="../media/image142.png"/><Relationship Id="rId12" Type="http://schemas.openxmlformats.org/officeDocument/2006/relationships/image" Target="../media/image88.svg"/><Relationship Id="rId17" Type="http://schemas.openxmlformats.org/officeDocument/2006/relationships/image" Target="../media/image150.svg"/><Relationship Id="rId25" Type="http://schemas.openxmlformats.org/officeDocument/2006/relationships/image" Target="../media/image131.svg"/><Relationship Id="rId33" Type="http://schemas.openxmlformats.org/officeDocument/2006/relationships/image" Target="../media/image161.svg"/><Relationship Id="rId38" Type="http://schemas.openxmlformats.org/officeDocument/2006/relationships/image" Target="../media/image166.png"/><Relationship Id="rId46" Type="http://schemas.openxmlformats.org/officeDocument/2006/relationships/image" Target="../media/image172.png"/><Relationship Id="rId20" Type="http://schemas.openxmlformats.org/officeDocument/2006/relationships/image" Target="../media/image151.png"/><Relationship Id="rId41" Type="http://schemas.openxmlformats.org/officeDocument/2006/relationships/image" Target="../media/image169.svg"/></Relationships>
</file>

<file path=ppt/slides/_rels/slide21.xml.rels><?xml version="1.0" encoding="UTF-8" standalone="yes"?>
<Relationships xmlns="http://schemas.openxmlformats.org/package/2006/relationships"><Relationship Id="rId13" Type="http://schemas.openxmlformats.org/officeDocument/2006/relationships/image" Target="../media/image147.png"/><Relationship Id="rId18" Type="http://schemas.openxmlformats.org/officeDocument/2006/relationships/image" Target="../media/image98.svg"/><Relationship Id="rId26" Type="http://schemas.openxmlformats.org/officeDocument/2006/relationships/image" Target="../media/image181.png"/><Relationship Id="rId39" Type="http://schemas.openxmlformats.org/officeDocument/2006/relationships/image" Target="../media/image131.svg"/><Relationship Id="rId21" Type="http://schemas.openxmlformats.org/officeDocument/2006/relationships/image" Target="../media/image176.svg"/><Relationship Id="rId34" Type="http://schemas.openxmlformats.org/officeDocument/2006/relationships/image" Target="../media/image189.png"/><Relationship Id="rId42" Type="http://schemas.openxmlformats.org/officeDocument/2006/relationships/image" Target="../media/image127.png"/><Relationship Id="rId47" Type="http://schemas.openxmlformats.org/officeDocument/2006/relationships/image" Target="../media/image196.svg"/><Relationship Id="rId50" Type="http://schemas.openxmlformats.org/officeDocument/2006/relationships/image" Target="../media/image199.png"/><Relationship Id="rId7" Type="http://schemas.openxmlformats.org/officeDocument/2006/relationships/image" Target="../media/image148.png"/><Relationship Id="rId2" Type="http://schemas.openxmlformats.org/officeDocument/2006/relationships/notesSlide" Target="../notesSlides/notesSlide19.xml"/><Relationship Id="rId16" Type="http://schemas.openxmlformats.org/officeDocument/2006/relationships/image" Target="../media/image96.svg"/><Relationship Id="rId29" Type="http://schemas.openxmlformats.org/officeDocument/2006/relationships/image" Target="../media/image184.svg"/><Relationship Id="rId11" Type="http://schemas.openxmlformats.org/officeDocument/2006/relationships/image" Target="../media/image142.png"/><Relationship Id="rId24" Type="http://schemas.openxmlformats.org/officeDocument/2006/relationships/image" Target="../media/image179.png"/><Relationship Id="rId32" Type="http://schemas.openxmlformats.org/officeDocument/2006/relationships/image" Target="../media/image187.png"/><Relationship Id="rId37" Type="http://schemas.openxmlformats.org/officeDocument/2006/relationships/image" Target="../media/image192.svg"/><Relationship Id="rId40" Type="http://schemas.openxmlformats.org/officeDocument/2006/relationships/image" Target="../media/image149.png"/><Relationship Id="rId45" Type="http://schemas.openxmlformats.org/officeDocument/2006/relationships/image" Target="../media/image194.svg"/><Relationship Id="rId53" Type="http://schemas.openxmlformats.org/officeDocument/2006/relationships/image" Target="../media/image172.png"/><Relationship Id="rId5" Type="http://schemas.openxmlformats.org/officeDocument/2006/relationships/image" Target="../media/image146.png"/><Relationship Id="rId10" Type="http://schemas.openxmlformats.org/officeDocument/2006/relationships/image" Target="../media/image90.svg"/><Relationship Id="rId19" Type="http://schemas.openxmlformats.org/officeDocument/2006/relationships/image" Target="../media/image143.svg"/><Relationship Id="rId31" Type="http://schemas.openxmlformats.org/officeDocument/2006/relationships/image" Target="../media/image186.svg"/><Relationship Id="rId44" Type="http://schemas.openxmlformats.org/officeDocument/2006/relationships/image" Target="../media/image193.png"/><Relationship Id="rId52" Type="http://schemas.openxmlformats.org/officeDocument/2006/relationships/image" Target="../media/image201.png"/><Relationship Id="rId4" Type="http://schemas.openxmlformats.org/officeDocument/2006/relationships/image" Target="../media/image125.svg"/><Relationship Id="rId9" Type="http://schemas.openxmlformats.org/officeDocument/2006/relationships/image" Target="../media/image151.png"/><Relationship Id="rId14" Type="http://schemas.openxmlformats.org/officeDocument/2006/relationships/image" Target="../media/image94.svg"/><Relationship Id="rId22" Type="http://schemas.openxmlformats.org/officeDocument/2006/relationships/image" Target="../media/image177.png"/><Relationship Id="rId27" Type="http://schemas.openxmlformats.org/officeDocument/2006/relationships/image" Target="../media/image182.svg"/><Relationship Id="rId30" Type="http://schemas.openxmlformats.org/officeDocument/2006/relationships/image" Target="../media/image185.png"/><Relationship Id="rId35" Type="http://schemas.openxmlformats.org/officeDocument/2006/relationships/image" Target="../media/image190.svg"/><Relationship Id="rId43" Type="http://schemas.openxmlformats.org/officeDocument/2006/relationships/image" Target="../media/image128.svg"/><Relationship Id="rId48" Type="http://schemas.openxmlformats.org/officeDocument/2006/relationships/image" Target="../media/image197.png"/><Relationship Id="rId8" Type="http://schemas.openxmlformats.org/officeDocument/2006/relationships/image" Target="../media/image88.svg"/><Relationship Id="rId51" Type="http://schemas.openxmlformats.org/officeDocument/2006/relationships/image" Target="../media/image200.png"/><Relationship Id="rId3" Type="http://schemas.openxmlformats.org/officeDocument/2006/relationships/image" Target="../media/image124.png"/><Relationship Id="rId12" Type="http://schemas.openxmlformats.org/officeDocument/2006/relationships/image" Target="../media/image92.svg"/><Relationship Id="rId17" Type="http://schemas.openxmlformats.org/officeDocument/2006/relationships/image" Target="../media/image97.png"/><Relationship Id="rId25" Type="http://schemas.openxmlformats.org/officeDocument/2006/relationships/image" Target="../media/image180.svg"/><Relationship Id="rId33" Type="http://schemas.openxmlformats.org/officeDocument/2006/relationships/image" Target="../media/image188.svg"/><Relationship Id="rId38" Type="http://schemas.openxmlformats.org/officeDocument/2006/relationships/image" Target="../media/image130.png"/><Relationship Id="rId46" Type="http://schemas.openxmlformats.org/officeDocument/2006/relationships/image" Target="../media/image195.png"/><Relationship Id="rId20" Type="http://schemas.openxmlformats.org/officeDocument/2006/relationships/image" Target="../media/image175.png"/><Relationship Id="rId41" Type="http://schemas.openxmlformats.org/officeDocument/2006/relationships/image" Target="../media/image150.svg"/><Relationship Id="rId54" Type="http://schemas.openxmlformats.org/officeDocument/2006/relationships/image" Target="../media/image173.svg"/><Relationship Id="rId1" Type="http://schemas.openxmlformats.org/officeDocument/2006/relationships/slideLayout" Target="../slideLayouts/slideLayout7.xml"/><Relationship Id="rId6" Type="http://schemas.openxmlformats.org/officeDocument/2006/relationships/image" Target="../media/image86.svg"/><Relationship Id="rId15" Type="http://schemas.openxmlformats.org/officeDocument/2006/relationships/image" Target="../media/image174.png"/><Relationship Id="rId23" Type="http://schemas.openxmlformats.org/officeDocument/2006/relationships/image" Target="../media/image178.svg"/><Relationship Id="rId28" Type="http://schemas.openxmlformats.org/officeDocument/2006/relationships/image" Target="../media/image183.png"/><Relationship Id="rId36" Type="http://schemas.openxmlformats.org/officeDocument/2006/relationships/image" Target="../media/image191.png"/><Relationship Id="rId49" Type="http://schemas.openxmlformats.org/officeDocument/2006/relationships/image" Target="../media/image198.svg"/></Relationships>
</file>

<file path=ppt/slides/_rels/slide2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3" Type="http://schemas.openxmlformats.org/officeDocument/2006/relationships/image" Target="../media/image206.png"/><Relationship Id="rId18" Type="http://schemas.openxmlformats.org/officeDocument/2006/relationships/image" Target="../media/image211.svg"/><Relationship Id="rId26" Type="http://schemas.openxmlformats.org/officeDocument/2006/relationships/image" Target="../media/image128.svg"/><Relationship Id="rId39" Type="http://schemas.openxmlformats.org/officeDocument/2006/relationships/image" Target="../media/image227.png"/><Relationship Id="rId21" Type="http://schemas.openxmlformats.org/officeDocument/2006/relationships/image" Target="../media/image115.png"/><Relationship Id="rId34" Type="http://schemas.openxmlformats.org/officeDocument/2006/relationships/image" Target="../media/image222.svg"/><Relationship Id="rId42" Type="http://schemas.openxmlformats.org/officeDocument/2006/relationships/image" Target="../media/image230.png"/><Relationship Id="rId47" Type="http://schemas.openxmlformats.org/officeDocument/2006/relationships/image" Target="../media/image233.svg"/><Relationship Id="rId7" Type="http://schemas.openxmlformats.org/officeDocument/2006/relationships/image" Target="../media/image93.png"/><Relationship Id="rId2" Type="http://schemas.openxmlformats.org/officeDocument/2006/relationships/notesSlide" Target="../notesSlides/notesSlide21.xml"/><Relationship Id="rId16" Type="http://schemas.openxmlformats.org/officeDocument/2006/relationships/image" Target="../media/image209.svg"/><Relationship Id="rId29" Type="http://schemas.openxmlformats.org/officeDocument/2006/relationships/image" Target="../media/image218.png"/><Relationship Id="rId1" Type="http://schemas.openxmlformats.org/officeDocument/2006/relationships/slideLayout" Target="../slideLayouts/slideLayout183.xml"/><Relationship Id="rId6" Type="http://schemas.openxmlformats.org/officeDocument/2006/relationships/image" Target="../media/image90.svg"/><Relationship Id="rId11" Type="http://schemas.openxmlformats.org/officeDocument/2006/relationships/image" Target="../media/image204.png"/><Relationship Id="rId24" Type="http://schemas.openxmlformats.org/officeDocument/2006/relationships/image" Target="../media/image214.svg"/><Relationship Id="rId32" Type="http://schemas.openxmlformats.org/officeDocument/2006/relationships/image" Target="../media/image220.svg"/><Relationship Id="rId37" Type="http://schemas.openxmlformats.org/officeDocument/2006/relationships/image" Target="../media/image225.png"/><Relationship Id="rId40" Type="http://schemas.openxmlformats.org/officeDocument/2006/relationships/image" Target="../media/image228.png"/><Relationship Id="rId45" Type="http://schemas.openxmlformats.org/officeDocument/2006/relationships/image" Target="../media/image173.svg"/><Relationship Id="rId5" Type="http://schemas.openxmlformats.org/officeDocument/2006/relationships/image" Target="../media/image89.png"/><Relationship Id="rId15" Type="http://schemas.openxmlformats.org/officeDocument/2006/relationships/image" Target="../media/image208.png"/><Relationship Id="rId23" Type="http://schemas.openxmlformats.org/officeDocument/2006/relationships/image" Target="../media/image213.png"/><Relationship Id="rId28" Type="http://schemas.openxmlformats.org/officeDocument/2006/relationships/image" Target="../media/image217.svg"/><Relationship Id="rId36" Type="http://schemas.openxmlformats.org/officeDocument/2006/relationships/image" Target="../media/image224.svg"/><Relationship Id="rId10" Type="http://schemas.openxmlformats.org/officeDocument/2006/relationships/image" Target="../media/image125.svg"/><Relationship Id="rId19" Type="http://schemas.openxmlformats.org/officeDocument/2006/relationships/image" Target="../media/image212.png"/><Relationship Id="rId31" Type="http://schemas.openxmlformats.org/officeDocument/2006/relationships/image" Target="../media/image219.png"/><Relationship Id="rId44" Type="http://schemas.openxmlformats.org/officeDocument/2006/relationships/image" Target="../media/image231.png"/><Relationship Id="rId4" Type="http://schemas.openxmlformats.org/officeDocument/2006/relationships/image" Target="../media/image92.svg"/><Relationship Id="rId9" Type="http://schemas.openxmlformats.org/officeDocument/2006/relationships/image" Target="../media/image203.png"/><Relationship Id="rId14" Type="http://schemas.openxmlformats.org/officeDocument/2006/relationships/image" Target="../media/image207.svg"/><Relationship Id="rId22" Type="http://schemas.openxmlformats.org/officeDocument/2006/relationships/image" Target="../media/image100.svg"/><Relationship Id="rId27" Type="http://schemas.openxmlformats.org/officeDocument/2006/relationships/image" Target="../media/image216.png"/><Relationship Id="rId30" Type="http://schemas.openxmlformats.org/officeDocument/2006/relationships/image" Target="../media/image133.svg"/><Relationship Id="rId35" Type="http://schemas.openxmlformats.org/officeDocument/2006/relationships/image" Target="../media/image223.png"/><Relationship Id="rId43" Type="http://schemas.openxmlformats.org/officeDocument/2006/relationships/image" Target="../media/image127.png"/><Relationship Id="rId8" Type="http://schemas.openxmlformats.org/officeDocument/2006/relationships/image" Target="../media/image94.svg"/><Relationship Id="rId3" Type="http://schemas.openxmlformats.org/officeDocument/2006/relationships/image" Target="../media/image91.png"/><Relationship Id="rId12" Type="http://schemas.openxmlformats.org/officeDocument/2006/relationships/image" Target="../media/image205.svg"/><Relationship Id="rId17" Type="http://schemas.openxmlformats.org/officeDocument/2006/relationships/image" Target="../media/image210.png"/><Relationship Id="rId25" Type="http://schemas.openxmlformats.org/officeDocument/2006/relationships/image" Target="../media/image215.png"/><Relationship Id="rId33" Type="http://schemas.openxmlformats.org/officeDocument/2006/relationships/image" Target="../media/image221.png"/><Relationship Id="rId38" Type="http://schemas.openxmlformats.org/officeDocument/2006/relationships/image" Target="../media/image226.png"/><Relationship Id="rId46" Type="http://schemas.openxmlformats.org/officeDocument/2006/relationships/image" Target="../media/image232.png"/><Relationship Id="rId20" Type="http://schemas.openxmlformats.org/officeDocument/2006/relationships/image" Target="../media/image184.svg"/><Relationship Id="rId41" Type="http://schemas.openxmlformats.org/officeDocument/2006/relationships/image" Target="../media/image229.png"/></Relationships>
</file>

<file path=ppt/slides/_rels/slide2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45.png"/><Relationship Id="rId18" Type="http://schemas.openxmlformats.org/officeDocument/2006/relationships/image" Target="../media/image218.png"/><Relationship Id="rId26" Type="http://schemas.openxmlformats.org/officeDocument/2006/relationships/image" Target="../media/image254.png"/><Relationship Id="rId3" Type="http://schemas.openxmlformats.org/officeDocument/2006/relationships/image" Target="../media/image235.png"/><Relationship Id="rId21" Type="http://schemas.openxmlformats.org/officeDocument/2006/relationships/image" Target="../media/image249.png"/><Relationship Id="rId7" Type="http://schemas.openxmlformats.org/officeDocument/2006/relationships/image" Target="../media/image239.png"/><Relationship Id="rId12" Type="http://schemas.openxmlformats.org/officeDocument/2006/relationships/image" Target="../media/image244.png"/><Relationship Id="rId17" Type="http://schemas.openxmlformats.org/officeDocument/2006/relationships/image" Target="../media/image247.svg"/><Relationship Id="rId25" Type="http://schemas.openxmlformats.org/officeDocument/2006/relationships/image" Target="../media/image253.png"/><Relationship Id="rId2" Type="http://schemas.openxmlformats.org/officeDocument/2006/relationships/notesSlide" Target="../notesSlides/notesSlide23.xml"/><Relationship Id="rId16" Type="http://schemas.openxmlformats.org/officeDocument/2006/relationships/image" Target="../media/image246.png"/><Relationship Id="rId20" Type="http://schemas.openxmlformats.org/officeDocument/2006/relationships/image" Target="../media/image248.png"/><Relationship Id="rId29" Type="http://schemas.openxmlformats.org/officeDocument/2006/relationships/image" Target="../media/image257.png"/><Relationship Id="rId1" Type="http://schemas.openxmlformats.org/officeDocument/2006/relationships/slideLayout" Target="../slideLayouts/slideLayout7.xml"/><Relationship Id="rId6" Type="http://schemas.openxmlformats.org/officeDocument/2006/relationships/image" Target="../media/image238.png"/><Relationship Id="rId11" Type="http://schemas.openxmlformats.org/officeDocument/2006/relationships/image" Target="../media/image243.png"/><Relationship Id="rId24" Type="http://schemas.openxmlformats.org/officeDocument/2006/relationships/image" Target="../media/image252.png"/><Relationship Id="rId5" Type="http://schemas.openxmlformats.org/officeDocument/2006/relationships/image" Target="../media/image237.png"/><Relationship Id="rId15" Type="http://schemas.openxmlformats.org/officeDocument/2006/relationships/image" Target="../media/image125.svg"/><Relationship Id="rId23" Type="http://schemas.openxmlformats.org/officeDocument/2006/relationships/image" Target="../media/image251.png"/><Relationship Id="rId28" Type="http://schemas.openxmlformats.org/officeDocument/2006/relationships/image" Target="../media/image256.png"/><Relationship Id="rId10" Type="http://schemas.openxmlformats.org/officeDocument/2006/relationships/image" Target="../media/image242.png"/><Relationship Id="rId19" Type="http://schemas.openxmlformats.org/officeDocument/2006/relationships/image" Target="../media/image133.svg"/><Relationship Id="rId4" Type="http://schemas.openxmlformats.org/officeDocument/2006/relationships/image" Target="../media/image236.png"/><Relationship Id="rId9" Type="http://schemas.openxmlformats.org/officeDocument/2006/relationships/image" Target="../media/image241.png"/><Relationship Id="rId14" Type="http://schemas.openxmlformats.org/officeDocument/2006/relationships/image" Target="../media/image203.png"/><Relationship Id="rId22" Type="http://schemas.openxmlformats.org/officeDocument/2006/relationships/image" Target="../media/image250.svg"/><Relationship Id="rId27" Type="http://schemas.openxmlformats.org/officeDocument/2006/relationships/image" Target="../media/image255.png"/><Relationship Id="rId30" Type="http://schemas.openxmlformats.org/officeDocument/2006/relationships/image" Target="../media/image258.svg"/></Relationships>
</file>

<file path=ppt/slides/_rels/slide26.xml.rels><?xml version="1.0" encoding="UTF-8" standalone="yes"?>
<Relationships xmlns="http://schemas.openxmlformats.org/package/2006/relationships"><Relationship Id="rId26" Type="http://schemas.openxmlformats.org/officeDocument/2006/relationships/image" Target="../media/image278.svg"/><Relationship Id="rId21" Type="http://schemas.openxmlformats.org/officeDocument/2006/relationships/image" Target="../media/image273.png"/><Relationship Id="rId42" Type="http://schemas.openxmlformats.org/officeDocument/2006/relationships/image" Target="../media/image288.svg"/><Relationship Id="rId47" Type="http://schemas.openxmlformats.org/officeDocument/2006/relationships/image" Target="../media/image208.png"/><Relationship Id="rId63" Type="http://schemas.openxmlformats.org/officeDocument/2006/relationships/image" Target="../media/image218.png"/><Relationship Id="rId68" Type="http://schemas.openxmlformats.org/officeDocument/2006/relationships/image" Target="../media/image224.svg"/><Relationship Id="rId2" Type="http://schemas.openxmlformats.org/officeDocument/2006/relationships/notesSlide" Target="../notesSlides/notesSlide24.xml"/><Relationship Id="rId16" Type="http://schemas.openxmlformats.org/officeDocument/2006/relationships/image" Target="../media/image269.svg"/><Relationship Id="rId29" Type="http://schemas.openxmlformats.org/officeDocument/2006/relationships/image" Target="../media/image246.png"/><Relationship Id="rId11" Type="http://schemas.openxmlformats.org/officeDocument/2006/relationships/image" Target="../media/image267.png"/><Relationship Id="rId24" Type="http://schemas.openxmlformats.org/officeDocument/2006/relationships/image" Target="../media/image276.svg"/><Relationship Id="rId32" Type="http://schemas.openxmlformats.org/officeDocument/2006/relationships/image" Target="../media/image280.svg"/><Relationship Id="rId37" Type="http://schemas.openxmlformats.org/officeDocument/2006/relationships/image" Target="../media/image285.png"/><Relationship Id="rId40" Type="http://schemas.openxmlformats.org/officeDocument/2006/relationships/image" Target="../media/image287.svg"/><Relationship Id="rId45" Type="http://schemas.openxmlformats.org/officeDocument/2006/relationships/image" Target="../media/image206.png"/><Relationship Id="rId53" Type="http://schemas.openxmlformats.org/officeDocument/2006/relationships/image" Target="../media/image293.png"/><Relationship Id="rId58" Type="http://schemas.openxmlformats.org/officeDocument/2006/relationships/image" Target="../media/image297.svg"/><Relationship Id="rId66" Type="http://schemas.openxmlformats.org/officeDocument/2006/relationships/image" Target="../media/image128.svg"/><Relationship Id="rId74" Type="http://schemas.openxmlformats.org/officeDocument/2006/relationships/image" Target="../media/image307.svg"/><Relationship Id="rId5" Type="http://schemas.openxmlformats.org/officeDocument/2006/relationships/image" Target="../media/image261.png"/><Relationship Id="rId61" Type="http://schemas.openxmlformats.org/officeDocument/2006/relationships/image" Target="../media/image300.png"/><Relationship Id="rId19" Type="http://schemas.openxmlformats.org/officeDocument/2006/relationships/image" Target="../media/image272.png"/><Relationship Id="rId14" Type="http://schemas.openxmlformats.org/officeDocument/2006/relationships/image" Target="../media/image100.svg"/><Relationship Id="rId22" Type="http://schemas.openxmlformats.org/officeDocument/2006/relationships/image" Target="../media/image274.svg"/><Relationship Id="rId27" Type="http://schemas.openxmlformats.org/officeDocument/2006/relationships/image" Target="../media/image203.png"/><Relationship Id="rId30" Type="http://schemas.openxmlformats.org/officeDocument/2006/relationships/image" Target="../media/image247.svg"/><Relationship Id="rId35" Type="http://schemas.openxmlformats.org/officeDocument/2006/relationships/image" Target="../media/image283.png"/><Relationship Id="rId43" Type="http://schemas.openxmlformats.org/officeDocument/2006/relationships/image" Target="../media/image210.png"/><Relationship Id="rId48" Type="http://schemas.openxmlformats.org/officeDocument/2006/relationships/image" Target="../media/image209.svg"/><Relationship Id="rId56" Type="http://schemas.openxmlformats.org/officeDocument/2006/relationships/image" Target="../media/image295.svg"/><Relationship Id="rId64" Type="http://schemas.openxmlformats.org/officeDocument/2006/relationships/image" Target="../media/image133.svg"/><Relationship Id="rId69" Type="http://schemas.openxmlformats.org/officeDocument/2006/relationships/image" Target="../media/image302.png"/><Relationship Id="rId8" Type="http://schemas.openxmlformats.org/officeDocument/2006/relationships/image" Target="../media/image264.svg"/><Relationship Id="rId51" Type="http://schemas.openxmlformats.org/officeDocument/2006/relationships/image" Target="../media/image291.png"/><Relationship Id="rId72" Type="http://schemas.openxmlformats.org/officeDocument/2006/relationships/image" Target="../media/image305.svg"/><Relationship Id="rId3" Type="http://schemas.openxmlformats.org/officeDocument/2006/relationships/image" Target="../media/image259.png"/><Relationship Id="rId12" Type="http://schemas.openxmlformats.org/officeDocument/2006/relationships/image" Target="../media/image268.svg"/><Relationship Id="rId17" Type="http://schemas.openxmlformats.org/officeDocument/2006/relationships/image" Target="../media/image270.png"/><Relationship Id="rId25" Type="http://schemas.openxmlformats.org/officeDocument/2006/relationships/image" Target="../media/image277.png"/><Relationship Id="rId33" Type="http://schemas.openxmlformats.org/officeDocument/2006/relationships/image" Target="../media/image281.png"/><Relationship Id="rId38" Type="http://schemas.openxmlformats.org/officeDocument/2006/relationships/image" Target="../media/image131.svg"/><Relationship Id="rId46" Type="http://schemas.openxmlformats.org/officeDocument/2006/relationships/image" Target="../media/image207.svg"/><Relationship Id="rId59" Type="http://schemas.openxmlformats.org/officeDocument/2006/relationships/image" Target="../media/image298.png"/><Relationship Id="rId67" Type="http://schemas.openxmlformats.org/officeDocument/2006/relationships/image" Target="../media/image223.png"/><Relationship Id="rId20" Type="http://schemas.openxmlformats.org/officeDocument/2006/relationships/image" Target="../media/image153.svg"/><Relationship Id="rId41" Type="http://schemas.openxmlformats.org/officeDocument/2006/relationships/image" Target="../media/image213.png"/><Relationship Id="rId54" Type="http://schemas.openxmlformats.org/officeDocument/2006/relationships/image" Target="../media/image165.svg"/><Relationship Id="rId62" Type="http://schemas.openxmlformats.org/officeDocument/2006/relationships/image" Target="../media/image301.svg"/><Relationship Id="rId70" Type="http://schemas.openxmlformats.org/officeDocument/2006/relationships/image" Target="../media/image303.svg"/><Relationship Id="rId1" Type="http://schemas.openxmlformats.org/officeDocument/2006/relationships/slideLayout" Target="../slideLayouts/slideLayout7.xml"/><Relationship Id="rId6" Type="http://schemas.openxmlformats.org/officeDocument/2006/relationships/image" Target="../media/image262.svg"/><Relationship Id="rId15" Type="http://schemas.openxmlformats.org/officeDocument/2006/relationships/image" Target="../media/image113.png"/><Relationship Id="rId23" Type="http://schemas.openxmlformats.org/officeDocument/2006/relationships/image" Target="../media/image275.png"/><Relationship Id="rId28" Type="http://schemas.openxmlformats.org/officeDocument/2006/relationships/image" Target="../media/image125.svg"/><Relationship Id="rId36" Type="http://schemas.openxmlformats.org/officeDocument/2006/relationships/image" Target="../media/image284.svg"/><Relationship Id="rId49" Type="http://schemas.openxmlformats.org/officeDocument/2006/relationships/image" Target="../media/image289.png"/><Relationship Id="rId57" Type="http://schemas.openxmlformats.org/officeDocument/2006/relationships/image" Target="../media/image296.png"/><Relationship Id="rId10" Type="http://schemas.openxmlformats.org/officeDocument/2006/relationships/image" Target="../media/image266.svg"/><Relationship Id="rId31" Type="http://schemas.openxmlformats.org/officeDocument/2006/relationships/image" Target="../media/image279.png"/><Relationship Id="rId44" Type="http://schemas.openxmlformats.org/officeDocument/2006/relationships/image" Target="../media/image211.svg"/><Relationship Id="rId52" Type="http://schemas.openxmlformats.org/officeDocument/2006/relationships/image" Target="../media/image292.svg"/><Relationship Id="rId60" Type="http://schemas.openxmlformats.org/officeDocument/2006/relationships/image" Target="../media/image299.svg"/><Relationship Id="rId65" Type="http://schemas.openxmlformats.org/officeDocument/2006/relationships/image" Target="../media/image215.png"/><Relationship Id="rId73" Type="http://schemas.openxmlformats.org/officeDocument/2006/relationships/image" Target="../media/image306.png"/><Relationship Id="rId4" Type="http://schemas.openxmlformats.org/officeDocument/2006/relationships/image" Target="../media/image260.svg"/><Relationship Id="rId9" Type="http://schemas.openxmlformats.org/officeDocument/2006/relationships/image" Target="../media/image265.png"/><Relationship Id="rId13" Type="http://schemas.openxmlformats.org/officeDocument/2006/relationships/image" Target="../media/image115.png"/><Relationship Id="rId18" Type="http://schemas.openxmlformats.org/officeDocument/2006/relationships/image" Target="../media/image271.svg"/><Relationship Id="rId39" Type="http://schemas.openxmlformats.org/officeDocument/2006/relationships/image" Target="../media/image286.png"/><Relationship Id="rId34" Type="http://schemas.openxmlformats.org/officeDocument/2006/relationships/image" Target="../media/image282.svg"/><Relationship Id="rId50" Type="http://schemas.openxmlformats.org/officeDocument/2006/relationships/image" Target="../media/image290.svg"/><Relationship Id="rId55" Type="http://schemas.openxmlformats.org/officeDocument/2006/relationships/image" Target="../media/image294.png"/><Relationship Id="rId7" Type="http://schemas.openxmlformats.org/officeDocument/2006/relationships/image" Target="../media/image263.png"/><Relationship Id="rId71" Type="http://schemas.openxmlformats.org/officeDocument/2006/relationships/image" Target="../media/image304.png"/></Relationships>
</file>

<file path=ppt/slides/_rels/slide27.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3" Type="http://schemas.openxmlformats.org/officeDocument/2006/relationships/image" Target="../media/image313.png"/><Relationship Id="rId18" Type="http://schemas.openxmlformats.org/officeDocument/2006/relationships/image" Target="../media/image316.svg"/><Relationship Id="rId26" Type="http://schemas.openxmlformats.org/officeDocument/2006/relationships/image" Target="../media/image90.svg"/><Relationship Id="rId39" Type="http://schemas.openxmlformats.org/officeDocument/2006/relationships/image" Target="../media/image322.png"/><Relationship Id="rId21" Type="http://schemas.openxmlformats.org/officeDocument/2006/relationships/image" Target="../media/image319.png"/><Relationship Id="rId34" Type="http://schemas.openxmlformats.org/officeDocument/2006/relationships/image" Target="../media/image250.svg"/><Relationship Id="rId7" Type="http://schemas.openxmlformats.org/officeDocument/2006/relationships/image" Target="../media/image310.png"/><Relationship Id="rId12" Type="http://schemas.openxmlformats.org/officeDocument/2006/relationships/image" Target="../media/image264.svg"/><Relationship Id="rId17" Type="http://schemas.openxmlformats.org/officeDocument/2006/relationships/image" Target="../media/image315.png"/><Relationship Id="rId25" Type="http://schemas.openxmlformats.org/officeDocument/2006/relationships/image" Target="../media/image151.png"/><Relationship Id="rId33" Type="http://schemas.openxmlformats.org/officeDocument/2006/relationships/image" Target="../media/image321.png"/><Relationship Id="rId38" Type="http://schemas.openxmlformats.org/officeDocument/2006/relationships/image" Target="../media/image94.svg"/><Relationship Id="rId2" Type="http://schemas.openxmlformats.org/officeDocument/2006/relationships/notesSlide" Target="../notesSlides/notesSlide26.xml"/><Relationship Id="rId16" Type="http://schemas.openxmlformats.org/officeDocument/2006/relationships/image" Target="../media/image268.svg"/><Relationship Id="rId20" Type="http://schemas.openxmlformats.org/officeDocument/2006/relationships/image" Target="../media/image318.svg"/><Relationship Id="rId29"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247.svg"/><Relationship Id="rId11" Type="http://schemas.openxmlformats.org/officeDocument/2006/relationships/image" Target="../media/image312.png"/><Relationship Id="rId24" Type="http://schemas.openxmlformats.org/officeDocument/2006/relationships/image" Target="../media/image92.svg"/><Relationship Id="rId32" Type="http://schemas.openxmlformats.org/officeDocument/2006/relationships/image" Target="../media/image155.svg"/><Relationship Id="rId37" Type="http://schemas.openxmlformats.org/officeDocument/2006/relationships/image" Target="../media/image147.png"/><Relationship Id="rId40" Type="http://schemas.openxmlformats.org/officeDocument/2006/relationships/image" Target="../media/image323.svg"/><Relationship Id="rId5" Type="http://schemas.openxmlformats.org/officeDocument/2006/relationships/image" Target="../media/image309.png"/><Relationship Id="rId15" Type="http://schemas.openxmlformats.org/officeDocument/2006/relationships/image" Target="../media/image314.png"/><Relationship Id="rId23" Type="http://schemas.openxmlformats.org/officeDocument/2006/relationships/image" Target="../media/image142.png"/><Relationship Id="rId28" Type="http://schemas.openxmlformats.org/officeDocument/2006/relationships/image" Target="../media/image163.svg"/><Relationship Id="rId36" Type="http://schemas.openxmlformats.org/officeDocument/2006/relationships/image" Target="../media/image88.svg"/><Relationship Id="rId10" Type="http://schemas.openxmlformats.org/officeDocument/2006/relationships/image" Target="../media/image262.svg"/><Relationship Id="rId19" Type="http://schemas.openxmlformats.org/officeDocument/2006/relationships/image" Target="../media/image317.png"/><Relationship Id="rId31" Type="http://schemas.openxmlformats.org/officeDocument/2006/relationships/image" Target="../media/image154.png"/><Relationship Id="rId4" Type="http://schemas.openxmlformats.org/officeDocument/2006/relationships/image" Target="../media/image133.svg"/><Relationship Id="rId9" Type="http://schemas.openxmlformats.org/officeDocument/2006/relationships/image" Target="../media/image311.png"/><Relationship Id="rId14" Type="http://schemas.openxmlformats.org/officeDocument/2006/relationships/image" Target="../media/image266.svg"/><Relationship Id="rId22" Type="http://schemas.openxmlformats.org/officeDocument/2006/relationships/image" Target="../media/image320.svg"/><Relationship Id="rId27" Type="http://schemas.openxmlformats.org/officeDocument/2006/relationships/image" Target="../media/image162.png"/><Relationship Id="rId30" Type="http://schemas.openxmlformats.org/officeDocument/2006/relationships/image" Target="../media/image165.svg"/><Relationship Id="rId35" Type="http://schemas.openxmlformats.org/officeDocument/2006/relationships/image" Target="../media/image148.png"/><Relationship Id="rId8" Type="http://schemas.openxmlformats.org/officeDocument/2006/relationships/image" Target="../media/image260.svg"/><Relationship Id="rId3" Type="http://schemas.openxmlformats.org/officeDocument/2006/relationships/image" Target="../media/image132.png"/></Relationships>
</file>

<file path=ppt/slides/_rels/slide29.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51.xml"/></Relationships>
</file>

<file path=ppt/slides/_rels/slide30.xml.rels><?xml version="1.0" encoding="UTF-8" standalone="yes"?>
<Relationships xmlns="http://schemas.openxmlformats.org/package/2006/relationships"><Relationship Id="rId13" Type="http://schemas.openxmlformats.org/officeDocument/2006/relationships/image" Target="../media/image124.png"/><Relationship Id="rId18" Type="http://schemas.openxmlformats.org/officeDocument/2006/relationships/image" Target="../media/image326.svg"/><Relationship Id="rId26" Type="http://schemas.openxmlformats.org/officeDocument/2006/relationships/image" Target="../media/image133.svg"/><Relationship Id="rId3" Type="http://schemas.openxmlformats.org/officeDocument/2006/relationships/image" Target="../media/image310.png"/><Relationship Id="rId21" Type="http://schemas.openxmlformats.org/officeDocument/2006/relationships/image" Target="../media/image327.png"/><Relationship Id="rId34" Type="http://schemas.openxmlformats.org/officeDocument/2006/relationships/image" Target="../media/image163.svg"/><Relationship Id="rId7" Type="http://schemas.openxmlformats.org/officeDocument/2006/relationships/image" Target="../media/image312.png"/><Relationship Id="rId12" Type="http://schemas.openxmlformats.org/officeDocument/2006/relationships/image" Target="../media/image268.svg"/><Relationship Id="rId17" Type="http://schemas.openxmlformats.org/officeDocument/2006/relationships/image" Target="../media/image325.png"/><Relationship Id="rId25" Type="http://schemas.openxmlformats.org/officeDocument/2006/relationships/image" Target="../media/image132.png"/><Relationship Id="rId33" Type="http://schemas.openxmlformats.org/officeDocument/2006/relationships/image" Target="../media/image162.png"/><Relationship Id="rId2" Type="http://schemas.openxmlformats.org/officeDocument/2006/relationships/notesSlide" Target="../notesSlides/notesSlide28.xml"/><Relationship Id="rId16" Type="http://schemas.openxmlformats.org/officeDocument/2006/relationships/image" Target="../media/image128.svg"/><Relationship Id="rId20" Type="http://schemas.openxmlformats.org/officeDocument/2006/relationships/image" Target="../media/image247.svg"/><Relationship Id="rId29" Type="http://schemas.openxmlformats.org/officeDocument/2006/relationships/image" Target="../media/image332.png"/><Relationship Id="rId1" Type="http://schemas.openxmlformats.org/officeDocument/2006/relationships/slideLayout" Target="../slideLayouts/slideLayout7.xml"/><Relationship Id="rId6" Type="http://schemas.openxmlformats.org/officeDocument/2006/relationships/image" Target="../media/image262.svg"/><Relationship Id="rId11" Type="http://schemas.openxmlformats.org/officeDocument/2006/relationships/image" Target="../media/image314.png"/><Relationship Id="rId24" Type="http://schemas.microsoft.com/office/2007/relationships/hdphoto" Target="../media/hdphoto1.wdp"/><Relationship Id="rId32" Type="http://schemas.openxmlformats.org/officeDocument/2006/relationships/image" Target="../media/image335.svg"/><Relationship Id="rId5" Type="http://schemas.openxmlformats.org/officeDocument/2006/relationships/image" Target="../media/image311.png"/><Relationship Id="rId15" Type="http://schemas.openxmlformats.org/officeDocument/2006/relationships/image" Target="../media/image127.png"/><Relationship Id="rId23" Type="http://schemas.openxmlformats.org/officeDocument/2006/relationships/image" Target="../media/image329.png"/><Relationship Id="rId28" Type="http://schemas.openxmlformats.org/officeDocument/2006/relationships/image" Target="../media/image331.svg"/><Relationship Id="rId36" Type="http://schemas.openxmlformats.org/officeDocument/2006/relationships/image" Target="../media/image165.svg"/><Relationship Id="rId10" Type="http://schemas.openxmlformats.org/officeDocument/2006/relationships/image" Target="../media/image266.svg"/><Relationship Id="rId19" Type="http://schemas.openxmlformats.org/officeDocument/2006/relationships/image" Target="../media/image309.png"/><Relationship Id="rId31" Type="http://schemas.openxmlformats.org/officeDocument/2006/relationships/image" Target="../media/image334.png"/><Relationship Id="rId4" Type="http://schemas.openxmlformats.org/officeDocument/2006/relationships/image" Target="../media/image260.svg"/><Relationship Id="rId9" Type="http://schemas.openxmlformats.org/officeDocument/2006/relationships/image" Target="../media/image313.png"/><Relationship Id="rId14" Type="http://schemas.openxmlformats.org/officeDocument/2006/relationships/image" Target="../media/image125.svg"/><Relationship Id="rId22" Type="http://schemas.openxmlformats.org/officeDocument/2006/relationships/image" Target="../media/image328.svg"/><Relationship Id="rId27" Type="http://schemas.openxmlformats.org/officeDocument/2006/relationships/image" Target="../media/image330.png"/><Relationship Id="rId30" Type="http://schemas.openxmlformats.org/officeDocument/2006/relationships/image" Target="../media/image333.svg"/><Relationship Id="rId35" Type="http://schemas.openxmlformats.org/officeDocument/2006/relationships/image" Target="../media/image164.png"/><Relationship Id="rId8" Type="http://schemas.openxmlformats.org/officeDocument/2006/relationships/image" Target="../media/image264.svg"/></Relationships>
</file>

<file path=ppt/slides/_rels/slide31.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31.svg"/><Relationship Id="rId13" Type="http://schemas.openxmlformats.org/officeDocument/2006/relationships/image" Target="../media/image312.png"/><Relationship Id="rId18" Type="http://schemas.openxmlformats.org/officeDocument/2006/relationships/image" Target="../media/image268.svg"/><Relationship Id="rId26" Type="http://schemas.openxmlformats.org/officeDocument/2006/relationships/image" Target="../media/image125.svg"/><Relationship Id="rId3" Type="http://schemas.openxmlformats.org/officeDocument/2006/relationships/image" Target="../media/image337.png"/><Relationship Id="rId21" Type="http://schemas.openxmlformats.org/officeDocument/2006/relationships/image" Target="../media/image146.png"/><Relationship Id="rId7" Type="http://schemas.openxmlformats.org/officeDocument/2006/relationships/image" Target="../media/image130.png"/><Relationship Id="rId12" Type="http://schemas.openxmlformats.org/officeDocument/2006/relationships/image" Target="../media/image262.svg"/><Relationship Id="rId17" Type="http://schemas.openxmlformats.org/officeDocument/2006/relationships/image" Target="../media/image314.png"/><Relationship Id="rId25" Type="http://schemas.openxmlformats.org/officeDocument/2006/relationships/image" Target="../media/image124.png"/><Relationship Id="rId2" Type="http://schemas.openxmlformats.org/officeDocument/2006/relationships/notesSlide" Target="../notesSlides/notesSlide30.xml"/><Relationship Id="rId16" Type="http://schemas.openxmlformats.org/officeDocument/2006/relationships/image" Target="../media/image266.svg"/><Relationship Id="rId20" Type="http://schemas.openxmlformats.org/officeDocument/2006/relationships/image" Target="../media/image153.svg"/><Relationship Id="rId29" Type="http://schemas.openxmlformats.org/officeDocument/2006/relationships/image" Target="../media/image343.png"/><Relationship Id="rId1" Type="http://schemas.openxmlformats.org/officeDocument/2006/relationships/slideLayout" Target="../slideLayouts/slideLayout7.xml"/><Relationship Id="rId6" Type="http://schemas.openxmlformats.org/officeDocument/2006/relationships/image" Target="../media/image340.svg"/><Relationship Id="rId11" Type="http://schemas.openxmlformats.org/officeDocument/2006/relationships/image" Target="../media/image311.png"/><Relationship Id="rId24" Type="http://schemas.openxmlformats.org/officeDocument/2006/relationships/image" Target="../media/image94.svg"/><Relationship Id="rId32" Type="http://schemas.openxmlformats.org/officeDocument/2006/relationships/image" Target="../media/image345.svg"/><Relationship Id="rId5" Type="http://schemas.openxmlformats.org/officeDocument/2006/relationships/image" Target="../media/image339.png"/><Relationship Id="rId15" Type="http://schemas.openxmlformats.org/officeDocument/2006/relationships/image" Target="../media/image313.png"/><Relationship Id="rId23" Type="http://schemas.openxmlformats.org/officeDocument/2006/relationships/image" Target="../media/image147.png"/><Relationship Id="rId28" Type="http://schemas.openxmlformats.org/officeDocument/2006/relationships/image" Target="../media/image342.svg"/><Relationship Id="rId10" Type="http://schemas.openxmlformats.org/officeDocument/2006/relationships/image" Target="../media/image260.svg"/><Relationship Id="rId19" Type="http://schemas.openxmlformats.org/officeDocument/2006/relationships/image" Target="../media/image152.png"/><Relationship Id="rId31" Type="http://schemas.openxmlformats.org/officeDocument/2006/relationships/image" Target="../media/image162.png"/><Relationship Id="rId4" Type="http://schemas.openxmlformats.org/officeDocument/2006/relationships/image" Target="../media/image338.svg"/><Relationship Id="rId9" Type="http://schemas.openxmlformats.org/officeDocument/2006/relationships/image" Target="../media/image310.png"/><Relationship Id="rId14" Type="http://schemas.openxmlformats.org/officeDocument/2006/relationships/image" Target="../media/image264.svg"/><Relationship Id="rId22" Type="http://schemas.openxmlformats.org/officeDocument/2006/relationships/image" Target="../media/image86.svg"/><Relationship Id="rId27" Type="http://schemas.openxmlformats.org/officeDocument/2006/relationships/image" Target="../media/image341.png"/><Relationship Id="rId30" Type="http://schemas.openxmlformats.org/officeDocument/2006/relationships/image" Target="../media/image344.svg"/></Relationships>
</file>

<file path=ppt/slides/_rels/slide3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234.png"/><Relationship Id="rId4" Type="http://schemas.openxmlformats.org/officeDocument/2006/relationships/image" Target="../media/image118.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chart" Target="../charts/chart2.xml"/><Relationship Id="rId3" Type="http://schemas.openxmlformats.org/officeDocument/2006/relationships/chart" Target="../charts/chart1.xml"/><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slideLayout" Target="../slideLayouts/slideLayout189.xml"/><Relationship Id="rId1" Type="http://schemas.openxmlformats.org/officeDocument/2006/relationships/tags" Target="../tags/tag2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emf"/><Relationship Id="rId4" Type="http://schemas.openxmlformats.org/officeDocument/2006/relationships/image" Target="../media/image38.png"/><Relationship Id="rId9" Type="http://schemas.openxmlformats.org/officeDocument/2006/relationships/image" Target="../media/image43.emf"/></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rocky hill&#10;&#10;Description automatically generated">
            <a:extLst>
              <a:ext uri="{FF2B5EF4-FFF2-40B4-BE49-F238E27FC236}">
                <a16:creationId xmlns:a16="http://schemas.microsoft.com/office/drawing/2014/main" id="{DFD725A6-9E2B-4E8D-9F8E-52F98A946ECD}"/>
              </a:ext>
            </a:extLst>
          </p:cNvPr>
          <p:cNvPicPr>
            <a:picLocks noChangeAspect="1"/>
          </p:cNvPicPr>
          <p:nvPr/>
        </p:nvPicPr>
        <p:blipFill rotWithShape="1">
          <a:blip r:embed="rId3"/>
          <a:srcRect b="16528"/>
          <a:stretch/>
        </p:blipFill>
        <p:spPr>
          <a:xfrm>
            <a:off x="0" y="-11962"/>
            <a:ext cx="12346246" cy="6869962"/>
          </a:xfrm>
          <a:prstGeom prst="rect">
            <a:avLst/>
          </a:prstGeom>
        </p:spPr>
      </p:pic>
      <p:sp>
        <p:nvSpPr>
          <p:cNvPr id="6" name="Title 1">
            <a:extLst>
              <a:ext uri="{FF2B5EF4-FFF2-40B4-BE49-F238E27FC236}">
                <a16:creationId xmlns:a16="http://schemas.microsoft.com/office/drawing/2014/main" id="{19051995-2DA4-48C1-A65B-5AD279987FD5}"/>
              </a:ext>
            </a:extLst>
          </p:cNvPr>
          <p:cNvSpPr txBox="1">
            <a:spLocks/>
          </p:cNvSpPr>
          <p:nvPr/>
        </p:nvSpPr>
        <p:spPr>
          <a:xfrm>
            <a:off x="5820900" y="3036711"/>
            <a:ext cx="6699058" cy="3927058"/>
          </a:xfrm>
          <a:prstGeom prst="rect">
            <a:avLst/>
          </a:prstGeom>
        </p:spPr>
        <p:txBody>
          <a:bodyPr lIns="91440" tIns="45720" rIns="91440" bIns="45720" anchor="ctr">
            <a:normAutofit/>
          </a:bodyPr>
          <a:lstStyle>
            <a:lvl1pPr algn="l" defTabSz="761970" rtl="0" eaLnBrk="1" latinLnBrk="0" hangingPunct="1">
              <a:lnSpc>
                <a:spcPct val="90000"/>
              </a:lnSpc>
              <a:spcBef>
                <a:spcPct val="0"/>
              </a:spcBef>
              <a:buNone/>
              <a:defRPr sz="3333" b="1" i="0" kern="1200">
                <a:solidFill>
                  <a:srgbClr val="005E58"/>
                </a:solidFill>
                <a:latin typeface="Arial" panose="020B0604020202020204" pitchFamily="34" charset="0"/>
                <a:ea typeface="+mj-ea"/>
                <a:cs typeface="Arial" panose="020B0604020202020204" pitchFamily="34" charset="0"/>
              </a:defRPr>
            </a:lvl1pPr>
          </a:lstStyle>
          <a:p>
            <a:pPr marL="0" marR="0" lvl="0" indent="0" algn="l" defTabSz="914364"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a:ea typeface="+mj-ea"/>
                <a:cs typeface="Arial"/>
              </a:rPr>
              <a:t>HOW TO CREATE</a:t>
            </a:r>
            <a:br>
              <a:rPr kumimoji="0" lang="en-US" sz="2800" b="1" i="0" u="none" strike="noStrike" kern="1200" cap="none" spc="0" normalizeH="0" baseline="0" noProof="0" dirty="0">
                <a:ln>
                  <a:noFill/>
                </a:ln>
                <a:solidFill>
                  <a:srgbClr val="FFFFFF"/>
                </a:solidFill>
                <a:effectLst/>
                <a:uLnTx/>
                <a:uFillTx/>
                <a:latin typeface="Arial Black"/>
                <a:ea typeface="+mj-ea"/>
                <a:cs typeface="Arial"/>
              </a:rPr>
            </a:br>
            <a:r>
              <a:rPr kumimoji="0" lang="en-US" sz="2800" b="1" i="0" u="none" strike="noStrike" kern="1200" cap="none" spc="0" normalizeH="0" baseline="0" noProof="0" dirty="0">
                <a:ln>
                  <a:noFill/>
                </a:ln>
                <a:solidFill>
                  <a:srgbClr val="FFFFFF"/>
                </a:solidFill>
                <a:effectLst/>
                <a:uLnTx/>
                <a:uFillTx/>
                <a:latin typeface="Arial Black"/>
                <a:ea typeface="+mj-ea"/>
                <a:cs typeface="Arial"/>
              </a:rPr>
              <a:t>LONG TERM RELATIONSHIPS </a:t>
            </a:r>
            <a:br>
              <a:rPr kumimoji="0" lang="en-US" sz="2800" b="1" i="0" u="none" strike="noStrike" kern="1200" cap="none" spc="0" normalizeH="0" baseline="0" noProof="0" dirty="0">
                <a:ln>
                  <a:noFill/>
                </a:ln>
                <a:solidFill>
                  <a:srgbClr val="FFFFFF"/>
                </a:solidFill>
                <a:effectLst/>
                <a:uLnTx/>
                <a:uFillTx/>
                <a:latin typeface="Arial Black"/>
                <a:ea typeface="+mj-ea"/>
                <a:cs typeface="Arial"/>
              </a:rPr>
            </a:br>
            <a:r>
              <a:rPr kumimoji="0" lang="en-US" sz="2800" b="1" i="0" u="none" strike="noStrike" kern="1200" cap="none" spc="0" normalizeH="0" baseline="0" noProof="0" dirty="0">
                <a:ln>
                  <a:noFill/>
                </a:ln>
                <a:solidFill>
                  <a:srgbClr val="FFFFFF"/>
                </a:solidFill>
                <a:effectLst/>
                <a:uLnTx/>
                <a:uFillTx/>
                <a:latin typeface="Arial Black"/>
                <a:ea typeface="+mj-ea"/>
                <a:cs typeface="Arial"/>
              </a:rPr>
              <a:t>WITH CRM</a:t>
            </a:r>
            <a:endParaRPr kumimoji="0" lang="en-US" sz="2800" b="1" i="0" u="none" strike="noStrike" kern="1200" cap="none" spc="0" normalizeH="0" baseline="0" noProof="0" dirty="0">
              <a:ln>
                <a:noFill/>
              </a:ln>
              <a:solidFill>
                <a:srgbClr val="2B2929"/>
              </a:solidFill>
              <a:effectLst/>
              <a:uLnTx/>
              <a:uFillTx/>
              <a:latin typeface="Arial Black"/>
              <a:ea typeface="+mj-ea"/>
              <a:cs typeface="Arial"/>
            </a:endParaRPr>
          </a:p>
        </p:txBody>
      </p:sp>
      <p:sp>
        <p:nvSpPr>
          <p:cNvPr id="7" name="Subtitle 2">
            <a:extLst>
              <a:ext uri="{FF2B5EF4-FFF2-40B4-BE49-F238E27FC236}">
                <a16:creationId xmlns:a16="http://schemas.microsoft.com/office/drawing/2014/main" id="{4EEE6ED4-65C9-4694-80E5-C120EC35A68F}"/>
              </a:ext>
            </a:extLst>
          </p:cNvPr>
          <p:cNvSpPr txBox="1">
            <a:spLocks/>
          </p:cNvSpPr>
          <p:nvPr/>
        </p:nvSpPr>
        <p:spPr>
          <a:xfrm>
            <a:off x="5820901" y="4592921"/>
            <a:ext cx="4684523" cy="2167114"/>
          </a:xfrm>
          <a:prstGeom prst="rect">
            <a:avLst/>
          </a:prstGeom>
        </p:spPr>
        <p:txBody>
          <a:bodyPr anchor="ctr">
            <a:normAutofit/>
          </a:bodyPr>
          <a:lstStyle>
            <a:lvl1pPr marL="190492" indent="-190492" algn="l" defTabSz="761970" rtl="0" eaLnBrk="1" latinLnBrk="0" hangingPunct="1">
              <a:lnSpc>
                <a:spcPct val="90000"/>
              </a:lnSpc>
              <a:spcBef>
                <a:spcPts val="833"/>
              </a:spcBef>
              <a:buFont typeface="Arial" panose="020B0604020202020204" pitchFamily="34" charset="0"/>
              <a:buChar char="•"/>
              <a:defRPr sz="1667" kern="1200">
                <a:solidFill>
                  <a:srgbClr val="2B2A2A"/>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1500" kern="1200">
                <a:solidFill>
                  <a:srgbClr val="2B2A2A"/>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333" kern="1200">
                <a:solidFill>
                  <a:srgbClr val="2B2A2A"/>
                </a:solidFill>
                <a:latin typeface="Arial" panose="020B0604020202020204" pitchFamily="34" charset="0"/>
                <a:ea typeface="+mn-ea"/>
                <a:cs typeface="Arial" panose="020B0604020202020204" pitchFamily="34" charset="0"/>
              </a:defRPr>
            </a:lvl3pPr>
            <a:lvl4pPr marL="1333447" indent="-190492" algn="l" defTabSz="761970" rtl="0" eaLnBrk="1" latinLnBrk="0" hangingPunct="1">
              <a:lnSpc>
                <a:spcPct val="90000"/>
              </a:lnSpc>
              <a:spcBef>
                <a:spcPts val="417"/>
              </a:spcBef>
              <a:buFont typeface="Arial" panose="020B0604020202020204" pitchFamily="34" charset="0"/>
              <a:buChar char="•"/>
              <a:defRPr sz="1167" kern="1200">
                <a:solidFill>
                  <a:srgbClr val="2B2A2A"/>
                </a:solidFill>
                <a:latin typeface="Arial" panose="020B0604020202020204" pitchFamily="34" charset="0"/>
                <a:ea typeface="+mn-ea"/>
                <a:cs typeface="Arial" panose="020B0604020202020204" pitchFamily="34" charset="0"/>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rgbClr val="2B2A2A"/>
                </a:solidFill>
                <a:latin typeface="Arial" panose="020B0604020202020204" pitchFamily="34" charset="0"/>
                <a:ea typeface="+mn-ea"/>
                <a:cs typeface="Arial" panose="020B0604020202020204" pitchFamily="34" charset="0"/>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D5450D"/>
              </a:solidFill>
              <a:effectLst/>
              <a:uLnTx/>
              <a:uFillTx/>
              <a:latin typeface="Arial Black" panose="020B0A040201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93FD0776-7AE4-430D-AA3B-5C43E2EBCE84}"/>
              </a:ext>
            </a:extLst>
          </p:cNvPr>
          <p:cNvCxnSpPr>
            <a:cxnSpLocks/>
          </p:cNvCxnSpPr>
          <p:nvPr/>
        </p:nvCxnSpPr>
        <p:spPr>
          <a:xfrm>
            <a:off x="5747040" y="3916851"/>
            <a:ext cx="0" cy="2007155"/>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05E3A305-F5CA-4457-9848-1AEE0B02B9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2734" y="5040925"/>
            <a:ext cx="2658094" cy="2658094"/>
          </a:xfrm>
          <a:prstGeom prst="rect">
            <a:avLst/>
          </a:prstGeom>
        </p:spPr>
      </p:pic>
    </p:spTree>
    <p:extLst>
      <p:ext uri="{BB962C8B-B14F-4D97-AF65-F5344CB8AC3E}">
        <p14:creationId xmlns:p14="http://schemas.microsoft.com/office/powerpoint/2010/main" val="1733409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DB09A9-9E75-40A1-B29C-3B825DCCF2D2}"/>
              </a:ext>
            </a:extLst>
          </p:cNvPr>
          <p:cNvSpPr/>
          <p:nvPr/>
        </p:nvSpPr>
        <p:spPr>
          <a:xfrm>
            <a:off x="-2" y="0"/>
            <a:ext cx="12192000" cy="6858000"/>
          </a:xfrm>
          <a:prstGeom prst="rect">
            <a:avLst/>
          </a:prstGeom>
          <a:solidFill>
            <a:schemeClr val="accent5">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1D8D2789-F735-461B-B003-037B9145737B}"/>
              </a:ext>
            </a:extLst>
          </p:cNvPr>
          <p:cNvSpPr txBox="1">
            <a:spLocks/>
          </p:cNvSpPr>
          <p:nvPr/>
        </p:nvSpPr>
        <p:spPr>
          <a:xfrm>
            <a:off x="635494" y="5666719"/>
            <a:ext cx="9416788" cy="12702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chemeClr val="bg1"/>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5E58"/>
                </a:solidFill>
                <a:effectLst/>
                <a:uLnTx/>
                <a:uFillTx/>
                <a:latin typeface="Arial" panose="020B0604020202020204"/>
                <a:ea typeface="+mj-ea"/>
                <a:cs typeface="+mn-cs"/>
              </a:rPr>
              <a:t>CUSTOMER JOURNEY?</a:t>
            </a:r>
            <a:endParaRPr kumimoji="0" lang="en-US" sz="6000" b="1" i="0" u="none" strike="noStrike" kern="1200" cap="none" spc="0" normalizeH="0" baseline="0" noProof="0" dirty="0">
              <a:ln>
                <a:noFill/>
              </a:ln>
              <a:solidFill>
                <a:srgbClr val="005E58"/>
              </a:solidFill>
              <a:effectLst/>
              <a:uLnTx/>
              <a:uFillTx/>
              <a:latin typeface="Arial Black" panose="020B0604020202020204" pitchFamily="34" charset="0"/>
              <a:ea typeface="+mj-ea"/>
            </a:endParaRPr>
          </a:p>
        </p:txBody>
      </p:sp>
      <p:pic>
        <p:nvPicPr>
          <p:cNvPr id="9" name="Picture 8" descr="A picture containing food, drawing&#10;&#10;Description automatically generated">
            <a:extLst>
              <a:ext uri="{FF2B5EF4-FFF2-40B4-BE49-F238E27FC236}">
                <a16:creationId xmlns:a16="http://schemas.microsoft.com/office/drawing/2014/main" id="{97133B6D-536A-4872-95B1-8A2169E248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pic>
        <p:nvPicPr>
          <p:cNvPr id="11266" name="Picture 2">
            <a:extLst>
              <a:ext uri="{FF2B5EF4-FFF2-40B4-BE49-F238E27FC236}">
                <a16:creationId xmlns:a16="http://schemas.microsoft.com/office/drawing/2014/main" id="{488D9FBE-C0A7-4848-BCF7-D4A154767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853" y="152126"/>
            <a:ext cx="10514611" cy="550328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4">
            <a:extLst>
              <a:ext uri="{FF2B5EF4-FFF2-40B4-BE49-F238E27FC236}">
                <a16:creationId xmlns:a16="http://schemas.microsoft.com/office/drawing/2014/main" id="{26A49339-7E09-4D1D-88AF-16DB896C5E94}"/>
              </a:ext>
            </a:extLst>
          </p:cNvPr>
          <p:cNvSpPr txBox="1">
            <a:spLocks/>
          </p:cNvSpPr>
          <p:nvPr/>
        </p:nvSpPr>
        <p:spPr>
          <a:xfrm>
            <a:off x="635494" y="5301377"/>
            <a:ext cx="5368991" cy="7870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chemeClr val="bg1"/>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5E58"/>
                </a:solidFill>
                <a:effectLst/>
                <a:uLnTx/>
                <a:uFillTx/>
                <a:latin typeface="Arial" panose="020B0604020202020204"/>
                <a:ea typeface="+mj-ea"/>
                <a:cs typeface="+mn-cs"/>
              </a:rPr>
              <a:t>HAVE YOU DESIGNED YOUR </a:t>
            </a:r>
            <a:endParaRPr kumimoji="0" lang="en-US" sz="2800" b="1" i="0" u="none" strike="noStrike" kern="1200" cap="none" spc="0" normalizeH="0" baseline="0" noProof="0" dirty="0">
              <a:ln>
                <a:noFill/>
              </a:ln>
              <a:solidFill>
                <a:srgbClr val="005E58"/>
              </a:solidFill>
              <a:effectLst/>
              <a:uLnTx/>
              <a:uFillTx/>
              <a:latin typeface="Arial Black" panose="020B0604020202020204" pitchFamily="34" charset="0"/>
              <a:ea typeface="+mj-ea"/>
            </a:endParaRPr>
          </a:p>
        </p:txBody>
      </p:sp>
    </p:spTree>
    <p:extLst>
      <p:ext uri="{BB962C8B-B14F-4D97-AF65-F5344CB8AC3E}">
        <p14:creationId xmlns:p14="http://schemas.microsoft.com/office/powerpoint/2010/main" val="1833854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0727-FE9A-4C70-9678-9928DD544AAC}"/>
              </a:ext>
            </a:extLst>
          </p:cNvPr>
          <p:cNvSpPr>
            <a:spLocks noGrp="1"/>
          </p:cNvSpPr>
          <p:nvPr>
            <p:ph type="title"/>
          </p:nvPr>
        </p:nvSpPr>
        <p:spPr>
          <a:xfrm>
            <a:off x="831850" y="857574"/>
            <a:ext cx="10515600" cy="1859795"/>
          </a:xfrm>
        </p:spPr>
        <p:txBody>
          <a:bodyPr>
            <a:noAutofit/>
          </a:bodyPr>
          <a:lstStyle/>
          <a:p>
            <a:r>
              <a:rPr lang="en-US" sz="4800" dirty="0">
                <a:latin typeface="+mn-lt"/>
              </a:rPr>
              <a:t>A smooth</a:t>
            </a:r>
            <a:br>
              <a:rPr lang="en-US" dirty="0">
                <a:latin typeface="+mn-lt"/>
              </a:rPr>
            </a:br>
            <a:r>
              <a:rPr lang="en-US" sz="7200" dirty="0">
                <a:latin typeface="+mn-lt"/>
              </a:rPr>
              <a:t>CUSTOMER JOURNEY</a:t>
            </a:r>
            <a:r>
              <a:rPr lang="en-US" sz="4800" dirty="0">
                <a:latin typeface="+mn-lt"/>
              </a:rPr>
              <a:t> </a:t>
            </a:r>
            <a:br>
              <a:rPr lang="en-US" sz="4800" dirty="0">
                <a:latin typeface="+mn-lt"/>
              </a:rPr>
            </a:br>
            <a:r>
              <a:rPr lang="en-US" sz="4800" dirty="0">
                <a:latin typeface="+mn-lt"/>
              </a:rPr>
              <a:t>provides a </a:t>
            </a:r>
            <a:r>
              <a:rPr lang="en-US" sz="4800" dirty="0">
                <a:latin typeface="Arial Black" panose="020B0A04020102020204" pitchFamily="34" charset="0"/>
              </a:rPr>
              <a:t>competitive </a:t>
            </a:r>
            <a:br>
              <a:rPr lang="en-US" sz="4800" dirty="0">
                <a:latin typeface="Arial Black" panose="020B0A04020102020204" pitchFamily="34" charset="0"/>
              </a:rPr>
            </a:br>
            <a:r>
              <a:rPr lang="en-US" sz="4800" dirty="0">
                <a:latin typeface="Arial Black" panose="020B0A04020102020204" pitchFamily="34" charset="0"/>
              </a:rPr>
              <a:t>advantage</a:t>
            </a:r>
            <a:br>
              <a:rPr lang="nb-NO" dirty="0">
                <a:latin typeface="+mn-lt"/>
              </a:rPr>
            </a:br>
            <a:br>
              <a:rPr lang="nb-NO" dirty="0">
                <a:latin typeface="+mn-lt"/>
              </a:rPr>
            </a:br>
            <a:r>
              <a:rPr lang="en-US" sz="2800" dirty="0">
                <a:latin typeface="+mn-lt"/>
              </a:rPr>
              <a:t>Is there something in the SuperOffice CRM </a:t>
            </a:r>
            <a:br>
              <a:rPr lang="en-US" sz="2800" dirty="0">
                <a:latin typeface="+mn-lt"/>
              </a:rPr>
            </a:br>
            <a:r>
              <a:rPr lang="en-US" sz="2800" dirty="0">
                <a:latin typeface="+mn-lt"/>
              </a:rPr>
              <a:t>toolbox, or does every company need </a:t>
            </a:r>
            <a:br>
              <a:rPr lang="en-US" sz="2800" dirty="0">
                <a:latin typeface="+mn-lt"/>
              </a:rPr>
            </a:br>
            <a:r>
              <a:rPr lang="en-US" sz="2800" dirty="0">
                <a:latin typeface="+mn-lt"/>
              </a:rPr>
              <a:t>to re-invent the wheel?</a:t>
            </a:r>
          </a:p>
        </p:txBody>
      </p:sp>
      <p:pic>
        <p:nvPicPr>
          <p:cNvPr id="5132" name="Picture 12">
            <a:extLst>
              <a:ext uri="{FF2B5EF4-FFF2-40B4-BE49-F238E27FC236}">
                <a16:creationId xmlns:a16="http://schemas.microsoft.com/office/drawing/2014/main" id="{3950CB0B-D143-482A-90DD-11928F9DC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267" y="-63500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768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BC48090-0C09-4430-926B-A6FCB1A77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953" y="578692"/>
            <a:ext cx="5912553" cy="5912553"/>
          </a:xfrm>
          <a:prstGeom prst="rect">
            <a:avLst/>
          </a:prstGeom>
          <a:noFill/>
          <a:extLst>
            <a:ext uri="{909E8E84-426E-40DD-AFC4-6F175D3DCCD1}">
              <a14:hiddenFill xmlns:a14="http://schemas.microsoft.com/office/drawing/2010/main">
                <a:solidFill>
                  <a:srgbClr val="FFFFFF"/>
                </a:solidFill>
              </a14:hiddenFill>
            </a:ext>
          </a:extLst>
        </p:spPr>
      </p:pic>
      <p:sp>
        <p:nvSpPr>
          <p:cNvPr id="4" name="Tittel 3">
            <a:extLst>
              <a:ext uri="{FF2B5EF4-FFF2-40B4-BE49-F238E27FC236}">
                <a16:creationId xmlns:a16="http://schemas.microsoft.com/office/drawing/2014/main" id="{799D773B-F5E8-4168-AF1B-A28E5EBB77CF}"/>
              </a:ext>
            </a:extLst>
          </p:cNvPr>
          <p:cNvSpPr>
            <a:spLocks noGrp="1"/>
          </p:cNvSpPr>
          <p:nvPr>
            <p:ph type="title"/>
          </p:nvPr>
        </p:nvSpPr>
        <p:spPr>
          <a:xfrm>
            <a:off x="831850" y="397556"/>
            <a:ext cx="10515600" cy="713489"/>
          </a:xfrm>
        </p:spPr>
        <p:txBody>
          <a:bodyPr>
            <a:normAutofit/>
          </a:bodyPr>
          <a:lstStyle/>
          <a:p>
            <a:pPr algn="ctr"/>
            <a:r>
              <a:rPr lang="nb-NO" dirty="0">
                <a:latin typeface="Arial Black"/>
              </a:rPr>
              <a:t>A PLATFORM FOR GROWTH</a:t>
            </a:r>
            <a:endParaRPr lang="nb-NO" dirty="0"/>
          </a:p>
        </p:txBody>
      </p:sp>
      <p:sp>
        <p:nvSpPr>
          <p:cNvPr id="13" name="TextBox 12">
            <a:extLst>
              <a:ext uri="{FF2B5EF4-FFF2-40B4-BE49-F238E27FC236}">
                <a16:creationId xmlns:a16="http://schemas.microsoft.com/office/drawing/2014/main" id="{3A0FB021-30AD-44B7-BC8F-3FB92307B7DC}"/>
              </a:ext>
            </a:extLst>
          </p:cNvPr>
          <p:cNvSpPr txBox="1"/>
          <p:nvPr/>
        </p:nvSpPr>
        <p:spPr>
          <a:xfrm>
            <a:off x="1672415" y="2814391"/>
            <a:ext cx="20004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5E58"/>
                </a:solidFill>
                <a:effectLst/>
                <a:uLnTx/>
                <a:uFillTx/>
                <a:latin typeface="Arial" panose="020B0604020202020204"/>
                <a:ea typeface="+mn-ea"/>
                <a:cs typeface="+mn-cs"/>
              </a:rPr>
              <a:t>Useability</a:t>
            </a:r>
          </a:p>
        </p:txBody>
      </p:sp>
      <p:sp>
        <p:nvSpPr>
          <p:cNvPr id="22" name="TextBox 21">
            <a:extLst>
              <a:ext uri="{FF2B5EF4-FFF2-40B4-BE49-F238E27FC236}">
                <a16:creationId xmlns:a16="http://schemas.microsoft.com/office/drawing/2014/main" id="{34761F9B-2C4B-4F95-A3BA-0C853F57BB8D}"/>
              </a:ext>
            </a:extLst>
          </p:cNvPr>
          <p:cNvSpPr txBox="1"/>
          <p:nvPr/>
        </p:nvSpPr>
        <p:spPr>
          <a:xfrm>
            <a:off x="2125110" y="4780470"/>
            <a:ext cx="14551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5E58"/>
                </a:solidFill>
                <a:effectLst/>
                <a:uLnTx/>
                <a:uFillTx/>
                <a:latin typeface="Arial" panose="020B0604020202020204"/>
                <a:ea typeface="+mn-ea"/>
                <a:cs typeface="+mn-cs"/>
              </a:rPr>
              <a:t>Marketing Automation</a:t>
            </a:r>
          </a:p>
        </p:txBody>
      </p:sp>
      <p:sp>
        <p:nvSpPr>
          <p:cNvPr id="25" name="TextBox 24">
            <a:extLst>
              <a:ext uri="{FF2B5EF4-FFF2-40B4-BE49-F238E27FC236}">
                <a16:creationId xmlns:a16="http://schemas.microsoft.com/office/drawing/2014/main" id="{BAA6C4AE-22D6-4E74-BA9D-CD6F40FE690A}"/>
              </a:ext>
            </a:extLst>
          </p:cNvPr>
          <p:cNvSpPr txBox="1"/>
          <p:nvPr/>
        </p:nvSpPr>
        <p:spPr>
          <a:xfrm>
            <a:off x="3607981" y="2020114"/>
            <a:ext cx="20467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5E58"/>
                </a:solidFill>
                <a:effectLst/>
                <a:uLnTx/>
                <a:uFillTx/>
                <a:latin typeface="Arial" panose="020B0604020202020204"/>
                <a:ea typeface="+mn-ea"/>
                <a:cs typeface="+mn-cs"/>
              </a:rPr>
              <a:t>Customer Engagement Platform</a:t>
            </a:r>
          </a:p>
        </p:txBody>
      </p:sp>
      <p:sp>
        <p:nvSpPr>
          <p:cNvPr id="29" name="TextBox 28">
            <a:extLst>
              <a:ext uri="{FF2B5EF4-FFF2-40B4-BE49-F238E27FC236}">
                <a16:creationId xmlns:a16="http://schemas.microsoft.com/office/drawing/2014/main" id="{861CE6C9-EE22-422C-ADE1-F6D09711610D}"/>
              </a:ext>
            </a:extLst>
          </p:cNvPr>
          <p:cNvSpPr txBox="1"/>
          <p:nvPr/>
        </p:nvSpPr>
        <p:spPr>
          <a:xfrm>
            <a:off x="8250599" y="5612288"/>
            <a:ext cx="1455175"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Mobile</a:t>
            </a:r>
          </a:p>
        </p:txBody>
      </p:sp>
      <p:sp>
        <p:nvSpPr>
          <p:cNvPr id="35" name="TextBox 34">
            <a:extLst>
              <a:ext uri="{FF2B5EF4-FFF2-40B4-BE49-F238E27FC236}">
                <a16:creationId xmlns:a16="http://schemas.microsoft.com/office/drawing/2014/main" id="{44F87459-3C65-4C70-AA5A-34B5C6CF317F}"/>
              </a:ext>
            </a:extLst>
          </p:cNvPr>
          <p:cNvSpPr txBox="1"/>
          <p:nvPr/>
        </p:nvSpPr>
        <p:spPr>
          <a:xfrm>
            <a:off x="5874327" y="6106171"/>
            <a:ext cx="19577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Productivity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(Office365/Google) </a:t>
            </a:r>
          </a:p>
        </p:txBody>
      </p:sp>
      <p:sp>
        <p:nvSpPr>
          <p:cNvPr id="46" name="TextBox 45">
            <a:extLst>
              <a:ext uri="{FF2B5EF4-FFF2-40B4-BE49-F238E27FC236}">
                <a16:creationId xmlns:a16="http://schemas.microsoft.com/office/drawing/2014/main" id="{81BAAC8E-1EED-4E4E-B592-4DF8A1D4E7D1}"/>
              </a:ext>
            </a:extLst>
          </p:cNvPr>
          <p:cNvSpPr txBox="1"/>
          <p:nvPr/>
        </p:nvSpPr>
        <p:spPr>
          <a:xfrm>
            <a:off x="8021078" y="3772293"/>
            <a:ext cx="2119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Integrations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(App Store &amp; APIs)</a:t>
            </a:r>
          </a:p>
        </p:txBody>
      </p:sp>
      <p:sp>
        <p:nvSpPr>
          <p:cNvPr id="47" name="TextBox 46">
            <a:extLst>
              <a:ext uri="{FF2B5EF4-FFF2-40B4-BE49-F238E27FC236}">
                <a16:creationId xmlns:a16="http://schemas.microsoft.com/office/drawing/2014/main" id="{F4451ED3-BD76-40B4-AFD4-A61C1EF6C450}"/>
              </a:ext>
            </a:extLst>
          </p:cNvPr>
          <p:cNvSpPr txBox="1"/>
          <p:nvPr/>
        </p:nvSpPr>
        <p:spPr>
          <a:xfrm>
            <a:off x="3724215" y="6192557"/>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5E58"/>
                </a:solidFill>
                <a:effectLst/>
                <a:uLnTx/>
                <a:uFillTx/>
                <a:latin typeface="Arial" panose="020B0604020202020204"/>
                <a:ea typeface="+mn-ea"/>
                <a:cs typeface="+mn-cs"/>
              </a:rPr>
              <a:t>New functions</a:t>
            </a:r>
          </a:p>
        </p:txBody>
      </p:sp>
      <p:sp>
        <p:nvSpPr>
          <p:cNvPr id="55" name="TextBox 54">
            <a:extLst>
              <a:ext uri="{FF2B5EF4-FFF2-40B4-BE49-F238E27FC236}">
                <a16:creationId xmlns:a16="http://schemas.microsoft.com/office/drawing/2014/main" id="{CF4C72CA-7F28-46C7-A718-887539C37221}"/>
              </a:ext>
            </a:extLst>
          </p:cNvPr>
          <p:cNvSpPr txBox="1"/>
          <p:nvPr/>
        </p:nvSpPr>
        <p:spPr>
          <a:xfrm>
            <a:off x="7885238" y="2102623"/>
            <a:ext cx="211933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5E58"/>
                </a:solidFill>
                <a:effectLst/>
                <a:uLnTx/>
                <a:uFillTx/>
                <a:latin typeface="Arial" panose="020B0604020202020204"/>
                <a:ea typeface="+mn-ea"/>
                <a:cs typeface="+mn-cs"/>
              </a:rPr>
              <a:t>AI as a Service</a:t>
            </a:r>
          </a:p>
        </p:txBody>
      </p:sp>
      <p:grpSp>
        <p:nvGrpSpPr>
          <p:cNvPr id="14" name="Group 13">
            <a:extLst>
              <a:ext uri="{FF2B5EF4-FFF2-40B4-BE49-F238E27FC236}">
                <a16:creationId xmlns:a16="http://schemas.microsoft.com/office/drawing/2014/main" id="{AB68F8B6-D1D9-4708-8644-64803A26B731}"/>
              </a:ext>
            </a:extLst>
          </p:cNvPr>
          <p:cNvGrpSpPr/>
          <p:nvPr/>
        </p:nvGrpSpPr>
        <p:grpSpPr>
          <a:xfrm>
            <a:off x="8405807" y="1206595"/>
            <a:ext cx="914400" cy="914400"/>
            <a:chOff x="8511571" y="969245"/>
            <a:chExt cx="914400" cy="914400"/>
          </a:xfrm>
        </p:grpSpPr>
        <p:sp>
          <p:nvSpPr>
            <p:cNvPr id="7" name="Oval 6">
              <a:extLst>
                <a:ext uri="{FF2B5EF4-FFF2-40B4-BE49-F238E27FC236}">
                  <a16:creationId xmlns:a16="http://schemas.microsoft.com/office/drawing/2014/main" id="{AC932CE0-8ACE-4507-A4A8-9B62FF28E338}"/>
                </a:ext>
              </a:extLst>
            </p:cNvPr>
            <p:cNvSpPr/>
            <p:nvPr/>
          </p:nvSpPr>
          <p:spPr>
            <a:xfrm>
              <a:off x="8511571" y="969245"/>
              <a:ext cx="914400" cy="914400"/>
            </a:xfrm>
            <a:prstGeom prst="ellipse">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 name="Graphic 14" descr="Internet Of Things outline">
              <a:extLst>
                <a:ext uri="{FF2B5EF4-FFF2-40B4-BE49-F238E27FC236}">
                  <a16:creationId xmlns:a16="http://schemas.microsoft.com/office/drawing/2014/main" id="{26BEB62A-D299-4BFD-A049-BC3494639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5945" y="1024644"/>
              <a:ext cx="786917" cy="786917"/>
            </a:xfrm>
            <a:prstGeom prst="rect">
              <a:avLst/>
            </a:prstGeom>
          </p:spPr>
        </p:pic>
      </p:grpSp>
      <p:grpSp>
        <p:nvGrpSpPr>
          <p:cNvPr id="16" name="Group 15">
            <a:extLst>
              <a:ext uri="{FF2B5EF4-FFF2-40B4-BE49-F238E27FC236}">
                <a16:creationId xmlns:a16="http://schemas.microsoft.com/office/drawing/2014/main" id="{839C92BB-B122-4FEE-9660-14E7A0757F3D}"/>
              </a:ext>
            </a:extLst>
          </p:cNvPr>
          <p:cNvGrpSpPr/>
          <p:nvPr/>
        </p:nvGrpSpPr>
        <p:grpSpPr>
          <a:xfrm>
            <a:off x="8651815" y="2826757"/>
            <a:ext cx="914400" cy="914400"/>
            <a:chOff x="9964973" y="2542004"/>
            <a:chExt cx="914400" cy="914400"/>
          </a:xfrm>
        </p:grpSpPr>
        <p:sp>
          <p:nvSpPr>
            <p:cNvPr id="54" name="Oval 53">
              <a:extLst>
                <a:ext uri="{FF2B5EF4-FFF2-40B4-BE49-F238E27FC236}">
                  <a16:creationId xmlns:a16="http://schemas.microsoft.com/office/drawing/2014/main" id="{4E18FB85-E9FE-4A0C-9475-EF425C22047A}"/>
                </a:ext>
              </a:extLst>
            </p:cNvPr>
            <p:cNvSpPr/>
            <p:nvPr/>
          </p:nvSpPr>
          <p:spPr>
            <a:xfrm>
              <a:off x="9964973" y="2542004"/>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 name="Graphic 39" descr="Tools outline">
              <a:extLst>
                <a:ext uri="{FF2B5EF4-FFF2-40B4-BE49-F238E27FC236}">
                  <a16:creationId xmlns:a16="http://schemas.microsoft.com/office/drawing/2014/main" id="{D6B78CF8-6416-4420-B4B9-8961CF17F9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5475" y="2632886"/>
              <a:ext cx="713396" cy="713396"/>
            </a:xfrm>
            <a:prstGeom prst="rect">
              <a:avLst/>
            </a:prstGeom>
          </p:spPr>
        </p:pic>
      </p:grpSp>
      <p:grpSp>
        <p:nvGrpSpPr>
          <p:cNvPr id="6" name="Group 5">
            <a:extLst>
              <a:ext uri="{FF2B5EF4-FFF2-40B4-BE49-F238E27FC236}">
                <a16:creationId xmlns:a16="http://schemas.microsoft.com/office/drawing/2014/main" id="{630727A6-735C-4FF0-876D-BC16DF9A336A}"/>
              </a:ext>
            </a:extLst>
          </p:cNvPr>
          <p:cNvGrpSpPr/>
          <p:nvPr/>
        </p:nvGrpSpPr>
        <p:grpSpPr>
          <a:xfrm>
            <a:off x="6328442" y="5214025"/>
            <a:ext cx="914400" cy="914400"/>
            <a:chOff x="9949548" y="5075629"/>
            <a:chExt cx="914400" cy="914400"/>
          </a:xfrm>
        </p:grpSpPr>
        <p:sp>
          <p:nvSpPr>
            <p:cNvPr id="34" name="Oval 33">
              <a:extLst>
                <a:ext uri="{FF2B5EF4-FFF2-40B4-BE49-F238E27FC236}">
                  <a16:creationId xmlns:a16="http://schemas.microsoft.com/office/drawing/2014/main" id="{CE78735B-606C-48B8-B6B3-2A921AFFDC6E}"/>
                </a:ext>
              </a:extLst>
            </p:cNvPr>
            <p:cNvSpPr/>
            <p:nvPr/>
          </p:nvSpPr>
          <p:spPr>
            <a:xfrm>
              <a:off x="9949548" y="5075629"/>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 name="Graphic 25" descr="Upload outline">
              <a:extLst>
                <a:ext uri="{FF2B5EF4-FFF2-40B4-BE49-F238E27FC236}">
                  <a16:creationId xmlns:a16="http://schemas.microsoft.com/office/drawing/2014/main" id="{9DFA3D91-D794-41E5-8FCC-2FE2772A90D7}"/>
                </a:ext>
              </a:extLst>
            </p:cNvPr>
            <p:cNvPicPr preferRelativeResize="0">
              <a:picLocks/>
            </p:cNvPicPr>
            <p:nvPr/>
          </p:nvPicPr>
          <p:blipFill>
            <a:blip r:embed="rId8">
              <a:extLst>
                <a:ext uri="{96DAC541-7B7A-43D3-8B79-37D633B846F1}">
                  <asvg:svgBlip xmlns:asvg="http://schemas.microsoft.com/office/drawing/2016/SVG/main" r:embed="rId9"/>
                </a:ext>
              </a:extLst>
            </a:blip>
            <a:stretch>
              <a:fillRect/>
            </a:stretch>
          </p:blipFill>
          <p:spPr>
            <a:xfrm>
              <a:off x="10035832" y="5195082"/>
              <a:ext cx="761013" cy="675493"/>
            </a:xfrm>
            <a:prstGeom prst="rect">
              <a:avLst/>
            </a:prstGeom>
          </p:spPr>
        </p:pic>
      </p:grpSp>
      <p:grpSp>
        <p:nvGrpSpPr>
          <p:cNvPr id="10" name="Group 9">
            <a:extLst>
              <a:ext uri="{FF2B5EF4-FFF2-40B4-BE49-F238E27FC236}">
                <a16:creationId xmlns:a16="http://schemas.microsoft.com/office/drawing/2014/main" id="{71610EEA-316D-4382-94D8-AC7DD8A1231D}"/>
              </a:ext>
            </a:extLst>
          </p:cNvPr>
          <p:cNvGrpSpPr/>
          <p:nvPr/>
        </p:nvGrpSpPr>
        <p:grpSpPr>
          <a:xfrm>
            <a:off x="1717627" y="1883686"/>
            <a:ext cx="914400" cy="914400"/>
            <a:chOff x="1538589" y="5186743"/>
            <a:chExt cx="914400" cy="914400"/>
          </a:xfrm>
        </p:grpSpPr>
        <p:sp>
          <p:nvSpPr>
            <p:cNvPr id="37" name="Oval 36">
              <a:extLst>
                <a:ext uri="{FF2B5EF4-FFF2-40B4-BE49-F238E27FC236}">
                  <a16:creationId xmlns:a16="http://schemas.microsoft.com/office/drawing/2014/main" id="{B83D20B5-F7B6-4894-9474-8AC5AA529E22}"/>
                </a:ext>
              </a:extLst>
            </p:cNvPr>
            <p:cNvSpPr/>
            <p:nvPr/>
          </p:nvSpPr>
          <p:spPr>
            <a:xfrm>
              <a:off x="1538589" y="5186743"/>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Graphic 8" descr="Ui Ux outline">
              <a:extLst>
                <a:ext uri="{FF2B5EF4-FFF2-40B4-BE49-F238E27FC236}">
                  <a16:creationId xmlns:a16="http://schemas.microsoft.com/office/drawing/2014/main" id="{D0FFCE05-CF33-41B5-8894-903B4AE0B1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15929" y="5283740"/>
              <a:ext cx="790805" cy="790805"/>
            </a:xfrm>
            <a:prstGeom prst="rect">
              <a:avLst/>
            </a:prstGeom>
          </p:spPr>
        </p:pic>
      </p:grpSp>
      <p:grpSp>
        <p:nvGrpSpPr>
          <p:cNvPr id="11" name="Group 10">
            <a:extLst>
              <a:ext uri="{FF2B5EF4-FFF2-40B4-BE49-F238E27FC236}">
                <a16:creationId xmlns:a16="http://schemas.microsoft.com/office/drawing/2014/main" id="{086E9E60-BF70-456C-A36A-04396948EC98}"/>
              </a:ext>
            </a:extLst>
          </p:cNvPr>
          <p:cNvGrpSpPr/>
          <p:nvPr/>
        </p:nvGrpSpPr>
        <p:grpSpPr>
          <a:xfrm>
            <a:off x="4122674" y="1134511"/>
            <a:ext cx="914400" cy="914400"/>
            <a:chOff x="720772" y="4797597"/>
            <a:chExt cx="914400" cy="914400"/>
          </a:xfrm>
        </p:grpSpPr>
        <p:sp>
          <p:nvSpPr>
            <p:cNvPr id="42" name="Oval 41">
              <a:extLst>
                <a:ext uri="{FF2B5EF4-FFF2-40B4-BE49-F238E27FC236}">
                  <a16:creationId xmlns:a16="http://schemas.microsoft.com/office/drawing/2014/main" id="{6DB26AF6-273A-4441-A236-556366B028A1}"/>
                </a:ext>
              </a:extLst>
            </p:cNvPr>
            <p:cNvSpPr/>
            <p:nvPr/>
          </p:nvSpPr>
          <p:spPr>
            <a:xfrm>
              <a:off x="720772" y="4797597"/>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9" name="Graphic 58" descr="Customer review outline">
              <a:extLst>
                <a:ext uri="{FF2B5EF4-FFF2-40B4-BE49-F238E27FC236}">
                  <a16:creationId xmlns:a16="http://schemas.microsoft.com/office/drawing/2014/main" id="{37A4F107-D09B-443E-A22D-A8501318C7F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9169" y="4903161"/>
              <a:ext cx="743559" cy="743559"/>
            </a:xfrm>
            <a:prstGeom prst="rect">
              <a:avLst/>
            </a:prstGeom>
          </p:spPr>
        </p:pic>
      </p:grpSp>
      <p:grpSp>
        <p:nvGrpSpPr>
          <p:cNvPr id="23" name="Group 22">
            <a:extLst>
              <a:ext uri="{FF2B5EF4-FFF2-40B4-BE49-F238E27FC236}">
                <a16:creationId xmlns:a16="http://schemas.microsoft.com/office/drawing/2014/main" id="{9B6B322C-3CBA-4E6D-B171-54AF66A16727}"/>
              </a:ext>
            </a:extLst>
          </p:cNvPr>
          <p:cNvGrpSpPr/>
          <p:nvPr/>
        </p:nvGrpSpPr>
        <p:grpSpPr>
          <a:xfrm>
            <a:off x="2433370" y="3772293"/>
            <a:ext cx="926086" cy="930705"/>
            <a:chOff x="777230" y="4925050"/>
            <a:chExt cx="926086" cy="930705"/>
          </a:xfrm>
        </p:grpSpPr>
        <p:sp>
          <p:nvSpPr>
            <p:cNvPr id="48" name="Oval 47">
              <a:extLst>
                <a:ext uri="{FF2B5EF4-FFF2-40B4-BE49-F238E27FC236}">
                  <a16:creationId xmlns:a16="http://schemas.microsoft.com/office/drawing/2014/main" id="{516DC100-9B1B-45E8-BAF5-7FA1EB302032}"/>
                </a:ext>
              </a:extLst>
            </p:cNvPr>
            <p:cNvSpPr/>
            <p:nvPr/>
          </p:nvSpPr>
          <p:spPr>
            <a:xfrm>
              <a:off x="777230" y="494135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1" name="Graphic 20" descr="Network outline">
              <a:extLst>
                <a:ext uri="{FF2B5EF4-FFF2-40B4-BE49-F238E27FC236}">
                  <a16:creationId xmlns:a16="http://schemas.microsoft.com/office/drawing/2014/main" id="{8BD5F599-7C5F-4228-868A-CB5A70B196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8916" y="4925050"/>
              <a:ext cx="914400" cy="914400"/>
            </a:xfrm>
            <a:prstGeom prst="rect">
              <a:avLst/>
            </a:prstGeom>
          </p:spPr>
        </p:pic>
      </p:grpSp>
      <p:grpSp>
        <p:nvGrpSpPr>
          <p:cNvPr id="24" name="Group 23">
            <a:extLst>
              <a:ext uri="{FF2B5EF4-FFF2-40B4-BE49-F238E27FC236}">
                <a16:creationId xmlns:a16="http://schemas.microsoft.com/office/drawing/2014/main" id="{DA5FB7AD-832F-4619-9C49-6E841895A7B2}"/>
              </a:ext>
            </a:extLst>
          </p:cNvPr>
          <p:cNvGrpSpPr/>
          <p:nvPr/>
        </p:nvGrpSpPr>
        <p:grpSpPr>
          <a:xfrm>
            <a:off x="4047819" y="5211855"/>
            <a:ext cx="914400" cy="914400"/>
            <a:chOff x="1819282" y="5372445"/>
            <a:chExt cx="914400" cy="914400"/>
          </a:xfrm>
        </p:grpSpPr>
        <p:sp>
          <p:nvSpPr>
            <p:cNvPr id="49" name="Oval 48">
              <a:extLst>
                <a:ext uri="{FF2B5EF4-FFF2-40B4-BE49-F238E27FC236}">
                  <a16:creationId xmlns:a16="http://schemas.microsoft.com/office/drawing/2014/main" id="{26B2836E-C0D8-4DC2-8216-4B9968F2E05C}"/>
                </a:ext>
              </a:extLst>
            </p:cNvPr>
            <p:cNvSpPr/>
            <p:nvPr/>
          </p:nvSpPr>
          <p:spPr>
            <a:xfrm>
              <a:off x="1819282" y="537244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0" name="Graphic 49" descr="Vlog outline">
              <a:extLst>
                <a:ext uri="{FF2B5EF4-FFF2-40B4-BE49-F238E27FC236}">
                  <a16:creationId xmlns:a16="http://schemas.microsoft.com/office/drawing/2014/main" id="{F9F3C39F-C224-4BD2-81BD-9E17347C339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94137" y="5443566"/>
              <a:ext cx="805042" cy="805042"/>
            </a:xfrm>
            <a:prstGeom prst="rect">
              <a:avLst/>
            </a:prstGeom>
          </p:spPr>
        </p:pic>
      </p:grpSp>
      <p:sp>
        <p:nvSpPr>
          <p:cNvPr id="56" name="Oval 55">
            <a:extLst>
              <a:ext uri="{FF2B5EF4-FFF2-40B4-BE49-F238E27FC236}">
                <a16:creationId xmlns:a16="http://schemas.microsoft.com/office/drawing/2014/main" id="{18D032D0-9BED-4FE9-BB88-4EE3837D4652}"/>
              </a:ext>
            </a:extLst>
          </p:cNvPr>
          <p:cNvSpPr/>
          <p:nvPr/>
        </p:nvSpPr>
        <p:spPr>
          <a:xfrm>
            <a:off x="8512818" y="4738466"/>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Graphic 4" descr="Smart Phone outline">
            <a:extLst>
              <a:ext uri="{FF2B5EF4-FFF2-40B4-BE49-F238E27FC236}">
                <a16:creationId xmlns:a16="http://schemas.microsoft.com/office/drawing/2014/main" id="{02336EEF-9A07-452F-8081-40565F7FC3E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589665" y="4813381"/>
            <a:ext cx="764569" cy="764569"/>
          </a:xfrm>
          <a:prstGeom prst="rect">
            <a:avLst/>
          </a:prstGeom>
        </p:spPr>
      </p:pic>
      <p:sp>
        <p:nvSpPr>
          <p:cNvPr id="38" name="TextBox 37">
            <a:extLst>
              <a:ext uri="{FF2B5EF4-FFF2-40B4-BE49-F238E27FC236}">
                <a16:creationId xmlns:a16="http://schemas.microsoft.com/office/drawing/2014/main" id="{DB0FB00C-0876-4F7A-A62C-2D62292AEAED}"/>
              </a:ext>
            </a:extLst>
          </p:cNvPr>
          <p:cNvSpPr txBox="1"/>
          <p:nvPr/>
        </p:nvSpPr>
        <p:spPr>
          <a:xfrm>
            <a:off x="5945106" y="1948734"/>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5E58"/>
                </a:solidFill>
                <a:effectLst/>
                <a:uLnTx/>
                <a:uFillTx/>
                <a:latin typeface="Arial" panose="020B0604020202020204"/>
                <a:ea typeface="+mn-ea"/>
                <a:cs typeface="+mn-cs"/>
              </a:rPr>
              <a:t>MARKETING</a:t>
            </a:r>
          </a:p>
        </p:txBody>
      </p:sp>
      <p:sp>
        <p:nvSpPr>
          <p:cNvPr id="39" name="TextBox 38">
            <a:extLst>
              <a:ext uri="{FF2B5EF4-FFF2-40B4-BE49-F238E27FC236}">
                <a16:creationId xmlns:a16="http://schemas.microsoft.com/office/drawing/2014/main" id="{3CC6BF76-2C77-48DE-8ED1-BDAF4077608E}"/>
              </a:ext>
            </a:extLst>
          </p:cNvPr>
          <p:cNvSpPr txBox="1"/>
          <p:nvPr/>
        </p:nvSpPr>
        <p:spPr>
          <a:xfrm>
            <a:off x="7018170" y="3681484"/>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5E58"/>
                </a:solidFill>
                <a:effectLst/>
                <a:uLnTx/>
                <a:uFillTx/>
                <a:latin typeface="Arial" panose="020B0604020202020204"/>
                <a:ea typeface="+mn-ea"/>
                <a:cs typeface="+mn-cs"/>
              </a:rPr>
              <a:t>SERVICE</a:t>
            </a:r>
          </a:p>
        </p:txBody>
      </p:sp>
      <p:sp>
        <p:nvSpPr>
          <p:cNvPr id="41" name="TextBox 40">
            <a:extLst>
              <a:ext uri="{FF2B5EF4-FFF2-40B4-BE49-F238E27FC236}">
                <a16:creationId xmlns:a16="http://schemas.microsoft.com/office/drawing/2014/main" id="{FA9770B0-5AA4-4B62-98DC-025942B97162}"/>
              </a:ext>
            </a:extLst>
          </p:cNvPr>
          <p:cNvSpPr txBox="1"/>
          <p:nvPr/>
        </p:nvSpPr>
        <p:spPr>
          <a:xfrm>
            <a:off x="5945106" y="3100871"/>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005E58"/>
                </a:solidFill>
                <a:effectLst/>
                <a:uLnTx/>
                <a:uFillTx/>
                <a:latin typeface="Arial" panose="020B0604020202020204"/>
                <a:ea typeface="+mn-ea"/>
                <a:cs typeface="+mn-cs"/>
              </a:rPr>
              <a:t>SALES</a:t>
            </a:r>
          </a:p>
        </p:txBody>
      </p:sp>
    </p:spTree>
    <p:extLst>
      <p:ext uri="{BB962C8B-B14F-4D97-AF65-F5344CB8AC3E}">
        <p14:creationId xmlns:p14="http://schemas.microsoft.com/office/powerpoint/2010/main" val="311049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500" fill="hold"/>
                                        <p:tgtEl>
                                          <p:spTgt spid="55"/>
                                        </p:tgtEl>
                                        <p:attrNameLst>
                                          <p:attrName>ppt_x</p:attrName>
                                        </p:attrNameLst>
                                      </p:cBhvr>
                                      <p:tavLst>
                                        <p:tav tm="0">
                                          <p:val>
                                            <p:strVal val="#ppt_x"/>
                                          </p:val>
                                        </p:tav>
                                        <p:tav tm="100000">
                                          <p:val>
                                            <p:strVal val="#ppt_x"/>
                                          </p:val>
                                        </p:tav>
                                      </p:tavLst>
                                    </p:anim>
                                    <p:anim calcmode="lin" valueType="num">
                                      <p:cBhvr additive="base">
                                        <p:cTn id="36" dur="500" fill="hold"/>
                                        <p:tgtEl>
                                          <p:spTgt spid="5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additive="base">
                                        <p:cTn id="67" dur="500" fill="hold"/>
                                        <p:tgtEl>
                                          <p:spTgt spid="56"/>
                                        </p:tgtEl>
                                        <p:attrNameLst>
                                          <p:attrName>ppt_x</p:attrName>
                                        </p:attrNameLst>
                                      </p:cBhvr>
                                      <p:tavLst>
                                        <p:tav tm="0">
                                          <p:val>
                                            <p:strVal val="#ppt_x"/>
                                          </p:val>
                                        </p:tav>
                                        <p:tav tm="100000">
                                          <p:val>
                                            <p:strVal val="#ppt_x"/>
                                          </p:val>
                                        </p:tav>
                                      </p:tavLst>
                                    </p:anim>
                                    <p:anim calcmode="lin" valueType="num">
                                      <p:cBhvr additive="base">
                                        <p:cTn id="68" dur="500" fill="hold"/>
                                        <p:tgtEl>
                                          <p:spTgt spid="5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5" grpId="0"/>
      <p:bldP spid="29" grpId="0"/>
      <p:bldP spid="35" grpId="0"/>
      <p:bldP spid="46" grpId="0"/>
      <p:bldP spid="47" grpId="0"/>
      <p:bldP spid="55" grpId="0"/>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5D4257-A211-D04A-9682-30C6FD17A4B8}"/>
              </a:ext>
            </a:extLst>
          </p:cNvPr>
          <p:cNvPicPr>
            <a:picLocks noChangeAspect="1"/>
          </p:cNvPicPr>
          <p:nvPr/>
        </p:nvPicPr>
        <p:blipFill>
          <a:blip r:embed="rId3">
            <a:grayscl/>
          </a:blip>
          <a:stretch>
            <a:fillRect/>
          </a:stretch>
        </p:blipFill>
        <p:spPr>
          <a:xfrm>
            <a:off x="552608" y="298360"/>
            <a:ext cx="3150712" cy="1580923"/>
          </a:xfrm>
          <a:prstGeom prst="rect">
            <a:avLst/>
          </a:prstGeom>
        </p:spPr>
      </p:pic>
      <p:pic>
        <p:nvPicPr>
          <p:cNvPr id="6" name="Picture 5">
            <a:extLst>
              <a:ext uri="{FF2B5EF4-FFF2-40B4-BE49-F238E27FC236}">
                <a16:creationId xmlns:a16="http://schemas.microsoft.com/office/drawing/2014/main" id="{2DA1D48E-D9DE-B940-96D5-22374BE5094D}"/>
              </a:ext>
            </a:extLst>
          </p:cNvPr>
          <p:cNvPicPr>
            <a:picLocks noChangeAspect="1"/>
          </p:cNvPicPr>
          <p:nvPr/>
        </p:nvPicPr>
        <p:blipFill>
          <a:blip r:embed="rId4">
            <a:grayscl/>
          </a:blip>
          <a:stretch>
            <a:fillRect/>
          </a:stretch>
        </p:blipFill>
        <p:spPr>
          <a:xfrm>
            <a:off x="4254042" y="688491"/>
            <a:ext cx="2380139" cy="625764"/>
          </a:xfrm>
          <a:prstGeom prst="rect">
            <a:avLst/>
          </a:prstGeom>
        </p:spPr>
      </p:pic>
      <p:pic>
        <p:nvPicPr>
          <p:cNvPr id="7" name="Picture 6">
            <a:extLst>
              <a:ext uri="{FF2B5EF4-FFF2-40B4-BE49-F238E27FC236}">
                <a16:creationId xmlns:a16="http://schemas.microsoft.com/office/drawing/2014/main" id="{741F54D1-F01D-A345-97AD-7D279715AD62}"/>
              </a:ext>
            </a:extLst>
          </p:cNvPr>
          <p:cNvPicPr>
            <a:picLocks noChangeAspect="1"/>
          </p:cNvPicPr>
          <p:nvPr/>
        </p:nvPicPr>
        <p:blipFill>
          <a:blip r:embed="rId5">
            <a:grayscl/>
          </a:blip>
          <a:stretch>
            <a:fillRect/>
          </a:stretch>
        </p:blipFill>
        <p:spPr>
          <a:xfrm>
            <a:off x="7541101" y="684947"/>
            <a:ext cx="2940209" cy="629308"/>
          </a:xfrm>
          <a:prstGeom prst="rect">
            <a:avLst/>
          </a:prstGeom>
        </p:spPr>
      </p:pic>
      <p:pic>
        <p:nvPicPr>
          <p:cNvPr id="8" name="Picture 7">
            <a:extLst>
              <a:ext uri="{FF2B5EF4-FFF2-40B4-BE49-F238E27FC236}">
                <a16:creationId xmlns:a16="http://schemas.microsoft.com/office/drawing/2014/main" id="{146D38E0-F1EC-A34A-A41E-F9875A400413}"/>
              </a:ext>
            </a:extLst>
          </p:cNvPr>
          <p:cNvPicPr>
            <a:picLocks noChangeAspect="1"/>
          </p:cNvPicPr>
          <p:nvPr/>
        </p:nvPicPr>
        <p:blipFill>
          <a:blip r:embed="rId6">
            <a:grayscl/>
          </a:blip>
          <a:stretch>
            <a:fillRect/>
          </a:stretch>
        </p:blipFill>
        <p:spPr>
          <a:xfrm>
            <a:off x="4329142" y="1854630"/>
            <a:ext cx="3075751" cy="958215"/>
          </a:xfrm>
          <a:prstGeom prst="rect">
            <a:avLst/>
          </a:prstGeom>
        </p:spPr>
      </p:pic>
      <p:pic>
        <p:nvPicPr>
          <p:cNvPr id="9" name="Picture 8">
            <a:extLst>
              <a:ext uri="{FF2B5EF4-FFF2-40B4-BE49-F238E27FC236}">
                <a16:creationId xmlns:a16="http://schemas.microsoft.com/office/drawing/2014/main" id="{E886AEBB-682F-8942-AECB-DE926DAA2C85}"/>
              </a:ext>
            </a:extLst>
          </p:cNvPr>
          <p:cNvPicPr>
            <a:picLocks noChangeAspect="1"/>
          </p:cNvPicPr>
          <p:nvPr/>
        </p:nvPicPr>
        <p:blipFill>
          <a:blip r:embed="rId7">
            <a:grayscl/>
          </a:blip>
          <a:stretch>
            <a:fillRect/>
          </a:stretch>
        </p:blipFill>
        <p:spPr>
          <a:xfrm>
            <a:off x="552608" y="3641407"/>
            <a:ext cx="3048000" cy="809625"/>
          </a:xfrm>
          <a:prstGeom prst="rect">
            <a:avLst/>
          </a:prstGeom>
        </p:spPr>
      </p:pic>
      <p:pic>
        <p:nvPicPr>
          <p:cNvPr id="10" name="Picture 9">
            <a:extLst>
              <a:ext uri="{FF2B5EF4-FFF2-40B4-BE49-F238E27FC236}">
                <a16:creationId xmlns:a16="http://schemas.microsoft.com/office/drawing/2014/main" id="{2BD06F32-1C3E-BA43-862E-011C2A84685B}"/>
              </a:ext>
            </a:extLst>
          </p:cNvPr>
          <p:cNvPicPr>
            <a:picLocks noChangeAspect="1"/>
          </p:cNvPicPr>
          <p:nvPr/>
        </p:nvPicPr>
        <p:blipFill>
          <a:blip r:embed="rId8">
            <a:grayscl/>
          </a:blip>
          <a:stretch>
            <a:fillRect/>
          </a:stretch>
        </p:blipFill>
        <p:spPr>
          <a:xfrm>
            <a:off x="4611211" y="3038475"/>
            <a:ext cx="2190750" cy="1428750"/>
          </a:xfrm>
          <a:prstGeom prst="rect">
            <a:avLst/>
          </a:prstGeom>
        </p:spPr>
      </p:pic>
      <p:pic>
        <p:nvPicPr>
          <p:cNvPr id="11" name="Picture 10">
            <a:extLst>
              <a:ext uri="{FF2B5EF4-FFF2-40B4-BE49-F238E27FC236}">
                <a16:creationId xmlns:a16="http://schemas.microsoft.com/office/drawing/2014/main" id="{A864834D-0335-1344-9089-45B1A3C28D62}"/>
              </a:ext>
            </a:extLst>
          </p:cNvPr>
          <p:cNvPicPr>
            <a:picLocks noChangeAspect="1"/>
          </p:cNvPicPr>
          <p:nvPr/>
        </p:nvPicPr>
        <p:blipFill>
          <a:blip r:embed="rId9">
            <a:grayscl/>
          </a:blip>
          <a:stretch>
            <a:fillRect/>
          </a:stretch>
        </p:blipFill>
        <p:spPr>
          <a:xfrm>
            <a:off x="7799532" y="1679463"/>
            <a:ext cx="3393310" cy="1696655"/>
          </a:xfrm>
          <a:prstGeom prst="rect">
            <a:avLst/>
          </a:prstGeom>
        </p:spPr>
      </p:pic>
      <p:pic>
        <p:nvPicPr>
          <p:cNvPr id="12" name="Picture 11">
            <a:extLst>
              <a:ext uri="{FF2B5EF4-FFF2-40B4-BE49-F238E27FC236}">
                <a16:creationId xmlns:a16="http://schemas.microsoft.com/office/drawing/2014/main" id="{F3D16AA5-65F4-344F-A963-BB60B1DAFFED}"/>
              </a:ext>
            </a:extLst>
          </p:cNvPr>
          <p:cNvPicPr>
            <a:picLocks noChangeAspect="1"/>
          </p:cNvPicPr>
          <p:nvPr/>
        </p:nvPicPr>
        <p:blipFill>
          <a:blip r:embed="rId10">
            <a:grayscl/>
          </a:blip>
          <a:stretch>
            <a:fillRect/>
          </a:stretch>
        </p:blipFill>
        <p:spPr>
          <a:xfrm>
            <a:off x="552608" y="4593642"/>
            <a:ext cx="2686050" cy="1337452"/>
          </a:xfrm>
          <a:prstGeom prst="rect">
            <a:avLst/>
          </a:prstGeom>
        </p:spPr>
      </p:pic>
      <p:pic>
        <p:nvPicPr>
          <p:cNvPr id="13" name="Picture 12">
            <a:extLst>
              <a:ext uri="{FF2B5EF4-FFF2-40B4-BE49-F238E27FC236}">
                <a16:creationId xmlns:a16="http://schemas.microsoft.com/office/drawing/2014/main" id="{42BDC053-F65F-1046-BFBA-37916A7BA3E6}"/>
              </a:ext>
            </a:extLst>
          </p:cNvPr>
          <p:cNvPicPr>
            <a:picLocks noChangeAspect="1"/>
          </p:cNvPicPr>
          <p:nvPr/>
        </p:nvPicPr>
        <p:blipFill>
          <a:blip r:embed="rId11">
            <a:grayscl/>
          </a:blip>
          <a:stretch>
            <a:fillRect/>
          </a:stretch>
        </p:blipFill>
        <p:spPr>
          <a:xfrm>
            <a:off x="4611211" y="4593642"/>
            <a:ext cx="2349139" cy="1456466"/>
          </a:xfrm>
          <a:prstGeom prst="rect">
            <a:avLst/>
          </a:prstGeom>
        </p:spPr>
      </p:pic>
      <p:pic>
        <p:nvPicPr>
          <p:cNvPr id="14" name="Picture 2" descr="A picture containing text&#10;&#10;Description generated with high confidence">
            <a:extLst>
              <a:ext uri="{FF2B5EF4-FFF2-40B4-BE49-F238E27FC236}">
                <a16:creationId xmlns:a16="http://schemas.microsoft.com/office/drawing/2014/main" id="{D2D75A84-FF17-7C49-BDF0-61349A44A37C}"/>
              </a:ext>
            </a:extLst>
          </p:cNvPr>
          <p:cNvPicPr>
            <a:picLocks noChangeAspect="1"/>
          </p:cNvPicPr>
          <p:nvPr/>
        </p:nvPicPr>
        <p:blipFill>
          <a:blip r:embed="rId12">
            <a:grayscl/>
          </a:blip>
          <a:stretch>
            <a:fillRect/>
          </a:stretch>
        </p:blipFill>
        <p:spPr>
          <a:xfrm>
            <a:off x="8352215" y="4523178"/>
            <a:ext cx="2741979" cy="1491125"/>
          </a:xfrm>
          <a:prstGeom prst="rect">
            <a:avLst/>
          </a:prstGeom>
        </p:spPr>
      </p:pic>
      <p:pic>
        <p:nvPicPr>
          <p:cNvPr id="15" name="Picture 7" descr="A picture containing object&#10;&#10;Description generated with high confidence">
            <a:extLst>
              <a:ext uri="{FF2B5EF4-FFF2-40B4-BE49-F238E27FC236}">
                <a16:creationId xmlns:a16="http://schemas.microsoft.com/office/drawing/2014/main" id="{707D3522-1D9D-8745-B57F-7801B66D0B26}"/>
              </a:ext>
            </a:extLst>
          </p:cNvPr>
          <p:cNvPicPr>
            <a:picLocks noChangeAspect="1"/>
          </p:cNvPicPr>
          <p:nvPr/>
        </p:nvPicPr>
        <p:blipFill>
          <a:blip r:embed="rId13">
            <a:grayscl/>
          </a:blip>
          <a:stretch>
            <a:fillRect/>
          </a:stretch>
        </p:blipFill>
        <p:spPr>
          <a:xfrm>
            <a:off x="702990" y="1983580"/>
            <a:ext cx="2897380" cy="774706"/>
          </a:xfrm>
          <a:prstGeom prst="rect">
            <a:avLst/>
          </a:prstGeom>
        </p:spPr>
      </p:pic>
      <p:pic>
        <p:nvPicPr>
          <p:cNvPr id="16" name="Picture 15">
            <a:extLst>
              <a:ext uri="{FF2B5EF4-FFF2-40B4-BE49-F238E27FC236}">
                <a16:creationId xmlns:a16="http://schemas.microsoft.com/office/drawing/2014/main" id="{B967589D-BDA9-FD42-8541-A2D36FC52994}"/>
              </a:ext>
            </a:extLst>
          </p:cNvPr>
          <p:cNvPicPr>
            <a:picLocks noChangeAspect="1"/>
          </p:cNvPicPr>
          <p:nvPr/>
        </p:nvPicPr>
        <p:blipFill>
          <a:blip r:embed="rId14">
            <a:grayscl/>
          </a:blip>
          <a:stretch>
            <a:fillRect/>
          </a:stretch>
        </p:blipFill>
        <p:spPr>
          <a:xfrm>
            <a:off x="8950573" y="3010152"/>
            <a:ext cx="1484831" cy="1485492"/>
          </a:xfrm>
          <a:prstGeom prst="rect">
            <a:avLst/>
          </a:prstGeom>
        </p:spPr>
      </p:pic>
    </p:spTree>
    <p:extLst>
      <p:ext uri="{BB962C8B-B14F-4D97-AF65-F5344CB8AC3E}">
        <p14:creationId xmlns:p14="http://schemas.microsoft.com/office/powerpoint/2010/main" val="3274843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E667D-43A0-44C4-AD1D-A187FF91E703}"/>
              </a:ext>
            </a:extLst>
          </p:cNvPr>
          <p:cNvSpPr>
            <a:spLocks noGrp="1"/>
          </p:cNvSpPr>
          <p:nvPr>
            <p:ph type="title"/>
          </p:nvPr>
        </p:nvSpPr>
        <p:spPr/>
        <p:txBody>
          <a:bodyPr/>
          <a:lstStyle/>
          <a:p>
            <a:r>
              <a:rPr lang="en-US" dirty="0"/>
              <a:t>Key findings from the Survey</a:t>
            </a:r>
          </a:p>
        </p:txBody>
      </p:sp>
      <p:sp>
        <p:nvSpPr>
          <p:cNvPr id="3" name="Content Placeholder 2">
            <a:extLst>
              <a:ext uri="{FF2B5EF4-FFF2-40B4-BE49-F238E27FC236}">
                <a16:creationId xmlns:a16="http://schemas.microsoft.com/office/drawing/2014/main" id="{2BDA4D7B-15E0-456C-9E0A-D35D9AD88D2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69235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A24F-9B6E-4D99-8670-CF1984B96C61}"/>
              </a:ext>
            </a:extLst>
          </p:cNvPr>
          <p:cNvSpPr>
            <a:spLocks noGrp="1"/>
          </p:cNvSpPr>
          <p:nvPr>
            <p:ph type="title"/>
          </p:nvPr>
        </p:nvSpPr>
        <p:spPr>
          <a:xfrm>
            <a:off x="838200" y="426541"/>
            <a:ext cx="10515600" cy="2275078"/>
          </a:xfrm>
        </p:spPr>
        <p:txBody>
          <a:bodyPr>
            <a:normAutofit/>
          </a:bodyPr>
          <a:lstStyle/>
          <a:p>
            <a:pPr algn="ctr"/>
            <a:r>
              <a:rPr lang="nb-NO" sz="5400" dirty="0">
                <a:latin typeface="Arial Black" panose="020B0A04020102020204" pitchFamily="34" charset="0"/>
              </a:rPr>
              <a:t>EVERYTHING YOU NEED</a:t>
            </a:r>
            <a:br>
              <a:rPr lang="nb-NO" sz="5400" dirty="0">
                <a:latin typeface="Arial Black" panose="020B0A04020102020204" pitchFamily="34" charset="0"/>
              </a:rPr>
            </a:br>
            <a:r>
              <a:rPr lang="nb-NO" sz="5400" dirty="0">
                <a:latin typeface="Arial Black" panose="020B0A04020102020204" pitchFamily="34" charset="0"/>
              </a:rPr>
              <a:t>IN ONE PLACE</a:t>
            </a:r>
            <a:endParaRPr lang="en-US" sz="5400" b="0" dirty="0">
              <a:latin typeface="Arial Black" panose="020B0A04020102020204" pitchFamily="34" charset="0"/>
            </a:endParaRPr>
          </a:p>
        </p:txBody>
      </p:sp>
      <p:pic>
        <p:nvPicPr>
          <p:cNvPr id="1038" name="Picture 14">
            <a:extLst>
              <a:ext uri="{FF2B5EF4-FFF2-40B4-BE49-F238E27FC236}">
                <a16:creationId xmlns:a16="http://schemas.microsoft.com/office/drawing/2014/main" id="{8E3682FC-9907-490B-8841-AAB5E124C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238" y="3022170"/>
            <a:ext cx="3390345" cy="33903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9D4F7EBC-06C2-4847-BCDE-399C426B2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223" y="3250158"/>
            <a:ext cx="2643187" cy="264318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3A514A7-0DBB-4896-9977-025E615A7922}"/>
              </a:ext>
            </a:extLst>
          </p:cNvPr>
          <p:cNvGrpSpPr/>
          <p:nvPr/>
        </p:nvGrpSpPr>
        <p:grpSpPr>
          <a:xfrm>
            <a:off x="4599033" y="625641"/>
            <a:ext cx="2908671" cy="5267703"/>
            <a:chOff x="3914482" y="1140240"/>
            <a:chExt cx="2819400" cy="5382900"/>
          </a:xfrm>
        </p:grpSpPr>
        <p:pic>
          <p:nvPicPr>
            <p:cNvPr id="4098" name="Picture 2">
              <a:extLst>
                <a:ext uri="{FF2B5EF4-FFF2-40B4-BE49-F238E27FC236}">
                  <a16:creationId xmlns:a16="http://schemas.microsoft.com/office/drawing/2014/main" id="{323672DE-8BC4-462F-9E87-879DE1E965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9062"/>
            <a:stretch/>
          </p:blipFill>
          <p:spPr bwMode="auto">
            <a:xfrm>
              <a:off x="3914482" y="4401446"/>
              <a:ext cx="2819400" cy="21216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C333A45-567F-46BA-86B6-FE89FC3819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068"/>
            <a:stretch/>
          </p:blipFill>
          <p:spPr bwMode="auto">
            <a:xfrm>
              <a:off x="3914482" y="1140240"/>
              <a:ext cx="2819400" cy="38358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58801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EB415AB6-E273-4B08-8B6A-6D852DEE2053}"/>
              </a:ext>
            </a:extLst>
          </p:cNvPr>
          <p:cNvGrpSpPr/>
          <p:nvPr/>
        </p:nvGrpSpPr>
        <p:grpSpPr>
          <a:xfrm>
            <a:off x="590092" y="2046138"/>
            <a:ext cx="11729776" cy="8798314"/>
            <a:chOff x="288774" y="557714"/>
            <a:chExt cx="11729776" cy="8798314"/>
          </a:xfrm>
        </p:grpSpPr>
        <p:sp>
          <p:nvSpPr>
            <p:cNvPr id="107" name="Oval 106">
              <a:extLst>
                <a:ext uri="{FF2B5EF4-FFF2-40B4-BE49-F238E27FC236}">
                  <a16:creationId xmlns:a16="http://schemas.microsoft.com/office/drawing/2014/main" id="{C7BDD7CD-7EA3-421F-8E22-B07A209AEFBA}"/>
                </a:ext>
              </a:extLst>
            </p:cNvPr>
            <p:cNvSpPr/>
            <p:nvPr/>
          </p:nvSpPr>
          <p:spPr>
            <a:xfrm>
              <a:off x="1065414" y="557714"/>
              <a:ext cx="9626031" cy="8798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 name="Oval 107">
              <a:extLst>
                <a:ext uri="{FF2B5EF4-FFF2-40B4-BE49-F238E27FC236}">
                  <a16:creationId xmlns:a16="http://schemas.microsoft.com/office/drawing/2014/main" id="{C40D38CE-7709-4AE0-8A08-E7899A038347}"/>
                </a:ext>
              </a:extLst>
            </p:cNvPr>
            <p:cNvSpPr/>
            <p:nvPr/>
          </p:nvSpPr>
          <p:spPr>
            <a:xfrm>
              <a:off x="1500554" y="944545"/>
              <a:ext cx="8799005" cy="777099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 name="Rectangle 109">
              <a:extLst>
                <a:ext uri="{FF2B5EF4-FFF2-40B4-BE49-F238E27FC236}">
                  <a16:creationId xmlns:a16="http://schemas.microsoft.com/office/drawing/2014/main" id="{430C179C-1B26-43FF-854D-91A39EAE14C1}"/>
                </a:ext>
              </a:extLst>
            </p:cNvPr>
            <p:cNvSpPr/>
            <p:nvPr/>
          </p:nvSpPr>
          <p:spPr>
            <a:xfrm>
              <a:off x="288774" y="4652917"/>
              <a:ext cx="11729776" cy="31133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92" name="Group 291">
            <a:extLst>
              <a:ext uri="{FF2B5EF4-FFF2-40B4-BE49-F238E27FC236}">
                <a16:creationId xmlns:a16="http://schemas.microsoft.com/office/drawing/2014/main" id="{D935814D-DF20-4182-9E4E-C470C15E09ED}"/>
              </a:ext>
            </a:extLst>
          </p:cNvPr>
          <p:cNvGrpSpPr>
            <a:grpSpLocks noChangeAspect="1"/>
          </p:cNvGrpSpPr>
          <p:nvPr/>
        </p:nvGrpSpPr>
        <p:grpSpPr>
          <a:xfrm>
            <a:off x="4201513" y="3563836"/>
            <a:ext cx="3693742" cy="3074529"/>
            <a:chOff x="3103687" y="1074827"/>
            <a:chExt cx="5615351" cy="4708346"/>
          </a:xfrm>
        </p:grpSpPr>
        <p:sp>
          <p:nvSpPr>
            <p:cNvPr id="5" name="Rectangle: Rounded Corners 4">
              <a:extLst>
                <a:ext uri="{FF2B5EF4-FFF2-40B4-BE49-F238E27FC236}">
                  <a16:creationId xmlns:a16="http://schemas.microsoft.com/office/drawing/2014/main" id="{9406AC4E-31A9-4F7C-8745-C4335C454715}"/>
                </a:ext>
              </a:extLst>
            </p:cNvPr>
            <p:cNvSpPr/>
            <p:nvPr/>
          </p:nvSpPr>
          <p:spPr>
            <a:xfrm>
              <a:off x="3103687" y="1235612"/>
              <a:ext cx="5615351" cy="3610708"/>
            </a:xfrm>
            <a:prstGeom prst="roundRect">
              <a:avLst/>
            </a:prstGeom>
            <a:solidFill>
              <a:schemeClr val="tx2"/>
            </a:solidFill>
            <a:ln w="476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Top Corners Rounded 6">
              <a:extLst>
                <a:ext uri="{FF2B5EF4-FFF2-40B4-BE49-F238E27FC236}">
                  <a16:creationId xmlns:a16="http://schemas.microsoft.com/office/drawing/2014/main" id="{AB0429BF-A0AB-4DE7-AE44-E677E01FBDD7}"/>
                </a:ext>
              </a:extLst>
            </p:cNvPr>
            <p:cNvSpPr/>
            <p:nvPr/>
          </p:nvSpPr>
          <p:spPr>
            <a:xfrm flipV="1">
              <a:off x="4778829" y="4881657"/>
              <a:ext cx="2264228" cy="321714"/>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Top Corners Rounded 11">
              <a:extLst>
                <a:ext uri="{FF2B5EF4-FFF2-40B4-BE49-F238E27FC236}">
                  <a16:creationId xmlns:a16="http://schemas.microsoft.com/office/drawing/2014/main" id="{69D07E17-8D9A-4A59-A3C5-9CE5240C44FD}"/>
                </a:ext>
              </a:extLst>
            </p:cNvPr>
            <p:cNvSpPr/>
            <p:nvPr/>
          </p:nvSpPr>
          <p:spPr>
            <a:xfrm>
              <a:off x="3224576" y="1074827"/>
              <a:ext cx="5372733" cy="3157820"/>
            </a:xfrm>
            <a:prstGeom prst="round2SameRect">
              <a:avLst/>
            </a:prstGeom>
            <a:solidFill>
              <a:schemeClr val="tx2"/>
            </a:solidFill>
            <a:ln w="2000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Flowchart: Connector 12">
              <a:extLst>
                <a:ext uri="{FF2B5EF4-FFF2-40B4-BE49-F238E27FC236}">
                  <a16:creationId xmlns:a16="http://schemas.microsoft.com/office/drawing/2014/main" id="{0870052C-8BD6-4B78-B439-D79209D93DA1}"/>
                </a:ext>
              </a:extLst>
            </p:cNvPr>
            <p:cNvSpPr/>
            <p:nvPr/>
          </p:nvSpPr>
          <p:spPr>
            <a:xfrm>
              <a:off x="5723161" y="4449944"/>
              <a:ext cx="299359" cy="28907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Flowchart: Manual Operation 13">
              <a:extLst>
                <a:ext uri="{FF2B5EF4-FFF2-40B4-BE49-F238E27FC236}">
                  <a16:creationId xmlns:a16="http://schemas.microsoft.com/office/drawing/2014/main" id="{9176BF94-54A1-4155-8D0F-64A1AB479568}"/>
                </a:ext>
              </a:extLst>
            </p:cNvPr>
            <p:cNvSpPr/>
            <p:nvPr/>
          </p:nvSpPr>
          <p:spPr>
            <a:xfrm flipV="1">
              <a:off x="4098522" y="5364228"/>
              <a:ext cx="3624839" cy="418945"/>
            </a:xfrm>
            <a:prstGeom prst="flowChartManualOpe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Rektangel 58">
              <a:extLst>
                <a:ext uri="{FF2B5EF4-FFF2-40B4-BE49-F238E27FC236}">
                  <a16:creationId xmlns:a16="http://schemas.microsoft.com/office/drawing/2014/main" id="{4859F8BB-B749-46FC-A22F-779784716395}"/>
                </a:ext>
              </a:extLst>
            </p:cNvPr>
            <p:cNvSpPr/>
            <p:nvPr/>
          </p:nvSpPr>
          <p:spPr>
            <a:xfrm>
              <a:off x="3595734" y="1370528"/>
              <a:ext cx="4657449" cy="2634967"/>
            </a:xfrm>
            <a:prstGeom prst="rect">
              <a:avLst/>
            </a:prstGeom>
            <a:ln w="444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71" name="Rektangel 32">
              <a:extLst>
                <a:ext uri="{FF2B5EF4-FFF2-40B4-BE49-F238E27FC236}">
                  <a16:creationId xmlns:a16="http://schemas.microsoft.com/office/drawing/2014/main" id="{5759A08D-F869-42A0-A15B-8D527CE6E002}"/>
                </a:ext>
              </a:extLst>
            </p:cNvPr>
            <p:cNvSpPr/>
            <p:nvPr/>
          </p:nvSpPr>
          <p:spPr>
            <a:xfrm>
              <a:off x="3744834" y="1456284"/>
              <a:ext cx="4403069" cy="39669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CRM</a:t>
              </a:r>
            </a:p>
          </p:txBody>
        </p:sp>
        <p:cxnSp>
          <p:nvCxnSpPr>
            <p:cNvPr id="72" name="Rett linje 51">
              <a:extLst>
                <a:ext uri="{FF2B5EF4-FFF2-40B4-BE49-F238E27FC236}">
                  <a16:creationId xmlns:a16="http://schemas.microsoft.com/office/drawing/2014/main" id="{A6A75F3D-72C9-4B8F-87FC-31788352131C}"/>
                </a:ext>
              </a:extLst>
            </p:cNvPr>
            <p:cNvCxnSpPr>
              <a:cxnSpLocks/>
            </p:cNvCxnSpPr>
            <p:nvPr/>
          </p:nvCxnSpPr>
          <p:spPr>
            <a:xfrm>
              <a:off x="7793000" y="1744105"/>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6" name="Rett linje 51">
              <a:extLst>
                <a:ext uri="{FF2B5EF4-FFF2-40B4-BE49-F238E27FC236}">
                  <a16:creationId xmlns:a16="http://schemas.microsoft.com/office/drawing/2014/main" id="{05D76EDE-A8C9-42C4-9FBF-58D177F92EC8}"/>
                </a:ext>
              </a:extLst>
            </p:cNvPr>
            <p:cNvCxnSpPr>
              <a:cxnSpLocks/>
            </p:cNvCxnSpPr>
            <p:nvPr/>
          </p:nvCxnSpPr>
          <p:spPr>
            <a:xfrm>
              <a:off x="7792999" y="1678787"/>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7" name="Rett linje 51">
              <a:extLst>
                <a:ext uri="{FF2B5EF4-FFF2-40B4-BE49-F238E27FC236}">
                  <a16:creationId xmlns:a16="http://schemas.microsoft.com/office/drawing/2014/main" id="{8FB2B7A2-F1E3-4FA7-AE7C-2FCE1F48B174}"/>
                </a:ext>
              </a:extLst>
            </p:cNvPr>
            <p:cNvCxnSpPr>
              <a:cxnSpLocks/>
            </p:cNvCxnSpPr>
            <p:nvPr/>
          </p:nvCxnSpPr>
          <p:spPr>
            <a:xfrm>
              <a:off x="7792998" y="1613469"/>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79" name="Grafikk 5" descr="By med heldekkende fyll">
              <a:extLst>
                <a:ext uri="{FF2B5EF4-FFF2-40B4-BE49-F238E27FC236}">
                  <a16:creationId xmlns:a16="http://schemas.microsoft.com/office/drawing/2014/main" id="{4C7AC59F-DF3A-4F6F-BDC4-982EA42B29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0629" y="1875406"/>
              <a:ext cx="485000" cy="485000"/>
            </a:xfrm>
            <a:prstGeom prst="rect">
              <a:avLst/>
            </a:prstGeom>
          </p:spPr>
        </p:pic>
        <p:pic>
          <p:nvPicPr>
            <p:cNvPr id="109" name="Grafikk 119" descr="Bruker med heldekkende fyll">
              <a:extLst>
                <a:ext uri="{FF2B5EF4-FFF2-40B4-BE49-F238E27FC236}">
                  <a16:creationId xmlns:a16="http://schemas.microsoft.com/office/drawing/2014/main" id="{AF0B5C5A-B7D3-47CC-BF22-14DEFBCB2255}"/>
                </a:ext>
              </a:extLst>
            </p:cNvPr>
            <p:cNvPicPr preferRelativeResize="0">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0776" y="2298543"/>
              <a:ext cx="527575" cy="556790"/>
            </a:xfrm>
            <a:prstGeom prst="rect">
              <a:avLst/>
            </a:prstGeom>
          </p:spPr>
        </p:pic>
        <p:pic>
          <p:nvPicPr>
            <p:cNvPr id="140" name="Grafikk 14" descr="Dollar med heldekkende fyll">
              <a:extLst>
                <a:ext uri="{FF2B5EF4-FFF2-40B4-BE49-F238E27FC236}">
                  <a16:creationId xmlns:a16="http://schemas.microsoft.com/office/drawing/2014/main" id="{A9299B9E-1EBC-4673-B467-A6D37895B4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5538" y="2899731"/>
              <a:ext cx="467169" cy="467167"/>
            </a:xfrm>
            <a:prstGeom prst="rect">
              <a:avLst/>
            </a:prstGeom>
          </p:spPr>
        </p:pic>
        <p:cxnSp>
          <p:nvCxnSpPr>
            <p:cNvPr id="143" name="Rett linje 164">
              <a:extLst>
                <a:ext uri="{FF2B5EF4-FFF2-40B4-BE49-F238E27FC236}">
                  <a16:creationId xmlns:a16="http://schemas.microsoft.com/office/drawing/2014/main" id="{902E1D51-B239-4E92-AE36-010379A19DC4}"/>
                </a:ext>
              </a:extLst>
            </p:cNvPr>
            <p:cNvCxnSpPr>
              <a:cxnSpLocks/>
            </p:cNvCxnSpPr>
            <p:nvPr/>
          </p:nvCxnSpPr>
          <p:spPr>
            <a:xfrm>
              <a:off x="4395464" y="2806783"/>
              <a:ext cx="3593462"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145" name="Grafikk 132" descr="Stjerne kontur">
              <a:extLst>
                <a:ext uri="{FF2B5EF4-FFF2-40B4-BE49-F238E27FC236}">
                  <a16:creationId xmlns:a16="http://schemas.microsoft.com/office/drawing/2014/main" id="{E8FB51FF-DE6A-46EE-9047-E12C575938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107890">
              <a:off x="6369338" y="1950201"/>
              <a:ext cx="351964" cy="351965"/>
            </a:xfrm>
            <a:prstGeom prst="rect">
              <a:avLst/>
            </a:prstGeom>
          </p:spPr>
        </p:pic>
        <p:grpSp>
          <p:nvGrpSpPr>
            <p:cNvPr id="162" name="Group 161">
              <a:extLst>
                <a:ext uri="{FF2B5EF4-FFF2-40B4-BE49-F238E27FC236}">
                  <a16:creationId xmlns:a16="http://schemas.microsoft.com/office/drawing/2014/main" id="{46907EB3-D46A-4C2F-9C2E-139865A4B6F6}"/>
                </a:ext>
              </a:extLst>
            </p:cNvPr>
            <p:cNvGrpSpPr>
              <a:grpSpLocks noChangeAspect="1"/>
            </p:cNvGrpSpPr>
            <p:nvPr/>
          </p:nvGrpSpPr>
          <p:grpSpPr>
            <a:xfrm>
              <a:off x="4373554" y="3017140"/>
              <a:ext cx="3615372" cy="808345"/>
              <a:chOff x="4174913" y="2963867"/>
              <a:chExt cx="4675694" cy="1097152"/>
            </a:xfrm>
          </p:grpSpPr>
          <p:sp>
            <p:nvSpPr>
              <p:cNvPr id="150" name="Rektangel: avrundede hjørner 57">
                <a:extLst>
                  <a:ext uri="{FF2B5EF4-FFF2-40B4-BE49-F238E27FC236}">
                    <a16:creationId xmlns:a16="http://schemas.microsoft.com/office/drawing/2014/main" id="{2AE5C8F4-D0FE-41DF-AC45-67AF87CAB118}"/>
                  </a:ext>
                </a:extLst>
              </p:cNvPr>
              <p:cNvSpPr/>
              <p:nvPr/>
            </p:nvSpPr>
            <p:spPr>
              <a:xfrm>
                <a:off x="4174913" y="2963867"/>
                <a:ext cx="4675694" cy="109715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1" name="Rett linje 70">
                <a:extLst>
                  <a:ext uri="{FF2B5EF4-FFF2-40B4-BE49-F238E27FC236}">
                    <a16:creationId xmlns:a16="http://schemas.microsoft.com/office/drawing/2014/main" id="{22F7876C-D5AC-43D0-94B6-436E187D347C}"/>
                  </a:ext>
                </a:extLst>
              </p:cNvPr>
              <p:cNvCxnSpPr>
                <a:cxnSpLocks/>
              </p:cNvCxnSpPr>
              <p:nvPr/>
            </p:nvCxnSpPr>
            <p:spPr>
              <a:xfrm>
                <a:off x="4453378" y="320390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Rett linje 71">
                <a:extLst>
                  <a:ext uri="{FF2B5EF4-FFF2-40B4-BE49-F238E27FC236}">
                    <a16:creationId xmlns:a16="http://schemas.microsoft.com/office/drawing/2014/main" id="{4A01DF1F-4E89-4F28-8929-10DD6317B588}"/>
                  </a:ext>
                </a:extLst>
              </p:cNvPr>
              <p:cNvCxnSpPr>
                <a:cxnSpLocks/>
              </p:cNvCxnSpPr>
              <p:nvPr/>
            </p:nvCxnSpPr>
            <p:spPr>
              <a:xfrm>
                <a:off x="4445081" y="340823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Rett linje 72">
                <a:extLst>
                  <a:ext uri="{FF2B5EF4-FFF2-40B4-BE49-F238E27FC236}">
                    <a16:creationId xmlns:a16="http://schemas.microsoft.com/office/drawing/2014/main" id="{054D6FA6-1D00-46A4-9AF9-2948E7E37574}"/>
                  </a:ext>
                </a:extLst>
              </p:cNvPr>
              <p:cNvCxnSpPr>
                <a:cxnSpLocks/>
              </p:cNvCxnSpPr>
              <p:nvPr/>
            </p:nvCxnSpPr>
            <p:spPr>
              <a:xfrm>
                <a:off x="4445081" y="3602655"/>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Rett linje 74">
                <a:extLst>
                  <a:ext uri="{FF2B5EF4-FFF2-40B4-BE49-F238E27FC236}">
                    <a16:creationId xmlns:a16="http://schemas.microsoft.com/office/drawing/2014/main" id="{E82EB8C7-CAE2-4BD9-9D31-6A31884F85CF}"/>
                  </a:ext>
                </a:extLst>
              </p:cNvPr>
              <p:cNvCxnSpPr>
                <a:cxnSpLocks/>
              </p:cNvCxnSpPr>
              <p:nvPr/>
            </p:nvCxnSpPr>
            <p:spPr>
              <a:xfrm>
                <a:off x="4453378" y="3797258"/>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Rett linje 85">
                <a:extLst>
                  <a:ext uri="{FF2B5EF4-FFF2-40B4-BE49-F238E27FC236}">
                    <a16:creationId xmlns:a16="http://schemas.microsoft.com/office/drawing/2014/main" id="{E30FF916-2020-44DC-B9D7-63EB098E40AB}"/>
                  </a:ext>
                </a:extLst>
              </p:cNvPr>
              <p:cNvCxnSpPr>
                <a:cxnSpLocks/>
              </p:cNvCxnSpPr>
              <p:nvPr/>
            </p:nvCxnSpPr>
            <p:spPr>
              <a:xfrm>
                <a:off x="6049237" y="320390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Rett linje 92">
                <a:extLst>
                  <a:ext uri="{FF2B5EF4-FFF2-40B4-BE49-F238E27FC236}">
                    <a16:creationId xmlns:a16="http://schemas.microsoft.com/office/drawing/2014/main" id="{F0089C60-AEB0-42FC-B72E-9201855EE323}"/>
                  </a:ext>
                </a:extLst>
              </p:cNvPr>
              <p:cNvCxnSpPr>
                <a:cxnSpLocks/>
              </p:cNvCxnSpPr>
              <p:nvPr/>
            </p:nvCxnSpPr>
            <p:spPr>
              <a:xfrm>
                <a:off x="6049237" y="340823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Rett linje 93">
                <a:extLst>
                  <a:ext uri="{FF2B5EF4-FFF2-40B4-BE49-F238E27FC236}">
                    <a16:creationId xmlns:a16="http://schemas.microsoft.com/office/drawing/2014/main" id="{083B477A-C386-45FB-8231-F86CCAA23755}"/>
                  </a:ext>
                </a:extLst>
              </p:cNvPr>
              <p:cNvCxnSpPr>
                <a:cxnSpLocks/>
              </p:cNvCxnSpPr>
              <p:nvPr/>
            </p:nvCxnSpPr>
            <p:spPr>
              <a:xfrm>
                <a:off x="6049237" y="3602655"/>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Rett linje 94">
                <a:extLst>
                  <a:ext uri="{FF2B5EF4-FFF2-40B4-BE49-F238E27FC236}">
                    <a16:creationId xmlns:a16="http://schemas.microsoft.com/office/drawing/2014/main" id="{1111A720-8433-4F94-8CEA-E424DFE2E6DB}"/>
                  </a:ext>
                </a:extLst>
              </p:cNvPr>
              <p:cNvCxnSpPr>
                <a:cxnSpLocks/>
              </p:cNvCxnSpPr>
              <p:nvPr/>
            </p:nvCxnSpPr>
            <p:spPr>
              <a:xfrm>
                <a:off x="6049237" y="3797258"/>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59" name="Grafikk 11" descr="Sjekkboks avmerket med heldekkende fyll">
                <a:extLst>
                  <a:ext uri="{FF2B5EF4-FFF2-40B4-BE49-F238E27FC236}">
                    <a16:creationId xmlns:a16="http://schemas.microsoft.com/office/drawing/2014/main" id="{7A66102B-F57B-4E6B-8B6D-3A66A718A5D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80481" y="2992967"/>
                <a:ext cx="520434" cy="520435"/>
              </a:xfrm>
              <a:prstGeom prst="rect">
                <a:avLst/>
              </a:prstGeom>
            </p:spPr>
          </p:pic>
          <p:pic>
            <p:nvPicPr>
              <p:cNvPr id="160" name="Grafikk 95" descr="Sjekkboks avmerket med heldekkende fyll">
                <a:extLst>
                  <a:ext uri="{FF2B5EF4-FFF2-40B4-BE49-F238E27FC236}">
                    <a16:creationId xmlns:a16="http://schemas.microsoft.com/office/drawing/2014/main" id="{DAFC0DF8-953B-4661-8280-D18B28B9B0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93615" y="3369151"/>
                <a:ext cx="520434" cy="520435"/>
              </a:xfrm>
              <a:prstGeom prst="rect">
                <a:avLst/>
              </a:prstGeom>
            </p:spPr>
          </p:pic>
        </p:grpSp>
        <p:cxnSp>
          <p:nvCxnSpPr>
            <p:cNvPr id="165" name="Rett linje 35">
              <a:extLst>
                <a:ext uri="{FF2B5EF4-FFF2-40B4-BE49-F238E27FC236}">
                  <a16:creationId xmlns:a16="http://schemas.microsoft.com/office/drawing/2014/main" id="{A793B1C5-4033-4CDF-AA3D-CD2A25334E80}"/>
                </a:ext>
              </a:extLst>
            </p:cNvPr>
            <p:cNvCxnSpPr>
              <a:cxnSpLocks/>
            </p:cNvCxnSpPr>
            <p:nvPr/>
          </p:nvCxnSpPr>
          <p:spPr>
            <a:xfrm>
              <a:off x="5367433" y="2275662"/>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6" name="Rett linje 35">
              <a:extLst>
                <a:ext uri="{FF2B5EF4-FFF2-40B4-BE49-F238E27FC236}">
                  <a16:creationId xmlns:a16="http://schemas.microsoft.com/office/drawing/2014/main" id="{E5FC5902-47AB-4F6B-96EF-123D44397D89}"/>
                </a:ext>
              </a:extLst>
            </p:cNvPr>
            <p:cNvCxnSpPr>
              <a:cxnSpLocks/>
            </p:cNvCxnSpPr>
            <p:nvPr/>
          </p:nvCxnSpPr>
          <p:spPr>
            <a:xfrm>
              <a:off x="5366727" y="2421239"/>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7" name="Rett linje 35">
              <a:extLst>
                <a:ext uri="{FF2B5EF4-FFF2-40B4-BE49-F238E27FC236}">
                  <a16:creationId xmlns:a16="http://schemas.microsoft.com/office/drawing/2014/main" id="{BED57FAB-8573-4E78-B59A-C56D962E2BEE}"/>
                </a:ext>
              </a:extLst>
            </p:cNvPr>
            <p:cNvCxnSpPr>
              <a:cxnSpLocks/>
            </p:cNvCxnSpPr>
            <p:nvPr/>
          </p:nvCxnSpPr>
          <p:spPr>
            <a:xfrm>
              <a:off x="5366727" y="2525722"/>
              <a:ext cx="968053" cy="0"/>
            </a:xfrm>
            <a:prstGeom prst="line">
              <a:avLst/>
            </a:prstGeom>
            <a:ln w="19050"/>
          </p:spPr>
          <p:style>
            <a:lnRef idx="1">
              <a:schemeClr val="dk1"/>
            </a:lnRef>
            <a:fillRef idx="0">
              <a:schemeClr val="dk1"/>
            </a:fillRef>
            <a:effectRef idx="0">
              <a:schemeClr val="dk1"/>
            </a:effectRef>
            <a:fontRef idx="minor">
              <a:schemeClr val="tx1"/>
            </a:fontRef>
          </p:style>
        </p:cxnSp>
        <p:pic>
          <p:nvPicPr>
            <p:cNvPr id="170" name="Graphic 169" descr="Bell with solid fill">
              <a:extLst>
                <a:ext uri="{FF2B5EF4-FFF2-40B4-BE49-F238E27FC236}">
                  <a16:creationId xmlns:a16="http://schemas.microsoft.com/office/drawing/2014/main" id="{38643035-9181-41FE-8182-1BE15FF12F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48277" y="1531718"/>
              <a:ext cx="292894" cy="292894"/>
            </a:xfrm>
            <a:prstGeom prst="rect">
              <a:avLst/>
            </a:prstGeom>
          </p:spPr>
        </p:pic>
        <p:cxnSp>
          <p:nvCxnSpPr>
            <p:cNvPr id="171" name="Rett linje 71">
              <a:extLst>
                <a:ext uri="{FF2B5EF4-FFF2-40B4-BE49-F238E27FC236}">
                  <a16:creationId xmlns:a16="http://schemas.microsoft.com/office/drawing/2014/main" id="{578996E5-C093-4A94-BAF9-CFBD8EBAF54B}"/>
                </a:ext>
              </a:extLst>
            </p:cNvPr>
            <p:cNvCxnSpPr>
              <a:cxnSpLocks/>
            </p:cNvCxnSpPr>
            <p:nvPr/>
          </p:nvCxnSpPr>
          <p:spPr>
            <a:xfrm>
              <a:off x="4395464" y="2071447"/>
              <a:ext cx="1940022"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Rett linje 35">
              <a:extLst>
                <a:ext uri="{FF2B5EF4-FFF2-40B4-BE49-F238E27FC236}">
                  <a16:creationId xmlns:a16="http://schemas.microsoft.com/office/drawing/2014/main" id="{9E6E2CAB-92E8-431B-9254-3B4ABB979D1C}"/>
                </a:ext>
              </a:extLst>
            </p:cNvPr>
            <p:cNvCxnSpPr>
              <a:cxnSpLocks/>
            </p:cNvCxnSpPr>
            <p:nvPr/>
          </p:nvCxnSpPr>
          <p:spPr>
            <a:xfrm>
              <a:off x="4446707" y="2275662"/>
              <a:ext cx="821979" cy="0"/>
            </a:xfrm>
            <a:prstGeom prst="line">
              <a:avLst/>
            </a:prstGeom>
            <a:ln w="19050"/>
          </p:spPr>
          <p:style>
            <a:lnRef idx="1">
              <a:schemeClr val="dk1"/>
            </a:lnRef>
            <a:fillRef idx="0">
              <a:schemeClr val="dk1"/>
            </a:fillRef>
            <a:effectRef idx="0">
              <a:schemeClr val="dk1"/>
            </a:effectRef>
            <a:fontRef idx="minor">
              <a:schemeClr val="tx1"/>
            </a:fontRef>
          </p:style>
        </p:cxnSp>
        <p:pic>
          <p:nvPicPr>
            <p:cNvPr id="187" name="Graphic 186" descr="Bar chart with solid fill">
              <a:extLst>
                <a:ext uri="{FF2B5EF4-FFF2-40B4-BE49-F238E27FC236}">
                  <a16:creationId xmlns:a16="http://schemas.microsoft.com/office/drawing/2014/main" id="{EAB1E11F-C945-4FB1-B17A-84C10822EBF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17293" y="3356077"/>
              <a:ext cx="485783" cy="485784"/>
            </a:xfrm>
            <a:prstGeom prst="rect">
              <a:avLst/>
            </a:prstGeom>
          </p:spPr>
        </p:pic>
        <p:cxnSp>
          <p:nvCxnSpPr>
            <p:cNvPr id="278" name="Rett linje 35">
              <a:extLst>
                <a:ext uri="{FF2B5EF4-FFF2-40B4-BE49-F238E27FC236}">
                  <a16:creationId xmlns:a16="http://schemas.microsoft.com/office/drawing/2014/main" id="{0748FCAD-3550-4246-AA0E-93A30309E750}"/>
                </a:ext>
              </a:extLst>
            </p:cNvPr>
            <p:cNvCxnSpPr>
              <a:cxnSpLocks/>
            </p:cNvCxnSpPr>
            <p:nvPr/>
          </p:nvCxnSpPr>
          <p:spPr>
            <a:xfrm>
              <a:off x="4435821" y="2397162"/>
              <a:ext cx="82197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79" name="Rett linje 35">
              <a:extLst>
                <a:ext uri="{FF2B5EF4-FFF2-40B4-BE49-F238E27FC236}">
                  <a16:creationId xmlns:a16="http://schemas.microsoft.com/office/drawing/2014/main" id="{30E53ECD-6731-4926-8392-E3CF2F380F9E}"/>
                </a:ext>
              </a:extLst>
            </p:cNvPr>
            <p:cNvCxnSpPr>
              <a:cxnSpLocks/>
            </p:cNvCxnSpPr>
            <p:nvPr/>
          </p:nvCxnSpPr>
          <p:spPr>
            <a:xfrm>
              <a:off x="4446707" y="2525722"/>
              <a:ext cx="821979"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80" name="Group 279">
              <a:extLst>
                <a:ext uri="{FF2B5EF4-FFF2-40B4-BE49-F238E27FC236}">
                  <a16:creationId xmlns:a16="http://schemas.microsoft.com/office/drawing/2014/main" id="{F4E9950C-8AB4-4EE5-ACC5-C2CFB9DC7B2E}"/>
                </a:ext>
              </a:extLst>
            </p:cNvPr>
            <p:cNvGrpSpPr/>
            <p:nvPr/>
          </p:nvGrpSpPr>
          <p:grpSpPr>
            <a:xfrm>
              <a:off x="6789558" y="1975703"/>
              <a:ext cx="1245135" cy="743766"/>
              <a:chOff x="8960060" y="5435936"/>
              <a:chExt cx="1784946" cy="1334900"/>
            </a:xfrm>
          </p:grpSpPr>
          <p:sp>
            <p:nvSpPr>
              <p:cNvPr id="281" name="Rektangel: avrundede hjørner 57">
                <a:extLst>
                  <a:ext uri="{FF2B5EF4-FFF2-40B4-BE49-F238E27FC236}">
                    <a16:creationId xmlns:a16="http://schemas.microsoft.com/office/drawing/2014/main" id="{A2D2350E-0F55-48F5-A576-D2C8BA364C6D}"/>
                  </a:ext>
                </a:extLst>
              </p:cNvPr>
              <p:cNvSpPr>
                <a:spLocks noChangeAspect="1"/>
              </p:cNvSpPr>
              <p:nvPr/>
            </p:nvSpPr>
            <p:spPr>
              <a:xfrm>
                <a:off x="8960060" y="5435936"/>
                <a:ext cx="1784946" cy="133490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282" name="Rett linje 70">
                <a:extLst>
                  <a:ext uri="{FF2B5EF4-FFF2-40B4-BE49-F238E27FC236}">
                    <a16:creationId xmlns:a16="http://schemas.microsoft.com/office/drawing/2014/main" id="{916DF09E-8696-4538-950D-21EAAF5BA112}"/>
                  </a:ext>
                </a:extLst>
              </p:cNvPr>
              <p:cNvCxnSpPr>
                <a:cxnSpLocks/>
              </p:cNvCxnSpPr>
              <p:nvPr/>
            </p:nvCxnSpPr>
            <p:spPr>
              <a:xfrm flipV="1">
                <a:off x="9204859" y="5720617"/>
                <a:ext cx="0" cy="898529"/>
              </a:xfrm>
              <a:prstGeom prst="line">
                <a:avLst/>
              </a:prstGeom>
              <a:ln/>
            </p:spPr>
            <p:style>
              <a:lnRef idx="1">
                <a:schemeClr val="dk1"/>
              </a:lnRef>
              <a:fillRef idx="0">
                <a:schemeClr val="dk1"/>
              </a:fillRef>
              <a:effectRef idx="0">
                <a:schemeClr val="dk1"/>
              </a:effectRef>
              <a:fontRef idx="minor">
                <a:schemeClr val="tx1"/>
              </a:fontRef>
            </p:style>
          </p:cxnSp>
          <p:cxnSp>
            <p:nvCxnSpPr>
              <p:cNvPr id="283" name="Rett linje 70">
                <a:extLst>
                  <a:ext uri="{FF2B5EF4-FFF2-40B4-BE49-F238E27FC236}">
                    <a16:creationId xmlns:a16="http://schemas.microsoft.com/office/drawing/2014/main" id="{871CF0E9-EF4E-4568-A682-49FE23085ED7}"/>
                  </a:ext>
                </a:extLst>
              </p:cNvPr>
              <p:cNvCxnSpPr>
                <a:cxnSpLocks/>
              </p:cNvCxnSpPr>
              <p:nvPr/>
            </p:nvCxnSpPr>
            <p:spPr>
              <a:xfrm flipV="1">
                <a:off x="9385058" y="6002740"/>
                <a:ext cx="0" cy="607965"/>
              </a:xfrm>
              <a:prstGeom prst="line">
                <a:avLst/>
              </a:prstGeom>
              <a:ln w="9842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4" name="Rett linje 70">
                <a:extLst>
                  <a:ext uri="{FF2B5EF4-FFF2-40B4-BE49-F238E27FC236}">
                    <a16:creationId xmlns:a16="http://schemas.microsoft.com/office/drawing/2014/main" id="{2FCF7438-8F29-4342-B673-D3A0DD5521C4}"/>
                  </a:ext>
                </a:extLst>
              </p:cNvPr>
              <p:cNvCxnSpPr>
                <a:cxnSpLocks/>
              </p:cNvCxnSpPr>
              <p:nvPr/>
            </p:nvCxnSpPr>
            <p:spPr>
              <a:xfrm flipV="1">
                <a:off x="9546633" y="5794842"/>
                <a:ext cx="0" cy="809506"/>
              </a:xfrm>
              <a:prstGeom prst="line">
                <a:avLst/>
              </a:prstGeom>
              <a:ln w="9842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5" name="Rett linje 70">
                <a:extLst>
                  <a:ext uri="{FF2B5EF4-FFF2-40B4-BE49-F238E27FC236}">
                    <a16:creationId xmlns:a16="http://schemas.microsoft.com/office/drawing/2014/main" id="{61CE7E2E-CDC3-46E8-AF8E-4843A6C0CCC8}"/>
                  </a:ext>
                </a:extLst>
              </p:cNvPr>
              <p:cNvCxnSpPr>
                <a:cxnSpLocks/>
              </p:cNvCxnSpPr>
              <p:nvPr/>
            </p:nvCxnSpPr>
            <p:spPr>
              <a:xfrm flipV="1">
                <a:off x="9924199" y="6210867"/>
                <a:ext cx="0" cy="3885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6" name="Rett linje 70">
                <a:extLst>
                  <a:ext uri="{FF2B5EF4-FFF2-40B4-BE49-F238E27FC236}">
                    <a16:creationId xmlns:a16="http://schemas.microsoft.com/office/drawing/2014/main" id="{D38ADB8E-26FF-4ED4-9912-0110D1EFDA1A}"/>
                  </a:ext>
                </a:extLst>
              </p:cNvPr>
              <p:cNvCxnSpPr>
                <a:cxnSpLocks/>
              </p:cNvCxnSpPr>
              <p:nvPr/>
            </p:nvCxnSpPr>
            <p:spPr>
              <a:xfrm flipV="1">
                <a:off x="9760810" y="5717814"/>
                <a:ext cx="0" cy="881620"/>
              </a:xfrm>
              <a:prstGeom prst="line">
                <a:avLst/>
              </a:prstGeom>
              <a:ln w="1016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7" name="Rett linje 70">
                <a:extLst>
                  <a:ext uri="{FF2B5EF4-FFF2-40B4-BE49-F238E27FC236}">
                    <a16:creationId xmlns:a16="http://schemas.microsoft.com/office/drawing/2014/main" id="{F5990CE4-3623-4C7C-A1AE-EB26EFCD33D7}"/>
                  </a:ext>
                </a:extLst>
              </p:cNvPr>
              <p:cNvCxnSpPr>
                <a:cxnSpLocks/>
              </p:cNvCxnSpPr>
              <p:nvPr/>
            </p:nvCxnSpPr>
            <p:spPr>
              <a:xfrm flipV="1">
                <a:off x="10345041" y="5896294"/>
                <a:ext cx="0" cy="703139"/>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8" name="Rett linje 70">
                <a:extLst>
                  <a:ext uri="{FF2B5EF4-FFF2-40B4-BE49-F238E27FC236}">
                    <a16:creationId xmlns:a16="http://schemas.microsoft.com/office/drawing/2014/main" id="{5E91B767-A0BD-470B-9FB4-DC5695E95428}"/>
                  </a:ext>
                </a:extLst>
              </p:cNvPr>
              <p:cNvCxnSpPr>
                <a:cxnSpLocks/>
              </p:cNvCxnSpPr>
              <p:nvPr/>
            </p:nvCxnSpPr>
            <p:spPr>
              <a:xfrm flipV="1">
                <a:off x="10189168" y="5896294"/>
                <a:ext cx="0" cy="708055"/>
              </a:xfrm>
              <a:prstGeom prst="line">
                <a:avLst/>
              </a:prstGeom>
              <a:ln w="9207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9" name="Rett linje 70">
                <a:extLst>
                  <a:ext uri="{FF2B5EF4-FFF2-40B4-BE49-F238E27FC236}">
                    <a16:creationId xmlns:a16="http://schemas.microsoft.com/office/drawing/2014/main" id="{1591D97B-F632-4977-AD48-68F98054DBC0}"/>
                  </a:ext>
                </a:extLst>
              </p:cNvPr>
              <p:cNvCxnSpPr>
                <a:cxnSpLocks/>
              </p:cNvCxnSpPr>
              <p:nvPr/>
            </p:nvCxnSpPr>
            <p:spPr>
              <a:xfrm>
                <a:off x="9204859" y="6598073"/>
                <a:ext cx="1363819" cy="0"/>
              </a:xfrm>
              <a:prstGeom prst="line">
                <a:avLst/>
              </a:prstGeom>
              <a:ln/>
            </p:spPr>
            <p:style>
              <a:lnRef idx="1">
                <a:schemeClr val="dk1"/>
              </a:lnRef>
              <a:fillRef idx="0">
                <a:schemeClr val="dk1"/>
              </a:fillRef>
              <a:effectRef idx="0">
                <a:schemeClr val="dk1"/>
              </a:effectRef>
              <a:fontRef idx="minor">
                <a:schemeClr val="tx1"/>
              </a:fontRef>
            </p:style>
          </p:cxnSp>
        </p:grpSp>
      </p:grpSp>
      <p:sp>
        <p:nvSpPr>
          <p:cNvPr id="426" name="Tittel 50">
            <a:extLst>
              <a:ext uri="{FF2B5EF4-FFF2-40B4-BE49-F238E27FC236}">
                <a16:creationId xmlns:a16="http://schemas.microsoft.com/office/drawing/2014/main" id="{9E6ED8DE-5753-4C05-964D-50F0072C8456}"/>
              </a:ext>
            </a:extLst>
          </p:cNvPr>
          <p:cNvSpPr>
            <a:spLocks noGrp="1"/>
          </p:cNvSpPr>
          <p:nvPr>
            <p:ph type="title"/>
          </p:nvPr>
        </p:nvSpPr>
        <p:spPr>
          <a:xfrm>
            <a:off x="846091" y="480165"/>
            <a:ext cx="10515600" cy="851941"/>
          </a:xfrm>
        </p:spPr>
        <p:txBody>
          <a:bodyPr>
            <a:normAutofit/>
          </a:bodyPr>
          <a:lstStyle/>
          <a:p>
            <a:pPr algn="ctr"/>
            <a:r>
              <a:rPr lang="nb-NO" dirty="0"/>
              <a:t>360</a:t>
            </a:r>
            <a:r>
              <a:rPr lang="nb-NO" dirty="0">
                <a:latin typeface="Times New Roman" panose="02020603050405020304" pitchFamily="18" charset="0"/>
                <a:cs typeface="Times New Roman" panose="02020603050405020304" pitchFamily="18" charset="0"/>
              </a:rPr>
              <a:t>°</a:t>
            </a:r>
            <a:r>
              <a:rPr lang="nb-NO" dirty="0"/>
              <a:t> CUSTOMER OVERVIEW</a:t>
            </a:r>
            <a:endParaRPr lang="en-US" dirty="0"/>
          </a:p>
        </p:txBody>
      </p:sp>
      <p:grpSp>
        <p:nvGrpSpPr>
          <p:cNvPr id="8" name="Group 7">
            <a:extLst>
              <a:ext uri="{FF2B5EF4-FFF2-40B4-BE49-F238E27FC236}">
                <a16:creationId xmlns:a16="http://schemas.microsoft.com/office/drawing/2014/main" id="{3F802E4D-C9D3-468D-BA9E-8CB4F7FED44C}"/>
              </a:ext>
            </a:extLst>
          </p:cNvPr>
          <p:cNvGrpSpPr/>
          <p:nvPr/>
        </p:nvGrpSpPr>
        <p:grpSpPr>
          <a:xfrm>
            <a:off x="590092" y="5046660"/>
            <a:ext cx="2293124" cy="1560773"/>
            <a:chOff x="503395" y="4486048"/>
            <a:chExt cx="2293124" cy="1560773"/>
          </a:xfrm>
        </p:grpSpPr>
        <p:grpSp>
          <p:nvGrpSpPr>
            <p:cNvPr id="489" name="Group 488">
              <a:extLst>
                <a:ext uri="{FF2B5EF4-FFF2-40B4-BE49-F238E27FC236}">
                  <a16:creationId xmlns:a16="http://schemas.microsoft.com/office/drawing/2014/main" id="{862418E6-17B1-4914-96F3-27B817043CA7}"/>
                </a:ext>
              </a:extLst>
            </p:cNvPr>
            <p:cNvGrpSpPr/>
            <p:nvPr/>
          </p:nvGrpSpPr>
          <p:grpSpPr>
            <a:xfrm>
              <a:off x="993491" y="4486048"/>
              <a:ext cx="1281940" cy="1220988"/>
              <a:chOff x="583629" y="3964430"/>
              <a:chExt cx="1281940" cy="1220988"/>
            </a:xfrm>
          </p:grpSpPr>
          <p:grpSp>
            <p:nvGrpSpPr>
              <p:cNvPr id="459" name="Gruppe 25">
                <a:extLst>
                  <a:ext uri="{FF2B5EF4-FFF2-40B4-BE49-F238E27FC236}">
                    <a16:creationId xmlns:a16="http://schemas.microsoft.com/office/drawing/2014/main" id="{BEE70B0F-AFD2-4C9B-8A36-54B704D005B2}"/>
                  </a:ext>
                </a:extLst>
              </p:cNvPr>
              <p:cNvGrpSpPr/>
              <p:nvPr/>
            </p:nvGrpSpPr>
            <p:grpSpPr>
              <a:xfrm>
                <a:off x="583629" y="3964430"/>
                <a:ext cx="1281940" cy="1220988"/>
                <a:chOff x="3686623" y="4754761"/>
                <a:chExt cx="659684" cy="618942"/>
              </a:xfrm>
              <a:solidFill>
                <a:schemeClr val="bg1"/>
              </a:solidFill>
            </p:grpSpPr>
            <p:pic>
              <p:nvPicPr>
                <p:cNvPr id="460" name="Grafikk 18" descr="Brukere">
                  <a:extLst>
                    <a:ext uri="{FF2B5EF4-FFF2-40B4-BE49-F238E27FC236}">
                      <a16:creationId xmlns:a16="http://schemas.microsoft.com/office/drawing/2014/main" id="{7EB85A5B-E749-4386-A504-E6E898E3976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1" name="Ellipse 51">
                  <a:extLst>
                    <a:ext uri="{FF2B5EF4-FFF2-40B4-BE49-F238E27FC236}">
                      <a16:creationId xmlns:a16="http://schemas.microsoft.com/office/drawing/2014/main" id="{4C311D1F-B177-43FE-98A2-ADB0C79E426A}"/>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0" name="Grafikk 52" descr="Dagskalender">
                <a:extLst>
                  <a:ext uri="{FF2B5EF4-FFF2-40B4-BE49-F238E27FC236}">
                    <a16:creationId xmlns:a16="http://schemas.microsoft.com/office/drawing/2014/main" id="{8738BFD7-DDC9-4A26-A324-C0938392CF5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10998" y="4037887"/>
                <a:ext cx="1058194" cy="1058194"/>
              </a:xfrm>
              <a:prstGeom prst="rect">
                <a:avLst/>
              </a:prstGeom>
            </p:spPr>
          </p:pic>
        </p:grpSp>
        <p:sp>
          <p:nvSpPr>
            <p:cNvPr id="502" name="TekstSylinder 48">
              <a:extLst>
                <a:ext uri="{FF2B5EF4-FFF2-40B4-BE49-F238E27FC236}">
                  <a16:creationId xmlns:a16="http://schemas.microsoft.com/office/drawing/2014/main" id="{C0DF5834-9482-462F-B667-F03EA545A678}"/>
                </a:ext>
              </a:extLst>
            </p:cNvPr>
            <p:cNvSpPr txBox="1"/>
            <p:nvPr/>
          </p:nvSpPr>
          <p:spPr>
            <a:xfrm>
              <a:off x="503395" y="5677489"/>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Calendar</a:t>
              </a:r>
            </a:p>
          </p:txBody>
        </p:sp>
      </p:grpSp>
      <p:grpSp>
        <p:nvGrpSpPr>
          <p:cNvPr id="6" name="Group 5">
            <a:extLst>
              <a:ext uri="{FF2B5EF4-FFF2-40B4-BE49-F238E27FC236}">
                <a16:creationId xmlns:a16="http://schemas.microsoft.com/office/drawing/2014/main" id="{410EBB3E-2CB8-458A-9B55-BCD40A319450}"/>
              </a:ext>
            </a:extLst>
          </p:cNvPr>
          <p:cNvGrpSpPr/>
          <p:nvPr/>
        </p:nvGrpSpPr>
        <p:grpSpPr>
          <a:xfrm>
            <a:off x="1068896" y="3022003"/>
            <a:ext cx="2293124" cy="1594200"/>
            <a:chOff x="908724" y="2457816"/>
            <a:chExt cx="2293124" cy="1594200"/>
          </a:xfrm>
        </p:grpSpPr>
        <p:grpSp>
          <p:nvGrpSpPr>
            <p:cNvPr id="490" name="Group 489">
              <a:extLst>
                <a:ext uri="{FF2B5EF4-FFF2-40B4-BE49-F238E27FC236}">
                  <a16:creationId xmlns:a16="http://schemas.microsoft.com/office/drawing/2014/main" id="{B62585F4-1249-4E54-A250-F7F83669BBAE}"/>
                </a:ext>
              </a:extLst>
            </p:cNvPr>
            <p:cNvGrpSpPr/>
            <p:nvPr/>
          </p:nvGrpSpPr>
          <p:grpSpPr>
            <a:xfrm>
              <a:off x="1457500" y="2831028"/>
              <a:ext cx="1281940" cy="1220988"/>
              <a:chOff x="1200159" y="2168870"/>
              <a:chExt cx="1281940" cy="1220988"/>
            </a:xfrm>
          </p:grpSpPr>
          <p:grpSp>
            <p:nvGrpSpPr>
              <p:cNvPr id="463" name="Gruppe 25">
                <a:extLst>
                  <a:ext uri="{FF2B5EF4-FFF2-40B4-BE49-F238E27FC236}">
                    <a16:creationId xmlns:a16="http://schemas.microsoft.com/office/drawing/2014/main" id="{165D8B23-9315-410D-9FEE-6F6741837290}"/>
                  </a:ext>
                </a:extLst>
              </p:cNvPr>
              <p:cNvGrpSpPr/>
              <p:nvPr/>
            </p:nvGrpSpPr>
            <p:grpSpPr>
              <a:xfrm>
                <a:off x="1200159" y="2168870"/>
                <a:ext cx="1281940" cy="1220988"/>
                <a:chOff x="3686623" y="4754761"/>
                <a:chExt cx="659684" cy="618942"/>
              </a:xfrm>
              <a:solidFill>
                <a:schemeClr val="bg1"/>
              </a:solidFill>
            </p:grpSpPr>
            <p:pic>
              <p:nvPicPr>
                <p:cNvPr id="464" name="Grafikk 18" descr="Brukere">
                  <a:extLst>
                    <a:ext uri="{FF2B5EF4-FFF2-40B4-BE49-F238E27FC236}">
                      <a16:creationId xmlns:a16="http://schemas.microsoft.com/office/drawing/2014/main" id="{4784B50C-7D93-4EBF-A3B1-59C14C5666A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5" name="Ellipse 51">
                  <a:extLst>
                    <a:ext uri="{FF2B5EF4-FFF2-40B4-BE49-F238E27FC236}">
                      <a16:creationId xmlns:a16="http://schemas.microsoft.com/office/drawing/2014/main" id="{BEF26222-B35F-4EE6-B2B3-0DD06F77109D}"/>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78" name="Grafikk 39" descr="Presentasjon med organisasjonskart">
                <a:extLst>
                  <a:ext uri="{FF2B5EF4-FFF2-40B4-BE49-F238E27FC236}">
                    <a16:creationId xmlns:a16="http://schemas.microsoft.com/office/drawing/2014/main" id="{7F786924-7D3B-461C-8406-18197625226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330111" y="2285149"/>
                <a:ext cx="998423" cy="998423"/>
              </a:xfrm>
              <a:prstGeom prst="rect">
                <a:avLst/>
              </a:prstGeom>
            </p:spPr>
          </p:pic>
        </p:grpSp>
        <p:sp>
          <p:nvSpPr>
            <p:cNvPr id="503" name="TekstSylinder 48">
              <a:extLst>
                <a:ext uri="{FF2B5EF4-FFF2-40B4-BE49-F238E27FC236}">
                  <a16:creationId xmlns:a16="http://schemas.microsoft.com/office/drawing/2014/main" id="{FE2B48DB-0BB0-4E86-AB27-9C4191B0CE0B}"/>
                </a:ext>
              </a:extLst>
            </p:cNvPr>
            <p:cNvSpPr txBox="1"/>
            <p:nvPr/>
          </p:nvSpPr>
          <p:spPr>
            <a:xfrm>
              <a:off x="908724" y="2457816"/>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Project</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 name="Group 3">
            <a:extLst>
              <a:ext uri="{FF2B5EF4-FFF2-40B4-BE49-F238E27FC236}">
                <a16:creationId xmlns:a16="http://schemas.microsoft.com/office/drawing/2014/main" id="{99A08AAF-FDF1-441D-8599-8062495BEA19}"/>
              </a:ext>
            </a:extLst>
          </p:cNvPr>
          <p:cNvGrpSpPr/>
          <p:nvPr/>
        </p:nvGrpSpPr>
        <p:grpSpPr>
          <a:xfrm>
            <a:off x="2382917" y="1896903"/>
            <a:ext cx="2293124" cy="1549258"/>
            <a:chOff x="2314019" y="1085005"/>
            <a:chExt cx="2293124" cy="1549258"/>
          </a:xfrm>
        </p:grpSpPr>
        <p:grpSp>
          <p:nvGrpSpPr>
            <p:cNvPr id="491" name="Group 490">
              <a:extLst>
                <a:ext uri="{FF2B5EF4-FFF2-40B4-BE49-F238E27FC236}">
                  <a16:creationId xmlns:a16="http://schemas.microsoft.com/office/drawing/2014/main" id="{9B847A30-3F13-4FA9-952E-53E5A34AB0DD}"/>
                </a:ext>
              </a:extLst>
            </p:cNvPr>
            <p:cNvGrpSpPr/>
            <p:nvPr/>
          </p:nvGrpSpPr>
          <p:grpSpPr>
            <a:xfrm>
              <a:off x="2848463" y="1413275"/>
              <a:ext cx="1281940" cy="1220988"/>
              <a:chOff x="3369672" y="1253257"/>
              <a:chExt cx="1281940" cy="1220988"/>
            </a:xfrm>
          </p:grpSpPr>
          <p:grpSp>
            <p:nvGrpSpPr>
              <p:cNvPr id="466" name="Gruppe 25">
                <a:extLst>
                  <a:ext uri="{FF2B5EF4-FFF2-40B4-BE49-F238E27FC236}">
                    <a16:creationId xmlns:a16="http://schemas.microsoft.com/office/drawing/2014/main" id="{F4F22661-9B94-415F-AFAA-A4195D9E471C}"/>
                  </a:ext>
                </a:extLst>
              </p:cNvPr>
              <p:cNvGrpSpPr/>
              <p:nvPr/>
            </p:nvGrpSpPr>
            <p:grpSpPr>
              <a:xfrm>
                <a:off x="3369672" y="1253257"/>
                <a:ext cx="1281940" cy="1220988"/>
                <a:chOff x="3686623" y="4754761"/>
                <a:chExt cx="659684" cy="618942"/>
              </a:xfrm>
              <a:solidFill>
                <a:schemeClr val="bg1"/>
              </a:solidFill>
            </p:grpSpPr>
            <p:pic>
              <p:nvPicPr>
                <p:cNvPr id="467" name="Grafikk 18" descr="Brukere">
                  <a:extLst>
                    <a:ext uri="{FF2B5EF4-FFF2-40B4-BE49-F238E27FC236}">
                      <a16:creationId xmlns:a16="http://schemas.microsoft.com/office/drawing/2014/main" id="{634D9A9B-068A-4F20-9121-9A4F40C051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8" name="Ellipse 51">
                  <a:extLst>
                    <a:ext uri="{FF2B5EF4-FFF2-40B4-BE49-F238E27FC236}">
                      <a16:creationId xmlns:a16="http://schemas.microsoft.com/office/drawing/2014/main" id="{83AB3447-7B81-4BD5-9468-E6261AF5BCAF}"/>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79" name="Grafikk 47" descr="Dokument">
                <a:extLst>
                  <a:ext uri="{FF2B5EF4-FFF2-40B4-BE49-F238E27FC236}">
                    <a16:creationId xmlns:a16="http://schemas.microsoft.com/office/drawing/2014/main" id="{E4C7D384-F0FD-4FF7-8311-C8D52EA4437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614225" y="1420291"/>
                <a:ext cx="866654" cy="866654"/>
              </a:xfrm>
              <a:prstGeom prst="rect">
                <a:avLst/>
              </a:prstGeom>
            </p:spPr>
          </p:pic>
        </p:grpSp>
        <p:sp>
          <p:nvSpPr>
            <p:cNvPr id="504" name="TekstSylinder 48">
              <a:extLst>
                <a:ext uri="{FF2B5EF4-FFF2-40B4-BE49-F238E27FC236}">
                  <a16:creationId xmlns:a16="http://schemas.microsoft.com/office/drawing/2014/main" id="{040252AE-B59F-40BF-B8F2-EEDB16C075A1}"/>
                </a:ext>
              </a:extLst>
            </p:cNvPr>
            <p:cNvSpPr txBox="1"/>
            <p:nvPr/>
          </p:nvSpPr>
          <p:spPr>
            <a:xfrm>
              <a:off x="2314019" y="108500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Document</a:t>
              </a:r>
            </a:p>
          </p:txBody>
        </p:sp>
      </p:grpSp>
      <p:grpSp>
        <p:nvGrpSpPr>
          <p:cNvPr id="11" name="Group 10">
            <a:extLst>
              <a:ext uri="{FF2B5EF4-FFF2-40B4-BE49-F238E27FC236}">
                <a16:creationId xmlns:a16="http://schemas.microsoft.com/office/drawing/2014/main" id="{3C9B0030-E51F-4341-8C98-D713EA424C0F}"/>
              </a:ext>
            </a:extLst>
          </p:cNvPr>
          <p:cNvGrpSpPr/>
          <p:nvPr/>
        </p:nvGrpSpPr>
        <p:grpSpPr>
          <a:xfrm>
            <a:off x="7588818" y="1859737"/>
            <a:ext cx="2293124" cy="1578215"/>
            <a:chOff x="8639540" y="2384539"/>
            <a:chExt cx="2293124" cy="1578215"/>
          </a:xfrm>
        </p:grpSpPr>
        <p:grpSp>
          <p:nvGrpSpPr>
            <p:cNvPr id="494" name="Group 493">
              <a:extLst>
                <a:ext uri="{FF2B5EF4-FFF2-40B4-BE49-F238E27FC236}">
                  <a16:creationId xmlns:a16="http://schemas.microsoft.com/office/drawing/2014/main" id="{24DFAFAF-E843-43C9-8214-D670B4FE2A0B}"/>
                </a:ext>
              </a:extLst>
            </p:cNvPr>
            <p:cNvGrpSpPr/>
            <p:nvPr/>
          </p:nvGrpSpPr>
          <p:grpSpPr>
            <a:xfrm>
              <a:off x="9080413" y="2741766"/>
              <a:ext cx="1281940" cy="1220988"/>
              <a:chOff x="9198843" y="3052318"/>
              <a:chExt cx="1281940" cy="1220988"/>
            </a:xfrm>
          </p:grpSpPr>
          <p:grpSp>
            <p:nvGrpSpPr>
              <p:cNvPr id="475" name="Gruppe 25">
                <a:extLst>
                  <a:ext uri="{FF2B5EF4-FFF2-40B4-BE49-F238E27FC236}">
                    <a16:creationId xmlns:a16="http://schemas.microsoft.com/office/drawing/2014/main" id="{3CAFCEFD-9B0B-476C-BD04-30541B20FDD5}"/>
                  </a:ext>
                </a:extLst>
              </p:cNvPr>
              <p:cNvGrpSpPr/>
              <p:nvPr/>
            </p:nvGrpSpPr>
            <p:grpSpPr>
              <a:xfrm>
                <a:off x="9198843" y="3052318"/>
                <a:ext cx="1281940" cy="1220988"/>
                <a:chOff x="3686623" y="4754761"/>
                <a:chExt cx="659684" cy="618942"/>
              </a:xfrm>
              <a:solidFill>
                <a:schemeClr val="bg1"/>
              </a:solidFill>
            </p:grpSpPr>
            <p:pic>
              <p:nvPicPr>
                <p:cNvPr id="476" name="Grafikk 18" descr="Brukere">
                  <a:extLst>
                    <a:ext uri="{FF2B5EF4-FFF2-40B4-BE49-F238E27FC236}">
                      <a16:creationId xmlns:a16="http://schemas.microsoft.com/office/drawing/2014/main" id="{194D1E2E-83EF-48B8-9E18-4235FF24164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7" name="Ellipse 51">
                  <a:extLst>
                    <a:ext uri="{FF2B5EF4-FFF2-40B4-BE49-F238E27FC236}">
                      <a16:creationId xmlns:a16="http://schemas.microsoft.com/office/drawing/2014/main" id="{EDFB528F-5D83-456F-8E27-A6D8AB8D7426}"/>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3" name="Grafikk 18" descr="Brukere">
                <a:extLst>
                  <a:ext uri="{FF2B5EF4-FFF2-40B4-BE49-F238E27FC236}">
                    <a16:creationId xmlns:a16="http://schemas.microsoft.com/office/drawing/2014/main" id="{545AF20B-46E4-4068-BB3B-B1B24CB30DF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369270" y="3179536"/>
                <a:ext cx="984561" cy="984561"/>
              </a:xfrm>
              <a:prstGeom prst="rect">
                <a:avLst/>
              </a:prstGeom>
            </p:spPr>
          </p:pic>
        </p:grpSp>
        <p:sp>
          <p:nvSpPr>
            <p:cNvPr id="505" name="TekstSylinder 48">
              <a:extLst>
                <a:ext uri="{FF2B5EF4-FFF2-40B4-BE49-F238E27FC236}">
                  <a16:creationId xmlns:a16="http://schemas.microsoft.com/office/drawing/2014/main" id="{1B11129A-533B-4656-A2FF-38F103AF8182}"/>
                </a:ext>
              </a:extLst>
            </p:cNvPr>
            <p:cNvSpPr txBox="1"/>
            <p:nvPr/>
          </p:nvSpPr>
          <p:spPr>
            <a:xfrm>
              <a:off x="8639540" y="2384539"/>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Person</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07B721E0-7DC6-4A90-A88A-3E415930ED10}"/>
              </a:ext>
            </a:extLst>
          </p:cNvPr>
          <p:cNvGrpSpPr/>
          <p:nvPr/>
        </p:nvGrpSpPr>
        <p:grpSpPr>
          <a:xfrm>
            <a:off x="5817678" y="1447039"/>
            <a:ext cx="2293124" cy="1581747"/>
            <a:chOff x="7137865" y="1025683"/>
            <a:chExt cx="2293124" cy="1581747"/>
          </a:xfrm>
        </p:grpSpPr>
        <p:grpSp>
          <p:nvGrpSpPr>
            <p:cNvPr id="493" name="Group 492">
              <a:extLst>
                <a:ext uri="{FF2B5EF4-FFF2-40B4-BE49-F238E27FC236}">
                  <a16:creationId xmlns:a16="http://schemas.microsoft.com/office/drawing/2014/main" id="{B019BA8D-06DE-42F4-B20E-CDA683BB39F5}"/>
                </a:ext>
              </a:extLst>
            </p:cNvPr>
            <p:cNvGrpSpPr/>
            <p:nvPr/>
          </p:nvGrpSpPr>
          <p:grpSpPr>
            <a:xfrm>
              <a:off x="7697791" y="1386442"/>
              <a:ext cx="1281940" cy="1220988"/>
              <a:chOff x="7815182" y="1805863"/>
              <a:chExt cx="1281940" cy="1220988"/>
            </a:xfrm>
          </p:grpSpPr>
          <p:grpSp>
            <p:nvGrpSpPr>
              <p:cNvPr id="472" name="Gruppe 25">
                <a:extLst>
                  <a:ext uri="{FF2B5EF4-FFF2-40B4-BE49-F238E27FC236}">
                    <a16:creationId xmlns:a16="http://schemas.microsoft.com/office/drawing/2014/main" id="{09C40707-14E1-457B-B15D-0D4634EEF4B1}"/>
                  </a:ext>
                </a:extLst>
              </p:cNvPr>
              <p:cNvGrpSpPr/>
              <p:nvPr/>
            </p:nvGrpSpPr>
            <p:grpSpPr>
              <a:xfrm>
                <a:off x="7815182" y="1805863"/>
                <a:ext cx="1281940" cy="1220988"/>
                <a:chOff x="3686623" y="4754761"/>
                <a:chExt cx="659684" cy="618942"/>
              </a:xfrm>
              <a:solidFill>
                <a:schemeClr val="bg1"/>
              </a:solidFill>
            </p:grpSpPr>
            <p:pic>
              <p:nvPicPr>
                <p:cNvPr id="473" name="Grafikk 18" descr="Brukere">
                  <a:extLst>
                    <a:ext uri="{FF2B5EF4-FFF2-40B4-BE49-F238E27FC236}">
                      <a16:creationId xmlns:a16="http://schemas.microsoft.com/office/drawing/2014/main" id="{91C450ED-66BD-4A67-9A7C-7395AB84F03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4" name="Ellipse 51">
                  <a:extLst>
                    <a:ext uri="{FF2B5EF4-FFF2-40B4-BE49-F238E27FC236}">
                      <a16:creationId xmlns:a16="http://schemas.microsoft.com/office/drawing/2014/main" id="{F4429834-FCD8-44F9-9800-0A34FB997DA6}"/>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2" name="Grafikk 21" descr="Mynter">
                <a:extLst>
                  <a:ext uri="{FF2B5EF4-FFF2-40B4-BE49-F238E27FC236}">
                    <a16:creationId xmlns:a16="http://schemas.microsoft.com/office/drawing/2014/main" id="{88FA1C9C-FA0F-41D2-8E1C-EC6E6500C06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996357" y="1960990"/>
                <a:ext cx="910734" cy="910734"/>
              </a:xfrm>
              <a:prstGeom prst="rect">
                <a:avLst/>
              </a:prstGeom>
            </p:spPr>
          </p:pic>
        </p:grpSp>
        <p:sp>
          <p:nvSpPr>
            <p:cNvPr id="507" name="TekstSylinder 48">
              <a:extLst>
                <a:ext uri="{FF2B5EF4-FFF2-40B4-BE49-F238E27FC236}">
                  <a16:creationId xmlns:a16="http://schemas.microsoft.com/office/drawing/2014/main" id="{7BA0A6C2-EAE1-4602-9399-C8C7837BF94E}"/>
                </a:ext>
              </a:extLst>
            </p:cNvPr>
            <p:cNvSpPr txBox="1"/>
            <p:nvPr/>
          </p:nvSpPr>
          <p:spPr>
            <a:xfrm>
              <a:off x="7137865" y="1025683"/>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Sale</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9" name="Group 8">
            <a:extLst>
              <a:ext uri="{FF2B5EF4-FFF2-40B4-BE49-F238E27FC236}">
                <a16:creationId xmlns:a16="http://schemas.microsoft.com/office/drawing/2014/main" id="{D0B7AC60-7A9E-4480-A6EC-CD938B36917E}"/>
              </a:ext>
            </a:extLst>
          </p:cNvPr>
          <p:cNvGrpSpPr/>
          <p:nvPr/>
        </p:nvGrpSpPr>
        <p:grpSpPr>
          <a:xfrm>
            <a:off x="4126830" y="1437390"/>
            <a:ext cx="2293124" cy="1584613"/>
            <a:chOff x="4813308" y="836190"/>
            <a:chExt cx="2293124" cy="1584613"/>
          </a:xfrm>
        </p:grpSpPr>
        <p:grpSp>
          <p:nvGrpSpPr>
            <p:cNvPr id="492" name="Group 491">
              <a:extLst>
                <a:ext uri="{FF2B5EF4-FFF2-40B4-BE49-F238E27FC236}">
                  <a16:creationId xmlns:a16="http://schemas.microsoft.com/office/drawing/2014/main" id="{DE1BCDCF-298E-4239-9C32-A8879EA9F434}"/>
                </a:ext>
              </a:extLst>
            </p:cNvPr>
            <p:cNvGrpSpPr/>
            <p:nvPr/>
          </p:nvGrpSpPr>
          <p:grpSpPr>
            <a:xfrm>
              <a:off x="5357594" y="1199815"/>
              <a:ext cx="1281940" cy="1220988"/>
              <a:chOff x="5824427" y="1195369"/>
              <a:chExt cx="1281940" cy="1220988"/>
            </a:xfrm>
          </p:grpSpPr>
          <p:grpSp>
            <p:nvGrpSpPr>
              <p:cNvPr id="469" name="Gruppe 25">
                <a:extLst>
                  <a:ext uri="{FF2B5EF4-FFF2-40B4-BE49-F238E27FC236}">
                    <a16:creationId xmlns:a16="http://schemas.microsoft.com/office/drawing/2014/main" id="{B163ADAB-EE98-49E4-A128-14D1C3B079A6}"/>
                  </a:ext>
                </a:extLst>
              </p:cNvPr>
              <p:cNvGrpSpPr/>
              <p:nvPr/>
            </p:nvGrpSpPr>
            <p:grpSpPr>
              <a:xfrm>
                <a:off x="5824427" y="1195369"/>
                <a:ext cx="1281940" cy="1220988"/>
                <a:chOff x="3686623" y="4754761"/>
                <a:chExt cx="659684" cy="618942"/>
              </a:xfrm>
              <a:solidFill>
                <a:schemeClr val="bg1"/>
              </a:solidFill>
            </p:grpSpPr>
            <p:pic>
              <p:nvPicPr>
                <p:cNvPr id="470" name="Grafikk 18" descr="Brukere">
                  <a:extLst>
                    <a:ext uri="{FF2B5EF4-FFF2-40B4-BE49-F238E27FC236}">
                      <a16:creationId xmlns:a16="http://schemas.microsoft.com/office/drawing/2014/main" id="{1E57C0D4-F023-439A-A00B-3A723FFD555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1" name="Ellipse 51">
                  <a:extLst>
                    <a:ext uri="{FF2B5EF4-FFF2-40B4-BE49-F238E27FC236}">
                      <a16:creationId xmlns:a16="http://schemas.microsoft.com/office/drawing/2014/main" id="{93D9ED6C-265D-4108-AFB6-566BD7995CF5}"/>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1" name="Grafikk 35" descr="By">
                <a:extLst>
                  <a:ext uri="{FF2B5EF4-FFF2-40B4-BE49-F238E27FC236}">
                    <a16:creationId xmlns:a16="http://schemas.microsoft.com/office/drawing/2014/main" id="{E26BA5EC-C238-478D-9E3C-62326C183F4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000929" y="1299942"/>
                <a:ext cx="988570" cy="988570"/>
              </a:xfrm>
              <a:prstGeom prst="rect">
                <a:avLst/>
              </a:prstGeom>
            </p:spPr>
          </p:pic>
        </p:grpSp>
        <p:sp>
          <p:nvSpPr>
            <p:cNvPr id="508" name="TekstSylinder 48">
              <a:extLst>
                <a:ext uri="{FF2B5EF4-FFF2-40B4-BE49-F238E27FC236}">
                  <a16:creationId xmlns:a16="http://schemas.microsoft.com/office/drawing/2014/main" id="{F8985B62-69E4-4D0A-AF9C-C5EAF1DB7F21}"/>
                </a:ext>
              </a:extLst>
            </p:cNvPr>
            <p:cNvSpPr txBox="1"/>
            <p:nvPr/>
          </p:nvSpPr>
          <p:spPr>
            <a:xfrm>
              <a:off x="4813308" y="836190"/>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Customer</a:t>
              </a:r>
            </a:p>
          </p:txBody>
        </p:sp>
      </p:grpSp>
      <p:grpSp>
        <p:nvGrpSpPr>
          <p:cNvPr id="16" name="Group 15">
            <a:extLst>
              <a:ext uri="{FF2B5EF4-FFF2-40B4-BE49-F238E27FC236}">
                <a16:creationId xmlns:a16="http://schemas.microsoft.com/office/drawing/2014/main" id="{F6DDA1A6-9384-4992-8861-96704BB1D0CF}"/>
              </a:ext>
            </a:extLst>
          </p:cNvPr>
          <p:cNvGrpSpPr/>
          <p:nvPr/>
        </p:nvGrpSpPr>
        <p:grpSpPr>
          <a:xfrm>
            <a:off x="9184679" y="3144077"/>
            <a:ext cx="1987678" cy="1591223"/>
            <a:chOff x="9680295" y="3844389"/>
            <a:chExt cx="1987678" cy="1591223"/>
          </a:xfrm>
        </p:grpSpPr>
        <p:grpSp>
          <p:nvGrpSpPr>
            <p:cNvPr id="15" name="Group 14">
              <a:extLst>
                <a:ext uri="{FF2B5EF4-FFF2-40B4-BE49-F238E27FC236}">
                  <a16:creationId xmlns:a16="http://schemas.microsoft.com/office/drawing/2014/main" id="{EFAB75F8-6B05-4E3C-B81A-1B24A4F2762E}"/>
                </a:ext>
              </a:extLst>
            </p:cNvPr>
            <p:cNvGrpSpPr/>
            <p:nvPr/>
          </p:nvGrpSpPr>
          <p:grpSpPr>
            <a:xfrm>
              <a:off x="9680295" y="3844389"/>
              <a:ext cx="1987678" cy="1591223"/>
              <a:chOff x="9680295" y="3844389"/>
              <a:chExt cx="1987678" cy="1591223"/>
            </a:xfrm>
          </p:grpSpPr>
          <p:grpSp>
            <p:nvGrpSpPr>
              <p:cNvPr id="485" name="Gruppe 25">
                <a:extLst>
                  <a:ext uri="{FF2B5EF4-FFF2-40B4-BE49-F238E27FC236}">
                    <a16:creationId xmlns:a16="http://schemas.microsoft.com/office/drawing/2014/main" id="{4E6C1F77-A4DD-484F-B5E8-9343907A1375}"/>
                  </a:ext>
                </a:extLst>
              </p:cNvPr>
              <p:cNvGrpSpPr/>
              <p:nvPr/>
            </p:nvGrpSpPr>
            <p:grpSpPr>
              <a:xfrm>
                <a:off x="9806918" y="4214624"/>
                <a:ext cx="1281940" cy="1220988"/>
                <a:chOff x="3686623" y="4754761"/>
                <a:chExt cx="659684" cy="618942"/>
              </a:xfrm>
              <a:solidFill>
                <a:schemeClr val="bg1"/>
              </a:solidFill>
            </p:grpSpPr>
            <p:pic>
              <p:nvPicPr>
                <p:cNvPr id="486" name="Grafikk 18" descr="Brukere">
                  <a:extLst>
                    <a:ext uri="{FF2B5EF4-FFF2-40B4-BE49-F238E27FC236}">
                      <a16:creationId xmlns:a16="http://schemas.microsoft.com/office/drawing/2014/main" id="{68ADA691-FFD5-4D39-908F-D9592EAC12E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87" name="Ellipse 51">
                  <a:extLst>
                    <a:ext uri="{FF2B5EF4-FFF2-40B4-BE49-F238E27FC236}">
                      <a16:creationId xmlns:a16="http://schemas.microsoft.com/office/drawing/2014/main" id="{9D2A17F5-57FA-4C2B-8903-2E5AF58A4127}"/>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506" name="TekstSylinder 48">
                <a:extLst>
                  <a:ext uri="{FF2B5EF4-FFF2-40B4-BE49-F238E27FC236}">
                    <a16:creationId xmlns:a16="http://schemas.microsoft.com/office/drawing/2014/main" id="{F89B36B9-BC6C-4636-A6CF-70EF1EC402F4}"/>
                  </a:ext>
                </a:extLst>
              </p:cNvPr>
              <p:cNvSpPr txBox="1"/>
              <p:nvPr/>
            </p:nvSpPr>
            <p:spPr>
              <a:xfrm>
                <a:off x="9680295" y="3844389"/>
                <a:ext cx="19876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Request</a:t>
                </a:r>
              </a:p>
            </p:txBody>
          </p:sp>
        </p:grpSp>
        <p:pic>
          <p:nvPicPr>
            <p:cNvPr id="3" name="Graphic 2" descr="Ticket outline">
              <a:extLst>
                <a:ext uri="{FF2B5EF4-FFF2-40B4-BE49-F238E27FC236}">
                  <a16:creationId xmlns:a16="http://schemas.microsoft.com/office/drawing/2014/main" id="{41FC73A9-513A-4BBC-AE39-20A5DBA6570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1170745">
              <a:off x="9996816" y="4358323"/>
              <a:ext cx="914400" cy="914400"/>
            </a:xfrm>
            <a:prstGeom prst="rect">
              <a:avLst/>
            </a:prstGeom>
          </p:spPr>
        </p:pic>
      </p:grpSp>
      <p:grpSp>
        <p:nvGrpSpPr>
          <p:cNvPr id="39" name="Group 38">
            <a:extLst>
              <a:ext uri="{FF2B5EF4-FFF2-40B4-BE49-F238E27FC236}">
                <a16:creationId xmlns:a16="http://schemas.microsoft.com/office/drawing/2014/main" id="{E24FEA62-C874-4277-843D-52F1C7BB8008}"/>
              </a:ext>
            </a:extLst>
          </p:cNvPr>
          <p:cNvGrpSpPr/>
          <p:nvPr/>
        </p:nvGrpSpPr>
        <p:grpSpPr>
          <a:xfrm>
            <a:off x="9444273" y="5055513"/>
            <a:ext cx="2293124" cy="1556236"/>
            <a:chOff x="9605179" y="4603710"/>
            <a:chExt cx="2293124" cy="1556236"/>
          </a:xfrm>
        </p:grpSpPr>
        <p:grpSp>
          <p:nvGrpSpPr>
            <p:cNvPr id="111" name="Group 110">
              <a:extLst>
                <a:ext uri="{FF2B5EF4-FFF2-40B4-BE49-F238E27FC236}">
                  <a16:creationId xmlns:a16="http://schemas.microsoft.com/office/drawing/2014/main" id="{F4E0A5B3-E546-47CD-A7EA-C09C2E19EF5D}"/>
                </a:ext>
              </a:extLst>
            </p:cNvPr>
            <p:cNvGrpSpPr/>
            <p:nvPr/>
          </p:nvGrpSpPr>
          <p:grpSpPr>
            <a:xfrm>
              <a:off x="9605179" y="4603710"/>
              <a:ext cx="2293124" cy="1556236"/>
              <a:chOff x="9340539" y="4214624"/>
              <a:chExt cx="2293124" cy="1556236"/>
            </a:xfrm>
          </p:grpSpPr>
          <p:grpSp>
            <p:nvGrpSpPr>
              <p:cNvPr id="113" name="Gruppe 25">
                <a:extLst>
                  <a:ext uri="{FF2B5EF4-FFF2-40B4-BE49-F238E27FC236}">
                    <a16:creationId xmlns:a16="http://schemas.microsoft.com/office/drawing/2014/main" id="{9B734571-9AB9-45CC-ACCB-6C267E9580BE}"/>
                  </a:ext>
                </a:extLst>
              </p:cNvPr>
              <p:cNvGrpSpPr/>
              <p:nvPr/>
            </p:nvGrpSpPr>
            <p:grpSpPr>
              <a:xfrm>
                <a:off x="9806918" y="4214624"/>
                <a:ext cx="1281940" cy="1220988"/>
                <a:chOff x="3686623" y="4754761"/>
                <a:chExt cx="659684" cy="618942"/>
              </a:xfrm>
              <a:solidFill>
                <a:schemeClr val="bg1"/>
              </a:solidFill>
            </p:grpSpPr>
            <p:pic>
              <p:nvPicPr>
                <p:cNvPr id="115" name="Grafikk 18" descr="Brukere">
                  <a:extLst>
                    <a:ext uri="{FF2B5EF4-FFF2-40B4-BE49-F238E27FC236}">
                      <a16:creationId xmlns:a16="http://schemas.microsoft.com/office/drawing/2014/main" id="{231D820E-6B78-4562-8A77-A6403C48F17C}"/>
                    </a:ext>
                  </a:extLst>
                </p:cNvPr>
                <p:cNvPicPr>
                  <a:picLocks noChangeAspect="1"/>
                </p:cNvPicPr>
                <p:nvPr/>
              </p:nvPicPr>
              <p:blipFill>
                <a:blip r:embed="rId33">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116" name="Ellipse 51">
                  <a:extLst>
                    <a:ext uri="{FF2B5EF4-FFF2-40B4-BE49-F238E27FC236}">
                      <a16:creationId xmlns:a16="http://schemas.microsoft.com/office/drawing/2014/main" id="{5A691BAC-30CD-4299-852F-AC5ECE28A81E}"/>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14" name="TekstSylinder 48">
                <a:extLst>
                  <a:ext uri="{FF2B5EF4-FFF2-40B4-BE49-F238E27FC236}">
                    <a16:creationId xmlns:a16="http://schemas.microsoft.com/office/drawing/2014/main" id="{38ADE327-FE04-4C30-91A3-B08FA87589C0}"/>
                  </a:ext>
                </a:extLst>
              </p:cNvPr>
              <p:cNvSpPr txBox="1"/>
              <p:nvPr/>
            </p:nvSpPr>
            <p:spPr>
              <a:xfrm>
                <a:off x="9340539" y="5401528"/>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Mailings</a:t>
                </a:r>
              </a:p>
            </p:txBody>
          </p:sp>
        </p:grpSp>
        <p:pic>
          <p:nvPicPr>
            <p:cNvPr id="20" name="Graphic 19" descr="Bullseye outline">
              <a:extLst>
                <a:ext uri="{FF2B5EF4-FFF2-40B4-BE49-F238E27FC236}">
                  <a16:creationId xmlns:a16="http://schemas.microsoft.com/office/drawing/2014/main" id="{F81B22C9-8DD4-4388-B4A4-CCBFE5919064}"/>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0258026" y="4751445"/>
              <a:ext cx="914400" cy="914400"/>
            </a:xfrm>
            <a:prstGeom prst="rect">
              <a:avLst/>
            </a:prstGeom>
          </p:spPr>
        </p:pic>
      </p:grpSp>
    </p:spTree>
    <p:extLst>
      <p:ext uri="{BB962C8B-B14F-4D97-AF65-F5344CB8AC3E}">
        <p14:creationId xmlns:p14="http://schemas.microsoft.com/office/powerpoint/2010/main" val="77517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2" presetClass="entr" presetSubtype="4"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par>
                          <p:cTn id="42" fill="hold">
                            <p:stCondLst>
                              <p:cond delay="3500"/>
                            </p:stCondLst>
                            <p:childTnLst>
                              <p:par>
                                <p:cTn id="43" presetID="2" presetClass="entr" presetSubtype="4"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a:extLst>
              <a:ext uri="{FF2B5EF4-FFF2-40B4-BE49-F238E27FC236}">
                <a16:creationId xmlns:a16="http://schemas.microsoft.com/office/drawing/2014/main" id="{6C23DFB9-7377-409A-A302-082D21F7C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56" t="12818" r="23609" b="43326"/>
          <a:stretch/>
        </p:blipFill>
        <p:spPr bwMode="auto">
          <a:xfrm>
            <a:off x="3443288" y="4108459"/>
            <a:ext cx="4911943" cy="2087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FE2BBF-BFBA-4F9B-B86B-BF72E358E2CA}"/>
              </a:ext>
            </a:extLst>
          </p:cNvPr>
          <p:cNvSpPr txBox="1"/>
          <p:nvPr/>
        </p:nvSpPr>
        <p:spPr>
          <a:xfrm>
            <a:off x="800100" y="2643195"/>
            <a:ext cx="1054417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The bottom line of any business is to make money and marketing is essential to reach that goal. </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p:txBody>
          <a:bodyPr>
            <a:normAutofit/>
          </a:bodyPr>
          <a:lstStyle/>
          <a:p>
            <a:r>
              <a:rPr lang="nb-NO" dirty="0"/>
              <a:t>INBOUND AND OUTBOUND MARKETING</a:t>
            </a:r>
            <a:endParaRPr lang="en-US" dirty="0"/>
          </a:p>
        </p:txBody>
      </p:sp>
    </p:spTree>
    <p:extLst>
      <p:ext uri="{BB962C8B-B14F-4D97-AF65-F5344CB8AC3E}">
        <p14:creationId xmlns:p14="http://schemas.microsoft.com/office/powerpoint/2010/main" val="4219240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15CDB4A-21B9-4DC7-92F0-54FDFDBF5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685800"/>
            <a:ext cx="5227320" cy="52273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571393" y="1614312"/>
            <a:ext cx="7716821" cy="2297374"/>
          </a:xfrm>
        </p:spPr>
        <p:txBody>
          <a:bodyPr>
            <a:normAutofit fontScale="90000"/>
          </a:bodyPr>
          <a:lstStyle/>
          <a:p>
            <a:r>
              <a:rPr lang="nb-NO" sz="3600" dirty="0">
                <a:latin typeface="Arial" panose="020B0604020202020204" pitchFamily="34" charset="0"/>
                <a:cs typeface="Arial" panose="020B0604020202020204" pitchFamily="34" charset="0"/>
              </a:rPr>
              <a:t>74 %</a:t>
            </a:r>
            <a:r>
              <a:rPr lang="nb-NO" sz="3600" b="0" dirty="0">
                <a:latin typeface="Arial" panose="020B0604020202020204" pitchFamily="34" charset="0"/>
                <a:cs typeface="Arial" panose="020B0604020202020204" pitchFamily="34" charset="0"/>
              </a:rPr>
              <a:t> </a:t>
            </a:r>
            <a:r>
              <a:rPr lang="en-US" sz="3600" b="0" dirty="0">
                <a:latin typeface="Arial" panose="020B0604020202020204" pitchFamily="34" charset="0"/>
                <a:cs typeface="Arial" panose="020B0604020202020204" pitchFamily="34" charset="0"/>
              </a:rPr>
              <a:t>of companies name conversion of leads to sales as their highest priority.</a:t>
            </a:r>
            <a:br>
              <a:rPr lang="en-US" sz="3600" b="0" dirty="0">
                <a:latin typeface="Arial" panose="020B0604020202020204" pitchFamily="34" charset="0"/>
                <a:cs typeface="Arial" panose="020B0604020202020204" pitchFamily="34" charset="0"/>
              </a:rPr>
            </a:br>
            <a:br>
              <a:rPr lang="en-US" sz="36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Almost </a:t>
            </a:r>
            <a:r>
              <a:rPr lang="en-US" sz="3600" dirty="0">
                <a:latin typeface="Arial" panose="020B0604020202020204" pitchFamily="34" charset="0"/>
                <a:cs typeface="Arial" panose="020B0604020202020204" pitchFamily="34" charset="0"/>
              </a:rPr>
              <a:t>40% </a:t>
            </a:r>
            <a:r>
              <a:rPr lang="en-US" sz="3600" b="0" dirty="0">
                <a:latin typeface="Arial" panose="020B0604020202020204" pitchFamily="34" charset="0"/>
                <a:cs typeface="Arial" panose="020B0604020202020204" pitchFamily="34" charset="0"/>
              </a:rPr>
              <a:t>of all companies struggle with prospecting.</a:t>
            </a:r>
            <a:br>
              <a:rPr lang="nb-NO" sz="3600" b="0" dirty="0">
                <a:latin typeface="Arial" panose="020B0604020202020204" pitchFamily="34" charset="0"/>
                <a:cs typeface="Arial" panose="020B0604020202020204" pitchFamily="34" charset="0"/>
              </a:rPr>
            </a:br>
            <a:br>
              <a:rPr lang="nb-NO" sz="36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How can you more easily (and automatically) collect leads?</a:t>
            </a:r>
            <a:r>
              <a:rPr lang="nb-NO" sz="3600" b="0" dirty="0">
                <a:latin typeface="Arial" panose="020B0604020202020204" pitchFamily="34" charset="0"/>
                <a:cs typeface="Arial" panose="020B0604020202020204" pitchFamily="34" charset="0"/>
              </a:rPr>
              <a:t> </a:t>
            </a:r>
            <a:br>
              <a:rPr lang="nb-NO" sz="3600" b="0" dirty="0">
                <a:latin typeface="Arial" panose="020B0604020202020204" pitchFamily="34" charset="0"/>
                <a:cs typeface="Arial" panose="020B0604020202020204" pitchFamily="34" charset="0"/>
              </a:rPr>
            </a:br>
            <a:endParaRPr lang="nb-NO"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5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Bilde 148">
            <a:extLst>
              <a:ext uri="{FF2B5EF4-FFF2-40B4-BE49-F238E27FC236}">
                <a16:creationId xmlns:a16="http://schemas.microsoft.com/office/drawing/2014/main" id="{F33FD837-2FD4-4594-B9FA-A5B0FD26D19B}"/>
              </a:ext>
            </a:extLst>
          </p:cNvPr>
          <p:cNvPicPr>
            <a:picLocks noChangeAspect="1"/>
          </p:cNvPicPr>
          <p:nvPr/>
        </p:nvPicPr>
        <p:blipFill>
          <a:blip r:embed="rId3"/>
          <a:stretch>
            <a:fillRect/>
          </a:stretch>
        </p:blipFill>
        <p:spPr>
          <a:xfrm>
            <a:off x="2650236" y="3420760"/>
            <a:ext cx="1197540" cy="854766"/>
          </a:xfrm>
          <a:prstGeom prst="rect">
            <a:avLst/>
          </a:prstGeom>
        </p:spPr>
      </p:pic>
      <p:sp>
        <p:nvSpPr>
          <p:cNvPr id="3" name="Tittel 50">
            <a:extLst>
              <a:ext uri="{FF2B5EF4-FFF2-40B4-BE49-F238E27FC236}">
                <a16:creationId xmlns:a16="http://schemas.microsoft.com/office/drawing/2014/main" id="{E6F4940E-6D7C-4BF7-8811-E3F4245E13B9}"/>
              </a:ext>
            </a:extLst>
          </p:cNvPr>
          <p:cNvSpPr>
            <a:spLocks noGrp="1"/>
          </p:cNvSpPr>
          <p:nvPr>
            <p:ph type="title"/>
          </p:nvPr>
        </p:nvSpPr>
        <p:spPr>
          <a:xfrm>
            <a:off x="838200" y="602820"/>
            <a:ext cx="10515600" cy="851941"/>
          </a:xfrm>
        </p:spPr>
        <p:txBody>
          <a:bodyPr>
            <a:normAutofit/>
          </a:bodyPr>
          <a:lstStyle/>
          <a:p>
            <a:pPr algn="ctr"/>
            <a:r>
              <a:rPr lang="nb-NO" dirty="0"/>
              <a:t>SuperOffice Marketing</a:t>
            </a:r>
          </a:p>
        </p:txBody>
      </p:sp>
      <p:pic>
        <p:nvPicPr>
          <p:cNvPr id="145" name="Bilde 144">
            <a:extLst>
              <a:ext uri="{FF2B5EF4-FFF2-40B4-BE49-F238E27FC236}">
                <a16:creationId xmlns:a16="http://schemas.microsoft.com/office/drawing/2014/main" id="{4B71371F-590C-4245-A768-6EF4AE4E30C3}"/>
              </a:ext>
            </a:extLst>
          </p:cNvPr>
          <p:cNvPicPr>
            <a:picLocks noChangeAspect="1"/>
          </p:cNvPicPr>
          <p:nvPr/>
        </p:nvPicPr>
        <p:blipFill>
          <a:blip r:embed="rId4"/>
          <a:stretch>
            <a:fillRect/>
          </a:stretch>
        </p:blipFill>
        <p:spPr>
          <a:xfrm>
            <a:off x="645417" y="2669351"/>
            <a:ext cx="1678289" cy="2765977"/>
          </a:xfrm>
          <a:prstGeom prst="rect">
            <a:avLst/>
          </a:prstGeom>
        </p:spPr>
      </p:pic>
      <p:pic>
        <p:nvPicPr>
          <p:cNvPr id="151" name="Bilde 150">
            <a:extLst>
              <a:ext uri="{FF2B5EF4-FFF2-40B4-BE49-F238E27FC236}">
                <a16:creationId xmlns:a16="http://schemas.microsoft.com/office/drawing/2014/main" id="{87A0794B-BF91-4980-AC8E-BC0FE3DA7488}"/>
              </a:ext>
            </a:extLst>
          </p:cNvPr>
          <p:cNvPicPr>
            <a:picLocks noChangeAspect="1"/>
          </p:cNvPicPr>
          <p:nvPr/>
        </p:nvPicPr>
        <p:blipFill>
          <a:blip r:embed="rId5"/>
          <a:stretch>
            <a:fillRect/>
          </a:stretch>
        </p:blipFill>
        <p:spPr>
          <a:xfrm>
            <a:off x="3311879" y="3807230"/>
            <a:ext cx="1161210" cy="834884"/>
          </a:xfrm>
          <a:prstGeom prst="rect">
            <a:avLst/>
          </a:prstGeom>
        </p:spPr>
      </p:pic>
      <p:pic>
        <p:nvPicPr>
          <p:cNvPr id="153" name="Bilde 152">
            <a:extLst>
              <a:ext uri="{FF2B5EF4-FFF2-40B4-BE49-F238E27FC236}">
                <a16:creationId xmlns:a16="http://schemas.microsoft.com/office/drawing/2014/main" id="{FB337CA3-EA70-4203-8719-33DF8499077A}"/>
              </a:ext>
            </a:extLst>
          </p:cNvPr>
          <p:cNvPicPr>
            <a:picLocks noChangeAspect="1"/>
          </p:cNvPicPr>
          <p:nvPr/>
        </p:nvPicPr>
        <p:blipFill>
          <a:blip r:embed="rId6"/>
          <a:stretch>
            <a:fillRect/>
          </a:stretch>
        </p:blipFill>
        <p:spPr>
          <a:xfrm>
            <a:off x="4020763" y="4254014"/>
            <a:ext cx="1178848" cy="848091"/>
          </a:xfrm>
          <a:prstGeom prst="rect">
            <a:avLst/>
          </a:prstGeom>
        </p:spPr>
      </p:pic>
      <p:pic>
        <p:nvPicPr>
          <p:cNvPr id="154" name="Graphic 140" descr="Arrow: Rotate right with solid fill">
            <a:extLst>
              <a:ext uri="{FF2B5EF4-FFF2-40B4-BE49-F238E27FC236}">
                <a16:creationId xmlns:a16="http://schemas.microsoft.com/office/drawing/2014/main" id="{7C1FBF6C-9167-47D3-93FA-EAC94D66B1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99791" y="3578087"/>
            <a:ext cx="241943" cy="241943"/>
          </a:xfrm>
          <a:prstGeom prst="rect">
            <a:avLst/>
          </a:prstGeom>
        </p:spPr>
      </p:pic>
      <p:pic>
        <p:nvPicPr>
          <p:cNvPr id="155" name="Graphic 140" descr="Arrow: Rotate right with solid fill">
            <a:extLst>
              <a:ext uri="{FF2B5EF4-FFF2-40B4-BE49-F238E27FC236}">
                <a16:creationId xmlns:a16="http://schemas.microsoft.com/office/drawing/2014/main" id="{7486C548-FBA1-4A51-8E02-4625F85633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09093" y="4018673"/>
            <a:ext cx="241943" cy="241943"/>
          </a:xfrm>
          <a:prstGeom prst="rect">
            <a:avLst/>
          </a:prstGeom>
        </p:spPr>
      </p:pic>
      <p:pic>
        <p:nvPicPr>
          <p:cNvPr id="157" name="Bilde 156">
            <a:extLst>
              <a:ext uri="{FF2B5EF4-FFF2-40B4-BE49-F238E27FC236}">
                <a16:creationId xmlns:a16="http://schemas.microsoft.com/office/drawing/2014/main" id="{97A6D03C-A19B-43D7-9E5F-2896F7771199}"/>
              </a:ext>
            </a:extLst>
          </p:cNvPr>
          <p:cNvPicPr>
            <a:picLocks noChangeAspect="1"/>
          </p:cNvPicPr>
          <p:nvPr/>
        </p:nvPicPr>
        <p:blipFill>
          <a:blip r:embed="rId9"/>
          <a:stretch>
            <a:fillRect/>
          </a:stretch>
        </p:blipFill>
        <p:spPr>
          <a:xfrm>
            <a:off x="3063731" y="4719832"/>
            <a:ext cx="248148" cy="241944"/>
          </a:xfrm>
          <a:prstGeom prst="rect">
            <a:avLst/>
          </a:prstGeom>
        </p:spPr>
      </p:pic>
      <p:pic>
        <p:nvPicPr>
          <p:cNvPr id="158" name="Graphic 145" descr="Back with solid fill">
            <a:extLst>
              <a:ext uri="{FF2B5EF4-FFF2-40B4-BE49-F238E27FC236}">
                <a16:creationId xmlns:a16="http://schemas.microsoft.com/office/drawing/2014/main" id="{02A7767B-BDE9-496D-9809-9BA3D6CF760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3322928" y="4698532"/>
            <a:ext cx="241943" cy="241943"/>
          </a:xfrm>
          <a:prstGeom prst="rect">
            <a:avLst/>
          </a:prstGeom>
        </p:spPr>
      </p:pic>
      <p:pic>
        <p:nvPicPr>
          <p:cNvPr id="160" name="Bilde 159">
            <a:extLst>
              <a:ext uri="{FF2B5EF4-FFF2-40B4-BE49-F238E27FC236}">
                <a16:creationId xmlns:a16="http://schemas.microsoft.com/office/drawing/2014/main" id="{7BCAAE64-B84B-4C2C-BEB1-6571A3C06B68}"/>
              </a:ext>
            </a:extLst>
          </p:cNvPr>
          <p:cNvPicPr>
            <a:picLocks noChangeAspect="1"/>
          </p:cNvPicPr>
          <p:nvPr/>
        </p:nvPicPr>
        <p:blipFill>
          <a:blip r:embed="rId12"/>
          <a:stretch>
            <a:fillRect/>
          </a:stretch>
        </p:blipFill>
        <p:spPr>
          <a:xfrm>
            <a:off x="4961609" y="3726224"/>
            <a:ext cx="241943" cy="227368"/>
          </a:xfrm>
          <a:prstGeom prst="rect">
            <a:avLst/>
          </a:prstGeom>
        </p:spPr>
      </p:pic>
      <p:sp>
        <p:nvSpPr>
          <p:cNvPr id="161" name="TekstSylinder 48">
            <a:extLst>
              <a:ext uri="{FF2B5EF4-FFF2-40B4-BE49-F238E27FC236}">
                <a16:creationId xmlns:a16="http://schemas.microsoft.com/office/drawing/2014/main" id="{BB47CBBD-E1C0-45D5-A5C9-530B0772F0A0}"/>
              </a:ext>
            </a:extLst>
          </p:cNvPr>
          <p:cNvSpPr txBox="1"/>
          <p:nvPr/>
        </p:nvSpPr>
        <p:spPr>
          <a:xfrm>
            <a:off x="2522361" y="4961776"/>
            <a:ext cx="13308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Notification to person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err="1">
                <a:ln>
                  <a:noFill/>
                </a:ln>
                <a:solidFill>
                  <a:srgbClr val="2B2929"/>
                </a:solidFill>
                <a:effectLst/>
                <a:uLnTx/>
                <a:uFillTx/>
                <a:latin typeface="Arial" panose="020B0604020202020204"/>
                <a:ea typeface="+mn-ea"/>
                <a:cs typeface="+mn-cs"/>
              </a:rPr>
              <a:t>Privacy</a:t>
            </a: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 email</a:t>
            </a:r>
            <a:b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b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(GDPR)</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62" name="TekstSylinder 48">
            <a:extLst>
              <a:ext uri="{FF2B5EF4-FFF2-40B4-BE49-F238E27FC236}">
                <a16:creationId xmlns:a16="http://schemas.microsoft.com/office/drawing/2014/main" id="{8A9D6307-B3D0-4E6D-984B-444287F29345}"/>
              </a:ext>
            </a:extLst>
          </p:cNvPr>
          <p:cNvSpPr txBox="1"/>
          <p:nvPr/>
        </p:nvSpPr>
        <p:spPr>
          <a:xfrm>
            <a:off x="4571400" y="3396580"/>
            <a:ext cx="100197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Notification right person</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63" name="Graphic 178" descr="Arrow: Clockwise curve with solid fill">
            <a:extLst>
              <a:ext uri="{FF2B5EF4-FFF2-40B4-BE49-F238E27FC236}">
                <a16:creationId xmlns:a16="http://schemas.microsoft.com/office/drawing/2014/main" id="{9431CFF0-4B22-4DEA-A98D-EC64C9CC029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4951417" y="3990464"/>
            <a:ext cx="241944" cy="241944"/>
          </a:xfrm>
          <a:prstGeom prst="rect">
            <a:avLst/>
          </a:prstGeom>
        </p:spPr>
      </p:pic>
      <p:pic>
        <p:nvPicPr>
          <p:cNvPr id="165" name="Graphic 9" descr="Arrow: Straight with solid fill">
            <a:extLst>
              <a:ext uri="{FF2B5EF4-FFF2-40B4-BE49-F238E27FC236}">
                <a16:creationId xmlns:a16="http://schemas.microsoft.com/office/drawing/2014/main" id="{8F2B59B2-D48E-4469-B980-1A0EDA68334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a:off x="2348529" y="3686257"/>
            <a:ext cx="241945" cy="241945"/>
          </a:xfrm>
          <a:prstGeom prst="rect">
            <a:avLst/>
          </a:prstGeom>
        </p:spPr>
      </p:pic>
      <p:sp>
        <p:nvSpPr>
          <p:cNvPr id="166" name="TekstSylinder 48">
            <a:extLst>
              <a:ext uri="{FF2B5EF4-FFF2-40B4-BE49-F238E27FC236}">
                <a16:creationId xmlns:a16="http://schemas.microsoft.com/office/drawing/2014/main" id="{300FADAC-2EDE-4DFB-9D5E-A15411821E4E}"/>
              </a:ext>
            </a:extLst>
          </p:cNvPr>
          <p:cNvSpPr txBox="1"/>
          <p:nvPr/>
        </p:nvSpPr>
        <p:spPr>
          <a:xfrm>
            <a:off x="2525501" y="3225444"/>
            <a:ext cx="79742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2B2929"/>
                </a:solidFill>
                <a:effectLst/>
                <a:uLnTx/>
                <a:uFillTx/>
                <a:latin typeface="Arial" panose="020B0604020202020204"/>
                <a:ea typeface="+mn-ea"/>
                <a:cs typeface="+mn-cs"/>
              </a:rPr>
              <a:t>CRM database</a:t>
            </a:r>
            <a:endParaRPr kumimoji="0" lang="en-US" sz="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67" name="Tittel 50">
            <a:extLst>
              <a:ext uri="{FF2B5EF4-FFF2-40B4-BE49-F238E27FC236}">
                <a16:creationId xmlns:a16="http://schemas.microsoft.com/office/drawing/2014/main" id="{86C8E404-2969-4E09-9440-7BAD849A715E}"/>
              </a:ext>
            </a:extLst>
          </p:cNvPr>
          <p:cNvSpPr txBox="1">
            <a:spLocks/>
          </p:cNvSpPr>
          <p:nvPr/>
        </p:nvSpPr>
        <p:spPr>
          <a:xfrm>
            <a:off x="984094" y="2135595"/>
            <a:ext cx="3750366"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8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Collecting</a:t>
            </a:r>
            <a:r>
              <a:rPr kumimoji="0" lang="nb-NO" sz="18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Leads (Inbound)</a:t>
            </a:r>
          </a:p>
        </p:txBody>
      </p:sp>
      <p:pic>
        <p:nvPicPr>
          <p:cNvPr id="172" name="Bilde 171">
            <a:extLst>
              <a:ext uri="{FF2B5EF4-FFF2-40B4-BE49-F238E27FC236}">
                <a16:creationId xmlns:a16="http://schemas.microsoft.com/office/drawing/2014/main" id="{EF8BB29A-5B73-45B4-BF55-ECD4CA2EF2AF}"/>
              </a:ext>
            </a:extLst>
          </p:cNvPr>
          <p:cNvPicPr>
            <a:picLocks noChangeAspect="1"/>
          </p:cNvPicPr>
          <p:nvPr/>
        </p:nvPicPr>
        <p:blipFill>
          <a:blip r:embed="rId17"/>
          <a:stretch>
            <a:fillRect/>
          </a:stretch>
        </p:blipFill>
        <p:spPr>
          <a:xfrm>
            <a:off x="7118749" y="4241078"/>
            <a:ext cx="1277758" cy="1103218"/>
          </a:xfrm>
          <a:prstGeom prst="rect">
            <a:avLst/>
          </a:prstGeom>
        </p:spPr>
      </p:pic>
      <p:pic>
        <p:nvPicPr>
          <p:cNvPr id="174" name="Bilde 173">
            <a:extLst>
              <a:ext uri="{FF2B5EF4-FFF2-40B4-BE49-F238E27FC236}">
                <a16:creationId xmlns:a16="http://schemas.microsoft.com/office/drawing/2014/main" id="{69C7CAFB-A786-425D-9C95-230E1BCD3D76}"/>
              </a:ext>
            </a:extLst>
          </p:cNvPr>
          <p:cNvPicPr>
            <a:picLocks noChangeAspect="1"/>
          </p:cNvPicPr>
          <p:nvPr/>
        </p:nvPicPr>
        <p:blipFill>
          <a:blip r:embed="rId18"/>
          <a:stretch>
            <a:fillRect/>
          </a:stretch>
        </p:blipFill>
        <p:spPr>
          <a:xfrm>
            <a:off x="7991368" y="3973360"/>
            <a:ext cx="1220756" cy="865400"/>
          </a:xfrm>
          <a:prstGeom prst="rect">
            <a:avLst/>
          </a:prstGeom>
        </p:spPr>
      </p:pic>
      <p:pic>
        <p:nvPicPr>
          <p:cNvPr id="176" name="Bilde 175">
            <a:extLst>
              <a:ext uri="{FF2B5EF4-FFF2-40B4-BE49-F238E27FC236}">
                <a16:creationId xmlns:a16="http://schemas.microsoft.com/office/drawing/2014/main" id="{862A4DDC-E8D3-4D2C-ADA7-D72A05CB892A}"/>
              </a:ext>
            </a:extLst>
          </p:cNvPr>
          <p:cNvPicPr>
            <a:picLocks noChangeAspect="1"/>
          </p:cNvPicPr>
          <p:nvPr/>
        </p:nvPicPr>
        <p:blipFill>
          <a:blip r:embed="rId19"/>
          <a:stretch>
            <a:fillRect/>
          </a:stretch>
        </p:blipFill>
        <p:spPr>
          <a:xfrm>
            <a:off x="8716813" y="3686257"/>
            <a:ext cx="1277758" cy="874478"/>
          </a:xfrm>
          <a:prstGeom prst="rect">
            <a:avLst/>
          </a:prstGeom>
        </p:spPr>
      </p:pic>
      <p:pic>
        <p:nvPicPr>
          <p:cNvPr id="178" name="Bilde 177">
            <a:extLst>
              <a:ext uri="{FF2B5EF4-FFF2-40B4-BE49-F238E27FC236}">
                <a16:creationId xmlns:a16="http://schemas.microsoft.com/office/drawing/2014/main" id="{CEEAAB9D-8313-4255-86B6-EE79AFCDE3FE}"/>
              </a:ext>
            </a:extLst>
          </p:cNvPr>
          <p:cNvPicPr>
            <a:picLocks noChangeAspect="1"/>
          </p:cNvPicPr>
          <p:nvPr/>
        </p:nvPicPr>
        <p:blipFill>
          <a:blip r:embed="rId20"/>
          <a:stretch>
            <a:fillRect/>
          </a:stretch>
        </p:blipFill>
        <p:spPr>
          <a:xfrm>
            <a:off x="9562995" y="3389165"/>
            <a:ext cx="1210466" cy="881488"/>
          </a:xfrm>
          <a:prstGeom prst="rect">
            <a:avLst/>
          </a:prstGeom>
        </p:spPr>
      </p:pic>
      <p:pic>
        <p:nvPicPr>
          <p:cNvPr id="180" name="Bilde 179">
            <a:extLst>
              <a:ext uri="{FF2B5EF4-FFF2-40B4-BE49-F238E27FC236}">
                <a16:creationId xmlns:a16="http://schemas.microsoft.com/office/drawing/2014/main" id="{9191244E-E0BE-4908-894C-6688800FB101}"/>
              </a:ext>
            </a:extLst>
          </p:cNvPr>
          <p:cNvPicPr>
            <a:picLocks noChangeAspect="1"/>
          </p:cNvPicPr>
          <p:nvPr/>
        </p:nvPicPr>
        <p:blipFill>
          <a:blip r:embed="rId21"/>
          <a:stretch>
            <a:fillRect/>
          </a:stretch>
        </p:blipFill>
        <p:spPr>
          <a:xfrm>
            <a:off x="8675810" y="2892170"/>
            <a:ext cx="768058" cy="640048"/>
          </a:xfrm>
          <a:prstGeom prst="rect">
            <a:avLst/>
          </a:prstGeom>
        </p:spPr>
      </p:pic>
      <p:pic>
        <p:nvPicPr>
          <p:cNvPr id="182" name="Bilde 181">
            <a:extLst>
              <a:ext uri="{FF2B5EF4-FFF2-40B4-BE49-F238E27FC236}">
                <a16:creationId xmlns:a16="http://schemas.microsoft.com/office/drawing/2014/main" id="{1630AD3C-DA7C-42DF-B301-EBE6ED02F0C2}"/>
              </a:ext>
            </a:extLst>
          </p:cNvPr>
          <p:cNvPicPr>
            <a:picLocks noChangeAspect="1"/>
          </p:cNvPicPr>
          <p:nvPr/>
        </p:nvPicPr>
        <p:blipFill>
          <a:blip r:embed="rId22"/>
          <a:stretch>
            <a:fillRect/>
          </a:stretch>
        </p:blipFill>
        <p:spPr>
          <a:xfrm>
            <a:off x="7378673" y="3054342"/>
            <a:ext cx="839554" cy="684476"/>
          </a:xfrm>
          <a:prstGeom prst="rect">
            <a:avLst/>
          </a:prstGeom>
        </p:spPr>
      </p:pic>
      <p:pic>
        <p:nvPicPr>
          <p:cNvPr id="183" name="Graphic 173" descr="Arrow: Rotate right with solid fill">
            <a:extLst>
              <a:ext uri="{FF2B5EF4-FFF2-40B4-BE49-F238E27FC236}">
                <a16:creationId xmlns:a16="http://schemas.microsoft.com/office/drawing/2014/main" id="{7C44AD13-0FA3-47F8-8606-027D112885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8430364" y="4846451"/>
            <a:ext cx="241943" cy="241943"/>
          </a:xfrm>
          <a:prstGeom prst="rect">
            <a:avLst/>
          </a:prstGeom>
        </p:spPr>
      </p:pic>
      <p:pic>
        <p:nvPicPr>
          <p:cNvPr id="184" name="Graphic 173" descr="Arrow: Rotate right with solid fill">
            <a:extLst>
              <a:ext uri="{FF2B5EF4-FFF2-40B4-BE49-F238E27FC236}">
                <a16:creationId xmlns:a16="http://schemas.microsoft.com/office/drawing/2014/main" id="{B01745DB-3855-4FFC-867F-19139BE455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9260509" y="4560735"/>
            <a:ext cx="241943" cy="241943"/>
          </a:xfrm>
          <a:prstGeom prst="rect">
            <a:avLst/>
          </a:prstGeom>
        </p:spPr>
      </p:pic>
      <p:pic>
        <p:nvPicPr>
          <p:cNvPr id="185" name="Graphic 173" descr="Arrow: Rotate right with solid fill">
            <a:extLst>
              <a:ext uri="{FF2B5EF4-FFF2-40B4-BE49-F238E27FC236}">
                <a16:creationId xmlns:a16="http://schemas.microsoft.com/office/drawing/2014/main" id="{FCFF7F96-63F4-42C7-A59F-F5028BFD81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10053254" y="4316064"/>
            <a:ext cx="241943" cy="241943"/>
          </a:xfrm>
          <a:prstGeom prst="rect">
            <a:avLst/>
          </a:prstGeom>
        </p:spPr>
      </p:pic>
      <p:pic>
        <p:nvPicPr>
          <p:cNvPr id="186" name="Graphic 279" descr="Back with solid fill">
            <a:extLst>
              <a:ext uri="{FF2B5EF4-FFF2-40B4-BE49-F238E27FC236}">
                <a16:creationId xmlns:a16="http://schemas.microsoft.com/office/drawing/2014/main" id="{BE5C5649-93B1-4FF9-9B45-ED51CA19909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flipH="1">
            <a:off x="8817894" y="4877202"/>
            <a:ext cx="241945" cy="241945"/>
          </a:xfrm>
          <a:prstGeom prst="rect">
            <a:avLst/>
          </a:prstGeom>
        </p:spPr>
      </p:pic>
      <p:pic>
        <p:nvPicPr>
          <p:cNvPr id="188" name="Bilde 187">
            <a:extLst>
              <a:ext uri="{FF2B5EF4-FFF2-40B4-BE49-F238E27FC236}">
                <a16:creationId xmlns:a16="http://schemas.microsoft.com/office/drawing/2014/main" id="{D664F0E7-CEDB-40D0-9953-ED18D3E3E322}"/>
              </a:ext>
            </a:extLst>
          </p:cNvPr>
          <p:cNvPicPr>
            <a:picLocks noChangeAspect="1"/>
          </p:cNvPicPr>
          <p:nvPr/>
        </p:nvPicPr>
        <p:blipFill>
          <a:blip r:embed="rId23"/>
          <a:stretch>
            <a:fillRect/>
          </a:stretch>
        </p:blipFill>
        <p:spPr>
          <a:xfrm>
            <a:off x="9081309" y="4905162"/>
            <a:ext cx="261629" cy="227368"/>
          </a:xfrm>
          <a:prstGeom prst="rect">
            <a:avLst/>
          </a:prstGeom>
        </p:spPr>
      </p:pic>
      <p:pic>
        <p:nvPicPr>
          <p:cNvPr id="190" name="Bilde 189">
            <a:extLst>
              <a:ext uri="{FF2B5EF4-FFF2-40B4-BE49-F238E27FC236}">
                <a16:creationId xmlns:a16="http://schemas.microsoft.com/office/drawing/2014/main" id="{42A12385-7C54-442D-98DE-715DB10B5347}"/>
              </a:ext>
            </a:extLst>
          </p:cNvPr>
          <p:cNvPicPr>
            <a:picLocks noChangeAspect="1"/>
          </p:cNvPicPr>
          <p:nvPr/>
        </p:nvPicPr>
        <p:blipFill>
          <a:blip r:embed="rId24"/>
          <a:stretch>
            <a:fillRect/>
          </a:stretch>
        </p:blipFill>
        <p:spPr>
          <a:xfrm>
            <a:off x="10773461" y="4347695"/>
            <a:ext cx="241943" cy="229845"/>
          </a:xfrm>
          <a:prstGeom prst="rect">
            <a:avLst/>
          </a:prstGeom>
        </p:spPr>
      </p:pic>
      <p:pic>
        <p:nvPicPr>
          <p:cNvPr id="191" name="Graphic 279" descr="Back with solid fill">
            <a:extLst>
              <a:ext uri="{FF2B5EF4-FFF2-40B4-BE49-F238E27FC236}">
                <a16:creationId xmlns:a16="http://schemas.microsoft.com/office/drawing/2014/main" id="{DF8150F5-8C98-4C2D-9605-594CB780E2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flipH="1">
            <a:off x="10468551" y="4347695"/>
            <a:ext cx="241945" cy="241945"/>
          </a:xfrm>
          <a:prstGeom prst="rect">
            <a:avLst/>
          </a:prstGeom>
        </p:spPr>
      </p:pic>
      <p:sp>
        <p:nvSpPr>
          <p:cNvPr id="192" name="TekstSylinder 48">
            <a:extLst>
              <a:ext uri="{FF2B5EF4-FFF2-40B4-BE49-F238E27FC236}">
                <a16:creationId xmlns:a16="http://schemas.microsoft.com/office/drawing/2014/main" id="{B67696C9-5606-4321-BE48-31E2115CFA23}"/>
              </a:ext>
            </a:extLst>
          </p:cNvPr>
          <p:cNvSpPr txBox="1"/>
          <p:nvPr/>
        </p:nvSpPr>
        <p:spPr>
          <a:xfrm>
            <a:off x="8448430" y="5132530"/>
            <a:ext cx="16280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E-marketing consent automatically controlled before dispatch</a:t>
            </a:r>
          </a:p>
        </p:txBody>
      </p:sp>
      <p:sp>
        <p:nvSpPr>
          <p:cNvPr id="193" name="TekstSylinder 48">
            <a:extLst>
              <a:ext uri="{FF2B5EF4-FFF2-40B4-BE49-F238E27FC236}">
                <a16:creationId xmlns:a16="http://schemas.microsoft.com/office/drawing/2014/main" id="{1DEB0D72-DC5C-4535-9B33-D292728033B3}"/>
              </a:ext>
            </a:extLst>
          </p:cNvPr>
          <p:cNvSpPr txBox="1"/>
          <p:nvPr/>
        </p:nvSpPr>
        <p:spPr>
          <a:xfrm>
            <a:off x="10255553" y="4603418"/>
            <a:ext cx="127775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Junk mail tagged </a:t>
            </a:r>
          </a:p>
        </p:txBody>
      </p:sp>
      <p:sp>
        <p:nvSpPr>
          <p:cNvPr id="194" name="TekstSylinder 48">
            <a:extLst>
              <a:ext uri="{FF2B5EF4-FFF2-40B4-BE49-F238E27FC236}">
                <a16:creationId xmlns:a16="http://schemas.microsoft.com/office/drawing/2014/main" id="{0632E8E4-CA7D-41C3-9D86-17F50D52DEE7}"/>
              </a:ext>
            </a:extLst>
          </p:cNvPr>
          <p:cNvSpPr txBox="1"/>
          <p:nvPr/>
        </p:nvSpPr>
        <p:spPr>
          <a:xfrm>
            <a:off x="7229742" y="4070598"/>
            <a:ext cx="882804"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CRM database</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5" name="TekstSylinder 48">
            <a:extLst>
              <a:ext uri="{FF2B5EF4-FFF2-40B4-BE49-F238E27FC236}">
                <a16:creationId xmlns:a16="http://schemas.microsoft.com/office/drawing/2014/main" id="{00824D34-7AE3-48E8-9D56-F7D46D68AEF2}"/>
              </a:ext>
            </a:extLst>
          </p:cNvPr>
          <p:cNvSpPr txBox="1"/>
          <p:nvPr/>
        </p:nvSpPr>
        <p:spPr>
          <a:xfrm>
            <a:off x="7976720" y="3776600"/>
            <a:ext cx="85794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Segmentation</a:t>
            </a:r>
          </a:p>
        </p:txBody>
      </p:sp>
      <p:sp>
        <p:nvSpPr>
          <p:cNvPr id="196" name="TekstSylinder 48">
            <a:extLst>
              <a:ext uri="{FF2B5EF4-FFF2-40B4-BE49-F238E27FC236}">
                <a16:creationId xmlns:a16="http://schemas.microsoft.com/office/drawing/2014/main" id="{7D9E126F-C53F-42B8-B054-8A848EC80B24}"/>
              </a:ext>
            </a:extLst>
          </p:cNvPr>
          <p:cNvSpPr txBox="1"/>
          <p:nvPr/>
        </p:nvSpPr>
        <p:spPr>
          <a:xfrm>
            <a:off x="8728768" y="3506093"/>
            <a:ext cx="977805"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E-post editor</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7" name="TekstSylinder 48">
            <a:extLst>
              <a:ext uri="{FF2B5EF4-FFF2-40B4-BE49-F238E27FC236}">
                <a16:creationId xmlns:a16="http://schemas.microsoft.com/office/drawing/2014/main" id="{3599A422-CC5B-4F06-ADAE-BA1C9BA5CBD4}"/>
              </a:ext>
            </a:extLst>
          </p:cNvPr>
          <p:cNvSpPr txBox="1"/>
          <p:nvPr/>
        </p:nvSpPr>
        <p:spPr>
          <a:xfrm>
            <a:off x="9682122" y="3193072"/>
            <a:ext cx="97221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Email </a:t>
            </a: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flows</a:t>
            </a:r>
          </a:p>
        </p:txBody>
      </p:sp>
      <p:sp>
        <p:nvSpPr>
          <p:cNvPr id="198" name="TekstSylinder 48">
            <a:extLst>
              <a:ext uri="{FF2B5EF4-FFF2-40B4-BE49-F238E27FC236}">
                <a16:creationId xmlns:a16="http://schemas.microsoft.com/office/drawing/2014/main" id="{918B7312-EB09-404B-85ED-4D0E461A3B0F}"/>
              </a:ext>
            </a:extLst>
          </p:cNvPr>
          <p:cNvSpPr txBox="1"/>
          <p:nvPr/>
        </p:nvSpPr>
        <p:spPr>
          <a:xfrm>
            <a:off x="6978888" y="2877313"/>
            <a:ext cx="163295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Statistics by campaign</a:t>
            </a:r>
          </a:p>
        </p:txBody>
      </p:sp>
      <p:sp>
        <p:nvSpPr>
          <p:cNvPr id="199" name="TekstSylinder 48">
            <a:extLst>
              <a:ext uri="{FF2B5EF4-FFF2-40B4-BE49-F238E27FC236}">
                <a16:creationId xmlns:a16="http://schemas.microsoft.com/office/drawing/2014/main" id="{A4D28BE3-C908-4463-9048-768BA69511C8}"/>
              </a:ext>
            </a:extLst>
          </p:cNvPr>
          <p:cNvSpPr txBox="1"/>
          <p:nvPr/>
        </p:nvSpPr>
        <p:spPr>
          <a:xfrm>
            <a:off x="8152120" y="2705057"/>
            <a:ext cx="174840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Clicks update the CRM system</a:t>
            </a:r>
          </a:p>
        </p:txBody>
      </p:sp>
      <p:pic>
        <p:nvPicPr>
          <p:cNvPr id="202" name="Graphic 334" descr="Arrow: Clockwise curve with solid fill">
            <a:extLst>
              <a:ext uri="{FF2B5EF4-FFF2-40B4-BE49-F238E27FC236}">
                <a16:creationId xmlns:a16="http://schemas.microsoft.com/office/drawing/2014/main" id="{F3BD13C2-4857-43F6-B549-5DD052D043F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0800000" flipH="1">
            <a:off x="7365509" y="3792139"/>
            <a:ext cx="241948" cy="241948"/>
          </a:xfrm>
          <a:prstGeom prst="rect">
            <a:avLst/>
          </a:prstGeom>
        </p:spPr>
      </p:pic>
      <p:pic>
        <p:nvPicPr>
          <p:cNvPr id="203" name="Graphic 334" descr="Arrow: Clockwise curve with solid fill">
            <a:extLst>
              <a:ext uri="{FF2B5EF4-FFF2-40B4-BE49-F238E27FC236}">
                <a16:creationId xmlns:a16="http://schemas.microsoft.com/office/drawing/2014/main" id="{C1D28CFE-D078-4BD9-9EC4-6761184CDB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200000" flipH="1">
            <a:off x="9475458" y="3099083"/>
            <a:ext cx="241948" cy="241948"/>
          </a:xfrm>
          <a:prstGeom prst="rect">
            <a:avLst/>
          </a:prstGeom>
        </p:spPr>
      </p:pic>
      <p:pic>
        <p:nvPicPr>
          <p:cNvPr id="204" name="Graphic 334" descr="Arrow: Clockwise curve with solid fill">
            <a:extLst>
              <a:ext uri="{FF2B5EF4-FFF2-40B4-BE49-F238E27FC236}">
                <a16:creationId xmlns:a16="http://schemas.microsoft.com/office/drawing/2014/main" id="{11C69BA9-4FCE-43DF-9E81-18D26CC5257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4469579" flipH="1">
            <a:off x="8326044" y="3122311"/>
            <a:ext cx="241948" cy="241948"/>
          </a:xfrm>
          <a:prstGeom prst="rect">
            <a:avLst/>
          </a:prstGeom>
        </p:spPr>
      </p:pic>
      <p:sp>
        <p:nvSpPr>
          <p:cNvPr id="205" name="Tittel 50">
            <a:extLst>
              <a:ext uri="{FF2B5EF4-FFF2-40B4-BE49-F238E27FC236}">
                <a16:creationId xmlns:a16="http://schemas.microsoft.com/office/drawing/2014/main" id="{6FF226F5-F1ED-4771-964C-2089DAB580AD}"/>
              </a:ext>
            </a:extLst>
          </p:cNvPr>
          <p:cNvSpPr txBox="1">
            <a:spLocks/>
          </p:cNvSpPr>
          <p:nvPr/>
        </p:nvSpPr>
        <p:spPr>
          <a:xfrm>
            <a:off x="7229742" y="2169081"/>
            <a:ext cx="3750366"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8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Outbound</a:t>
            </a:r>
          </a:p>
        </p:txBody>
      </p:sp>
      <p:cxnSp>
        <p:nvCxnSpPr>
          <p:cNvPr id="4" name="Rett linje 3">
            <a:extLst>
              <a:ext uri="{FF2B5EF4-FFF2-40B4-BE49-F238E27FC236}">
                <a16:creationId xmlns:a16="http://schemas.microsoft.com/office/drawing/2014/main" id="{AC86D2DC-89DF-4B9B-BF3E-4CEF7F7403B1}"/>
              </a:ext>
            </a:extLst>
          </p:cNvPr>
          <p:cNvCxnSpPr>
            <a:cxnSpLocks/>
          </p:cNvCxnSpPr>
          <p:nvPr/>
        </p:nvCxnSpPr>
        <p:spPr>
          <a:xfrm>
            <a:off x="6096000" y="1689857"/>
            <a:ext cx="0" cy="421377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858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B6763F-3299-824A-A91F-F80DE7D97EC1}"/>
              </a:ext>
            </a:extLst>
          </p:cNvPr>
          <p:cNvSpPr>
            <a:spLocks noGrp="1"/>
          </p:cNvSpPr>
          <p:nvPr>
            <p:ph type="body" sz="quarter" idx="14"/>
          </p:nvPr>
        </p:nvSpPr>
        <p:spPr>
          <a:xfrm>
            <a:off x="1081779" y="3797083"/>
            <a:ext cx="2920380" cy="1591075"/>
          </a:xfrm>
        </p:spPr>
        <p:txBody>
          <a:bodyPr>
            <a:normAutofit/>
          </a:bodyPr>
          <a:lstStyle/>
          <a:p>
            <a:endParaRPr lang="en-NO" sz="1600" dirty="0"/>
          </a:p>
        </p:txBody>
      </p:sp>
      <p:sp>
        <p:nvSpPr>
          <p:cNvPr id="6" name="Text Placeholder 5">
            <a:extLst>
              <a:ext uri="{FF2B5EF4-FFF2-40B4-BE49-F238E27FC236}">
                <a16:creationId xmlns:a16="http://schemas.microsoft.com/office/drawing/2014/main" id="{54D5E82E-6C28-2C4E-A41D-9DD2239FA469}"/>
              </a:ext>
            </a:extLst>
          </p:cNvPr>
          <p:cNvSpPr>
            <a:spLocks noGrp="1"/>
          </p:cNvSpPr>
          <p:nvPr>
            <p:ph type="body" sz="quarter" idx="17"/>
          </p:nvPr>
        </p:nvSpPr>
        <p:spPr/>
        <p:txBody>
          <a:bodyPr/>
          <a:lstStyle/>
          <a:p>
            <a:r>
              <a:rPr lang="en-NO" dirty="0">
                <a:latin typeface="Arial"/>
                <a:cs typeface="Arial"/>
              </a:rPr>
              <a:t>Introduction</a:t>
            </a:r>
            <a:endParaRPr lang="en-NO" dirty="0"/>
          </a:p>
        </p:txBody>
      </p:sp>
      <p:sp>
        <p:nvSpPr>
          <p:cNvPr id="7" name="Text Placeholder 6">
            <a:extLst>
              <a:ext uri="{FF2B5EF4-FFF2-40B4-BE49-F238E27FC236}">
                <a16:creationId xmlns:a16="http://schemas.microsoft.com/office/drawing/2014/main" id="{7866CDFE-C488-1449-93BD-E179FE25A598}"/>
              </a:ext>
            </a:extLst>
          </p:cNvPr>
          <p:cNvSpPr>
            <a:spLocks noGrp="1"/>
          </p:cNvSpPr>
          <p:nvPr>
            <p:ph type="body" sz="quarter" idx="18"/>
          </p:nvPr>
        </p:nvSpPr>
        <p:spPr>
          <a:xfrm>
            <a:off x="4669968" y="3797083"/>
            <a:ext cx="2920380" cy="1591075"/>
          </a:xfrm>
        </p:spPr>
        <p:txBody>
          <a:bodyPr>
            <a:noAutofit/>
          </a:bodyPr>
          <a:lstStyle/>
          <a:p>
            <a:r>
              <a:rPr lang="en-NO" sz="1600" dirty="0"/>
              <a:t>Challenges &amp; opportunities</a:t>
            </a:r>
          </a:p>
        </p:txBody>
      </p:sp>
      <p:sp>
        <p:nvSpPr>
          <p:cNvPr id="8" name="Text Placeholder 7">
            <a:extLst>
              <a:ext uri="{FF2B5EF4-FFF2-40B4-BE49-F238E27FC236}">
                <a16:creationId xmlns:a16="http://schemas.microsoft.com/office/drawing/2014/main" id="{1145C6A6-C802-3646-A153-33AB0A25F07C}"/>
              </a:ext>
            </a:extLst>
          </p:cNvPr>
          <p:cNvSpPr>
            <a:spLocks noGrp="1"/>
          </p:cNvSpPr>
          <p:nvPr>
            <p:ph type="body" sz="quarter" idx="19"/>
          </p:nvPr>
        </p:nvSpPr>
        <p:spPr/>
        <p:txBody>
          <a:bodyPr/>
          <a:lstStyle/>
          <a:p>
            <a:r>
              <a:rPr lang="en-NO" dirty="0"/>
              <a:t>Focus areas</a:t>
            </a:r>
          </a:p>
        </p:txBody>
      </p:sp>
      <p:sp>
        <p:nvSpPr>
          <p:cNvPr id="9" name="Text Placeholder 8">
            <a:extLst>
              <a:ext uri="{FF2B5EF4-FFF2-40B4-BE49-F238E27FC236}">
                <a16:creationId xmlns:a16="http://schemas.microsoft.com/office/drawing/2014/main" id="{0B21C5FE-A0E3-C74E-8D0C-DFF5BBE36709}"/>
              </a:ext>
            </a:extLst>
          </p:cNvPr>
          <p:cNvSpPr>
            <a:spLocks noGrp="1"/>
          </p:cNvSpPr>
          <p:nvPr>
            <p:ph type="body" sz="quarter" idx="20"/>
          </p:nvPr>
        </p:nvSpPr>
        <p:spPr>
          <a:xfrm>
            <a:off x="8298194" y="3797083"/>
            <a:ext cx="2920380" cy="1591075"/>
          </a:xfrm>
        </p:spPr>
        <p:txBody>
          <a:bodyPr>
            <a:normAutofit/>
          </a:bodyPr>
          <a:lstStyle/>
          <a:p>
            <a:endParaRPr lang="en-NO" sz="1600" dirty="0"/>
          </a:p>
        </p:txBody>
      </p:sp>
      <p:sp>
        <p:nvSpPr>
          <p:cNvPr id="10" name="Text Placeholder 9">
            <a:extLst>
              <a:ext uri="{FF2B5EF4-FFF2-40B4-BE49-F238E27FC236}">
                <a16:creationId xmlns:a16="http://schemas.microsoft.com/office/drawing/2014/main" id="{805FE537-CE8D-7F40-9485-6C2FDAD96F86}"/>
              </a:ext>
            </a:extLst>
          </p:cNvPr>
          <p:cNvSpPr>
            <a:spLocks noGrp="1"/>
          </p:cNvSpPr>
          <p:nvPr>
            <p:ph type="body" sz="quarter" idx="21"/>
          </p:nvPr>
        </p:nvSpPr>
        <p:spPr/>
        <p:txBody>
          <a:bodyPr/>
          <a:lstStyle/>
          <a:p>
            <a:r>
              <a:rPr lang="en-NO" dirty="0"/>
              <a:t>T</a:t>
            </a:r>
            <a:r>
              <a:rPr lang="en-GB" dirty="0"/>
              <a:t>he road ahead</a:t>
            </a:r>
            <a:endParaRPr lang="en-NO" dirty="0"/>
          </a:p>
        </p:txBody>
      </p:sp>
      <p:sp>
        <p:nvSpPr>
          <p:cNvPr id="4" name="Title 3">
            <a:extLst>
              <a:ext uri="{FF2B5EF4-FFF2-40B4-BE49-F238E27FC236}">
                <a16:creationId xmlns:a16="http://schemas.microsoft.com/office/drawing/2014/main" id="{268EEF00-E856-8C48-AA8E-734C7A9788FC}"/>
              </a:ext>
            </a:extLst>
          </p:cNvPr>
          <p:cNvSpPr>
            <a:spLocks noGrp="1"/>
          </p:cNvSpPr>
          <p:nvPr>
            <p:ph type="title"/>
          </p:nvPr>
        </p:nvSpPr>
        <p:spPr/>
        <p:txBody>
          <a:bodyPr/>
          <a:lstStyle/>
          <a:p>
            <a:r>
              <a:rPr lang="en-NO" dirty="0"/>
              <a:t>Agenda</a:t>
            </a:r>
          </a:p>
        </p:txBody>
      </p:sp>
    </p:spTree>
    <p:extLst>
      <p:ext uri="{BB962C8B-B14F-4D97-AF65-F5344CB8AC3E}">
        <p14:creationId xmlns:p14="http://schemas.microsoft.com/office/powerpoint/2010/main" val="447777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F42C75-8B90-47CA-B188-8D737668817A}"/>
              </a:ext>
            </a:extLst>
          </p:cNvPr>
          <p:cNvGrpSpPr>
            <a:grpSpLocks noChangeAspect="1"/>
          </p:cNvGrpSpPr>
          <p:nvPr/>
        </p:nvGrpSpPr>
        <p:grpSpPr>
          <a:xfrm>
            <a:off x="3213026" y="2508184"/>
            <a:ext cx="1945057" cy="1375908"/>
            <a:chOff x="7906773" y="1175056"/>
            <a:chExt cx="3352800" cy="2371725"/>
          </a:xfrm>
        </p:grpSpPr>
        <p:sp>
          <p:nvSpPr>
            <p:cNvPr id="32" name="Rektangel 31">
              <a:extLst>
                <a:ext uri="{FF2B5EF4-FFF2-40B4-BE49-F238E27FC236}">
                  <a16:creationId xmlns:a16="http://schemas.microsoft.com/office/drawing/2014/main" id="{DA73037B-D79E-44EF-90F1-FC1ACD6EEF84}"/>
                </a:ext>
              </a:extLst>
            </p:cNvPr>
            <p:cNvSpPr/>
            <p:nvPr/>
          </p:nvSpPr>
          <p:spPr>
            <a:xfrm>
              <a:off x="7906773" y="1175056"/>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 name="Rektangel 32">
              <a:extLst>
                <a:ext uri="{FF2B5EF4-FFF2-40B4-BE49-F238E27FC236}">
                  <a16:creationId xmlns:a16="http://schemas.microsoft.com/office/drawing/2014/main" id="{87EDC19B-3528-4C92-8D5A-C38E60459246}"/>
                </a:ext>
              </a:extLst>
            </p:cNvPr>
            <p:cNvSpPr/>
            <p:nvPr/>
          </p:nvSpPr>
          <p:spPr>
            <a:xfrm>
              <a:off x="8030598" y="127030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Company</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Ellipse 52">
              <a:extLst>
                <a:ext uri="{FF2B5EF4-FFF2-40B4-BE49-F238E27FC236}">
                  <a16:creationId xmlns:a16="http://schemas.microsoft.com/office/drawing/2014/main" id="{2AABA4B2-1C90-4CEE-BFBA-1B12640CB513}"/>
                </a:ext>
              </a:extLst>
            </p:cNvPr>
            <p:cNvSpPr/>
            <p:nvPr/>
          </p:nvSpPr>
          <p:spPr>
            <a:xfrm>
              <a:off x="8095947" y="1620662"/>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6" name="Rett linje 35">
              <a:extLst>
                <a:ext uri="{FF2B5EF4-FFF2-40B4-BE49-F238E27FC236}">
                  <a16:creationId xmlns:a16="http://schemas.microsoft.com/office/drawing/2014/main" id="{6DB0C586-BD52-48AF-9B19-B6DE6D279D95}"/>
                </a:ext>
              </a:extLst>
            </p:cNvPr>
            <p:cNvCxnSpPr/>
            <p:nvPr/>
          </p:nvCxnSpPr>
          <p:spPr>
            <a:xfrm>
              <a:off x="9078348" y="1832281"/>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Rett linje 36">
              <a:extLst>
                <a:ext uri="{FF2B5EF4-FFF2-40B4-BE49-F238E27FC236}">
                  <a16:creationId xmlns:a16="http://schemas.microsoft.com/office/drawing/2014/main" id="{01C9EEEE-F02D-4B5F-85C5-1555CF827F2C}"/>
                </a:ext>
              </a:extLst>
            </p:cNvPr>
            <p:cNvCxnSpPr/>
            <p:nvPr/>
          </p:nvCxnSpPr>
          <p:spPr>
            <a:xfrm>
              <a:off x="9078348" y="2060881"/>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Rett linje 37">
              <a:extLst>
                <a:ext uri="{FF2B5EF4-FFF2-40B4-BE49-F238E27FC236}">
                  <a16:creationId xmlns:a16="http://schemas.microsoft.com/office/drawing/2014/main" id="{E56A8717-F385-4BE2-9DA3-24C589F4140F}"/>
                </a:ext>
              </a:extLst>
            </p:cNvPr>
            <p:cNvCxnSpPr/>
            <p:nvPr/>
          </p:nvCxnSpPr>
          <p:spPr>
            <a:xfrm>
              <a:off x="9078348" y="2276797"/>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43" name="Gruppe 42">
              <a:extLst>
                <a:ext uri="{FF2B5EF4-FFF2-40B4-BE49-F238E27FC236}">
                  <a16:creationId xmlns:a16="http://schemas.microsoft.com/office/drawing/2014/main" id="{EA46CB82-4E5A-47B7-824F-38E20768B100}"/>
                </a:ext>
              </a:extLst>
            </p:cNvPr>
            <p:cNvGrpSpPr/>
            <p:nvPr/>
          </p:nvGrpSpPr>
          <p:grpSpPr>
            <a:xfrm>
              <a:off x="10950010" y="1367937"/>
              <a:ext cx="171450" cy="78581"/>
              <a:chOff x="3910012" y="2269331"/>
              <a:chExt cx="171450" cy="78581"/>
            </a:xfrm>
          </p:grpSpPr>
          <p:cxnSp>
            <p:nvCxnSpPr>
              <p:cNvPr id="50" name="Rett linje 49">
                <a:extLst>
                  <a:ext uri="{FF2B5EF4-FFF2-40B4-BE49-F238E27FC236}">
                    <a16:creationId xmlns:a16="http://schemas.microsoft.com/office/drawing/2014/main" id="{302F8B9B-17BB-4CE5-B421-9B2615DD276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1" name="Rett linje 50">
                <a:extLst>
                  <a:ext uri="{FF2B5EF4-FFF2-40B4-BE49-F238E27FC236}">
                    <a16:creationId xmlns:a16="http://schemas.microsoft.com/office/drawing/2014/main" id="{B24FEDA5-DD07-4733-85BC-2FEC4EB64FC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2" name="Rett linje 51">
                <a:extLst>
                  <a:ext uri="{FF2B5EF4-FFF2-40B4-BE49-F238E27FC236}">
                    <a16:creationId xmlns:a16="http://schemas.microsoft.com/office/drawing/2014/main" id="{22DC79C4-55FE-4FD1-AA0D-D34198593B49}"/>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45" name="Grafikk 44" descr="Stjerne kontur">
              <a:extLst>
                <a:ext uri="{FF2B5EF4-FFF2-40B4-BE49-F238E27FC236}">
                  <a16:creationId xmlns:a16="http://schemas.microsoft.com/office/drawing/2014/main" id="{AA5C9328-22D1-43E0-A09D-400C1FBE6A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10699746" y="1616893"/>
              <a:ext cx="407712" cy="407712"/>
            </a:xfrm>
            <a:prstGeom prst="rect">
              <a:avLst/>
            </a:prstGeom>
          </p:spPr>
        </p:pic>
        <p:pic>
          <p:nvPicPr>
            <p:cNvPr id="46" name="Grafikk 45" descr="Sirkel med pil venstre kontur">
              <a:extLst>
                <a:ext uri="{FF2B5EF4-FFF2-40B4-BE49-F238E27FC236}">
                  <a16:creationId xmlns:a16="http://schemas.microsoft.com/office/drawing/2014/main" id="{2B558941-4C99-40B9-B85E-2119874668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30827" y="2206442"/>
              <a:ext cx="264922" cy="264922"/>
            </a:xfrm>
            <a:prstGeom prst="rect">
              <a:avLst/>
            </a:prstGeom>
          </p:spPr>
        </p:pic>
        <p:pic>
          <p:nvPicPr>
            <p:cNvPr id="47" name="Grafikk 46" descr="Sirkel med pil venstre kontur">
              <a:extLst>
                <a:ext uri="{FF2B5EF4-FFF2-40B4-BE49-F238E27FC236}">
                  <a16:creationId xmlns:a16="http://schemas.microsoft.com/office/drawing/2014/main" id="{8472C90C-1C60-48EC-80D1-0CFEB9119A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548792" y="2206442"/>
              <a:ext cx="264922" cy="264922"/>
            </a:xfrm>
            <a:prstGeom prst="rect">
              <a:avLst/>
            </a:prstGeom>
          </p:spPr>
        </p:pic>
        <p:pic>
          <p:nvPicPr>
            <p:cNvPr id="6" name="Grafikk 5" descr="By med heldekkende fyll">
              <a:extLst>
                <a:ext uri="{FF2B5EF4-FFF2-40B4-BE49-F238E27FC236}">
                  <a16:creationId xmlns:a16="http://schemas.microsoft.com/office/drawing/2014/main" id="{157A1ACF-A63C-4A53-8B3D-4B839A5F9B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49660" y="1675963"/>
              <a:ext cx="573368" cy="573368"/>
            </a:xfrm>
            <a:prstGeom prst="rect">
              <a:avLst/>
            </a:prstGeom>
          </p:spPr>
        </p:pic>
        <p:sp>
          <p:nvSpPr>
            <p:cNvPr id="58" name="Rektangel: avrundede hjørner 57">
              <a:extLst>
                <a:ext uri="{FF2B5EF4-FFF2-40B4-BE49-F238E27FC236}">
                  <a16:creationId xmlns:a16="http://schemas.microsoft.com/office/drawing/2014/main" id="{A8C147E5-2111-41B1-9847-0B6F7BA6896C}"/>
                </a:ext>
              </a:extLst>
            </p:cNvPr>
            <p:cNvSpPr/>
            <p:nvPr/>
          </p:nvSpPr>
          <p:spPr>
            <a:xfrm>
              <a:off x="8114322" y="2614035"/>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6" name="Rett linje 55">
              <a:extLst>
                <a:ext uri="{FF2B5EF4-FFF2-40B4-BE49-F238E27FC236}">
                  <a16:creationId xmlns:a16="http://schemas.microsoft.com/office/drawing/2014/main" id="{B7E86FFF-453F-48A0-9C7A-72AD7D9206EA}"/>
                </a:ext>
              </a:extLst>
            </p:cNvPr>
            <p:cNvCxnSpPr>
              <a:cxnSpLocks/>
            </p:cNvCxnSpPr>
            <p:nvPr/>
          </p:nvCxnSpPr>
          <p:spPr>
            <a:xfrm flipV="1">
              <a:off x="8030598" y="2516006"/>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71" name="Rett linje 70">
              <a:extLst>
                <a:ext uri="{FF2B5EF4-FFF2-40B4-BE49-F238E27FC236}">
                  <a16:creationId xmlns:a16="http://schemas.microsoft.com/office/drawing/2014/main" id="{639844E9-3548-4357-82C7-80ED067F945D}"/>
                </a:ext>
              </a:extLst>
            </p:cNvPr>
            <p:cNvCxnSpPr>
              <a:cxnSpLocks/>
            </p:cNvCxnSpPr>
            <p:nvPr/>
          </p:nvCxnSpPr>
          <p:spPr>
            <a:xfrm>
              <a:off x="8291508" y="27667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E1BABD92-F002-4672-9BDA-FF035AD324F1}"/>
                </a:ext>
              </a:extLst>
            </p:cNvPr>
            <p:cNvCxnSpPr>
              <a:cxnSpLocks/>
            </p:cNvCxnSpPr>
            <p:nvPr/>
          </p:nvCxnSpPr>
          <p:spPr>
            <a:xfrm>
              <a:off x="8286229" y="2896785"/>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966B9B4B-4519-48E9-A23C-4C8AEC99E32B}"/>
                </a:ext>
              </a:extLst>
            </p:cNvPr>
            <p:cNvCxnSpPr>
              <a:cxnSpLocks/>
            </p:cNvCxnSpPr>
            <p:nvPr/>
          </p:nvCxnSpPr>
          <p:spPr>
            <a:xfrm>
              <a:off x="8286229" y="302049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74">
              <a:extLst>
                <a:ext uri="{FF2B5EF4-FFF2-40B4-BE49-F238E27FC236}">
                  <a16:creationId xmlns:a16="http://schemas.microsoft.com/office/drawing/2014/main" id="{CE70D321-47F0-412F-A056-7666341628D7}"/>
                </a:ext>
              </a:extLst>
            </p:cNvPr>
            <p:cNvCxnSpPr>
              <a:cxnSpLocks/>
            </p:cNvCxnSpPr>
            <p:nvPr/>
          </p:nvCxnSpPr>
          <p:spPr>
            <a:xfrm>
              <a:off x="8291508" y="314431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85">
              <a:extLst>
                <a:ext uri="{FF2B5EF4-FFF2-40B4-BE49-F238E27FC236}">
                  <a16:creationId xmlns:a16="http://schemas.microsoft.com/office/drawing/2014/main" id="{C889D7C3-5D26-44E2-8CFE-F91B2C7ABCC6}"/>
                </a:ext>
              </a:extLst>
            </p:cNvPr>
            <p:cNvCxnSpPr>
              <a:cxnSpLocks/>
            </p:cNvCxnSpPr>
            <p:nvPr/>
          </p:nvCxnSpPr>
          <p:spPr>
            <a:xfrm>
              <a:off x="9306947" y="27667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Rett linje 92">
              <a:extLst>
                <a:ext uri="{FF2B5EF4-FFF2-40B4-BE49-F238E27FC236}">
                  <a16:creationId xmlns:a16="http://schemas.microsoft.com/office/drawing/2014/main" id="{8E03A2F5-2949-4C2C-8AAA-C5C10FA9480F}"/>
                </a:ext>
              </a:extLst>
            </p:cNvPr>
            <p:cNvCxnSpPr>
              <a:cxnSpLocks/>
            </p:cNvCxnSpPr>
            <p:nvPr/>
          </p:nvCxnSpPr>
          <p:spPr>
            <a:xfrm>
              <a:off x="9306947" y="2896785"/>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93">
              <a:extLst>
                <a:ext uri="{FF2B5EF4-FFF2-40B4-BE49-F238E27FC236}">
                  <a16:creationId xmlns:a16="http://schemas.microsoft.com/office/drawing/2014/main" id="{7DE31DCC-EB71-4B06-B476-DC7D4209FB80}"/>
                </a:ext>
              </a:extLst>
            </p:cNvPr>
            <p:cNvCxnSpPr>
              <a:cxnSpLocks/>
            </p:cNvCxnSpPr>
            <p:nvPr/>
          </p:nvCxnSpPr>
          <p:spPr>
            <a:xfrm>
              <a:off x="9306947" y="302049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94">
              <a:extLst>
                <a:ext uri="{FF2B5EF4-FFF2-40B4-BE49-F238E27FC236}">
                  <a16:creationId xmlns:a16="http://schemas.microsoft.com/office/drawing/2014/main" id="{580BF173-94E1-4AAD-8DE4-E1781C165DEB}"/>
                </a:ext>
              </a:extLst>
            </p:cNvPr>
            <p:cNvCxnSpPr>
              <a:cxnSpLocks/>
            </p:cNvCxnSpPr>
            <p:nvPr/>
          </p:nvCxnSpPr>
          <p:spPr>
            <a:xfrm>
              <a:off x="9306947" y="314431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Grafikk 11" descr="Sjekkboks avmerket med heldekkende fyll">
              <a:extLst>
                <a:ext uri="{FF2B5EF4-FFF2-40B4-BE49-F238E27FC236}">
                  <a16:creationId xmlns:a16="http://schemas.microsoft.com/office/drawing/2014/main" id="{705C923F-F5DB-410A-8320-ED47C6F821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17642" y="2632551"/>
              <a:ext cx="331150" cy="331150"/>
            </a:xfrm>
            <a:prstGeom prst="rect">
              <a:avLst/>
            </a:prstGeom>
          </p:spPr>
        </p:pic>
        <p:pic>
          <p:nvPicPr>
            <p:cNvPr id="96" name="Grafikk 95" descr="Sjekkboks avmerket med heldekkende fyll">
              <a:extLst>
                <a:ext uri="{FF2B5EF4-FFF2-40B4-BE49-F238E27FC236}">
                  <a16:creationId xmlns:a16="http://schemas.microsoft.com/office/drawing/2014/main" id="{2532646C-B92D-4912-9478-E460F8195D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25999" y="2871915"/>
              <a:ext cx="331150" cy="331150"/>
            </a:xfrm>
            <a:prstGeom prst="rect">
              <a:avLst/>
            </a:prstGeom>
          </p:spPr>
        </p:pic>
      </p:grpSp>
      <p:sp>
        <p:nvSpPr>
          <p:cNvPr id="108" name="TekstSylinder 48">
            <a:extLst>
              <a:ext uri="{FF2B5EF4-FFF2-40B4-BE49-F238E27FC236}">
                <a16:creationId xmlns:a16="http://schemas.microsoft.com/office/drawing/2014/main" id="{A0A36C81-C8C9-46B1-9AC7-0C36A4CE7059}"/>
              </a:ext>
            </a:extLst>
          </p:cNvPr>
          <p:cNvSpPr txBox="1"/>
          <p:nvPr/>
        </p:nvSpPr>
        <p:spPr>
          <a:xfrm>
            <a:off x="3353932" y="2196476"/>
            <a:ext cx="1662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CRM database</a:t>
            </a:r>
            <a:endParaRPr kumimoji="0" lang="en-US" sz="14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76" name="Gruppe 25">
            <a:extLst>
              <a:ext uri="{FF2B5EF4-FFF2-40B4-BE49-F238E27FC236}">
                <a16:creationId xmlns:a16="http://schemas.microsoft.com/office/drawing/2014/main" id="{E2A59EA6-0567-4C7B-B87D-080CC0BCC64C}"/>
              </a:ext>
            </a:extLst>
          </p:cNvPr>
          <p:cNvGrpSpPr>
            <a:grpSpLocks noChangeAspect="1"/>
          </p:cNvGrpSpPr>
          <p:nvPr/>
        </p:nvGrpSpPr>
        <p:grpSpPr>
          <a:xfrm>
            <a:off x="4732471" y="3132837"/>
            <a:ext cx="1945059" cy="1375908"/>
            <a:chOff x="4696484" y="1818425"/>
            <a:chExt cx="3352800" cy="2371725"/>
          </a:xfrm>
        </p:grpSpPr>
        <p:grpSp>
          <p:nvGrpSpPr>
            <p:cNvPr id="77" name="Gruppe 99">
              <a:extLst>
                <a:ext uri="{FF2B5EF4-FFF2-40B4-BE49-F238E27FC236}">
                  <a16:creationId xmlns:a16="http://schemas.microsoft.com/office/drawing/2014/main" id="{8624F839-1DFB-4DB6-B839-01ACCAF732E5}"/>
                </a:ext>
              </a:extLst>
            </p:cNvPr>
            <p:cNvGrpSpPr/>
            <p:nvPr/>
          </p:nvGrpSpPr>
          <p:grpSpPr>
            <a:xfrm>
              <a:off x="4696484" y="1818425"/>
              <a:ext cx="3352800" cy="2371725"/>
              <a:chOff x="1333500" y="2085975"/>
              <a:chExt cx="3352800" cy="2371725"/>
            </a:xfrm>
          </p:grpSpPr>
          <p:sp>
            <p:nvSpPr>
              <p:cNvPr id="99" name="Rektangel 100">
                <a:extLst>
                  <a:ext uri="{FF2B5EF4-FFF2-40B4-BE49-F238E27FC236}">
                    <a16:creationId xmlns:a16="http://schemas.microsoft.com/office/drawing/2014/main" id="{F915F7D0-D353-48B0-B019-A669E3B84F9F}"/>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00" name="Rektangel 101">
                <a:extLst>
                  <a:ext uri="{FF2B5EF4-FFF2-40B4-BE49-F238E27FC236}">
                    <a16:creationId xmlns:a16="http://schemas.microsoft.com/office/drawing/2014/main" id="{F98FD7A8-8DF4-4B33-8A34-A8248375EAAD}"/>
                  </a:ext>
                </a:extLst>
              </p:cNvPr>
              <p:cNvSpPr/>
              <p:nvPr/>
            </p:nvSpPr>
            <p:spPr>
              <a:xfrm>
                <a:off x="1457325" y="2181225"/>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Person</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1" name="Gruppe 102">
                <a:extLst>
                  <a:ext uri="{FF2B5EF4-FFF2-40B4-BE49-F238E27FC236}">
                    <a16:creationId xmlns:a16="http://schemas.microsoft.com/office/drawing/2014/main" id="{6A047BB5-01AA-4A58-B255-147A9BB4C131}"/>
                  </a:ext>
                </a:extLst>
              </p:cNvPr>
              <p:cNvGrpSpPr/>
              <p:nvPr/>
            </p:nvGrpSpPr>
            <p:grpSpPr>
              <a:xfrm>
                <a:off x="1522674" y="2531581"/>
                <a:ext cx="701413" cy="698196"/>
                <a:chOff x="5676900" y="2528887"/>
                <a:chExt cx="838200" cy="790575"/>
              </a:xfrm>
            </p:grpSpPr>
            <p:sp>
              <p:nvSpPr>
                <p:cNvPr id="111" name="Ellipse 118">
                  <a:extLst>
                    <a:ext uri="{FF2B5EF4-FFF2-40B4-BE49-F238E27FC236}">
                      <a16:creationId xmlns:a16="http://schemas.microsoft.com/office/drawing/2014/main" id="{1BFD2249-5E06-48C7-9D6C-F5523022E48A}"/>
                    </a:ext>
                  </a:extLst>
                </p:cNvPr>
                <p:cNvSpPr/>
                <p:nvPr/>
              </p:nvSpPr>
              <p:spPr>
                <a:xfrm>
                  <a:off x="5676900" y="2528887"/>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2" name="Grafikk 119" descr="Bruker med heldekkende fyll">
                  <a:extLst>
                    <a:ext uri="{FF2B5EF4-FFF2-40B4-BE49-F238E27FC236}">
                      <a16:creationId xmlns:a16="http://schemas.microsoft.com/office/drawing/2014/main" id="{088C9620-B062-402E-B17A-104EF212B6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48337" y="2576511"/>
                  <a:ext cx="695325" cy="695325"/>
                </a:xfrm>
                <a:prstGeom prst="rect">
                  <a:avLst/>
                </a:prstGeom>
              </p:spPr>
            </p:pic>
          </p:grpSp>
          <p:cxnSp>
            <p:nvCxnSpPr>
              <p:cNvPr id="102" name="Rett linje 103">
                <a:extLst>
                  <a:ext uri="{FF2B5EF4-FFF2-40B4-BE49-F238E27FC236}">
                    <a16:creationId xmlns:a16="http://schemas.microsoft.com/office/drawing/2014/main" id="{C2C02AF3-F482-4C1F-A18A-49F8825FD26A}"/>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3" name="Rett linje 104">
                <a:extLst>
                  <a:ext uri="{FF2B5EF4-FFF2-40B4-BE49-F238E27FC236}">
                    <a16:creationId xmlns:a16="http://schemas.microsoft.com/office/drawing/2014/main" id="{9449DEA6-9DB9-4F78-846E-BA503C610A75}"/>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4" name="Rett linje 105">
                <a:extLst>
                  <a:ext uri="{FF2B5EF4-FFF2-40B4-BE49-F238E27FC236}">
                    <a16:creationId xmlns:a16="http://schemas.microsoft.com/office/drawing/2014/main" id="{8DB16EE6-B19A-4DE9-AA45-3E8750D7EDF7}"/>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05" name="Gruppe 110">
                <a:extLst>
                  <a:ext uri="{FF2B5EF4-FFF2-40B4-BE49-F238E27FC236}">
                    <a16:creationId xmlns:a16="http://schemas.microsoft.com/office/drawing/2014/main" id="{BF67AC42-7C81-4766-8B30-C35E23C8D2EC}"/>
                  </a:ext>
                </a:extLst>
              </p:cNvPr>
              <p:cNvGrpSpPr/>
              <p:nvPr/>
            </p:nvGrpSpPr>
            <p:grpSpPr>
              <a:xfrm>
                <a:off x="4376737" y="2278856"/>
                <a:ext cx="171450" cy="78581"/>
                <a:chOff x="3910012" y="2269331"/>
                <a:chExt cx="171450" cy="78581"/>
              </a:xfrm>
            </p:grpSpPr>
            <p:cxnSp>
              <p:nvCxnSpPr>
                <p:cNvPr id="107" name="Rett linje 115">
                  <a:extLst>
                    <a:ext uri="{FF2B5EF4-FFF2-40B4-BE49-F238E27FC236}">
                      <a16:creationId xmlns:a16="http://schemas.microsoft.com/office/drawing/2014/main" id="{607E8F94-A12E-47E7-8E64-A9D69137A67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09" name="Rett linje 116">
                  <a:extLst>
                    <a:ext uri="{FF2B5EF4-FFF2-40B4-BE49-F238E27FC236}">
                      <a16:creationId xmlns:a16="http://schemas.microsoft.com/office/drawing/2014/main" id="{CFB1CD82-3BAC-4849-8185-E62379A2554A}"/>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0" name="Rett linje 117">
                  <a:extLst>
                    <a:ext uri="{FF2B5EF4-FFF2-40B4-BE49-F238E27FC236}">
                      <a16:creationId xmlns:a16="http://schemas.microsoft.com/office/drawing/2014/main" id="{9529F49B-341B-4349-95C6-84FE90A21B37}"/>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06" name="Grafikk 111" descr="Stjerne kontur">
                <a:extLst>
                  <a:ext uri="{FF2B5EF4-FFF2-40B4-BE49-F238E27FC236}">
                    <a16:creationId xmlns:a16="http://schemas.microsoft.com/office/drawing/2014/main" id="{D1287679-AFF6-4577-81E1-6B13EF697FF1}"/>
                  </a:ext>
                </a:extLst>
              </p:cNvPr>
              <p:cNvPicPr>
                <a:picLocks noChangeAspect="1"/>
              </p:cNvPicPr>
              <p:nvPr/>
            </p:nvPicPr>
            <p:blipFill>
              <a:blip r:embed="rId3">
                <a:extLst>
                  <a:ext uri="{96DAC541-7B7A-43D3-8B79-37D633B846F1}">
                    <asvg:svgBlip xmlns:asvg="http://schemas.microsoft.com/office/drawing/2016/SVG/main" r:embed="rId13"/>
                  </a:ext>
                </a:extLst>
              </a:blip>
              <a:stretch>
                <a:fillRect/>
              </a:stretch>
            </p:blipFill>
            <p:spPr>
              <a:xfrm rot="21107890">
                <a:off x="4126473" y="2527812"/>
                <a:ext cx="407712" cy="407712"/>
              </a:xfrm>
              <a:prstGeom prst="rect">
                <a:avLst/>
              </a:prstGeom>
            </p:spPr>
          </p:pic>
        </p:grpSp>
        <p:sp>
          <p:nvSpPr>
            <p:cNvPr id="78" name="Rektangel: avrundede hjørner 163">
              <a:extLst>
                <a:ext uri="{FF2B5EF4-FFF2-40B4-BE49-F238E27FC236}">
                  <a16:creationId xmlns:a16="http://schemas.microsoft.com/office/drawing/2014/main" id="{1F4C7C71-0250-4DB6-BE42-0B202DD914F8}"/>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9" name="Rett linje 164">
              <a:extLst>
                <a:ext uri="{FF2B5EF4-FFF2-40B4-BE49-F238E27FC236}">
                  <a16:creationId xmlns:a16="http://schemas.microsoft.com/office/drawing/2014/main" id="{F4628FC5-036E-4621-B782-63CD434DEED5}"/>
                </a:ext>
              </a:extLst>
            </p:cNvPr>
            <p:cNvCxnSpPr>
              <a:cxnSpLocks/>
            </p:cNvCxnSpPr>
            <p:nvPr/>
          </p:nvCxnSpPr>
          <p:spPr>
            <a:xfrm flipV="1">
              <a:off x="4870992" y="3173392"/>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81" name="Rett linje 165">
              <a:extLst>
                <a:ext uri="{FF2B5EF4-FFF2-40B4-BE49-F238E27FC236}">
                  <a16:creationId xmlns:a16="http://schemas.microsoft.com/office/drawing/2014/main" id="{3C659131-8974-4F6B-A680-BBA8D977B606}"/>
                </a:ext>
              </a:extLst>
            </p:cNvPr>
            <p:cNvCxnSpPr>
              <a:cxnSpLocks/>
            </p:cNvCxnSpPr>
            <p:nvPr/>
          </p:nvCxnSpPr>
          <p:spPr>
            <a:xfrm>
              <a:off x="5131902" y="342415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66">
              <a:extLst>
                <a:ext uri="{FF2B5EF4-FFF2-40B4-BE49-F238E27FC236}">
                  <a16:creationId xmlns:a16="http://schemas.microsoft.com/office/drawing/2014/main" id="{943900E3-9FC8-46CF-B20B-A8F002295AD4}"/>
                </a:ext>
              </a:extLst>
            </p:cNvPr>
            <p:cNvCxnSpPr>
              <a:cxnSpLocks/>
            </p:cNvCxnSpPr>
            <p:nvPr/>
          </p:nvCxnSpPr>
          <p:spPr>
            <a:xfrm>
              <a:off x="5126623" y="35541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Rett linje 167">
              <a:extLst>
                <a:ext uri="{FF2B5EF4-FFF2-40B4-BE49-F238E27FC236}">
                  <a16:creationId xmlns:a16="http://schemas.microsoft.com/office/drawing/2014/main" id="{D532DA69-A357-4D1F-BB17-275C7369AB9A}"/>
                </a:ext>
              </a:extLst>
            </p:cNvPr>
            <p:cNvCxnSpPr>
              <a:cxnSpLocks/>
            </p:cNvCxnSpPr>
            <p:nvPr/>
          </p:nvCxnSpPr>
          <p:spPr>
            <a:xfrm>
              <a:off x="5126623" y="3677878"/>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Rett linje 169">
              <a:extLst>
                <a:ext uri="{FF2B5EF4-FFF2-40B4-BE49-F238E27FC236}">
                  <a16:creationId xmlns:a16="http://schemas.microsoft.com/office/drawing/2014/main" id="{25BB7FA8-AD5C-4FF9-8615-260CA71001B0}"/>
                </a:ext>
              </a:extLst>
            </p:cNvPr>
            <p:cNvCxnSpPr>
              <a:cxnSpLocks/>
            </p:cNvCxnSpPr>
            <p:nvPr/>
          </p:nvCxnSpPr>
          <p:spPr>
            <a:xfrm>
              <a:off x="5131902" y="3801703"/>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Rett linje 170">
              <a:extLst>
                <a:ext uri="{FF2B5EF4-FFF2-40B4-BE49-F238E27FC236}">
                  <a16:creationId xmlns:a16="http://schemas.microsoft.com/office/drawing/2014/main" id="{50941FB5-0ECF-40CE-9D94-4B4F52E3CFDC}"/>
                </a:ext>
              </a:extLst>
            </p:cNvPr>
            <p:cNvCxnSpPr>
              <a:cxnSpLocks/>
            </p:cNvCxnSpPr>
            <p:nvPr/>
          </p:nvCxnSpPr>
          <p:spPr>
            <a:xfrm>
              <a:off x="6147341" y="342415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Rett linje 171">
              <a:extLst>
                <a:ext uri="{FF2B5EF4-FFF2-40B4-BE49-F238E27FC236}">
                  <a16:creationId xmlns:a16="http://schemas.microsoft.com/office/drawing/2014/main" id="{11D6B8A8-8F35-4882-8607-377BF0BAA1CB}"/>
                </a:ext>
              </a:extLst>
            </p:cNvPr>
            <p:cNvCxnSpPr>
              <a:cxnSpLocks/>
            </p:cNvCxnSpPr>
            <p:nvPr/>
          </p:nvCxnSpPr>
          <p:spPr>
            <a:xfrm>
              <a:off x="6147341" y="35541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Rett linje 172">
              <a:extLst>
                <a:ext uri="{FF2B5EF4-FFF2-40B4-BE49-F238E27FC236}">
                  <a16:creationId xmlns:a16="http://schemas.microsoft.com/office/drawing/2014/main" id="{0683BBA6-3D64-41D2-96EB-56842B599BF4}"/>
                </a:ext>
              </a:extLst>
            </p:cNvPr>
            <p:cNvCxnSpPr>
              <a:cxnSpLocks/>
            </p:cNvCxnSpPr>
            <p:nvPr/>
          </p:nvCxnSpPr>
          <p:spPr>
            <a:xfrm>
              <a:off x="6147341" y="3677878"/>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Rett linje 173">
              <a:extLst>
                <a:ext uri="{FF2B5EF4-FFF2-40B4-BE49-F238E27FC236}">
                  <a16:creationId xmlns:a16="http://schemas.microsoft.com/office/drawing/2014/main" id="{1E73E0AC-9242-4A84-ABCE-C74B1B92AA06}"/>
                </a:ext>
              </a:extLst>
            </p:cNvPr>
            <p:cNvCxnSpPr>
              <a:cxnSpLocks/>
            </p:cNvCxnSpPr>
            <p:nvPr/>
          </p:nvCxnSpPr>
          <p:spPr>
            <a:xfrm>
              <a:off x="6147341" y="3801703"/>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7" name="Grafikk 174" descr="Sjekkboks avmerket med heldekkende fyll">
              <a:extLst>
                <a:ext uri="{FF2B5EF4-FFF2-40B4-BE49-F238E27FC236}">
                  <a16:creationId xmlns:a16="http://schemas.microsoft.com/office/drawing/2014/main" id="{E107F754-C914-4E0B-89C7-36B398FA01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58036" y="3289937"/>
              <a:ext cx="331150" cy="331150"/>
            </a:xfrm>
            <a:prstGeom prst="rect">
              <a:avLst/>
            </a:prstGeom>
          </p:spPr>
        </p:pic>
        <p:pic>
          <p:nvPicPr>
            <p:cNvPr id="98" name="Grafikk 175" descr="Sjekkboks avmerket med heldekkende fyll">
              <a:extLst>
                <a:ext uri="{FF2B5EF4-FFF2-40B4-BE49-F238E27FC236}">
                  <a16:creationId xmlns:a16="http://schemas.microsoft.com/office/drawing/2014/main" id="{D1B50B76-DFB8-49B5-8041-EDAEC2447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66393" y="3529301"/>
              <a:ext cx="331150" cy="331150"/>
            </a:xfrm>
            <a:prstGeom prst="rect">
              <a:avLst/>
            </a:prstGeom>
          </p:spPr>
        </p:pic>
      </p:grpSp>
      <p:pic>
        <p:nvPicPr>
          <p:cNvPr id="141" name="Graphic 140" descr="Arrow: Rotate right with solid fill">
            <a:extLst>
              <a:ext uri="{FF2B5EF4-FFF2-40B4-BE49-F238E27FC236}">
                <a16:creationId xmlns:a16="http://schemas.microsoft.com/office/drawing/2014/main" id="{86677E86-AFFE-48D0-AEFD-DBAD220427A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05324" y="2615050"/>
            <a:ext cx="513491" cy="513491"/>
          </a:xfrm>
          <a:prstGeom prst="rect">
            <a:avLst/>
          </a:prstGeom>
        </p:spPr>
      </p:pic>
      <p:sp>
        <p:nvSpPr>
          <p:cNvPr id="142" name="TekstSylinder 48">
            <a:extLst>
              <a:ext uri="{FF2B5EF4-FFF2-40B4-BE49-F238E27FC236}">
                <a16:creationId xmlns:a16="http://schemas.microsoft.com/office/drawing/2014/main" id="{B17095F3-09A8-433D-9BFE-08EDDAF7C3B8}"/>
              </a:ext>
            </a:extLst>
          </p:cNvPr>
          <p:cNvSpPr txBox="1"/>
          <p:nvPr/>
        </p:nvSpPr>
        <p:spPr>
          <a:xfrm>
            <a:off x="3279606" y="5179003"/>
            <a:ext cx="188037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Notification to person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Privacy e-mail</a:t>
            </a:r>
            <a:b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b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(GDPR)</a:t>
            </a:r>
            <a:endParaRPr kumimoji="0" lang="en-US" sz="14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143" name="Group 142">
            <a:extLst>
              <a:ext uri="{FF2B5EF4-FFF2-40B4-BE49-F238E27FC236}">
                <a16:creationId xmlns:a16="http://schemas.microsoft.com/office/drawing/2014/main" id="{D00AF154-272C-4A44-8E22-C13D4C20D8DF}"/>
              </a:ext>
            </a:extLst>
          </p:cNvPr>
          <p:cNvGrpSpPr/>
          <p:nvPr/>
        </p:nvGrpSpPr>
        <p:grpSpPr>
          <a:xfrm>
            <a:off x="3974666" y="4644880"/>
            <a:ext cx="513491" cy="482478"/>
            <a:chOff x="6013416" y="5390035"/>
            <a:chExt cx="708105" cy="665338"/>
          </a:xfrm>
        </p:grpSpPr>
        <p:sp>
          <p:nvSpPr>
            <p:cNvPr id="144" name="Oval 143">
              <a:extLst>
                <a:ext uri="{FF2B5EF4-FFF2-40B4-BE49-F238E27FC236}">
                  <a16:creationId xmlns:a16="http://schemas.microsoft.com/office/drawing/2014/main" id="{4D46394A-B6F8-4DF9-BA29-0773CF5B34D5}"/>
                </a:ext>
              </a:extLst>
            </p:cNvPr>
            <p:cNvSpPr/>
            <p:nvPr/>
          </p:nvSpPr>
          <p:spPr>
            <a:xfrm>
              <a:off x="6013416" y="5390035"/>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5" name="Graphic 144" descr="Shield Tick with solid fill">
              <a:extLst>
                <a:ext uri="{FF2B5EF4-FFF2-40B4-BE49-F238E27FC236}">
                  <a16:creationId xmlns:a16="http://schemas.microsoft.com/office/drawing/2014/main" id="{76046375-3BDA-4FD6-99B4-D136C70D7B6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61189" y="5409268"/>
              <a:ext cx="630908" cy="630908"/>
            </a:xfrm>
            <a:prstGeom prst="rect">
              <a:avLst/>
            </a:prstGeom>
          </p:spPr>
        </p:pic>
      </p:grpSp>
      <p:pic>
        <p:nvPicPr>
          <p:cNvPr id="146" name="Graphic 145" descr="Back with solid fill">
            <a:extLst>
              <a:ext uri="{FF2B5EF4-FFF2-40B4-BE49-F238E27FC236}">
                <a16:creationId xmlns:a16="http://schemas.microsoft.com/office/drawing/2014/main" id="{12F2B233-E6B6-4354-BAE5-0C31B70AEB5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a:off x="4577224" y="4525338"/>
            <a:ext cx="602019" cy="602018"/>
          </a:xfrm>
          <a:prstGeom prst="rect">
            <a:avLst/>
          </a:prstGeom>
        </p:spPr>
      </p:pic>
      <p:grpSp>
        <p:nvGrpSpPr>
          <p:cNvPr id="147" name="Gruppe 24">
            <a:extLst>
              <a:ext uri="{FF2B5EF4-FFF2-40B4-BE49-F238E27FC236}">
                <a16:creationId xmlns:a16="http://schemas.microsoft.com/office/drawing/2014/main" id="{358F1737-F54C-4187-B729-4606F4BF7CA2}"/>
              </a:ext>
            </a:extLst>
          </p:cNvPr>
          <p:cNvGrpSpPr>
            <a:grpSpLocks noChangeAspect="1"/>
          </p:cNvGrpSpPr>
          <p:nvPr/>
        </p:nvGrpSpPr>
        <p:grpSpPr>
          <a:xfrm>
            <a:off x="6294588" y="3776011"/>
            <a:ext cx="1969374" cy="1393107"/>
            <a:chOff x="4126517" y="3495723"/>
            <a:chExt cx="3352800" cy="2371725"/>
          </a:xfrm>
        </p:grpSpPr>
        <p:grpSp>
          <p:nvGrpSpPr>
            <p:cNvPr id="148" name="Gruppe 120">
              <a:extLst>
                <a:ext uri="{FF2B5EF4-FFF2-40B4-BE49-F238E27FC236}">
                  <a16:creationId xmlns:a16="http://schemas.microsoft.com/office/drawing/2014/main" id="{CC9AAD6F-25B4-4A0B-9CBF-D38D1E83C9DA}"/>
                </a:ext>
              </a:extLst>
            </p:cNvPr>
            <p:cNvGrpSpPr/>
            <p:nvPr/>
          </p:nvGrpSpPr>
          <p:grpSpPr>
            <a:xfrm>
              <a:off x="4126517" y="3495723"/>
              <a:ext cx="3352800" cy="2371725"/>
              <a:chOff x="1333500" y="2085975"/>
              <a:chExt cx="3352800" cy="2371725"/>
            </a:xfrm>
          </p:grpSpPr>
          <p:sp>
            <p:nvSpPr>
              <p:cNvPr id="164" name="Rektangel 121">
                <a:extLst>
                  <a:ext uri="{FF2B5EF4-FFF2-40B4-BE49-F238E27FC236}">
                    <a16:creationId xmlns:a16="http://schemas.microsoft.com/office/drawing/2014/main" id="{42906F2A-5AAA-49A8-B408-03E1A032B287}"/>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5" name="Rektangel 122">
                <a:extLst>
                  <a:ext uri="{FF2B5EF4-FFF2-40B4-BE49-F238E27FC236}">
                    <a16:creationId xmlns:a16="http://schemas.microsoft.com/office/drawing/2014/main" id="{F017A4CB-650B-42DC-B7EE-99101934806C}"/>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Sale/Lead</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6" name="Ellipse 139">
                <a:extLst>
                  <a:ext uri="{FF2B5EF4-FFF2-40B4-BE49-F238E27FC236}">
                    <a16:creationId xmlns:a16="http://schemas.microsoft.com/office/drawing/2014/main" id="{7A58FA42-FDF3-4B0E-8498-98B7BEE6F21B}"/>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67" name="Rett linje 124">
                <a:extLst>
                  <a:ext uri="{FF2B5EF4-FFF2-40B4-BE49-F238E27FC236}">
                    <a16:creationId xmlns:a16="http://schemas.microsoft.com/office/drawing/2014/main" id="{ACAE12FE-3063-474E-8744-1A6CFB3BDFD0}"/>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68" name="Gruppe 131">
                <a:extLst>
                  <a:ext uri="{FF2B5EF4-FFF2-40B4-BE49-F238E27FC236}">
                    <a16:creationId xmlns:a16="http://schemas.microsoft.com/office/drawing/2014/main" id="{FCAD2AF2-C5B8-4435-80D7-2432CB96EBF3}"/>
                  </a:ext>
                </a:extLst>
              </p:cNvPr>
              <p:cNvGrpSpPr/>
              <p:nvPr/>
            </p:nvGrpSpPr>
            <p:grpSpPr>
              <a:xfrm>
                <a:off x="4376737" y="2278856"/>
                <a:ext cx="171450" cy="78581"/>
                <a:chOff x="3910012" y="2269331"/>
                <a:chExt cx="171450" cy="78581"/>
              </a:xfrm>
            </p:grpSpPr>
            <p:cxnSp>
              <p:nvCxnSpPr>
                <p:cNvPr id="171" name="Rett linje 136">
                  <a:extLst>
                    <a:ext uri="{FF2B5EF4-FFF2-40B4-BE49-F238E27FC236}">
                      <a16:creationId xmlns:a16="http://schemas.microsoft.com/office/drawing/2014/main" id="{706BB951-4468-43E1-9C51-D8CE3292CF8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2" name="Rett linje 137">
                  <a:extLst>
                    <a:ext uri="{FF2B5EF4-FFF2-40B4-BE49-F238E27FC236}">
                      <a16:creationId xmlns:a16="http://schemas.microsoft.com/office/drawing/2014/main" id="{8EB1F23C-60E9-43A5-A719-3DFC4FC585F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3" name="Rett linje 138">
                  <a:extLst>
                    <a:ext uri="{FF2B5EF4-FFF2-40B4-BE49-F238E27FC236}">
                      <a16:creationId xmlns:a16="http://schemas.microsoft.com/office/drawing/2014/main" id="{0BC38395-CD93-41EE-AE56-E231A6710D04}"/>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70" name="Grafikk 132" descr="Stjerne kontur">
                <a:extLst>
                  <a:ext uri="{FF2B5EF4-FFF2-40B4-BE49-F238E27FC236}">
                    <a16:creationId xmlns:a16="http://schemas.microsoft.com/office/drawing/2014/main" id="{5902B91E-78E8-42D7-96BD-AEB17F7D8051}"/>
                  </a:ext>
                </a:extLst>
              </p:cNvPr>
              <p:cNvPicPr>
                <a:picLocks noChangeAspect="1"/>
              </p:cNvPicPr>
              <p:nvPr/>
            </p:nvPicPr>
            <p:blipFill>
              <a:blip r:embed="rId3">
                <a:extLst>
                  <a:ext uri="{96DAC541-7B7A-43D3-8B79-37D633B846F1}">
                    <asvg:svgBlip xmlns:asvg="http://schemas.microsoft.com/office/drawing/2016/SVG/main" r:embed="rId13"/>
                  </a:ext>
                </a:extLst>
              </a:blip>
              <a:stretch>
                <a:fillRect/>
              </a:stretch>
            </p:blipFill>
            <p:spPr>
              <a:xfrm rot="21107890">
                <a:off x="4126473" y="2527812"/>
                <a:ext cx="407712" cy="407712"/>
              </a:xfrm>
              <a:prstGeom prst="rect">
                <a:avLst/>
              </a:prstGeom>
            </p:spPr>
          </p:pic>
        </p:grpSp>
        <p:pic>
          <p:nvPicPr>
            <p:cNvPr id="149" name="Grafikk 14" descr="Dollar med heldekkende fyll">
              <a:extLst>
                <a:ext uri="{FF2B5EF4-FFF2-40B4-BE49-F238E27FC236}">
                  <a16:creationId xmlns:a16="http://schemas.microsoft.com/office/drawing/2014/main" id="{3289E936-194F-48C8-85A6-04E129C4A62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333022" y="3962863"/>
              <a:ext cx="666749" cy="666749"/>
            </a:xfrm>
            <a:prstGeom prst="rect">
              <a:avLst/>
            </a:prstGeom>
          </p:spPr>
        </p:pic>
        <p:sp>
          <p:nvSpPr>
            <p:cNvPr id="150" name="Rektangel: avrundede hjørner 141">
              <a:extLst>
                <a:ext uri="{FF2B5EF4-FFF2-40B4-BE49-F238E27FC236}">
                  <a16:creationId xmlns:a16="http://schemas.microsoft.com/office/drawing/2014/main" id="{38B5F827-D633-42A7-87A1-28E8CDCF092C}"/>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1" name="Rett linje 142">
              <a:extLst>
                <a:ext uri="{FF2B5EF4-FFF2-40B4-BE49-F238E27FC236}">
                  <a16:creationId xmlns:a16="http://schemas.microsoft.com/office/drawing/2014/main" id="{313CAAF4-9F97-4B78-8ACE-ABD1A2EE838D}"/>
                </a:ext>
              </a:extLst>
            </p:cNvPr>
            <p:cNvCxnSpPr>
              <a:cxnSpLocks/>
            </p:cNvCxnSpPr>
            <p:nvPr/>
          </p:nvCxnSpPr>
          <p:spPr>
            <a:xfrm flipV="1">
              <a:off x="4250342" y="4833949"/>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152" name="Rett linje 143">
              <a:extLst>
                <a:ext uri="{FF2B5EF4-FFF2-40B4-BE49-F238E27FC236}">
                  <a16:creationId xmlns:a16="http://schemas.microsoft.com/office/drawing/2014/main" id="{69D3EFF3-C722-4518-BC15-C2DABDBA4D9C}"/>
                </a:ext>
              </a:extLst>
            </p:cNvPr>
            <p:cNvCxnSpPr>
              <a:cxnSpLocks/>
            </p:cNvCxnSpPr>
            <p:nvPr/>
          </p:nvCxnSpPr>
          <p:spPr>
            <a:xfrm>
              <a:off x="4461729" y="563317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Rett linje 150">
              <a:extLst>
                <a:ext uri="{FF2B5EF4-FFF2-40B4-BE49-F238E27FC236}">
                  <a16:creationId xmlns:a16="http://schemas.microsoft.com/office/drawing/2014/main" id="{A5AA05F5-A109-42B6-995A-B3A48130723E}"/>
                </a:ext>
              </a:extLst>
            </p:cNvPr>
            <p:cNvCxnSpPr>
              <a:cxnSpLocks/>
            </p:cNvCxnSpPr>
            <p:nvPr/>
          </p:nvCxnSpPr>
          <p:spPr>
            <a:xfrm>
              <a:off x="4461729" y="552123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Rett linje 151">
              <a:extLst>
                <a:ext uri="{FF2B5EF4-FFF2-40B4-BE49-F238E27FC236}">
                  <a16:creationId xmlns:a16="http://schemas.microsoft.com/office/drawing/2014/main" id="{32D3EAA4-D86E-4A7C-BD76-DBF4DAB57FB9}"/>
                </a:ext>
              </a:extLst>
            </p:cNvPr>
            <p:cNvCxnSpPr>
              <a:cxnSpLocks/>
            </p:cNvCxnSpPr>
            <p:nvPr/>
          </p:nvCxnSpPr>
          <p:spPr>
            <a:xfrm>
              <a:off x="5395209" y="563317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Rett linje 152">
              <a:extLst>
                <a:ext uri="{FF2B5EF4-FFF2-40B4-BE49-F238E27FC236}">
                  <a16:creationId xmlns:a16="http://schemas.microsoft.com/office/drawing/2014/main" id="{FAACE79F-5B64-4459-A9C7-F37BF2C116D8}"/>
                </a:ext>
              </a:extLst>
            </p:cNvPr>
            <p:cNvCxnSpPr>
              <a:cxnSpLocks/>
            </p:cNvCxnSpPr>
            <p:nvPr/>
          </p:nvCxnSpPr>
          <p:spPr>
            <a:xfrm>
              <a:off x="5395209" y="552685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Rett linje 153">
              <a:extLst>
                <a:ext uri="{FF2B5EF4-FFF2-40B4-BE49-F238E27FC236}">
                  <a16:creationId xmlns:a16="http://schemas.microsoft.com/office/drawing/2014/main" id="{66C738FC-8E0B-4A66-A5D0-468B2A5DD49F}"/>
                </a:ext>
              </a:extLst>
            </p:cNvPr>
            <p:cNvCxnSpPr>
              <a:cxnSpLocks/>
            </p:cNvCxnSpPr>
            <p:nvPr/>
          </p:nvCxnSpPr>
          <p:spPr>
            <a:xfrm>
              <a:off x="6306715" y="5526856"/>
              <a:ext cx="675110"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Rett linje 154">
              <a:extLst>
                <a:ext uri="{FF2B5EF4-FFF2-40B4-BE49-F238E27FC236}">
                  <a16:creationId xmlns:a16="http://schemas.microsoft.com/office/drawing/2014/main" id="{A211FA67-9AAE-4CC6-9D55-C77E0482F11B}"/>
                </a:ext>
              </a:extLst>
            </p:cNvPr>
            <p:cNvCxnSpPr>
              <a:cxnSpLocks/>
            </p:cNvCxnSpPr>
            <p:nvPr/>
          </p:nvCxnSpPr>
          <p:spPr>
            <a:xfrm>
              <a:off x="6306715" y="5633176"/>
              <a:ext cx="43337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8" name="Pil: vinkeltegn 23">
              <a:extLst>
                <a:ext uri="{FF2B5EF4-FFF2-40B4-BE49-F238E27FC236}">
                  <a16:creationId xmlns:a16="http://schemas.microsoft.com/office/drawing/2014/main" id="{D9D46B7C-6887-4147-BD6E-D466C6F52FFC}"/>
                </a:ext>
              </a:extLst>
            </p:cNvPr>
            <p:cNvSpPr/>
            <p:nvPr/>
          </p:nvSpPr>
          <p:spPr>
            <a:xfrm>
              <a:off x="4333022" y="4918337"/>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59" name="Pil: vinkeltegn 157">
              <a:extLst>
                <a:ext uri="{FF2B5EF4-FFF2-40B4-BE49-F238E27FC236}">
                  <a16:creationId xmlns:a16="http://schemas.microsoft.com/office/drawing/2014/main" id="{0C1416E7-F018-45A1-A7F3-CF23814CEB61}"/>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0" name="Pil: vinkeltegn 158">
              <a:extLst>
                <a:ext uri="{FF2B5EF4-FFF2-40B4-BE49-F238E27FC236}">
                  <a16:creationId xmlns:a16="http://schemas.microsoft.com/office/drawing/2014/main" id="{C11775CB-D476-4D99-81D3-362A034CEDB9}"/>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1" name="Pil: vinkeltegn 160">
              <a:extLst>
                <a:ext uri="{FF2B5EF4-FFF2-40B4-BE49-F238E27FC236}">
                  <a16:creationId xmlns:a16="http://schemas.microsoft.com/office/drawing/2014/main" id="{4CF888B5-86C0-4334-8371-213FF23AFDD7}"/>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62" name="Rett linje 161">
              <a:extLst>
                <a:ext uri="{FF2B5EF4-FFF2-40B4-BE49-F238E27FC236}">
                  <a16:creationId xmlns:a16="http://schemas.microsoft.com/office/drawing/2014/main" id="{93A9C7D9-375E-41AA-80CA-4013012B7868}"/>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3" name="Rett linje 162">
              <a:extLst>
                <a:ext uri="{FF2B5EF4-FFF2-40B4-BE49-F238E27FC236}">
                  <a16:creationId xmlns:a16="http://schemas.microsoft.com/office/drawing/2014/main" id="{EB5D6434-B55A-4845-9883-8CEC5C352376}"/>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174" name="Graphic 173" descr="Arrow: Rotate right with solid fill">
            <a:extLst>
              <a:ext uri="{FF2B5EF4-FFF2-40B4-BE49-F238E27FC236}">
                <a16:creationId xmlns:a16="http://schemas.microsoft.com/office/drawing/2014/main" id="{1F6754C3-A30E-4A2E-8084-3D7BF0F5137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50270" y="3252360"/>
            <a:ext cx="513491" cy="513491"/>
          </a:xfrm>
          <a:prstGeom prst="rect">
            <a:avLst/>
          </a:prstGeom>
        </p:spPr>
      </p:pic>
      <p:sp>
        <p:nvSpPr>
          <p:cNvPr id="175" name="TekstSylinder 48">
            <a:extLst>
              <a:ext uri="{FF2B5EF4-FFF2-40B4-BE49-F238E27FC236}">
                <a16:creationId xmlns:a16="http://schemas.microsoft.com/office/drawing/2014/main" id="{2A02BEF0-BB92-44B4-AFC6-B818CD2C2B70}"/>
              </a:ext>
            </a:extLst>
          </p:cNvPr>
          <p:cNvSpPr txBox="1"/>
          <p:nvPr/>
        </p:nvSpPr>
        <p:spPr>
          <a:xfrm>
            <a:off x="6842914" y="2216558"/>
            <a:ext cx="21346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Notification right person</a:t>
            </a:r>
            <a:endParaRPr kumimoji="0" lang="en-US" sz="14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176" name="Group 175">
            <a:extLst>
              <a:ext uri="{FF2B5EF4-FFF2-40B4-BE49-F238E27FC236}">
                <a16:creationId xmlns:a16="http://schemas.microsoft.com/office/drawing/2014/main" id="{589FB58E-A585-462A-87B3-E97232661B29}"/>
              </a:ext>
            </a:extLst>
          </p:cNvPr>
          <p:cNvGrpSpPr/>
          <p:nvPr/>
        </p:nvGrpSpPr>
        <p:grpSpPr>
          <a:xfrm>
            <a:off x="7667374" y="2552747"/>
            <a:ext cx="513491" cy="482478"/>
            <a:chOff x="9693790" y="483661"/>
            <a:chExt cx="708105" cy="665338"/>
          </a:xfrm>
        </p:grpSpPr>
        <p:sp>
          <p:nvSpPr>
            <p:cNvPr id="177" name="Oval 176">
              <a:extLst>
                <a:ext uri="{FF2B5EF4-FFF2-40B4-BE49-F238E27FC236}">
                  <a16:creationId xmlns:a16="http://schemas.microsoft.com/office/drawing/2014/main" id="{EC534F1E-04A0-4133-B0D5-DCBC59CA02D2}"/>
                </a:ext>
              </a:extLst>
            </p:cNvPr>
            <p:cNvSpPr/>
            <p:nvPr/>
          </p:nvSpPr>
          <p:spPr>
            <a:xfrm>
              <a:off x="9693790" y="48366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8" name="Graphic 177" descr="Bell with solid fill">
              <a:extLst>
                <a:ext uri="{FF2B5EF4-FFF2-40B4-BE49-F238E27FC236}">
                  <a16:creationId xmlns:a16="http://schemas.microsoft.com/office/drawing/2014/main" id="{5B98A20E-C446-48B4-86F9-066A5533910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71434" y="530242"/>
              <a:ext cx="559354" cy="559354"/>
            </a:xfrm>
            <a:prstGeom prst="rect">
              <a:avLst/>
            </a:prstGeom>
          </p:spPr>
        </p:pic>
      </p:grpSp>
      <p:pic>
        <p:nvPicPr>
          <p:cNvPr id="179" name="Graphic 178" descr="Arrow: Clockwise curve with solid fill">
            <a:extLst>
              <a:ext uri="{FF2B5EF4-FFF2-40B4-BE49-F238E27FC236}">
                <a16:creationId xmlns:a16="http://schemas.microsoft.com/office/drawing/2014/main" id="{951E0164-FDBE-475A-937A-AE6DDDFD31F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H="1">
            <a:off x="7587498" y="3185949"/>
            <a:ext cx="600188" cy="600187"/>
          </a:xfrm>
          <a:prstGeom prst="rect">
            <a:avLst/>
          </a:prstGeom>
        </p:spPr>
      </p:pic>
      <p:grpSp>
        <p:nvGrpSpPr>
          <p:cNvPr id="18" name="Gruppe 17">
            <a:extLst>
              <a:ext uri="{FF2B5EF4-FFF2-40B4-BE49-F238E27FC236}">
                <a16:creationId xmlns:a16="http://schemas.microsoft.com/office/drawing/2014/main" id="{40D20D7A-FF00-45C9-A3EF-8FAA26D32C64}"/>
              </a:ext>
            </a:extLst>
          </p:cNvPr>
          <p:cNvGrpSpPr/>
          <p:nvPr/>
        </p:nvGrpSpPr>
        <p:grpSpPr>
          <a:xfrm>
            <a:off x="353168" y="1565240"/>
            <a:ext cx="2341440" cy="3983239"/>
            <a:chOff x="353168" y="1565240"/>
            <a:chExt cx="2341440" cy="3983239"/>
          </a:xfrm>
        </p:grpSpPr>
        <p:sp>
          <p:nvSpPr>
            <p:cNvPr id="59" name="Rektangel 58">
              <a:extLst>
                <a:ext uri="{FF2B5EF4-FFF2-40B4-BE49-F238E27FC236}">
                  <a16:creationId xmlns:a16="http://schemas.microsoft.com/office/drawing/2014/main" id="{D1224D8A-DBC8-4594-A26A-A4882BBB39B3}"/>
                </a:ext>
              </a:extLst>
            </p:cNvPr>
            <p:cNvSpPr/>
            <p:nvPr/>
          </p:nvSpPr>
          <p:spPr>
            <a:xfrm>
              <a:off x="730062" y="2496163"/>
              <a:ext cx="1438174" cy="222510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80" name="Rektangel: avrundede hjørner 79">
              <a:extLst>
                <a:ext uri="{FF2B5EF4-FFF2-40B4-BE49-F238E27FC236}">
                  <a16:creationId xmlns:a16="http://schemas.microsoft.com/office/drawing/2014/main" id="{6B8A5965-C195-4230-8714-1374737662FA}"/>
                </a:ext>
              </a:extLst>
            </p:cNvPr>
            <p:cNvSpPr/>
            <p:nvPr/>
          </p:nvSpPr>
          <p:spPr>
            <a:xfrm>
              <a:off x="1238154" y="4469855"/>
              <a:ext cx="421987" cy="132076"/>
            </a:xfrm>
            <a:prstGeom prst="roundRect">
              <a:avLst/>
            </a:prstGeom>
            <a:solidFill>
              <a:srgbClr val="A7D4DE"/>
            </a:solidFill>
            <a:ln w="28575">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8" name="Rett linje 87">
              <a:extLst>
                <a:ext uri="{FF2B5EF4-FFF2-40B4-BE49-F238E27FC236}">
                  <a16:creationId xmlns:a16="http://schemas.microsoft.com/office/drawing/2014/main" id="{B29296D8-3BE7-40D2-9565-9FA541CCD1FE}"/>
                </a:ext>
              </a:extLst>
            </p:cNvPr>
            <p:cNvCxnSpPr>
              <a:cxnSpLocks/>
            </p:cNvCxnSpPr>
            <p:nvPr/>
          </p:nvCxnSpPr>
          <p:spPr>
            <a:xfrm>
              <a:off x="879742" y="3533085"/>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A28269DA-21BC-438B-B779-BA674713E39B}"/>
                </a:ext>
              </a:extLst>
            </p:cNvPr>
            <p:cNvSpPr/>
            <p:nvPr/>
          </p:nvSpPr>
          <p:spPr>
            <a:xfrm>
              <a:off x="897991" y="3853050"/>
              <a:ext cx="141315" cy="132076"/>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Rektangel 89">
              <a:extLst>
                <a:ext uri="{FF2B5EF4-FFF2-40B4-BE49-F238E27FC236}">
                  <a16:creationId xmlns:a16="http://schemas.microsoft.com/office/drawing/2014/main" id="{60133C92-EEC3-4D63-88AF-A81EF1310E16}"/>
                </a:ext>
              </a:extLst>
            </p:cNvPr>
            <p:cNvSpPr/>
            <p:nvPr/>
          </p:nvSpPr>
          <p:spPr>
            <a:xfrm>
              <a:off x="897991" y="4088068"/>
              <a:ext cx="141315" cy="132076"/>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1" name="Rett linje 90">
              <a:extLst>
                <a:ext uri="{FF2B5EF4-FFF2-40B4-BE49-F238E27FC236}">
                  <a16:creationId xmlns:a16="http://schemas.microsoft.com/office/drawing/2014/main" id="{8172B2A2-BF9A-4BE2-ADEB-F4309302596C}"/>
                </a:ext>
              </a:extLst>
            </p:cNvPr>
            <p:cNvCxnSpPr>
              <a:cxnSpLocks/>
            </p:cNvCxnSpPr>
            <p:nvPr/>
          </p:nvCxnSpPr>
          <p:spPr>
            <a:xfrm>
              <a:off x="1139527" y="3932856"/>
              <a:ext cx="88217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2" name="Rett linje 191">
              <a:extLst>
                <a:ext uri="{FF2B5EF4-FFF2-40B4-BE49-F238E27FC236}">
                  <a16:creationId xmlns:a16="http://schemas.microsoft.com/office/drawing/2014/main" id="{9538547E-C528-4E21-9708-EB749C15C965}"/>
                </a:ext>
              </a:extLst>
            </p:cNvPr>
            <p:cNvCxnSpPr>
              <a:cxnSpLocks/>
            </p:cNvCxnSpPr>
            <p:nvPr/>
          </p:nvCxnSpPr>
          <p:spPr>
            <a:xfrm>
              <a:off x="879742" y="3374220"/>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Rett linje 192">
              <a:extLst>
                <a:ext uri="{FF2B5EF4-FFF2-40B4-BE49-F238E27FC236}">
                  <a16:creationId xmlns:a16="http://schemas.microsoft.com/office/drawing/2014/main" id="{5D6439E0-6F83-4084-95A9-D85BB8C7A7CA}"/>
                </a:ext>
              </a:extLst>
            </p:cNvPr>
            <p:cNvCxnSpPr>
              <a:cxnSpLocks/>
            </p:cNvCxnSpPr>
            <p:nvPr/>
          </p:nvCxnSpPr>
          <p:spPr>
            <a:xfrm>
              <a:off x="879742" y="3209675"/>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Rett linje 193">
              <a:extLst>
                <a:ext uri="{FF2B5EF4-FFF2-40B4-BE49-F238E27FC236}">
                  <a16:creationId xmlns:a16="http://schemas.microsoft.com/office/drawing/2014/main" id="{B7700100-E11E-4772-A43B-36F77E86BD43}"/>
                </a:ext>
              </a:extLst>
            </p:cNvPr>
            <p:cNvCxnSpPr>
              <a:cxnSpLocks/>
            </p:cNvCxnSpPr>
            <p:nvPr/>
          </p:nvCxnSpPr>
          <p:spPr>
            <a:xfrm>
              <a:off x="879742" y="3036098"/>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Rett linje 194">
              <a:extLst>
                <a:ext uri="{FF2B5EF4-FFF2-40B4-BE49-F238E27FC236}">
                  <a16:creationId xmlns:a16="http://schemas.microsoft.com/office/drawing/2014/main" id="{9F3F35BF-ECA7-4FBC-9441-9C3900681FF3}"/>
                </a:ext>
              </a:extLst>
            </p:cNvPr>
            <p:cNvCxnSpPr>
              <a:cxnSpLocks/>
            </p:cNvCxnSpPr>
            <p:nvPr/>
          </p:nvCxnSpPr>
          <p:spPr>
            <a:xfrm>
              <a:off x="879742" y="3714776"/>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Rett linje 197">
              <a:extLst>
                <a:ext uri="{FF2B5EF4-FFF2-40B4-BE49-F238E27FC236}">
                  <a16:creationId xmlns:a16="http://schemas.microsoft.com/office/drawing/2014/main" id="{AD07F895-8404-4483-B304-1227047CC809}"/>
                </a:ext>
              </a:extLst>
            </p:cNvPr>
            <p:cNvCxnSpPr>
              <a:cxnSpLocks/>
            </p:cNvCxnSpPr>
            <p:nvPr/>
          </p:nvCxnSpPr>
          <p:spPr>
            <a:xfrm>
              <a:off x="1129144" y="4154105"/>
              <a:ext cx="88217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2" name="Ellipse 201">
              <a:extLst>
                <a:ext uri="{FF2B5EF4-FFF2-40B4-BE49-F238E27FC236}">
                  <a16:creationId xmlns:a16="http://schemas.microsoft.com/office/drawing/2014/main" id="{7988BA9B-5D4A-4A46-8F7A-7EFAFF74123F}"/>
                </a:ext>
              </a:extLst>
            </p:cNvPr>
            <p:cNvSpPr/>
            <p:nvPr/>
          </p:nvSpPr>
          <p:spPr>
            <a:xfrm>
              <a:off x="830930" y="2575188"/>
              <a:ext cx="352947" cy="35186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06" name="Grafikk 205" descr="Bokmerke med heldekkende fyll">
              <a:extLst>
                <a:ext uri="{FF2B5EF4-FFF2-40B4-BE49-F238E27FC236}">
                  <a16:creationId xmlns:a16="http://schemas.microsoft.com/office/drawing/2014/main" id="{2DD4170C-323B-4D74-94B3-C1E8913774D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65395" y="2620905"/>
              <a:ext cx="284016" cy="284015"/>
            </a:xfrm>
            <a:prstGeom prst="rect">
              <a:avLst/>
            </a:prstGeom>
          </p:spPr>
        </p:pic>
        <p:grpSp>
          <p:nvGrpSpPr>
            <p:cNvPr id="113" name="Gruppe 112">
              <a:extLst>
                <a:ext uri="{FF2B5EF4-FFF2-40B4-BE49-F238E27FC236}">
                  <a16:creationId xmlns:a16="http://schemas.microsoft.com/office/drawing/2014/main" id="{555524D1-0D2D-4C73-B15B-1CB58429493C}"/>
                </a:ext>
              </a:extLst>
            </p:cNvPr>
            <p:cNvGrpSpPr>
              <a:grpSpLocks noChangeAspect="1"/>
            </p:cNvGrpSpPr>
            <p:nvPr/>
          </p:nvGrpSpPr>
          <p:grpSpPr>
            <a:xfrm>
              <a:off x="524514" y="4460907"/>
              <a:ext cx="1026653" cy="867870"/>
              <a:chOff x="3049166" y="3080962"/>
              <a:chExt cx="1876390" cy="1586191"/>
            </a:xfrm>
          </p:grpSpPr>
          <p:sp>
            <p:nvSpPr>
              <p:cNvPr id="114" name="Rektangel 113">
                <a:extLst>
                  <a:ext uri="{FF2B5EF4-FFF2-40B4-BE49-F238E27FC236}">
                    <a16:creationId xmlns:a16="http://schemas.microsoft.com/office/drawing/2014/main" id="{3B51AA11-C6F4-45D1-9585-D3BB41355D0C}"/>
                  </a:ext>
                </a:extLst>
              </p:cNvPr>
              <p:cNvSpPr/>
              <p:nvPr/>
            </p:nvSpPr>
            <p:spPr>
              <a:xfrm>
                <a:off x="3049166" y="3080962"/>
                <a:ext cx="1876390" cy="158619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6" name="Grafikk 115" descr="Prioriteringer kontur">
                <a:extLst>
                  <a:ext uri="{FF2B5EF4-FFF2-40B4-BE49-F238E27FC236}">
                    <a16:creationId xmlns:a16="http://schemas.microsoft.com/office/drawing/2014/main" id="{815C413A-FA96-49E5-8AD4-467443235D97}"/>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860308" y="3193524"/>
                <a:ext cx="716712" cy="716712"/>
              </a:xfrm>
              <a:prstGeom prst="rect">
                <a:avLst/>
              </a:prstGeom>
            </p:spPr>
          </p:pic>
          <p:cxnSp>
            <p:nvCxnSpPr>
              <p:cNvPr id="117" name="Rett linje 116">
                <a:extLst>
                  <a:ext uri="{FF2B5EF4-FFF2-40B4-BE49-F238E27FC236}">
                    <a16:creationId xmlns:a16="http://schemas.microsoft.com/office/drawing/2014/main" id="{26708184-560F-4698-9033-CF08838E0C57}"/>
                  </a:ext>
                </a:extLst>
              </p:cNvPr>
              <p:cNvCxnSpPr>
                <a:cxnSpLocks/>
              </p:cNvCxnSpPr>
              <p:nvPr/>
            </p:nvCxnSpPr>
            <p:spPr>
              <a:xfrm>
                <a:off x="3961644" y="3955921"/>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Rett linje 117">
                <a:extLst>
                  <a:ext uri="{FF2B5EF4-FFF2-40B4-BE49-F238E27FC236}">
                    <a16:creationId xmlns:a16="http://schemas.microsoft.com/office/drawing/2014/main" id="{A709E68D-92B3-414E-B928-0225FA8B21C5}"/>
                  </a:ext>
                </a:extLst>
              </p:cNvPr>
              <p:cNvCxnSpPr>
                <a:cxnSpLocks/>
              </p:cNvCxnSpPr>
              <p:nvPr/>
            </p:nvCxnSpPr>
            <p:spPr>
              <a:xfrm>
                <a:off x="3964287" y="4107588"/>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Rett linje 118">
                <a:extLst>
                  <a:ext uri="{FF2B5EF4-FFF2-40B4-BE49-F238E27FC236}">
                    <a16:creationId xmlns:a16="http://schemas.microsoft.com/office/drawing/2014/main" id="{387BB732-94F1-4757-8130-8CC52ABB9A40}"/>
                  </a:ext>
                </a:extLst>
              </p:cNvPr>
              <p:cNvCxnSpPr>
                <a:cxnSpLocks/>
              </p:cNvCxnSpPr>
              <p:nvPr/>
            </p:nvCxnSpPr>
            <p:spPr>
              <a:xfrm>
                <a:off x="3964287" y="4263768"/>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0" name="Grafikk 119" descr="Merke 5 kontur">
                <a:extLst>
                  <a:ext uri="{FF2B5EF4-FFF2-40B4-BE49-F238E27FC236}">
                    <a16:creationId xmlns:a16="http://schemas.microsoft.com/office/drawing/2014/main" id="{72868BB3-A6CC-42E4-BC9D-B30F5A35FFB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123762" y="3838706"/>
                <a:ext cx="661950" cy="661950"/>
              </a:xfrm>
              <a:prstGeom prst="rect">
                <a:avLst/>
              </a:prstGeom>
            </p:spPr>
          </p:pic>
          <p:pic>
            <p:nvPicPr>
              <p:cNvPr id="121" name="Grafikk 120" descr="Merke 8 kontur">
                <a:extLst>
                  <a:ext uri="{FF2B5EF4-FFF2-40B4-BE49-F238E27FC236}">
                    <a16:creationId xmlns:a16="http://schemas.microsoft.com/office/drawing/2014/main" id="{AC634184-48DC-4664-A5B9-9F2B9B2EA1C4}"/>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095526" y="3153319"/>
                <a:ext cx="661950" cy="661950"/>
              </a:xfrm>
              <a:prstGeom prst="rect">
                <a:avLst/>
              </a:prstGeom>
            </p:spPr>
          </p:pic>
        </p:grpSp>
        <p:grpSp>
          <p:nvGrpSpPr>
            <p:cNvPr id="122" name="Group 1">
              <a:extLst>
                <a:ext uri="{FF2B5EF4-FFF2-40B4-BE49-F238E27FC236}">
                  <a16:creationId xmlns:a16="http://schemas.microsoft.com/office/drawing/2014/main" id="{654450B6-875F-4CF7-A482-0E0786CF1173}"/>
                </a:ext>
              </a:extLst>
            </p:cNvPr>
            <p:cNvGrpSpPr>
              <a:grpSpLocks noChangeAspect="1"/>
            </p:cNvGrpSpPr>
            <p:nvPr/>
          </p:nvGrpSpPr>
          <p:grpSpPr>
            <a:xfrm>
              <a:off x="1820997" y="3985126"/>
              <a:ext cx="747857" cy="1075102"/>
              <a:chOff x="8176811" y="3128861"/>
              <a:chExt cx="1641862" cy="2360305"/>
            </a:xfrm>
          </p:grpSpPr>
          <p:sp>
            <p:nvSpPr>
              <p:cNvPr id="123" name="Rektangel: avrundede hjørner øverst 33">
                <a:extLst>
                  <a:ext uri="{FF2B5EF4-FFF2-40B4-BE49-F238E27FC236}">
                    <a16:creationId xmlns:a16="http://schemas.microsoft.com/office/drawing/2014/main" id="{3BDE29B1-EEE9-40F7-9107-446B8E16B221}"/>
                  </a:ext>
                </a:extLst>
              </p:cNvPr>
              <p:cNvSpPr/>
              <p:nvPr/>
            </p:nvSpPr>
            <p:spPr>
              <a:xfrm>
                <a:off x="8176811" y="3287220"/>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4" name="Snakkeboble: rektangel med avrundede hjørner 65">
                <a:extLst>
                  <a:ext uri="{FF2B5EF4-FFF2-40B4-BE49-F238E27FC236}">
                    <a16:creationId xmlns:a16="http://schemas.microsoft.com/office/drawing/2014/main" id="{C345655F-4E95-49AC-B687-99D3D969F079}"/>
                  </a:ext>
                </a:extLst>
              </p:cNvPr>
              <p:cNvSpPr/>
              <p:nvPr/>
            </p:nvSpPr>
            <p:spPr>
              <a:xfrm>
                <a:off x="8682836" y="3888019"/>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5" name="Snakkeboble: rektangel med avrundede hjørner 66">
                <a:extLst>
                  <a:ext uri="{FF2B5EF4-FFF2-40B4-BE49-F238E27FC236}">
                    <a16:creationId xmlns:a16="http://schemas.microsoft.com/office/drawing/2014/main" id="{813F3AE0-25A9-4AC9-AAB1-011908BCD3F6}"/>
                  </a:ext>
                </a:extLst>
              </p:cNvPr>
              <p:cNvSpPr/>
              <p:nvPr/>
            </p:nvSpPr>
            <p:spPr>
              <a:xfrm>
                <a:off x="8261643" y="4334281"/>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6" name="Rett linje 73">
                <a:extLst>
                  <a:ext uri="{FF2B5EF4-FFF2-40B4-BE49-F238E27FC236}">
                    <a16:creationId xmlns:a16="http://schemas.microsoft.com/office/drawing/2014/main" id="{70C5321E-CF74-4574-8EAA-83F7E50C5A87}"/>
                  </a:ext>
                </a:extLst>
              </p:cNvPr>
              <p:cNvCxnSpPr>
                <a:cxnSpLocks/>
              </p:cNvCxnSpPr>
              <p:nvPr/>
            </p:nvCxnSpPr>
            <p:spPr>
              <a:xfrm>
                <a:off x="8775683" y="4020940"/>
                <a:ext cx="86303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Rett linje 77">
                <a:extLst>
                  <a:ext uri="{FF2B5EF4-FFF2-40B4-BE49-F238E27FC236}">
                    <a16:creationId xmlns:a16="http://schemas.microsoft.com/office/drawing/2014/main" id="{2FC2656F-AD74-41BF-A789-8774F785EA16}"/>
                  </a:ext>
                </a:extLst>
              </p:cNvPr>
              <p:cNvCxnSpPr>
                <a:cxnSpLocks/>
              </p:cNvCxnSpPr>
              <p:nvPr/>
            </p:nvCxnSpPr>
            <p:spPr>
              <a:xfrm>
                <a:off x="8355024" y="4450600"/>
                <a:ext cx="86303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Rett linje 78">
                <a:extLst>
                  <a:ext uri="{FF2B5EF4-FFF2-40B4-BE49-F238E27FC236}">
                    <a16:creationId xmlns:a16="http://schemas.microsoft.com/office/drawing/2014/main" id="{C2F93DB8-DC36-4549-859A-B331E27724E7}"/>
                  </a:ext>
                </a:extLst>
              </p:cNvPr>
              <p:cNvCxnSpPr>
                <a:cxnSpLocks/>
              </p:cNvCxnSpPr>
              <p:nvPr/>
            </p:nvCxnSpPr>
            <p:spPr>
              <a:xfrm>
                <a:off x="8364549" y="4589452"/>
                <a:ext cx="441846"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9" name="Snakkeboble: rektangel med avrundede hjørner 80">
                <a:extLst>
                  <a:ext uri="{FF2B5EF4-FFF2-40B4-BE49-F238E27FC236}">
                    <a16:creationId xmlns:a16="http://schemas.microsoft.com/office/drawing/2014/main" id="{8466A528-4DF4-4C58-ABA8-337BD4E129B0}"/>
                  </a:ext>
                </a:extLst>
              </p:cNvPr>
              <p:cNvSpPr/>
              <p:nvPr/>
            </p:nvSpPr>
            <p:spPr>
              <a:xfrm>
                <a:off x="8775683" y="4785930"/>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0" name="Rett linje 81">
                <a:extLst>
                  <a:ext uri="{FF2B5EF4-FFF2-40B4-BE49-F238E27FC236}">
                    <a16:creationId xmlns:a16="http://schemas.microsoft.com/office/drawing/2014/main" id="{669F1D6B-D513-4335-98B7-073DD672B6DC}"/>
                  </a:ext>
                </a:extLst>
              </p:cNvPr>
              <p:cNvCxnSpPr>
                <a:cxnSpLocks/>
              </p:cNvCxnSpPr>
              <p:nvPr/>
            </p:nvCxnSpPr>
            <p:spPr>
              <a:xfrm>
                <a:off x="8904273" y="4913302"/>
                <a:ext cx="73444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Rett linje 83">
                <a:extLst>
                  <a:ext uri="{FF2B5EF4-FFF2-40B4-BE49-F238E27FC236}">
                    <a16:creationId xmlns:a16="http://schemas.microsoft.com/office/drawing/2014/main" id="{FA06A030-768C-4F93-AE1A-D4F6806C0020}"/>
                  </a:ext>
                </a:extLst>
              </p:cNvPr>
              <p:cNvCxnSpPr>
                <a:cxnSpLocks/>
              </p:cNvCxnSpPr>
              <p:nvPr/>
            </p:nvCxnSpPr>
            <p:spPr>
              <a:xfrm>
                <a:off x="8904273" y="5065702"/>
                <a:ext cx="73444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Rett linje 84">
                <a:extLst>
                  <a:ext uri="{FF2B5EF4-FFF2-40B4-BE49-F238E27FC236}">
                    <a16:creationId xmlns:a16="http://schemas.microsoft.com/office/drawing/2014/main" id="{074FF69A-52D5-4D5F-8DF5-1385B0BFB26F}"/>
                  </a:ext>
                </a:extLst>
              </p:cNvPr>
              <p:cNvCxnSpPr>
                <a:cxnSpLocks/>
              </p:cNvCxnSpPr>
              <p:nvPr/>
            </p:nvCxnSpPr>
            <p:spPr>
              <a:xfrm>
                <a:off x="9218063" y="5199052"/>
                <a:ext cx="42065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3" name="Rektangel: avrundede hjørner 88">
                <a:extLst>
                  <a:ext uri="{FF2B5EF4-FFF2-40B4-BE49-F238E27FC236}">
                    <a16:creationId xmlns:a16="http://schemas.microsoft.com/office/drawing/2014/main" id="{EE4EF6D2-5774-4B0B-9709-3E41A2EBBA02}"/>
                  </a:ext>
                </a:extLst>
              </p:cNvPr>
              <p:cNvSpPr/>
              <p:nvPr/>
            </p:nvSpPr>
            <p:spPr>
              <a:xfrm>
                <a:off x="8176811" y="3287220"/>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Chat</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4" name="Gruppe 43">
                <a:extLst>
                  <a:ext uri="{FF2B5EF4-FFF2-40B4-BE49-F238E27FC236}">
                    <a16:creationId xmlns:a16="http://schemas.microsoft.com/office/drawing/2014/main" id="{0AA7697E-A58E-4F6D-A32E-6734B18E9B63}"/>
                  </a:ext>
                </a:extLst>
              </p:cNvPr>
              <p:cNvGrpSpPr/>
              <p:nvPr/>
            </p:nvGrpSpPr>
            <p:grpSpPr>
              <a:xfrm>
                <a:off x="8229851" y="3128861"/>
                <a:ext cx="452985" cy="439988"/>
                <a:chOff x="8881514" y="3144104"/>
                <a:chExt cx="452985" cy="439988"/>
              </a:xfrm>
            </p:grpSpPr>
            <p:sp>
              <p:nvSpPr>
                <p:cNvPr id="136" name="Ellipse 63">
                  <a:extLst>
                    <a:ext uri="{FF2B5EF4-FFF2-40B4-BE49-F238E27FC236}">
                      <a16:creationId xmlns:a16="http://schemas.microsoft.com/office/drawing/2014/main" id="{58EFFE3B-506E-4B63-B4D8-C5F07FF31CD8}"/>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37" name="Grafikk 62" descr="Bruker med heldekkende fyll">
                  <a:extLst>
                    <a:ext uri="{FF2B5EF4-FFF2-40B4-BE49-F238E27FC236}">
                      <a16:creationId xmlns:a16="http://schemas.microsoft.com/office/drawing/2014/main" id="{F95DDDC6-83FE-48D3-92FD-57D61079D2AC}"/>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913748" y="3144104"/>
                  <a:ext cx="377770" cy="398690"/>
                </a:xfrm>
                <a:prstGeom prst="rect">
                  <a:avLst/>
                </a:prstGeom>
              </p:spPr>
            </p:pic>
          </p:grpSp>
          <p:pic>
            <p:nvPicPr>
              <p:cNvPr id="135" name="Graphic 221" descr="Miscellaneous with solid fill">
                <a:extLst>
                  <a:ext uri="{FF2B5EF4-FFF2-40B4-BE49-F238E27FC236}">
                    <a16:creationId xmlns:a16="http://schemas.microsoft.com/office/drawing/2014/main" id="{67D0F593-E9FF-45AD-8660-853AC33E0D9E}"/>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rot="16200000">
                <a:off x="9545901" y="3377877"/>
                <a:ext cx="225667" cy="225667"/>
              </a:xfrm>
              <a:prstGeom prst="rect">
                <a:avLst/>
              </a:prstGeom>
            </p:spPr>
          </p:pic>
        </p:grpSp>
        <p:grpSp>
          <p:nvGrpSpPr>
            <p:cNvPr id="138" name="Gruppe 137">
              <a:extLst>
                <a:ext uri="{FF2B5EF4-FFF2-40B4-BE49-F238E27FC236}">
                  <a16:creationId xmlns:a16="http://schemas.microsoft.com/office/drawing/2014/main" id="{5DB6B0DE-F1A7-4310-8D85-C840E682EF75}"/>
                </a:ext>
              </a:extLst>
            </p:cNvPr>
            <p:cNvGrpSpPr/>
            <p:nvPr/>
          </p:nvGrpSpPr>
          <p:grpSpPr>
            <a:xfrm>
              <a:off x="1792127" y="2293054"/>
              <a:ext cx="513491" cy="482478"/>
              <a:chOff x="2206663" y="1892801"/>
              <a:chExt cx="708105" cy="665338"/>
            </a:xfrm>
          </p:grpSpPr>
          <p:sp>
            <p:nvSpPr>
              <p:cNvPr id="139" name="Oval 125">
                <a:extLst>
                  <a:ext uri="{FF2B5EF4-FFF2-40B4-BE49-F238E27FC236}">
                    <a16:creationId xmlns:a16="http://schemas.microsoft.com/office/drawing/2014/main" id="{61C155DE-9C72-46E0-8934-E684588E190E}"/>
                  </a:ext>
                </a:extLst>
              </p:cNvPr>
              <p:cNvSpPr/>
              <p:nvPr/>
            </p:nvSpPr>
            <p:spPr>
              <a:xfrm>
                <a:off x="2206663" y="1892801"/>
                <a:ext cx="708105" cy="665338"/>
              </a:xfrm>
              <a:prstGeom prst="ellipse">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0" name="Grafikk 139" descr="Målgruppe kontur">
                <a:extLst>
                  <a:ext uri="{FF2B5EF4-FFF2-40B4-BE49-F238E27FC236}">
                    <a16:creationId xmlns:a16="http://schemas.microsoft.com/office/drawing/2014/main" id="{B3541BC0-188A-4E68-B71A-4BF8F3D38BC8}"/>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273939" y="1967509"/>
                <a:ext cx="573552" cy="573552"/>
              </a:xfrm>
              <a:prstGeom prst="rect">
                <a:avLst/>
              </a:prstGeom>
            </p:spPr>
          </p:pic>
        </p:grpSp>
        <p:sp>
          <p:nvSpPr>
            <p:cNvPr id="74" name="Rektangel: avrundede hjørner 88">
              <a:extLst>
                <a:ext uri="{FF2B5EF4-FFF2-40B4-BE49-F238E27FC236}">
                  <a16:creationId xmlns:a16="http://schemas.microsoft.com/office/drawing/2014/main" id="{86E2FEF4-94EE-4CF7-B5CE-D1C58F33CD73}"/>
                </a:ext>
              </a:extLst>
            </p:cNvPr>
            <p:cNvSpPr/>
            <p:nvPr/>
          </p:nvSpPr>
          <p:spPr>
            <a:xfrm>
              <a:off x="520394" y="4286784"/>
              <a:ext cx="1030773" cy="188716"/>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Lead Scoring</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Dobbel hakeparentes 2">
              <a:extLst>
                <a:ext uri="{FF2B5EF4-FFF2-40B4-BE49-F238E27FC236}">
                  <a16:creationId xmlns:a16="http://schemas.microsoft.com/office/drawing/2014/main" id="{925BD0A8-09D0-435E-BDC2-AB110CB5A700}"/>
                </a:ext>
              </a:extLst>
            </p:cNvPr>
            <p:cNvSpPr/>
            <p:nvPr/>
          </p:nvSpPr>
          <p:spPr>
            <a:xfrm>
              <a:off x="353168" y="2219703"/>
              <a:ext cx="2341440" cy="3328776"/>
            </a:xfrm>
            <a:prstGeom prst="bracketPair">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9" name="TekstSylinder 48">
              <a:extLst>
                <a:ext uri="{FF2B5EF4-FFF2-40B4-BE49-F238E27FC236}">
                  <a16:creationId xmlns:a16="http://schemas.microsoft.com/office/drawing/2014/main" id="{6E39A5EA-F396-4749-9E1F-A5AE6F6ED0E5}"/>
                </a:ext>
              </a:extLst>
            </p:cNvPr>
            <p:cNvSpPr txBox="1"/>
            <p:nvPr/>
          </p:nvSpPr>
          <p:spPr>
            <a:xfrm>
              <a:off x="718329" y="2695056"/>
              <a:ext cx="166288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Web Form</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7" name="Grafikk 6" descr="Sky med heldekkende fyll">
              <a:extLst>
                <a:ext uri="{FF2B5EF4-FFF2-40B4-BE49-F238E27FC236}">
                  <a16:creationId xmlns:a16="http://schemas.microsoft.com/office/drawing/2014/main" id="{EA798679-B8DE-4FC2-A3B7-88F0EC8E7D99}"/>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21951" y="1565240"/>
              <a:ext cx="663089" cy="663088"/>
            </a:xfrm>
            <a:prstGeom prst="rect">
              <a:avLst/>
            </a:prstGeom>
          </p:spPr>
        </p:pic>
        <p:sp>
          <p:nvSpPr>
            <p:cNvPr id="180" name="TekstSylinder 48">
              <a:extLst>
                <a:ext uri="{FF2B5EF4-FFF2-40B4-BE49-F238E27FC236}">
                  <a16:creationId xmlns:a16="http://schemas.microsoft.com/office/drawing/2014/main" id="{7655EFAE-3B7A-4B26-802C-A5084780AAA9}"/>
                </a:ext>
              </a:extLst>
            </p:cNvPr>
            <p:cNvSpPr txBox="1"/>
            <p:nvPr/>
          </p:nvSpPr>
          <p:spPr>
            <a:xfrm>
              <a:off x="593943" y="2023771"/>
              <a:ext cx="1662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Internet</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sp>
        <p:nvSpPr>
          <p:cNvPr id="181" name="Tittel 50">
            <a:extLst>
              <a:ext uri="{FF2B5EF4-FFF2-40B4-BE49-F238E27FC236}">
                <a16:creationId xmlns:a16="http://schemas.microsoft.com/office/drawing/2014/main" id="{ECD66FC4-AAAD-4D87-85D2-11E1420F20E2}"/>
              </a:ext>
            </a:extLst>
          </p:cNvPr>
          <p:cNvSpPr>
            <a:spLocks noGrp="1"/>
          </p:cNvSpPr>
          <p:nvPr>
            <p:ph type="title"/>
          </p:nvPr>
        </p:nvSpPr>
        <p:spPr>
          <a:xfrm>
            <a:off x="838200" y="602820"/>
            <a:ext cx="10515600" cy="851941"/>
          </a:xfrm>
        </p:spPr>
        <p:txBody>
          <a:bodyPr>
            <a:normAutofit/>
          </a:bodyPr>
          <a:lstStyle/>
          <a:p>
            <a:pPr algn="ctr"/>
            <a:r>
              <a:rPr lang="nb-NO" err="1"/>
              <a:t>Collecting</a:t>
            </a:r>
            <a:r>
              <a:rPr lang="nb-NO"/>
              <a:t> Leads / </a:t>
            </a:r>
            <a:r>
              <a:rPr lang="nb-NO" err="1"/>
              <a:t>Inbound</a:t>
            </a:r>
            <a:r>
              <a:rPr lang="nb-NO"/>
              <a:t> </a:t>
            </a:r>
            <a:r>
              <a:rPr lang="nb-NO" err="1"/>
              <a:t>Mkt</a:t>
            </a:r>
            <a:endParaRPr lang="nb-NO"/>
          </a:p>
        </p:txBody>
      </p:sp>
      <p:pic>
        <p:nvPicPr>
          <p:cNvPr id="182" name="Graphic 9" descr="Arrow: Straight with solid fill">
            <a:extLst>
              <a:ext uri="{FF2B5EF4-FFF2-40B4-BE49-F238E27FC236}">
                <a16:creationId xmlns:a16="http://schemas.microsoft.com/office/drawing/2014/main" id="{4CA27A32-BD0C-4469-912E-104734FD0A5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rot="10800000">
            <a:off x="2766442" y="2958734"/>
            <a:ext cx="381825" cy="381825"/>
          </a:xfrm>
          <a:prstGeom prst="rect">
            <a:avLst/>
          </a:prstGeom>
        </p:spPr>
      </p:pic>
      <p:sp>
        <p:nvSpPr>
          <p:cNvPr id="204" name="TekstSylinder 48">
            <a:extLst>
              <a:ext uri="{FF2B5EF4-FFF2-40B4-BE49-F238E27FC236}">
                <a16:creationId xmlns:a16="http://schemas.microsoft.com/office/drawing/2014/main" id="{A13274EE-0C3F-4CCD-BBB7-F0A092C66392}"/>
              </a:ext>
            </a:extLst>
          </p:cNvPr>
          <p:cNvSpPr txBox="1"/>
          <p:nvPr/>
        </p:nvSpPr>
        <p:spPr>
          <a:xfrm>
            <a:off x="9381558" y="1719577"/>
            <a:ext cx="282393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Useful</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Apps</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17" name="TekstSylinder 48">
            <a:extLst>
              <a:ext uri="{FF2B5EF4-FFF2-40B4-BE49-F238E27FC236}">
                <a16:creationId xmlns:a16="http://schemas.microsoft.com/office/drawing/2014/main" id="{B784BE52-18DE-4693-A4A2-E904AB683F17}"/>
              </a:ext>
            </a:extLst>
          </p:cNvPr>
          <p:cNvSpPr txBox="1"/>
          <p:nvPr/>
        </p:nvSpPr>
        <p:spPr>
          <a:xfrm>
            <a:off x="4891259" y="6392581"/>
            <a:ext cx="462266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 </a:t>
            </a:r>
            <a:r>
              <a:rPr kumimoji="0" lang="en-US" sz="1100" b="0" i="1" u="none" strike="noStrike" kern="1200" cap="none" spc="0" normalizeH="0" baseline="0" noProof="0">
                <a:ln>
                  <a:noFill/>
                </a:ln>
                <a:solidFill>
                  <a:srgbClr val="2B2929"/>
                </a:solidFill>
                <a:effectLst/>
                <a:uLnTx/>
                <a:uFillTx/>
                <a:latin typeface="Arial" panose="020B0604020202020204"/>
                <a:ea typeface="+mn-ea"/>
                <a:cs typeface="+mn-cs"/>
              </a:rPr>
              <a:t>Separate agreements, prices and terms apply to App purchases</a:t>
            </a:r>
          </a:p>
        </p:txBody>
      </p:sp>
      <p:grpSp>
        <p:nvGrpSpPr>
          <p:cNvPr id="31" name="Gruppe 30">
            <a:extLst>
              <a:ext uri="{FF2B5EF4-FFF2-40B4-BE49-F238E27FC236}">
                <a16:creationId xmlns:a16="http://schemas.microsoft.com/office/drawing/2014/main" id="{BF406D36-6C15-4563-BDE8-F78EF1500945}"/>
              </a:ext>
            </a:extLst>
          </p:cNvPr>
          <p:cNvGrpSpPr/>
          <p:nvPr/>
        </p:nvGrpSpPr>
        <p:grpSpPr>
          <a:xfrm>
            <a:off x="9020221" y="2041076"/>
            <a:ext cx="2708578" cy="3626844"/>
            <a:chOff x="8944805" y="2512417"/>
            <a:chExt cx="2708578" cy="3626844"/>
          </a:xfrm>
        </p:grpSpPr>
        <p:grpSp>
          <p:nvGrpSpPr>
            <p:cNvPr id="24" name="Gruppe 23">
              <a:extLst>
                <a:ext uri="{FF2B5EF4-FFF2-40B4-BE49-F238E27FC236}">
                  <a16:creationId xmlns:a16="http://schemas.microsoft.com/office/drawing/2014/main" id="{360F51A4-513B-4967-B95D-575794482958}"/>
                </a:ext>
              </a:extLst>
            </p:cNvPr>
            <p:cNvGrpSpPr/>
            <p:nvPr/>
          </p:nvGrpSpPr>
          <p:grpSpPr>
            <a:xfrm>
              <a:off x="9684009" y="2512417"/>
              <a:ext cx="1969374" cy="2528603"/>
              <a:chOff x="9940564" y="2097943"/>
              <a:chExt cx="1969374" cy="2528603"/>
            </a:xfrm>
          </p:grpSpPr>
          <p:sp>
            <p:nvSpPr>
              <p:cNvPr id="186" name="Rektangel 58">
                <a:extLst>
                  <a:ext uri="{FF2B5EF4-FFF2-40B4-BE49-F238E27FC236}">
                    <a16:creationId xmlns:a16="http://schemas.microsoft.com/office/drawing/2014/main" id="{38A092F1-5F6B-45E3-BBFB-EDBFA87A442E}"/>
                  </a:ext>
                </a:extLst>
              </p:cNvPr>
              <p:cNvSpPr>
                <a:spLocks noChangeAspect="1"/>
              </p:cNvSpPr>
              <p:nvPr/>
            </p:nvSpPr>
            <p:spPr>
              <a:xfrm>
                <a:off x="9940564" y="2097943"/>
                <a:ext cx="1969374" cy="252860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7" name="Rektangel 54">
                <a:extLst>
                  <a:ext uri="{FF2B5EF4-FFF2-40B4-BE49-F238E27FC236}">
                    <a16:creationId xmlns:a16="http://schemas.microsoft.com/office/drawing/2014/main" id="{74111F0B-537E-49C5-8B4F-048C10D9AF31}"/>
                  </a:ext>
                </a:extLst>
              </p:cNvPr>
              <p:cNvSpPr>
                <a:spLocks noChangeAspect="1"/>
              </p:cNvSpPr>
              <p:nvPr/>
            </p:nvSpPr>
            <p:spPr>
              <a:xfrm>
                <a:off x="10003261" y="2178768"/>
                <a:ext cx="1835571"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SuperOffice App Store</a:t>
                </a:r>
                <a:endParaRPr kumimoji="0" lang="en-US" sz="12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grpSp>
            <p:nvGrpSpPr>
              <p:cNvPr id="23" name="Gruppe 22">
                <a:extLst>
                  <a:ext uri="{FF2B5EF4-FFF2-40B4-BE49-F238E27FC236}">
                    <a16:creationId xmlns:a16="http://schemas.microsoft.com/office/drawing/2014/main" id="{EA9E6F12-C071-4148-B51F-CC89CD5577BD}"/>
                  </a:ext>
                </a:extLst>
              </p:cNvPr>
              <p:cNvGrpSpPr/>
              <p:nvPr/>
            </p:nvGrpSpPr>
            <p:grpSpPr>
              <a:xfrm>
                <a:off x="11006833" y="3625439"/>
                <a:ext cx="751352" cy="876104"/>
                <a:chOff x="11006833" y="3625439"/>
                <a:chExt cx="751352" cy="876104"/>
              </a:xfrm>
            </p:grpSpPr>
            <p:sp>
              <p:nvSpPr>
                <p:cNvPr id="190" name="Rektangel: avrundede hjørner 141">
                  <a:extLst>
                    <a:ext uri="{FF2B5EF4-FFF2-40B4-BE49-F238E27FC236}">
                      <a16:creationId xmlns:a16="http://schemas.microsoft.com/office/drawing/2014/main" id="{31DA54C7-24BD-45AC-94DD-550D9946C0C5}"/>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6" name="Rett linje 195">
                  <a:extLst>
                    <a:ext uri="{FF2B5EF4-FFF2-40B4-BE49-F238E27FC236}">
                      <a16:creationId xmlns:a16="http://schemas.microsoft.com/office/drawing/2014/main" id="{842DE38F-CB00-4053-8F7C-C95AF29BC59D}"/>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Rett linje 196">
                  <a:extLst>
                    <a:ext uri="{FF2B5EF4-FFF2-40B4-BE49-F238E27FC236}">
                      <a16:creationId xmlns:a16="http://schemas.microsoft.com/office/drawing/2014/main" id="{F079E9F7-6ED2-4BEF-8786-49AB79765853}"/>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Rett linje 198">
                  <a:extLst>
                    <a:ext uri="{FF2B5EF4-FFF2-40B4-BE49-F238E27FC236}">
                      <a16:creationId xmlns:a16="http://schemas.microsoft.com/office/drawing/2014/main" id="{C744745A-07B3-4F03-800D-1519420CDCFE}"/>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Rett linje 199">
                  <a:extLst>
                    <a:ext uri="{FF2B5EF4-FFF2-40B4-BE49-F238E27FC236}">
                      <a16:creationId xmlns:a16="http://schemas.microsoft.com/office/drawing/2014/main" id="{0B34593C-61B2-41BB-9BDB-FD0A8086E9FB}"/>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Rett linje 200">
                  <a:extLst>
                    <a:ext uri="{FF2B5EF4-FFF2-40B4-BE49-F238E27FC236}">
                      <a16:creationId xmlns:a16="http://schemas.microsoft.com/office/drawing/2014/main" id="{111F75EC-29A5-4863-BBC8-86BCF9250079}"/>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0" name="Bilde 19">
                <a:extLst>
                  <a:ext uri="{FF2B5EF4-FFF2-40B4-BE49-F238E27FC236}">
                    <a16:creationId xmlns:a16="http://schemas.microsoft.com/office/drawing/2014/main" id="{CF055932-79CD-488D-B412-85B8184B434E}"/>
                  </a:ext>
                </a:extLst>
              </p:cNvPr>
              <p:cNvPicPr>
                <a:picLocks noChangeAspect="1"/>
              </p:cNvPicPr>
              <p:nvPr/>
            </p:nvPicPr>
            <p:blipFill>
              <a:blip r:embed="rId44">
                <a:duotone>
                  <a:schemeClr val="accent1">
                    <a:shade val="45000"/>
                    <a:satMod val="135000"/>
                  </a:schemeClr>
                  <a:prstClr val="white"/>
                </a:duotone>
              </a:blip>
              <a:stretch>
                <a:fillRect/>
              </a:stretch>
            </p:blipFill>
            <p:spPr>
              <a:xfrm>
                <a:off x="10113738" y="2609938"/>
                <a:ext cx="717994" cy="876104"/>
              </a:xfrm>
              <a:prstGeom prst="rect">
                <a:avLst/>
              </a:prstGeom>
              <a:ln w="19050">
                <a:solidFill>
                  <a:srgbClr val="005E58"/>
                </a:solidFill>
              </a:ln>
            </p:spPr>
          </p:pic>
          <p:pic>
            <p:nvPicPr>
              <p:cNvPr id="22" name="Bilde 21">
                <a:extLst>
                  <a:ext uri="{FF2B5EF4-FFF2-40B4-BE49-F238E27FC236}">
                    <a16:creationId xmlns:a16="http://schemas.microsoft.com/office/drawing/2014/main" id="{C2B7D9A9-21C7-4D16-8989-DC14864F760C}"/>
                  </a:ext>
                </a:extLst>
              </p:cNvPr>
              <p:cNvPicPr>
                <a:picLocks noChangeAspect="1"/>
              </p:cNvPicPr>
              <p:nvPr/>
            </p:nvPicPr>
            <p:blipFill>
              <a:blip r:embed="rId45">
                <a:duotone>
                  <a:schemeClr val="accent1">
                    <a:shade val="45000"/>
                    <a:satMod val="135000"/>
                  </a:schemeClr>
                  <a:prstClr val="white"/>
                </a:duotone>
              </a:blip>
              <a:stretch>
                <a:fillRect/>
              </a:stretch>
            </p:blipFill>
            <p:spPr>
              <a:xfrm>
                <a:off x="11041212" y="2602245"/>
                <a:ext cx="709271" cy="870986"/>
              </a:xfrm>
              <a:prstGeom prst="rect">
                <a:avLst/>
              </a:prstGeom>
              <a:ln w="19050">
                <a:solidFill>
                  <a:srgbClr val="005E58"/>
                </a:solidFill>
              </a:ln>
            </p:spPr>
          </p:pic>
          <p:grpSp>
            <p:nvGrpSpPr>
              <p:cNvPr id="205" name="Gruppe 204">
                <a:extLst>
                  <a:ext uri="{FF2B5EF4-FFF2-40B4-BE49-F238E27FC236}">
                    <a16:creationId xmlns:a16="http://schemas.microsoft.com/office/drawing/2014/main" id="{ABFF0716-1FB3-4C04-9278-0269650338A5}"/>
                  </a:ext>
                </a:extLst>
              </p:cNvPr>
              <p:cNvGrpSpPr/>
              <p:nvPr/>
            </p:nvGrpSpPr>
            <p:grpSpPr>
              <a:xfrm>
                <a:off x="10107172" y="3608714"/>
                <a:ext cx="751352" cy="876104"/>
                <a:chOff x="11006833" y="3625439"/>
                <a:chExt cx="751352" cy="876104"/>
              </a:xfrm>
            </p:grpSpPr>
            <p:sp>
              <p:nvSpPr>
                <p:cNvPr id="207" name="Rektangel: avrundede hjørner 141">
                  <a:extLst>
                    <a:ext uri="{FF2B5EF4-FFF2-40B4-BE49-F238E27FC236}">
                      <a16:creationId xmlns:a16="http://schemas.microsoft.com/office/drawing/2014/main" id="{28577FCE-DD95-4609-8082-004D4F28BFED}"/>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8" name="Rett linje 207">
                  <a:extLst>
                    <a:ext uri="{FF2B5EF4-FFF2-40B4-BE49-F238E27FC236}">
                      <a16:creationId xmlns:a16="http://schemas.microsoft.com/office/drawing/2014/main" id="{87D9E920-2DAF-4350-BE3E-ACDA9AD48D66}"/>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208">
                  <a:extLst>
                    <a:ext uri="{FF2B5EF4-FFF2-40B4-BE49-F238E27FC236}">
                      <a16:creationId xmlns:a16="http://schemas.microsoft.com/office/drawing/2014/main" id="{DD094CBA-B4F7-4787-A356-1036E9237E07}"/>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Rett linje 209">
                  <a:extLst>
                    <a:ext uri="{FF2B5EF4-FFF2-40B4-BE49-F238E27FC236}">
                      <a16:creationId xmlns:a16="http://schemas.microsoft.com/office/drawing/2014/main" id="{FADA69C8-E865-43D2-B2A7-DEFD5DC21C70}"/>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Rett linje 210">
                  <a:extLst>
                    <a:ext uri="{FF2B5EF4-FFF2-40B4-BE49-F238E27FC236}">
                      <a16:creationId xmlns:a16="http://schemas.microsoft.com/office/drawing/2014/main" id="{3E52C66B-C331-4350-A21A-CF690BE42525}"/>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2" name="Rett linje 211">
                  <a:extLst>
                    <a:ext uri="{FF2B5EF4-FFF2-40B4-BE49-F238E27FC236}">
                      <a16:creationId xmlns:a16="http://schemas.microsoft.com/office/drawing/2014/main" id="{5580A1C9-56B6-4DE6-8744-77C84631BEF8}"/>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218" name="Graphic 279" descr="Back with solid fill">
              <a:extLst>
                <a:ext uri="{FF2B5EF4-FFF2-40B4-BE49-F238E27FC236}">
                  <a16:creationId xmlns:a16="http://schemas.microsoft.com/office/drawing/2014/main" id="{4E16C973-1FB9-47DA-9D9A-E82E4B711D3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a:off x="10274187" y="5163692"/>
              <a:ext cx="510470" cy="510470"/>
            </a:xfrm>
            <a:prstGeom prst="rect">
              <a:avLst/>
            </a:prstGeom>
          </p:spPr>
        </p:pic>
        <p:sp>
          <p:nvSpPr>
            <p:cNvPr id="219" name="TekstSylinder 48">
              <a:extLst>
                <a:ext uri="{FF2B5EF4-FFF2-40B4-BE49-F238E27FC236}">
                  <a16:creationId xmlns:a16="http://schemas.microsoft.com/office/drawing/2014/main" id="{5AFDFD59-52B8-49B7-BFA0-9CA3D0765469}"/>
                </a:ext>
              </a:extLst>
            </p:cNvPr>
            <p:cNvSpPr txBox="1"/>
            <p:nvPr/>
          </p:nvSpPr>
          <p:spPr>
            <a:xfrm>
              <a:off x="8944805" y="5677596"/>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2929"/>
                  </a:solidFill>
                  <a:effectLst/>
                  <a:uLnTx/>
                  <a:uFillTx/>
                  <a:latin typeface="Arial" panose="020B0604020202020204"/>
                  <a:ea typeface="+mn-ea"/>
                  <a:cs typeface="+mn-cs"/>
                </a:rPr>
                <a:t>Seamless connection between CRM and selected App*</a:t>
              </a:r>
            </a:p>
          </p:txBody>
        </p:sp>
        <p:grpSp>
          <p:nvGrpSpPr>
            <p:cNvPr id="221" name="Gruppe 220">
              <a:extLst>
                <a:ext uri="{FF2B5EF4-FFF2-40B4-BE49-F238E27FC236}">
                  <a16:creationId xmlns:a16="http://schemas.microsoft.com/office/drawing/2014/main" id="{A4E8790E-E7C0-40F6-8960-76A25C93DC44}"/>
                </a:ext>
              </a:extLst>
            </p:cNvPr>
            <p:cNvGrpSpPr/>
            <p:nvPr/>
          </p:nvGrpSpPr>
          <p:grpSpPr>
            <a:xfrm>
              <a:off x="9665902" y="5145378"/>
              <a:ext cx="510470" cy="479640"/>
              <a:chOff x="9839352" y="4768471"/>
              <a:chExt cx="510470" cy="479640"/>
            </a:xfrm>
          </p:grpSpPr>
          <p:sp>
            <p:nvSpPr>
              <p:cNvPr id="222" name="Oval 281">
                <a:extLst>
                  <a:ext uri="{FF2B5EF4-FFF2-40B4-BE49-F238E27FC236}">
                    <a16:creationId xmlns:a16="http://schemas.microsoft.com/office/drawing/2014/main" id="{8D16C653-67BA-4C04-9B50-F5D96AD78ACC}"/>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3" name="Grafikk 222" descr="Tilkoblet frakoblet med heldekkende fyll">
                <a:extLst>
                  <a:ext uri="{FF2B5EF4-FFF2-40B4-BE49-F238E27FC236}">
                    <a16:creationId xmlns:a16="http://schemas.microsoft.com/office/drawing/2014/main" id="{2594CE22-DD5D-46AC-8797-F68AEA19AB7A}"/>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887609" y="4793043"/>
                <a:ext cx="430495" cy="430495"/>
              </a:xfrm>
              <a:prstGeom prst="rect">
                <a:avLst/>
              </a:prstGeom>
            </p:spPr>
          </p:pic>
        </p:grpSp>
      </p:grpSp>
    </p:spTree>
    <p:extLst>
      <p:ext uri="{BB962C8B-B14F-4D97-AF65-F5344CB8AC3E}">
        <p14:creationId xmlns:p14="http://schemas.microsoft.com/office/powerpoint/2010/main" val="208198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 calcmode="lin" valueType="num">
                                      <p:cBhvr additive="base">
                                        <p:cTn id="7" dur="500" fill="hold"/>
                                        <p:tgtEl>
                                          <p:spTgt spid="182"/>
                                        </p:tgtEl>
                                        <p:attrNameLst>
                                          <p:attrName>ppt_x</p:attrName>
                                        </p:attrNameLst>
                                      </p:cBhvr>
                                      <p:tavLst>
                                        <p:tav tm="0">
                                          <p:val>
                                            <p:strVal val="#ppt_x"/>
                                          </p:val>
                                        </p:tav>
                                        <p:tav tm="100000">
                                          <p:val>
                                            <p:strVal val="#ppt_x"/>
                                          </p:val>
                                        </p:tav>
                                      </p:tavLst>
                                    </p:anim>
                                    <p:anim calcmode="lin" valueType="num">
                                      <p:cBhvr additive="base">
                                        <p:cTn id="8" dur="500" fill="hold"/>
                                        <p:tgtEl>
                                          <p:spTgt spid="18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1"/>
                                        </p:tgtEl>
                                        <p:attrNameLst>
                                          <p:attrName>style.visibility</p:attrName>
                                        </p:attrNameLst>
                                      </p:cBhvr>
                                      <p:to>
                                        <p:strVal val="visible"/>
                                      </p:to>
                                    </p:set>
                                    <p:anim calcmode="lin" valueType="num">
                                      <p:cBhvr additive="base">
                                        <p:cTn id="21" dur="500" fill="hold"/>
                                        <p:tgtEl>
                                          <p:spTgt spid="141"/>
                                        </p:tgtEl>
                                        <p:attrNameLst>
                                          <p:attrName>ppt_x</p:attrName>
                                        </p:attrNameLst>
                                      </p:cBhvr>
                                      <p:tavLst>
                                        <p:tav tm="0">
                                          <p:val>
                                            <p:strVal val="#ppt_x"/>
                                          </p:val>
                                        </p:tav>
                                        <p:tav tm="100000">
                                          <p:val>
                                            <p:strVal val="#ppt_x"/>
                                          </p:val>
                                        </p:tav>
                                      </p:tavLst>
                                    </p:anim>
                                    <p:anim calcmode="lin" valueType="num">
                                      <p:cBhvr additive="base">
                                        <p:cTn id="22" dur="500" fill="hold"/>
                                        <p:tgtEl>
                                          <p:spTgt spid="14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ppt_x"/>
                                          </p:val>
                                        </p:tav>
                                        <p:tav tm="100000">
                                          <p:val>
                                            <p:strVal val="#ppt_x"/>
                                          </p:val>
                                        </p:tav>
                                      </p:tavLst>
                                    </p:anim>
                                    <p:anim calcmode="lin" valueType="num">
                                      <p:cBhvr additive="base">
                                        <p:cTn id="26" dur="500" fill="hold"/>
                                        <p:tgtEl>
                                          <p:spTgt spid="7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6"/>
                                        </p:tgtEl>
                                        <p:attrNameLst>
                                          <p:attrName>style.visibility</p:attrName>
                                        </p:attrNameLst>
                                      </p:cBhvr>
                                      <p:to>
                                        <p:strVal val="visible"/>
                                      </p:to>
                                    </p:set>
                                    <p:anim calcmode="lin" valueType="num">
                                      <p:cBhvr additive="base">
                                        <p:cTn id="29" dur="500" fill="hold"/>
                                        <p:tgtEl>
                                          <p:spTgt spid="146"/>
                                        </p:tgtEl>
                                        <p:attrNameLst>
                                          <p:attrName>ppt_x</p:attrName>
                                        </p:attrNameLst>
                                      </p:cBhvr>
                                      <p:tavLst>
                                        <p:tav tm="0">
                                          <p:val>
                                            <p:strVal val="#ppt_x"/>
                                          </p:val>
                                        </p:tav>
                                        <p:tav tm="100000">
                                          <p:val>
                                            <p:strVal val="#ppt_x"/>
                                          </p:val>
                                        </p:tav>
                                      </p:tavLst>
                                    </p:anim>
                                    <p:anim calcmode="lin" valueType="num">
                                      <p:cBhvr additive="base">
                                        <p:cTn id="30" dur="500" fill="hold"/>
                                        <p:tgtEl>
                                          <p:spTgt spid="14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3"/>
                                        </p:tgtEl>
                                        <p:attrNameLst>
                                          <p:attrName>style.visibility</p:attrName>
                                        </p:attrNameLst>
                                      </p:cBhvr>
                                      <p:to>
                                        <p:strVal val="visible"/>
                                      </p:to>
                                    </p:set>
                                    <p:anim calcmode="lin" valueType="num">
                                      <p:cBhvr additive="base">
                                        <p:cTn id="33" dur="500" fill="hold"/>
                                        <p:tgtEl>
                                          <p:spTgt spid="143"/>
                                        </p:tgtEl>
                                        <p:attrNameLst>
                                          <p:attrName>ppt_x</p:attrName>
                                        </p:attrNameLst>
                                      </p:cBhvr>
                                      <p:tavLst>
                                        <p:tav tm="0">
                                          <p:val>
                                            <p:strVal val="#ppt_x"/>
                                          </p:val>
                                        </p:tav>
                                        <p:tav tm="100000">
                                          <p:val>
                                            <p:strVal val="#ppt_x"/>
                                          </p:val>
                                        </p:tav>
                                      </p:tavLst>
                                    </p:anim>
                                    <p:anim calcmode="lin" valueType="num">
                                      <p:cBhvr additive="base">
                                        <p:cTn id="34" dur="500" fill="hold"/>
                                        <p:tgtEl>
                                          <p:spTgt spid="14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2"/>
                                        </p:tgtEl>
                                        <p:attrNameLst>
                                          <p:attrName>style.visibility</p:attrName>
                                        </p:attrNameLst>
                                      </p:cBhvr>
                                      <p:to>
                                        <p:strVal val="visible"/>
                                      </p:to>
                                    </p:set>
                                    <p:anim calcmode="lin" valueType="num">
                                      <p:cBhvr additive="base">
                                        <p:cTn id="37" dur="500" fill="hold"/>
                                        <p:tgtEl>
                                          <p:spTgt spid="142"/>
                                        </p:tgtEl>
                                        <p:attrNameLst>
                                          <p:attrName>ppt_x</p:attrName>
                                        </p:attrNameLst>
                                      </p:cBhvr>
                                      <p:tavLst>
                                        <p:tav tm="0">
                                          <p:val>
                                            <p:strVal val="#ppt_x"/>
                                          </p:val>
                                        </p:tav>
                                        <p:tav tm="100000">
                                          <p:val>
                                            <p:strVal val="#ppt_x"/>
                                          </p:val>
                                        </p:tav>
                                      </p:tavLst>
                                    </p:anim>
                                    <p:anim calcmode="lin" valueType="num">
                                      <p:cBhvr additive="base">
                                        <p:cTn id="38"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
                                        </p:tgtEl>
                                        <p:attrNameLst>
                                          <p:attrName>style.visibility</p:attrName>
                                        </p:attrNameLst>
                                      </p:cBhvr>
                                      <p:to>
                                        <p:strVal val="visible"/>
                                      </p:to>
                                    </p:set>
                                    <p:anim calcmode="lin" valueType="num">
                                      <p:cBhvr additive="base">
                                        <p:cTn id="43" dur="500" fill="hold"/>
                                        <p:tgtEl>
                                          <p:spTgt spid="174"/>
                                        </p:tgtEl>
                                        <p:attrNameLst>
                                          <p:attrName>ppt_x</p:attrName>
                                        </p:attrNameLst>
                                      </p:cBhvr>
                                      <p:tavLst>
                                        <p:tav tm="0">
                                          <p:val>
                                            <p:strVal val="#ppt_x"/>
                                          </p:val>
                                        </p:tav>
                                        <p:tav tm="100000">
                                          <p:val>
                                            <p:strVal val="#ppt_x"/>
                                          </p:val>
                                        </p:tav>
                                      </p:tavLst>
                                    </p:anim>
                                    <p:anim calcmode="lin" valueType="num">
                                      <p:cBhvr additive="base">
                                        <p:cTn id="44" dur="500" fill="hold"/>
                                        <p:tgtEl>
                                          <p:spTgt spid="17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7"/>
                                        </p:tgtEl>
                                        <p:attrNameLst>
                                          <p:attrName>style.visibility</p:attrName>
                                        </p:attrNameLst>
                                      </p:cBhvr>
                                      <p:to>
                                        <p:strVal val="visible"/>
                                      </p:to>
                                    </p:set>
                                    <p:anim calcmode="lin" valueType="num">
                                      <p:cBhvr additive="base">
                                        <p:cTn id="47" dur="500" fill="hold"/>
                                        <p:tgtEl>
                                          <p:spTgt spid="147"/>
                                        </p:tgtEl>
                                        <p:attrNameLst>
                                          <p:attrName>ppt_x</p:attrName>
                                        </p:attrNameLst>
                                      </p:cBhvr>
                                      <p:tavLst>
                                        <p:tav tm="0">
                                          <p:val>
                                            <p:strVal val="#ppt_x"/>
                                          </p:val>
                                        </p:tav>
                                        <p:tav tm="100000">
                                          <p:val>
                                            <p:strVal val="#ppt_x"/>
                                          </p:val>
                                        </p:tav>
                                      </p:tavLst>
                                    </p:anim>
                                    <p:anim calcmode="lin" valueType="num">
                                      <p:cBhvr additive="base">
                                        <p:cTn id="48" dur="500" fill="hold"/>
                                        <p:tgtEl>
                                          <p:spTgt spid="14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 calcmode="lin" valueType="num">
                                      <p:cBhvr additive="base">
                                        <p:cTn id="51" dur="500" fill="hold"/>
                                        <p:tgtEl>
                                          <p:spTgt spid="176"/>
                                        </p:tgtEl>
                                        <p:attrNameLst>
                                          <p:attrName>ppt_x</p:attrName>
                                        </p:attrNameLst>
                                      </p:cBhvr>
                                      <p:tavLst>
                                        <p:tav tm="0">
                                          <p:val>
                                            <p:strVal val="#ppt_x"/>
                                          </p:val>
                                        </p:tav>
                                        <p:tav tm="100000">
                                          <p:val>
                                            <p:strVal val="#ppt_x"/>
                                          </p:val>
                                        </p:tav>
                                      </p:tavLst>
                                    </p:anim>
                                    <p:anim calcmode="lin" valueType="num">
                                      <p:cBhvr additive="base">
                                        <p:cTn id="52" dur="500" fill="hold"/>
                                        <p:tgtEl>
                                          <p:spTgt spid="17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5"/>
                                        </p:tgtEl>
                                        <p:attrNameLst>
                                          <p:attrName>style.visibility</p:attrName>
                                        </p:attrNameLst>
                                      </p:cBhvr>
                                      <p:to>
                                        <p:strVal val="visible"/>
                                      </p:to>
                                    </p:set>
                                    <p:anim calcmode="lin" valueType="num">
                                      <p:cBhvr additive="base">
                                        <p:cTn id="55" dur="500" fill="hold"/>
                                        <p:tgtEl>
                                          <p:spTgt spid="175"/>
                                        </p:tgtEl>
                                        <p:attrNameLst>
                                          <p:attrName>ppt_x</p:attrName>
                                        </p:attrNameLst>
                                      </p:cBhvr>
                                      <p:tavLst>
                                        <p:tav tm="0">
                                          <p:val>
                                            <p:strVal val="#ppt_x"/>
                                          </p:val>
                                        </p:tav>
                                        <p:tav tm="100000">
                                          <p:val>
                                            <p:strVal val="#ppt_x"/>
                                          </p:val>
                                        </p:tav>
                                      </p:tavLst>
                                    </p:anim>
                                    <p:anim calcmode="lin" valueType="num">
                                      <p:cBhvr additive="base">
                                        <p:cTn id="56" dur="500" fill="hold"/>
                                        <p:tgtEl>
                                          <p:spTgt spid="17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79"/>
                                        </p:tgtEl>
                                        <p:attrNameLst>
                                          <p:attrName>style.visibility</p:attrName>
                                        </p:attrNameLst>
                                      </p:cBhvr>
                                      <p:to>
                                        <p:strVal val="visible"/>
                                      </p:to>
                                    </p:set>
                                    <p:anim calcmode="lin" valueType="num">
                                      <p:cBhvr additive="base">
                                        <p:cTn id="59" dur="500" fill="hold"/>
                                        <p:tgtEl>
                                          <p:spTgt spid="179"/>
                                        </p:tgtEl>
                                        <p:attrNameLst>
                                          <p:attrName>ppt_x</p:attrName>
                                        </p:attrNameLst>
                                      </p:cBhvr>
                                      <p:tavLst>
                                        <p:tav tm="0">
                                          <p:val>
                                            <p:strVal val="#ppt_x"/>
                                          </p:val>
                                        </p:tav>
                                        <p:tav tm="100000">
                                          <p:val>
                                            <p:strVal val="#ppt_x"/>
                                          </p:val>
                                        </p:tav>
                                      </p:tavLst>
                                    </p:anim>
                                    <p:anim calcmode="lin" valueType="num">
                                      <p:cBhvr additive="base">
                                        <p:cTn id="60"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04"/>
                                        </p:tgtEl>
                                        <p:attrNameLst>
                                          <p:attrName>style.visibility</p:attrName>
                                        </p:attrNameLst>
                                      </p:cBhvr>
                                      <p:to>
                                        <p:strVal val="visible"/>
                                      </p:to>
                                    </p:set>
                                    <p:anim calcmode="lin" valueType="num">
                                      <p:cBhvr additive="base">
                                        <p:cTn id="69" dur="500" fill="hold"/>
                                        <p:tgtEl>
                                          <p:spTgt spid="204"/>
                                        </p:tgtEl>
                                        <p:attrNameLst>
                                          <p:attrName>ppt_x</p:attrName>
                                        </p:attrNameLst>
                                      </p:cBhvr>
                                      <p:tavLst>
                                        <p:tav tm="0">
                                          <p:val>
                                            <p:strVal val="#ppt_x"/>
                                          </p:val>
                                        </p:tav>
                                        <p:tav tm="100000">
                                          <p:val>
                                            <p:strVal val="#ppt_x"/>
                                          </p:val>
                                        </p:tav>
                                      </p:tavLst>
                                    </p:anim>
                                    <p:anim calcmode="lin" valueType="num">
                                      <p:cBhvr additive="base">
                                        <p:cTn id="70" dur="500" fill="hold"/>
                                        <p:tgtEl>
                                          <p:spTgt spid="204"/>
                                        </p:tgtEl>
                                        <p:attrNameLst>
                                          <p:attrName>ppt_y</p:attrName>
                                        </p:attrNameLst>
                                      </p:cBhvr>
                                      <p:tavLst>
                                        <p:tav tm="0">
                                          <p:val>
                                            <p:strVal val="1+#ppt_h/2"/>
                                          </p:val>
                                        </p:tav>
                                        <p:tav tm="100000">
                                          <p:val>
                                            <p:strVal val="#ppt_y"/>
                                          </p:val>
                                        </p:tav>
                                      </p:tavLst>
                                    </p:anim>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42" grpId="0"/>
      <p:bldP spid="175" grpId="0"/>
      <p:bldP spid="204" grpId="0"/>
      <p:bldP spid="2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kstSylinder 48">
            <a:extLst>
              <a:ext uri="{FF2B5EF4-FFF2-40B4-BE49-F238E27FC236}">
                <a16:creationId xmlns:a16="http://schemas.microsoft.com/office/drawing/2014/main" id="{69C31350-6E44-4C30-B2A2-541942009988}"/>
              </a:ext>
            </a:extLst>
          </p:cNvPr>
          <p:cNvSpPr txBox="1"/>
          <p:nvPr/>
        </p:nvSpPr>
        <p:spPr>
          <a:xfrm>
            <a:off x="7063851" y="4609295"/>
            <a:ext cx="26374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Junkmail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tagged</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74" name="Graphic 173" descr="Arrow: Rotate right with solid fill">
            <a:extLst>
              <a:ext uri="{FF2B5EF4-FFF2-40B4-BE49-F238E27FC236}">
                <a16:creationId xmlns:a16="http://schemas.microsoft.com/office/drawing/2014/main" id="{1F6754C3-A30E-4A2E-8084-3D7BF0F513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3527629" y="4806246"/>
            <a:ext cx="510470" cy="510470"/>
          </a:xfrm>
          <a:prstGeom prst="rect">
            <a:avLst/>
          </a:prstGeom>
        </p:spPr>
      </p:pic>
      <p:grpSp>
        <p:nvGrpSpPr>
          <p:cNvPr id="26" name="Gruppe 25">
            <a:extLst>
              <a:ext uri="{FF2B5EF4-FFF2-40B4-BE49-F238E27FC236}">
                <a16:creationId xmlns:a16="http://schemas.microsoft.com/office/drawing/2014/main" id="{1B931B2F-B041-4921-875F-FDF29CC7A0C0}"/>
              </a:ext>
            </a:extLst>
          </p:cNvPr>
          <p:cNvGrpSpPr/>
          <p:nvPr/>
        </p:nvGrpSpPr>
        <p:grpSpPr>
          <a:xfrm>
            <a:off x="838200" y="3295120"/>
            <a:ext cx="2662805" cy="2585178"/>
            <a:chOff x="838200" y="3295120"/>
            <a:chExt cx="2662805" cy="2585178"/>
          </a:xfrm>
        </p:grpSpPr>
        <p:sp>
          <p:nvSpPr>
            <p:cNvPr id="108" name="TekstSylinder 48">
              <a:extLst>
                <a:ext uri="{FF2B5EF4-FFF2-40B4-BE49-F238E27FC236}">
                  <a16:creationId xmlns:a16="http://schemas.microsoft.com/office/drawing/2014/main" id="{A0A36C81-C8C9-46B1-9AC7-0C36A4CE7059}"/>
                </a:ext>
              </a:extLst>
            </p:cNvPr>
            <p:cNvSpPr txBox="1"/>
            <p:nvPr/>
          </p:nvSpPr>
          <p:spPr>
            <a:xfrm>
              <a:off x="1339517" y="3295120"/>
              <a:ext cx="165310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CRM database</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180" name="Group 179">
              <a:extLst>
                <a:ext uri="{FF2B5EF4-FFF2-40B4-BE49-F238E27FC236}">
                  <a16:creationId xmlns:a16="http://schemas.microsoft.com/office/drawing/2014/main" id="{240A7E99-E9D0-4A6F-BDDB-06FA35E813E4}"/>
                </a:ext>
              </a:extLst>
            </p:cNvPr>
            <p:cNvGrpSpPr>
              <a:grpSpLocks noChangeAspect="1"/>
            </p:cNvGrpSpPr>
            <p:nvPr/>
          </p:nvGrpSpPr>
          <p:grpSpPr>
            <a:xfrm>
              <a:off x="838200" y="3663881"/>
              <a:ext cx="2662805" cy="2216417"/>
              <a:chOff x="3103687" y="1074827"/>
              <a:chExt cx="5615351" cy="4708346"/>
            </a:xfrm>
          </p:grpSpPr>
          <p:sp>
            <p:nvSpPr>
              <p:cNvPr id="181" name="Rectangle: Rounded Corners 180">
                <a:extLst>
                  <a:ext uri="{FF2B5EF4-FFF2-40B4-BE49-F238E27FC236}">
                    <a16:creationId xmlns:a16="http://schemas.microsoft.com/office/drawing/2014/main" id="{9766647F-9A6D-43FD-BC29-8BA24BB41EC8}"/>
                  </a:ext>
                </a:extLst>
              </p:cNvPr>
              <p:cNvSpPr/>
              <p:nvPr/>
            </p:nvSpPr>
            <p:spPr>
              <a:xfrm>
                <a:off x="3103687" y="1235612"/>
                <a:ext cx="5615351" cy="3610708"/>
              </a:xfrm>
              <a:prstGeom prst="roundRect">
                <a:avLst/>
              </a:prstGeom>
              <a:solidFill>
                <a:schemeClr val="tx2"/>
              </a:solidFill>
              <a:ln w="476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2" name="Rectangle: Top Corners Rounded 181">
                <a:extLst>
                  <a:ext uri="{FF2B5EF4-FFF2-40B4-BE49-F238E27FC236}">
                    <a16:creationId xmlns:a16="http://schemas.microsoft.com/office/drawing/2014/main" id="{692E63A7-85EE-44D3-A96D-BD6C56F903A0}"/>
                  </a:ext>
                </a:extLst>
              </p:cNvPr>
              <p:cNvSpPr/>
              <p:nvPr/>
            </p:nvSpPr>
            <p:spPr>
              <a:xfrm flipV="1">
                <a:off x="4778829" y="4881657"/>
                <a:ext cx="2264228" cy="321714"/>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3" name="Rectangle: Top Corners Rounded 182">
                <a:extLst>
                  <a:ext uri="{FF2B5EF4-FFF2-40B4-BE49-F238E27FC236}">
                    <a16:creationId xmlns:a16="http://schemas.microsoft.com/office/drawing/2014/main" id="{6DB765A6-F3D9-4F7C-9A40-C056DD036D0A}"/>
                  </a:ext>
                </a:extLst>
              </p:cNvPr>
              <p:cNvSpPr/>
              <p:nvPr/>
            </p:nvSpPr>
            <p:spPr>
              <a:xfrm>
                <a:off x="3224576" y="1074827"/>
                <a:ext cx="5372733" cy="3157820"/>
              </a:xfrm>
              <a:prstGeom prst="round2SameRect">
                <a:avLst/>
              </a:prstGeom>
              <a:solidFill>
                <a:schemeClr val="tx2"/>
              </a:solidFill>
              <a:ln w="2000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4" name="Flowchart: Connector 183">
                <a:extLst>
                  <a:ext uri="{FF2B5EF4-FFF2-40B4-BE49-F238E27FC236}">
                    <a16:creationId xmlns:a16="http://schemas.microsoft.com/office/drawing/2014/main" id="{DEC9EB3B-BD38-47DC-A23D-E1BCC4AE2EAE}"/>
                  </a:ext>
                </a:extLst>
              </p:cNvPr>
              <p:cNvSpPr/>
              <p:nvPr/>
            </p:nvSpPr>
            <p:spPr>
              <a:xfrm>
                <a:off x="5723161" y="4449944"/>
                <a:ext cx="299359" cy="28907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5" name="Flowchart: Manual Operation 184">
                <a:extLst>
                  <a:ext uri="{FF2B5EF4-FFF2-40B4-BE49-F238E27FC236}">
                    <a16:creationId xmlns:a16="http://schemas.microsoft.com/office/drawing/2014/main" id="{BC72A700-7E6B-4B3E-BF82-ED193F096884}"/>
                  </a:ext>
                </a:extLst>
              </p:cNvPr>
              <p:cNvSpPr/>
              <p:nvPr/>
            </p:nvSpPr>
            <p:spPr>
              <a:xfrm flipV="1">
                <a:off x="4098522" y="5364228"/>
                <a:ext cx="3624839" cy="418945"/>
              </a:xfrm>
              <a:prstGeom prst="flowChartManualOpe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6" name="Rektangel 58">
                <a:extLst>
                  <a:ext uri="{FF2B5EF4-FFF2-40B4-BE49-F238E27FC236}">
                    <a16:creationId xmlns:a16="http://schemas.microsoft.com/office/drawing/2014/main" id="{9F2E2ACD-0327-4CC8-A821-C5F43DDA2012}"/>
                  </a:ext>
                </a:extLst>
              </p:cNvPr>
              <p:cNvSpPr/>
              <p:nvPr/>
            </p:nvSpPr>
            <p:spPr>
              <a:xfrm>
                <a:off x="3595734" y="1370528"/>
                <a:ext cx="4657449" cy="2634967"/>
              </a:xfrm>
              <a:prstGeom prst="rect">
                <a:avLst/>
              </a:prstGeom>
              <a:ln w="444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7" name="Rektangel 32">
                <a:extLst>
                  <a:ext uri="{FF2B5EF4-FFF2-40B4-BE49-F238E27FC236}">
                    <a16:creationId xmlns:a16="http://schemas.microsoft.com/office/drawing/2014/main" id="{EE6706D2-F6E4-432C-A4B7-B29476DD860E}"/>
                  </a:ext>
                </a:extLst>
              </p:cNvPr>
              <p:cNvSpPr/>
              <p:nvPr/>
            </p:nvSpPr>
            <p:spPr>
              <a:xfrm>
                <a:off x="3744834" y="1456284"/>
                <a:ext cx="4403069" cy="39669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CRM</a:t>
                </a:r>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88" name="Rett linje 51">
                <a:extLst>
                  <a:ext uri="{FF2B5EF4-FFF2-40B4-BE49-F238E27FC236}">
                    <a16:creationId xmlns:a16="http://schemas.microsoft.com/office/drawing/2014/main" id="{A1BE0ECE-742F-434F-AECC-355F32700487}"/>
                  </a:ext>
                </a:extLst>
              </p:cNvPr>
              <p:cNvCxnSpPr>
                <a:cxnSpLocks/>
              </p:cNvCxnSpPr>
              <p:nvPr/>
            </p:nvCxnSpPr>
            <p:spPr>
              <a:xfrm>
                <a:off x="7793000" y="1744105"/>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89" name="Rett linje 51">
                <a:extLst>
                  <a:ext uri="{FF2B5EF4-FFF2-40B4-BE49-F238E27FC236}">
                    <a16:creationId xmlns:a16="http://schemas.microsoft.com/office/drawing/2014/main" id="{D0C0DB9F-4381-44B1-A519-4F89215D0F6C}"/>
                  </a:ext>
                </a:extLst>
              </p:cNvPr>
              <p:cNvCxnSpPr>
                <a:cxnSpLocks/>
              </p:cNvCxnSpPr>
              <p:nvPr/>
            </p:nvCxnSpPr>
            <p:spPr>
              <a:xfrm>
                <a:off x="7792999" y="1678787"/>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90" name="Rett linje 51">
                <a:extLst>
                  <a:ext uri="{FF2B5EF4-FFF2-40B4-BE49-F238E27FC236}">
                    <a16:creationId xmlns:a16="http://schemas.microsoft.com/office/drawing/2014/main" id="{55AAEA71-F915-455B-9DB4-F52AE6917DAD}"/>
                  </a:ext>
                </a:extLst>
              </p:cNvPr>
              <p:cNvCxnSpPr>
                <a:cxnSpLocks/>
              </p:cNvCxnSpPr>
              <p:nvPr/>
            </p:nvCxnSpPr>
            <p:spPr>
              <a:xfrm>
                <a:off x="7792998" y="1613469"/>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91" name="Grafikk 5" descr="By med heldekkende fyll">
                <a:extLst>
                  <a:ext uri="{FF2B5EF4-FFF2-40B4-BE49-F238E27FC236}">
                    <a16:creationId xmlns:a16="http://schemas.microsoft.com/office/drawing/2014/main" id="{6563382A-F897-40EF-A58F-0F8EFE3D00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00629" y="1875406"/>
                <a:ext cx="485000" cy="485000"/>
              </a:xfrm>
              <a:prstGeom prst="rect">
                <a:avLst/>
              </a:prstGeom>
            </p:spPr>
          </p:pic>
          <p:pic>
            <p:nvPicPr>
              <p:cNvPr id="196" name="Grafikk 119" descr="Bruker med heldekkende fyll">
                <a:extLst>
                  <a:ext uri="{FF2B5EF4-FFF2-40B4-BE49-F238E27FC236}">
                    <a16:creationId xmlns:a16="http://schemas.microsoft.com/office/drawing/2014/main" id="{6E70E991-D485-4368-9AC5-5DC7E11F94F6}"/>
                  </a:ext>
                </a:extLst>
              </p:cNvPr>
              <p:cNvPicPr preferRelativeResize="0">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80776" y="2298543"/>
                <a:ext cx="527575" cy="556790"/>
              </a:xfrm>
              <a:prstGeom prst="rect">
                <a:avLst/>
              </a:prstGeom>
            </p:spPr>
          </p:pic>
          <p:pic>
            <p:nvPicPr>
              <p:cNvPr id="197" name="Grafikk 14" descr="Dollar med heldekkende fyll">
                <a:extLst>
                  <a:ext uri="{FF2B5EF4-FFF2-40B4-BE49-F238E27FC236}">
                    <a16:creationId xmlns:a16="http://schemas.microsoft.com/office/drawing/2014/main" id="{C5B8EF9F-F1B2-4763-B858-8BA7F0551E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25538" y="2899731"/>
                <a:ext cx="467169" cy="467167"/>
              </a:xfrm>
              <a:prstGeom prst="rect">
                <a:avLst/>
              </a:prstGeom>
            </p:spPr>
          </p:pic>
          <p:cxnSp>
            <p:nvCxnSpPr>
              <p:cNvPr id="199" name="Rett linje 164">
                <a:extLst>
                  <a:ext uri="{FF2B5EF4-FFF2-40B4-BE49-F238E27FC236}">
                    <a16:creationId xmlns:a16="http://schemas.microsoft.com/office/drawing/2014/main" id="{99C8D7E2-D62F-4D33-84A1-6137C820B34A}"/>
                  </a:ext>
                </a:extLst>
              </p:cNvPr>
              <p:cNvCxnSpPr>
                <a:cxnSpLocks/>
              </p:cNvCxnSpPr>
              <p:nvPr/>
            </p:nvCxnSpPr>
            <p:spPr>
              <a:xfrm>
                <a:off x="4395465" y="2806784"/>
                <a:ext cx="3593462"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200" name="Grafikk 132" descr="Stjerne kontur">
                <a:extLst>
                  <a:ext uri="{FF2B5EF4-FFF2-40B4-BE49-F238E27FC236}">
                    <a16:creationId xmlns:a16="http://schemas.microsoft.com/office/drawing/2014/main" id="{490F9639-004C-40B1-9577-3F358380ABB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107890">
                <a:off x="6369338" y="1950201"/>
                <a:ext cx="351964" cy="351965"/>
              </a:xfrm>
              <a:prstGeom prst="rect">
                <a:avLst/>
              </a:prstGeom>
            </p:spPr>
          </p:pic>
          <p:grpSp>
            <p:nvGrpSpPr>
              <p:cNvPr id="201" name="Group 200">
                <a:extLst>
                  <a:ext uri="{FF2B5EF4-FFF2-40B4-BE49-F238E27FC236}">
                    <a16:creationId xmlns:a16="http://schemas.microsoft.com/office/drawing/2014/main" id="{CAC45295-4F0C-4597-BA96-26327880142A}"/>
                  </a:ext>
                </a:extLst>
              </p:cNvPr>
              <p:cNvGrpSpPr>
                <a:grpSpLocks noChangeAspect="1"/>
              </p:cNvGrpSpPr>
              <p:nvPr/>
            </p:nvGrpSpPr>
            <p:grpSpPr>
              <a:xfrm>
                <a:off x="4373554" y="3017140"/>
                <a:ext cx="3615372" cy="808345"/>
                <a:chOff x="4174913" y="2963867"/>
                <a:chExt cx="4675694" cy="1097152"/>
              </a:xfrm>
            </p:grpSpPr>
            <p:sp>
              <p:nvSpPr>
                <p:cNvPr id="223" name="Rektangel: avrundede hjørner 57">
                  <a:extLst>
                    <a:ext uri="{FF2B5EF4-FFF2-40B4-BE49-F238E27FC236}">
                      <a16:creationId xmlns:a16="http://schemas.microsoft.com/office/drawing/2014/main" id="{B510B274-7743-41B3-BBC3-58B9D098FEB9}"/>
                    </a:ext>
                  </a:extLst>
                </p:cNvPr>
                <p:cNvSpPr/>
                <p:nvPr/>
              </p:nvSpPr>
              <p:spPr>
                <a:xfrm>
                  <a:off x="4174913" y="2963867"/>
                  <a:ext cx="4675694" cy="109715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24" name="Rett linje 70">
                  <a:extLst>
                    <a:ext uri="{FF2B5EF4-FFF2-40B4-BE49-F238E27FC236}">
                      <a16:creationId xmlns:a16="http://schemas.microsoft.com/office/drawing/2014/main" id="{D5ECEA9B-7FAC-4FDB-AA88-C0FAD1923BE8}"/>
                    </a:ext>
                  </a:extLst>
                </p:cNvPr>
                <p:cNvCxnSpPr>
                  <a:cxnSpLocks/>
                </p:cNvCxnSpPr>
                <p:nvPr/>
              </p:nvCxnSpPr>
              <p:spPr>
                <a:xfrm>
                  <a:off x="4453378" y="320390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Rett linje 71">
                  <a:extLst>
                    <a:ext uri="{FF2B5EF4-FFF2-40B4-BE49-F238E27FC236}">
                      <a16:creationId xmlns:a16="http://schemas.microsoft.com/office/drawing/2014/main" id="{5BD2A9BC-133E-4D65-BF73-0FBAAAA99CEE}"/>
                    </a:ext>
                  </a:extLst>
                </p:cNvPr>
                <p:cNvCxnSpPr>
                  <a:cxnSpLocks/>
                </p:cNvCxnSpPr>
                <p:nvPr/>
              </p:nvCxnSpPr>
              <p:spPr>
                <a:xfrm>
                  <a:off x="4445081" y="340823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Rett linje 72">
                  <a:extLst>
                    <a:ext uri="{FF2B5EF4-FFF2-40B4-BE49-F238E27FC236}">
                      <a16:creationId xmlns:a16="http://schemas.microsoft.com/office/drawing/2014/main" id="{248A0E4F-F0C9-4CCB-9C42-7B854C24195D}"/>
                    </a:ext>
                  </a:extLst>
                </p:cNvPr>
                <p:cNvCxnSpPr>
                  <a:cxnSpLocks/>
                </p:cNvCxnSpPr>
                <p:nvPr/>
              </p:nvCxnSpPr>
              <p:spPr>
                <a:xfrm>
                  <a:off x="4445081" y="3602655"/>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7" name="Rett linje 74">
                  <a:extLst>
                    <a:ext uri="{FF2B5EF4-FFF2-40B4-BE49-F238E27FC236}">
                      <a16:creationId xmlns:a16="http://schemas.microsoft.com/office/drawing/2014/main" id="{E728AAD7-C862-415D-A047-B1D106091E16}"/>
                    </a:ext>
                  </a:extLst>
                </p:cNvPr>
                <p:cNvCxnSpPr>
                  <a:cxnSpLocks/>
                </p:cNvCxnSpPr>
                <p:nvPr/>
              </p:nvCxnSpPr>
              <p:spPr>
                <a:xfrm>
                  <a:off x="4453378" y="3797258"/>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8" name="Rett linje 85">
                  <a:extLst>
                    <a:ext uri="{FF2B5EF4-FFF2-40B4-BE49-F238E27FC236}">
                      <a16:creationId xmlns:a16="http://schemas.microsoft.com/office/drawing/2014/main" id="{8645446D-0A09-4D90-9A92-32BBD27B9503}"/>
                    </a:ext>
                  </a:extLst>
                </p:cNvPr>
                <p:cNvCxnSpPr>
                  <a:cxnSpLocks/>
                </p:cNvCxnSpPr>
                <p:nvPr/>
              </p:nvCxnSpPr>
              <p:spPr>
                <a:xfrm>
                  <a:off x="6049237" y="320390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 name="Rett linje 92">
                  <a:extLst>
                    <a:ext uri="{FF2B5EF4-FFF2-40B4-BE49-F238E27FC236}">
                      <a16:creationId xmlns:a16="http://schemas.microsoft.com/office/drawing/2014/main" id="{ABD56DA3-955A-4F0D-AD38-6D06F3F1EB73}"/>
                    </a:ext>
                  </a:extLst>
                </p:cNvPr>
                <p:cNvCxnSpPr>
                  <a:cxnSpLocks/>
                </p:cNvCxnSpPr>
                <p:nvPr/>
              </p:nvCxnSpPr>
              <p:spPr>
                <a:xfrm>
                  <a:off x="6049237" y="340823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0" name="Rett linje 93">
                  <a:extLst>
                    <a:ext uri="{FF2B5EF4-FFF2-40B4-BE49-F238E27FC236}">
                      <a16:creationId xmlns:a16="http://schemas.microsoft.com/office/drawing/2014/main" id="{49FFB30B-E563-4364-BC5C-B0793B0363E3}"/>
                    </a:ext>
                  </a:extLst>
                </p:cNvPr>
                <p:cNvCxnSpPr>
                  <a:cxnSpLocks/>
                </p:cNvCxnSpPr>
                <p:nvPr/>
              </p:nvCxnSpPr>
              <p:spPr>
                <a:xfrm>
                  <a:off x="6049237" y="3602655"/>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1" name="Rett linje 94">
                  <a:extLst>
                    <a:ext uri="{FF2B5EF4-FFF2-40B4-BE49-F238E27FC236}">
                      <a16:creationId xmlns:a16="http://schemas.microsoft.com/office/drawing/2014/main" id="{155FCADA-C765-48E3-A735-AE09082ADE8B}"/>
                    </a:ext>
                  </a:extLst>
                </p:cNvPr>
                <p:cNvCxnSpPr>
                  <a:cxnSpLocks/>
                </p:cNvCxnSpPr>
                <p:nvPr/>
              </p:nvCxnSpPr>
              <p:spPr>
                <a:xfrm>
                  <a:off x="6049237" y="3797258"/>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32" name="Grafikk 11" descr="Sjekkboks avmerket med heldekkende fyll">
                  <a:extLst>
                    <a:ext uri="{FF2B5EF4-FFF2-40B4-BE49-F238E27FC236}">
                      <a16:creationId xmlns:a16="http://schemas.microsoft.com/office/drawing/2014/main" id="{5D7BCF83-2180-4D6A-A753-92D1FB9CA24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80481" y="2992967"/>
                  <a:ext cx="520434" cy="520435"/>
                </a:xfrm>
                <a:prstGeom prst="rect">
                  <a:avLst/>
                </a:prstGeom>
              </p:spPr>
            </p:pic>
            <p:pic>
              <p:nvPicPr>
                <p:cNvPr id="233" name="Grafikk 95" descr="Sjekkboks avmerket med heldekkende fyll">
                  <a:extLst>
                    <a:ext uri="{FF2B5EF4-FFF2-40B4-BE49-F238E27FC236}">
                      <a16:creationId xmlns:a16="http://schemas.microsoft.com/office/drawing/2014/main" id="{6CD29081-36C6-46D1-9D06-215488AAD3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93615" y="3369151"/>
                  <a:ext cx="520434" cy="520435"/>
                </a:xfrm>
                <a:prstGeom prst="rect">
                  <a:avLst/>
                </a:prstGeom>
              </p:spPr>
            </p:pic>
          </p:grpSp>
          <p:cxnSp>
            <p:nvCxnSpPr>
              <p:cNvPr id="203" name="Rett linje 35">
                <a:extLst>
                  <a:ext uri="{FF2B5EF4-FFF2-40B4-BE49-F238E27FC236}">
                    <a16:creationId xmlns:a16="http://schemas.microsoft.com/office/drawing/2014/main" id="{3CEF8560-79CD-40CB-8A42-62773CC165A4}"/>
                  </a:ext>
                </a:extLst>
              </p:cNvPr>
              <p:cNvCxnSpPr>
                <a:cxnSpLocks/>
              </p:cNvCxnSpPr>
              <p:nvPr/>
            </p:nvCxnSpPr>
            <p:spPr>
              <a:xfrm>
                <a:off x="5367433" y="2275662"/>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4" name="Rett linje 35">
                <a:extLst>
                  <a:ext uri="{FF2B5EF4-FFF2-40B4-BE49-F238E27FC236}">
                    <a16:creationId xmlns:a16="http://schemas.microsoft.com/office/drawing/2014/main" id="{CD7D16B4-271D-4F7D-AFEA-8299709A0466}"/>
                  </a:ext>
                </a:extLst>
              </p:cNvPr>
              <p:cNvCxnSpPr>
                <a:cxnSpLocks/>
              </p:cNvCxnSpPr>
              <p:nvPr/>
            </p:nvCxnSpPr>
            <p:spPr>
              <a:xfrm>
                <a:off x="5366727" y="2421239"/>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5" name="Rett linje 35">
                <a:extLst>
                  <a:ext uri="{FF2B5EF4-FFF2-40B4-BE49-F238E27FC236}">
                    <a16:creationId xmlns:a16="http://schemas.microsoft.com/office/drawing/2014/main" id="{AB5AC7FC-5F0E-4ECF-9DEE-3164B9AD0781}"/>
                  </a:ext>
                </a:extLst>
              </p:cNvPr>
              <p:cNvCxnSpPr>
                <a:cxnSpLocks/>
              </p:cNvCxnSpPr>
              <p:nvPr/>
            </p:nvCxnSpPr>
            <p:spPr>
              <a:xfrm>
                <a:off x="5366727" y="2525722"/>
                <a:ext cx="968053" cy="0"/>
              </a:xfrm>
              <a:prstGeom prst="line">
                <a:avLst/>
              </a:prstGeom>
              <a:ln w="19050"/>
            </p:spPr>
            <p:style>
              <a:lnRef idx="1">
                <a:schemeClr val="dk1"/>
              </a:lnRef>
              <a:fillRef idx="0">
                <a:schemeClr val="dk1"/>
              </a:fillRef>
              <a:effectRef idx="0">
                <a:schemeClr val="dk1"/>
              </a:effectRef>
              <a:fontRef idx="minor">
                <a:schemeClr val="tx1"/>
              </a:fontRef>
            </p:style>
          </p:cxnSp>
          <p:pic>
            <p:nvPicPr>
              <p:cNvPr id="207" name="Graphic 206" descr="Bell with solid fill">
                <a:extLst>
                  <a:ext uri="{FF2B5EF4-FFF2-40B4-BE49-F238E27FC236}">
                    <a16:creationId xmlns:a16="http://schemas.microsoft.com/office/drawing/2014/main" id="{78B231A7-E743-4763-84FB-D5ECE2B073B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48277" y="1531718"/>
                <a:ext cx="292894" cy="292894"/>
              </a:xfrm>
              <a:prstGeom prst="rect">
                <a:avLst/>
              </a:prstGeom>
            </p:spPr>
          </p:pic>
          <p:cxnSp>
            <p:nvCxnSpPr>
              <p:cNvPr id="208" name="Rett linje 71">
                <a:extLst>
                  <a:ext uri="{FF2B5EF4-FFF2-40B4-BE49-F238E27FC236}">
                    <a16:creationId xmlns:a16="http://schemas.microsoft.com/office/drawing/2014/main" id="{7662B561-7D82-46B2-9C26-1506CAC377C1}"/>
                  </a:ext>
                </a:extLst>
              </p:cNvPr>
              <p:cNvCxnSpPr>
                <a:cxnSpLocks/>
              </p:cNvCxnSpPr>
              <p:nvPr/>
            </p:nvCxnSpPr>
            <p:spPr>
              <a:xfrm>
                <a:off x="4395464" y="2071447"/>
                <a:ext cx="1940022"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35">
                <a:extLst>
                  <a:ext uri="{FF2B5EF4-FFF2-40B4-BE49-F238E27FC236}">
                    <a16:creationId xmlns:a16="http://schemas.microsoft.com/office/drawing/2014/main" id="{36152DF3-FF1D-450D-BF39-B4ACEE4C1302}"/>
                  </a:ext>
                </a:extLst>
              </p:cNvPr>
              <p:cNvCxnSpPr>
                <a:cxnSpLocks/>
              </p:cNvCxnSpPr>
              <p:nvPr/>
            </p:nvCxnSpPr>
            <p:spPr>
              <a:xfrm>
                <a:off x="4446707" y="2275662"/>
                <a:ext cx="821979" cy="0"/>
              </a:xfrm>
              <a:prstGeom prst="line">
                <a:avLst/>
              </a:prstGeom>
              <a:ln w="19050"/>
            </p:spPr>
            <p:style>
              <a:lnRef idx="1">
                <a:schemeClr val="dk1"/>
              </a:lnRef>
              <a:fillRef idx="0">
                <a:schemeClr val="dk1"/>
              </a:fillRef>
              <a:effectRef idx="0">
                <a:schemeClr val="dk1"/>
              </a:effectRef>
              <a:fontRef idx="minor">
                <a:schemeClr val="tx1"/>
              </a:fontRef>
            </p:style>
          </p:cxnSp>
          <p:pic>
            <p:nvPicPr>
              <p:cNvPr id="210" name="Graphic 209" descr="Bar chart with solid fill">
                <a:extLst>
                  <a:ext uri="{FF2B5EF4-FFF2-40B4-BE49-F238E27FC236}">
                    <a16:creationId xmlns:a16="http://schemas.microsoft.com/office/drawing/2014/main" id="{3CAC603A-731F-450D-9CF7-66B48E727F4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17293" y="3356077"/>
                <a:ext cx="485783" cy="485784"/>
              </a:xfrm>
              <a:prstGeom prst="rect">
                <a:avLst/>
              </a:prstGeom>
            </p:spPr>
          </p:pic>
          <p:cxnSp>
            <p:nvCxnSpPr>
              <p:cNvPr id="211" name="Rett linje 35">
                <a:extLst>
                  <a:ext uri="{FF2B5EF4-FFF2-40B4-BE49-F238E27FC236}">
                    <a16:creationId xmlns:a16="http://schemas.microsoft.com/office/drawing/2014/main" id="{99B9AFC1-9E5F-497A-8AD5-F47D780C0D8E}"/>
                  </a:ext>
                </a:extLst>
              </p:cNvPr>
              <p:cNvCxnSpPr>
                <a:cxnSpLocks/>
              </p:cNvCxnSpPr>
              <p:nvPr/>
            </p:nvCxnSpPr>
            <p:spPr>
              <a:xfrm>
                <a:off x="4435821" y="2397162"/>
                <a:ext cx="82197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2" name="Rett linje 35">
                <a:extLst>
                  <a:ext uri="{FF2B5EF4-FFF2-40B4-BE49-F238E27FC236}">
                    <a16:creationId xmlns:a16="http://schemas.microsoft.com/office/drawing/2014/main" id="{96DD6ABF-9C71-4EF7-AD04-F676B5F20E80}"/>
                  </a:ext>
                </a:extLst>
              </p:cNvPr>
              <p:cNvCxnSpPr>
                <a:cxnSpLocks/>
              </p:cNvCxnSpPr>
              <p:nvPr/>
            </p:nvCxnSpPr>
            <p:spPr>
              <a:xfrm>
                <a:off x="4446707" y="2525722"/>
                <a:ext cx="821979"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13" name="Group 212">
                <a:extLst>
                  <a:ext uri="{FF2B5EF4-FFF2-40B4-BE49-F238E27FC236}">
                    <a16:creationId xmlns:a16="http://schemas.microsoft.com/office/drawing/2014/main" id="{A7575693-33FE-4181-BD6A-1014E64D803B}"/>
                  </a:ext>
                </a:extLst>
              </p:cNvPr>
              <p:cNvGrpSpPr/>
              <p:nvPr/>
            </p:nvGrpSpPr>
            <p:grpSpPr>
              <a:xfrm>
                <a:off x="6789558" y="1975703"/>
                <a:ext cx="1245135" cy="743766"/>
                <a:chOff x="8960060" y="5435936"/>
                <a:chExt cx="1784946" cy="1334900"/>
              </a:xfrm>
            </p:grpSpPr>
            <p:sp>
              <p:nvSpPr>
                <p:cNvPr id="214" name="Rektangel: avrundede hjørner 57">
                  <a:extLst>
                    <a:ext uri="{FF2B5EF4-FFF2-40B4-BE49-F238E27FC236}">
                      <a16:creationId xmlns:a16="http://schemas.microsoft.com/office/drawing/2014/main" id="{9BB458E3-6F9C-4D1E-96B2-1EBE151B5F05}"/>
                    </a:ext>
                  </a:extLst>
                </p:cNvPr>
                <p:cNvSpPr>
                  <a:spLocks noChangeAspect="1"/>
                </p:cNvSpPr>
                <p:nvPr/>
              </p:nvSpPr>
              <p:spPr>
                <a:xfrm>
                  <a:off x="8960060" y="5435936"/>
                  <a:ext cx="1784946" cy="133490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15" name="Rett linje 70">
                  <a:extLst>
                    <a:ext uri="{FF2B5EF4-FFF2-40B4-BE49-F238E27FC236}">
                      <a16:creationId xmlns:a16="http://schemas.microsoft.com/office/drawing/2014/main" id="{B8F98E0C-82A1-4FF9-9B00-84239ADF264E}"/>
                    </a:ext>
                  </a:extLst>
                </p:cNvPr>
                <p:cNvCxnSpPr>
                  <a:cxnSpLocks/>
                </p:cNvCxnSpPr>
                <p:nvPr/>
              </p:nvCxnSpPr>
              <p:spPr>
                <a:xfrm flipV="1">
                  <a:off x="9204859" y="5720617"/>
                  <a:ext cx="0" cy="898529"/>
                </a:xfrm>
                <a:prstGeom prst="line">
                  <a:avLst/>
                </a:prstGeom>
                <a:ln/>
              </p:spPr>
              <p:style>
                <a:lnRef idx="1">
                  <a:schemeClr val="dk1"/>
                </a:lnRef>
                <a:fillRef idx="0">
                  <a:schemeClr val="dk1"/>
                </a:fillRef>
                <a:effectRef idx="0">
                  <a:schemeClr val="dk1"/>
                </a:effectRef>
                <a:fontRef idx="minor">
                  <a:schemeClr val="tx1"/>
                </a:fontRef>
              </p:style>
            </p:cxnSp>
            <p:cxnSp>
              <p:nvCxnSpPr>
                <p:cNvPr id="216" name="Rett linje 70">
                  <a:extLst>
                    <a:ext uri="{FF2B5EF4-FFF2-40B4-BE49-F238E27FC236}">
                      <a16:creationId xmlns:a16="http://schemas.microsoft.com/office/drawing/2014/main" id="{9DC4C75F-008A-4A24-86B0-A5667F209F23}"/>
                    </a:ext>
                  </a:extLst>
                </p:cNvPr>
                <p:cNvCxnSpPr>
                  <a:cxnSpLocks/>
                </p:cNvCxnSpPr>
                <p:nvPr/>
              </p:nvCxnSpPr>
              <p:spPr>
                <a:xfrm flipV="1">
                  <a:off x="9385058" y="6002740"/>
                  <a:ext cx="0" cy="607965"/>
                </a:xfrm>
                <a:prstGeom prst="line">
                  <a:avLst/>
                </a:prstGeom>
                <a:ln w="9842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17" name="Rett linje 70">
                  <a:extLst>
                    <a:ext uri="{FF2B5EF4-FFF2-40B4-BE49-F238E27FC236}">
                      <a16:creationId xmlns:a16="http://schemas.microsoft.com/office/drawing/2014/main" id="{16539F44-E46B-4530-87A0-42CDA8963C95}"/>
                    </a:ext>
                  </a:extLst>
                </p:cNvPr>
                <p:cNvCxnSpPr>
                  <a:cxnSpLocks/>
                </p:cNvCxnSpPr>
                <p:nvPr/>
              </p:nvCxnSpPr>
              <p:spPr>
                <a:xfrm flipV="1">
                  <a:off x="9546633" y="5794842"/>
                  <a:ext cx="0" cy="809506"/>
                </a:xfrm>
                <a:prstGeom prst="line">
                  <a:avLst/>
                </a:prstGeom>
                <a:ln w="9842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18" name="Rett linje 70">
                  <a:extLst>
                    <a:ext uri="{FF2B5EF4-FFF2-40B4-BE49-F238E27FC236}">
                      <a16:creationId xmlns:a16="http://schemas.microsoft.com/office/drawing/2014/main" id="{2D5F0DC4-26E5-41E2-8186-8562696639F4}"/>
                    </a:ext>
                  </a:extLst>
                </p:cNvPr>
                <p:cNvCxnSpPr>
                  <a:cxnSpLocks/>
                </p:cNvCxnSpPr>
                <p:nvPr/>
              </p:nvCxnSpPr>
              <p:spPr>
                <a:xfrm flipV="1">
                  <a:off x="9924199" y="6210867"/>
                  <a:ext cx="0" cy="3885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19" name="Rett linje 70">
                  <a:extLst>
                    <a:ext uri="{FF2B5EF4-FFF2-40B4-BE49-F238E27FC236}">
                      <a16:creationId xmlns:a16="http://schemas.microsoft.com/office/drawing/2014/main" id="{95E7E617-2E5A-4AC5-A0CF-203A3E75CD67}"/>
                    </a:ext>
                  </a:extLst>
                </p:cNvPr>
                <p:cNvCxnSpPr>
                  <a:cxnSpLocks/>
                </p:cNvCxnSpPr>
                <p:nvPr/>
              </p:nvCxnSpPr>
              <p:spPr>
                <a:xfrm flipV="1">
                  <a:off x="9760810" y="5717814"/>
                  <a:ext cx="0" cy="881620"/>
                </a:xfrm>
                <a:prstGeom prst="line">
                  <a:avLst/>
                </a:prstGeom>
                <a:ln w="1016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20" name="Rett linje 70">
                  <a:extLst>
                    <a:ext uri="{FF2B5EF4-FFF2-40B4-BE49-F238E27FC236}">
                      <a16:creationId xmlns:a16="http://schemas.microsoft.com/office/drawing/2014/main" id="{1B4579AB-4EA5-41F5-9ADC-96EBE28A14E7}"/>
                    </a:ext>
                  </a:extLst>
                </p:cNvPr>
                <p:cNvCxnSpPr>
                  <a:cxnSpLocks/>
                </p:cNvCxnSpPr>
                <p:nvPr/>
              </p:nvCxnSpPr>
              <p:spPr>
                <a:xfrm flipV="1">
                  <a:off x="10345041" y="5896294"/>
                  <a:ext cx="0" cy="703139"/>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21" name="Rett linje 70">
                  <a:extLst>
                    <a:ext uri="{FF2B5EF4-FFF2-40B4-BE49-F238E27FC236}">
                      <a16:creationId xmlns:a16="http://schemas.microsoft.com/office/drawing/2014/main" id="{6E8DA3BD-FF3D-4B09-A0D4-2970D64B007B}"/>
                    </a:ext>
                  </a:extLst>
                </p:cNvPr>
                <p:cNvCxnSpPr>
                  <a:cxnSpLocks/>
                </p:cNvCxnSpPr>
                <p:nvPr/>
              </p:nvCxnSpPr>
              <p:spPr>
                <a:xfrm flipV="1">
                  <a:off x="10189168" y="5896294"/>
                  <a:ext cx="0" cy="708055"/>
                </a:xfrm>
                <a:prstGeom prst="line">
                  <a:avLst/>
                </a:prstGeom>
                <a:ln w="9207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22" name="Rett linje 70">
                  <a:extLst>
                    <a:ext uri="{FF2B5EF4-FFF2-40B4-BE49-F238E27FC236}">
                      <a16:creationId xmlns:a16="http://schemas.microsoft.com/office/drawing/2014/main" id="{1691593B-0D20-43F2-AA3C-96EF60826123}"/>
                    </a:ext>
                  </a:extLst>
                </p:cNvPr>
                <p:cNvCxnSpPr>
                  <a:cxnSpLocks/>
                </p:cNvCxnSpPr>
                <p:nvPr/>
              </p:nvCxnSpPr>
              <p:spPr>
                <a:xfrm>
                  <a:off x="9204859" y="6598073"/>
                  <a:ext cx="1363819" cy="0"/>
                </a:xfrm>
                <a:prstGeom prst="line">
                  <a:avLst/>
                </a:prstGeom>
                <a:ln/>
              </p:spPr>
              <p:style>
                <a:lnRef idx="1">
                  <a:schemeClr val="dk1"/>
                </a:lnRef>
                <a:fillRef idx="0">
                  <a:schemeClr val="dk1"/>
                </a:fillRef>
                <a:effectRef idx="0">
                  <a:schemeClr val="dk1"/>
                </a:effectRef>
                <a:fontRef idx="minor">
                  <a:schemeClr val="tx1"/>
                </a:fontRef>
              </p:style>
            </p:cxnSp>
          </p:grpSp>
        </p:grpSp>
      </p:grpSp>
      <p:grpSp>
        <p:nvGrpSpPr>
          <p:cNvPr id="13" name="Group 12">
            <a:extLst>
              <a:ext uri="{FF2B5EF4-FFF2-40B4-BE49-F238E27FC236}">
                <a16:creationId xmlns:a16="http://schemas.microsoft.com/office/drawing/2014/main" id="{185F9913-D0CA-4D49-A9E6-5356190C791C}"/>
              </a:ext>
            </a:extLst>
          </p:cNvPr>
          <p:cNvGrpSpPr/>
          <p:nvPr/>
        </p:nvGrpSpPr>
        <p:grpSpPr>
          <a:xfrm>
            <a:off x="2924450" y="3380000"/>
            <a:ext cx="2051539" cy="1441389"/>
            <a:chOff x="4171905" y="1694923"/>
            <a:chExt cx="4011684" cy="2837816"/>
          </a:xfrm>
        </p:grpSpPr>
        <p:sp>
          <p:nvSpPr>
            <p:cNvPr id="32" name="Rektangel 31">
              <a:extLst>
                <a:ext uri="{FF2B5EF4-FFF2-40B4-BE49-F238E27FC236}">
                  <a16:creationId xmlns:a16="http://schemas.microsoft.com/office/drawing/2014/main" id="{DA73037B-D79E-44EF-90F1-FC1ACD6EEF84}"/>
                </a:ext>
              </a:extLst>
            </p:cNvPr>
            <p:cNvSpPr/>
            <p:nvPr/>
          </p:nvSpPr>
          <p:spPr>
            <a:xfrm>
              <a:off x="4171905" y="1694923"/>
              <a:ext cx="4011684" cy="283781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 name="Rektangel 32">
              <a:extLst>
                <a:ext uri="{FF2B5EF4-FFF2-40B4-BE49-F238E27FC236}">
                  <a16:creationId xmlns:a16="http://schemas.microsoft.com/office/drawing/2014/main" id="{87EDC19B-3528-4C92-8D5A-C38E60459246}"/>
                </a:ext>
              </a:extLst>
            </p:cNvPr>
            <p:cNvSpPr/>
            <p:nvPr/>
          </p:nvSpPr>
          <p:spPr>
            <a:xfrm>
              <a:off x="4320063" y="1808891"/>
              <a:ext cx="3772351" cy="30201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Selection</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6" name="Rett linje 35">
              <a:extLst>
                <a:ext uri="{FF2B5EF4-FFF2-40B4-BE49-F238E27FC236}">
                  <a16:creationId xmlns:a16="http://schemas.microsoft.com/office/drawing/2014/main" id="{6DB0C586-BD52-48AF-9B19-B6DE6D279D95}"/>
                </a:ext>
              </a:extLst>
            </p:cNvPr>
            <p:cNvCxnSpPr/>
            <p:nvPr/>
          </p:nvCxnSpPr>
          <p:spPr>
            <a:xfrm>
              <a:off x="5280987" y="2359673"/>
              <a:ext cx="149868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Rett linje 36">
              <a:extLst>
                <a:ext uri="{FF2B5EF4-FFF2-40B4-BE49-F238E27FC236}">
                  <a16:creationId xmlns:a16="http://schemas.microsoft.com/office/drawing/2014/main" id="{01C9EEEE-F02D-4B5F-85C5-1555CF827F2C}"/>
                </a:ext>
              </a:extLst>
            </p:cNvPr>
            <p:cNvCxnSpPr/>
            <p:nvPr/>
          </p:nvCxnSpPr>
          <p:spPr>
            <a:xfrm>
              <a:off x="5280987" y="2499120"/>
              <a:ext cx="1498683"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43" name="Gruppe 42">
              <a:extLst>
                <a:ext uri="{FF2B5EF4-FFF2-40B4-BE49-F238E27FC236}">
                  <a16:creationId xmlns:a16="http://schemas.microsoft.com/office/drawing/2014/main" id="{EA46CB82-4E5A-47B7-824F-38E20768B100}"/>
                </a:ext>
              </a:extLst>
            </p:cNvPr>
            <p:cNvGrpSpPr/>
            <p:nvPr/>
          </p:nvGrpSpPr>
          <p:grpSpPr>
            <a:xfrm>
              <a:off x="7813191" y="1925709"/>
              <a:ext cx="205143" cy="94024"/>
              <a:chOff x="3910012" y="2269331"/>
              <a:chExt cx="171450" cy="78581"/>
            </a:xfrm>
          </p:grpSpPr>
          <p:cxnSp>
            <p:nvCxnSpPr>
              <p:cNvPr id="50" name="Rett linje 49">
                <a:extLst>
                  <a:ext uri="{FF2B5EF4-FFF2-40B4-BE49-F238E27FC236}">
                    <a16:creationId xmlns:a16="http://schemas.microsoft.com/office/drawing/2014/main" id="{302F8B9B-17BB-4CE5-B421-9B2615DD276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1" name="Rett linje 50">
                <a:extLst>
                  <a:ext uri="{FF2B5EF4-FFF2-40B4-BE49-F238E27FC236}">
                    <a16:creationId xmlns:a16="http://schemas.microsoft.com/office/drawing/2014/main" id="{B24FEDA5-DD07-4733-85BC-2FEC4EB64FC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2" name="Rett linje 51">
                <a:extLst>
                  <a:ext uri="{FF2B5EF4-FFF2-40B4-BE49-F238E27FC236}">
                    <a16:creationId xmlns:a16="http://schemas.microsoft.com/office/drawing/2014/main" id="{22DC79C4-55FE-4FD1-AA0D-D34198593B49}"/>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45" name="Grafikk 44" descr="Stjerne kontur">
              <a:extLst>
                <a:ext uri="{FF2B5EF4-FFF2-40B4-BE49-F238E27FC236}">
                  <a16:creationId xmlns:a16="http://schemas.microsoft.com/office/drawing/2014/main" id="{AA5C9328-22D1-43E0-A09D-400C1FBE6AFF}"/>
                </a:ext>
              </a:extLst>
            </p:cNvPr>
            <p:cNvPicPr>
              <a:picLocks noChangeAspect="1"/>
            </p:cNvPicPr>
            <p:nvPr/>
          </p:nvPicPr>
          <p:blipFill>
            <a:blip r:embed="rId11">
              <a:extLst>
                <a:ext uri="{96DAC541-7B7A-43D3-8B79-37D633B846F1}">
                  <asvg:svgBlip xmlns:asvg="http://schemas.microsoft.com/office/drawing/2016/SVG/main" r:embed="rId19"/>
                </a:ext>
              </a:extLst>
            </a:blip>
            <a:stretch>
              <a:fillRect/>
            </a:stretch>
          </p:blipFill>
          <p:spPr>
            <a:xfrm rot="21107890">
              <a:off x="7513746" y="2223590"/>
              <a:ext cx="487835" cy="487836"/>
            </a:xfrm>
            <a:prstGeom prst="rect">
              <a:avLst/>
            </a:prstGeom>
          </p:spPr>
        </p:pic>
        <p:sp>
          <p:nvSpPr>
            <p:cNvPr id="58" name="Rektangel: avrundede hjørner 57">
              <a:extLst>
                <a:ext uri="{FF2B5EF4-FFF2-40B4-BE49-F238E27FC236}">
                  <a16:creationId xmlns:a16="http://schemas.microsoft.com/office/drawing/2014/main" id="{A8C147E5-2111-41B1-9847-0B6F7BA6896C}"/>
                </a:ext>
              </a:extLst>
            </p:cNvPr>
            <p:cNvSpPr/>
            <p:nvPr/>
          </p:nvSpPr>
          <p:spPr>
            <a:xfrm>
              <a:off x="4420241" y="3128506"/>
              <a:ext cx="3672175" cy="11234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1" name="Rett linje 70">
              <a:extLst>
                <a:ext uri="{FF2B5EF4-FFF2-40B4-BE49-F238E27FC236}">
                  <a16:creationId xmlns:a16="http://schemas.microsoft.com/office/drawing/2014/main" id="{639844E9-3548-4357-82C7-80ED067F945D}"/>
                </a:ext>
              </a:extLst>
            </p:cNvPr>
            <p:cNvCxnSpPr>
              <a:cxnSpLocks/>
            </p:cNvCxnSpPr>
            <p:nvPr/>
          </p:nvCxnSpPr>
          <p:spPr>
            <a:xfrm>
              <a:off x="4569615"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E1BABD92-F002-4672-9BDA-FF035AD324F1}"/>
                </a:ext>
              </a:extLst>
            </p:cNvPr>
            <p:cNvCxnSpPr>
              <a:cxnSpLocks/>
            </p:cNvCxnSpPr>
            <p:nvPr/>
          </p:nvCxnSpPr>
          <p:spPr>
            <a:xfrm>
              <a:off x="4563301"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966B9B4B-4519-48E9-A23C-4C8AEC99E32B}"/>
                </a:ext>
              </a:extLst>
            </p:cNvPr>
            <p:cNvCxnSpPr>
              <a:cxnSpLocks/>
            </p:cNvCxnSpPr>
            <p:nvPr/>
          </p:nvCxnSpPr>
          <p:spPr>
            <a:xfrm>
              <a:off x="4563301"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74">
              <a:extLst>
                <a:ext uri="{FF2B5EF4-FFF2-40B4-BE49-F238E27FC236}">
                  <a16:creationId xmlns:a16="http://schemas.microsoft.com/office/drawing/2014/main" id="{CE70D321-47F0-412F-A056-7666341628D7}"/>
                </a:ext>
              </a:extLst>
            </p:cNvPr>
            <p:cNvCxnSpPr>
              <a:cxnSpLocks/>
            </p:cNvCxnSpPr>
            <p:nvPr/>
          </p:nvCxnSpPr>
          <p:spPr>
            <a:xfrm>
              <a:off x="4569615"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85">
              <a:extLst>
                <a:ext uri="{FF2B5EF4-FFF2-40B4-BE49-F238E27FC236}">
                  <a16:creationId xmlns:a16="http://schemas.microsoft.com/office/drawing/2014/main" id="{C889D7C3-5D26-44E2-8CFE-F91B2C7ABCC6}"/>
                </a:ext>
              </a:extLst>
            </p:cNvPr>
            <p:cNvCxnSpPr>
              <a:cxnSpLocks/>
            </p:cNvCxnSpPr>
            <p:nvPr/>
          </p:nvCxnSpPr>
          <p:spPr>
            <a:xfrm>
              <a:off x="5747029"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Rett linje 92">
              <a:extLst>
                <a:ext uri="{FF2B5EF4-FFF2-40B4-BE49-F238E27FC236}">
                  <a16:creationId xmlns:a16="http://schemas.microsoft.com/office/drawing/2014/main" id="{8E03A2F5-2949-4C2C-8AAA-C5C10FA9480F}"/>
                </a:ext>
              </a:extLst>
            </p:cNvPr>
            <p:cNvCxnSpPr>
              <a:cxnSpLocks/>
            </p:cNvCxnSpPr>
            <p:nvPr/>
          </p:nvCxnSpPr>
          <p:spPr>
            <a:xfrm>
              <a:off x="5747029"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93">
              <a:extLst>
                <a:ext uri="{FF2B5EF4-FFF2-40B4-BE49-F238E27FC236}">
                  <a16:creationId xmlns:a16="http://schemas.microsoft.com/office/drawing/2014/main" id="{7DE31DCC-EB71-4B06-B476-DC7D4209FB80}"/>
                </a:ext>
              </a:extLst>
            </p:cNvPr>
            <p:cNvCxnSpPr>
              <a:cxnSpLocks/>
            </p:cNvCxnSpPr>
            <p:nvPr/>
          </p:nvCxnSpPr>
          <p:spPr>
            <a:xfrm>
              <a:off x="5747029"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94">
              <a:extLst>
                <a:ext uri="{FF2B5EF4-FFF2-40B4-BE49-F238E27FC236}">
                  <a16:creationId xmlns:a16="http://schemas.microsoft.com/office/drawing/2014/main" id="{580BF173-94E1-4AAD-8DE4-E1781C165DEB}"/>
                </a:ext>
              </a:extLst>
            </p:cNvPr>
            <p:cNvCxnSpPr>
              <a:cxnSpLocks/>
            </p:cNvCxnSpPr>
            <p:nvPr/>
          </p:nvCxnSpPr>
          <p:spPr>
            <a:xfrm>
              <a:off x="5747029"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BD4C1EC-8817-4378-95A9-A2D3E9389D10}"/>
                </a:ext>
              </a:extLst>
            </p:cNvPr>
            <p:cNvGrpSpPr/>
            <p:nvPr/>
          </p:nvGrpSpPr>
          <p:grpSpPr>
            <a:xfrm>
              <a:off x="4423234" y="2163105"/>
              <a:ext cx="732259" cy="691616"/>
              <a:chOff x="2119110" y="1665102"/>
              <a:chExt cx="839253" cy="835405"/>
            </a:xfrm>
          </p:grpSpPr>
          <p:sp>
            <p:nvSpPr>
              <p:cNvPr id="53" name="Ellipse 52">
                <a:extLst>
                  <a:ext uri="{FF2B5EF4-FFF2-40B4-BE49-F238E27FC236}">
                    <a16:creationId xmlns:a16="http://schemas.microsoft.com/office/drawing/2014/main" id="{2AABA4B2-1C90-4CEE-BFBA-1B12640CB513}"/>
                  </a:ext>
                </a:extLst>
              </p:cNvPr>
              <p:cNvSpPr/>
              <p:nvPr/>
            </p:nvSpPr>
            <p:spPr>
              <a:xfrm>
                <a:off x="2119110" y="1665102"/>
                <a:ext cx="839253" cy="83540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 name="Graphic 7" descr="Venn diagram with solid fill">
                <a:extLst>
                  <a:ext uri="{FF2B5EF4-FFF2-40B4-BE49-F238E27FC236}">
                    <a16:creationId xmlns:a16="http://schemas.microsoft.com/office/drawing/2014/main" id="{8C55A6E6-27A6-4291-BF6C-464657CE092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194525" y="1727359"/>
                <a:ext cx="692829" cy="692829"/>
              </a:xfrm>
              <a:prstGeom prst="rect">
                <a:avLst/>
              </a:prstGeom>
            </p:spPr>
          </p:pic>
        </p:grpSp>
        <p:cxnSp>
          <p:nvCxnSpPr>
            <p:cNvPr id="234" name="Rett linje 85">
              <a:extLst>
                <a:ext uri="{FF2B5EF4-FFF2-40B4-BE49-F238E27FC236}">
                  <a16:creationId xmlns:a16="http://schemas.microsoft.com/office/drawing/2014/main" id="{1A550A17-2833-4D1E-A758-D2E125223083}"/>
                </a:ext>
              </a:extLst>
            </p:cNvPr>
            <p:cNvCxnSpPr>
              <a:cxnSpLocks/>
            </p:cNvCxnSpPr>
            <p:nvPr/>
          </p:nvCxnSpPr>
          <p:spPr>
            <a:xfrm>
              <a:off x="6910536"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5" name="Rett linje 92">
              <a:extLst>
                <a:ext uri="{FF2B5EF4-FFF2-40B4-BE49-F238E27FC236}">
                  <a16:creationId xmlns:a16="http://schemas.microsoft.com/office/drawing/2014/main" id="{775F246B-21E5-4A97-87FD-EB86FA029CFE}"/>
                </a:ext>
              </a:extLst>
            </p:cNvPr>
            <p:cNvCxnSpPr>
              <a:cxnSpLocks/>
            </p:cNvCxnSpPr>
            <p:nvPr/>
          </p:nvCxnSpPr>
          <p:spPr>
            <a:xfrm>
              <a:off x="6910536"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6" name="Rett linje 93">
              <a:extLst>
                <a:ext uri="{FF2B5EF4-FFF2-40B4-BE49-F238E27FC236}">
                  <a16:creationId xmlns:a16="http://schemas.microsoft.com/office/drawing/2014/main" id="{50912AF4-D488-4EB7-B8ED-1F7596B1F898}"/>
                </a:ext>
              </a:extLst>
            </p:cNvPr>
            <p:cNvCxnSpPr>
              <a:cxnSpLocks/>
            </p:cNvCxnSpPr>
            <p:nvPr/>
          </p:nvCxnSpPr>
          <p:spPr>
            <a:xfrm>
              <a:off x="6910536"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7" name="Rett linje 94">
              <a:extLst>
                <a:ext uri="{FF2B5EF4-FFF2-40B4-BE49-F238E27FC236}">
                  <a16:creationId xmlns:a16="http://schemas.microsoft.com/office/drawing/2014/main" id="{1C95E184-6AAF-401F-B439-45AA5CF5C31C}"/>
                </a:ext>
              </a:extLst>
            </p:cNvPr>
            <p:cNvCxnSpPr>
              <a:cxnSpLocks/>
            </p:cNvCxnSpPr>
            <p:nvPr/>
          </p:nvCxnSpPr>
          <p:spPr>
            <a:xfrm>
              <a:off x="6910536"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8" name="Rett linje 85">
              <a:extLst>
                <a:ext uri="{FF2B5EF4-FFF2-40B4-BE49-F238E27FC236}">
                  <a16:creationId xmlns:a16="http://schemas.microsoft.com/office/drawing/2014/main" id="{43E77AB3-1FA5-4F93-9239-F958990CA202}"/>
                </a:ext>
              </a:extLst>
            </p:cNvPr>
            <p:cNvCxnSpPr>
              <a:cxnSpLocks/>
            </p:cNvCxnSpPr>
            <p:nvPr/>
          </p:nvCxnSpPr>
          <p:spPr>
            <a:xfrm>
              <a:off x="5747028" y="3291221"/>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Rett linje 92">
              <a:extLst>
                <a:ext uri="{FF2B5EF4-FFF2-40B4-BE49-F238E27FC236}">
                  <a16:creationId xmlns:a16="http://schemas.microsoft.com/office/drawing/2014/main" id="{18D5871E-D5BB-4C3E-B18A-40ECF7B4453D}"/>
                </a:ext>
              </a:extLst>
            </p:cNvPr>
            <p:cNvCxnSpPr>
              <a:cxnSpLocks/>
            </p:cNvCxnSpPr>
            <p:nvPr/>
          </p:nvCxnSpPr>
          <p:spPr>
            <a:xfrm>
              <a:off x="5747028" y="3446785"/>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Rett linje 85">
              <a:extLst>
                <a:ext uri="{FF2B5EF4-FFF2-40B4-BE49-F238E27FC236}">
                  <a16:creationId xmlns:a16="http://schemas.microsoft.com/office/drawing/2014/main" id="{D1C69DDD-DDB0-478E-A908-22504CF51C91}"/>
                </a:ext>
              </a:extLst>
            </p:cNvPr>
            <p:cNvCxnSpPr>
              <a:cxnSpLocks/>
            </p:cNvCxnSpPr>
            <p:nvPr/>
          </p:nvCxnSpPr>
          <p:spPr>
            <a:xfrm>
              <a:off x="6910536" y="329018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1" name="Rett linje 92">
              <a:extLst>
                <a:ext uri="{FF2B5EF4-FFF2-40B4-BE49-F238E27FC236}">
                  <a16:creationId xmlns:a16="http://schemas.microsoft.com/office/drawing/2014/main" id="{B8F97FE0-9BAB-42A2-ADAD-B8D1CEBD5C79}"/>
                </a:ext>
              </a:extLst>
            </p:cNvPr>
            <p:cNvCxnSpPr>
              <a:cxnSpLocks/>
            </p:cNvCxnSpPr>
            <p:nvPr/>
          </p:nvCxnSpPr>
          <p:spPr>
            <a:xfrm>
              <a:off x="6910536" y="3445748"/>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2" name="Rett linje 85">
              <a:extLst>
                <a:ext uri="{FF2B5EF4-FFF2-40B4-BE49-F238E27FC236}">
                  <a16:creationId xmlns:a16="http://schemas.microsoft.com/office/drawing/2014/main" id="{7213DF4F-68FD-49B7-A01F-A567F5A050B6}"/>
                </a:ext>
              </a:extLst>
            </p:cNvPr>
            <p:cNvCxnSpPr>
              <a:cxnSpLocks/>
            </p:cNvCxnSpPr>
            <p:nvPr/>
          </p:nvCxnSpPr>
          <p:spPr>
            <a:xfrm>
              <a:off x="4569614" y="3291221"/>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3" name="Rett linje 92">
              <a:extLst>
                <a:ext uri="{FF2B5EF4-FFF2-40B4-BE49-F238E27FC236}">
                  <a16:creationId xmlns:a16="http://schemas.microsoft.com/office/drawing/2014/main" id="{398B0A18-5AE5-45C6-BBEC-53F479115951}"/>
                </a:ext>
              </a:extLst>
            </p:cNvPr>
            <p:cNvCxnSpPr>
              <a:cxnSpLocks/>
            </p:cNvCxnSpPr>
            <p:nvPr/>
          </p:nvCxnSpPr>
          <p:spPr>
            <a:xfrm>
              <a:off x="4569614" y="3446785"/>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Rett linje 36">
              <a:extLst>
                <a:ext uri="{FF2B5EF4-FFF2-40B4-BE49-F238E27FC236}">
                  <a16:creationId xmlns:a16="http://schemas.microsoft.com/office/drawing/2014/main" id="{BACADC2A-6F4F-4CC6-9224-42B51343B725}"/>
                </a:ext>
              </a:extLst>
            </p:cNvPr>
            <p:cNvCxnSpPr>
              <a:cxnSpLocks/>
            </p:cNvCxnSpPr>
            <p:nvPr/>
          </p:nvCxnSpPr>
          <p:spPr>
            <a:xfrm>
              <a:off x="5899909" y="3028339"/>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5" name="Rett linje 36">
              <a:extLst>
                <a:ext uri="{FF2B5EF4-FFF2-40B4-BE49-F238E27FC236}">
                  <a16:creationId xmlns:a16="http://schemas.microsoft.com/office/drawing/2014/main" id="{BAB116AF-A306-4C81-A103-39422B39847E}"/>
                </a:ext>
              </a:extLst>
            </p:cNvPr>
            <p:cNvCxnSpPr>
              <a:cxnSpLocks/>
            </p:cNvCxnSpPr>
            <p:nvPr/>
          </p:nvCxnSpPr>
          <p:spPr>
            <a:xfrm>
              <a:off x="7086313" y="3028339"/>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7" name="Rett linje 36">
              <a:extLst>
                <a:ext uri="{FF2B5EF4-FFF2-40B4-BE49-F238E27FC236}">
                  <a16:creationId xmlns:a16="http://schemas.microsoft.com/office/drawing/2014/main" id="{613B216B-980F-45CC-8F30-477E8843E349}"/>
                </a:ext>
              </a:extLst>
            </p:cNvPr>
            <p:cNvCxnSpPr>
              <a:cxnSpLocks/>
            </p:cNvCxnSpPr>
            <p:nvPr/>
          </p:nvCxnSpPr>
          <p:spPr>
            <a:xfrm>
              <a:off x="4711690" y="3027426"/>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8" name="Rett linje 36">
              <a:extLst>
                <a:ext uri="{FF2B5EF4-FFF2-40B4-BE49-F238E27FC236}">
                  <a16:creationId xmlns:a16="http://schemas.microsoft.com/office/drawing/2014/main" id="{A0B47F28-C632-4680-A44E-F4FD9406D307}"/>
                </a:ext>
              </a:extLst>
            </p:cNvPr>
            <p:cNvCxnSpPr/>
            <p:nvPr/>
          </p:nvCxnSpPr>
          <p:spPr>
            <a:xfrm>
              <a:off x="5280986" y="2663132"/>
              <a:ext cx="1498683"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250" name="TekstSylinder 48">
            <a:extLst>
              <a:ext uri="{FF2B5EF4-FFF2-40B4-BE49-F238E27FC236}">
                <a16:creationId xmlns:a16="http://schemas.microsoft.com/office/drawing/2014/main" id="{6715C7D5-3DC4-4E3F-9F39-C8B1EA8FC70A}"/>
              </a:ext>
            </a:extLst>
          </p:cNvPr>
          <p:cNvSpPr txBox="1"/>
          <p:nvPr/>
        </p:nvSpPr>
        <p:spPr>
          <a:xfrm>
            <a:off x="3130128" y="3061565"/>
            <a:ext cx="1653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Segmentation</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19CEA642-CD18-4A7D-A42D-BC312F27B203}"/>
              </a:ext>
            </a:extLst>
          </p:cNvPr>
          <p:cNvGrpSpPr>
            <a:grpSpLocks noChangeAspect="1"/>
          </p:cNvGrpSpPr>
          <p:nvPr/>
        </p:nvGrpSpPr>
        <p:grpSpPr>
          <a:xfrm>
            <a:off x="4540675" y="2957877"/>
            <a:ext cx="2108714" cy="1447268"/>
            <a:chOff x="6947517" y="3458374"/>
            <a:chExt cx="4203659" cy="2973612"/>
          </a:xfrm>
        </p:grpSpPr>
        <p:grpSp>
          <p:nvGrpSpPr>
            <p:cNvPr id="147" name="Gruppe 24">
              <a:extLst>
                <a:ext uri="{FF2B5EF4-FFF2-40B4-BE49-F238E27FC236}">
                  <a16:creationId xmlns:a16="http://schemas.microsoft.com/office/drawing/2014/main" id="{358F1737-F54C-4187-B729-4606F4BF7CA2}"/>
                </a:ext>
              </a:extLst>
            </p:cNvPr>
            <p:cNvGrpSpPr>
              <a:grpSpLocks noChangeAspect="1"/>
            </p:cNvGrpSpPr>
            <p:nvPr/>
          </p:nvGrpSpPr>
          <p:grpSpPr>
            <a:xfrm>
              <a:off x="6947517" y="3458374"/>
              <a:ext cx="4203659" cy="2973612"/>
              <a:chOff x="4126517" y="3495723"/>
              <a:chExt cx="3352800" cy="2371725"/>
            </a:xfrm>
          </p:grpSpPr>
          <p:grpSp>
            <p:nvGrpSpPr>
              <p:cNvPr id="148" name="Gruppe 120">
                <a:extLst>
                  <a:ext uri="{FF2B5EF4-FFF2-40B4-BE49-F238E27FC236}">
                    <a16:creationId xmlns:a16="http://schemas.microsoft.com/office/drawing/2014/main" id="{CC9AAD6F-25B4-4A0B-9CBF-D38D1E83C9DA}"/>
                  </a:ext>
                </a:extLst>
              </p:cNvPr>
              <p:cNvGrpSpPr/>
              <p:nvPr/>
            </p:nvGrpSpPr>
            <p:grpSpPr>
              <a:xfrm>
                <a:off x="4126517" y="3495723"/>
                <a:ext cx="3352800" cy="2371725"/>
                <a:chOff x="1333500" y="2085975"/>
                <a:chExt cx="3352800" cy="2371725"/>
              </a:xfrm>
            </p:grpSpPr>
            <p:sp>
              <p:nvSpPr>
                <p:cNvPr id="164" name="Rektangel 121">
                  <a:extLst>
                    <a:ext uri="{FF2B5EF4-FFF2-40B4-BE49-F238E27FC236}">
                      <a16:creationId xmlns:a16="http://schemas.microsoft.com/office/drawing/2014/main" id="{42906F2A-5AAA-49A8-B408-03E1A032B287}"/>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5" name="Rektangel 122">
                  <a:extLst>
                    <a:ext uri="{FF2B5EF4-FFF2-40B4-BE49-F238E27FC236}">
                      <a16:creationId xmlns:a16="http://schemas.microsoft.com/office/drawing/2014/main" id="{F017A4CB-650B-42DC-B7EE-99101934806C}"/>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Editor</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68" name="Gruppe 131">
                  <a:extLst>
                    <a:ext uri="{FF2B5EF4-FFF2-40B4-BE49-F238E27FC236}">
                      <a16:creationId xmlns:a16="http://schemas.microsoft.com/office/drawing/2014/main" id="{FCAD2AF2-C5B8-4435-80D7-2432CB96EBF3}"/>
                    </a:ext>
                  </a:extLst>
                </p:cNvPr>
                <p:cNvGrpSpPr/>
                <p:nvPr/>
              </p:nvGrpSpPr>
              <p:grpSpPr>
                <a:xfrm>
                  <a:off x="4376737" y="2278856"/>
                  <a:ext cx="171450" cy="78581"/>
                  <a:chOff x="3910012" y="2269331"/>
                  <a:chExt cx="171450" cy="78581"/>
                </a:xfrm>
              </p:grpSpPr>
              <p:cxnSp>
                <p:nvCxnSpPr>
                  <p:cNvPr id="171" name="Rett linje 136">
                    <a:extLst>
                      <a:ext uri="{FF2B5EF4-FFF2-40B4-BE49-F238E27FC236}">
                        <a16:creationId xmlns:a16="http://schemas.microsoft.com/office/drawing/2014/main" id="{706BB951-4468-43E1-9C51-D8CE3292CF8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2" name="Rett linje 137">
                    <a:extLst>
                      <a:ext uri="{FF2B5EF4-FFF2-40B4-BE49-F238E27FC236}">
                        <a16:creationId xmlns:a16="http://schemas.microsoft.com/office/drawing/2014/main" id="{8EB1F23C-60E9-43A5-A719-3DFC4FC585F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3" name="Rett linje 138">
                    <a:extLst>
                      <a:ext uri="{FF2B5EF4-FFF2-40B4-BE49-F238E27FC236}">
                        <a16:creationId xmlns:a16="http://schemas.microsoft.com/office/drawing/2014/main" id="{0BC38395-CD93-41EE-AE56-E231A6710D04}"/>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sp>
            <p:nvSpPr>
              <p:cNvPr id="150" name="Rektangel: avrundede hjørner 141">
                <a:extLst>
                  <a:ext uri="{FF2B5EF4-FFF2-40B4-BE49-F238E27FC236}">
                    <a16:creationId xmlns:a16="http://schemas.microsoft.com/office/drawing/2014/main" id="{38B5F827-D633-42A7-87A1-28E8CDCF092C}"/>
                  </a:ext>
                </a:extLst>
              </p:cNvPr>
              <p:cNvSpPr/>
              <p:nvPr/>
            </p:nvSpPr>
            <p:spPr>
              <a:xfrm>
                <a:off x="6740092" y="3918072"/>
                <a:ext cx="595148" cy="1837855"/>
              </a:xfrm>
              <a:prstGeom prst="roundRect">
                <a:avLst/>
              </a:prstGeom>
              <a:solidFill>
                <a:srgbClr val="005E5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00" name="Rektangel: avrundede hjørner 141">
              <a:extLst>
                <a:ext uri="{FF2B5EF4-FFF2-40B4-BE49-F238E27FC236}">
                  <a16:creationId xmlns:a16="http://schemas.microsoft.com/office/drawing/2014/main" id="{5CCA52BF-D7ED-479D-BB0F-DC5A947A96D7}"/>
                </a:ext>
              </a:extLst>
            </p:cNvPr>
            <p:cNvSpPr/>
            <p:nvPr/>
          </p:nvSpPr>
          <p:spPr>
            <a:xfrm>
              <a:off x="7191587" y="4759427"/>
              <a:ext cx="2847986" cy="1560077"/>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2" name="Rektangel: avrundede hjørner 141">
              <a:extLst>
                <a:ext uri="{FF2B5EF4-FFF2-40B4-BE49-F238E27FC236}">
                  <a16:creationId xmlns:a16="http://schemas.microsoft.com/office/drawing/2014/main" id="{6034A44F-CAB7-471B-855A-BD3B4F999DC3}"/>
                </a:ext>
              </a:extLst>
            </p:cNvPr>
            <p:cNvSpPr/>
            <p:nvPr/>
          </p:nvSpPr>
          <p:spPr>
            <a:xfrm>
              <a:off x="7223173" y="4286007"/>
              <a:ext cx="2820541" cy="35162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3" name="Rett linje 150">
              <a:extLst>
                <a:ext uri="{FF2B5EF4-FFF2-40B4-BE49-F238E27FC236}">
                  <a16:creationId xmlns:a16="http://schemas.microsoft.com/office/drawing/2014/main" id="{E6A0D6B5-B19C-4906-B874-A9227169D728}"/>
                </a:ext>
              </a:extLst>
            </p:cNvPr>
            <p:cNvCxnSpPr>
              <a:cxnSpLocks/>
            </p:cNvCxnSpPr>
            <p:nvPr/>
          </p:nvCxnSpPr>
          <p:spPr>
            <a:xfrm>
              <a:off x="7345584" y="6027140"/>
              <a:ext cx="2513715"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Rett linje 150">
              <a:extLst>
                <a:ext uri="{FF2B5EF4-FFF2-40B4-BE49-F238E27FC236}">
                  <a16:creationId xmlns:a16="http://schemas.microsoft.com/office/drawing/2014/main" id="{3A906FCE-89F9-41A9-89F2-459622F97026}"/>
                </a:ext>
              </a:extLst>
            </p:cNvPr>
            <p:cNvCxnSpPr>
              <a:cxnSpLocks/>
            </p:cNvCxnSpPr>
            <p:nvPr/>
          </p:nvCxnSpPr>
          <p:spPr>
            <a:xfrm>
              <a:off x="7358722" y="6155655"/>
              <a:ext cx="2513716"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Graphic 15" descr="Miscellaneous with solid fill">
              <a:extLst>
                <a:ext uri="{FF2B5EF4-FFF2-40B4-BE49-F238E27FC236}">
                  <a16:creationId xmlns:a16="http://schemas.microsoft.com/office/drawing/2014/main" id="{C376D87C-FDF8-4474-AC9D-852EA200F62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5400000">
              <a:off x="10144013" y="4111558"/>
              <a:ext cx="914400" cy="914400"/>
            </a:xfrm>
            <a:prstGeom prst="rect">
              <a:avLst/>
            </a:prstGeom>
          </p:spPr>
        </p:pic>
        <p:pic>
          <p:nvPicPr>
            <p:cNvPr id="295" name="Graphic 294" descr="Miscellaneous with solid fill">
              <a:extLst>
                <a:ext uri="{FF2B5EF4-FFF2-40B4-BE49-F238E27FC236}">
                  <a16:creationId xmlns:a16="http://schemas.microsoft.com/office/drawing/2014/main" id="{B51B867C-CB77-4850-92EF-4C1ACB2C41F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5400000">
              <a:off x="10147123" y="5082266"/>
              <a:ext cx="914400" cy="914400"/>
            </a:xfrm>
            <a:prstGeom prst="rect">
              <a:avLst/>
            </a:prstGeom>
          </p:spPr>
        </p:pic>
        <p:grpSp>
          <p:nvGrpSpPr>
            <p:cNvPr id="17" name="Group 16">
              <a:extLst>
                <a:ext uri="{FF2B5EF4-FFF2-40B4-BE49-F238E27FC236}">
                  <a16:creationId xmlns:a16="http://schemas.microsoft.com/office/drawing/2014/main" id="{2C4AB9D6-A77C-407B-AE1D-B373EA108097}"/>
                </a:ext>
              </a:extLst>
            </p:cNvPr>
            <p:cNvGrpSpPr/>
            <p:nvPr/>
          </p:nvGrpSpPr>
          <p:grpSpPr>
            <a:xfrm>
              <a:off x="7381586" y="4135689"/>
              <a:ext cx="1582561" cy="805556"/>
              <a:chOff x="7360106" y="4025422"/>
              <a:chExt cx="1854202" cy="915823"/>
            </a:xfrm>
          </p:grpSpPr>
          <p:pic>
            <p:nvPicPr>
              <p:cNvPr id="296" name="Graphic 295" descr="Miscellaneous with solid fill">
                <a:extLst>
                  <a:ext uri="{FF2B5EF4-FFF2-40B4-BE49-F238E27FC236}">
                    <a16:creationId xmlns:a16="http://schemas.microsoft.com/office/drawing/2014/main" id="{482BB5EB-B1FE-42F1-BE75-EA3DEC2A774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0800000">
                <a:off x="7360106" y="4025422"/>
                <a:ext cx="914400" cy="914400"/>
              </a:xfrm>
              <a:prstGeom prst="rect">
                <a:avLst/>
              </a:prstGeom>
            </p:spPr>
          </p:pic>
          <p:pic>
            <p:nvPicPr>
              <p:cNvPr id="297" name="Graphic 296" descr="Miscellaneous with solid fill">
                <a:extLst>
                  <a:ext uri="{FF2B5EF4-FFF2-40B4-BE49-F238E27FC236}">
                    <a16:creationId xmlns:a16="http://schemas.microsoft.com/office/drawing/2014/main" id="{9C9F9707-6CC4-4DE2-BAF1-365B5D88848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0800000">
                <a:off x="8299908" y="4026845"/>
                <a:ext cx="914400" cy="914400"/>
              </a:xfrm>
              <a:prstGeom prst="rect">
                <a:avLst/>
              </a:prstGeom>
            </p:spPr>
          </p:pic>
        </p:grpSp>
        <p:pic>
          <p:nvPicPr>
            <p:cNvPr id="299" name="Graphic 298" descr="Miscellaneous with solid fill">
              <a:extLst>
                <a:ext uri="{FF2B5EF4-FFF2-40B4-BE49-F238E27FC236}">
                  <a16:creationId xmlns:a16="http://schemas.microsoft.com/office/drawing/2014/main" id="{014AFB11-2B4D-4C9D-8FD1-2090370E200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0800000">
              <a:off x="9040015" y="4126593"/>
              <a:ext cx="804304" cy="804304"/>
            </a:xfrm>
            <a:prstGeom prst="rect">
              <a:avLst/>
            </a:prstGeom>
          </p:spPr>
        </p:pic>
        <p:pic>
          <p:nvPicPr>
            <p:cNvPr id="19" name="Graphic 18" descr="Image with solid fill">
              <a:extLst>
                <a:ext uri="{FF2B5EF4-FFF2-40B4-BE49-F238E27FC236}">
                  <a16:creationId xmlns:a16="http://schemas.microsoft.com/office/drawing/2014/main" id="{20612D53-BE9D-4EE9-8B3F-B16C6034DD3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840500" y="4559768"/>
              <a:ext cx="1595887" cy="1595887"/>
            </a:xfrm>
            <a:prstGeom prst="rect">
              <a:avLst/>
            </a:prstGeom>
          </p:spPr>
        </p:pic>
      </p:grpSp>
      <p:pic>
        <p:nvPicPr>
          <p:cNvPr id="322" name="Graphic 321" descr="Arrow: Rotate right with solid fill">
            <a:extLst>
              <a:ext uri="{FF2B5EF4-FFF2-40B4-BE49-F238E27FC236}">
                <a16:creationId xmlns:a16="http://schemas.microsoft.com/office/drawing/2014/main" id="{EFF315A0-2CC8-4C67-84A9-938A61A41B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026118" y="4388804"/>
            <a:ext cx="510470" cy="510470"/>
          </a:xfrm>
          <a:prstGeom prst="rect">
            <a:avLst/>
          </a:prstGeom>
        </p:spPr>
      </p:pic>
      <p:sp>
        <p:nvSpPr>
          <p:cNvPr id="323" name="TekstSylinder 48">
            <a:extLst>
              <a:ext uri="{FF2B5EF4-FFF2-40B4-BE49-F238E27FC236}">
                <a16:creationId xmlns:a16="http://schemas.microsoft.com/office/drawing/2014/main" id="{8FBFBC81-97C8-4C8D-BCF7-1F1DC36A6AE2}"/>
              </a:ext>
            </a:extLst>
          </p:cNvPr>
          <p:cNvSpPr txBox="1"/>
          <p:nvPr/>
        </p:nvSpPr>
        <p:spPr>
          <a:xfrm>
            <a:off x="4780814" y="2683154"/>
            <a:ext cx="1653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E-mail editor</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49" name="Graphic 148" descr="Arrow: Rotate right with solid fill">
            <a:extLst>
              <a:ext uri="{FF2B5EF4-FFF2-40B4-BE49-F238E27FC236}">
                <a16:creationId xmlns:a16="http://schemas.microsoft.com/office/drawing/2014/main" id="{281E42C4-C3C3-4947-AE91-7F981584C3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6709227" y="3961180"/>
            <a:ext cx="510470" cy="510470"/>
          </a:xfrm>
          <a:prstGeom prst="rect">
            <a:avLst/>
          </a:prstGeom>
        </p:spPr>
      </p:pic>
      <p:sp>
        <p:nvSpPr>
          <p:cNvPr id="152" name="TekstSylinder 48">
            <a:extLst>
              <a:ext uri="{FF2B5EF4-FFF2-40B4-BE49-F238E27FC236}">
                <a16:creationId xmlns:a16="http://schemas.microsoft.com/office/drawing/2014/main" id="{7A507E26-D963-4970-8954-59030691BD40}"/>
              </a:ext>
            </a:extLst>
          </p:cNvPr>
          <p:cNvSpPr txBox="1"/>
          <p:nvPr/>
        </p:nvSpPr>
        <p:spPr>
          <a:xfrm>
            <a:off x="6321434" y="2268146"/>
            <a:ext cx="1653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E-mail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flows</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5B410400-1102-42AB-8672-EA624912F45D}"/>
              </a:ext>
            </a:extLst>
          </p:cNvPr>
          <p:cNvGrpSpPr/>
          <p:nvPr/>
        </p:nvGrpSpPr>
        <p:grpSpPr>
          <a:xfrm>
            <a:off x="6233546" y="2534397"/>
            <a:ext cx="2014986" cy="1444631"/>
            <a:chOff x="7728738" y="2122780"/>
            <a:chExt cx="2795112" cy="2003937"/>
          </a:xfrm>
        </p:grpSpPr>
        <p:grpSp>
          <p:nvGrpSpPr>
            <p:cNvPr id="153" name="Group 152">
              <a:extLst>
                <a:ext uri="{FF2B5EF4-FFF2-40B4-BE49-F238E27FC236}">
                  <a16:creationId xmlns:a16="http://schemas.microsoft.com/office/drawing/2014/main" id="{48A43186-5911-4E41-82C3-682739724A60}"/>
                </a:ext>
              </a:extLst>
            </p:cNvPr>
            <p:cNvGrpSpPr>
              <a:grpSpLocks noChangeAspect="1"/>
            </p:cNvGrpSpPr>
            <p:nvPr/>
          </p:nvGrpSpPr>
          <p:grpSpPr>
            <a:xfrm>
              <a:off x="7728738" y="2122780"/>
              <a:ext cx="2795112" cy="2003937"/>
              <a:chOff x="1982092" y="2164712"/>
              <a:chExt cx="4311291" cy="3090951"/>
            </a:xfrm>
          </p:grpSpPr>
          <p:grpSp>
            <p:nvGrpSpPr>
              <p:cNvPr id="154" name="Gruppe 120">
                <a:extLst>
                  <a:ext uri="{FF2B5EF4-FFF2-40B4-BE49-F238E27FC236}">
                    <a16:creationId xmlns:a16="http://schemas.microsoft.com/office/drawing/2014/main" id="{7CADB120-D850-408A-9254-0225D6C9517C}"/>
                  </a:ext>
                </a:extLst>
              </p:cNvPr>
              <p:cNvGrpSpPr/>
              <p:nvPr/>
            </p:nvGrpSpPr>
            <p:grpSpPr>
              <a:xfrm>
                <a:off x="1982092" y="2164712"/>
                <a:ext cx="4311291" cy="3090951"/>
                <a:chOff x="1333500" y="2085976"/>
                <a:chExt cx="3352800" cy="2371725"/>
              </a:xfrm>
            </p:grpSpPr>
            <p:sp>
              <p:nvSpPr>
                <p:cNvPr id="263" name="Rektangel 121">
                  <a:extLst>
                    <a:ext uri="{FF2B5EF4-FFF2-40B4-BE49-F238E27FC236}">
                      <a16:creationId xmlns:a16="http://schemas.microsoft.com/office/drawing/2014/main" id="{879814A4-A2E5-4ADB-9DBA-FAA9AC226720}"/>
                    </a:ext>
                  </a:extLst>
                </p:cNvPr>
                <p:cNvSpPr/>
                <p:nvPr/>
              </p:nvSpPr>
              <p:spPr>
                <a:xfrm>
                  <a:off x="1333500" y="2085976"/>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64" name="Rektangel 122">
                  <a:extLst>
                    <a:ext uri="{FF2B5EF4-FFF2-40B4-BE49-F238E27FC236}">
                      <a16:creationId xmlns:a16="http://schemas.microsoft.com/office/drawing/2014/main" id="{F649C5A3-2FAF-4E96-92A3-624258ABE6A6}"/>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Campaigns</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65" name="Gruppe 131">
                  <a:extLst>
                    <a:ext uri="{FF2B5EF4-FFF2-40B4-BE49-F238E27FC236}">
                      <a16:creationId xmlns:a16="http://schemas.microsoft.com/office/drawing/2014/main" id="{65664A5B-D4BB-4E0A-AC7A-EE7E1447A5E5}"/>
                    </a:ext>
                  </a:extLst>
                </p:cNvPr>
                <p:cNvGrpSpPr/>
                <p:nvPr/>
              </p:nvGrpSpPr>
              <p:grpSpPr>
                <a:xfrm>
                  <a:off x="4376737" y="2278856"/>
                  <a:ext cx="171450" cy="78581"/>
                  <a:chOff x="3910012" y="2269331"/>
                  <a:chExt cx="171450" cy="78581"/>
                </a:xfrm>
              </p:grpSpPr>
              <p:cxnSp>
                <p:nvCxnSpPr>
                  <p:cNvPr id="266" name="Rett linje 136">
                    <a:extLst>
                      <a:ext uri="{FF2B5EF4-FFF2-40B4-BE49-F238E27FC236}">
                        <a16:creationId xmlns:a16="http://schemas.microsoft.com/office/drawing/2014/main" id="{403DA4DA-A263-4216-9BE6-D8F247E30E5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7" name="Rett linje 137">
                    <a:extLst>
                      <a:ext uri="{FF2B5EF4-FFF2-40B4-BE49-F238E27FC236}">
                        <a16:creationId xmlns:a16="http://schemas.microsoft.com/office/drawing/2014/main" id="{80D4A1C1-CF9B-42C2-AEE8-4663BA77D0C0}"/>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8" name="Rett linje 138">
                    <a:extLst>
                      <a:ext uri="{FF2B5EF4-FFF2-40B4-BE49-F238E27FC236}">
                        <a16:creationId xmlns:a16="http://schemas.microsoft.com/office/drawing/2014/main" id="{59B2FDCC-6547-4BC4-B8FB-F1DF36EA5CB0}"/>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sp>
            <p:nvSpPr>
              <p:cNvPr id="155" name="Flowchart: Document 154">
                <a:extLst>
                  <a:ext uri="{FF2B5EF4-FFF2-40B4-BE49-F238E27FC236}">
                    <a16:creationId xmlns:a16="http://schemas.microsoft.com/office/drawing/2014/main" id="{05838560-91E2-43F5-83FD-411E7A168ABB}"/>
                  </a:ext>
                </a:extLst>
              </p:cNvPr>
              <p:cNvSpPr/>
              <p:nvPr/>
            </p:nvSpPr>
            <p:spPr>
              <a:xfrm>
                <a:off x="2609510" y="3782279"/>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6" name="Flowchart: Document 155">
                <a:extLst>
                  <a:ext uri="{FF2B5EF4-FFF2-40B4-BE49-F238E27FC236}">
                    <a16:creationId xmlns:a16="http://schemas.microsoft.com/office/drawing/2014/main" id="{118711F7-4D4F-491B-8EFB-5E73CC4FE629}"/>
                  </a:ext>
                </a:extLst>
              </p:cNvPr>
              <p:cNvSpPr/>
              <p:nvPr/>
            </p:nvSpPr>
            <p:spPr>
              <a:xfrm>
                <a:off x="3525994" y="3780965"/>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7" name="Rett linje 150">
                <a:extLst>
                  <a:ext uri="{FF2B5EF4-FFF2-40B4-BE49-F238E27FC236}">
                    <a16:creationId xmlns:a16="http://schemas.microsoft.com/office/drawing/2014/main" id="{1635636C-5AAE-479A-AA6C-0B1B108917BB}"/>
                  </a:ext>
                </a:extLst>
              </p:cNvPr>
              <p:cNvCxnSpPr>
                <a:cxnSpLocks/>
              </p:cNvCxnSpPr>
              <p:nvPr/>
            </p:nvCxnSpPr>
            <p:spPr>
              <a:xfrm>
                <a:off x="2713634" y="401462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 name="Rett linje 150">
                <a:extLst>
                  <a:ext uri="{FF2B5EF4-FFF2-40B4-BE49-F238E27FC236}">
                    <a16:creationId xmlns:a16="http://schemas.microsoft.com/office/drawing/2014/main" id="{E33C91D4-8737-4B01-9A3C-4D2E8D75CD5E}"/>
                  </a:ext>
                </a:extLst>
              </p:cNvPr>
              <p:cNvCxnSpPr>
                <a:cxnSpLocks/>
              </p:cNvCxnSpPr>
              <p:nvPr/>
            </p:nvCxnSpPr>
            <p:spPr>
              <a:xfrm>
                <a:off x="3630118" y="401462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CCED2B3-EDDA-408F-96FF-1158B240F47D}"/>
                  </a:ext>
                </a:extLst>
              </p:cNvPr>
              <p:cNvCxnSpPr>
                <a:cxnSpLocks/>
              </p:cNvCxnSpPr>
              <p:nvPr/>
            </p:nvCxnSpPr>
            <p:spPr>
              <a:xfrm flipV="1">
                <a:off x="4309361" y="3651224"/>
                <a:ext cx="0" cy="760043"/>
              </a:xfrm>
              <a:prstGeom prst="line">
                <a:avLst/>
              </a:prstGeom>
            </p:spPr>
            <p:style>
              <a:lnRef idx="1">
                <a:schemeClr val="accent1"/>
              </a:lnRef>
              <a:fillRef idx="0">
                <a:schemeClr val="accent1"/>
              </a:fillRef>
              <a:effectRef idx="0">
                <a:schemeClr val="accent1"/>
              </a:effectRef>
              <a:fontRef idx="minor">
                <a:schemeClr val="tx1"/>
              </a:fontRef>
            </p:style>
          </p:cxnSp>
          <p:pic>
            <p:nvPicPr>
              <p:cNvPr id="160" name="Graphic 159" descr="Badge 4 with solid fill">
                <a:extLst>
                  <a:ext uri="{FF2B5EF4-FFF2-40B4-BE49-F238E27FC236}">
                    <a16:creationId xmlns:a16="http://schemas.microsoft.com/office/drawing/2014/main" id="{9A4B379F-D33C-4FE1-95E5-E383A845E00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627527" y="3995207"/>
                <a:ext cx="251217" cy="215656"/>
              </a:xfrm>
              <a:prstGeom prst="rect">
                <a:avLst/>
              </a:prstGeom>
            </p:spPr>
          </p:pic>
          <p:sp>
            <p:nvSpPr>
              <p:cNvPr id="161" name="Flowchart: Document 160">
                <a:extLst>
                  <a:ext uri="{FF2B5EF4-FFF2-40B4-BE49-F238E27FC236}">
                    <a16:creationId xmlns:a16="http://schemas.microsoft.com/office/drawing/2014/main" id="{57D4FEA4-1466-483A-9D9F-A3F1A4AEF21C}"/>
                  </a:ext>
                </a:extLst>
              </p:cNvPr>
              <p:cNvSpPr/>
              <p:nvPr/>
            </p:nvSpPr>
            <p:spPr>
              <a:xfrm>
                <a:off x="4638235" y="3444666"/>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62" name="Rett linje 150">
                <a:extLst>
                  <a:ext uri="{FF2B5EF4-FFF2-40B4-BE49-F238E27FC236}">
                    <a16:creationId xmlns:a16="http://schemas.microsoft.com/office/drawing/2014/main" id="{4E328A0C-80A2-419A-8DA2-C18B6094FBA7}"/>
                  </a:ext>
                </a:extLst>
              </p:cNvPr>
              <p:cNvCxnSpPr>
                <a:cxnSpLocks/>
              </p:cNvCxnSpPr>
              <p:nvPr/>
            </p:nvCxnSpPr>
            <p:spPr>
              <a:xfrm>
                <a:off x="4742360" y="4349435"/>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3" name="Rett linje 150">
                <a:extLst>
                  <a:ext uri="{FF2B5EF4-FFF2-40B4-BE49-F238E27FC236}">
                    <a16:creationId xmlns:a16="http://schemas.microsoft.com/office/drawing/2014/main" id="{2D12E5CE-128D-45D6-B0B0-37B2B23B1BFA}"/>
                  </a:ext>
                </a:extLst>
              </p:cNvPr>
              <p:cNvCxnSpPr>
                <a:cxnSpLocks/>
              </p:cNvCxnSpPr>
              <p:nvPr/>
            </p:nvCxnSpPr>
            <p:spPr>
              <a:xfrm>
                <a:off x="4742359" y="4452955"/>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6" name="Rektangel: avrundede hjørner 141">
                <a:extLst>
                  <a:ext uri="{FF2B5EF4-FFF2-40B4-BE49-F238E27FC236}">
                    <a16:creationId xmlns:a16="http://schemas.microsoft.com/office/drawing/2014/main" id="{68959D55-0CDE-477B-8BF9-D4EB7D1FF8EA}"/>
                  </a:ext>
                </a:extLst>
              </p:cNvPr>
              <p:cNvSpPr/>
              <p:nvPr/>
            </p:nvSpPr>
            <p:spPr>
              <a:xfrm>
                <a:off x="2170139" y="3038944"/>
                <a:ext cx="3888689" cy="200868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6" name="Flowchart: Document 175">
                <a:extLst>
                  <a:ext uri="{FF2B5EF4-FFF2-40B4-BE49-F238E27FC236}">
                    <a16:creationId xmlns:a16="http://schemas.microsoft.com/office/drawing/2014/main" id="{F402F306-9B34-4225-A736-9130839931A2}"/>
                  </a:ext>
                </a:extLst>
              </p:cNvPr>
              <p:cNvSpPr/>
              <p:nvPr/>
            </p:nvSpPr>
            <p:spPr>
              <a:xfrm>
                <a:off x="2323278" y="362176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7" name="Rett linje 150">
                <a:extLst>
                  <a:ext uri="{FF2B5EF4-FFF2-40B4-BE49-F238E27FC236}">
                    <a16:creationId xmlns:a16="http://schemas.microsoft.com/office/drawing/2014/main" id="{71481306-F352-44C0-84C7-91625C5AA148}"/>
                  </a:ext>
                </a:extLst>
              </p:cNvPr>
              <p:cNvCxnSpPr>
                <a:cxnSpLocks/>
              </p:cNvCxnSpPr>
              <p:nvPr/>
            </p:nvCxnSpPr>
            <p:spPr>
              <a:xfrm>
                <a:off x="2438998" y="378388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8" name="Rett linje 150">
                <a:extLst>
                  <a:ext uri="{FF2B5EF4-FFF2-40B4-BE49-F238E27FC236}">
                    <a16:creationId xmlns:a16="http://schemas.microsoft.com/office/drawing/2014/main" id="{D8346F5B-3547-464E-9AAA-176C6BD563ED}"/>
                  </a:ext>
                </a:extLst>
              </p:cNvPr>
              <p:cNvCxnSpPr>
                <a:cxnSpLocks/>
              </p:cNvCxnSpPr>
              <p:nvPr/>
            </p:nvCxnSpPr>
            <p:spPr>
              <a:xfrm>
                <a:off x="2433899" y="391785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703EFF6-F984-407C-A388-32FA716D894A}"/>
                  </a:ext>
                </a:extLst>
              </p:cNvPr>
              <p:cNvCxnSpPr>
                <a:cxnSpLocks/>
              </p:cNvCxnSpPr>
              <p:nvPr/>
            </p:nvCxnSpPr>
            <p:spPr>
              <a:xfrm>
                <a:off x="3079274" y="3932173"/>
                <a:ext cx="331959" cy="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92" name="Graphic 191" descr="Badge 1 with solid fill">
                <a:extLst>
                  <a:ext uri="{FF2B5EF4-FFF2-40B4-BE49-F238E27FC236}">
                    <a16:creationId xmlns:a16="http://schemas.microsoft.com/office/drawing/2014/main" id="{B2A9DF76-7818-49C0-B2E5-4F08CDF6A37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274725" y="3150363"/>
                <a:ext cx="430490" cy="430490"/>
              </a:xfrm>
              <a:prstGeom prst="rect">
                <a:avLst/>
              </a:prstGeom>
            </p:spPr>
          </p:pic>
          <p:cxnSp>
            <p:nvCxnSpPr>
              <p:cNvPr id="193" name="Rett linje 150">
                <a:extLst>
                  <a:ext uri="{FF2B5EF4-FFF2-40B4-BE49-F238E27FC236}">
                    <a16:creationId xmlns:a16="http://schemas.microsoft.com/office/drawing/2014/main" id="{1452B6A5-EEBA-4E2F-97F1-3149C39DA6B6}"/>
                  </a:ext>
                </a:extLst>
              </p:cNvPr>
              <p:cNvCxnSpPr>
                <a:cxnSpLocks/>
              </p:cNvCxnSpPr>
              <p:nvPr/>
            </p:nvCxnSpPr>
            <p:spPr>
              <a:xfrm>
                <a:off x="2323278" y="4491082"/>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Rett linje 150">
                <a:extLst>
                  <a:ext uri="{FF2B5EF4-FFF2-40B4-BE49-F238E27FC236}">
                    <a16:creationId xmlns:a16="http://schemas.microsoft.com/office/drawing/2014/main" id="{965778E8-EDB4-4594-B889-251BFA74CB57}"/>
                  </a:ext>
                </a:extLst>
              </p:cNvPr>
              <p:cNvCxnSpPr>
                <a:cxnSpLocks/>
              </p:cNvCxnSpPr>
              <p:nvPr/>
            </p:nvCxnSpPr>
            <p:spPr>
              <a:xfrm>
                <a:off x="2323278" y="4643482"/>
                <a:ext cx="29875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Rett linje 150">
                <a:extLst>
                  <a:ext uri="{FF2B5EF4-FFF2-40B4-BE49-F238E27FC236}">
                    <a16:creationId xmlns:a16="http://schemas.microsoft.com/office/drawing/2014/main" id="{71C200AC-CC2F-413C-9B95-6C35EFB38431}"/>
                  </a:ext>
                </a:extLst>
              </p:cNvPr>
              <p:cNvCxnSpPr>
                <a:cxnSpLocks/>
              </p:cNvCxnSpPr>
              <p:nvPr/>
            </p:nvCxnSpPr>
            <p:spPr>
              <a:xfrm>
                <a:off x="2317025" y="4772753"/>
                <a:ext cx="466334"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98" name="Flowchart: Document 197">
                <a:extLst>
                  <a:ext uri="{FF2B5EF4-FFF2-40B4-BE49-F238E27FC236}">
                    <a16:creationId xmlns:a16="http://schemas.microsoft.com/office/drawing/2014/main" id="{445A6A56-5DFA-42EE-8752-9813F2EDFC83}"/>
                  </a:ext>
                </a:extLst>
              </p:cNvPr>
              <p:cNvSpPr/>
              <p:nvPr/>
            </p:nvSpPr>
            <p:spPr>
              <a:xfrm>
                <a:off x="3528020" y="362176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2" name="Rett linje 150">
                <a:extLst>
                  <a:ext uri="{FF2B5EF4-FFF2-40B4-BE49-F238E27FC236}">
                    <a16:creationId xmlns:a16="http://schemas.microsoft.com/office/drawing/2014/main" id="{38E2366F-8DCB-46F6-9FAF-04E359E2BF54}"/>
                  </a:ext>
                </a:extLst>
              </p:cNvPr>
              <p:cNvCxnSpPr>
                <a:cxnSpLocks/>
              </p:cNvCxnSpPr>
              <p:nvPr/>
            </p:nvCxnSpPr>
            <p:spPr>
              <a:xfrm>
                <a:off x="3643740" y="378388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6" name="Rett linje 150">
                <a:extLst>
                  <a:ext uri="{FF2B5EF4-FFF2-40B4-BE49-F238E27FC236}">
                    <a16:creationId xmlns:a16="http://schemas.microsoft.com/office/drawing/2014/main" id="{329690CC-D3B7-4B3D-84EF-FFFB2F78EF5B}"/>
                  </a:ext>
                </a:extLst>
              </p:cNvPr>
              <p:cNvCxnSpPr>
                <a:cxnSpLocks/>
              </p:cNvCxnSpPr>
              <p:nvPr/>
            </p:nvCxnSpPr>
            <p:spPr>
              <a:xfrm>
                <a:off x="3638641" y="391785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10C27542-818D-4AE5-8FC1-1806B1028B8D}"/>
                  </a:ext>
                </a:extLst>
              </p:cNvPr>
              <p:cNvCxnSpPr>
                <a:cxnSpLocks/>
              </p:cNvCxnSpPr>
              <p:nvPr/>
            </p:nvCxnSpPr>
            <p:spPr>
              <a:xfrm flipV="1">
                <a:off x="4359881" y="3932174"/>
                <a:ext cx="234578" cy="280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9" name="Flowchart: Document 248">
                <a:extLst>
                  <a:ext uri="{FF2B5EF4-FFF2-40B4-BE49-F238E27FC236}">
                    <a16:creationId xmlns:a16="http://schemas.microsoft.com/office/drawing/2014/main" id="{EB656E15-4882-49EB-9919-B104FDE8D04C}"/>
                  </a:ext>
                </a:extLst>
              </p:cNvPr>
              <p:cNvSpPr/>
              <p:nvPr/>
            </p:nvSpPr>
            <p:spPr>
              <a:xfrm>
                <a:off x="5066791" y="4126209"/>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51" name="Rett linje 150">
                <a:extLst>
                  <a:ext uri="{FF2B5EF4-FFF2-40B4-BE49-F238E27FC236}">
                    <a16:creationId xmlns:a16="http://schemas.microsoft.com/office/drawing/2014/main" id="{BA3E482E-6455-47DD-AC1A-C915B2B96CDA}"/>
                  </a:ext>
                </a:extLst>
              </p:cNvPr>
              <p:cNvCxnSpPr>
                <a:cxnSpLocks/>
              </p:cNvCxnSpPr>
              <p:nvPr/>
            </p:nvCxnSpPr>
            <p:spPr>
              <a:xfrm>
                <a:off x="5182511" y="4288329"/>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 name="Rett linje 150">
                <a:extLst>
                  <a:ext uri="{FF2B5EF4-FFF2-40B4-BE49-F238E27FC236}">
                    <a16:creationId xmlns:a16="http://schemas.microsoft.com/office/drawing/2014/main" id="{71651BC8-EC86-47BF-AFC7-6908002DB715}"/>
                  </a:ext>
                </a:extLst>
              </p:cNvPr>
              <p:cNvCxnSpPr>
                <a:cxnSpLocks/>
              </p:cNvCxnSpPr>
              <p:nvPr/>
            </p:nvCxnSpPr>
            <p:spPr>
              <a:xfrm>
                <a:off x="5177412" y="4422297"/>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3" name="Flowchart: Document 252">
                <a:extLst>
                  <a:ext uri="{FF2B5EF4-FFF2-40B4-BE49-F238E27FC236}">
                    <a16:creationId xmlns:a16="http://schemas.microsoft.com/office/drawing/2014/main" id="{277EF651-E741-4E42-B10E-45508D1AF1C6}"/>
                  </a:ext>
                </a:extLst>
              </p:cNvPr>
              <p:cNvSpPr/>
              <p:nvPr/>
            </p:nvSpPr>
            <p:spPr>
              <a:xfrm>
                <a:off x="5067436" y="317321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54" name="Rett linje 150">
                <a:extLst>
                  <a:ext uri="{FF2B5EF4-FFF2-40B4-BE49-F238E27FC236}">
                    <a16:creationId xmlns:a16="http://schemas.microsoft.com/office/drawing/2014/main" id="{19033E04-CA29-4886-A5AC-B5202ED18A95}"/>
                  </a:ext>
                </a:extLst>
              </p:cNvPr>
              <p:cNvCxnSpPr>
                <a:cxnSpLocks/>
              </p:cNvCxnSpPr>
              <p:nvPr/>
            </p:nvCxnSpPr>
            <p:spPr>
              <a:xfrm>
                <a:off x="5183156" y="333533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 name="Rett linje 150">
                <a:extLst>
                  <a:ext uri="{FF2B5EF4-FFF2-40B4-BE49-F238E27FC236}">
                    <a16:creationId xmlns:a16="http://schemas.microsoft.com/office/drawing/2014/main" id="{DE5DB1B6-4A71-442A-B545-33643E3D6E0D}"/>
                  </a:ext>
                </a:extLst>
              </p:cNvPr>
              <p:cNvCxnSpPr>
                <a:cxnSpLocks/>
              </p:cNvCxnSpPr>
              <p:nvPr/>
            </p:nvCxnSpPr>
            <p:spPr>
              <a:xfrm>
                <a:off x="5178057" y="346930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6620DB15-5060-4985-A8AC-27A764EA67B0}"/>
                  </a:ext>
                </a:extLst>
              </p:cNvPr>
              <p:cNvCxnSpPr>
                <a:cxnSpLocks/>
              </p:cNvCxnSpPr>
              <p:nvPr/>
            </p:nvCxnSpPr>
            <p:spPr>
              <a:xfrm flipV="1">
                <a:off x="4638235" y="3587615"/>
                <a:ext cx="316258" cy="3302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46CB6CCB-89E2-4F35-B387-FD1D1ED53091}"/>
                  </a:ext>
                </a:extLst>
              </p:cNvPr>
              <p:cNvCxnSpPr>
                <a:cxnSpLocks/>
              </p:cNvCxnSpPr>
              <p:nvPr/>
            </p:nvCxnSpPr>
            <p:spPr>
              <a:xfrm>
                <a:off x="4636647" y="3964622"/>
                <a:ext cx="293848" cy="34836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8" name="Rett linje 150">
                <a:extLst>
                  <a:ext uri="{FF2B5EF4-FFF2-40B4-BE49-F238E27FC236}">
                    <a16:creationId xmlns:a16="http://schemas.microsoft.com/office/drawing/2014/main" id="{03C0FF22-504B-45C1-9795-FF02615CD264}"/>
                  </a:ext>
                </a:extLst>
              </p:cNvPr>
              <p:cNvCxnSpPr>
                <a:cxnSpLocks/>
              </p:cNvCxnSpPr>
              <p:nvPr/>
            </p:nvCxnSpPr>
            <p:spPr>
              <a:xfrm>
                <a:off x="3479418" y="4521833"/>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9" name="Rett linje 150">
                <a:extLst>
                  <a:ext uri="{FF2B5EF4-FFF2-40B4-BE49-F238E27FC236}">
                    <a16:creationId xmlns:a16="http://schemas.microsoft.com/office/drawing/2014/main" id="{2169656C-084E-4603-B6E6-D85497429D24}"/>
                  </a:ext>
                </a:extLst>
              </p:cNvPr>
              <p:cNvCxnSpPr>
                <a:cxnSpLocks/>
              </p:cNvCxnSpPr>
              <p:nvPr/>
            </p:nvCxnSpPr>
            <p:spPr>
              <a:xfrm>
                <a:off x="3491944" y="4663732"/>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60" name="Graphic 259" descr="Badge with solid fill">
                <a:extLst>
                  <a:ext uri="{FF2B5EF4-FFF2-40B4-BE49-F238E27FC236}">
                    <a16:creationId xmlns:a16="http://schemas.microsoft.com/office/drawing/2014/main" id="{64CB4095-50AD-42E5-A972-52DE04371D88}"/>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531234" y="3142440"/>
                <a:ext cx="430490" cy="430490"/>
              </a:xfrm>
              <a:prstGeom prst="rect">
                <a:avLst/>
              </a:prstGeom>
            </p:spPr>
          </p:pic>
          <p:pic>
            <p:nvPicPr>
              <p:cNvPr id="261" name="Graphic 260" descr="Badge 3 with solid fill">
                <a:extLst>
                  <a:ext uri="{FF2B5EF4-FFF2-40B4-BE49-F238E27FC236}">
                    <a16:creationId xmlns:a16="http://schemas.microsoft.com/office/drawing/2014/main" id="{9117CB7E-FA51-436A-BBF9-B9566731E82D}"/>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588230" y="3163514"/>
                <a:ext cx="430490" cy="430490"/>
              </a:xfrm>
              <a:prstGeom prst="rect">
                <a:avLst/>
              </a:prstGeom>
            </p:spPr>
          </p:pic>
          <p:pic>
            <p:nvPicPr>
              <p:cNvPr id="262" name="Graphic 261" descr="Badge 4 with solid fill">
                <a:extLst>
                  <a:ext uri="{FF2B5EF4-FFF2-40B4-BE49-F238E27FC236}">
                    <a16:creationId xmlns:a16="http://schemas.microsoft.com/office/drawing/2014/main" id="{A128E5C5-C236-4E15-ABC1-1C275C264FC9}"/>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600094" y="4452955"/>
                <a:ext cx="430490" cy="430490"/>
              </a:xfrm>
              <a:prstGeom prst="rect">
                <a:avLst/>
              </a:prstGeom>
            </p:spPr>
          </p:pic>
        </p:grpSp>
        <p:cxnSp>
          <p:nvCxnSpPr>
            <p:cNvPr id="269" name="Rett linje 36">
              <a:extLst>
                <a:ext uri="{FF2B5EF4-FFF2-40B4-BE49-F238E27FC236}">
                  <a16:creationId xmlns:a16="http://schemas.microsoft.com/office/drawing/2014/main" id="{80238BAB-4A99-496E-960F-46AE5AA8D550}"/>
                </a:ext>
              </a:extLst>
            </p:cNvPr>
            <p:cNvCxnSpPr>
              <a:cxnSpLocks/>
            </p:cNvCxnSpPr>
            <p:nvPr/>
          </p:nvCxnSpPr>
          <p:spPr>
            <a:xfrm>
              <a:off x="7987117" y="2513796"/>
              <a:ext cx="2254634"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270" name="Graphic 269" descr="Arrow: Clockwise curve with solid fill">
            <a:extLst>
              <a:ext uri="{FF2B5EF4-FFF2-40B4-BE49-F238E27FC236}">
                <a16:creationId xmlns:a16="http://schemas.microsoft.com/office/drawing/2014/main" id="{D53F51A5-7B3D-431F-B520-92F54B5D25D6}"/>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5674834" flipH="1">
            <a:off x="5637403" y="2172551"/>
            <a:ext cx="522240" cy="522240"/>
          </a:xfrm>
          <a:prstGeom prst="rect">
            <a:avLst/>
          </a:prstGeom>
        </p:spPr>
      </p:pic>
      <p:grpSp>
        <p:nvGrpSpPr>
          <p:cNvPr id="273" name="Group 272">
            <a:extLst>
              <a:ext uri="{FF2B5EF4-FFF2-40B4-BE49-F238E27FC236}">
                <a16:creationId xmlns:a16="http://schemas.microsoft.com/office/drawing/2014/main" id="{5DADB92A-9BFF-4231-B951-775653C252B0}"/>
              </a:ext>
            </a:extLst>
          </p:cNvPr>
          <p:cNvGrpSpPr/>
          <p:nvPr/>
        </p:nvGrpSpPr>
        <p:grpSpPr>
          <a:xfrm>
            <a:off x="4988629" y="4949973"/>
            <a:ext cx="510470" cy="479640"/>
            <a:chOff x="6013416" y="5390035"/>
            <a:chExt cx="708105" cy="665338"/>
          </a:xfrm>
        </p:grpSpPr>
        <p:sp>
          <p:nvSpPr>
            <p:cNvPr id="274" name="Oval 273">
              <a:extLst>
                <a:ext uri="{FF2B5EF4-FFF2-40B4-BE49-F238E27FC236}">
                  <a16:creationId xmlns:a16="http://schemas.microsoft.com/office/drawing/2014/main" id="{56C38869-719E-4BA9-B93E-C6FD097FB140}"/>
                </a:ext>
              </a:extLst>
            </p:cNvPr>
            <p:cNvSpPr/>
            <p:nvPr/>
          </p:nvSpPr>
          <p:spPr>
            <a:xfrm>
              <a:off x="6013416" y="5390035"/>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5" name="Graphic 274" descr="Shield Tick with solid fill">
              <a:extLst>
                <a:ext uri="{FF2B5EF4-FFF2-40B4-BE49-F238E27FC236}">
                  <a16:creationId xmlns:a16="http://schemas.microsoft.com/office/drawing/2014/main" id="{E9AC0577-3C3E-40E1-971F-C4627C076D1A}"/>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061189" y="5409268"/>
              <a:ext cx="630908" cy="630908"/>
            </a:xfrm>
            <a:prstGeom prst="rect">
              <a:avLst/>
            </a:prstGeom>
          </p:spPr>
        </p:pic>
      </p:grpSp>
      <p:sp>
        <p:nvSpPr>
          <p:cNvPr id="279" name="TekstSylinder 48">
            <a:extLst>
              <a:ext uri="{FF2B5EF4-FFF2-40B4-BE49-F238E27FC236}">
                <a16:creationId xmlns:a16="http://schemas.microsoft.com/office/drawing/2014/main" id="{283BBDF2-FDFF-4D00-9613-58F5231A76CA}"/>
              </a:ext>
            </a:extLst>
          </p:cNvPr>
          <p:cNvSpPr txBox="1"/>
          <p:nvPr/>
        </p:nvSpPr>
        <p:spPr>
          <a:xfrm>
            <a:off x="4011917" y="5425531"/>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E-</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marketing</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consent</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automatically</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controlled</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before</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dispatch</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80" name="Graphic 279" descr="Back with solid fill">
            <a:extLst>
              <a:ext uri="{FF2B5EF4-FFF2-40B4-BE49-F238E27FC236}">
                <a16:creationId xmlns:a16="http://schemas.microsoft.com/office/drawing/2014/main" id="{FDDDD884-67F6-4653-9B8F-69EDEFC7884A}"/>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rot="10800000" flipH="1">
            <a:off x="4388840" y="4832027"/>
            <a:ext cx="510470" cy="510470"/>
          </a:xfrm>
          <a:prstGeom prst="rect">
            <a:avLst/>
          </a:prstGeom>
        </p:spPr>
      </p:pic>
      <p:grpSp>
        <p:nvGrpSpPr>
          <p:cNvPr id="7" name="Group 6">
            <a:extLst>
              <a:ext uri="{FF2B5EF4-FFF2-40B4-BE49-F238E27FC236}">
                <a16:creationId xmlns:a16="http://schemas.microsoft.com/office/drawing/2014/main" id="{9AEC1FA6-B79F-496B-95F7-7FD234D2B79A}"/>
              </a:ext>
            </a:extLst>
          </p:cNvPr>
          <p:cNvGrpSpPr/>
          <p:nvPr/>
        </p:nvGrpSpPr>
        <p:grpSpPr>
          <a:xfrm>
            <a:off x="8060201" y="4113200"/>
            <a:ext cx="510470" cy="479640"/>
            <a:chOff x="6080457" y="1428401"/>
            <a:chExt cx="708105" cy="665338"/>
          </a:xfrm>
        </p:grpSpPr>
        <p:sp>
          <p:nvSpPr>
            <p:cNvPr id="282" name="Oval 281">
              <a:extLst>
                <a:ext uri="{FF2B5EF4-FFF2-40B4-BE49-F238E27FC236}">
                  <a16:creationId xmlns:a16="http://schemas.microsoft.com/office/drawing/2014/main" id="{0F8A399D-1254-4AA0-9719-C25D6836AC72}"/>
                </a:ext>
              </a:extLst>
            </p:cNvPr>
            <p:cNvSpPr/>
            <p:nvPr/>
          </p:nvSpPr>
          <p:spPr>
            <a:xfrm>
              <a:off x="6080457" y="142840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Graphic 5" descr="Garbage outline">
              <a:extLst>
                <a:ext uri="{FF2B5EF4-FFF2-40B4-BE49-F238E27FC236}">
                  <a16:creationId xmlns:a16="http://schemas.microsoft.com/office/drawing/2014/main" id="{AA6FAA25-E2EB-475D-A25B-47A9D81A5441}"/>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138896" y="1462158"/>
              <a:ext cx="591225" cy="591225"/>
            </a:xfrm>
            <a:prstGeom prst="rect">
              <a:avLst/>
            </a:prstGeom>
          </p:spPr>
        </p:pic>
      </p:grpSp>
      <p:sp>
        <p:nvSpPr>
          <p:cNvPr id="285" name="TekstSylinder 48">
            <a:extLst>
              <a:ext uri="{FF2B5EF4-FFF2-40B4-BE49-F238E27FC236}">
                <a16:creationId xmlns:a16="http://schemas.microsoft.com/office/drawing/2014/main" id="{5E856F81-AC1D-4253-809F-2EEC432572C2}"/>
              </a:ext>
            </a:extLst>
          </p:cNvPr>
          <p:cNvSpPr txBox="1"/>
          <p:nvPr/>
        </p:nvSpPr>
        <p:spPr>
          <a:xfrm>
            <a:off x="1014654" y="2042145"/>
            <a:ext cx="26374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Statistics</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by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campaign</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287" name="Group 286">
            <a:extLst>
              <a:ext uri="{FF2B5EF4-FFF2-40B4-BE49-F238E27FC236}">
                <a16:creationId xmlns:a16="http://schemas.microsoft.com/office/drawing/2014/main" id="{83939E71-7E59-4577-BD2E-EF40B27B1193}"/>
              </a:ext>
            </a:extLst>
          </p:cNvPr>
          <p:cNvGrpSpPr>
            <a:grpSpLocks noChangeAspect="1"/>
          </p:cNvGrpSpPr>
          <p:nvPr/>
        </p:nvGrpSpPr>
        <p:grpSpPr>
          <a:xfrm>
            <a:off x="1776679" y="2346851"/>
            <a:ext cx="1088720" cy="881092"/>
            <a:chOff x="6345059" y="2072906"/>
            <a:chExt cx="2675346" cy="2196766"/>
          </a:xfrm>
        </p:grpSpPr>
        <p:sp>
          <p:nvSpPr>
            <p:cNvPr id="289" name="Rektangel 58">
              <a:extLst>
                <a:ext uri="{FF2B5EF4-FFF2-40B4-BE49-F238E27FC236}">
                  <a16:creationId xmlns:a16="http://schemas.microsoft.com/office/drawing/2014/main" id="{38811CC6-7896-487C-9CBD-2034BD435C53}"/>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90" name="Rektangel: avrundede hjørner 57">
              <a:extLst>
                <a:ext uri="{FF2B5EF4-FFF2-40B4-BE49-F238E27FC236}">
                  <a16:creationId xmlns:a16="http://schemas.microsoft.com/office/drawing/2014/main" id="{169BE113-72E6-4CA4-B163-AD298A1249AC}"/>
                </a:ext>
              </a:extLst>
            </p:cNvPr>
            <p:cNvSpPr>
              <a:spLocks noChangeAspect="1"/>
            </p:cNvSpPr>
            <p:nvPr/>
          </p:nvSpPr>
          <p:spPr>
            <a:xfrm>
              <a:off x="6547958" y="2745478"/>
              <a:ext cx="2117863" cy="132056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1" name="Rett linje 70">
              <a:extLst>
                <a:ext uri="{FF2B5EF4-FFF2-40B4-BE49-F238E27FC236}">
                  <a16:creationId xmlns:a16="http://schemas.microsoft.com/office/drawing/2014/main" id="{C5907080-571E-499B-BD08-BA48BB09ABF2}"/>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98" name="Rett linje 70">
              <a:extLst>
                <a:ext uri="{FF2B5EF4-FFF2-40B4-BE49-F238E27FC236}">
                  <a16:creationId xmlns:a16="http://schemas.microsoft.com/office/drawing/2014/main" id="{DDE47FAD-4C81-45D9-9F4B-B0CEF3D9CF5F}"/>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1" name="Rett linje 70">
              <a:extLst>
                <a:ext uri="{FF2B5EF4-FFF2-40B4-BE49-F238E27FC236}">
                  <a16:creationId xmlns:a16="http://schemas.microsoft.com/office/drawing/2014/main" id="{6A5A7EB2-584A-4648-BFE5-3066BADAD9DF}"/>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2" name="Rett linje 70">
              <a:extLst>
                <a:ext uri="{FF2B5EF4-FFF2-40B4-BE49-F238E27FC236}">
                  <a16:creationId xmlns:a16="http://schemas.microsoft.com/office/drawing/2014/main" id="{E0C4513F-2C5C-4C25-B577-FA426588A645}"/>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3" name="Rett linje 70">
              <a:extLst>
                <a:ext uri="{FF2B5EF4-FFF2-40B4-BE49-F238E27FC236}">
                  <a16:creationId xmlns:a16="http://schemas.microsoft.com/office/drawing/2014/main" id="{69DB48B6-69F6-4983-BF55-31D0A40287E7}"/>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4" name="Rett linje 70">
              <a:extLst>
                <a:ext uri="{FF2B5EF4-FFF2-40B4-BE49-F238E27FC236}">
                  <a16:creationId xmlns:a16="http://schemas.microsoft.com/office/drawing/2014/main" id="{94059780-FED4-45D1-A540-1E259AB67380}"/>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5" name="Rett linje 70">
              <a:extLst>
                <a:ext uri="{FF2B5EF4-FFF2-40B4-BE49-F238E27FC236}">
                  <a16:creationId xmlns:a16="http://schemas.microsoft.com/office/drawing/2014/main" id="{59D4DFE7-ECE8-4E84-B959-984C7D653DB8}"/>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6" name="Rett linje 70">
              <a:extLst>
                <a:ext uri="{FF2B5EF4-FFF2-40B4-BE49-F238E27FC236}">
                  <a16:creationId xmlns:a16="http://schemas.microsoft.com/office/drawing/2014/main" id="{E7119C9D-63EA-4A4B-92CF-95BB5FFB78E2}"/>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07" name="Rektangel 54">
              <a:extLst>
                <a:ext uri="{FF2B5EF4-FFF2-40B4-BE49-F238E27FC236}">
                  <a16:creationId xmlns:a16="http://schemas.microsoft.com/office/drawing/2014/main" id="{5088F95F-0538-4831-A1B5-6F428BCEDD6B}"/>
                </a:ext>
              </a:extLst>
            </p:cNvPr>
            <p:cNvSpPr>
              <a:spLocks noChangeAspect="1"/>
            </p:cNvSpPr>
            <p:nvPr/>
          </p:nvSpPr>
          <p:spPr>
            <a:xfrm>
              <a:off x="6484503" y="2242660"/>
              <a:ext cx="2472722" cy="334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Openrate</a:t>
              </a: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21CB5FF3-A815-4142-9EC2-79D27F1BD80C}"/>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309" name="Graphic 308" descr="Arrow: Clockwise curve with solid fill">
            <a:extLst>
              <a:ext uri="{FF2B5EF4-FFF2-40B4-BE49-F238E27FC236}">
                <a16:creationId xmlns:a16="http://schemas.microsoft.com/office/drawing/2014/main" id="{1293F64C-2899-4631-8B47-5E30BD47A23F}"/>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4260015" flipH="1">
            <a:off x="3113946" y="2210799"/>
            <a:ext cx="596657" cy="596657"/>
          </a:xfrm>
          <a:prstGeom prst="rect">
            <a:avLst/>
          </a:prstGeom>
        </p:spPr>
      </p:pic>
      <p:pic>
        <p:nvPicPr>
          <p:cNvPr id="310" name="Graphic 309" descr="Arrow: Clockwise curve with solid fill">
            <a:extLst>
              <a:ext uri="{FF2B5EF4-FFF2-40B4-BE49-F238E27FC236}">
                <a16:creationId xmlns:a16="http://schemas.microsoft.com/office/drawing/2014/main" id="{12BBE166-7A80-4D17-B067-7384E09B18A2}"/>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5400000" flipH="1">
            <a:off x="7440184" y="3971521"/>
            <a:ext cx="522240" cy="522240"/>
          </a:xfrm>
          <a:prstGeom prst="rect">
            <a:avLst/>
          </a:prstGeom>
        </p:spPr>
      </p:pic>
      <p:sp>
        <p:nvSpPr>
          <p:cNvPr id="311" name="TekstSylinder 48">
            <a:extLst>
              <a:ext uri="{FF2B5EF4-FFF2-40B4-BE49-F238E27FC236}">
                <a16:creationId xmlns:a16="http://schemas.microsoft.com/office/drawing/2014/main" id="{2327F047-B866-435E-827E-8087DA6DD6F1}"/>
              </a:ext>
            </a:extLst>
          </p:cNvPr>
          <p:cNvSpPr txBox="1"/>
          <p:nvPr/>
        </p:nvSpPr>
        <p:spPr>
          <a:xfrm>
            <a:off x="3098691" y="1943671"/>
            <a:ext cx="282393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Clicks</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update</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the</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CRM system</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320" name="Group 319">
            <a:extLst>
              <a:ext uri="{FF2B5EF4-FFF2-40B4-BE49-F238E27FC236}">
                <a16:creationId xmlns:a16="http://schemas.microsoft.com/office/drawing/2014/main" id="{CE56808B-73D2-4209-97D6-D381D67E2ED1}"/>
              </a:ext>
            </a:extLst>
          </p:cNvPr>
          <p:cNvGrpSpPr>
            <a:grpSpLocks noChangeAspect="1"/>
          </p:cNvGrpSpPr>
          <p:nvPr/>
        </p:nvGrpSpPr>
        <p:grpSpPr>
          <a:xfrm>
            <a:off x="3956475" y="2265678"/>
            <a:ext cx="1028674" cy="859186"/>
            <a:chOff x="7314972" y="3715609"/>
            <a:chExt cx="2598219" cy="2170129"/>
          </a:xfrm>
        </p:grpSpPr>
        <p:sp>
          <p:nvSpPr>
            <p:cNvPr id="321" name="Rektangel: avrundede hjørner 152">
              <a:extLst>
                <a:ext uri="{FF2B5EF4-FFF2-40B4-BE49-F238E27FC236}">
                  <a16:creationId xmlns:a16="http://schemas.microsoft.com/office/drawing/2014/main" id="{DE24524F-F75F-4FB1-BBAE-F9A78DB3EE51}"/>
                </a:ext>
              </a:extLst>
            </p:cNvPr>
            <p:cNvSpPr/>
            <p:nvPr/>
          </p:nvSpPr>
          <p:spPr>
            <a:xfrm>
              <a:off x="7314972" y="3715609"/>
              <a:ext cx="2475655" cy="1961700"/>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24" name="Rektangel: avrundede hjørner 141">
              <a:extLst>
                <a:ext uri="{FF2B5EF4-FFF2-40B4-BE49-F238E27FC236}">
                  <a16:creationId xmlns:a16="http://schemas.microsoft.com/office/drawing/2014/main" id="{24B42BDC-5AF7-47D7-88BA-048013F9B55F}"/>
                </a:ext>
              </a:extLst>
            </p:cNvPr>
            <p:cNvSpPr/>
            <p:nvPr/>
          </p:nvSpPr>
          <p:spPr>
            <a:xfrm>
              <a:off x="7477506" y="3917852"/>
              <a:ext cx="2104984" cy="1680535"/>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5" name="Oval 324">
              <a:extLst>
                <a:ext uri="{FF2B5EF4-FFF2-40B4-BE49-F238E27FC236}">
                  <a16:creationId xmlns:a16="http://schemas.microsoft.com/office/drawing/2014/main" id="{B3B15F48-F63A-4142-AED7-86C2E1C97F65}"/>
                </a:ext>
              </a:extLst>
            </p:cNvPr>
            <p:cNvSpPr/>
            <p:nvPr/>
          </p:nvSpPr>
          <p:spPr>
            <a:xfrm>
              <a:off x="9189300" y="5185207"/>
              <a:ext cx="708105" cy="665338"/>
            </a:xfrm>
            <a:prstGeom prst="ellipse">
              <a:avLst/>
            </a:prstGeom>
            <a:solidFill>
              <a:schemeClr val="bg1"/>
            </a:solid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26" name="Rett linje 150">
              <a:extLst>
                <a:ext uri="{FF2B5EF4-FFF2-40B4-BE49-F238E27FC236}">
                  <a16:creationId xmlns:a16="http://schemas.microsoft.com/office/drawing/2014/main" id="{7C89E0EF-2434-44D0-87D5-0B866E471587}"/>
                </a:ext>
              </a:extLst>
            </p:cNvPr>
            <p:cNvCxnSpPr>
              <a:cxnSpLocks/>
            </p:cNvCxnSpPr>
            <p:nvPr/>
          </p:nvCxnSpPr>
          <p:spPr>
            <a:xfrm>
              <a:off x="7536400" y="4043286"/>
              <a:ext cx="60551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7" name="Rett linje 150">
              <a:extLst>
                <a:ext uri="{FF2B5EF4-FFF2-40B4-BE49-F238E27FC236}">
                  <a16:creationId xmlns:a16="http://schemas.microsoft.com/office/drawing/2014/main" id="{5C2C69DF-C1C6-4ABF-A6DC-32E4DEF7A502}"/>
                </a:ext>
              </a:extLst>
            </p:cNvPr>
            <p:cNvCxnSpPr>
              <a:cxnSpLocks/>
            </p:cNvCxnSpPr>
            <p:nvPr/>
          </p:nvCxnSpPr>
          <p:spPr>
            <a:xfrm>
              <a:off x="7536400" y="4263085"/>
              <a:ext cx="114561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8" name="Rett linje 150">
              <a:extLst>
                <a:ext uri="{FF2B5EF4-FFF2-40B4-BE49-F238E27FC236}">
                  <a16:creationId xmlns:a16="http://schemas.microsoft.com/office/drawing/2014/main" id="{95949DEB-AB9C-4B05-8BFD-285D93922AB9}"/>
                </a:ext>
              </a:extLst>
            </p:cNvPr>
            <p:cNvCxnSpPr>
              <a:cxnSpLocks/>
            </p:cNvCxnSpPr>
            <p:nvPr/>
          </p:nvCxnSpPr>
          <p:spPr>
            <a:xfrm>
              <a:off x="7536400" y="4422297"/>
              <a:ext cx="143156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9" name="Rett linje 150">
              <a:extLst>
                <a:ext uri="{FF2B5EF4-FFF2-40B4-BE49-F238E27FC236}">
                  <a16:creationId xmlns:a16="http://schemas.microsoft.com/office/drawing/2014/main" id="{9B9FB6B1-4EF4-4E7F-A450-D9CF4C96D4F0}"/>
                </a:ext>
              </a:extLst>
            </p:cNvPr>
            <p:cNvCxnSpPr>
              <a:cxnSpLocks/>
            </p:cNvCxnSpPr>
            <p:nvPr/>
          </p:nvCxnSpPr>
          <p:spPr>
            <a:xfrm>
              <a:off x="7569113" y="4591120"/>
              <a:ext cx="114561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0" name="Rett linje 150">
              <a:extLst>
                <a:ext uri="{FF2B5EF4-FFF2-40B4-BE49-F238E27FC236}">
                  <a16:creationId xmlns:a16="http://schemas.microsoft.com/office/drawing/2014/main" id="{1A30123D-D943-4329-98C2-92C497C6EC42}"/>
                </a:ext>
              </a:extLst>
            </p:cNvPr>
            <p:cNvCxnSpPr>
              <a:cxnSpLocks/>
            </p:cNvCxnSpPr>
            <p:nvPr/>
          </p:nvCxnSpPr>
          <p:spPr>
            <a:xfrm>
              <a:off x="7569113" y="4772753"/>
              <a:ext cx="1145610"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1" name="Rett linje 150">
              <a:extLst>
                <a:ext uri="{FF2B5EF4-FFF2-40B4-BE49-F238E27FC236}">
                  <a16:creationId xmlns:a16="http://schemas.microsoft.com/office/drawing/2014/main" id="{ACA74EC7-2290-45C7-8630-8FA14B722758}"/>
                </a:ext>
              </a:extLst>
            </p:cNvPr>
            <p:cNvCxnSpPr>
              <a:cxnSpLocks/>
            </p:cNvCxnSpPr>
            <p:nvPr/>
          </p:nvCxnSpPr>
          <p:spPr>
            <a:xfrm>
              <a:off x="7569113" y="5047628"/>
              <a:ext cx="572805"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2" name="Rett linje 150">
              <a:extLst>
                <a:ext uri="{FF2B5EF4-FFF2-40B4-BE49-F238E27FC236}">
                  <a16:creationId xmlns:a16="http://schemas.microsoft.com/office/drawing/2014/main" id="{D5BD6E51-CE11-48C2-9325-0D1331E6620F}"/>
                </a:ext>
              </a:extLst>
            </p:cNvPr>
            <p:cNvCxnSpPr>
              <a:cxnSpLocks/>
            </p:cNvCxnSpPr>
            <p:nvPr/>
          </p:nvCxnSpPr>
          <p:spPr>
            <a:xfrm>
              <a:off x="7619171" y="5200028"/>
              <a:ext cx="236344"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333" name="Graphic 332" descr="Miscellaneous with solid fill">
              <a:extLst>
                <a:ext uri="{FF2B5EF4-FFF2-40B4-BE49-F238E27FC236}">
                  <a16:creationId xmlns:a16="http://schemas.microsoft.com/office/drawing/2014/main" id="{12A28071-A9BB-4854-95FF-9020807FC23D}"/>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rot="10800000">
              <a:off x="7594119" y="5149654"/>
              <a:ext cx="444108" cy="463871"/>
            </a:xfrm>
            <a:prstGeom prst="rect">
              <a:avLst/>
            </a:prstGeom>
          </p:spPr>
        </p:pic>
        <p:pic>
          <p:nvPicPr>
            <p:cNvPr id="334" name="Graphic 333" descr="Cursor with solid fill">
              <a:extLst>
                <a:ext uri="{FF2B5EF4-FFF2-40B4-BE49-F238E27FC236}">
                  <a16:creationId xmlns:a16="http://schemas.microsoft.com/office/drawing/2014/main" id="{23983D09-B018-4DB3-A573-96E892AB0606}"/>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9226735" y="5199281"/>
              <a:ext cx="686456" cy="686457"/>
            </a:xfrm>
            <a:prstGeom prst="rect">
              <a:avLst/>
            </a:prstGeom>
          </p:spPr>
        </p:pic>
      </p:grpSp>
      <p:pic>
        <p:nvPicPr>
          <p:cNvPr id="335" name="Graphic 334" descr="Arrow: Clockwise curve with solid fill">
            <a:extLst>
              <a:ext uri="{FF2B5EF4-FFF2-40B4-BE49-F238E27FC236}">
                <a16:creationId xmlns:a16="http://schemas.microsoft.com/office/drawing/2014/main" id="{D07298C6-D48A-4573-8070-D88FED732AB2}"/>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0800000" flipH="1">
            <a:off x="1120218" y="2872214"/>
            <a:ext cx="596657" cy="596657"/>
          </a:xfrm>
          <a:prstGeom prst="rect">
            <a:avLst/>
          </a:prstGeom>
        </p:spPr>
      </p:pic>
      <p:sp>
        <p:nvSpPr>
          <p:cNvPr id="271" name="Tittel 50">
            <a:extLst>
              <a:ext uri="{FF2B5EF4-FFF2-40B4-BE49-F238E27FC236}">
                <a16:creationId xmlns:a16="http://schemas.microsoft.com/office/drawing/2014/main" id="{24CD09E3-083E-4CD0-B376-F15287F9124C}"/>
              </a:ext>
            </a:extLst>
          </p:cNvPr>
          <p:cNvSpPr>
            <a:spLocks noGrp="1"/>
          </p:cNvSpPr>
          <p:nvPr>
            <p:ph type="title"/>
          </p:nvPr>
        </p:nvSpPr>
        <p:spPr>
          <a:xfrm>
            <a:off x="938537" y="611857"/>
            <a:ext cx="10515600" cy="851941"/>
          </a:xfrm>
        </p:spPr>
        <p:txBody>
          <a:bodyPr>
            <a:normAutofit/>
          </a:bodyPr>
          <a:lstStyle/>
          <a:p>
            <a:pPr algn="ctr"/>
            <a:r>
              <a:rPr lang="nb-NO" dirty="0"/>
              <a:t>SuperOffice Marketing (</a:t>
            </a:r>
            <a:r>
              <a:rPr lang="nb-NO" dirty="0" err="1"/>
              <a:t>Outbound</a:t>
            </a:r>
            <a:r>
              <a:rPr lang="nb-NO" dirty="0"/>
              <a:t>)</a:t>
            </a:r>
          </a:p>
        </p:txBody>
      </p:sp>
      <p:sp>
        <p:nvSpPr>
          <p:cNvPr id="10" name="Rektangel 9">
            <a:extLst>
              <a:ext uri="{FF2B5EF4-FFF2-40B4-BE49-F238E27FC236}">
                <a16:creationId xmlns:a16="http://schemas.microsoft.com/office/drawing/2014/main" id="{54F43DB2-546D-4CF5-9605-972FCB74E001}"/>
              </a:ext>
            </a:extLst>
          </p:cNvPr>
          <p:cNvSpPr/>
          <p:nvPr/>
        </p:nvSpPr>
        <p:spPr>
          <a:xfrm>
            <a:off x="254122" y="6438325"/>
            <a:ext cx="148843" cy="148856"/>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6" name="TekstSylinder 48">
            <a:extLst>
              <a:ext uri="{FF2B5EF4-FFF2-40B4-BE49-F238E27FC236}">
                <a16:creationId xmlns:a16="http://schemas.microsoft.com/office/drawing/2014/main" id="{AC094669-D32F-4D5D-AFAF-0A0BA9DF1F6D}"/>
              </a:ext>
            </a:extLst>
          </p:cNvPr>
          <p:cNvSpPr txBox="1"/>
          <p:nvPr/>
        </p:nvSpPr>
        <p:spPr>
          <a:xfrm>
            <a:off x="447636" y="6392756"/>
            <a:ext cx="164946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Marketing</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Professional</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5" name="Gruppe 24">
            <a:extLst>
              <a:ext uri="{FF2B5EF4-FFF2-40B4-BE49-F238E27FC236}">
                <a16:creationId xmlns:a16="http://schemas.microsoft.com/office/drawing/2014/main" id="{D75AA787-EDA5-4E3C-BC33-A9F22B6E7325}"/>
              </a:ext>
            </a:extLst>
          </p:cNvPr>
          <p:cNvGrpSpPr/>
          <p:nvPr/>
        </p:nvGrpSpPr>
        <p:grpSpPr>
          <a:xfrm>
            <a:off x="9562697" y="1765262"/>
            <a:ext cx="2823935" cy="2861284"/>
            <a:chOff x="9562697" y="1765262"/>
            <a:chExt cx="2823935" cy="2861284"/>
          </a:xfrm>
        </p:grpSpPr>
        <p:sp>
          <p:nvSpPr>
            <p:cNvPr id="313" name="Rektangel 58">
              <a:extLst>
                <a:ext uri="{FF2B5EF4-FFF2-40B4-BE49-F238E27FC236}">
                  <a16:creationId xmlns:a16="http://schemas.microsoft.com/office/drawing/2014/main" id="{32D7149C-506F-4018-82F5-9FF146225B2D}"/>
                </a:ext>
              </a:extLst>
            </p:cNvPr>
            <p:cNvSpPr>
              <a:spLocks noChangeAspect="1"/>
            </p:cNvSpPr>
            <p:nvPr/>
          </p:nvSpPr>
          <p:spPr>
            <a:xfrm>
              <a:off x="9940564" y="2097943"/>
              <a:ext cx="2005266" cy="252860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42" name="Rektangel 54">
              <a:extLst>
                <a:ext uri="{FF2B5EF4-FFF2-40B4-BE49-F238E27FC236}">
                  <a16:creationId xmlns:a16="http://schemas.microsoft.com/office/drawing/2014/main" id="{AC8603A7-8C96-46BC-A1C0-BF9299639ADC}"/>
                </a:ext>
              </a:extLst>
            </p:cNvPr>
            <p:cNvSpPr>
              <a:spLocks noChangeAspect="1"/>
            </p:cNvSpPr>
            <p:nvPr/>
          </p:nvSpPr>
          <p:spPr>
            <a:xfrm>
              <a:off x="10022492" y="2200435"/>
              <a:ext cx="1841410"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SuperOffice App Store</a:t>
              </a:r>
              <a:endParaRPr kumimoji="0" lang="en-US" sz="12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pic>
          <p:nvPicPr>
            <p:cNvPr id="15" name="Bilde 14">
              <a:extLst>
                <a:ext uri="{FF2B5EF4-FFF2-40B4-BE49-F238E27FC236}">
                  <a16:creationId xmlns:a16="http://schemas.microsoft.com/office/drawing/2014/main" id="{F60F437A-7DDA-453B-8598-1BFDF7530602}"/>
                </a:ext>
              </a:extLst>
            </p:cNvPr>
            <p:cNvPicPr>
              <a:picLocks noChangeAspect="1"/>
            </p:cNvPicPr>
            <p:nvPr/>
          </p:nvPicPr>
          <p:blipFill>
            <a:blip r:embed="rId50">
              <a:duotone>
                <a:schemeClr val="accent1">
                  <a:shade val="45000"/>
                  <a:satMod val="135000"/>
                </a:schemeClr>
                <a:prstClr val="white"/>
              </a:duotone>
            </a:blip>
            <a:stretch>
              <a:fillRect/>
            </a:stretch>
          </p:blipFill>
          <p:spPr>
            <a:xfrm>
              <a:off x="10143668" y="2631706"/>
              <a:ext cx="712983" cy="858432"/>
            </a:xfrm>
            <a:prstGeom prst="rect">
              <a:avLst/>
            </a:prstGeom>
            <a:ln w="19050">
              <a:solidFill>
                <a:srgbClr val="005E58"/>
              </a:solidFill>
            </a:ln>
          </p:spPr>
        </p:pic>
        <p:pic>
          <p:nvPicPr>
            <p:cNvPr id="20" name="Bilde 19">
              <a:extLst>
                <a:ext uri="{FF2B5EF4-FFF2-40B4-BE49-F238E27FC236}">
                  <a16:creationId xmlns:a16="http://schemas.microsoft.com/office/drawing/2014/main" id="{ECF9281D-3052-4759-B43C-FED82D5EB35D}"/>
                </a:ext>
              </a:extLst>
            </p:cNvPr>
            <p:cNvPicPr>
              <a:picLocks noChangeAspect="1"/>
            </p:cNvPicPr>
            <p:nvPr/>
          </p:nvPicPr>
          <p:blipFill>
            <a:blip r:embed="rId51">
              <a:duotone>
                <a:schemeClr val="accent1">
                  <a:shade val="45000"/>
                  <a:satMod val="135000"/>
                </a:schemeClr>
                <a:prstClr val="white"/>
              </a:duotone>
            </a:blip>
            <a:stretch>
              <a:fillRect/>
            </a:stretch>
          </p:blipFill>
          <p:spPr>
            <a:xfrm>
              <a:off x="11045201" y="2633795"/>
              <a:ext cx="712983" cy="856343"/>
            </a:xfrm>
            <a:prstGeom prst="rect">
              <a:avLst/>
            </a:prstGeom>
            <a:ln w="19050">
              <a:solidFill>
                <a:srgbClr val="005E58"/>
              </a:solidFill>
            </a:ln>
          </p:spPr>
        </p:pic>
        <p:sp>
          <p:nvSpPr>
            <p:cNvPr id="351" name="Rektangel: avrundede hjørner 141">
              <a:extLst>
                <a:ext uri="{FF2B5EF4-FFF2-40B4-BE49-F238E27FC236}">
                  <a16:creationId xmlns:a16="http://schemas.microsoft.com/office/drawing/2014/main" id="{E604FDF5-4A4E-4F8C-8D1C-6B74BABE7B10}"/>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Bilde 22">
              <a:extLst>
                <a:ext uri="{FF2B5EF4-FFF2-40B4-BE49-F238E27FC236}">
                  <a16:creationId xmlns:a16="http://schemas.microsoft.com/office/drawing/2014/main" id="{8EF18DD1-6AE4-4D69-870C-44F79D98D9D4}"/>
                </a:ext>
              </a:extLst>
            </p:cNvPr>
            <p:cNvPicPr>
              <a:picLocks noChangeAspect="1"/>
            </p:cNvPicPr>
            <p:nvPr/>
          </p:nvPicPr>
          <p:blipFill>
            <a:blip r:embed="rId52">
              <a:duotone>
                <a:schemeClr val="accent1">
                  <a:shade val="45000"/>
                  <a:satMod val="135000"/>
                </a:schemeClr>
                <a:prstClr val="white"/>
              </a:duotone>
            </a:blip>
            <a:stretch>
              <a:fillRect/>
            </a:stretch>
          </p:blipFill>
          <p:spPr>
            <a:xfrm>
              <a:off x="10128849" y="3625439"/>
              <a:ext cx="727802" cy="879006"/>
            </a:xfrm>
            <a:prstGeom prst="rect">
              <a:avLst/>
            </a:prstGeom>
            <a:ln w="19050">
              <a:solidFill>
                <a:srgbClr val="005E58"/>
              </a:solidFill>
            </a:ln>
          </p:spPr>
        </p:pic>
        <p:cxnSp>
          <p:nvCxnSpPr>
            <p:cNvPr id="344" name="Rett linje 343">
              <a:extLst>
                <a:ext uri="{FF2B5EF4-FFF2-40B4-BE49-F238E27FC236}">
                  <a16:creationId xmlns:a16="http://schemas.microsoft.com/office/drawing/2014/main" id="{380270A8-166A-4835-89B9-927974C41A69}"/>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5" name="Rett linje 344">
              <a:extLst>
                <a:ext uri="{FF2B5EF4-FFF2-40B4-BE49-F238E27FC236}">
                  <a16:creationId xmlns:a16="http://schemas.microsoft.com/office/drawing/2014/main" id="{864CF5F6-854C-45C8-9E0D-9DE334211BC3}"/>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6" name="Rett linje 345">
              <a:extLst>
                <a:ext uri="{FF2B5EF4-FFF2-40B4-BE49-F238E27FC236}">
                  <a16:creationId xmlns:a16="http://schemas.microsoft.com/office/drawing/2014/main" id="{3E22E6DA-1B3B-4508-BF42-14600D12436F}"/>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7" name="Rett linje 346">
              <a:extLst>
                <a:ext uri="{FF2B5EF4-FFF2-40B4-BE49-F238E27FC236}">
                  <a16:creationId xmlns:a16="http://schemas.microsoft.com/office/drawing/2014/main" id="{D2F30DC5-3884-49F7-B24B-EE43BD95EF40}"/>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8" name="Rett linje 347">
              <a:extLst>
                <a:ext uri="{FF2B5EF4-FFF2-40B4-BE49-F238E27FC236}">
                  <a16:creationId xmlns:a16="http://schemas.microsoft.com/office/drawing/2014/main" id="{E2A89D15-A5C0-4263-8564-9E61C1827B3A}"/>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9" name="TekstSylinder 48">
              <a:extLst>
                <a:ext uri="{FF2B5EF4-FFF2-40B4-BE49-F238E27FC236}">
                  <a16:creationId xmlns:a16="http://schemas.microsoft.com/office/drawing/2014/main" id="{6A9187FE-4D21-43AA-A3A2-6927F918E805}"/>
                </a:ext>
              </a:extLst>
            </p:cNvPr>
            <p:cNvSpPr txBox="1"/>
            <p:nvPr/>
          </p:nvSpPr>
          <p:spPr>
            <a:xfrm>
              <a:off x="9562697" y="1765262"/>
              <a:ext cx="282393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Useful</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Apps</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sp>
        <p:nvSpPr>
          <p:cNvPr id="353" name="TekstSylinder 48">
            <a:extLst>
              <a:ext uri="{FF2B5EF4-FFF2-40B4-BE49-F238E27FC236}">
                <a16:creationId xmlns:a16="http://schemas.microsoft.com/office/drawing/2014/main" id="{78087C1B-9768-4E50-BE06-0F69A322A5C0}"/>
              </a:ext>
            </a:extLst>
          </p:cNvPr>
          <p:cNvSpPr txBox="1"/>
          <p:nvPr/>
        </p:nvSpPr>
        <p:spPr>
          <a:xfrm>
            <a:off x="5095917" y="6382817"/>
            <a:ext cx="462266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 </a:t>
            </a:r>
            <a:r>
              <a:rPr kumimoji="0" lang="en-US" sz="1100" b="0" i="1" u="none" strike="noStrike" kern="1200" cap="none" spc="0" normalizeH="0" baseline="0" noProof="0">
                <a:ln>
                  <a:noFill/>
                </a:ln>
                <a:solidFill>
                  <a:srgbClr val="2B2929"/>
                </a:solidFill>
                <a:effectLst/>
                <a:uLnTx/>
                <a:uFillTx/>
                <a:latin typeface="Arial" panose="020B0604020202020204"/>
                <a:ea typeface="+mn-ea"/>
                <a:cs typeface="+mn-cs"/>
              </a:rPr>
              <a:t>Separate agreements, prices and terms apply to App purchases</a:t>
            </a:r>
          </a:p>
        </p:txBody>
      </p:sp>
      <p:pic>
        <p:nvPicPr>
          <p:cNvPr id="358" name="Graphic 279" descr="Back with solid fill">
            <a:extLst>
              <a:ext uri="{FF2B5EF4-FFF2-40B4-BE49-F238E27FC236}">
                <a16:creationId xmlns:a16="http://schemas.microsoft.com/office/drawing/2014/main" id="{70E6E36D-1899-4DBB-A0ED-73481C320583}"/>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rot="10800000">
            <a:off x="10432727" y="4718773"/>
            <a:ext cx="510470" cy="510470"/>
          </a:xfrm>
          <a:prstGeom prst="rect">
            <a:avLst/>
          </a:prstGeom>
        </p:spPr>
      </p:pic>
      <p:sp>
        <p:nvSpPr>
          <p:cNvPr id="360" name="TekstSylinder 48">
            <a:extLst>
              <a:ext uri="{FF2B5EF4-FFF2-40B4-BE49-F238E27FC236}">
                <a16:creationId xmlns:a16="http://schemas.microsoft.com/office/drawing/2014/main" id="{2907C665-A460-41A9-8054-967D8974FD21}"/>
              </a:ext>
            </a:extLst>
          </p:cNvPr>
          <p:cNvSpPr txBox="1"/>
          <p:nvPr/>
        </p:nvSpPr>
        <p:spPr>
          <a:xfrm>
            <a:off x="9369226" y="5290080"/>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2929"/>
                </a:solidFill>
                <a:effectLst/>
                <a:uLnTx/>
                <a:uFillTx/>
                <a:latin typeface="Arial" panose="020B0604020202020204"/>
                <a:ea typeface="+mn-ea"/>
                <a:cs typeface="+mn-cs"/>
              </a:rPr>
              <a:t>Seamless connection between CRM and selected App*</a:t>
            </a:r>
          </a:p>
        </p:txBody>
      </p:sp>
      <p:grpSp>
        <p:nvGrpSpPr>
          <p:cNvPr id="41" name="Gruppe 40">
            <a:extLst>
              <a:ext uri="{FF2B5EF4-FFF2-40B4-BE49-F238E27FC236}">
                <a16:creationId xmlns:a16="http://schemas.microsoft.com/office/drawing/2014/main" id="{767607F4-1D8F-4E69-AA0B-8072ED760799}"/>
              </a:ext>
            </a:extLst>
          </p:cNvPr>
          <p:cNvGrpSpPr/>
          <p:nvPr/>
        </p:nvGrpSpPr>
        <p:grpSpPr>
          <a:xfrm>
            <a:off x="9839352" y="4768471"/>
            <a:ext cx="510470" cy="479640"/>
            <a:chOff x="9839352" y="4768471"/>
            <a:chExt cx="510470" cy="479640"/>
          </a:xfrm>
        </p:grpSpPr>
        <p:sp>
          <p:nvSpPr>
            <p:cNvPr id="355" name="Oval 281">
              <a:extLst>
                <a:ext uri="{FF2B5EF4-FFF2-40B4-BE49-F238E27FC236}">
                  <a16:creationId xmlns:a16="http://schemas.microsoft.com/office/drawing/2014/main" id="{08A3C4C5-A79F-43A5-96D0-84E9EB47473D}"/>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 name="Grafikk 39" descr="Tilkoblet frakoblet med heldekkende fyll">
              <a:extLst>
                <a:ext uri="{FF2B5EF4-FFF2-40B4-BE49-F238E27FC236}">
                  <a16:creationId xmlns:a16="http://schemas.microsoft.com/office/drawing/2014/main" id="{D3472A9B-55A9-42E8-AA93-F9E02FD7F17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887609" y="4793043"/>
              <a:ext cx="430495" cy="430495"/>
            </a:xfrm>
            <a:prstGeom prst="rect">
              <a:avLst/>
            </a:prstGeom>
          </p:spPr>
        </p:pic>
      </p:grpSp>
    </p:spTree>
    <p:extLst>
      <p:ext uri="{BB962C8B-B14F-4D97-AF65-F5344CB8AC3E}">
        <p14:creationId xmlns:p14="http://schemas.microsoft.com/office/powerpoint/2010/main" val="241442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0"/>
                                        </p:tgtEl>
                                        <p:attrNameLst>
                                          <p:attrName>style.visibility</p:attrName>
                                        </p:attrNameLst>
                                      </p:cBhvr>
                                      <p:to>
                                        <p:strVal val="visible"/>
                                      </p:to>
                                    </p:set>
                                    <p:anim calcmode="lin" valueType="num">
                                      <p:cBhvr additive="base">
                                        <p:cTn id="11" dur="500" fill="hold"/>
                                        <p:tgtEl>
                                          <p:spTgt spid="250"/>
                                        </p:tgtEl>
                                        <p:attrNameLst>
                                          <p:attrName>ppt_x</p:attrName>
                                        </p:attrNameLst>
                                      </p:cBhvr>
                                      <p:tavLst>
                                        <p:tav tm="0">
                                          <p:val>
                                            <p:strVal val="#ppt_x"/>
                                          </p:val>
                                        </p:tav>
                                        <p:tav tm="100000">
                                          <p:val>
                                            <p:strVal val="#ppt_x"/>
                                          </p:val>
                                        </p:tav>
                                      </p:tavLst>
                                    </p:anim>
                                    <p:anim calcmode="lin" valueType="num">
                                      <p:cBhvr additive="base">
                                        <p:cTn id="12" dur="500" fill="hold"/>
                                        <p:tgtEl>
                                          <p:spTgt spid="2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
                                        </p:tgtEl>
                                        <p:attrNameLst>
                                          <p:attrName>style.visibility</p:attrName>
                                        </p:attrNameLst>
                                      </p:cBhvr>
                                      <p:to>
                                        <p:strVal val="visible"/>
                                      </p:to>
                                    </p:set>
                                    <p:anim calcmode="lin" valueType="num">
                                      <p:cBhvr additive="base">
                                        <p:cTn id="15" dur="500" fill="hold"/>
                                        <p:tgtEl>
                                          <p:spTgt spid="174"/>
                                        </p:tgtEl>
                                        <p:attrNameLst>
                                          <p:attrName>ppt_x</p:attrName>
                                        </p:attrNameLst>
                                      </p:cBhvr>
                                      <p:tavLst>
                                        <p:tav tm="0">
                                          <p:val>
                                            <p:strVal val="#ppt_x"/>
                                          </p:val>
                                        </p:tav>
                                        <p:tav tm="100000">
                                          <p:val>
                                            <p:strVal val="#ppt_x"/>
                                          </p:val>
                                        </p:tav>
                                      </p:tavLst>
                                    </p:anim>
                                    <p:anim calcmode="lin" valueType="num">
                                      <p:cBhvr additive="base">
                                        <p:cTn id="16" dur="500" fill="hold"/>
                                        <p:tgtEl>
                                          <p:spTgt spid="1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500" fill="hold"/>
                                        <p:tgtEl>
                                          <p:spTgt spid="280"/>
                                        </p:tgtEl>
                                        <p:attrNameLst>
                                          <p:attrName>ppt_x</p:attrName>
                                        </p:attrNameLst>
                                      </p:cBhvr>
                                      <p:tavLst>
                                        <p:tav tm="0">
                                          <p:val>
                                            <p:strVal val="#ppt_x"/>
                                          </p:val>
                                        </p:tav>
                                        <p:tav tm="100000">
                                          <p:val>
                                            <p:strVal val="#ppt_x"/>
                                          </p:val>
                                        </p:tav>
                                      </p:tavLst>
                                    </p:anim>
                                    <p:anim calcmode="lin" valueType="num">
                                      <p:cBhvr additive="base">
                                        <p:cTn id="20" dur="500" fill="hold"/>
                                        <p:tgtEl>
                                          <p:spTgt spid="2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73"/>
                                        </p:tgtEl>
                                        <p:attrNameLst>
                                          <p:attrName>style.visibility</p:attrName>
                                        </p:attrNameLst>
                                      </p:cBhvr>
                                      <p:to>
                                        <p:strVal val="visible"/>
                                      </p:to>
                                    </p:set>
                                    <p:anim calcmode="lin" valueType="num">
                                      <p:cBhvr additive="base">
                                        <p:cTn id="23" dur="500" fill="hold"/>
                                        <p:tgtEl>
                                          <p:spTgt spid="273"/>
                                        </p:tgtEl>
                                        <p:attrNameLst>
                                          <p:attrName>ppt_x</p:attrName>
                                        </p:attrNameLst>
                                      </p:cBhvr>
                                      <p:tavLst>
                                        <p:tav tm="0">
                                          <p:val>
                                            <p:strVal val="#ppt_x"/>
                                          </p:val>
                                        </p:tav>
                                        <p:tav tm="100000">
                                          <p:val>
                                            <p:strVal val="#ppt_x"/>
                                          </p:val>
                                        </p:tav>
                                      </p:tavLst>
                                    </p:anim>
                                    <p:anim calcmode="lin" valueType="num">
                                      <p:cBhvr additive="base">
                                        <p:cTn id="24" dur="500" fill="hold"/>
                                        <p:tgtEl>
                                          <p:spTgt spid="27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9"/>
                                        </p:tgtEl>
                                        <p:attrNameLst>
                                          <p:attrName>style.visibility</p:attrName>
                                        </p:attrNameLst>
                                      </p:cBhvr>
                                      <p:to>
                                        <p:strVal val="visible"/>
                                      </p:to>
                                    </p:set>
                                    <p:anim calcmode="lin" valueType="num">
                                      <p:cBhvr additive="base">
                                        <p:cTn id="27" dur="500" fill="hold"/>
                                        <p:tgtEl>
                                          <p:spTgt spid="279"/>
                                        </p:tgtEl>
                                        <p:attrNameLst>
                                          <p:attrName>ppt_x</p:attrName>
                                        </p:attrNameLst>
                                      </p:cBhvr>
                                      <p:tavLst>
                                        <p:tav tm="0">
                                          <p:val>
                                            <p:strVal val="#ppt_x"/>
                                          </p:val>
                                        </p:tav>
                                        <p:tav tm="100000">
                                          <p:val>
                                            <p:strVal val="#ppt_x"/>
                                          </p:val>
                                        </p:tav>
                                      </p:tavLst>
                                    </p:anim>
                                    <p:anim calcmode="lin" valueType="num">
                                      <p:cBhvr additive="base">
                                        <p:cTn id="28" dur="500" fill="hold"/>
                                        <p:tgtEl>
                                          <p:spTgt spid="27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23"/>
                                        </p:tgtEl>
                                        <p:attrNameLst>
                                          <p:attrName>style.visibility</p:attrName>
                                        </p:attrNameLst>
                                      </p:cBhvr>
                                      <p:to>
                                        <p:strVal val="visible"/>
                                      </p:to>
                                    </p:set>
                                    <p:anim calcmode="lin" valueType="num">
                                      <p:cBhvr additive="base">
                                        <p:cTn id="37" dur="500" fill="hold"/>
                                        <p:tgtEl>
                                          <p:spTgt spid="323"/>
                                        </p:tgtEl>
                                        <p:attrNameLst>
                                          <p:attrName>ppt_x</p:attrName>
                                        </p:attrNameLst>
                                      </p:cBhvr>
                                      <p:tavLst>
                                        <p:tav tm="0">
                                          <p:val>
                                            <p:strVal val="#ppt_x"/>
                                          </p:val>
                                        </p:tav>
                                        <p:tav tm="100000">
                                          <p:val>
                                            <p:strVal val="#ppt_x"/>
                                          </p:val>
                                        </p:tav>
                                      </p:tavLst>
                                    </p:anim>
                                    <p:anim calcmode="lin" valueType="num">
                                      <p:cBhvr additive="base">
                                        <p:cTn id="38" dur="500" fill="hold"/>
                                        <p:tgtEl>
                                          <p:spTgt spid="32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22"/>
                                        </p:tgtEl>
                                        <p:attrNameLst>
                                          <p:attrName>style.visibility</p:attrName>
                                        </p:attrNameLst>
                                      </p:cBhvr>
                                      <p:to>
                                        <p:strVal val="visible"/>
                                      </p:to>
                                    </p:set>
                                    <p:anim calcmode="lin" valueType="num">
                                      <p:cBhvr additive="base">
                                        <p:cTn id="41" dur="500" fill="hold"/>
                                        <p:tgtEl>
                                          <p:spTgt spid="322"/>
                                        </p:tgtEl>
                                        <p:attrNameLst>
                                          <p:attrName>ppt_x</p:attrName>
                                        </p:attrNameLst>
                                      </p:cBhvr>
                                      <p:tavLst>
                                        <p:tav tm="0">
                                          <p:val>
                                            <p:strVal val="#ppt_x"/>
                                          </p:val>
                                        </p:tav>
                                        <p:tav tm="100000">
                                          <p:val>
                                            <p:strVal val="#ppt_x"/>
                                          </p:val>
                                        </p:tav>
                                      </p:tavLst>
                                    </p:anim>
                                    <p:anim calcmode="lin" valueType="num">
                                      <p:cBhvr additive="base">
                                        <p:cTn id="42" dur="500" fill="hold"/>
                                        <p:tgtEl>
                                          <p:spTgt spid="3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2"/>
                                        </p:tgtEl>
                                        <p:attrNameLst>
                                          <p:attrName>style.visibility</p:attrName>
                                        </p:attrNameLst>
                                      </p:cBhvr>
                                      <p:to>
                                        <p:strVal val="visible"/>
                                      </p:to>
                                    </p:set>
                                    <p:anim calcmode="lin" valueType="num">
                                      <p:cBhvr additive="base">
                                        <p:cTn id="51" dur="500" fill="hold"/>
                                        <p:tgtEl>
                                          <p:spTgt spid="152"/>
                                        </p:tgtEl>
                                        <p:attrNameLst>
                                          <p:attrName>ppt_x</p:attrName>
                                        </p:attrNameLst>
                                      </p:cBhvr>
                                      <p:tavLst>
                                        <p:tav tm="0">
                                          <p:val>
                                            <p:strVal val="#ppt_x"/>
                                          </p:val>
                                        </p:tav>
                                        <p:tav tm="100000">
                                          <p:val>
                                            <p:strVal val="#ppt_x"/>
                                          </p:val>
                                        </p:tav>
                                      </p:tavLst>
                                    </p:anim>
                                    <p:anim calcmode="lin" valueType="num">
                                      <p:cBhvr additive="base">
                                        <p:cTn id="52" dur="500" fill="hold"/>
                                        <p:tgtEl>
                                          <p:spTgt spid="15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9"/>
                                        </p:tgtEl>
                                        <p:attrNameLst>
                                          <p:attrName>style.visibility</p:attrName>
                                        </p:attrNameLst>
                                      </p:cBhvr>
                                      <p:to>
                                        <p:strVal val="visible"/>
                                      </p:to>
                                    </p:set>
                                    <p:anim calcmode="lin" valueType="num">
                                      <p:cBhvr additive="base">
                                        <p:cTn id="55" dur="500" fill="hold"/>
                                        <p:tgtEl>
                                          <p:spTgt spid="149"/>
                                        </p:tgtEl>
                                        <p:attrNameLst>
                                          <p:attrName>ppt_x</p:attrName>
                                        </p:attrNameLst>
                                      </p:cBhvr>
                                      <p:tavLst>
                                        <p:tav tm="0">
                                          <p:val>
                                            <p:strVal val="#ppt_x"/>
                                          </p:val>
                                        </p:tav>
                                        <p:tav tm="100000">
                                          <p:val>
                                            <p:strVal val="#ppt_x"/>
                                          </p:val>
                                        </p:tav>
                                      </p:tavLst>
                                    </p:anim>
                                    <p:anim calcmode="lin" valueType="num">
                                      <p:cBhvr additive="base">
                                        <p:cTn id="56" dur="500" fill="hold"/>
                                        <p:tgtEl>
                                          <p:spTgt spid="14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10"/>
                                        </p:tgtEl>
                                        <p:attrNameLst>
                                          <p:attrName>style.visibility</p:attrName>
                                        </p:attrNameLst>
                                      </p:cBhvr>
                                      <p:to>
                                        <p:strVal val="visible"/>
                                      </p:to>
                                    </p:set>
                                    <p:anim calcmode="lin" valueType="num">
                                      <p:cBhvr additive="base">
                                        <p:cTn id="59" dur="500" fill="hold"/>
                                        <p:tgtEl>
                                          <p:spTgt spid="310"/>
                                        </p:tgtEl>
                                        <p:attrNameLst>
                                          <p:attrName>ppt_x</p:attrName>
                                        </p:attrNameLst>
                                      </p:cBhvr>
                                      <p:tavLst>
                                        <p:tav tm="0">
                                          <p:val>
                                            <p:strVal val="#ppt_x"/>
                                          </p:val>
                                        </p:tav>
                                        <p:tav tm="100000">
                                          <p:val>
                                            <p:strVal val="#ppt_x"/>
                                          </p:val>
                                        </p:tav>
                                      </p:tavLst>
                                    </p:anim>
                                    <p:anim calcmode="lin" valueType="num">
                                      <p:cBhvr additive="base">
                                        <p:cTn id="60" dur="500" fill="hold"/>
                                        <p:tgtEl>
                                          <p:spTgt spid="31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4"/>
                                        </p:tgtEl>
                                        <p:attrNameLst>
                                          <p:attrName>style.visibility</p:attrName>
                                        </p:attrNameLst>
                                      </p:cBhvr>
                                      <p:to>
                                        <p:strVal val="visible"/>
                                      </p:to>
                                    </p:set>
                                    <p:anim calcmode="lin" valueType="num">
                                      <p:cBhvr additive="base">
                                        <p:cTn id="67" dur="500" fill="hold"/>
                                        <p:tgtEl>
                                          <p:spTgt spid="284"/>
                                        </p:tgtEl>
                                        <p:attrNameLst>
                                          <p:attrName>ppt_x</p:attrName>
                                        </p:attrNameLst>
                                      </p:cBhvr>
                                      <p:tavLst>
                                        <p:tav tm="0">
                                          <p:val>
                                            <p:strVal val="#ppt_x"/>
                                          </p:val>
                                        </p:tav>
                                        <p:tav tm="100000">
                                          <p:val>
                                            <p:strVal val="#ppt_x"/>
                                          </p:val>
                                        </p:tav>
                                      </p:tavLst>
                                    </p:anim>
                                    <p:anim calcmode="lin" valueType="num">
                                      <p:cBhvr additive="base">
                                        <p:cTn id="68" dur="500" fill="hold"/>
                                        <p:tgtEl>
                                          <p:spTgt spid="28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70"/>
                                        </p:tgtEl>
                                        <p:attrNameLst>
                                          <p:attrName>style.visibility</p:attrName>
                                        </p:attrNameLst>
                                      </p:cBhvr>
                                      <p:to>
                                        <p:strVal val="visible"/>
                                      </p:to>
                                    </p:set>
                                    <p:anim calcmode="lin" valueType="num">
                                      <p:cBhvr additive="base">
                                        <p:cTn id="73" dur="500" fill="hold"/>
                                        <p:tgtEl>
                                          <p:spTgt spid="270"/>
                                        </p:tgtEl>
                                        <p:attrNameLst>
                                          <p:attrName>ppt_x</p:attrName>
                                        </p:attrNameLst>
                                      </p:cBhvr>
                                      <p:tavLst>
                                        <p:tav tm="0">
                                          <p:val>
                                            <p:strVal val="#ppt_x"/>
                                          </p:val>
                                        </p:tav>
                                        <p:tav tm="100000">
                                          <p:val>
                                            <p:strVal val="#ppt_x"/>
                                          </p:val>
                                        </p:tav>
                                      </p:tavLst>
                                    </p:anim>
                                    <p:anim calcmode="lin" valueType="num">
                                      <p:cBhvr additive="base">
                                        <p:cTn id="74" dur="500" fill="hold"/>
                                        <p:tgtEl>
                                          <p:spTgt spid="27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20"/>
                                        </p:tgtEl>
                                        <p:attrNameLst>
                                          <p:attrName>style.visibility</p:attrName>
                                        </p:attrNameLst>
                                      </p:cBhvr>
                                      <p:to>
                                        <p:strVal val="visible"/>
                                      </p:to>
                                    </p:set>
                                    <p:anim calcmode="lin" valueType="num">
                                      <p:cBhvr additive="base">
                                        <p:cTn id="77" dur="500" fill="hold"/>
                                        <p:tgtEl>
                                          <p:spTgt spid="320"/>
                                        </p:tgtEl>
                                        <p:attrNameLst>
                                          <p:attrName>ppt_x</p:attrName>
                                        </p:attrNameLst>
                                      </p:cBhvr>
                                      <p:tavLst>
                                        <p:tav tm="0">
                                          <p:val>
                                            <p:strVal val="#ppt_x"/>
                                          </p:val>
                                        </p:tav>
                                        <p:tav tm="100000">
                                          <p:val>
                                            <p:strVal val="#ppt_x"/>
                                          </p:val>
                                        </p:tav>
                                      </p:tavLst>
                                    </p:anim>
                                    <p:anim calcmode="lin" valueType="num">
                                      <p:cBhvr additive="base">
                                        <p:cTn id="78" dur="500" fill="hold"/>
                                        <p:tgtEl>
                                          <p:spTgt spid="3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11"/>
                                        </p:tgtEl>
                                        <p:attrNameLst>
                                          <p:attrName>style.visibility</p:attrName>
                                        </p:attrNameLst>
                                      </p:cBhvr>
                                      <p:to>
                                        <p:strVal val="visible"/>
                                      </p:to>
                                    </p:set>
                                    <p:anim calcmode="lin" valueType="num">
                                      <p:cBhvr additive="base">
                                        <p:cTn id="81" dur="500" fill="hold"/>
                                        <p:tgtEl>
                                          <p:spTgt spid="311"/>
                                        </p:tgtEl>
                                        <p:attrNameLst>
                                          <p:attrName>ppt_x</p:attrName>
                                        </p:attrNameLst>
                                      </p:cBhvr>
                                      <p:tavLst>
                                        <p:tav tm="0">
                                          <p:val>
                                            <p:strVal val="#ppt_x"/>
                                          </p:val>
                                        </p:tav>
                                        <p:tav tm="100000">
                                          <p:val>
                                            <p:strVal val="#ppt_x"/>
                                          </p:val>
                                        </p:tav>
                                      </p:tavLst>
                                    </p:anim>
                                    <p:anim calcmode="lin" valueType="num">
                                      <p:cBhvr additive="base">
                                        <p:cTn id="82" dur="500" fill="hold"/>
                                        <p:tgtEl>
                                          <p:spTgt spid="31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309"/>
                                        </p:tgtEl>
                                        <p:attrNameLst>
                                          <p:attrName>style.visibility</p:attrName>
                                        </p:attrNameLst>
                                      </p:cBhvr>
                                      <p:to>
                                        <p:strVal val="visible"/>
                                      </p:to>
                                    </p:set>
                                    <p:anim calcmode="lin" valueType="num">
                                      <p:cBhvr additive="base">
                                        <p:cTn id="87" dur="500" fill="hold"/>
                                        <p:tgtEl>
                                          <p:spTgt spid="309"/>
                                        </p:tgtEl>
                                        <p:attrNameLst>
                                          <p:attrName>ppt_x</p:attrName>
                                        </p:attrNameLst>
                                      </p:cBhvr>
                                      <p:tavLst>
                                        <p:tav tm="0">
                                          <p:val>
                                            <p:strVal val="#ppt_x"/>
                                          </p:val>
                                        </p:tav>
                                        <p:tav tm="100000">
                                          <p:val>
                                            <p:strVal val="#ppt_x"/>
                                          </p:val>
                                        </p:tav>
                                      </p:tavLst>
                                    </p:anim>
                                    <p:anim calcmode="lin" valueType="num">
                                      <p:cBhvr additive="base">
                                        <p:cTn id="88" dur="500" fill="hold"/>
                                        <p:tgtEl>
                                          <p:spTgt spid="309"/>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87"/>
                                        </p:tgtEl>
                                        <p:attrNameLst>
                                          <p:attrName>style.visibility</p:attrName>
                                        </p:attrNameLst>
                                      </p:cBhvr>
                                      <p:to>
                                        <p:strVal val="visible"/>
                                      </p:to>
                                    </p:set>
                                    <p:anim calcmode="lin" valueType="num">
                                      <p:cBhvr additive="base">
                                        <p:cTn id="91" dur="500" fill="hold"/>
                                        <p:tgtEl>
                                          <p:spTgt spid="287"/>
                                        </p:tgtEl>
                                        <p:attrNameLst>
                                          <p:attrName>ppt_x</p:attrName>
                                        </p:attrNameLst>
                                      </p:cBhvr>
                                      <p:tavLst>
                                        <p:tav tm="0">
                                          <p:val>
                                            <p:strVal val="#ppt_x"/>
                                          </p:val>
                                        </p:tav>
                                        <p:tav tm="100000">
                                          <p:val>
                                            <p:strVal val="#ppt_x"/>
                                          </p:val>
                                        </p:tav>
                                      </p:tavLst>
                                    </p:anim>
                                    <p:anim calcmode="lin" valueType="num">
                                      <p:cBhvr additive="base">
                                        <p:cTn id="92" dur="500" fill="hold"/>
                                        <p:tgtEl>
                                          <p:spTgt spid="28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85"/>
                                        </p:tgtEl>
                                        <p:attrNameLst>
                                          <p:attrName>style.visibility</p:attrName>
                                        </p:attrNameLst>
                                      </p:cBhvr>
                                      <p:to>
                                        <p:strVal val="visible"/>
                                      </p:to>
                                    </p:set>
                                    <p:anim calcmode="lin" valueType="num">
                                      <p:cBhvr additive="base">
                                        <p:cTn id="95" dur="500" fill="hold"/>
                                        <p:tgtEl>
                                          <p:spTgt spid="285"/>
                                        </p:tgtEl>
                                        <p:attrNameLst>
                                          <p:attrName>ppt_x</p:attrName>
                                        </p:attrNameLst>
                                      </p:cBhvr>
                                      <p:tavLst>
                                        <p:tav tm="0">
                                          <p:val>
                                            <p:strVal val="#ppt_x"/>
                                          </p:val>
                                        </p:tav>
                                        <p:tav tm="100000">
                                          <p:val>
                                            <p:strVal val="#ppt_x"/>
                                          </p:val>
                                        </p:tav>
                                      </p:tavLst>
                                    </p:anim>
                                    <p:anim calcmode="lin" valueType="num">
                                      <p:cBhvr additive="base">
                                        <p:cTn id="96" dur="500" fill="hold"/>
                                        <p:tgtEl>
                                          <p:spTgt spid="285"/>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35"/>
                                        </p:tgtEl>
                                        <p:attrNameLst>
                                          <p:attrName>style.visibility</p:attrName>
                                        </p:attrNameLst>
                                      </p:cBhvr>
                                      <p:to>
                                        <p:strVal val="visible"/>
                                      </p:to>
                                    </p:set>
                                    <p:anim calcmode="lin" valueType="num">
                                      <p:cBhvr additive="base">
                                        <p:cTn id="99" dur="500" fill="hold"/>
                                        <p:tgtEl>
                                          <p:spTgt spid="335"/>
                                        </p:tgtEl>
                                        <p:attrNameLst>
                                          <p:attrName>ppt_x</p:attrName>
                                        </p:attrNameLst>
                                      </p:cBhvr>
                                      <p:tavLst>
                                        <p:tav tm="0">
                                          <p:val>
                                            <p:strVal val="#ppt_x"/>
                                          </p:val>
                                        </p:tav>
                                        <p:tav tm="100000">
                                          <p:val>
                                            <p:strVal val="#ppt_x"/>
                                          </p:val>
                                        </p:tav>
                                      </p:tavLst>
                                    </p:anim>
                                    <p:anim calcmode="lin" valueType="num">
                                      <p:cBhvr additive="base">
                                        <p:cTn id="100" dur="500" fill="hold"/>
                                        <p:tgtEl>
                                          <p:spTgt spid="33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25"/>
                                        </p:tgtEl>
                                        <p:attrNameLst>
                                          <p:attrName>style.visibility</p:attrName>
                                        </p:attrNameLst>
                                      </p:cBhvr>
                                      <p:to>
                                        <p:strVal val="visible"/>
                                      </p:to>
                                    </p:set>
                                    <p:anim calcmode="lin" valueType="num">
                                      <p:cBhvr additive="base">
                                        <p:cTn id="105" dur="500" fill="hold"/>
                                        <p:tgtEl>
                                          <p:spTgt spid="25"/>
                                        </p:tgtEl>
                                        <p:attrNameLst>
                                          <p:attrName>ppt_x</p:attrName>
                                        </p:attrNameLst>
                                      </p:cBhvr>
                                      <p:tavLst>
                                        <p:tav tm="0">
                                          <p:val>
                                            <p:strVal val="#ppt_x"/>
                                          </p:val>
                                        </p:tav>
                                        <p:tav tm="100000">
                                          <p:val>
                                            <p:strVal val="#ppt_x"/>
                                          </p:val>
                                        </p:tav>
                                      </p:tavLst>
                                    </p:anim>
                                    <p:anim calcmode="lin" valueType="num">
                                      <p:cBhvr additive="base">
                                        <p:cTn id="106" dur="500" fill="hold"/>
                                        <p:tgtEl>
                                          <p:spTgt spid="25"/>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41"/>
                                        </p:tgtEl>
                                        <p:attrNameLst>
                                          <p:attrName>style.visibility</p:attrName>
                                        </p:attrNameLst>
                                      </p:cBhvr>
                                      <p:to>
                                        <p:strVal val="visible"/>
                                      </p:to>
                                    </p:set>
                                    <p:anim calcmode="lin" valueType="num">
                                      <p:cBhvr additive="base">
                                        <p:cTn id="109" dur="500" fill="hold"/>
                                        <p:tgtEl>
                                          <p:spTgt spid="41"/>
                                        </p:tgtEl>
                                        <p:attrNameLst>
                                          <p:attrName>ppt_x</p:attrName>
                                        </p:attrNameLst>
                                      </p:cBhvr>
                                      <p:tavLst>
                                        <p:tav tm="0">
                                          <p:val>
                                            <p:strVal val="#ppt_x"/>
                                          </p:val>
                                        </p:tav>
                                        <p:tav tm="100000">
                                          <p:val>
                                            <p:strVal val="#ppt_x"/>
                                          </p:val>
                                        </p:tav>
                                      </p:tavLst>
                                    </p:anim>
                                    <p:anim calcmode="lin" valueType="num">
                                      <p:cBhvr additive="base">
                                        <p:cTn id="110" dur="500" fill="hold"/>
                                        <p:tgtEl>
                                          <p:spTgt spid="41"/>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358"/>
                                        </p:tgtEl>
                                        <p:attrNameLst>
                                          <p:attrName>style.visibility</p:attrName>
                                        </p:attrNameLst>
                                      </p:cBhvr>
                                      <p:to>
                                        <p:strVal val="visible"/>
                                      </p:to>
                                    </p:set>
                                    <p:anim calcmode="lin" valueType="num">
                                      <p:cBhvr additive="base">
                                        <p:cTn id="113" dur="500" fill="hold"/>
                                        <p:tgtEl>
                                          <p:spTgt spid="358"/>
                                        </p:tgtEl>
                                        <p:attrNameLst>
                                          <p:attrName>ppt_x</p:attrName>
                                        </p:attrNameLst>
                                      </p:cBhvr>
                                      <p:tavLst>
                                        <p:tav tm="0">
                                          <p:val>
                                            <p:strVal val="#ppt_x"/>
                                          </p:val>
                                        </p:tav>
                                        <p:tav tm="100000">
                                          <p:val>
                                            <p:strVal val="#ppt_x"/>
                                          </p:val>
                                        </p:tav>
                                      </p:tavLst>
                                    </p:anim>
                                    <p:anim calcmode="lin" valueType="num">
                                      <p:cBhvr additive="base">
                                        <p:cTn id="114" dur="500" fill="hold"/>
                                        <p:tgtEl>
                                          <p:spTgt spid="358"/>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60"/>
                                        </p:tgtEl>
                                        <p:attrNameLst>
                                          <p:attrName>style.visibility</p:attrName>
                                        </p:attrNameLst>
                                      </p:cBhvr>
                                      <p:to>
                                        <p:strVal val="visible"/>
                                      </p:to>
                                    </p:set>
                                    <p:anim calcmode="lin" valueType="num">
                                      <p:cBhvr additive="base">
                                        <p:cTn id="117" dur="500" fill="hold"/>
                                        <p:tgtEl>
                                          <p:spTgt spid="360"/>
                                        </p:tgtEl>
                                        <p:attrNameLst>
                                          <p:attrName>ppt_x</p:attrName>
                                        </p:attrNameLst>
                                      </p:cBhvr>
                                      <p:tavLst>
                                        <p:tav tm="0">
                                          <p:val>
                                            <p:strVal val="#ppt_x"/>
                                          </p:val>
                                        </p:tav>
                                        <p:tav tm="100000">
                                          <p:val>
                                            <p:strVal val="#ppt_x"/>
                                          </p:val>
                                        </p:tav>
                                      </p:tavLst>
                                    </p:anim>
                                    <p:anim calcmode="lin" valueType="num">
                                      <p:cBhvr additive="base">
                                        <p:cTn id="118" dur="500" fill="hold"/>
                                        <p:tgtEl>
                                          <p:spTgt spid="360"/>
                                        </p:tgtEl>
                                        <p:attrNameLst>
                                          <p:attrName>ppt_y</p:attrName>
                                        </p:attrNameLst>
                                      </p:cBhvr>
                                      <p:tavLst>
                                        <p:tav tm="0">
                                          <p:val>
                                            <p:strVal val="1+#ppt_h/2"/>
                                          </p:val>
                                        </p:tav>
                                        <p:tav tm="100000">
                                          <p:val>
                                            <p:strVal val="#ppt_y"/>
                                          </p:val>
                                        </p:tav>
                                      </p:tavLst>
                                    </p:anim>
                                  </p:childTnLst>
                                </p:cTn>
                              </p:par>
                            </p:childTnLst>
                          </p:cTn>
                        </p:par>
                        <p:par>
                          <p:cTn id="119" fill="hold">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p:bldP spid="250" grpId="0"/>
      <p:bldP spid="323" grpId="0"/>
      <p:bldP spid="152" grpId="0"/>
      <p:bldP spid="279" grpId="0"/>
      <p:bldP spid="285" grpId="0"/>
      <p:bldP spid="311" grpId="0"/>
      <p:bldP spid="353" grpId="0"/>
      <p:bldP spid="3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15A8098-9A45-4C86-8416-318D7C98B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688" y="933312"/>
            <a:ext cx="6908371" cy="52450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p:txBody>
          <a:bodyPr>
            <a:normAutofit/>
          </a:bodyPr>
          <a:lstStyle/>
          <a:p>
            <a:r>
              <a:rPr lang="nb-NO" dirty="0"/>
              <a:t>SALES IS KING! </a:t>
            </a:r>
            <a:endParaRPr lang="en-US" dirty="0"/>
          </a:p>
        </p:txBody>
      </p:sp>
      <p:sp>
        <p:nvSpPr>
          <p:cNvPr id="3" name="TextBox 2">
            <a:extLst>
              <a:ext uri="{FF2B5EF4-FFF2-40B4-BE49-F238E27FC236}">
                <a16:creationId xmlns:a16="http://schemas.microsoft.com/office/drawing/2014/main" id="{F2FE2BBF-BFBA-4F9B-B86B-BF72E358E2CA}"/>
              </a:ext>
            </a:extLst>
          </p:cNvPr>
          <p:cNvSpPr txBox="1"/>
          <p:nvPr/>
        </p:nvSpPr>
        <p:spPr>
          <a:xfrm>
            <a:off x="831850" y="2092271"/>
            <a:ext cx="7778416" cy="3724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t>Companies that implement a structured sales process</a:t>
            </a:r>
            <a:b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t>increase revenue,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t>performance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t>forecasting accuracy.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Tree>
    <p:extLst>
      <p:ext uri="{BB962C8B-B14F-4D97-AF65-F5344CB8AC3E}">
        <p14:creationId xmlns:p14="http://schemas.microsoft.com/office/powerpoint/2010/main" val="766446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uppe 116">
            <a:extLst>
              <a:ext uri="{FF2B5EF4-FFF2-40B4-BE49-F238E27FC236}">
                <a16:creationId xmlns:a16="http://schemas.microsoft.com/office/drawing/2014/main" id="{556A7419-D156-4142-8517-619554F7803B}"/>
              </a:ext>
            </a:extLst>
          </p:cNvPr>
          <p:cNvGrpSpPr/>
          <p:nvPr/>
        </p:nvGrpSpPr>
        <p:grpSpPr>
          <a:xfrm>
            <a:off x="445757" y="1920439"/>
            <a:ext cx="3402374" cy="2799849"/>
            <a:chOff x="445757" y="1920439"/>
            <a:chExt cx="3402374" cy="2799849"/>
          </a:xfrm>
        </p:grpSpPr>
        <p:grpSp>
          <p:nvGrpSpPr>
            <p:cNvPr id="114" name="Gruppe 113">
              <a:extLst>
                <a:ext uri="{FF2B5EF4-FFF2-40B4-BE49-F238E27FC236}">
                  <a16:creationId xmlns:a16="http://schemas.microsoft.com/office/drawing/2014/main" id="{364A188A-FD94-402E-98C3-48BD7315D26A}"/>
                </a:ext>
              </a:extLst>
            </p:cNvPr>
            <p:cNvGrpSpPr/>
            <p:nvPr/>
          </p:nvGrpSpPr>
          <p:grpSpPr>
            <a:xfrm>
              <a:off x="445757" y="1920439"/>
              <a:ext cx="3402374" cy="2799849"/>
              <a:chOff x="445757" y="1920439"/>
              <a:chExt cx="3402374" cy="2799849"/>
            </a:xfrm>
          </p:grpSpPr>
          <p:grpSp>
            <p:nvGrpSpPr>
              <p:cNvPr id="2" name="Group 1">
                <a:extLst>
                  <a:ext uri="{FF2B5EF4-FFF2-40B4-BE49-F238E27FC236}">
                    <a16:creationId xmlns:a16="http://schemas.microsoft.com/office/drawing/2014/main" id="{A3850034-0249-4EB0-A06B-EEF341871B29}"/>
                  </a:ext>
                </a:extLst>
              </p:cNvPr>
              <p:cNvGrpSpPr>
                <a:grpSpLocks noChangeAspect="1"/>
              </p:cNvGrpSpPr>
              <p:nvPr/>
            </p:nvGrpSpPr>
            <p:grpSpPr>
              <a:xfrm>
                <a:off x="445757" y="2302238"/>
                <a:ext cx="3402374" cy="2418050"/>
                <a:chOff x="1135063" y="1903473"/>
                <a:chExt cx="4453860" cy="3150599"/>
              </a:xfrm>
            </p:grpSpPr>
            <p:grpSp>
              <p:nvGrpSpPr>
                <p:cNvPr id="4" name="Gruppe 24">
                  <a:extLst>
                    <a:ext uri="{FF2B5EF4-FFF2-40B4-BE49-F238E27FC236}">
                      <a16:creationId xmlns:a16="http://schemas.microsoft.com/office/drawing/2014/main" id="{DBB697CC-4735-488A-8896-F769C91D71DB}"/>
                    </a:ext>
                  </a:extLst>
                </p:cNvPr>
                <p:cNvGrpSpPr>
                  <a:grpSpLocks noChangeAspect="1"/>
                </p:cNvGrpSpPr>
                <p:nvPr/>
              </p:nvGrpSpPr>
              <p:grpSpPr>
                <a:xfrm>
                  <a:off x="1135063" y="1903473"/>
                  <a:ext cx="4453860" cy="3150599"/>
                  <a:chOff x="4126517" y="3495723"/>
                  <a:chExt cx="3352800" cy="2371725"/>
                </a:xfrm>
              </p:grpSpPr>
              <p:grpSp>
                <p:nvGrpSpPr>
                  <p:cNvPr id="5" name="Gruppe 120">
                    <a:extLst>
                      <a:ext uri="{FF2B5EF4-FFF2-40B4-BE49-F238E27FC236}">
                        <a16:creationId xmlns:a16="http://schemas.microsoft.com/office/drawing/2014/main" id="{5A50D8A7-D589-4911-80B6-C411B31CBA82}"/>
                      </a:ext>
                    </a:extLst>
                  </p:cNvPr>
                  <p:cNvGrpSpPr/>
                  <p:nvPr/>
                </p:nvGrpSpPr>
                <p:grpSpPr>
                  <a:xfrm>
                    <a:off x="4126517" y="3495723"/>
                    <a:ext cx="3352800" cy="2371725"/>
                    <a:chOff x="1333500" y="2085975"/>
                    <a:chExt cx="3352800" cy="2371725"/>
                  </a:xfrm>
                </p:grpSpPr>
                <p:sp>
                  <p:nvSpPr>
                    <p:cNvPr id="21" name="Rektangel 121">
                      <a:extLst>
                        <a:ext uri="{FF2B5EF4-FFF2-40B4-BE49-F238E27FC236}">
                          <a16:creationId xmlns:a16="http://schemas.microsoft.com/office/drawing/2014/main" id="{06D84F23-8385-4243-A455-7FA3A91661D5}"/>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2" name="Rektangel 122">
                      <a:extLst>
                        <a:ext uri="{FF2B5EF4-FFF2-40B4-BE49-F238E27FC236}">
                          <a16:creationId xmlns:a16="http://schemas.microsoft.com/office/drawing/2014/main" id="{1345958A-9D79-43F0-A2D5-5C5C679B507B}"/>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Salg</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Ellipse 139">
                      <a:extLst>
                        <a:ext uri="{FF2B5EF4-FFF2-40B4-BE49-F238E27FC236}">
                          <a16:creationId xmlns:a16="http://schemas.microsoft.com/office/drawing/2014/main" id="{3ECC3A66-2AFF-42CC-9A03-A34CDF2DEFEB}"/>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24" name="Rett linje 124">
                      <a:extLst>
                        <a:ext uri="{FF2B5EF4-FFF2-40B4-BE49-F238E27FC236}">
                          <a16:creationId xmlns:a16="http://schemas.microsoft.com/office/drawing/2014/main" id="{5260A99A-21D1-48FA-89F1-BE3565A235DD}"/>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5" name="Gruppe 131">
                      <a:extLst>
                        <a:ext uri="{FF2B5EF4-FFF2-40B4-BE49-F238E27FC236}">
                          <a16:creationId xmlns:a16="http://schemas.microsoft.com/office/drawing/2014/main" id="{6337B43D-B13F-4FD1-A9D3-83727F3BE8EF}"/>
                        </a:ext>
                      </a:extLst>
                    </p:cNvPr>
                    <p:cNvGrpSpPr/>
                    <p:nvPr/>
                  </p:nvGrpSpPr>
                  <p:grpSpPr>
                    <a:xfrm>
                      <a:off x="4376737" y="2278856"/>
                      <a:ext cx="171450" cy="78581"/>
                      <a:chOff x="3910012" y="2269331"/>
                      <a:chExt cx="171450" cy="78581"/>
                    </a:xfrm>
                  </p:grpSpPr>
                  <p:cxnSp>
                    <p:nvCxnSpPr>
                      <p:cNvPr id="27" name="Rett linje 136">
                        <a:extLst>
                          <a:ext uri="{FF2B5EF4-FFF2-40B4-BE49-F238E27FC236}">
                            <a16:creationId xmlns:a16="http://schemas.microsoft.com/office/drawing/2014/main" id="{12849DEC-BFC6-4C24-AC23-26173B3252E4}"/>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Rett linje 137">
                        <a:extLst>
                          <a:ext uri="{FF2B5EF4-FFF2-40B4-BE49-F238E27FC236}">
                            <a16:creationId xmlns:a16="http://schemas.microsoft.com/office/drawing/2014/main" id="{DEF03B45-E763-4CD0-8126-BD307E673A50}"/>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9" name="Rett linje 138">
                        <a:extLst>
                          <a:ext uri="{FF2B5EF4-FFF2-40B4-BE49-F238E27FC236}">
                            <a16:creationId xmlns:a16="http://schemas.microsoft.com/office/drawing/2014/main" id="{68E6D1DA-178E-49E3-8E45-DFA8DB21297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26" name="Grafikk 132" descr="Stjerne kontur">
                      <a:extLst>
                        <a:ext uri="{FF2B5EF4-FFF2-40B4-BE49-F238E27FC236}">
                          <a16:creationId xmlns:a16="http://schemas.microsoft.com/office/drawing/2014/main" id="{AFFDED82-E2EC-488A-B293-9B9F1B571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4126473" y="2527812"/>
                      <a:ext cx="407712" cy="407712"/>
                    </a:xfrm>
                    <a:prstGeom prst="rect">
                      <a:avLst/>
                    </a:prstGeom>
                  </p:spPr>
                </p:pic>
              </p:grpSp>
              <p:pic>
                <p:nvPicPr>
                  <p:cNvPr id="6" name="Grafikk 14" descr="Dollar med heldekkende fyll">
                    <a:extLst>
                      <a:ext uri="{FF2B5EF4-FFF2-40B4-BE49-F238E27FC236}">
                        <a16:creationId xmlns:a16="http://schemas.microsoft.com/office/drawing/2014/main" id="{3514C69D-1623-463C-90B1-0BC1E9D022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3022" y="3962863"/>
                    <a:ext cx="666749" cy="666749"/>
                  </a:xfrm>
                  <a:prstGeom prst="rect">
                    <a:avLst/>
                  </a:prstGeom>
                </p:spPr>
              </p:pic>
              <p:sp>
                <p:nvSpPr>
                  <p:cNvPr id="7" name="Rektangel: avrundede hjørner 141">
                    <a:extLst>
                      <a:ext uri="{FF2B5EF4-FFF2-40B4-BE49-F238E27FC236}">
                        <a16:creationId xmlns:a16="http://schemas.microsoft.com/office/drawing/2014/main" id="{DEFC0564-9FD4-49FC-A695-FD66DE351EAF}"/>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 name="Rett linje 142">
                    <a:extLst>
                      <a:ext uri="{FF2B5EF4-FFF2-40B4-BE49-F238E27FC236}">
                        <a16:creationId xmlns:a16="http://schemas.microsoft.com/office/drawing/2014/main" id="{F1014DB6-21CA-4F6B-93E0-569BFBC48D3F}"/>
                      </a:ext>
                    </a:extLst>
                  </p:cNvPr>
                  <p:cNvCxnSpPr>
                    <a:cxnSpLocks/>
                  </p:cNvCxnSpPr>
                  <p:nvPr/>
                </p:nvCxnSpPr>
                <p:spPr>
                  <a:xfrm flipV="1">
                    <a:off x="4250342" y="4833949"/>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9" name="Rett linje 143">
                    <a:extLst>
                      <a:ext uri="{FF2B5EF4-FFF2-40B4-BE49-F238E27FC236}">
                        <a16:creationId xmlns:a16="http://schemas.microsoft.com/office/drawing/2014/main" id="{BB65CE6C-47CC-486F-AFFD-413871937F9C}"/>
                      </a:ext>
                    </a:extLst>
                  </p:cNvPr>
                  <p:cNvCxnSpPr>
                    <a:cxnSpLocks/>
                  </p:cNvCxnSpPr>
                  <p:nvPr/>
                </p:nvCxnSpPr>
                <p:spPr>
                  <a:xfrm>
                    <a:off x="4461729" y="563317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ett linje 150">
                    <a:extLst>
                      <a:ext uri="{FF2B5EF4-FFF2-40B4-BE49-F238E27FC236}">
                        <a16:creationId xmlns:a16="http://schemas.microsoft.com/office/drawing/2014/main" id="{0855CB95-3525-4E81-80DF-30A28BBEB756}"/>
                      </a:ext>
                    </a:extLst>
                  </p:cNvPr>
                  <p:cNvCxnSpPr>
                    <a:cxnSpLocks/>
                  </p:cNvCxnSpPr>
                  <p:nvPr/>
                </p:nvCxnSpPr>
                <p:spPr>
                  <a:xfrm>
                    <a:off x="4461729" y="552123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Rett linje 151">
                    <a:extLst>
                      <a:ext uri="{FF2B5EF4-FFF2-40B4-BE49-F238E27FC236}">
                        <a16:creationId xmlns:a16="http://schemas.microsoft.com/office/drawing/2014/main" id="{255792A6-CB47-4CA4-9B7D-45835CAD8384}"/>
                      </a:ext>
                    </a:extLst>
                  </p:cNvPr>
                  <p:cNvCxnSpPr>
                    <a:cxnSpLocks/>
                  </p:cNvCxnSpPr>
                  <p:nvPr/>
                </p:nvCxnSpPr>
                <p:spPr>
                  <a:xfrm>
                    <a:off x="5395209" y="563317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52">
                    <a:extLst>
                      <a:ext uri="{FF2B5EF4-FFF2-40B4-BE49-F238E27FC236}">
                        <a16:creationId xmlns:a16="http://schemas.microsoft.com/office/drawing/2014/main" id="{5A79D9D2-885E-4CAB-92E6-4D1CA4760FD8}"/>
                      </a:ext>
                    </a:extLst>
                  </p:cNvPr>
                  <p:cNvCxnSpPr>
                    <a:cxnSpLocks/>
                  </p:cNvCxnSpPr>
                  <p:nvPr/>
                </p:nvCxnSpPr>
                <p:spPr>
                  <a:xfrm>
                    <a:off x="5395209" y="552685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ett linje 153">
                    <a:extLst>
                      <a:ext uri="{FF2B5EF4-FFF2-40B4-BE49-F238E27FC236}">
                        <a16:creationId xmlns:a16="http://schemas.microsoft.com/office/drawing/2014/main" id="{BC9DA6C3-BD68-4ABA-A01E-0B02E463778D}"/>
                      </a:ext>
                    </a:extLst>
                  </p:cNvPr>
                  <p:cNvCxnSpPr>
                    <a:cxnSpLocks/>
                  </p:cNvCxnSpPr>
                  <p:nvPr/>
                </p:nvCxnSpPr>
                <p:spPr>
                  <a:xfrm>
                    <a:off x="6306715" y="5526856"/>
                    <a:ext cx="67511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54">
                    <a:extLst>
                      <a:ext uri="{FF2B5EF4-FFF2-40B4-BE49-F238E27FC236}">
                        <a16:creationId xmlns:a16="http://schemas.microsoft.com/office/drawing/2014/main" id="{C30B5360-1594-45F2-9AA7-F546AEB2AFEE}"/>
                      </a:ext>
                    </a:extLst>
                  </p:cNvPr>
                  <p:cNvCxnSpPr>
                    <a:cxnSpLocks/>
                  </p:cNvCxnSpPr>
                  <p:nvPr/>
                </p:nvCxnSpPr>
                <p:spPr>
                  <a:xfrm>
                    <a:off x="6306715" y="5633176"/>
                    <a:ext cx="43337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Pil: vinkeltegn 23">
                    <a:extLst>
                      <a:ext uri="{FF2B5EF4-FFF2-40B4-BE49-F238E27FC236}">
                        <a16:creationId xmlns:a16="http://schemas.microsoft.com/office/drawing/2014/main" id="{5E8FDFD0-DC9A-4A3E-8A0D-C418AB96B1F9}"/>
                      </a:ext>
                    </a:extLst>
                  </p:cNvPr>
                  <p:cNvSpPr/>
                  <p:nvPr/>
                </p:nvSpPr>
                <p:spPr>
                  <a:xfrm>
                    <a:off x="4333022" y="4918337"/>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 name="Pil: vinkeltegn 157">
                    <a:extLst>
                      <a:ext uri="{FF2B5EF4-FFF2-40B4-BE49-F238E27FC236}">
                        <a16:creationId xmlns:a16="http://schemas.microsoft.com/office/drawing/2014/main" id="{EBD87141-67BE-48FD-90B0-D0ABA8405573}"/>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7" name="Pil: vinkeltegn 158">
                    <a:extLst>
                      <a:ext uri="{FF2B5EF4-FFF2-40B4-BE49-F238E27FC236}">
                        <a16:creationId xmlns:a16="http://schemas.microsoft.com/office/drawing/2014/main" id="{3AC7E1A7-1F48-4DB1-AD96-0F2D3ACBFAA4}"/>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 name="Pil: vinkeltegn 160">
                    <a:extLst>
                      <a:ext uri="{FF2B5EF4-FFF2-40B4-BE49-F238E27FC236}">
                        <a16:creationId xmlns:a16="http://schemas.microsoft.com/office/drawing/2014/main" id="{D6DB54C7-FD39-4A1A-AF6B-250B0D98D972}"/>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9" name="Rett linje 161">
                    <a:extLst>
                      <a:ext uri="{FF2B5EF4-FFF2-40B4-BE49-F238E27FC236}">
                        <a16:creationId xmlns:a16="http://schemas.microsoft.com/office/drawing/2014/main" id="{491F5F58-3192-4110-9B35-67337D7A49C5}"/>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Rett linje 162">
                    <a:extLst>
                      <a:ext uri="{FF2B5EF4-FFF2-40B4-BE49-F238E27FC236}">
                        <a16:creationId xmlns:a16="http://schemas.microsoft.com/office/drawing/2014/main" id="{0474B2C8-75E7-4179-BF6A-3349F197EB51}"/>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30" name="Grafikk 11" descr="Sjekkboks avmerket med heldekkende fyll">
                  <a:extLst>
                    <a:ext uri="{FF2B5EF4-FFF2-40B4-BE49-F238E27FC236}">
                      <a16:creationId xmlns:a16="http://schemas.microsoft.com/office/drawing/2014/main" id="{BB27CA41-F8CF-4D4D-A5BC-90D19CA37C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0051" y="3793273"/>
                  <a:ext cx="452051" cy="452051"/>
                </a:xfrm>
                <a:prstGeom prst="rect">
                  <a:avLst/>
                </a:prstGeom>
              </p:spPr>
            </p:pic>
            <p:sp>
              <p:nvSpPr>
                <p:cNvPr id="31" name="Pil: vinkeltegn 160">
                  <a:extLst>
                    <a:ext uri="{FF2B5EF4-FFF2-40B4-BE49-F238E27FC236}">
                      <a16:creationId xmlns:a16="http://schemas.microsoft.com/office/drawing/2014/main" id="{3AC8F38A-5E75-4969-83D4-5C6BBC68F25B}"/>
                    </a:ext>
                  </a:extLst>
                </p:cNvPr>
                <p:cNvSpPr/>
                <p:nvPr/>
              </p:nvSpPr>
              <p:spPr>
                <a:xfrm>
                  <a:off x="4203714" y="3811345"/>
                  <a:ext cx="760748" cy="38218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pic>
            <p:nvPicPr>
              <p:cNvPr id="151" name="Graphic 150" descr="Arrow: Rotate right with solid fill">
                <a:extLst>
                  <a:ext uri="{FF2B5EF4-FFF2-40B4-BE49-F238E27FC236}">
                    <a16:creationId xmlns:a16="http://schemas.microsoft.com/office/drawing/2014/main" id="{4EEE5B83-ADE7-4C8E-89B3-2E15B8336A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6330" y="1920439"/>
                <a:ext cx="387309" cy="387309"/>
              </a:xfrm>
              <a:prstGeom prst="rect">
                <a:avLst/>
              </a:prstGeom>
            </p:spPr>
          </p:pic>
          <p:sp>
            <p:nvSpPr>
              <p:cNvPr id="160" name="TekstSylinder 48">
                <a:extLst>
                  <a:ext uri="{FF2B5EF4-FFF2-40B4-BE49-F238E27FC236}">
                    <a16:creationId xmlns:a16="http://schemas.microsoft.com/office/drawing/2014/main" id="{E024756C-AD42-49AC-9952-BAD3355F7D29}"/>
                  </a:ext>
                </a:extLst>
              </p:cNvPr>
              <p:cNvSpPr txBox="1"/>
              <p:nvPr/>
            </p:nvSpPr>
            <p:spPr>
              <a:xfrm>
                <a:off x="752425" y="1920736"/>
                <a:ext cx="28335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rPr>
                  <a:t>Sales opportunity registered</a:t>
                </a:r>
              </a:p>
            </p:txBody>
          </p:sp>
        </p:grpSp>
        <p:sp>
          <p:nvSpPr>
            <p:cNvPr id="194" name="TextBox 51">
              <a:extLst>
                <a:ext uri="{FF2B5EF4-FFF2-40B4-BE49-F238E27FC236}">
                  <a16:creationId xmlns:a16="http://schemas.microsoft.com/office/drawing/2014/main" id="{CCB24E64-734F-4562-A1A6-96D8DE3EC3F2}"/>
                </a:ext>
              </a:extLst>
            </p:cNvPr>
            <p:cNvSpPr txBox="1"/>
            <p:nvPr/>
          </p:nvSpPr>
          <p:spPr>
            <a:xfrm>
              <a:off x="735413" y="3783796"/>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10%</a:t>
              </a:r>
            </a:p>
          </p:txBody>
        </p:sp>
        <p:sp>
          <p:nvSpPr>
            <p:cNvPr id="195" name="TextBox 103">
              <a:extLst>
                <a:ext uri="{FF2B5EF4-FFF2-40B4-BE49-F238E27FC236}">
                  <a16:creationId xmlns:a16="http://schemas.microsoft.com/office/drawing/2014/main" id="{B0D1AB3E-9275-4967-9BEF-F9003208502D}"/>
                </a:ext>
              </a:extLst>
            </p:cNvPr>
            <p:cNvSpPr txBox="1"/>
            <p:nvPr/>
          </p:nvSpPr>
          <p:spPr>
            <a:xfrm>
              <a:off x="1280303" y="3791501"/>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30%</a:t>
              </a:r>
            </a:p>
          </p:txBody>
        </p:sp>
        <p:sp>
          <p:nvSpPr>
            <p:cNvPr id="196" name="TextBox 104">
              <a:extLst>
                <a:ext uri="{FF2B5EF4-FFF2-40B4-BE49-F238E27FC236}">
                  <a16:creationId xmlns:a16="http://schemas.microsoft.com/office/drawing/2014/main" id="{E71A08B3-9D28-4ACC-AB92-96CEE675B732}"/>
                </a:ext>
              </a:extLst>
            </p:cNvPr>
            <p:cNvSpPr txBox="1"/>
            <p:nvPr/>
          </p:nvSpPr>
          <p:spPr>
            <a:xfrm>
              <a:off x="1814646" y="3785926"/>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60%</a:t>
              </a:r>
            </a:p>
          </p:txBody>
        </p:sp>
        <p:sp>
          <p:nvSpPr>
            <p:cNvPr id="200" name="TextBox 104">
              <a:extLst>
                <a:ext uri="{FF2B5EF4-FFF2-40B4-BE49-F238E27FC236}">
                  <a16:creationId xmlns:a16="http://schemas.microsoft.com/office/drawing/2014/main" id="{72DE0525-C81C-4D3F-8B5E-839A5A93AF02}"/>
                </a:ext>
              </a:extLst>
            </p:cNvPr>
            <p:cNvSpPr txBox="1"/>
            <p:nvPr/>
          </p:nvSpPr>
          <p:spPr>
            <a:xfrm>
              <a:off x="2370760" y="3778398"/>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80%</a:t>
              </a:r>
            </a:p>
          </p:txBody>
        </p:sp>
        <p:sp>
          <p:nvSpPr>
            <p:cNvPr id="201" name="TextBox 104">
              <a:extLst>
                <a:ext uri="{FF2B5EF4-FFF2-40B4-BE49-F238E27FC236}">
                  <a16:creationId xmlns:a16="http://schemas.microsoft.com/office/drawing/2014/main" id="{C330BAD0-0082-4EA7-B187-D4675869FCCA}"/>
                </a:ext>
              </a:extLst>
            </p:cNvPr>
            <p:cNvSpPr txBox="1"/>
            <p:nvPr/>
          </p:nvSpPr>
          <p:spPr>
            <a:xfrm>
              <a:off x="2885116" y="3803110"/>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99%</a:t>
              </a:r>
            </a:p>
          </p:txBody>
        </p:sp>
      </p:grpSp>
      <p:sp>
        <p:nvSpPr>
          <p:cNvPr id="148" name="Rektangel 147">
            <a:extLst>
              <a:ext uri="{FF2B5EF4-FFF2-40B4-BE49-F238E27FC236}">
                <a16:creationId xmlns:a16="http://schemas.microsoft.com/office/drawing/2014/main" id="{DFE81D15-40BB-4A0B-A64D-4D365B953665}"/>
              </a:ext>
            </a:extLst>
          </p:cNvPr>
          <p:cNvSpPr/>
          <p:nvPr/>
        </p:nvSpPr>
        <p:spPr>
          <a:xfrm>
            <a:off x="254122" y="6331995"/>
            <a:ext cx="148843" cy="14885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9" name="TekstSylinder 48">
            <a:extLst>
              <a:ext uri="{FF2B5EF4-FFF2-40B4-BE49-F238E27FC236}">
                <a16:creationId xmlns:a16="http://schemas.microsoft.com/office/drawing/2014/main" id="{D4A9A8E8-016C-4F4F-AC57-B657582E06D2}"/>
              </a:ext>
            </a:extLst>
          </p:cNvPr>
          <p:cNvSpPr txBox="1"/>
          <p:nvPr/>
        </p:nvSpPr>
        <p:spPr>
          <a:xfrm>
            <a:off x="392820" y="6286251"/>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Sales Essentials</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50" name="Rektangel 149">
            <a:extLst>
              <a:ext uri="{FF2B5EF4-FFF2-40B4-BE49-F238E27FC236}">
                <a16:creationId xmlns:a16="http://schemas.microsoft.com/office/drawing/2014/main" id="{1CFEDF05-E0E0-4232-B41B-D25055EA2055}"/>
              </a:ext>
            </a:extLst>
          </p:cNvPr>
          <p:cNvSpPr/>
          <p:nvPr/>
        </p:nvSpPr>
        <p:spPr>
          <a:xfrm>
            <a:off x="254122" y="6572339"/>
            <a:ext cx="148843" cy="148856"/>
          </a:xfrm>
          <a:prstGeom prst="rect">
            <a:avLst/>
          </a:prstGeom>
          <a:solidFill>
            <a:schemeClr val="bg1"/>
          </a:solidFill>
          <a:ln w="28575">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2" name="TekstSylinder 48">
            <a:extLst>
              <a:ext uri="{FF2B5EF4-FFF2-40B4-BE49-F238E27FC236}">
                <a16:creationId xmlns:a16="http://schemas.microsoft.com/office/drawing/2014/main" id="{0BA6C971-F2F9-4E3D-9045-7C6DF6E1D948}"/>
              </a:ext>
            </a:extLst>
          </p:cNvPr>
          <p:cNvSpPr txBox="1"/>
          <p:nvPr/>
        </p:nvSpPr>
        <p:spPr>
          <a:xfrm>
            <a:off x="360137" y="6547861"/>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Sales Premium</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03" name="TekstSylinder 48">
            <a:extLst>
              <a:ext uri="{FF2B5EF4-FFF2-40B4-BE49-F238E27FC236}">
                <a16:creationId xmlns:a16="http://schemas.microsoft.com/office/drawing/2014/main" id="{1DB904B5-F3E9-4285-90D4-4E7F9A29E35A}"/>
              </a:ext>
            </a:extLst>
          </p:cNvPr>
          <p:cNvSpPr txBox="1"/>
          <p:nvPr/>
        </p:nvSpPr>
        <p:spPr>
          <a:xfrm>
            <a:off x="2697483" y="5164381"/>
            <a:ext cx="18100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Salgs </a:t>
            </a:r>
            <a:r>
              <a:rPr kumimoji="0" lang="nb-NO" sz="1400" b="0" i="0" u="none" strike="noStrike" kern="1200" cap="none" spc="0" normalizeH="0" baseline="0" noProof="0" dirty="0" err="1">
                <a:ln>
                  <a:noFill/>
                </a:ln>
                <a:solidFill>
                  <a:srgbClr val="2B2929"/>
                </a:solidFill>
                <a:effectLst/>
                <a:uLnTx/>
                <a:uFillTx/>
                <a:latin typeface="Arial" panose="020B0604020202020204"/>
                <a:ea typeface="+mn-ea"/>
                <a:cs typeface="+mn-cs"/>
              </a:rPr>
              <a:t>process</a:t>
            </a:r>
            <a:endPar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(Guide)</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111" name="Group 110">
            <a:extLst>
              <a:ext uri="{FF2B5EF4-FFF2-40B4-BE49-F238E27FC236}">
                <a16:creationId xmlns:a16="http://schemas.microsoft.com/office/drawing/2014/main" id="{383D6A07-1023-4DDA-A397-F4088E70B5FF}"/>
              </a:ext>
            </a:extLst>
          </p:cNvPr>
          <p:cNvGrpSpPr>
            <a:grpSpLocks noChangeAspect="1"/>
          </p:cNvGrpSpPr>
          <p:nvPr/>
        </p:nvGrpSpPr>
        <p:grpSpPr>
          <a:xfrm>
            <a:off x="2212696" y="3526555"/>
            <a:ext cx="2978511" cy="1605361"/>
            <a:chOff x="6460044" y="1664258"/>
            <a:chExt cx="4569347" cy="2498777"/>
          </a:xfrm>
        </p:grpSpPr>
        <p:sp>
          <p:nvSpPr>
            <p:cNvPr id="60" name="TekstSylinder 48">
              <a:extLst>
                <a:ext uri="{FF2B5EF4-FFF2-40B4-BE49-F238E27FC236}">
                  <a16:creationId xmlns:a16="http://schemas.microsoft.com/office/drawing/2014/main" id="{EF8F9E79-E63E-4335-8686-17E607943D2A}"/>
                </a:ext>
              </a:extLst>
            </p:cNvPr>
            <p:cNvSpPr txBox="1"/>
            <p:nvPr/>
          </p:nvSpPr>
          <p:spPr>
            <a:xfrm>
              <a:off x="7432649" y="219079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Tilbud</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7363E249-CD99-4E22-8150-10B1A918C823}"/>
                </a:ext>
              </a:extLst>
            </p:cNvPr>
            <p:cNvGrpSpPr/>
            <p:nvPr/>
          </p:nvGrpSpPr>
          <p:grpSpPr>
            <a:xfrm>
              <a:off x="6460044" y="1664258"/>
              <a:ext cx="4569347" cy="2498777"/>
              <a:chOff x="5362928" y="3429000"/>
              <a:chExt cx="4569347" cy="2498777"/>
            </a:xfrm>
          </p:grpSpPr>
          <p:sp>
            <p:nvSpPr>
              <p:cNvPr id="62" name="Rektangel 58">
                <a:extLst>
                  <a:ext uri="{FF2B5EF4-FFF2-40B4-BE49-F238E27FC236}">
                    <a16:creationId xmlns:a16="http://schemas.microsoft.com/office/drawing/2014/main" id="{F31340BD-FB94-4404-A821-DECA02AACEBB}"/>
                  </a:ext>
                </a:extLst>
              </p:cNvPr>
              <p:cNvSpPr/>
              <p:nvPr/>
            </p:nvSpPr>
            <p:spPr>
              <a:xfrm rot="5400000">
                <a:off x="6398213" y="2393715"/>
                <a:ext cx="2498777" cy="4569347"/>
              </a:xfrm>
              <a:prstGeom prst="rect">
                <a:avLst/>
              </a:prstGeom>
              <a:ln w="38100">
                <a:solidFill>
                  <a:srgbClr val="EF7545"/>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63" name="Pil: vinkeltegn 157">
                <a:extLst>
                  <a:ext uri="{FF2B5EF4-FFF2-40B4-BE49-F238E27FC236}">
                    <a16:creationId xmlns:a16="http://schemas.microsoft.com/office/drawing/2014/main" id="{4C4B62B2-73C9-437E-82D8-D58A65251FD7}"/>
                  </a:ext>
                </a:extLst>
              </p:cNvPr>
              <p:cNvSpPr/>
              <p:nvPr/>
            </p:nvSpPr>
            <p:spPr>
              <a:xfrm>
                <a:off x="5550782" y="3685602"/>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4" name="Pil: vinkeltegn 158">
                <a:extLst>
                  <a:ext uri="{FF2B5EF4-FFF2-40B4-BE49-F238E27FC236}">
                    <a16:creationId xmlns:a16="http://schemas.microsoft.com/office/drawing/2014/main" id="{78F65725-E7D2-4521-AEEA-16E0F142A022}"/>
                  </a:ext>
                </a:extLst>
              </p:cNvPr>
              <p:cNvSpPr/>
              <p:nvPr/>
            </p:nvSpPr>
            <p:spPr>
              <a:xfrm>
                <a:off x="6625035" y="3691175"/>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5" name="Pil: vinkeltegn 160">
                <a:extLst>
                  <a:ext uri="{FF2B5EF4-FFF2-40B4-BE49-F238E27FC236}">
                    <a16:creationId xmlns:a16="http://schemas.microsoft.com/office/drawing/2014/main" id="{89038525-FF7B-4B1A-B336-E88EA6004A26}"/>
                  </a:ext>
                </a:extLst>
              </p:cNvPr>
              <p:cNvSpPr/>
              <p:nvPr/>
            </p:nvSpPr>
            <p:spPr>
              <a:xfrm>
                <a:off x="7654263" y="3692226"/>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6" name="Pil: vinkeltegn 160">
                <a:extLst>
                  <a:ext uri="{FF2B5EF4-FFF2-40B4-BE49-F238E27FC236}">
                    <a16:creationId xmlns:a16="http://schemas.microsoft.com/office/drawing/2014/main" id="{505BA2EF-CC63-431E-A2A4-606895B07434}"/>
                  </a:ext>
                </a:extLst>
              </p:cNvPr>
              <p:cNvSpPr/>
              <p:nvPr/>
            </p:nvSpPr>
            <p:spPr>
              <a:xfrm>
                <a:off x="8635337" y="3680147"/>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67" name="Rett linje 124">
                <a:extLst>
                  <a:ext uri="{FF2B5EF4-FFF2-40B4-BE49-F238E27FC236}">
                    <a16:creationId xmlns:a16="http://schemas.microsoft.com/office/drawing/2014/main" id="{E2A215AC-D1D9-4212-8215-C1C0EDFD56EA}"/>
                  </a:ext>
                </a:extLst>
              </p:cNvPr>
              <p:cNvCxnSpPr>
                <a:cxnSpLocks/>
              </p:cNvCxnSpPr>
              <p:nvPr/>
            </p:nvCxnSpPr>
            <p:spPr>
              <a:xfrm flipV="1">
                <a:off x="6453535" y="4380807"/>
                <a:ext cx="0" cy="1264093"/>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Rett linje 124">
                <a:extLst>
                  <a:ext uri="{FF2B5EF4-FFF2-40B4-BE49-F238E27FC236}">
                    <a16:creationId xmlns:a16="http://schemas.microsoft.com/office/drawing/2014/main" id="{1FE6299F-8373-42F0-A56E-850CE7CB411E}"/>
                  </a:ext>
                </a:extLst>
              </p:cNvPr>
              <p:cNvCxnSpPr>
                <a:cxnSpLocks/>
              </p:cNvCxnSpPr>
              <p:nvPr/>
            </p:nvCxnSpPr>
            <p:spPr>
              <a:xfrm flipV="1">
                <a:off x="7530383" y="4367415"/>
                <a:ext cx="0" cy="1264093"/>
              </a:xfrm>
              <a:prstGeom prst="line">
                <a:avLst/>
              </a:prstGeom>
              <a:ln w="19050"/>
            </p:spPr>
            <p:style>
              <a:lnRef idx="1">
                <a:schemeClr val="dk1"/>
              </a:lnRef>
              <a:fillRef idx="0">
                <a:schemeClr val="dk1"/>
              </a:fillRef>
              <a:effectRef idx="0">
                <a:schemeClr val="dk1"/>
              </a:effectRef>
              <a:fontRef idx="minor">
                <a:schemeClr val="tx1"/>
              </a:fontRef>
            </p:style>
          </p:cxnSp>
          <p:cxnSp>
            <p:nvCxnSpPr>
              <p:cNvPr id="71" name="Rett linje 124">
                <a:extLst>
                  <a:ext uri="{FF2B5EF4-FFF2-40B4-BE49-F238E27FC236}">
                    <a16:creationId xmlns:a16="http://schemas.microsoft.com/office/drawing/2014/main" id="{E8B87886-6ED4-4861-A820-E9FE13992BC7}"/>
                  </a:ext>
                </a:extLst>
              </p:cNvPr>
              <p:cNvCxnSpPr>
                <a:cxnSpLocks/>
              </p:cNvCxnSpPr>
              <p:nvPr/>
            </p:nvCxnSpPr>
            <p:spPr>
              <a:xfrm flipV="1">
                <a:off x="8605150" y="4367415"/>
                <a:ext cx="0" cy="1264093"/>
              </a:xfrm>
              <a:prstGeom prst="line">
                <a:avLst/>
              </a:prstGeom>
              <a:ln w="19050"/>
            </p:spPr>
            <p:style>
              <a:lnRef idx="1">
                <a:schemeClr val="dk1"/>
              </a:lnRef>
              <a:fillRef idx="0">
                <a:schemeClr val="dk1"/>
              </a:fillRef>
              <a:effectRef idx="0">
                <a:schemeClr val="dk1"/>
              </a:effectRef>
              <a:fontRef idx="minor">
                <a:schemeClr val="tx1"/>
              </a:fontRef>
            </p:style>
          </p:cxnSp>
          <p:sp>
            <p:nvSpPr>
              <p:cNvPr id="73" name="Rektangel: avrundede hjørner 141">
                <a:extLst>
                  <a:ext uri="{FF2B5EF4-FFF2-40B4-BE49-F238E27FC236}">
                    <a16:creationId xmlns:a16="http://schemas.microsoft.com/office/drawing/2014/main" id="{164AEC3D-C4EE-45A5-8FD2-75DBB90A8056}"/>
                  </a:ext>
                </a:extLst>
              </p:cNvPr>
              <p:cNvSpPr/>
              <p:nvPr/>
            </p:nvSpPr>
            <p:spPr>
              <a:xfrm rot="5400000">
                <a:off x="5298631" y="4623331"/>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Rektangel: avrundede hjørner 141">
                <a:extLst>
                  <a:ext uri="{FF2B5EF4-FFF2-40B4-BE49-F238E27FC236}">
                    <a16:creationId xmlns:a16="http://schemas.microsoft.com/office/drawing/2014/main" id="{3A02782E-A008-4E2F-BC97-7237A4250674}"/>
                  </a:ext>
                </a:extLst>
              </p:cNvPr>
              <p:cNvSpPr/>
              <p:nvPr/>
            </p:nvSpPr>
            <p:spPr>
              <a:xfrm rot="5400000">
                <a:off x="6335390" y="4579144"/>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Rektangel: avrundede hjørner 141">
                <a:extLst>
                  <a:ext uri="{FF2B5EF4-FFF2-40B4-BE49-F238E27FC236}">
                    <a16:creationId xmlns:a16="http://schemas.microsoft.com/office/drawing/2014/main" id="{81E5CB1D-C135-48CB-9E11-B7FFB66BC296}"/>
                  </a:ext>
                </a:extLst>
              </p:cNvPr>
              <p:cNvSpPr/>
              <p:nvPr/>
            </p:nvSpPr>
            <p:spPr>
              <a:xfrm rot="5400000">
                <a:off x="7444221" y="4565752"/>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Rektangel: avrundede hjørner 141">
                <a:extLst>
                  <a:ext uri="{FF2B5EF4-FFF2-40B4-BE49-F238E27FC236}">
                    <a16:creationId xmlns:a16="http://schemas.microsoft.com/office/drawing/2014/main" id="{80312BC6-EA2E-4DA7-B147-AD2F50F20368}"/>
                  </a:ext>
                </a:extLst>
              </p:cNvPr>
              <p:cNvSpPr/>
              <p:nvPr/>
            </p:nvSpPr>
            <p:spPr>
              <a:xfrm rot="5400000">
                <a:off x="8507869" y="4556266"/>
                <a:ext cx="1309849"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8" name="Rett linje 154">
                <a:extLst>
                  <a:ext uri="{FF2B5EF4-FFF2-40B4-BE49-F238E27FC236}">
                    <a16:creationId xmlns:a16="http://schemas.microsoft.com/office/drawing/2014/main" id="{E7938C13-F57E-4112-A1E1-2382A46EC8AD}"/>
                  </a:ext>
                </a:extLst>
              </p:cNvPr>
              <p:cNvCxnSpPr>
                <a:cxnSpLocks/>
              </p:cNvCxnSpPr>
              <p:nvPr/>
            </p:nvCxnSpPr>
            <p:spPr>
              <a:xfrm>
                <a:off x="5642828" y="4630422"/>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Rett linje 154">
                <a:extLst>
                  <a:ext uri="{FF2B5EF4-FFF2-40B4-BE49-F238E27FC236}">
                    <a16:creationId xmlns:a16="http://schemas.microsoft.com/office/drawing/2014/main" id="{E4F79BB8-63B7-4797-BA98-6BD20CCD22B9}"/>
                  </a:ext>
                </a:extLst>
              </p:cNvPr>
              <p:cNvCxnSpPr>
                <a:cxnSpLocks/>
              </p:cNvCxnSpPr>
              <p:nvPr/>
            </p:nvCxnSpPr>
            <p:spPr>
              <a:xfrm>
                <a:off x="5642828" y="4782822"/>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Rett linje 154">
                <a:extLst>
                  <a:ext uri="{FF2B5EF4-FFF2-40B4-BE49-F238E27FC236}">
                    <a16:creationId xmlns:a16="http://schemas.microsoft.com/office/drawing/2014/main" id="{A9470534-0DD1-4EB5-8C2E-5D09A7B87FB9}"/>
                  </a:ext>
                </a:extLst>
              </p:cNvPr>
              <p:cNvCxnSpPr>
                <a:cxnSpLocks/>
              </p:cNvCxnSpPr>
              <p:nvPr/>
            </p:nvCxnSpPr>
            <p:spPr>
              <a:xfrm>
                <a:off x="5642828" y="4942190"/>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Rett linje 154">
                <a:extLst>
                  <a:ext uri="{FF2B5EF4-FFF2-40B4-BE49-F238E27FC236}">
                    <a16:creationId xmlns:a16="http://schemas.microsoft.com/office/drawing/2014/main" id="{D8C7661D-9A78-4CBB-BF44-C4A9539A3283}"/>
                  </a:ext>
                </a:extLst>
              </p:cNvPr>
              <p:cNvCxnSpPr>
                <a:cxnSpLocks/>
              </p:cNvCxnSpPr>
              <p:nvPr/>
            </p:nvCxnSpPr>
            <p:spPr>
              <a:xfrm>
                <a:off x="5642828" y="510699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54">
                <a:extLst>
                  <a:ext uri="{FF2B5EF4-FFF2-40B4-BE49-F238E27FC236}">
                    <a16:creationId xmlns:a16="http://schemas.microsoft.com/office/drawing/2014/main" id="{3A9317A5-9653-4160-9AE7-96F895C7A79A}"/>
                  </a:ext>
                </a:extLst>
              </p:cNvPr>
              <p:cNvCxnSpPr>
                <a:cxnSpLocks/>
              </p:cNvCxnSpPr>
              <p:nvPr/>
            </p:nvCxnSpPr>
            <p:spPr>
              <a:xfrm>
                <a:off x="5642828" y="5245046"/>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Rett linje 154">
                <a:extLst>
                  <a:ext uri="{FF2B5EF4-FFF2-40B4-BE49-F238E27FC236}">
                    <a16:creationId xmlns:a16="http://schemas.microsoft.com/office/drawing/2014/main" id="{BDA4507A-9BD4-42E8-AAB8-45FACA36F90D}"/>
                  </a:ext>
                </a:extLst>
              </p:cNvPr>
              <p:cNvCxnSpPr>
                <a:cxnSpLocks/>
              </p:cNvCxnSpPr>
              <p:nvPr/>
            </p:nvCxnSpPr>
            <p:spPr>
              <a:xfrm>
                <a:off x="6679587" y="462672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Rett linje 154">
                <a:extLst>
                  <a:ext uri="{FF2B5EF4-FFF2-40B4-BE49-F238E27FC236}">
                    <a16:creationId xmlns:a16="http://schemas.microsoft.com/office/drawing/2014/main" id="{B9D75002-95B3-4C0E-86A2-8DB52B08CC50}"/>
                  </a:ext>
                </a:extLst>
              </p:cNvPr>
              <p:cNvCxnSpPr>
                <a:cxnSpLocks/>
              </p:cNvCxnSpPr>
              <p:nvPr/>
            </p:nvCxnSpPr>
            <p:spPr>
              <a:xfrm>
                <a:off x="6679587" y="477912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154">
                <a:extLst>
                  <a:ext uri="{FF2B5EF4-FFF2-40B4-BE49-F238E27FC236}">
                    <a16:creationId xmlns:a16="http://schemas.microsoft.com/office/drawing/2014/main" id="{C1074B87-3642-486A-8A86-273384FA677A}"/>
                  </a:ext>
                </a:extLst>
              </p:cNvPr>
              <p:cNvCxnSpPr>
                <a:cxnSpLocks/>
              </p:cNvCxnSpPr>
              <p:nvPr/>
            </p:nvCxnSpPr>
            <p:spPr>
              <a:xfrm>
                <a:off x="6679587" y="4938496"/>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Rett linje 154">
                <a:extLst>
                  <a:ext uri="{FF2B5EF4-FFF2-40B4-BE49-F238E27FC236}">
                    <a16:creationId xmlns:a16="http://schemas.microsoft.com/office/drawing/2014/main" id="{5E6B520B-10E8-47C1-8F71-4E723496C927}"/>
                  </a:ext>
                </a:extLst>
              </p:cNvPr>
              <p:cNvCxnSpPr>
                <a:cxnSpLocks/>
              </p:cNvCxnSpPr>
              <p:nvPr/>
            </p:nvCxnSpPr>
            <p:spPr>
              <a:xfrm>
                <a:off x="6679587" y="5103305"/>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Rett linje 154">
                <a:extLst>
                  <a:ext uri="{FF2B5EF4-FFF2-40B4-BE49-F238E27FC236}">
                    <a16:creationId xmlns:a16="http://schemas.microsoft.com/office/drawing/2014/main" id="{F9924120-3929-4A68-8F8E-C6D85B65E85F}"/>
                  </a:ext>
                </a:extLst>
              </p:cNvPr>
              <p:cNvCxnSpPr>
                <a:cxnSpLocks/>
              </p:cNvCxnSpPr>
              <p:nvPr/>
            </p:nvCxnSpPr>
            <p:spPr>
              <a:xfrm>
                <a:off x="6679587" y="5254364"/>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Rett linje 154">
                <a:extLst>
                  <a:ext uri="{FF2B5EF4-FFF2-40B4-BE49-F238E27FC236}">
                    <a16:creationId xmlns:a16="http://schemas.microsoft.com/office/drawing/2014/main" id="{ECCA38F1-95B2-44EB-8FE2-B8367FDC1E37}"/>
                  </a:ext>
                </a:extLst>
              </p:cNvPr>
              <p:cNvCxnSpPr>
                <a:cxnSpLocks/>
              </p:cNvCxnSpPr>
              <p:nvPr/>
            </p:nvCxnSpPr>
            <p:spPr>
              <a:xfrm>
                <a:off x="7784956" y="4621111"/>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Rett linje 154">
                <a:extLst>
                  <a:ext uri="{FF2B5EF4-FFF2-40B4-BE49-F238E27FC236}">
                    <a16:creationId xmlns:a16="http://schemas.microsoft.com/office/drawing/2014/main" id="{243674F9-637B-4FD9-9051-DA58732F717B}"/>
                  </a:ext>
                </a:extLst>
              </p:cNvPr>
              <p:cNvCxnSpPr>
                <a:cxnSpLocks/>
              </p:cNvCxnSpPr>
              <p:nvPr/>
            </p:nvCxnSpPr>
            <p:spPr>
              <a:xfrm>
                <a:off x="7784956" y="4773511"/>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Rett linje 154">
                <a:extLst>
                  <a:ext uri="{FF2B5EF4-FFF2-40B4-BE49-F238E27FC236}">
                    <a16:creationId xmlns:a16="http://schemas.microsoft.com/office/drawing/2014/main" id="{0B50EDE5-A4BB-496C-85EB-9CBA49BDBE07}"/>
                  </a:ext>
                </a:extLst>
              </p:cNvPr>
              <p:cNvCxnSpPr>
                <a:cxnSpLocks/>
              </p:cNvCxnSpPr>
              <p:nvPr/>
            </p:nvCxnSpPr>
            <p:spPr>
              <a:xfrm>
                <a:off x="7784956" y="493287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Rett linje 154">
                <a:extLst>
                  <a:ext uri="{FF2B5EF4-FFF2-40B4-BE49-F238E27FC236}">
                    <a16:creationId xmlns:a16="http://schemas.microsoft.com/office/drawing/2014/main" id="{1B8A1D90-EC9B-47E3-977C-28BC4D80F4C3}"/>
                  </a:ext>
                </a:extLst>
              </p:cNvPr>
              <p:cNvCxnSpPr>
                <a:cxnSpLocks/>
              </p:cNvCxnSpPr>
              <p:nvPr/>
            </p:nvCxnSpPr>
            <p:spPr>
              <a:xfrm>
                <a:off x="7784956" y="509768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154">
                <a:extLst>
                  <a:ext uri="{FF2B5EF4-FFF2-40B4-BE49-F238E27FC236}">
                    <a16:creationId xmlns:a16="http://schemas.microsoft.com/office/drawing/2014/main" id="{B1092778-06A8-44C3-BA52-2C55A67675F3}"/>
                  </a:ext>
                </a:extLst>
              </p:cNvPr>
              <p:cNvCxnSpPr>
                <a:cxnSpLocks/>
              </p:cNvCxnSpPr>
              <p:nvPr/>
            </p:nvCxnSpPr>
            <p:spPr>
              <a:xfrm>
                <a:off x="8874061" y="461086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154">
                <a:extLst>
                  <a:ext uri="{FF2B5EF4-FFF2-40B4-BE49-F238E27FC236}">
                    <a16:creationId xmlns:a16="http://schemas.microsoft.com/office/drawing/2014/main" id="{299A3587-2381-488F-BDF1-445CFD07E314}"/>
                  </a:ext>
                </a:extLst>
              </p:cNvPr>
              <p:cNvCxnSpPr>
                <a:cxnSpLocks/>
              </p:cNvCxnSpPr>
              <p:nvPr/>
            </p:nvCxnSpPr>
            <p:spPr>
              <a:xfrm>
                <a:off x="8874061" y="476326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Rett linje 154">
                <a:extLst>
                  <a:ext uri="{FF2B5EF4-FFF2-40B4-BE49-F238E27FC236}">
                    <a16:creationId xmlns:a16="http://schemas.microsoft.com/office/drawing/2014/main" id="{4248DBA2-3831-47A2-BE21-15019F62D5D7}"/>
                  </a:ext>
                </a:extLst>
              </p:cNvPr>
              <p:cNvCxnSpPr>
                <a:cxnSpLocks/>
              </p:cNvCxnSpPr>
              <p:nvPr/>
            </p:nvCxnSpPr>
            <p:spPr>
              <a:xfrm>
                <a:off x="8874061" y="4922637"/>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9" name="Grafikk 11" descr="Sjekkboks avmerket med heldekkende fyll">
                <a:extLst>
                  <a:ext uri="{FF2B5EF4-FFF2-40B4-BE49-F238E27FC236}">
                    <a16:creationId xmlns:a16="http://schemas.microsoft.com/office/drawing/2014/main" id="{FEAE4558-2ED1-4E27-8F01-5B78304D426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92153" y="5259292"/>
                <a:ext cx="452051" cy="452051"/>
              </a:xfrm>
              <a:prstGeom prst="rect">
                <a:avLst/>
              </a:prstGeom>
            </p:spPr>
          </p:pic>
        </p:grpSp>
        <p:sp>
          <p:nvSpPr>
            <p:cNvPr id="52" name="TextBox 51">
              <a:extLst>
                <a:ext uri="{FF2B5EF4-FFF2-40B4-BE49-F238E27FC236}">
                  <a16:creationId xmlns:a16="http://schemas.microsoft.com/office/drawing/2014/main" id="{A58D5877-0BB3-4E3B-829A-0851EE942055}"/>
                </a:ext>
              </a:extLst>
            </p:cNvPr>
            <p:cNvSpPr txBox="1"/>
            <p:nvPr/>
          </p:nvSpPr>
          <p:spPr>
            <a:xfrm>
              <a:off x="6877810" y="2009423"/>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10%</a:t>
              </a:r>
            </a:p>
          </p:txBody>
        </p:sp>
        <p:sp>
          <p:nvSpPr>
            <p:cNvPr id="104" name="TextBox 103">
              <a:extLst>
                <a:ext uri="{FF2B5EF4-FFF2-40B4-BE49-F238E27FC236}">
                  <a16:creationId xmlns:a16="http://schemas.microsoft.com/office/drawing/2014/main" id="{D8365E38-A095-402B-9D40-BF68B1E5A0C2}"/>
                </a:ext>
              </a:extLst>
            </p:cNvPr>
            <p:cNvSpPr txBox="1"/>
            <p:nvPr/>
          </p:nvSpPr>
          <p:spPr>
            <a:xfrm>
              <a:off x="7941326" y="2019465"/>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30%</a:t>
              </a:r>
            </a:p>
          </p:txBody>
        </p:sp>
        <p:sp>
          <p:nvSpPr>
            <p:cNvPr id="105" name="TextBox 104">
              <a:extLst>
                <a:ext uri="{FF2B5EF4-FFF2-40B4-BE49-F238E27FC236}">
                  <a16:creationId xmlns:a16="http://schemas.microsoft.com/office/drawing/2014/main" id="{EFFB4592-EBD8-4297-B47C-6DA15AFBC2FE}"/>
                </a:ext>
              </a:extLst>
            </p:cNvPr>
            <p:cNvSpPr txBox="1"/>
            <p:nvPr/>
          </p:nvSpPr>
          <p:spPr>
            <a:xfrm>
              <a:off x="8990218" y="2011700"/>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60%</a:t>
              </a:r>
            </a:p>
          </p:txBody>
        </p:sp>
        <p:sp>
          <p:nvSpPr>
            <p:cNvPr id="106" name="TextBox 105">
              <a:extLst>
                <a:ext uri="{FF2B5EF4-FFF2-40B4-BE49-F238E27FC236}">
                  <a16:creationId xmlns:a16="http://schemas.microsoft.com/office/drawing/2014/main" id="{010172F8-2EDB-435E-8D7B-0FD852625D3A}"/>
                </a:ext>
              </a:extLst>
            </p:cNvPr>
            <p:cNvSpPr txBox="1"/>
            <p:nvPr/>
          </p:nvSpPr>
          <p:spPr>
            <a:xfrm>
              <a:off x="9939899" y="2017920"/>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80%</a:t>
              </a:r>
            </a:p>
          </p:txBody>
        </p:sp>
        <p:pic>
          <p:nvPicPr>
            <p:cNvPr id="55" name="Graphic 54" descr="Badge with solid fill">
              <a:extLst>
                <a:ext uri="{FF2B5EF4-FFF2-40B4-BE49-F238E27FC236}">
                  <a16:creationId xmlns:a16="http://schemas.microsoft.com/office/drawing/2014/main" id="{0855AEE5-5481-4867-A06C-D78E7249101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40797" y="2477559"/>
              <a:ext cx="325948" cy="325948"/>
            </a:xfrm>
            <a:prstGeom prst="rect">
              <a:avLst/>
            </a:prstGeom>
          </p:spPr>
        </p:pic>
        <p:pic>
          <p:nvPicPr>
            <p:cNvPr id="57" name="Graphic 56" descr="Badge 3 with solid fill">
              <a:extLst>
                <a:ext uri="{FF2B5EF4-FFF2-40B4-BE49-F238E27FC236}">
                  <a16:creationId xmlns:a16="http://schemas.microsoft.com/office/drawing/2014/main" id="{5D595BF8-D6F7-4550-8274-FBE3503F58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35340" y="2474950"/>
              <a:ext cx="320090" cy="320090"/>
            </a:xfrm>
            <a:prstGeom prst="rect">
              <a:avLst/>
            </a:prstGeom>
          </p:spPr>
        </p:pic>
        <p:pic>
          <p:nvPicPr>
            <p:cNvPr id="108" name="Graphic 107" descr="Badge 1 with solid fill">
              <a:extLst>
                <a:ext uri="{FF2B5EF4-FFF2-40B4-BE49-F238E27FC236}">
                  <a16:creationId xmlns:a16="http://schemas.microsoft.com/office/drawing/2014/main" id="{92CBFA4C-0721-40C6-A5CE-A023C6A3DE5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90107" y="2481765"/>
              <a:ext cx="325948" cy="325948"/>
            </a:xfrm>
            <a:prstGeom prst="rect">
              <a:avLst/>
            </a:prstGeom>
          </p:spPr>
        </p:pic>
        <p:pic>
          <p:nvPicPr>
            <p:cNvPr id="110" name="Graphic 109" descr="Badge 4 with solid fill">
              <a:extLst>
                <a:ext uri="{FF2B5EF4-FFF2-40B4-BE49-F238E27FC236}">
                  <a16:creationId xmlns:a16="http://schemas.microsoft.com/office/drawing/2014/main" id="{D32098CA-A1D1-404C-9C89-3D6A614ED24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10524" y="2449640"/>
              <a:ext cx="325948" cy="325948"/>
            </a:xfrm>
            <a:prstGeom prst="rect">
              <a:avLst/>
            </a:prstGeom>
          </p:spPr>
        </p:pic>
      </p:grpSp>
      <p:sp>
        <p:nvSpPr>
          <p:cNvPr id="112" name="TekstSylinder 48">
            <a:extLst>
              <a:ext uri="{FF2B5EF4-FFF2-40B4-BE49-F238E27FC236}">
                <a16:creationId xmlns:a16="http://schemas.microsoft.com/office/drawing/2014/main" id="{FFC92279-02CE-42AE-B0B7-E3E12E10F355}"/>
              </a:ext>
            </a:extLst>
          </p:cNvPr>
          <p:cNvSpPr txBox="1"/>
          <p:nvPr/>
        </p:nvSpPr>
        <p:spPr>
          <a:xfrm>
            <a:off x="6746910" y="3126990"/>
            <a:ext cx="18100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dirty="0" err="1">
                <a:solidFill>
                  <a:srgbClr val="2B2929"/>
                </a:solidFill>
                <a:latin typeface="Arial" panose="020B0604020202020204"/>
              </a:rPr>
              <a:t>Proposals</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15" name="TekstSylinder 48">
            <a:extLst>
              <a:ext uri="{FF2B5EF4-FFF2-40B4-BE49-F238E27FC236}">
                <a16:creationId xmlns:a16="http://schemas.microsoft.com/office/drawing/2014/main" id="{C11A57A1-D7A9-4748-9723-3B5E0ACFC45C}"/>
              </a:ext>
            </a:extLst>
          </p:cNvPr>
          <p:cNvSpPr txBox="1"/>
          <p:nvPr/>
        </p:nvSpPr>
        <p:spPr>
          <a:xfrm>
            <a:off x="369183" y="5470507"/>
            <a:ext cx="2255226" cy="307777"/>
          </a:xfrm>
          <a:prstGeom prst="rect">
            <a:avLst/>
          </a:prstGeom>
          <a:noFill/>
        </p:spPr>
        <p:txBody>
          <a:bodyPr wrap="square" rtlCol="0">
            <a:spAutoFit/>
          </a:bodyPr>
          <a:lstStyle/>
          <a:p>
            <a:pPr lvl="0" algn="ctr">
              <a:defRPr/>
            </a:pPr>
            <a:r>
              <a:rPr lang="nb-NO" sz="1400" dirty="0">
                <a:solidFill>
                  <a:srgbClr val="2B2929"/>
                </a:solidFill>
              </a:rPr>
              <a:t>Stakeholders</a:t>
            </a:r>
            <a:endParaRPr lang="en-US" sz="1400" dirty="0">
              <a:solidFill>
                <a:srgbClr val="2B2929"/>
              </a:solidFill>
            </a:endParaRPr>
          </a:p>
        </p:txBody>
      </p:sp>
      <p:grpSp>
        <p:nvGrpSpPr>
          <p:cNvPr id="36" name="Group 35">
            <a:extLst>
              <a:ext uri="{FF2B5EF4-FFF2-40B4-BE49-F238E27FC236}">
                <a16:creationId xmlns:a16="http://schemas.microsoft.com/office/drawing/2014/main" id="{F810DA06-2C12-42C7-8030-8B503CDCAA6B}"/>
              </a:ext>
            </a:extLst>
          </p:cNvPr>
          <p:cNvGrpSpPr>
            <a:grpSpLocks noChangeAspect="1"/>
          </p:cNvGrpSpPr>
          <p:nvPr/>
        </p:nvGrpSpPr>
        <p:grpSpPr>
          <a:xfrm>
            <a:off x="1202981" y="4941576"/>
            <a:ext cx="501403" cy="477563"/>
            <a:chOff x="9425502" y="4349135"/>
            <a:chExt cx="1281940" cy="1220988"/>
          </a:xfrm>
        </p:grpSpPr>
        <p:grpSp>
          <p:nvGrpSpPr>
            <p:cNvPr id="116" name="Gruppe 25">
              <a:extLst>
                <a:ext uri="{FF2B5EF4-FFF2-40B4-BE49-F238E27FC236}">
                  <a16:creationId xmlns:a16="http://schemas.microsoft.com/office/drawing/2014/main" id="{F3C7128E-B0E1-4FFD-B563-A959060ADCDE}"/>
                </a:ext>
              </a:extLst>
            </p:cNvPr>
            <p:cNvGrpSpPr/>
            <p:nvPr/>
          </p:nvGrpSpPr>
          <p:grpSpPr>
            <a:xfrm>
              <a:off x="9425502" y="4349135"/>
              <a:ext cx="1281940" cy="1220988"/>
              <a:chOff x="3686623" y="4754761"/>
              <a:chExt cx="659684" cy="618942"/>
            </a:xfrm>
            <a:solidFill>
              <a:schemeClr val="bg1"/>
            </a:solidFill>
          </p:grpSpPr>
          <p:pic>
            <p:nvPicPr>
              <p:cNvPr id="118" name="Grafikk 18" descr="Brukere">
                <a:extLst>
                  <a:ext uri="{FF2B5EF4-FFF2-40B4-BE49-F238E27FC236}">
                    <a16:creationId xmlns:a16="http://schemas.microsoft.com/office/drawing/2014/main" id="{86770C63-058F-4BBB-805D-FF50FD38D82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64928" y="4793701"/>
                <a:ext cx="541062" cy="541062"/>
              </a:xfrm>
              <a:prstGeom prst="rect">
                <a:avLst/>
              </a:prstGeom>
            </p:spPr>
          </p:pic>
          <p:sp>
            <p:nvSpPr>
              <p:cNvPr id="119" name="Ellipse 51">
                <a:extLst>
                  <a:ext uri="{FF2B5EF4-FFF2-40B4-BE49-F238E27FC236}">
                    <a16:creationId xmlns:a16="http://schemas.microsoft.com/office/drawing/2014/main" id="{8ECE1AB8-D980-424D-B651-2D672A9ECBAE}"/>
                  </a:ext>
                </a:extLst>
              </p:cNvPr>
              <p:cNvSpPr/>
              <p:nvPr/>
            </p:nvSpPr>
            <p:spPr>
              <a:xfrm>
                <a:off x="3686623" y="4754761"/>
                <a:ext cx="659684" cy="618942"/>
              </a:xfrm>
              <a:prstGeom prst="ellipse">
                <a:avLst/>
              </a:prstGeom>
              <a:grp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121" name="Graphic 120" descr="Users with solid fill">
              <a:extLst>
                <a:ext uri="{FF2B5EF4-FFF2-40B4-BE49-F238E27FC236}">
                  <a16:creationId xmlns:a16="http://schemas.microsoft.com/office/drawing/2014/main" id="{FC7E1D05-FB69-4BBC-97E4-5BC6C5A1342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502041" y="4417628"/>
              <a:ext cx="1132081" cy="1132082"/>
            </a:xfrm>
            <a:prstGeom prst="rect">
              <a:avLst/>
            </a:prstGeom>
          </p:spPr>
        </p:pic>
      </p:grpSp>
      <p:grpSp>
        <p:nvGrpSpPr>
          <p:cNvPr id="168" name="Group 167">
            <a:extLst>
              <a:ext uri="{FF2B5EF4-FFF2-40B4-BE49-F238E27FC236}">
                <a16:creationId xmlns:a16="http://schemas.microsoft.com/office/drawing/2014/main" id="{EE3175FF-61D6-4E2A-837C-B0F6201A5B4C}"/>
              </a:ext>
            </a:extLst>
          </p:cNvPr>
          <p:cNvGrpSpPr>
            <a:grpSpLocks noChangeAspect="1"/>
          </p:cNvGrpSpPr>
          <p:nvPr/>
        </p:nvGrpSpPr>
        <p:grpSpPr>
          <a:xfrm>
            <a:off x="5403211" y="2331281"/>
            <a:ext cx="1565369" cy="1266837"/>
            <a:chOff x="6345059" y="2072906"/>
            <a:chExt cx="2675346" cy="2196766"/>
          </a:xfrm>
        </p:grpSpPr>
        <p:sp>
          <p:nvSpPr>
            <p:cNvPr id="124" name="Rektangel 58">
              <a:extLst>
                <a:ext uri="{FF2B5EF4-FFF2-40B4-BE49-F238E27FC236}">
                  <a16:creationId xmlns:a16="http://schemas.microsoft.com/office/drawing/2014/main" id="{AEE09490-01F8-427F-A00D-5786547D221E}"/>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25" name="Rektangel: avrundede hjørner 57">
              <a:extLst>
                <a:ext uri="{FF2B5EF4-FFF2-40B4-BE49-F238E27FC236}">
                  <a16:creationId xmlns:a16="http://schemas.microsoft.com/office/drawing/2014/main" id="{C512D69E-5A69-4D53-B479-B476F966501C}"/>
                </a:ext>
              </a:extLst>
            </p:cNvPr>
            <p:cNvSpPr>
              <a:spLocks noChangeAspect="1"/>
            </p:cNvSpPr>
            <p:nvPr/>
          </p:nvSpPr>
          <p:spPr>
            <a:xfrm>
              <a:off x="6547958" y="2482158"/>
              <a:ext cx="2117864" cy="1583883"/>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26" name="Rett linje 70">
              <a:extLst>
                <a:ext uri="{FF2B5EF4-FFF2-40B4-BE49-F238E27FC236}">
                  <a16:creationId xmlns:a16="http://schemas.microsoft.com/office/drawing/2014/main" id="{F110EE8B-FC1A-44DB-8F25-866A31E9BCEE}"/>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27" name="Rett linje 70">
              <a:extLst>
                <a:ext uri="{FF2B5EF4-FFF2-40B4-BE49-F238E27FC236}">
                  <a16:creationId xmlns:a16="http://schemas.microsoft.com/office/drawing/2014/main" id="{964E9B5B-524C-4DA9-ADD6-236459FB7D75}"/>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28" name="Rett linje 70">
              <a:extLst>
                <a:ext uri="{FF2B5EF4-FFF2-40B4-BE49-F238E27FC236}">
                  <a16:creationId xmlns:a16="http://schemas.microsoft.com/office/drawing/2014/main" id="{F59CCCCF-3C47-40E4-BC7A-1FA49EE33C6D}"/>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29" name="Rett linje 70">
              <a:extLst>
                <a:ext uri="{FF2B5EF4-FFF2-40B4-BE49-F238E27FC236}">
                  <a16:creationId xmlns:a16="http://schemas.microsoft.com/office/drawing/2014/main" id="{FB07AD4F-AF7B-4686-A1C9-E1BE4B898433}"/>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0" name="Rett linje 70">
              <a:extLst>
                <a:ext uri="{FF2B5EF4-FFF2-40B4-BE49-F238E27FC236}">
                  <a16:creationId xmlns:a16="http://schemas.microsoft.com/office/drawing/2014/main" id="{5275F210-FACF-4266-AFC4-9977D8E5F8C0}"/>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1" name="Rett linje 70">
              <a:extLst>
                <a:ext uri="{FF2B5EF4-FFF2-40B4-BE49-F238E27FC236}">
                  <a16:creationId xmlns:a16="http://schemas.microsoft.com/office/drawing/2014/main" id="{80D80FFF-DBFC-4F06-914F-7FAF3DADB7D7}"/>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2" name="Rett linje 70">
              <a:extLst>
                <a:ext uri="{FF2B5EF4-FFF2-40B4-BE49-F238E27FC236}">
                  <a16:creationId xmlns:a16="http://schemas.microsoft.com/office/drawing/2014/main" id="{5541D573-4612-4597-9F25-ED6CE435CFB7}"/>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3" name="Rett linje 70">
              <a:extLst>
                <a:ext uri="{FF2B5EF4-FFF2-40B4-BE49-F238E27FC236}">
                  <a16:creationId xmlns:a16="http://schemas.microsoft.com/office/drawing/2014/main" id="{0C8C0A1B-4812-4E92-A722-E209791C4B24}"/>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38" name="Rektangel 54">
              <a:extLst>
                <a:ext uri="{FF2B5EF4-FFF2-40B4-BE49-F238E27FC236}">
                  <a16:creationId xmlns:a16="http://schemas.microsoft.com/office/drawing/2014/main" id="{C29ADE82-C244-47D6-9F5D-CABD02796205}"/>
                </a:ext>
              </a:extLst>
            </p:cNvPr>
            <p:cNvSpPr/>
            <p:nvPr/>
          </p:nvSpPr>
          <p:spPr>
            <a:xfrm>
              <a:off x="6448020" y="2164649"/>
              <a:ext cx="2469423" cy="255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Prognose</a:t>
              </a:r>
            </a:p>
          </p:txBody>
        </p:sp>
        <p:sp>
          <p:nvSpPr>
            <p:cNvPr id="167" name="Freeform: Shape 166">
              <a:extLst>
                <a:ext uri="{FF2B5EF4-FFF2-40B4-BE49-F238E27FC236}">
                  <a16:creationId xmlns:a16="http://schemas.microsoft.com/office/drawing/2014/main" id="{CB599D0A-D3E2-4F69-8AE0-F0E661413ACF}"/>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42" name="Graphic 141" descr="Back with solid fill">
            <a:extLst>
              <a:ext uri="{FF2B5EF4-FFF2-40B4-BE49-F238E27FC236}">
                <a16:creationId xmlns:a16="http://schemas.microsoft.com/office/drawing/2014/main" id="{B402C187-8BD6-47B8-B2E7-61379997666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1803407" flipH="1">
            <a:off x="592009" y="4802777"/>
            <a:ext cx="564912" cy="564911"/>
          </a:xfrm>
          <a:prstGeom prst="rect">
            <a:avLst/>
          </a:prstGeom>
        </p:spPr>
      </p:pic>
      <p:sp>
        <p:nvSpPr>
          <p:cNvPr id="144" name="TekstSylinder 48">
            <a:extLst>
              <a:ext uri="{FF2B5EF4-FFF2-40B4-BE49-F238E27FC236}">
                <a16:creationId xmlns:a16="http://schemas.microsoft.com/office/drawing/2014/main" id="{5F1045C8-7DD5-4EDC-ADA4-9A78E5285ABD}"/>
              </a:ext>
            </a:extLst>
          </p:cNvPr>
          <p:cNvSpPr txBox="1"/>
          <p:nvPr/>
        </p:nvSpPr>
        <p:spPr>
          <a:xfrm>
            <a:off x="4513330" y="5629151"/>
            <a:ext cx="1810058" cy="307777"/>
          </a:xfrm>
          <a:prstGeom prst="rect">
            <a:avLst/>
          </a:prstGeom>
          <a:noFill/>
        </p:spPr>
        <p:txBody>
          <a:bodyPr wrap="square" rtlCol="0">
            <a:spAutoFit/>
          </a:bodyPr>
          <a:lstStyle/>
          <a:p>
            <a:pPr lvl="0" algn="ctr">
              <a:defRPr/>
            </a:pPr>
            <a:r>
              <a:rPr lang="nb-NO" sz="1400" dirty="0">
                <a:solidFill>
                  <a:srgbClr val="2B2929"/>
                </a:solidFill>
              </a:rPr>
              <a:t>Product register</a:t>
            </a:r>
            <a:endParaRPr lang="en-US" sz="1400" dirty="0">
              <a:solidFill>
                <a:srgbClr val="2B2929"/>
              </a:solidFill>
            </a:endParaRPr>
          </a:p>
        </p:txBody>
      </p:sp>
      <p:grpSp>
        <p:nvGrpSpPr>
          <p:cNvPr id="224" name="Group 223">
            <a:extLst>
              <a:ext uri="{FF2B5EF4-FFF2-40B4-BE49-F238E27FC236}">
                <a16:creationId xmlns:a16="http://schemas.microsoft.com/office/drawing/2014/main" id="{21D95804-A9A8-4A8E-969A-09CEABD73339}"/>
              </a:ext>
            </a:extLst>
          </p:cNvPr>
          <p:cNvGrpSpPr>
            <a:grpSpLocks noChangeAspect="1"/>
          </p:cNvGrpSpPr>
          <p:nvPr/>
        </p:nvGrpSpPr>
        <p:grpSpPr>
          <a:xfrm>
            <a:off x="4700298" y="4296046"/>
            <a:ext cx="1518214" cy="1277794"/>
            <a:chOff x="6182185" y="3728254"/>
            <a:chExt cx="2787525" cy="2380385"/>
          </a:xfrm>
        </p:grpSpPr>
        <p:sp>
          <p:nvSpPr>
            <p:cNvPr id="187" name="Rektangel 58">
              <a:extLst>
                <a:ext uri="{FF2B5EF4-FFF2-40B4-BE49-F238E27FC236}">
                  <a16:creationId xmlns:a16="http://schemas.microsoft.com/office/drawing/2014/main" id="{3255F9C4-E263-46F4-BCF0-80218B25D1EF}"/>
                </a:ext>
              </a:extLst>
            </p:cNvPr>
            <p:cNvSpPr/>
            <p:nvPr/>
          </p:nvSpPr>
          <p:spPr>
            <a:xfrm>
              <a:off x="6182185" y="3728254"/>
              <a:ext cx="2613018" cy="2380385"/>
            </a:xfrm>
            <a:prstGeom prst="rect">
              <a:avLst/>
            </a:prstGeom>
            <a:ln w="38100">
              <a:solidFill>
                <a:srgbClr val="EF7545"/>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88" name="Rektangel 54">
              <a:extLst>
                <a:ext uri="{FF2B5EF4-FFF2-40B4-BE49-F238E27FC236}">
                  <a16:creationId xmlns:a16="http://schemas.microsoft.com/office/drawing/2014/main" id="{3940D810-A3C7-46A1-9D4A-9D284C18670C}"/>
                </a:ext>
              </a:extLst>
            </p:cNvPr>
            <p:cNvSpPr/>
            <p:nvPr/>
          </p:nvSpPr>
          <p:spPr>
            <a:xfrm>
              <a:off x="6265874" y="3826722"/>
              <a:ext cx="2469423" cy="255339"/>
            </a:xfrm>
            <a:prstGeom prst="rect">
              <a:avLst/>
            </a:prstGeom>
            <a:solidFill>
              <a:schemeClr val="accent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Produkt</a:t>
              </a:r>
            </a:p>
          </p:txBody>
        </p:sp>
        <p:sp>
          <p:nvSpPr>
            <p:cNvPr id="189" name="Rektangel: avrundede hjørner 141">
              <a:extLst>
                <a:ext uri="{FF2B5EF4-FFF2-40B4-BE49-F238E27FC236}">
                  <a16:creationId xmlns:a16="http://schemas.microsoft.com/office/drawing/2014/main" id="{5FCDE4D6-B9A5-4E59-9C11-FA5F531F836C}"/>
                </a:ext>
              </a:extLst>
            </p:cNvPr>
            <p:cNvSpPr/>
            <p:nvPr/>
          </p:nvSpPr>
          <p:spPr>
            <a:xfrm rot="5400000">
              <a:off x="7378914" y="4687280"/>
              <a:ext cx="1309849" cy="1167317"/>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0" name="Rektangel: avrundede hjørner 141">
              <a:extLst>
                <a:ext uri="{FF2B5EF4-FFF2-40B4-BE49-F238E27FC236}">
                  <a16:creationId xmlns:a16="http://schemas.microsoft.com/office/drawing/2014/main" id="{9135EB70-F2C0-43BD-967E-37FE4058D6D8}"/>
                </a:ext>
              </a:extLst>
            </p:cNvPr>
            <p:cNvSpPr/>
            <p:nvPr/>
          </p:nvSpPr>
          <p:spPr>
            <a:xfrm rot="5400000">
              <a:off x="6146148" y="4736829"/>
              <a:ext cx="1309849" cy="1024246"/>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1" name="Rett linje 142">
              <a:extLst>
                <a:ext uri="{FF2B5EF4-FFF2-40B4-BE49-F238E27FC236}">
                  <a16:creationId xmlns:a16="http://schemas.microsoft.com/office/drawing/2014/main" id="{7A6310BA-D6B5-4C53-B8D7-9ED3F177539D}"/>
                </a:ext>
              </a:extLst>
            </p:cNvPr>
            <p:cNvCxnSpPr>
              <a:cxnSpLocks/>
            </p:cNvCxnSpPr>
            <p:nvPr/>
          </p:nvCxnSpPr>
          <p:spPr>
            <a:xfrm flipV="1">
              <a:off x="6348349" y="4471100"/>
              <a:ext cx="2215637" cy="10140"/>
            </a:xfrm>
            <a:prstGeom prst="line">
              <a:avLst/>
            </a:prstGeom>
            <a:ln w="34925">
              <a:solidFill>
                <a:srgbClr val="005E58"/>
              </a:solidFill>
            </a:ln>
          </p:spPr>
          <p:style>
            <a:lnRef idx="1">
              <a:schemeClr val="dk1"/>
            </a:lnRef>
            <a:fillRef idx="0">
              <a:schemeClr val="dk1"/>
            </a:fillRef>
            <a:effectRef idx="0">
              <a:schemeClr val="dk1"/>
            </a:effectRef>
            <a:fontRef idx="minor">
              <a:schemeClr val="tx1"/>
            </a:fontRef>
          </p:style>
        </p:cxnSp>
        <p:cxnSp>
          <p:nvCxnSpPr>
            <p:cNvPr id="193" name="Rett linje 124">
              <a:extLst>
                <a:ext uri="{FF2B5EF4-FFF2-40B4-BE49-F238E27FC236}">
                  <a16:creationId xmlns:a16="http://schemas.microsoft.com/office/drawing/2014/main" id="{D903FB7F-46E1-4127-93BE-AC32A0917C23}"/>
                </a:ext>
              </a:extLst>
            </p:cNvPr>
            <p:cNvCxnSpPr/>
            <p:nvPr/>
          </p:nvCxnSpPr>
          <p:spPr>
            <a:xfrm>
              <a:off x="6356785" y="4284054"/>
              <a:ext cx="1663870" cy="0"/>
            </a:xfrm>
            <a:prstGeom prst="line">
              <a:avLst/>
            </a:prstGeom>
            <a:ln w="19050"/>
          </p:spPr>
          <p:style>
            <a:lnRef idx="1">
              <a:schemeClr val="dk1"/>
            </a:lnRef>
            <a:fillRef idx="0">
              <a:schemeClr val="dk1"/>
            </a:fillRef>
            <a:effectRef idx="0">
              <a:schemeClr val="dk1"/>
            </a:effectRef>
            <a:fontRef idx="minor">
              <a:schemeClr val="tx1"/>
            </a:fontRef>
          </p:style>
        </p:cxnSp>
        <p:pic>
          <p:nvPicPr>
            <p:cNvPr id="197" name="Graphic 196" descr="Office Chair with solid fill">
              <a:extLst>
                <a:ext uri="{FF2B5EF4-FFF2-40B4-BE49-F238E27FC236}">
                  <a16:creationId xmlns:a16="http://schemas.microsoft.com/office/drawing/2014/main" id="{76A10F55-CDCF-49D5-9696-5E8CC0B5ADB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595286" y="4901726"/>
              <a:ext cx="914400" cy="914400"/>
            </a:xfrm>
            <a:prstGeom prst="rect">
              <a:avLst/>
            </a:prstGeom>
          </p:spPr>
        </p:pic>
        <p:cxnSp>
          <p:nvCxnSpPr>
            <p:cNvPr id="204" name="Rett linje 124">
              <a:extLst>
                <a:ext uri="{FF2B5EF4-FFF2-40B4-BE49-F238E27FC236}">
                  <a16:creationId xmlns:a16="http://schemas.microsoft.com/office/drawing/2014/main" id="{3E3F39CB-FF61-4921-AC07-2D8B1BB02DD7}"/>
                </a:ext>
              </a:extLst>
            </p:cNvPr>
            <p:cNvCxnSpPr>
              <a:cxnSpLocks/>
            </p:cNvCxnSpPr>
            <p:nvPr/>
          </p:nvCxnSpPr>
          <p:spPr>
            <a:xfrm>
              <a:off x="7764440" y="5816126"/>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8" name="Rett linje 154">
              <a:extLst>
                <a:ext uri="{FF2B5EF4-FFF2-40B4-BE49-F238E27FC236}">
                  <a16:creationId xmlns:a16="http://schemas.microsoft.com/office/drawing/2014/main" id="{2E4D9082-9345-43DD-B40E-CA0E163E888B}"/>
                </a:ext>
              </a:extLst>
            </p:cNvPr>
            <p:cNvCxnSpPr>
              <a:cxnSpLocks/>
            </p:cNvCxnSpPr>
            <p:nvPr/>
          </p:nvCxnSpPr>
          <p:spPr>
            <a:xfrm>
              <a:off x="7757781" y="4810645"/>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154">
              <a:extLst>
                <a:ext uri="{FF2B5EF4-FFF2-40B4-BE49-F238E27FC236}">
                  <a16:creationId xmlns:a16="http://schemas.microsoft.com/office/drawing/2014/main" id="{410890BA-8EC3-422C-8F4F-AE0FB46DC2E5}"/>
                </a:ext>
              </a:extLst>
            </p:cNvPr>
            <p:cNvCxnSpPr>
              <a:cxnSpLocks/>
            </p:cNvCxnSpPr>
            <p:nvPr/>
          </p:nvCxnSpPr>
          <p:spPr>
            <a:xfrm>
              <a:off x="6529933" y="4810645"/>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Rett linje 154">
              <a:extLst>
                <a:ext uri="{FF2B5EF4-FFF2-40B4-BE49-F238E27FC236}">
                  <a16:creationId xmlns:a16="http://schemas.microsoft.com/office/drawing/2014/main" id="{ED79A7E2-C0F5-4158-9D34-D9A469EA944C}"/>
                </a:ext>
              </a:extLst>
            </p:cNvPr>
            <p:cNvCxnSpPr>
              <a:cxnSpLocks/>
            </p:cNvCxnSpPr>
            <p:nvPr/>
          </p:nvCxnSpPr>
          <p:spPr>
            <a:xfrm>
              <a:off x="6529933" y="497176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Rett linje 154">
              <a:extLst>
                <a:ext uri="{FF2B5EF4-FFF2-40B4-BE49-F238E27FC236}">
                  <a16:creationId xmlns:a16="http://schemas.microsoft.com/office/drawing/2014/main" id="{2EB336C2-27AF-4983-8023-F93587EB098C}"/>
                </a:ext>
              </a:extLst>
            </p:cNvPr>
            <p:cNvCxnSpPr>
              <a:cxnSpLocks/>
            </p:cNvCxnSpPr>
            <p:nvPr/>
          </p:nvCxnSpPr>
          <p:spPr>
            <a:xfrm>
              <a:off x="6529933" y="5105230"/>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78170DDE-9A76-4265-95D6-171328C1F8BE}"/>
                </a:ext>
              </a:extLst>
            </p:cNvPr>
            <p:cNvSpPr txBox="1"/>
            <p:nvPr/>
          </p:nvSpPr>
          <p:spPr>
            <a:xfrm>
              <a:off x="6796619" y="5441120"/>
              <a:ext cx="364141" cy="38468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005E58"/>
                  </a:solidFill>
                  <a:effectLst/>
                  <a:uLnTx/>
                  <a:uFillTx/>
                  <a:latin typeface="Arial" panose="020B0604020202020204"/>
                  <a:ea typeface="+mn-ea"/>
                  <a:cs typeface="+mn-cs"/>
                </a:rPr>
                <a:t>%</a:t>
              </a:r>
              <a:endParaRPr kumimoji="0" lang="nb-NO"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213" name="TextBox 212">
              <a:extLst>
                <a:ext uri="{FF2B5EF4-FFF2-40B4-BE49-F238E27FC236}">
                  <a16:creationId xmlns:a16="http://schemas.microsoft.com/office/drawing/2014/main" id="{71021801-722A-4A69-A073-3FB98BB56010}"/>
                </a:ext>
              </a:extLst>
            </p:cNvPr>
            <p:cNvSpPr txBox="1"/>
            <p:nvPr/>
          </p:nvSpPr>
          <p:spPr>
            <a:xfrm>
              <a:off x="8198697" y="4076759"/>
              <a:ext cx="771013" cy="40731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5E58"/>
                  </a:solidFill>
                  <a:effectLst/>
                  <a:uLnTx/>
                  <a:uFillTx/>
                  <a:latin typeface="Arial" panose="020B0604020202020204"/>
                  <a:ea typeface="+mn-ea"/>
                  <a:cs typeface="+mn-cs"/>
                </a:rPr>
                <a:t>$</a:t>
              </a:r>
            </a:p>
          </p:txBody>
        </p:sp>
        <p:cxnSp>
          <p:nvCxnSpPr>
            <p:cNvPr id="214" name="Rett linje 154">
              <a:extLst>
                <a:ext uri="{FF2B5EF4-FFF2-40B4-BE49-F238E27FC236}">
                  <a16:creationId xmlns:a16="http://schemas.microsoft.com/office/drawing/2014/main" id="{43545D2A-CA8F-43D7-B51A-7F6248A4E7A9}"/>
                </a:ext>
              </a:extLst>
            </p:cNvPr>
            <p:cNvCxnSpPr>
              <a:cxnSpLocks/>
            </p:cNvCxnSpPr>
            <p:nvPr/>
          </p:nvCxnSpPr>
          <p:spPr>
            <a:xfrm>
              <a:off x="6550153" y="5368237"/>
              <a:ext cx="25091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6" name="Rett linje 124">
              <a:extLst>
                <a:ext uri="{FF2B5EF4-FFF2-40B4-BE49-F238E27FC236}">
                  <a16:creationId xmlns:a16="http://schemas.microsoft.com/office/drawing/2014/main" id="{F23B619A-772B-4469-8FB5-C4523477A36E}"/>
                </a:ext>
              </a:extLst>
            </p:cNvPr>
            <p:cNvCxnSpPr>
              <a:cxnSpLocks/>
            </p:cNvCxnSpPr>
            <p:nvPr/>
          </p:nvCxnSpPr>
          <p:spPr>
            <a:xfrm>
              <a:off x="6529933" y="5804015"/>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7" name="Rett linje 124">
              <a:extLst>
                <a:ext uri="{FF2B5EF4-FFF2-40B4-BE49-F238E27FC236}">
                  <a16:creationId xmlns:a16="http://schemas.microsoft.com/office/drawing/2014/main" id="{3D1B45CC-59CA-431E-8ACF-F5E3AF2847ED}"/>
                </a:ext>
              </a:extLst>
            </p:cNvPr>
            <p:cNvCxnSpPr>
              <a:cxnSpLocks/>
            </p:cNvCxnSpPr>
            <p:nvPr/>
          </p:nvCxnSpPr>
          <p:spPr>
            <a:xfrm>
              <a:off x="6529933" y="5530338"/>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8" name="Rett linje 154">
              <a:extLst>
                <a:ext uri="{FF2B5EF4-FFF2-40B4-BE49-F238E27FC236}">
                  <a16:creationId xmlns:a16="http://schemas.microsoft.com/office/drawing/2014/main" id="{0E11B8F0-613C-40C8-BD1E-1A8F718D3CA9}"/>
                </a:ext>
              </a:extLst>
            </p:cNvPr>
            <p:cNvCxnSpPr>
              <a:cxnSpLocks/>
            </p:cNvCxnSpPr>
            <p:nvPr/>
          </p:nvCxnSpPr>
          <p:spPr>
            <a:xfrm>
              <a:off x="6550153" y="5241148"/>
              <a:ext cx="44805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0" name="Rett linje 138">
              <a:extLst>
                <a:ext uri="{FF2B5EF4-FFF2-40B4-BE49-F238E27FC236}">
                  <a16:creationId xmlns:a16="http://schemas.microsoft.com/office/drawing/2014/main" id="{EF0ED320-1C38-4345-806D-CBD38EEC2DE1}"/>
                </a:ext>
              </a:extLst>
            </p:cNvPr>
            <p:cNvCxnSpPr>
              <a:cxnSpLocks/>
            </p:cNvCxnSpPr>
            <p:nvPr/>
          </p:nvCxnSpPr>
          <p:spPr>
            <a:xfrm>
              <a:off x="8471128" y="3883962"/>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21" name="Rett linje 138">
              <a:extLst>
                <a:ext uri="{FF2B5EF4-FFF2-40B4-BE49-F238E27FC236}">
                  <a16:creationId xmlns:a16="http://schemas.microsoft.com/office/drawing/2014/main" id="{999FCB7B-7BB1-4B5F-8DE4-822C80E249D6}"/>
                </a:ext>
              </a:extLst>
            </p:cNvPr>
            <p:cNvCxnSpPr>
              <a:cxnSpLocks/>
            </p:cNvCxnSpPr>
            <p:nvPr/>
          </p:nvCxnSpPr>
          <p:spPr>
            <a:xfrm>
              <a:off x="8476383" y="3931260"/>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23" name="Rett linje 138">
              <a:extLst>
                <a:ext uri="{FF2B5EF4-FFF2-40B4-BE49-F238E27FC236}">
                  <a16:creationId xmlns:a16="http://schemas.microsoft.com/office/drawing/2014/main" id="{61D11349-D54B-4C37-AB9F-05D1DB8C0BCA}"/>
                </a:ext>
              </a:extLst>
            </p:cNvPr>
            <p:cNvCxnSpPr>
              <a:cxnSpLocks/>
            </p:cNvCxnSpPr>
            <p:nvPr/>
          </p:nvCxnSpPr>
          <p:spPr>
            <a:xfrm>
              <a:off x="8471132" y="3968046"/>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grpSp>
      <p:sp>
        <p:nvSpPr>
          <p:cNvPr id="147" name="TekstSylinder 48">
            <a:extLst>
              <a:ext uri="{FF2B5EF4-FFF2-40B4-BE49-F238E27FC236}">
                <a16:creationId xmlns:a16="http://schemas.microsoft.com/office/drawing/2014/main" id="{A2D15537-2CB7-48C4-B807-55EFD060F59D}"/>
              </a:ext>
            </a:extLst>
          </p:cNvPr>
          <p:cNvSpPr txBox="1"/>
          <p:nvPr/>
        </p:nvSpPr>
        <p:spPr>
          <a:xfrm>
            <a:off x="5263612" y="2041959"/>
            <a:ext cx="18100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Standard Dashbord</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55" name="Graphic 154" descr="Arrow: Rotate right with solid fill">
            <a:extLst>
              <a:ext uri="{FF2B5EF4-FFF2-40B4-BE49-F238E27FC236}">
                <a16:creationId xmlns:a16="http://schemas.microsoft.com/office/drawing/2014/main" id="{4469B4E0-1236-4B4F-99E2-12635B3019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49973" y="3915328"/>
            <a:ext cx="387309" cy="387309"/>
          </a:xfrm>
          <a:prstGeom prst="rect">
            <a:avLst/>
          </a:prstGeom>
        </p:spPr>
      </p:pic>
      <p:pic>
        <p:nvPicPr>
          <p:cNvPr id="157" name="Graphic 156" descr="Back with solid fill">
            <a:extLst>
              <a:ext uri="{FF2B5EF4-FFF2-40B4-BE49-F238E27FC236}">
                <a16:creationId xmlns:a16="http://schemas.microsoft.com/office/drawing/2014/main" id="{ADEEA7A0-C091-442B-A91C-2EE8E8555DE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461175" flipH="1" flipV="1">
            <a:off x="4761675" y="2992157"/>
            <a:ext cx="533477" cy="533477"/>
          </a:xfrm>
          <a:prstGeom prst="rect">
            <a:avLst/>
          </a:prstGeom>
        </p:spPr>
      </p:pic>
      <p:pic>
        <p:nvPicPr>
          <p:cNvPr id="159" name="Graphic 158" descr="Arrow: Straight with solid fill">
            <a:extLst>
              <a:ext uri="{FF2B5EF4-FFF2-40B4-BE49-F238E27FC236}">
                <a16:creationId xmlns:a16="http://schemas.microsoft.com/office/drawing/2014/main" id="{933833F1-F49C-461C-AA85-308997756E0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0800000">
            <a:off x="6210428" y="4670213"/>
            <a:ext cx="586706" cy="586706"/>
          </a:xfrm>
          <a:prstGeom prst="rect">
            <a:avLst/>
          </a:prstGeom>
        </p:spPr>
      </p:pic>
      <p:pic>
        <p:nvPicPr>
          <p:cNvPr id="161" name="Graphic 160" descr="Arrow: Rotate right with solid fill">
            <a:extLst>
              <a:ext uri="{FF2B5EF4-FFF2-40B4-BE49-F238E27FC236}">
                <a16:creationId xmlns:a16="http://schemas.microsoft.com/office/drawing/2014/main" id="{CA5A745D-2AB8-4492-866F-F39A3BF786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93292" y="3158649"/>
            <a:ext cx="387309" cy="387309"/>
          </a:xfrm>
          <a:prstGeom prst="rect">
            <a:avLst/>
          </a:prstGeom>
        </p:spPr>
      </p:pic>
      <p:grpSp>
        <p:nvGrpSpPr>
          <p:cNvPr id="32" name="Group 31">
            <a:extLst>
              <a:ext uri="{FF2B5EF4-FFF2-40B4-BE49-F238E27FC236}">
                <a16:creationId xmlns:a16="http://schemas.microsoft.com/office/drawing/2014/main" id="{12AC88D7-3A51-459F-81D6-BC4622AEC2E5}"/>
              </a:ext>
            </a:extLst>
          </p:cNvPr>
          <p:cNvGrpSpPr>
            <a:grpSpLocks noChangeAspect="1"/>
          </p:cNvGrpSpPr>
          <p:nvPr/>
        </p:nvGrpSpPr>
        <p:grpSpPr>
          <a:xfrm>
            <a:off x="6875375" y="3425313"/>
            <a:ext cx="1577044" cy="2439973"/>
            <a:chOff x="9349477" y="3218914"/>
            <a:chExt cx="2579360" cy="3990739"/>
          </a:xfrm>
        </p:grpSpPr>
        <p:grpSp>
          <p:nvGrpSpPr>
            <p:cNvPr id="42" name="Group 41">
              <a:extLst>
                <a:ext uri="{FF2B5EF4-FFF2-40B4-BE49-F238E27FC236}">
                  <a16:creationId xmlns:a16="http://schemas.microsoft.com/office/drawing/2014/main" id="{26AE45F9-7B5B-44EF-B7E2-B62AF4813193}"/>
                </a:ext>
              </a:extLst>
            </p:cNvPr>
            <p:cNvGrpSpPr>
              <a:grpSpLocks noChangeAspect="1"/>
            </p:cNvGrpSpPr>
            <p:nvPr/>
          </p:nvGrpSpPr>
          <p:grpSpPr>
            <a:xfrm>
              <a:off x="9349477" y="3218914"/>
              <a:ext cx="2579360" cy="3990739"/>
              <a:chOff x="9808412" y="1717767"/>
              <a:chExt cx="1484289" cy="2296458"/>
            </a:xfrm>
          </p:grpSpPr>
          <p:grpSp>
            <p:nvGrpSpPr>
              <p:cNvPr id="61" name="Group 60">
                <a:extLst>
                  <a:ext uri="{FF2B5EF4-FFF2-40B4-BE49-F238E27FC236}">
                    <a16:creationId xmlns:a16="http://schemas.microsoft.com/office/drawing/2014/main" id="{8B041612-0A9C-4862-AEA9-F7DF3ED94FA3}"/>
                  </a:ext>
                </a:extLst>
              </p:cNvPr>
              <p:cNvGrpSpPr>
                <a:grpSpLocks noChangeAspect="1"/>
              </p:cNvGrpSpPr>
              <p:nvPr/>
            </p:nvGrpSpPr>
            <p:grpSpPr>
              <a:xfrm>
                <a:off x="9808412" y="1717767"/>
                <a:ext cx="1484289" cy="2296458"/>
                <a:chOff x="7814577" y="1898037"/>
                <a:chExt cx="1983241" cy="3068421"/>
              </a:xfrm>
            </p:grpSpPr>
            <p:sp>
              <p:nvSpPr>
                <p:cNvPr id="33" name="Rektangel 58">
                  <a:extLst>
                    <a:ext uri="{FF2B5EF4-FFF2-40B4-BE49-F238E27FC236}">
                      <a16:creationId xmlns:a16="http://schemas.microsoft.com/office/drawing/2014/main" id="{233A1DBD-F1C6-4090-814B-47D0B1ACC315}"/>
                    </a:ext>
                  </a:extLst>
                </p:cNvPr>
                <p:cNvSpPr>
                  <a:spLocks noChangeAspect="1"/>
                </p:cNvSpPr>
                <p:nvPr/>
              </p:nvSpPr>
              <p:spPr>
                <a:xfrm>
                  <a:off x="7814577" y="1898037"/>
                  <a:ext cx="1983241" cy="3068421"/>
                </a:xfrm>
                <a:prstGeom prst="rect">
                  <a:avLst/>
                </a:prstGeom>
                <a:ln w="38100">
                  <a:solidFill>
                    <a:srgbClr val="005E5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cxnSp>
              <p:nvCxnSpPr>
                <p:cNvPr id="35" name="Rett linje 87">
                  <a:extLst>
                    <a:ext uri="{FF2B5EF4-FFF2-40B4-BE49-F238E27FC236}">
                      <a16:creationId xmlns:a16="http://schemas.microsoft.com/office/drawing/2014/main" id="{0896EED7-1BE8-4D5A-A48E-953C028D6303}"/>
                    </a:ext>
                  </a:extLst>
                </p:cNvPr>
                <p:cNvCxnSpPr>
                  <a:cxnSpLocks/>
                </p:cNvCxnSpPr>
                <p:nvPr/>
              </p:nvCxnSpPr>
              <p:spPr>
                <a:xfrm>
                  <a:off x="8020989" y="3327956"/>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sp>
              <p:nvSpPr>
                <p:cNvPr id="37" name="Rektangel 89">
                  <a:extLst>
                    <a:ext uri="{FF2B5EF4-FFF2-40B4-BE49-F238E27FC236}">
                      <a16:creationId xmlns:a16="http://schemas.microsoft.com/office/drawing/2014/main" id="{6DDC4C98-D5C8-460C-B731-80BFAC6BFED3}"/>
                    </a:ext>
                  </a:extLst>
                </p:cNvPr>
                <p:cNvSpPr/>
                <p:nvPr/>
              </p:nvSpPr>
              <p:spPr>
                <a:xfrm>
                  <a:off x="8046154" y="4093279"/>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8" name="Rett linje 90">
                  <a:extLst>
                    <a:ext uri="{FF2B5EF4-FFF2-40B4-BE49-F238E27FC236}">
                      <a16:creationId xmlns:a16="http://schemas.microsoft.com/office/drawing/2014/main" id="{8E24C398-4F65-4160-9C28-151041CB977F}"/>
                    </a:ext>
                  </a:extLst>
                </p:cNvPr>
                <p:cNvCxnSpPr>
                  <a:cxnSpLocks/>
                </p:cNvCxnSpPr>
                <p:nvPr/>
              </p:nvCxnSpPr>
              <p:spPr>
                <a:xfrm>
                  <a:off x="8358213" y="3574440"/>
                  <a:ext cx="1216522"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39" name="Rett linje 191">
                  <a:extLst>
                    <a:ext uri="{FF2B5EF4-FFF2-40B4-BE49-F238E27FC236}">
                      <a16:creationId xmlns:a16="http://schemas.microsoft.com/office/drawing/2014/main" id="{DEDCB8F5-5E5C-42FC-9F34-795481DEE9A5}"/>
                    </a:ext>
                  </a:extLst>
                </p:cNvPr>
                <p:cNvCxnSpPr>
                  <a:cxnSpLocks/>
                </p:cNvCxnSpPr>
                <p:nvPr/>
              </p:nvCxnSpPr>
              <p:spPr>
                <a:xfrm>
                  <a:off x="8020989" y="3108881"/>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0" name="Rett linje 192">
                  <a:extLst>
                    <a:ext uri="{FF2B5EF4-FFF2-40B4-BE49-F238E27FC236}">
                      <a16:creationId xmlns:a16="http://schemas.microsoft.com/office/drawing/2014/main" id="{5981D697-6FA6-403D-BA27-2BFBF30E96A8}"/>
                    </a:ext>
                  </a:extLst>
                </p:cNvPr>
                <p:cNvCxnSpPr>
                  <a:cxnSpLocks/>
                </p:cNvCxnSpPr>
                <p:nvPr/>
              </p:nvCxnSpPr>
              <p:spPr>
                <a:xfrm>
                  <a:off x="8020989" y="2881973"/>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1" name="Rett linje 193">
                  <a:extLst>
                    <a:ext uri="{FF2B5EF4-FFF2-40B4-BE49-F238E27FC236}">
                      <a16:creationId xmlns:a16="http://schemas.microsoft.com/office/drawing/2014/main" id="{BD3C79F1-DDDD-4851-92A0-630EF8246C34}"/>
                    </a:ext>
                  </a:extLst>
                </p:cNvPr>
                <p:cNvCxnSpPr>
                  <a:cxnSpLocks/>
                </p:cNvCxnSpPr>
                <p:nvPr/>
              </p:nvCxnSpPr>
              <p:spPr>
                <a:xfrm>
                  <a:off x="8020989" y="2642609"/>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3" name="Rett linje 197">
                  <a:extLst>
                    <a:ext uri="{FF2B5EF4-FFF2-40B4-BE49-F238E27FC236}">
                      <a16:creationId xmlns:a16="http://schemas.microsoft.com/office/drawing/2014/main" id="{B4B4F895-D792-47DD-97F9-3BB7F9AE843A}"/>
                    </a:ext>
                  </a:extLst>
                </p:cNvPr>
                <p:cNvCxnSpPr>
                  <a:cxnSpLocks/>
                </p:cNvCxnSpPr>
                <p:nvPr/>
              </p:nvCxnSpPr>
              <p:spPr>
                <a:xfrm>
                  <a:off x="8364914" y="4184345"/>
                  <a:ext cx="1216522"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6" name="Rett linje 197">
                  <a:extLst>
                    <a:ext uri="{FF2B5EF4-FFF2-40B4-BE49-F238E27FC236}">
                      <a16:creationId xmlns:a16="http://schemas.microsoft.com/office/drawing/2014/main" id="{B780A75F-69F8-4FF1-99DF-3A131CA5F3E9}"/>
                    </a:ext>
                  </a:extLst>
                </p:cNvPr>
                <p:cNvCxnSpPr>
                  <a:cxnSpLocks/>
                </p:cNvCxnSpPr>
                <p:nvPr/>
              </p:nvCxnSpPr>
              <p:spPr>
                <a:xfrm>
                  <a:off x="8001205" y="4742865"/>
                  <a:ext cx="609167"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8" name="Rett linje 197">
                  <a:extLst>
                    <a:ext uri="{FF2B5EF4-FFF2-40B4-BE49-F238E27FC236}">
                      <a16:creationId xmlns:a16="http://schemas.microsoft.com/office/drawing/2014/main" id="{126A477E-906D-4AB9-8EAC-6630EF056A20}"/>
                    </a:ext>
                  </a:extLst>
                </p:cNvPr>
                <p:cNvCxnSpPr>
                  <a:cxnSpLocks/>
                </p:cNvCxnSpPr>
                <p:nvPr/>
              </p:nvCxnSpPr>
              <p:spPr>
                <a:xfrm>
                  <a:off x="8972269" y="4742865"/>
                  <a:ext cx="609167"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A5514ADF-B3E1-4CBB-AD3E-A4174164CBDC}"/>
                    </a:ext>
                  </a:extLst>
                </p:cNvPr>
                <p:cNvSpPr/>
                <p:nvPr/>
              </p:nvSpPr>
              <p:spPr>
                <a:xfrm>
                  <a:off x="8001205" y="4457319"/>
                  <a:ext cx="506312" cy="456003"/>
                </a:xfrm>
                <a:custGeom>
                  <a:avLst/>
                  <a:gdLst>
                    <a:gd name="connsiteX0" fmla="*/ 0 w 486743"/>
                    <a:gd name="connsiteY0" fmla="*/ 74194 h 486409"/>
                    <a:gd name="connsiteX1" fmla="*/ 52551 w 486743"/>
                    <a:gd name="connsiteY1" fmla="*/ 84704 h 486409"/>
                    <a:gd name="connsiteX2" fmla="*/ 94593 w 486743"/>
                    <a:gd name="connsiteY2" fmla="*/ 105725 h 486409"/>
                    <a:gd name="connsiteX3" fmla="*/ 126124 w 486743"/>
                    <a:gd name="connsiteY3" fmla="*/ 116235 h 486409"/>
                    <a:gd name="connsiteX4" fmla="*/ 168165 w 486743"/>
                    <a:gd name="connsiteY4" fmla="*/ 105725 h 486409"/>
                    <a:gd name="connsiteX5" fmla="*/ 178676 w 486743"/>
                    <a:gd name="connsiteY5" fmla="*/ 74194 h 486409"/>
                    <a:gd name="connsiteX6" fmla="*/ 210207 w 486743"/>
                    <a:gd name="connsiteY6" fmla="*/ 32152 h 486409"/>
                    <a:gd name="connsiteX7" fmla="*/ 220717 w 486743"/>
                    <a:gd name="connsiteY7" fmla="*/ 621 h 486409"/>
                    <a:gd name="connsiteX8" fmla="*/ 220717 w 486743"/>
                    <a:gd name="connsiteY8" fmla="*/ 74194 h 486409"/>
                    <a:gd name="connsiteX9" fmla="*/ 210207 w 486743"/>
                    <a:gd name="connsiteY9" fmla="*/ 147766 h 486409"/>
                    <a:gd name="connsiteX10" fmla="*/ 189186 w 486743"/>
                    <a:gd name="connsiteY10" fmla="*/ 210828 h 486409"/>
                    <a:gd name="connsiteX11" fmla="*/ 178676 w 486743"/>
                    <a:gd name="connsiteY11" fmla="*/ 263380 h 486409"/>
                    <a:gd name="connsiteX12" fmla="*/ 168165 w 486743"/>
                    <a:gd name="connsiteY12" fmla="*/ 294911 h 486409"/>
                    <a:gd name="connsiteX13" fmla="*/ 147144 w 486743"/>
                    <a:gd name="connsiteY13" fmla="*/ 378994 h 486409"/>
                    <a:gd name="connsiteX14" fmla="*/ 136634 w 486743"/>
                    <a:gd name="connsiteY14" fmla="*/ 452566 h 486409"/>
                    <a:gd name="connsiteX15" fmla="*/ 126124 w 486743"/>
                    <a:gd name="connsiteY15" fmla="*/ 484097 h 486409"/>
                    <a:gd name="connsiteX16" fmla="*/ 136634 w 486743"/>
                    <a:gd name="connsiteY16" fmla="*/ 305421 h 486409"/>
                    <a:gd name="connsiteX17" fmla="*/ 115613 w 486743"/>
                    <a:gd name="connsiteY17" fmla="*/ 242359 h 486409"/>
                    <a:gd name="connsiteX18" fmla="*/ 63062 w 486743"/>
                    <a:gd name="connsiteY18" fmla="*/ 263380 h 486409"/>
                    <a:gd name="connsiteX19" fmla="*/ 31531 w 486743"/>
                    <a:gd name="connsiteY19" fmla="*/ 273890 h 486409"/>
                    <a:gd name="connsiteX20" fmla="*/ 63062 w 486743"/>
                    <a:gd name="connsiteY20" fmla="*/ 242359 h 486409"/>
                    <a:gd name="connsiteX21" fmla="*/ 126124 w 486743"/>
                    <a:gd name="connsiteY21" fmla="*/ 221339 h 486409"/>
                    <a:gd name="connsiteX22" fmla="*/ 157655 w 486743"/>
                    <a:gd name="connsiteY22" fmla="*/ 210828 h 486409"/>
                    <a:gd name="connsiteX23" fmla="*/ 220717 w 486743"/>
                    <a:gd name="connsiteY23" fmla="*/ 179297 h 486409"/>
                    <a:gd name="connsiteX24" fmla="*/ 262758 w 486743"/>
                    <a:gd name="connsiteY24" fmla="*/ 158277 h 486409"/>
                    <a:gd name="connsiteX25" fmla="*/ 325820 w 486743"/>
                    <a:gd name="connsiteY25" fmla="*/ 137256 h 486409"/>
                    <a:gd name="connsiteX26" fmla="*/ 294289 w 486743"/>
                    <a:gd name="connsiteY26" fmla="*/ 200318 h 486409"/>
                    <a:gd name="connsiteX27" fmla="*/ 304800 w 486743"/>
                    <a:gd name="connsiteY27" fmla="*/ 263380 h 486409"/>
                    <a:gd name="connsiteX28" fmla="*/ 325820 w 486743"/>
                    <a:gd name="connsiteY28" fmla="*/ 231849 h 486409"/>
                    <a:gd name="connsiteX29" fmla="*/ 336331 w 486743"/>
                    <a:gd name="connsiteY29" fmla="*/ 200318 h 486409"/>
                    <a:gd name="connsiteX30" fmla="*/ 367862 w 486743"/>
                    <a:gd name="connsiteY30" fmla="*/ 221339 h 486409"/>
                    <a:gd name="connsiteX31" fmla="*/ 388882 w 486743"/>
                    <a:gd name="connsiteY31" fmla="*/ 147766 h 486409"/>
                    <a:gd name="connsiteX32" fmla="*/ 420413 w 486743"/>
                    <a:gd name="connsiteY32" fmla="*/ 200318 h 486409"/>
                    <a:gd name="connsiteX33" fmla="*/ 430924 w 486743"/>
                    <a:gd name="connsiteY33" fmla="*/ 231849 h 486409"/>
                    <a:gd name="connsiteX34" fmla="*/ 451944 w 486743"/>
                    <a:gd name="connsiteY34" fmla="*/ 200318 h 486409"/>
                    <a:gd name="connsiteX35" fmla="*/ 462455 w 486743"/>
                    <a:gd name="connsiteY35" fmla="*/ 158277 h 486409"/>
                    <a:gd name="connsiteX36" fmla="*/ 472965 w 486743"/>
                    <a:gd name="connsiteY36" fmla="*/ 126745 h 486409"/>
                    <a:gd name="connsiteX37" fmla="*/ 483476 w 486743"/>
                    <a:gd name="connsiteY37" fmla="*/ 273890 h 48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6743" h="486409">
                      <a:moveTo>
                        <a:pt x="0" y="74194"/>
                      </a:moveTo>
                      <a:cubicBezTo>
                        <a:pt x="17517" y="77697"/>
                        <a:pt x="35604" y="79055"/>
                        <a:pt x="52551" y="84704"/>
                      </a:cubicBezTo>
                      <a:cubicBezTo>
                        <a:pt x="67415" y="89659"/>
                        <a:pt x="80192" y="99553"/>
                        <a:pt x="94593" y="105725"/>
                      </a:cubicBezTo>
                      <a:cubicBezTo>
                        <a:pt x="104776" y="110089"/>
                        <a:pt x="115614" y="112732"/>
                        <a:pt x="126124" y="116235"/>
                      </a:cubicBezTo>
                      <a:cubicBezTo>
                        <a:pt x="140138" y="112732"/>
                        <a:pt x="156885" y="114749"/>
                        <a:pt x="168165" y="105725"/>
                      </a:cubicBezTo>
                      <a:cubicBezTo>
                        <a:pt x="176816" y="98804"/>
                        <a:pt x="173179" y="83813"/>
                        <a:pt x="178676" y="74194"/>
                      </a:cubicBezTo>
                      <a:cubicBezTo>
                        <a:pt x="187367" y="58985"/>
                        <a:pt x="199697" y="46166"/>
                        <a:pt x="210207" y="32152"/>
                      </a:cubicBezTo>
                      <a:cubicBezTo>
                        <a:pt x="213710" y="21642"/>
                        <a:pt x="210808" y="-4334"/>
                        <a:pt x="220717" y="621"/>
                      </a:cubicBezTo>
                      <a:cubicBezTo>
                        <a:pt x="247111" y="13819"/>
                        <a:pt x="225673" y="59324"/>
                        <a:pt x="220717" y="74194"/>
                      </a:cubicBezTo>
                      <a:cubicBezTo>
                        <a:pt x="217214" y="98718"/>
                        <a:pt x="215777" y="123627"/>
                        <a:pt x="210207" y="147766"/>
                      </a:cubicBezTo>
                      <a:cubicBezTo>
                        <a:pt x="205225" y="169356"/>
                        <a:pt x="193531" y="189100"/>
                        <a:pt x="189186" y="210828"/>
                      </a:cubicBezTo>
                      <a:cubicBezTo>
                        <a:pt x="185683" y="228345"/>
                        <a:pt x="183009" y="246049"/>
                        <a:pt x="178676" y="263380"/>
                      </a:cubicBezTo>
                      <a:cubicBezTo>
                        <a:pt x="175989" y="274128"/>
                        <a:pt x="170852" y="284163"/>
                        <a:pt x="168165" y="294911"/>
                      </a:cubicBezTo>
                      <a:lnTo>
                        <a:pt x="147144" y="378994"/>
                      </a:lnTo>
                      <a:cubicBezTo>
                        <a:pt x="143641" y="403518"/>
                        <a:pt x="141492" y="428274"/>
                        <a:pt x="136634" y="452566"/>
                      </a:cubicBezTo>
                      <a:cubicBezTo>
                        <a:pt x="134461" y="463430"/>
                        <a:pt x="126124" y="495176"/>
                        <a:pt x="126124" y="484097"/>
                      </a:cubicBezTo>
                      <a:cubicBezTo>
                        <a:pt x="126124" y="424435"/>
                        <a:pt x="133131" y="364980"/>
                        <a:pt x="136634" y="305421"/>
                      </a:cubicBezTo>
                      <a:cubicBezTo>
                        <a:pt x="129627" y="284400"/>
                        <a:pt x="134851" y="253352"/>
                        <a:pt x="115613" y="242359"/>
                      </a:cubicBezTo>
                      <a:cubicBezTo>
                        <a:pt x="99232" y="232999"/>
                        <a:pt x="80727" y="256755"/>
                        <a:pt x="63062" y="263380"/>
                      </a:cubicBezTo>
                      <a:cubicBezTo>
                        <a:pt x="52689" y="267270"/>
                        <a:pt x="42041" y="270387"/>
                        <a:pt x="31531" y="273890"/>
                      </a:cubicBezTo>
                      <a:cubicBezTo>
                        <a:pt x="42041" y="263380"/>
                        <a:pt x="50069" y="249577"/>
                        <a:pt x="63062" y="242359"/>
                      </a:cubicBezTo>
                      <a:cubicBezTo>
                        <a:pt x="82431" y="231598"/>
                        <a:pt x="105103" y="228346"/>
                        <a:pt x="126124" y="221339"/>
                      </a:cubicBezTo>
                      <a:cubicBezTo>
                        <a:pt x="136634" y="217836"/>
                        <a:pt x="148437" y="216973"/>
                        <a:pt x="157655" y="210828"/>
                      </a:cubicBezTo>
                      <a:cubicBezTo>
                        <a:pt x="218248" y="170434"/>
                        <a:pt x="159799" y="205405"/>
                        <a:pt x="220717" y="179297"/>
                      </a:cubicBezTo>
                      <a:cubicBezTo>
                        <a:pt x="235118" y="173125"/>
                        <a:pt x="248211" y="164096"/>
                        <a:pt x="262758" y="158277"/>
                      </a:cubicBezTo>
                      <a:cubicBezTo>
                        <a:pt x="283331" y="150048"/>
                        <a:pt x="325820" y="137256"/>
                        <a:pt x="325820" y="137256"/>
                      </a:cubicBezTo>
                      <a:cubicBezTo>
                        <a:pt x="315193" y="153196"/>
                        <a:pt x="294289" y="178563"/>
                        <a:pt x="294289" y="200318"/>
                      </a:cubicBezTo>
                      <a:cubicBezTo>
                        <a:pt x="294289" y="221629"/>
                        <a:pt x="301296" y="242359"/>
                        <a:pt x="304800" y="263380"/>
                      </a:cubicBezTo>
                      <a:cubicBezTo>
                        <a:pt x="311807" y="252870"/>
                        <a:pt x="320171" y="243147"/>
                        <a:pt x="325820" y="231849"/>
                      </a:cubicBezTo>
                      <a:cubicBezTo>
                        <a:pt x="330775" y="221940"/>
                        <a:pt x="325583" y="203005"/>
                        <a:pt x="336331" y="200318"/>
                      </a:cubicBezTo>
                      <a:cubicBezTo>
                        <a:pt x="348586" y="197254"/>
                        <a:pt x="357352" y="214332"/>
                        <a:pt x="367862" y="221339"/>
                      </a:cubicBezTo>
                      <a:cubicBezTo>
                        <a:pt x="397029" y="308842"/>
                        <a:pt x="353362" y="192167"/>
                        <a:pt x="388882" y="147766"/>
                      </a:cubicBezTo>
                      <a:cubicBezTo>
                        <a:pt x="401643" y="131814"/>
                        <a:pt x="411277" y="182046"/>
                        <a:pt x="420413" y="200318"/>
                      </a:cubicBezTo>
                      <a:cubicBezTo>
                        <a:pt x="425368" y="210227"/>
                        <a:pt x="427420" y="221339"/>
                        <a:pt x="430924" y="231849"/>
                      </a:cubicBezTo>
                      <a:cubicBezTo>
                        <a:pt x="437931" y="221339"/>
                        <a:pt x="446968" y="211928"/>
                        <a:pt x="451944" y="200318"/>
                      </a:cubicBezTo>
                      <a:cubicBezTo>
                        <a:pt x="457634" y="187041"/>
                        <a:pt x="458487" y="172166"/>
                        <a:pt x="462455" y="158277"/>
                      </a:cubicBezTo>
                      <a:cubicBezTo>
                        <a:pt x="465499" y="147624"/>
                        <a:pt x="469462" y="137256"/>
                        <a:pt x="472965" y="126745"/>
                      </a:cubicBezTo>
                      <a:cubicBezTo>
                        <a:pt x="495663" y="194837"/>
                        <a:pt x="483476" y="147198"/>
                        <a:pt x="483476" y="273890"/>
                      </a:cubicBezTo>
                    </a:path>
                  </a:pathLst>
                </a:custGeom>
                <a:noFill/>
                <a:ln w="1905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4" name="Grafikk 11" descr="Sjekkboks avmerket med heldekkende fyll">
                  <a:extLst>
                    <a:ext uri="{FF2B5EF4-FFF2-40B4-BE49-F238E27FC236}">
                      <a16:creationId xmlns:a16="http://schemas.microsoft.com/office/drawing/2014/main" id="{41F242B9-8544-4A1C-98B5-7126FE1D18B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947373" y="3406942"/>
                  <a:ext cx="364292" cy="364292"/>
                </a:xfrm>
                <a:prstGeom prst="rect">
                  <a:avLst/>
                </a:prstGeom>
              </p:spPr>
            </p:pic>
            <p:sp>
              <p:nvSpPr>
                <p:cNvPr id="44" name="Ellipse 201">
                  <a:extLst>
                    <a:ext uri="{FF2B5EF4-FFF2-40B4-BE49-F238E27FC236}">
                      <a16:creationId xmlns:a16="http://schemas.microsoft.com/office/drawing/2014/main" id="{7F15BC34-AEEB-4151-909F-ECAA6A5C51F6}"/>
                    </a:ext>
                  </a:extLst>
                </p:cNvPr>
                <p:cNvSpPr>
                  <a:spLocks noChangeAspect="1"/>
                </p:cNvSpPr>
                <p:nvPr/>
              </p:nvSpPr>
              <p:spPr>
                <a:xfrm>
                  <a:off x="7923315" y="1963280"/>
                  <a:ext cx="547182" cy="545511"/>
                </a:xfrm>
                <a:prstGeom prst="ellipse">
                  <a:avLst/>
                </a:prstGeom>
                <a:ln w="28575">
                  <a:solidFill>
                    <a:srgbClr val="005E5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cxnSp>
            <p:nvCxnSpPr>
              <p:cNvPr id="134" name="Rett linje 90">
                <a:extLst>
                  <a:ext uri="{FF2B5EF4-FFF2-40B4-BE49-F238E27FC236}">
                    <a16:creationId xmlns:a16="http://schemas.microsoft.com/office/drawing/2014/main" id="{ACC227CB-1293-4081-A7F1-CE3BB49F5BC5}"/>
                  </a:ext>
                </a:extLst>
              </p:cNvPr>
              <p:cNvCxnSpPr>
                <a:cxnSpLocks/>
              </p:cNvCxnSpPr>
              <p:nvPr/>
            </p:nvCxnSpPr>
            <p:spPr>
              <a:xfrm>
                <a:off x="9992334" y="3196109"/>
                <a:ext cx="1138419"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grpSp>
        <p:pic>
          <p:nvPicPr>
            <p:cNvPr id="143" name="Grafikk 14" descr="Dollar med heldekkende fyll">
              <a:extLst>
                <a:ext uri="{FF2B5EF4-FFF2-40B4-BE49-F238E27FC236}">
                  <a16:creationId xmlns:a16="http://schemas.microsoft.com/office/drawing/2014/main" id="{A09AB635-D612-4640-81C1-081CC8875B5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566266" y="3404352"/>
              <a:ext cx="548552" cy="551119"/>
            </a:xfrm>
            <a:prstGeom prst="rect">
              <a:avLst/>
            </a:prstGeom>
          </p:spPr>
        </p:pic>
      </p:grpSp>
      <p:sp>
        <p:nvSpPr>
          <p:cNvPr id="163" name="TekstSylinder 48">
            <a:extLst>
              <a:ext uri="{FF2B5EF4-FFF2-40B4-BE49-F238E27FC236}">
                <a16:creationId xmlns:a16="http://schemas.microsoft.com/office/drawing/2014/main" id="{4BE48DEE-0D91-4BBC-BD73-81B61F45961F}"/>
              </a:ext>
            </a:extLst>
          </p:cNvPr>
          <p:cNvSpPr txBox="1"/>
          <p:nvPr/>
        </p:nvSpPr>
        <p:spPr>
          <a:xfrm>
            <a:off x="6886317" y="1863777"/>
            <a:ext cx="18100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Customized</a:t>
            </a: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 Dashbord</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66" name="Graphic 156" descr="Back with solid fill">
            <a:extLst>
              <a:ext uri="{FF2B5EF4-FFF2-40B4-BE49-F238E27FC236}">
                <a16:creationId xmlns:a16="http://schemas.microsoft.com/office/drawing/2014/main" id="{2D929B10-83AD-4244-B10E-42E9AEE226B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8207742" flipH="1">
            <a:off x="7063930" y="2468676"/>
            <a:ext cx="533477" cy="533477"/>
          </a:xfrm>
          <a:prstGeom prst="rect">
            <a:avLst/>
          </a:prstGeom>
        </p:spPr>
      </p:pic>
      <p:grpSp>
        <p:nvGrpSpPr>
          <p:cNvPr id="58" name="Gruppe 57">
            <a:extLst>
              <a:ext uri="{FF2B5EF4-FFF2-40B4-BE49-F238E27FC236}">
                <a16:creationId xmlns:a16="http://schemas.microsoft.com/office/drawing/2014/main" id="{951CC35E-7AE5-4BCE-8615-82468C466638}"/>
              </a:ext>
            </a:extLst>
          </p:cNvPr>
          <p:cNvGrpSpPr/>
          <p:nvPr/>
        </p:nvGrpSpPr>
        <p:grpSpPr>
          <a:xfrm>
            <a:off x="7501674" y="2167920"/>
            <a:ext cx="501403" cy="477563"/>
            <a:chOff x="7501674" y="1756794"/>
            <a:chExt cx="689732" cy="656937"/>
          </a:xfrm>
        </p:grpSpPr>
        <p:sp>
          <p:nvSpPr>
            <p:cNvPr id="164" name="Ellipse 51">
              <a:extLst>
                <a:ext uri="{FF2B5EF4-FFF2-40B4-BE49-F238E27FC236}">
                  <a16:creationId xmlns:a16="http://schemas.microsoft.com/office/drawing/2014/main" id="{6A9A92AA-BF45-408F-A28E-98A33DB88A60}"/>
                </a:ext>
              </a:extLst>
            </p:cNvPr>
            <p:cNvSpPr/>
            <p:nvPr/>
          </p:nvSpPr>
          <p:spPr>
            <a:xfrm>
              <a:off x="7501674" y="1756794"/>
              <a:ext cx="689732" cy="656937"/>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6" name="Grafikk 55" descr="Puslespillbiter med heldekkende fyll">
              <a:extLst>
                <a:ext uri="{FF2B5EF4-FFF2-40B4-BE49-F238E27FC236}">
                  <a16:creationId xmlns:a16="http://schemas.microsoft.com/office/drawing/2014/main" id="{B3C71111-2F72-407E-88AB-D18B18577D44}"/>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588444" y="1792600"/>
              <a:ext cx="573429" cy="573429"/>
            </a:xfrm>
            <a:prstGeom prst="rect">
              <a:avLst/>
            </a:prstGeom>
          </p:spPr>
        </p:pic>
      </p:grpSp>
      <p:sp>
        <p:nvSpPr>
          <p:cNvPr id="169" name="Tittel 50">
            <a:extLst>
              <a:ext uri="{FF2B5EF4-FFF2-40B4-BE49-F238E27FC236}">
                <a16:creationId xmlns:a16="http://schemas.microsoft.com/office/drawing/2014/main" id="{EA10EB3C-BE17-4F7F-8192-4FD92B0E37AB}"/>
              </a:ext>
            </a:extLst>
          </p:cNvPr>
          <p:cNvSpPr>
            <a:spLocks noGrp="1"/>
          </p:cNvSpPr>
          <p:nvPr>
            <p:ph type="title"/>
          </p:nvPr>
        </p:nvSpPr>
        <p:spPr>
          <a:xfrm>
            <a:off x="960712" y="492297"/>
            <a:ext cx="10515600" cy="851941"/>
          </a:xfrm>
        </p:spPr>
        <p:txBody>
          <a:bodyPr>
            <a:normAutofit/>
          </a:bodyPr>
          <a:lstStyle/>
          <a:p>
            <a:pPr algn="ctr"/>
            <a:r>
              <a:rPr lang="nb-NO" dirty="0"/>
              <a:t>SuperOffice Sales</a:t>
            </a:r>
            <a:endParaRPr lang="en-US" dirty="0"/>
          </a:p>
        </p:txBody>
      </p:sp>
      <p:grpSp>
        <p:nvGrpSpPr>
          <p:cNvPr id="109" name="Gruppe 108">
            <a:extLst>
              <a:ext uri="{FF2B5EF4-FFF2-40B4-BE49-F238E27FC236}">
                <a16:creationId xmlns:a16="http://schemas.microsoft.com/office/drawing/2014/main" id="{75637664-4EF7-4B8B-BA8E-F49D6BEEF656}"/>
              </a:ext>
            </a:extLst>
          </p:cNvPr>
          <p:cNvGrpSpPr>
            <a:grpSpLocks noChangeAspect="1"/>
          </p:cNvGrpSpPr>
          <p:nvPr/>
        </p:nvGrpSpPr>
        <p:grpSpPr>
          <a:xfrm>
            <a:off x="9694033" y="1470518"/>
            <a:ext cx="2384590" cy="3312000"/>
            <a:chOff x="9562697" y="1765262"/>
            <a:chExt cx="2823935" cy="3922225"/>
          </a:xfrm>
        </p:grpSpPr>
        <p:grpSp>
          <p:nvGrpSpPr>
            <p:cNvPr id="170" name="Gruppe 169">
              <a:extLst>
                <a:ext uri="{FF2B5EF4-FFF2-40B4-BE49-F238E27FC236}">
                  <a16:creationId xmlns:a16="http://schemas.microsoft.com/office/drawing/2014/main" id="{A967C246-197A-4439-9F82-2A43EC8EE643}"/>
                </a:ext>
              </a:extLst>
            </p:cNvPr>
            <p:cNvGrpSpPr/>
            <p:nvPr/>
          </p:nvGrpSpPr>
          <p:grpSpPr>
            <a:xfrm>
              <a:off x="9562697" y="1765262"/>
              <a:ext cx="2823935" cy="3922225"/>
              <a:chOff x="9562697" y="1765262"/>
              <a:chExt cx="2823935" cy="3922225"/>
            </a:xfrm>
          </p:grpSpPr>
          <p:sp>
            <p:nvSpPr>
              <p:cNvPr id="171" name="Rektangel 58">
                <a:extLst>
                  <a:ext uri="{FF2B5EF4-FFF2-40B4-BE49-F238E27FC236}">
                    <a16:creationId xmlns:a16="http://schemas.microsoft.com/office/drawing/2014/main" id="{853BEE11-BE1C-4CA6-9127-BBE223060AC5}"/>
                  </a:ext>
                </a:extLst>
              </p:cNvPr>
              <p:cNvSpPr>
                <a:spLocks noChangeAspect="1"/>
              </p:cNvSpPr>
              <p:nvPr/>
            </p:nvSpPr>
            <p:spPr>
              <a:xfrm>
                <a:off x="9940564" y="2097943"/>
                <a:ext cx="2005266" cy="3589544"/>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72" name="Rektangel 54">
                <a:extLst>
                  <a:ext uri="{FF2B5EF4-FFF2-40B4-BE49-F238E27FC236}">
                    <a16:creationId xmlns:a16="http://schemas.microsoft.com/office/drawing/2014/main" id="{0C1E4D38-1EAD-496A-8AE4-598AECB648B8}"/>
                  </a:ext>
                </a:extLst>
              </p:cNvPr>
              <p:cNvSpPr>
                <a:spLocks noChangeAspect="1"/>
              </p:cNvSpPr>
              <p:nvPr/>
            </p:nvSpPr>
            <p:spPr>
              <a:xfrm>
                <a:off x="10022492" y="2200435"/>
                <a:ext cx="1841410"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SuperOffice App Store</a:t>
                </a:r>
                <a:endParaRPr kumimoji="0" lang="en-US" sz="1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182" name="TekstSylinder 48">
                <a:extLst>
                  <a:ext uri="{FF2B5EF4-FFF2-40B4-BE49-F238E27FC236}">
                    <a16:creationId xmlns:a16="http://schemas.microsoft.com/office/drawing/2014/main" id="{29310F15-F3A9-48CA-848C-543BCFF62C03}"/>
                  </a:ext>
                </a:extLst>
              </p:cNvPr>
              <p:cNvSpPr txBox="1"/>
              <p:nvPr/>
            </p:nvSpPr>
            <p:spPr>
              <a:xfrm>
                <a:off x="9562697" y="1765262"/>
                <a:ext cx="2823935" cy="3280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Relevant Apps for sales</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pic>
          <p:nvPicPr>
            <p:cNvPr id="70" name="Bilde 69">
              <a:extLst>
                <a:ext uri="{FF2B5EF4-FFF2-40B4-BE49-F238E27FC236}">
                  <a16:creationId xmlns:a16="http://schemas.microsoft.com/office/drawing/2014/main" id="{BF1A51C8-0F4B-4F05-A70B-11054F75C884}"/>
                </a:ext>
              </a:extLst>
            </p:cNvPr>
            <p:cNvPicPr>
              <a:picLocks noChangeAspect="1"/>
            </p:cNvPicPr>
            <p:nvPr/>
          </p:nvPicPr>
          <p:blipFill>
            <a:blip r:embed="rId37">
              <a:duotone>
                <a:schemeClr val="accent1">
                  <a:shade val="45000"/>
                  <a:satMod val="135000"/>
                </a:schemeClr>
                <a:prstClr val="white"/>
              </a:duotone>
            </a:blip>
            <a:stretch>
              <a:fillRect/>
            </a:stretch>
          </p:blipFill>
          <p:spPr>
            <a:xfrm>
              <a:off x="10136587" y="2652831"/>
              <a:ext cx="740326" cy="858432"/>
            </a:xfrm>
            <a:prstGeom prst="rect">
              <a:avLst/>
            </a:prstGeom>
            <a:ln w="19050">
              <a:solidFill>
                <a:srgbClr val="005E58"/>
              </a:solidFill>
            </a:ln>
          </p:spPr>
        </p:pic>
        <p:pic>
          <p:nvPicPr>
            <p:cNvPr id="74" name="Bilde 73">
              <a:extLst>
                <a:ext uri="{FF2B5EF4-FFF2-40B4-BE49-F238E27FC236}">
                  <a16:creationId xmlns:a16="http://schemas.microsoft.com/office/drawing/2014/main" id="{AF568B6E-1627-4501-AB42-7EB724626229}"/>
                </a:ext>
              </a:extLst>
            </p:cNvPr>
            <p:cNvPicPr>
              <a:picLocks noChangeAspect="1"/>
            </p:cNvPicPr>
            <p:nvPr/>
          </p:nvPicPr>
          <p:blipFill>
            <a:blip r:embed="rId38">
              <a:duotone>
                <a:schemeClr val="accent1">
                  <a:shade val="45000"/>
                  <a:satMod val="135000"/>
                </a:schemeClr>
                <a:prstClr val="white"/>
              </a:duotone>
            </a:blip>
            <a:stretch>
              <a:fillRect/>
            </a:stretch>
          </p:blipFill>
          <p:spPr>
            <a:xfrm>
              <a:off x="11041208" y="2644783"/>
              <a:ext cx="740326" cy="844717"/>
            </a:xfrm>
            <a:prstGeom prst="rect">
              <a:avLst/>
            </a:prstGeom>
            <a:ln w="19050">
              <a:solidFill>
                <a:srgbClr val="005E58"/>
              </a:solidFill>
            </a:ln>
          </p:spPr>
        </p:pic>
        <p:pic>
          <p:nvPicPr>
            <p:cNvPr id="93" name="Bilde 92">
              <a:extLst>
                <a:ext uri="{FF2B5EF4-FFF2-40B4-BE49-F238E27FC236}">
                  <a16:creationId xmlns:a16="http://schemas.microsoft.com/office/drawing/2014/main" id="{E6637D72-EB9D-4F7C-ACFA-B23269AAB324}"/>
                </a:ext>
              </a:extLst>
            </p:cNvPr>
            <p:cNvPicPr>
              <a:picLocks noChangeAspect="1"/>
            </p:cNvPicPr>
            <p:nvPr/>
          </p:nvPicPr>
          <p:blipFill>
            <a:blip r:embed="rId39">
              <a:duotone>
                <a:schemeClr val="accent1">
                  <a:shade val="45000"/>
                  <a:satMod val="135000"/>
                </a:schemeClr>
                <a:prstClr val="white"/>
              </a:duotone>
            </a:blip>
            <a:stretch>
              <a:fillRect/>
            </a:stretch>
          </p:blipFill>
          <p:spPr>
            <a:xfrm>
              <a:off x="10123485" y="3616058"/>
              <a:ext cx="751352" cy="874977"/>
            </a:xfrm>
            <a:prstGeom prst="rect">
              <a:avLst/>
            </a:prstGeom>
            <a:ln w="19050">
              <a:solidFill>
                <a:srgbClr val="005E58"/>
              </a:solidFill>
            </a:ln>
          </p:spPr>
        </p:pic>
        <p:pic>
          <p:nvPicPr>
            <p:cNvPr id="98" name="Bilde 97">
              <a:extLst>
                <a:ext uri="{FF2B5EF4-FFF2-40B4-BE49-F238E27FC236}">
                  <a16:creationId xmlns:a16="http://schemas.microsoft.com/office/drawing/2014/main" id="{528F9190-3C9C-4286-84A8-A321B9A6EB8C}"/>
                </a:ext>
              </a:extLst>
            </p:cNvPr>
            <p:cNvPicPr>
              <a:picLocks noChangeAspect="1"/>
            </p:cNvPicPr>
            <p:nvPr/>
          </p:nvPicPr>
          <p:blipFill>
            <a:blip r:embed="rId40">
              <a:duotone>
                <a:schemeClr val="accent1">
                  <a:shade val="45000"/>
                  <a:satMod val="135000"/>
                </a:schemeClr>
                <a:prstClr val="white"/>
              </a:duotone>
            </a:blip>
            <a:stretch>
              <a:fillRect/>
            </a:stretch>
          </p:blipFill>
          <p:spPr>
            <a:xfrm>
              <a:off x="11053130" y="3605194"/>
              <a:ext cx="714406" cy="893524"/>
            </a:xfrm>
            <a:prstGeom prst="rect">
              <a:avLst/>
            </a:prstGeom>
            <a:ln w="19050">
              <a:solidFill>
                <a:srgbClr val="005E58"/>
              </a:solidFill>
            </a:ln>
          </p:spPr>
        </p:pic>
        <p:pic>
          <p:nvPicPr>
            <p:cNvPr id="101" name="Bilde 100">
              <a:extLst>
                <a:ext uri="{FF2B5EF4-FFF2-40B4-BE49-F238E27FC236}">
                  <a16:creationId xmlns:a16="http://schemas.microsoft.com/office/drawing/2014/main" id="{C04DB4B4-21CE-4E93-A776-A2FD250F2942}"/>
                </a:ext>
              </a:extLst>
            </p:cNvPr>
            <p:cNvPicPr>
              <a:picLocks noChangeAspect="1"/>
            </p:cNvPicPr>
            <p:nvPr/>
          </p:nvPicPr>
          <p:blipFill>
            <a:blip r:embed="rId41">
              <a:duotone>
                <a:schemeClr val="accent1">
                  <a:shade val="45000"/>
                  <a:satMod val="135000"/>
                </a:schemeClr>
                <a:prstClr val="white"/>
              </a:duotone>
            </a:blip>
            <a:stretch>
              <a:fillRect/>
            </a:stretch>
          </p:blipFill>
          <p:spPr>
            <a:xfrm>
              <a:off x="10123485" y="4645299"/>
              <a:ext cx="751352" cy="867860"/>
            </a:xfrm>
            <a:prstGeom prst="rect">
              <a:avLst/>
            </a:prstGeom>
            <a:ln w="19050">
              <a:solidFill>
                <a:srgbClr val="005E58"/>
              </a:solidFill>
            </a:ln>
          </p:spPr>
        </p:pic>
        <p:pic>
          <p:nvPicPr>
            <p:cNvPr id="107" name="Bilde 106">
              <a:extLst>
                <a:ext uri="{FF2B5EF4-FFF2-40B4-BE49-F238E27FC236}">
                  <a16:creationId xmlns:a16="http://schemas.microsoft.com/office/drawing/2014/main" id="{39025624-4E87-464C-95C6-48FEE132D727}"/>
                </a:ext>
              </a:extLst>
            </p:cNvPr>
            <p:cNvPicPr>
              <a:picLocks noChangeAspect="1"/>
            </p:cNvPicPr>
            <p:nvPr/>
          </p:nvPicPr>
          <p:blipFill>
            <a:blip r:embed="rId42">
              <a:duotone>
                <a:schemeClr val="accent1">
                  <a:shade val="45000"/>
                  <a:satMod val="135000"/>
                </a:schemeClr>
                <a:prstClr val="white"/>
              </a:duotone>
            </a:blip>
            <a:stretch>
              <a:fillRect/>
            </a:stretch>
          </p:blipFill>
          <p:spPr>
            <a:xfrm>
              <a:off x="11062410" y="4634830"/>
              <a:ext cx="695847" cy="888797"/>
            </a:xfrm>
            <a:prstGeom prst="rect">
              <a:avLst/>
            </a:prstGeom>
            <a:ln w="19050">
              <a:solidFill>
                <a:srgbClr val="005E58"/>
              </a:solidFill>
            </a:ln>
          </p:spPr>
        </p:pic>
      </p:grpSp>
      <p:pic>
        <p:nvPicPr>
          <p:cNvPr id="206" name="Graphic 279" descr="Back with solid fill">
            <a:extLst>
              <a:ext uri="{FF2B5EF4-FFF2-40B4-BE49-F238E27FC236}">
                <a16:creationId xmlns:a16="http://schemas.microsoft.com/office/drawing/2014/main" id="{266059F7-C1A0-4B51-9CFE-342F7260153C}"/>
              </a:ext>
            </a:extLst>
          </p:cNvPr>
          <p:cNvPicPr>
            <a:picLocks noChangeAspect="1"/>
          </p:cNvPicPr>
          <p:nvPr/>
        </p:nvPicPr>
        <p:blipFill>
          <a:blip r:embed="rId43">
            <a:extLst>
              <a:ext uri="{96DAC541-7B7A-43D3-8B79-37D633B846F1}">
                <asvg:svgBlip xmlns:asvg="http://schemas.microsoft.com/office/drawing/2016/SVG/main" r:embed="rId26"/>
              </a:ext>
            </a:extLst>
          </a:blip>
          <a:stretch>
            <a:fillRect/>
          </a:stretch>
        </p:blipFill>
        <p:spPr>
          <a:xfrm rot="10800000">
            <a:off x="10604521" y="4854448"/>
            <a:ext cx="510470" cy="510470"/>
          </a:xfrm>
          <a:prstGeom prst="rect">
            <a:avLst/>
          </a:prstGeom>
        </p:spPr>
      </p:pic>
      <p:sp>
        <p:nvSpPr>
          <p:cNvPr id="207" name="TekstSylinder 48">
            <a:extLst>
              <a:ext uri="{FF2B5EF4-FFF2-40B4-BE49-F238E27FC236}">
                <a16:creationId xmlns:a16="http://schemas.microsoft.com/office/drawing/2014/main" id="{7BAD1BA8-E3F8-4EB5-9F28-F061E060408C}"/>
              </a:ext>
            </a:extLst>
          </p:cNvPr>
          <p:cNvSpPr txBox="1"/>
          <p:nvPr/>
        </p:nvSpPr>
        <p:spPr>
          <a:xfrm>
            <a:off x="9285785" y="5470507"/>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Seamless</a:t>
            </a: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connection</a:t>
            </a: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between</a:t>
            </a: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 CRM and A</a:t>
            </a:r>
            <a:r>
              <a:rPr lang="nb-NO" sz="1200" dirty="0" err="1">
                <a:solidFill>
                  <a:srgbClr val="2B2929"/>
                </a:solidFill>
                <a:latin typeface="Arial" panose="020B0604020202020204"/>
              </a:rPr>
              <a:t>pp</a:t>
            </a:r>
            <a:r>
              <a:rPr lang="nb-NO" sz="1200" dirty="0">
                <a:solidFill>
                  <a:srgbClr val="2B2929"/>
                </a:solidFill>
                <a:latin typeface="Arial" panose="020B0604020202020204"/>
              </a:rPr>
              <a:t> </a:t>
            </a:r>
            <a:r>
              <a:rPr lang="nb-NO" sz="1200" dirty="0" err="1">
                <a:solidFill>
                  <a:srgbClr val="2B2929"/>
                </a:solidFill>
                <a:latin typeface="Arial" panose="020B0604020202020204"/>
              </a:rPr>
              <a:t>chosen</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15" name="Gruppe 214">
            <a:extLst>
              <a:ext uri="{FF2B5EF4-FFF2-40B4-BE49-F238E27FC236}">
                <a16:creationId xmlns:a16="http://schemas.microsoft.com/office/drawing/2014/main" id="{9B0E30E9-F8BA-4553-988E-795C4BB61248}"/>
              </a:ext>
            </a:extLst>
          </p:cNvPr>
          <p:cNvGrpSpPr/>
          <p:nvPr/>
        </p:nvGrpSpPr>
        <p:grpSpPr>
          <a:xfrm>
            <a:off x="10013112" y="4895193"/>
            <a:ext cx="510470" cy="479640"/>
            <a:chOff x="9839352" y="4768471"/>
            <a:chExt cx="510470" cy="479640"/>
          </a:xfrm>
        </p:grpSpPr>
        <p:sp>
          <p:nvSpPr>
            <p:cNvPr id="219" name="Oval 281">
              <a:extLst>
                <a:ext uri="{FF2B5EF4-FFF2-40B4-BE49-F238E27FC236}">
                  <a16:creationId xmlns:a16="http://schemas.microsoft.com/office/drawing/2014/main" id="{A291D0D0-4B11-4EC8-9A2F-D45FC34B7AE1}"/>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2" name="Grafikk 221" descr="Tilkoblet frakoblet med heldekkende fyll">
              <a:extLst>
                <a:ext uri="{FF2B5EF4-FFF2-40B4-BE49-F238E27FC236}">
                  <a16:creationId xmlns:a16="http://schemas.microsoft.com/office/drawing/2014/main" id="{0C8F86AF-98D4-4CAF-9CA9-A287F7962CD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887609" y="4793043"/>
              <a:ext cx="430495" cy="430495"/>
            </a:xfrm>
            <a:prstGeom prst="rect">
              <a:avLst/>
            </a:prstGeom>
          </p:spPr>
        </p:pic>
      </p:grpSp>
      <p:sp>
        <p:nvSpPr>
          <p:cNvPr id="225" name="TekstSylinder 48">
            <a:extLst>
              <a:ext uri="{FF2B5EF4-FFF2-40B4-BE49-F238E27FC236}">
                <a16:creationId xmlns:a16="http://schemas.microsoft.com/office/drawing/2014/main" id="{0D2557FB-44D0-47A7-A0C4-4337FFF27671}"/>
              </a:ext>
            </a:extLst>
          </p:cNvPr>
          <p:cNvSpPr txBox="1"/>
          <p:nvPr/>
        </p:nvSpPr>
        <p:spPr>
          <a:xfrm>
            <a:off x="5364240" y="6555039"/>
            <a:ext cx="462266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Seperate</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agreements</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prices</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and terms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apply</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when</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buying</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Apps</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76" name="Graphic 156" descr="Back with solid fill">
            <a:extLst>
              <a:ext uri="{FF2B5EF4-FFF2-40B4-BE49-F238E27FC236}">
                <a16:creationId xmlns:a16="http://schemas.microsoft.com/office/drawing/2014/main" id="{0208E014-DFEB-492A-B35C-BC908DD6B61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7650567" flipH="1">
            <a:off x="8503159" y="3738886"/>
            <a:ext cx="533477" cy="533477"/>
          </a:xfrm>
          <a:prstGeom prst="rect">
            <a:avLst/>
          </a:prstGeom>
        </p:spPr>
      </p:pic>
      <p:sp>
        <p:nvSpPr>
          <p:cNvPr id="180" name="TekstSylinder 48">
            <a:extLst>
              <a:ext uri="{FF2B5EF4-FFF2-40B4-BE49-F238E27FC236}">
                <a16:creationId xmlns:a16="http://schemas.microsoft.com/office/drawing/2014/main" id="{A712271E-A8A7-4B03-9C75-3014A54A862B}"/>
              </a:ext>
            </a:extLst>
          </p:cNvPr>
          <p:cNvSpPr txBox="1"/>
          <p:nvPr/>
        </p:nvSpPr>
        <p:spPr>
          <a:xfrm>
            <a:off x="8193561" y="3009692"/>
            <a:ext cx="18100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Products &amp; </a:t>
            </a: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prices</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45" name="Gruppe 44">
            <a:extLst>
              <a:ext uri="{FF2B5EF4-FFF2-40B4-BE49-F238E27FC236}">
                <a16:creationId xmlns:a16="http://schemas.microsoft.com/office/drawing/2014/main" id="{8C2D6D08-BE21-4382-AD50-1C28B4422284}"/>
              </a:ext>
            </a:extLst>
          </p:cNvPr>
          <p:cNvGrpSpPr/>
          <p:nvPr/>
        </p:nvGrpSpPr>
        <p:grpSpPr>
          <a:xfrm>
            <a:off x="8764416" y="3297356"/>
            <a:ext cx="501403" cy="477563"/>
            <a:chOff x="8764416" y="3117982"/>
            <a:chExt cx="689732" cy="656937"/>
          </a:xfrm>
        </p:grpSpPr>
        <p:sp>
          <p:nvSpPr>
            <p:cNvPr id="178" name="Ellipse 51">
              <a:extLst>
                <a:ext uri="{FF2B5EF4-FFF2-40B4-BE49-F238E27FC236}">
                  <a16:creationId xmlns:a16="http://schemas.microsoft.com/office/drawing/2014/main" id="{F4AE4010-1761-4A41-919E-C828CE6833E2}"/>
                </a:ext>
              </a:extLst>
            </p:cNvPr>
            <p:cNvSpPr/>
            <p:nvPr/>
          </p:nvSpPr>
          <p:spPr>
            <a:xfrm>
              <a:off x="8764416" y="3117982"/>
              <a:ext cx="689732" cy="656937"/>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4" name="Grafikk 33" descr="Strekkode med heldekkende fyll">
              <a:extLst>
                <a:ext uri="{FF2B5EF4-FFF2-40B4-BE49-F238E27FC236}">
                  <a16:creationId xmlns:a16="http://schemas.microsoft.com/office/drawing/2014/main" id="{CBBE9443-06EC-4A47-A5DB-FA0B53A75869}"/>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854635" y="3184782"/>
              <a:ext cx="529409" cy="529409"/>
            </a:xfrm>
            <a:prstGeom prst="rect">
              <a:avLst/>
            </a:prstGeom>
          </p:spPr>
        </p:pic>
      </p:grpSp>
    </p:spTree>
    <p:extLst>
      <p:ext uri="{BB962C8B-B14F-4D97-AF65-F5344CB8AC3E}">
        <p14:creationId xmlns:p14="http://schemas.microsoft.com/office/powerpoint/2010/main" val="274818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1"/>
                                        </p:tgtEl>
                                        <p:attrNameLst>
                                          <p:attrName>style.visibility</p:attrName>
                                        </p:attrNameLst>
                                      </p:cBhvr>
                                      <p:to>
                                        <p:strVal val="visible"/>
                                      </p:to>
                                    </p:set>
                                    <p:anim calcmode="lin" valueType="num">
                                      <p:cBhvr additive="base">
                                        <p:cTn id="11" dur="500" fill="hold"/>
                                        <p:tgtEl>
                                          <p:spTgt spid="161"/>
                                        </p:tgtEl>
                                        <p:attrNameLst>
                                          <p:attrName>ppt_x</p:attrName>
                                        </p:attrNameLst>
                                      </p:cBhvr>
                                      <p:tavLst>
                                        <p:tav tm="0">
                                          <p:val>
                                            <p:strVal val="#ppt_x"/>
                                          </p:val>
                                        </p:tav>
                                        <p:tav tm="100000">
                                          <p:val>
                                            <p:strVal val="#ppt_x"/>
                                          </p:val>
                                        </p:tav>
                                      </p:tavLst>
                                    </p:anim>
                                    <p:anim calcmode="lin" valueType="num">
                                      <p:cBhvr additive="base">
                                        <p:cTn id="12" dur="500" fill="hold"/>
                                        <p:tgtEl>
                                          <p:spTgt spid="16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500" fill="hold"/>
                                        <p:tgtEl>
                                          <p:spTgt spid="103"/>
                                        </p:tgtEl>
                                        <p:attrNameLst>
                                          <p:attrName>ppt_x</p:attrName>
                                        </p:attrNameLst>
                                      </p:cBhvr>
                                      <p:tavLst>
                                        <p:tav tm="0">
                                          <p:val>
                                            <p:strVal val="#ppt_x"/>
                                          </p:val>
                                        </p:tav>
                                        <p:tav tm="100000">
                                          <p:val>
                                            <p:strVal val="#ppt_x"/>
                                          </p:val>
                                        </p:tav>
                                      </p:tavLst>
                                    </p:anim>
                                    <p:anim calcmode="lin" valueType="num">
                                      <p:cBhvr additive="base">
                                        <p:cTn id="16"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4"/>
                                        </p:tgtEl>
                                        <p:attrNameLst>
                                          <p:attrName>style.visibility</p:attrName>
                                        </p:attrNameLst>
                                      </p:cBhvr>
                                      <p:to>
                                        <p:strVal val="visible"/>
                                      </p:to>
                                    </p:set>
                                    <p:anim calcmode="lin" valueType="num">
                                      <p:cBhvr additive="base">
                                        <p:cTn id="21" dur="500" fill="hold"/>
                                        <p:tgtEl>
                                          <p:spTgt spid="224"/>
                                        </p:tgtEl>
                                        <p:attrNameLst>
                                          <p:attrName>ppt_x</p:attrName>
                                        </p:attrNameLst>
                                      </p:cBhvr>
                                      <p:tavLst>
                                        <p:tav tm="0">
                                          <p:val>
                                            <p:strVal val="#ppt_x"/>
                                          </p:val>
                                        </p:tav>
                                        <p:tav tm="100000">
                                          <p:val>
                                            <p:strVal val="#ppt_x"/>
                                          </p:val>
                                        </p:tav>
                                      </p:tavLst>
                                    </p:anim>
                                    <p:anim calcmode="lin" valueType="num">
                                      <p:cBhvr additive="base">
                                        <p:cTn id="22" dur="500" fill="hold"/>
                                        <p:tgtEl>
                                          <p:spTgt spid="22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5"/>
                                        </p:tgtEl>
                                        <p:attrNameLst>
                                          <p:attrName>style.visibility</p:attrName>
                                        </p:attrNameLst>
                                      </p:cBhvr>
                                      <p:to>
                                        <p:strVal val="visible"/>
                                      </p:to>
                                    </p:set>
                                    <p:anim calcmode="lin" valueType="num">
                                      <p:cBhvr additive="base">
                                        <p:cTn id="25" dur="500" fill="hold"/>
                                        <p:tgtEl>
                                          <p:spTgt spid="155"/>
                                        </p:tgtEl>
                                        <p:attrNameLst>
                                          <p:attrName>ppt_x</p:attrName>
                                        </p:attrNameLst>
                                      </p:cBhvr>
                                      <p:tavLst>
                                        <p:tav tm="0">
                                          <p:val>
                                            <p:strVal val="#ppt_x"/>
                                          </p:val>
                                        </p:tav>
                                        <p:tav tm="100000">
                                          <p:val>
                                            <p:strVal val="#ppt_x"/>
                                          </p:val>
                                        </p:tav>
                                      </p:tavLst>
                                    </p:anim>
                                    <p:anim calcmode="lin" valueType="num">
                                      <p:cBhvr additive="base">
                                        <p:cTn id="26" dur="500" fill="hold"/>
                                        <p:tgtEl>
                                          <p:spTgt spid="15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4"/>
                                        </p:tgtEl>
                                        <p:attrNameLst>
                                          <p:attrName>style.visibility</p:attrName>
                                        </p:attrNameLst>
                                      </p:cBhvr>
                                      <p:to>
                                        <p:strVal val="visible"/>
                                      </p:to>
                                    </p:set>
                                    <p:anim calcmode="lin" valueType="num">
                                      <p:cBhvr additive="base">
                                        <p:cTn id="29" dur="500" fill="hold"/>
                                        <p:tgtEl>
                                          <p:spTgt spid="144"/>
                                        </p:tgtEl>
                                        <p:attrNameLst>
                                          <p:attrName>ppt_x</p:attrName>
                                        </p:attrNameLst>
                                      </p:cBhvr>
                                      <p:tavLst>
                                        <p:tav tm="0">
                                          <p:val>
                                            <p:strVal val="#ppt_x"/>
                                          </p:val>
                                        </p:tav>
                                        <p:tav tm="100000">
                                          <p:val>
                                            <p:strVal val="#ppt_x"/>
                                          </p:val>
                                        </p:tav>
                                      </p:tavLst>
                                    </p:anim>
                                    <p:anim calcmode="lin" valueType="num">
                                      <p:cBhvr additive="base">
                                        <p:cTn id="30" dur="500" fill="hold"/>
                                        <p:tgtEl>
                                          <p:spTgt spid="14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9"/>
                                        </p:tgtEl>
                                        <p:attrNameLst>
                                          <p:attrName>style.visibility</p:attrName>
                                        </p:attrNameLst>
                                      </p:cBhvr>
                                      <p:to>
                                        <p:strVal val="visible"/>
                                      </p:to>
                                    </p:set>
                                    <p:anim calcmode="lin" valueType="num">
                                      <p:cBhvr additive="base">
                                        <p:cTn id="35" dur="500" fill="hold"/>
                                        <p:tgtEl>
                                          <p:spTgt spid="159"/>
                                        </p:tgtEl>
                                        <p:attrNameLst>
                                          <p:attrName>ppt_x</p:attrName>
                                        </p:attrNameLst>
                                      </p:cBhvr>
                                      <p:tavLst>
                                        <p:tav tm="0">
                                          <p:val>
                                            <p:strVal val="#ppt_x"/>
                                          </p:val>
                                        </p:tav>
                                        <p:tav tm="100000">
                                          <p:val>
                                            <p:strVal val="#ppt_x"/>
                                          </p:val>
                                        </p:tav>
                                      </p:tavLst>
                                    </p:anim>
                                    <p:anim calcmode="lin" valueType="num">
                                      <p:cBhvr additive="base">
                                        <p:cTn id="36" dur="500" fill="hold"/>
                                        <p:tgtEl>
                                          <p:spTgt spid="15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2"/>
                                        </p:tgtEl>
                                        <p:attrNameLst>
                                          <p:attrName>style.visibility</p:attrName>
                                        </p:attrNameLst>
                                      </p:cBhvr>
                                      <p:to>
                                        <p:strVal val="visible"/>
                                      </p:to>
                                    </p:set>
                                    <p:anim calcmode="lin" valueType="num">
                                      <p:cBhvr additive="base">
                                        <p:cTn id="43" dur="500" fill="hold"/>
                                        <p:tgtEl>
                                          <p:spTgt spid="112"/>
                                        </p:tgtEl>
                                        <p:attrNameLst>
                                          <p:attrName>ppt_x</p:attrName>
                                        </p:attrNameLst>
                                      </p:cBhvr>
                                      <p:tavLst>
                                        <p:tav tm="0">
                                          <p:val>
                                            <p:strVal val="#ppt_x"/>
                                          </p:val>
                                        </p:tav>
                                        <p:tav tm="100000">
                                          <p:val>
                                            <p:strVal val="#ppt_x"/>
                                          </p:val>
                                        </p:tav>
                                      </p:tavLst>
                                    </p:anim>
                                    <p:anim calcmode="lin" valueType="num">
                                      <p:cBhvr additive="base">
                                        <p:cTn id="44"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8"/>
                                        </p:tgtEl>
                                        <p:attrNameLst>
                                          <p:attrName>style.visibility</p:attrName>
                                        </p:attrNameLst>
                                      </p:cBhvr>
                                      <p:to>
                                        <p:strVal val="visible"/>
                                      </p:to>
                                    </p:set>
                                    <p:anim calcmode="lin" valueType="num">
                                      <p:cBhvr additive="base">
                                        <p:cTn id="49" dur="500" fill="hold"/>
                                        <p:tgtEl>
                                          <p:spTgt spid="168"/>
                                        </p:tgtEl>
                                        <p:attrNameLst>
                                          <p:attrName>ppt_x</p:attrName>
                                        </p:attrNameLst>
                                      </p:cBhvr>
                                      <p:tavLst>
                                        <p:tav tm="0">
                                          <p:val>
                                            <p:strVal val="#ppt_x"/>
                                          </p:val>
                                        </p:tav>
                                        <p:tav tm="100000">
                                          <p:val>
                                            <p:strVal val="#ppt_x"/>
                                          </p:val>
                                        </p:tav>
                                      </p:tavLst>
                                    </p:anim>
                                    <p:anim calcmode="lin" valueType="num">
                                      <p:cBhvr additive="base">
                                        <p:cTn id="50" dur="500" fill="hold"/>
                                        <p:tgtEl>
                                          <p:spTgt spid="16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7"/>
                                        </p:tgtEl>
                                        <p:attrNameLst>
                                          <p:attrName>style.visibility</p:attrName>
                                        </p:attrNameLst>
                                      </p:cBhvr>
                                      <p:to>
                                        <p:strVal val="visible"/>
                                      </p:to>
                                    </p:set>
                                    <p:anim calcmode="lin" valueType="num">
                                      <p:cBhvr additive="base">
                                        <p:cTn id="53" dur="500" fill="hold"/>
                                        <p:tgtEl>
                                          <p:spTgt spid="157"/>
                                        </p:tgtEl>
                                        <p:attrNameLst>
                                          <p:attrName>ppt_x</p:attrName>
                                        </p:attrNameLst>
                                      </p:cBhvr>
                                      <p:tavLst>
                                        <p:tav tm="0">
                                          <p:val>
                                            <p:strVal val="#ppt_x"/>
                                          </p:val>
                                        </p:tav>
                                        <p:tav tm="100000">
                                          <p:val>
                                            <p:strVal val="#ppt_x"/>
                                          </p:val>
                                        </p:tav>
                                      </p:tavLst>
                                    </p:anim>
                                    <p:anim calcmode="lin" valueType="num">
                                      <p:cBhvr additive="base">
                                        <p:cTn id="54" dur="500" fill="hold"/>
                                        <p:tgtEl>
                                          <p:spTgt spid="15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7"/>
                                        </p:tgtEl>
                                        <p:attrNameLst>
                                          <p:attrName>style.visibility</p:attrName>
                                        </p:attrNameLst>
                                      </p:cBhvr>
                                      <p:to>
                                        <p:strVal val="visible"/>
                                      </p:to>
                                    </p:set>
                                    <p:anim calcmode="lin" valueType="num">
                                      <p:cBhvr additive="base">
                                        <p:cTn id="57" dur="500" fill="hold"/>
                                        <p:tgtEl>
                                          <p:spTgt spid="147"/>
                                        </p:tgtEl>
                                        <p:attrNameLst>
                                          <p:attrName>ppt_x</p:attrName>
                                        </p:attrNameLst>
                                      </p:cBhvr>
                                      <p:tavLst>
                                        <p:tav tm="0">
                                          <p:val>
                                            <p:strVal val="#ppt_x"/>
                                          </p:val>
                                        </p:tav>
                                        <p:tav tm="100000">
                                          <p:val>
                                            <p:strVal val="#ppt_x"/>
                                          </p:val>
                                        </p:tav>
                                      </p:tavLst>
                                    </p:anim>
                                    <p:anim calcmode="lin" valueType="num">
                                      <p:cBhvr additive="base">
                                        <p:cTn id="58"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9"/>
                                        </p:tgtEl>
                                        <p:attrNameLst>
                                          <p:attrName>style.visibility</p:attrName>
                                        </p:attrNameLst>
                                      </p:cBhvr>
                                      <p:to>
                                        <p:strVal val="visible"/>
                                      </p:to>
                                    </p:set>
                                    <p:anim calcmode="lin" valueType="num">
                                      <p:cBhvr additive="base">
                                        <p:cTn id="63" dur="500" fill="hold"/>
                                        <p:tgtEl>
                                          <p:spTgt spid="109"/>
                                        </p:tgtEl>
                                        <p:attrNameLst>
                                          <p:attrName>ppt_x</p:attrName>
                                        </p:attrNameLst>
                                      </p:cBhvr>
                                      <p:tavLst>
                                        <p:tav tm="0">
                                          <p:val>
                                            <p:strVal val="#ppt_x"/>
                                          </p:val>
                                        </p:tav>
                                        <p:tav tm="100000">
                                          <p:val>
                                            <p:strVal val="#ppt_x"/>
                                          </p:val>
                                        </p:tav>
                                      </p:tavLst>
                                    </p:anim>
                                    <p:anim calcmode="lin" valueType="num">
                                      <p:cBhvr additive="base">
                                        <p:cTn id="64" dur="500" fill="hold"/>
                                        <p:tgtEl>
                                          <p:spTgt spid="10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15"/>
                                        </p:tgtEl>
                                        <p:attrNameLst>
                                          <p:attrName>style.visibility</p:attrName>
                                        </p:attrNameLst>
                                      </p:cBhvr>
                                      <p:to>
                                        <p:strVal val="visible"/>
                                      </p:to>
                                    </p:set>
                                    <p:anim calcmode="lin" valueType="num">
                                      <p:cBhvr additive="base">
                                        <p:cTn id="67" dur="500" fill="hold"/>
                                        <p:tgtEl>
                                          <p:spTgt spid="215"/>
                                        </p:tgtEl>
                                        <p:attrNameLst>
                                          <p:attrName>ppt_x</p:attrName>
                                        </p:attrNameLst>
                                      </p:cBhvr>
                                      <p:tavLst>
                                        <p:tav tm="0">
                                          <p:val>
                                            <p:strVal val="#ppt_x"/>
                                          </p:val>
                                        </p:tav>
                                        <p:tav tm="100000">
                                          <p:val>
                                            <p:strVal val="#ppt_x"/>
                                          </p:val>
                                        </p:tav>
                                      </p:tavLst>
                                    </p:anim>
                                    <p:anim calcmode="lin" valueType="num">
                                      <p:cBhvr additive="base">
                                        <p:cTn id="68" dur="500" fill="hold"/>
                                        <p:tgtEl>
                                          <p:spTgt spid="21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06"/>
                                        </p:tgtEl>
                                        <p:attrNameLst>
                                          <p:attrName>style.visibility</p:attrName>
                                        </p:attrNameLst>
                                      </p:cBhvr>
                                      <p:to>
                                        <p:strVal val="visible"/>
                                      </p:to>
                                    </p:set>
                                    <p:anim calcmode="lin" valueType="num">
                                      <p:cBhvr additive="base">
                                        <p:cTn id="71" dur="500" fill="hold"/>
                                        <p:tgtEl>
                                          <p:spTgt spid="206"/>
                                        </p:tgtEl>
                                        <p:attrNameLst>
                                          <p:attrName>ppt_x</p:attrName>
                                        </p:attrNameLst>
                                      </p:cBhvr>
                                      <p:tavLst>
                                        <p:tav tm="0">
                                          <p:val>
                                            <p:strVal val="#ppt_x"/>
                                          </p:val>
                                        </p:tav>
                                        <p:tav tm="100000">
                                          <p:val>
                                            <p:strVal val="#ppt_x"/>
                                          </p:val>
                                        </p:tav>
                                      </p:tavLst>
                                    </p:anim>
                                    <p:anim calcmode="lin" valueType="num">
                                      <p:cBhvr additive="base">
                                        <p:cTn id="72" dur="500" fill="hold"/>
                                        <p:tgtEl>
                                          <p:spTgt spid="20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07"/>
                                        </p:tgtEl>
                                        <p:attrNameLst>
                                          <p:attrName>style.visibility</p:attrName>
                                        </p:attrNameLst>
                                      </p:cBhvr>
                                      <p:to>
                                        <p:strVal val="visible"/>
                                      </p:to>
                                    </p:set>
                                    <p:anim calcmode="lin" valueType="num">
                                      <p:cBhvr additive="base">
                                        <p:cTn id="75" dur="500" fill="hold"/>
                                        <p:tgtEl>
                                          <p:spTgt spid="207"/>
                                        </p:tgtEl>
                                        <p:attrNameLst>
                                          <p:attrName>ppt_x</p:attrName>
                                        </p:attrNameLst>
                                      </p:cBhvr>
                                      <p:tavLst>
                                        <p:tav tm="0">
                                          <p:val>
                                            <p:strVal val="#ppt_x"/>
                                          </p:val>
                                        </p:tav>
                                        <p:tav tm="100000">
                                          <p:val>
                                            <p:strVal val="#ppt_x"/>
                                          </p:val>
                                        </p:tav>
                                      </p:tavLst>
                                    </p:anim>
                                    <p:anim calcmode="lin" valueType="num">
                                      <p:cBhvr additive="base">
                                        <p:cTn id="76" dur="500" fill="hold"/>
                                        <p:tgtEl>
                                          <p:spTgt spid="207"/>
                                        </p:tgtEl>
                                        <p:attrNameLst>
                                          <p:attrName>ppt_y</p:attrName>
                                        </p:attrNameLst>
                                      </p:cBhvr>
                                      <p:tavLst>
                                        <p:tav tm="0">
                                          <p:val>
                                            <p:strVal val="1+#ppt_h/2"/>
                                          </p:val>
                                        </p:tav>
                                        <p:tav tm="100000">
                                          <p:val>
                                            <p:strVal val="#ppt_y"/>
                                          </p:val>
                                        </p:tav>
                                      </p:tavLst>
                                    </p:anim>
                                  </p:childTnLst>
                                </p:cTn>
                              </p:par>
                              <p:par>
                                <p:cTn id="77" presetID="1" presetClass="entr" presetSubtype="0" fill="hold" grpId="0" nodeType="withEffect">
                                  <p:stCondLst>
                                    <p:cond delay="0"/>
                                  </p:stCondLst>
                                  <p:childTnLst>
                                    <p:set>
                                      <p:cBhvr>
                                        <p:cTn id="78" dur="1" fill="hold">
                                          <p:stCondLst>
                                            <p:cond delay="0"/>
                                          </p:stCondLst>
                                        </p:cTn>
                                        <p:tgtEl>
                                          <p:spTgt spid="2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66"/>
                                        </p:tgtEl>
                                        <p:attrNameLst>
                                          <p:attrName>style.visibility</p:attrName>
                                        </p:attrNameLst>
                                      </p:cBhvr>
                                      <p:to>
                                        <p:strVal val="visible"/>
                                      </p:to>
                                    </p:set>
                                    <p:anim calcmode="lin" valueType="num">
                                      <p:cBhvr additive="base">
                                        <p:cTn id="83" dur="500" fill="hold"/>
                                        <p:tgtEl>
                                          <p:spTgt spid="166"/>
                                        </p:tgtEl>
                                        <p:attrNameLst>
                                          <p:attrName>ppt_x</p:attrName>
                                        </p:attrNameLst>
                                      </p:cBhvr>
                                      <p:tavLst>
                                        <p:tav tm="0">
                                          <p:val>
                                            <p:strVal val="#ppt_x"/>
                                          </p:val>
                                        </p:tav>
                                        <p:tav tm="100000">
                                          <p:val>
                                            <p:strVal val="#ppt_x"/>
                                          </p:val>
                                        </p:tav>
                                      </p:tavLst>
                                    </p:anim>
                                    <p:anim calcmode="lin" valueType="num">
                                      <p:cBhvr additive="base">
                                        <p:cTn id="84" dur="500" fill="hold"/>
                                        <p:tgtEl>
                                          <p:spTgt spid="166"/>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58"/>
                                        </p:tgtEl>
                                        <p:attrNameLst>
                                          <p:attrName>style.visibility</p:attrName>
                                        </p:attrNameLst>
                                      </p:cBhvr>
                                      <p:to>
                                        <p:strVal val="visible"/>
                                      </p:to>
                                    </p:set>
                                    <p:anim calcmode="lin" valueType="num">
                                      <p:cBhvr additive="base">
                                        <p:cTn id="87" dur="500" fill="hold"/>
                                        <p:tgtEl>
                                          <p:spTgt spid="58"/>
                                        </p:tgtEl>
                                        <p:attrNameLst>
                                          <p:attrName>ppt_x</p:attrName>
                                        </p:attrNameLst>
                                      </p:cBhvr>
                                      <p:tavLst>
                                        <p:tav tm="0">
                                          <p:val>
                                            <p:strVal val="#ppt_x"/>
                                          </p:val>
                                        </p:tav>
                                        <p:tav tm="100000">
                                          <p:val>
                                            <p:strVal val="#ppt_x"/>
                                          </p:val>
                                        </p:tav>
                                      </p:tavLst>
                                    </p:anim>
                                    <p:anim calcmode="lin" valueType="num">
                                      <p:cBhvr additive="base">
                                        <p:cTn id="88" dur="500" fill="hold"/>
                                        <p:tgtEl>
                                          <p:spTgt spid="58"/>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63"/>
                                        </p:tgtEl>
                                        <p:attrNameLst>
                                          <p:attrName>style.visibility</p:attrName>
                                        </p:attrNameLst>
                                      </p:cBhvr>
                                      <p:to>
                                        <p:strVal val="visible"/>
                                      </p:to>
                                    </p:set>
                                    <p:anim calcmode="lin" valueType="num">
                                      <p:cBhvr additive="base">
                                        <p:cTn id="91" dur="500" fill="hold"/>
                                        <p:tgtEl>
                                          <p:spTgt spid="163"/>
                                        </p:tgtEl>
                                        <p:attrNameLst>
                                          <p:attrName>ppt_x</p:attrName>
                                        </p:attrNameLst>
                                      </p:cBhvr>
                                      <p:tavLst>
                                        <p:tav tm="0">
                                          <p:val>
                                            <p:strVal val="#ppt_x"/>
                                          </p:val>
                                        </p:tav>
                                        <p:tav tm="100000">
                                          <p:val>
                                            <p:strVal val="#ppt_x"/>
                                          </p:val>
                                        </p:tav>
                                      </p:tavLst>
                                    </p:anim>
                                    <p:anim calcmode="lin" valueType="num">
                                      <p:cBhvr additive="base">
                                        <p:cTn id="92" dur="500" fill="hold"/>
                                        <p:tgtEl>
                                          <p:spTgt spid="163"/>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additive="base">
                                        <p:cTn id="95" dur="500" fill="hold"/>
                                        <p:tgtEl>
                                          <p:spTgt spid="36"/>
                                        </p:tgtEl>
                                        <p:attrNameLst>
                                          <p:attrName>ppt_x</p:attrName>
                                        </p:attrNameLst>
                                      </p:cBhvr>
                                      <p:tavLst>
                                        <p:tav tm="0">
                                          <p:val>
                                            <p:strVal val="#ppt_x"/>
                                          </p:val>
                                        </p:tav>
                                        <p:tav tm="100000">
                                          <p:val>
                                            <p:strVal val="#ppt_x"/>
                                          </p:val>
                                        </p:tav>
                                      </p:tavLst>
                                    </p:anim>
                                    <p:anim calcmode="lin" valueType="num">
                                      <p:cBhvr additive="base">
                                        <p:cTn id="96" dur="500" fill="hold"/>
                                        <p:tgtEl>
                                          <p:spTgt spid="3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42"/>
                                        </p:tgtEl>
                                        <p:attrNameLst>
                                          <p:attrName>style.visibility</p:attrName>
                                        </p:attrNameLst>
                                      </p:cBhvr>
                                      <p:to>
                                        <p:strVal val="visible"/>
                                      </p:to>
                                    </p:set>
                                    <p:anim calcmode="lin" valueType="num">
                                      <p:cBhvr additive="base">
                                        <p:cTn id="99" dur="500" fill="hold"/>
                                        <p:tgtEl>
                                          <p:spTgt spid="142"/>
                                        </p:tgtEl>
                                        <p:attrNameLst>
                                          <p:attrName>ppt_x</p:attrName>
                                        </p:attrNameLst>
                                      </p:cBhvr>
                                      <p:tavLst>
                                        <p:tav tm="0">
                                          <p:val>
                                            <p:strVal val="#ppt_x"/>
                                          </p:val>
                                        </p:tav>
                                        <p:tav tm="100000">
                                          <p:val>
                                            <p:strVal val="#ppt_x"/>
                                          </p:val>
                                        </p:tav>
                                      </p:tavLst>
                                    </p:anim>
                                    <p:anim calcmode="lin" valueType="num">
                                      <p:cBhvr additive="base">
                                        <p:cTn id="100" dur="500" fill="hold"/>
                                        <p:tgtEl>
                                          <p:spTgt spid="14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15"/>
                                        </p:tgtEl>
                                        <p:attrNameLst>
                                          <p:attrName>style.visibility</p:attrName>
                                        </p:attrNameLst>
                                      </p:cBhvr>
                                      <p:to>
                                        <p:strVal val="visible"/>
                                      </p:to>
                                    </p:set>
                                    <p:anim calcmode="lin" valueType="num">
                                      <p:cBhvr additive="base">
                                        <p:cTn id="103" dur="500" fill="hold"/>
                                        <p:tgtEl>
                                          <p:spTgt spid="115"/>
                                        </p:tgtEl>
                                        <p:attrNameLst>
                                          <p:attrName>ppt_x</p:attrName>
                                        </p:attrNameLst>
                                      </p:cBhvr>
                                      <p:tavLst>
                                        <p:tav tm="0">
                                          <p:val>
                                            <p:strVal val="#ppt_x"/>
                                          </p:val>
                                        </p:tav>
                                        <p:tav tm="100000">
                                          <p:val>
                                            <p:strVal val="#ppt_x"/>
                                          </p:val>
                                        </p:tav>
                                      </p:tavLst>
                                    </p:anim>
                                    <p:anim calcmode="lin" valueType="num">
                                      <p:cBhvr additive="base">
                                        <p:cTn id="104" dur="500" fill="hold"/>
                                        <p:tgtEl>
                                          <p:spTgt spid="115"/>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76"/>
                                        </p:tgtEl>
                                        <p:attrNameLst>
                                          <p:attrName>style.visibility</p:attrName>
                                        </p:attrNameLst>
                                      </p:cBhvr>
                                      <p:to>
                                        <p:strVal val="visible"/>
                                      </p:to>
                                    </p:set>
                                    <p:anim calcmode="lin" valueType="num">
                                      <p:cBhvr additive="base">
                                        <p:cTn id="107" dur="500" fill="hold"/>
                                        <p:tgtEl>
                                          <p:spTgt spid="176"/>
                                        </p:tgtEl>
                                        <p:attrNameLst>
                                          <p:attrName>ppt_x</p:attrName>
                                        </p:attrNameLst>
                                      </p:cBhvr>
                                      <p:tavLst>
                                        <p:tav tm="0">
                                          <p:val>
                                            <p:strVal val="#ppt_x"/>
                                          </p:val>
                                        </p:tav>
                                        <p:tav tm="100000">
                                          <p:val>
                                            <p:strVal val="#ppt_x"/>
                                          </p:val>
                                        </p:tav>
                                      </p:tavLst>
                                    </p:anim>
                                    <p:anim calcmode="lin" valueType="num">
                                      <p:cBhvr additive="base">
                                        <p:cTn id="108" dur="500" fill="hold"/>
                                        <p:tgtEl>
                                          <p:spTgt spid="176"/>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80"/>
                                        </p:tgtEl>
                                        <p:attrNameLst>
                                          <p:attrName>style.visibility</p:attrName>
                                        </p:attrNameLst>
                                      </p:cBhvr>
                                      <p:to>
                                        <p:strVal val="visible"/>
                                      </p:to>
                                    </p:set>
                                    <p:anim calcmode="lin" valueType="num">
                                      <p:cBhvr additive="base">
                                        <p:cTn id="111" dur="500" fill="hold"/>
                                        <p:tgtEl>
                                          <p:spTgt spid="180"/>
                                        </p:tgtEl>
                                        <p:attrNameLst>
                                          <p:attrName>ppt_x</p:attrName>
                                        </p:attrNameLst>
                                      </p:cBhvr>
                                      <p:tavLst>
                                        <p:tav tm="0">
                                          <p:val>
                                            <p:strVal val="#ppt_x"/>
                                          </p:val>
                                        </p:tav>
                                        <p:tav tm="100000">
                                          <p:val>
                                            <p:strVal val="#ppt_x"/>
                                          </p:val>
                                        </p:tav>
                                      </p:tavLst>
                                    </p:anim>
                                    <p:anim calcmode="lin" valueType="num">
                                      <p:cBhvr additive="base">
                                        <p:cTn id="112" dur="500" fill="hold"/>
                                        <p:tgtEl>
                                          <p:spTgt spid="180"/>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45"/>
                                        </p:tgtEl>
                                        <p:attrNameLst>
                                          <p:attrName>style.visibility</p:attrName>
                                        </p:attrNameLst>
                                      </p:cBhvr>
                                      <p:to>
                                        <p:strVal val="visible"/>
                                      </p:to>
                                    </p:set>
                                    <p:anim calcmode="lin" valueType="num">
                                      <p:cBhvr additive="base">
                                        <p:cTn id="115" dur="500" fill="hold"/>
                                        <p:tgtEl>
                                          <p:spTgt spid="45"/>
                                        </p:tgtEl>
                                        <p:attrNameLst>
                                          <p:attrName>ppt_x</p:attrName>
                                        </p:attrNameLst>
                                      </p:cBhvr>
                                      <p:tavLst>
                                        <p:tav tm="0">
                                          <p:val>
                                            <p:strVal val="#ppt_x"/>
                                          </p:val>
                                        </p:tav>
                                        <p:tav tm="100000">
                                          <p:val>
                                            <p:strVal val="#ppt_x"/>
                                          </p:val>
                                        </p:tav>
                                      </p:tavLst>
                                    </p:anim>
                                    <p:anim calcmode="lin" valueType="num">
                                      <p:cBhvr additive="base">
                                        <p:cTn id="11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49"/>
                                        </p:tgtEl>
                                        <p:attrNameLst>
                                          <p:attrName>style.visibility</p:attrName>
                                        </p:attrNameLst>
                                      </p:cBhvr>
                                      <p:to>
                                        <p:strVal val="visible"/>
                                      </p:to>
                                    </p:set>
                                    <p:anim calcmode="lin" valueType="num">
                                      <p:cBhvr additive="base">
                                        <p:cTn id="121" dur="500" fill="hold"/>
                                        <p:tgtEl>
                                          <p:spTgt spid="149"/>
                                        </p:tgtEl>
                                        <p:attrNameLst>
                                          <p:attrName>ppt_x</p:attrName>
                                        </p:attrNameLst>
                                      </p:cBhvr>
                                      <p:tavLst>
                                        <p:tav tm="0">
                                          <p:val>
                                            <p:strVal val="#ppt_x"/>
                                          </p:val>
                                        </p:tav>
                                        <p:tav tm="100000">
                                          <p:val>
                                            <p:strVal val="#ppt_x"/>
                                          </p:val>
                                        </p:tav>
                                      </p:tavLst>
                                    </p:anim>
                                    <p:anim calcmode="lin" valueType="num">
                                      <p:cBhvr additive="base">
                                        <p:cTn id="122" dur="500" fill="hold"/>
                                        <p:tgtEl>
                                          <p:spTgt spid="149"/>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148"/>
                                        </p:tgtEl>
                                        <p:attrNameLst>
                                          <p:attrName>style.visibility</p:attrName>
                                        </p:attrNameLst>
                                      </p:cBhvr>
                                      <p:to>
                                        <p:strVal val="visible"/>
                                      </p:to>
                                    </p:set>
                                    <p:anim calcmode="lin" valueType="num">
                                      <p:cBhvr additive="base">
                                        <p:cTn id="125" dur="500" fill="hold"/>
                                        <p:tgtEl>
                                          <p:spTgt spid="148"/>
                                        </p:tgtEl>
                                        <p:attrNameLst>
                                          <p:attrName>ppt_x</p:attrName>
                                        </p:attrNameLst>
                                      </p:cBhvr>
                                      <p:tavLst>
                                        <p:tav tm="0">
                                          <p:val>
                                            <p:strVal val="#ppt_x"/>
                                          </p:val>
                                        </p:tav>
                                        <p:tav tm="100000">
                                          <p:val>
                                            <p:strVal val="#ppt_x"/>
                                          </p:val>
                                        </p:tav>
                                      </p:tavLst>
                                    </p:anim>
                                    <p:anim calcmode="lin" valueType="num">
                                      <p:cBhvr additive="base">
                                        <p:cTn id="126" dur="500" fill="hold"/>
                                        <p:tgtEl>
                                          <p:spTgt spid="148"/>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150"/>
                                        </p:tgtEl>
                                        <p:attrNameLst>
                                          <p:attrName>style.visibility</p:attrName>
                                        </p:attrNameLst>
                                      </p:cBhvr>
                                      <p:to>
                                        <p:strVal val="visible"/>
                                      </p:to>
                                    </p:set>
                                    <p:anim calcmode="lin" valueType="num">
                                      <p:cBhvr additive="base">
                                        <p:cTn id="129" dur="500" fill="hold"/>
                                        <p:tgtEl>
                                          <p:spTgt spid="150"/>
                                        </p:tgtEl>
                                        <p:attrNameLst>
                                          <p:attrName>ppt_x</p:attrName>
                                        </p:attrNameLst>
                                      </p:cBhvr>
                                      <p:tavLst>
                                        <p:tav tm="0">
                                          <p:val>
                                            <p:strVal val="#ppt_x"/>
                                          </p:val>
                                        </p:tav>
                                        <p:tav tm="100000">
                                          <p:val>
                                            <p:strVal val="#ppt_x"/>
                                          </p:val>
                                        </p:tav>
                                      </p:tavLst>
                                    </p:anim>
                                    <p:anim calcmode="lin" valueType="num">
                                      <p:cBhvr additive="base">
                                        <p:cTn id="130" dur="500" fill="hold"/>
                                        <p:tgtEl>
                                          <p:spTgt spid="150"/>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152"/>
                                        </p:tgtEl>
                                        <p:attrNameLst>
                                          <p:attrName>style.visibility</p:attrName>
                                        </p:attrNameLst>
                                      </p:cBhvr>
                                      <p:to>
                                        <p:strVal val="visible"/>
                                      </p:to>
                                    </p:set>
                                    <p:anim calcmode="lin" valueType="num">
                                      <p:cBhvr additive="base">
                                        <p:cTn id="133" dur="500" fill="hold"/>
                                        <p:tgtEl>
                                          <p:spTgt spid="152"/>
                                        </p:tgtEl>
                                        <p:attrNameLst>
                                          <p:attrName>ppt_x</p:attrName>
                                        </p:attrNameLst>
                                      </p:cBhvr>
                                      <p:tavLst>
                                        <p:tav tm="0">
                                          <p:val>
                                            <p:strVal val="#ppt_x"/>
                                          </p:val>
                                        </p:tav>
                                        <p:tav tm="100000">
                                          <p:val>
                                            <p:strVal val="#ppt_x"/>
                                          </p:val>
                                        </p:tav>
                                      </p:tavLst>
                                    </p:anim>
                                    <p:anim calcmode="lin" valueType="num">
                                      <p:cBhvr additive="base">
                                        <p:cTn id="134"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9" grpId="0"/>
      <p:bldP spid="150" grpId="0" animBg="1"/>
      <p:bldP spid="152" grpId="0"/>
      <p:bldP spid="103" grpId="0"/>
      <p:bldP spid="112" grpId="0"/>
      <p:bldP spid="115" grpId="0"/>
      <p:bldP spid="144" grpId="0"/>
      <p:bldP spid="147" grpId="0"/>
      <p:bldP spid="163" grpId="0"/>
      <p:bldP spid="207" grpId="0"/>
      <p:bldP spid="225" grpId="0"/>
      <p:bldP spid="18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1850" y="1500188"/>
            <a:ext cx="10515600" cy="1521981"/>
          </a:xfrm>
        </p:spPr>
        <p:txBody>
          <a:bodyPr>
            <a:normAutofit/>
          </a:bodyPr>
          <a:lstStyle/>
          <a:p>
            <a:r>
              <a:rPr lang="nb-NO" dirty="0"/>
              <a:t>WORLD CLASS CUSTOMER SERVICE</a:t>
            </a:r>
            <a:endParaRPr lang="en-US" dirty="0"/>
          </a:p>
        </p:txBody>
      </p:sp>
      <p:sp>
        <p:nvSpPr>
          <p:cNvPr id="3" name="TextBox 2">
            <a:extLst>
              <a:ext uri="{FF2B5EF4-FFF2-40B4-BE49-F238E27FC236}">
                <a16:creationId xmlns:a16="http://schemas.microsoft.com/office/drawing/2014/main" id="{F2FE2BBF-BFBA-4F9B-B86B-BF72E358E2CA}"/>
              </a:ext>
            </a:extLst>
          </p:cNvPr>
          <p:cNvSpPr txBox="1"/>
          <p:nvPr/>
        </p:nvSpPr>
        <p:spPr>
          <a:xfrm>
            <a:off x="811797" y="2473404"/>
            <a:ext cx="6808203" cy="35423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Positive customer experiences drive repeat business, enhanced customer loyalty and improved business growth.</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AutoShape 2">
            <a:extLst>
              <a:ext uri="{FF2B5EF4-FFF2-40B4-BE49-F238E27FC236}">
                <a16:creationId xmlns:a16="http://schemas.microsoft.com/office/drawing/2014/main" id="{FB597D68-F3C6-4150-A304-B8263D24F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6148" name="Picture 4">
            <a:extLst>
              <a:ext uri="{FF2B5EF4-FFF2-40B4-BE49-F238E27FC236}">
                <a16:creationId xmlns:a16="http://schemas.microsoft.com/office/drawing/2014/main" id="{5B9CE36A-F1BA-496D-949F-BE0BCC1AB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5574" y="2168604"/>
            <a:ext cx="4524721" cy="452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251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645DFFB-55D2-47F3-A043-36858816FE79}"/>
              </a:ext>
            </a:extLst>
          </p:cNvPr>
          <p:cNvPicPr>
            <a:picLocks noChangeAspect="1"/>
          </p:cNvPicPr>
          <p:nvPr/>
        </p:nvPicPr>
        <p:blipFill>
          <a:blip r:embed="rId3"/>
          <a:stretch>
            <a:fillRect/>
          </a:stretch>
        </p:blipFill>
        <p:spPr>
          <a:xfrm>
            <a:off x="1648360" y="3662472"/>
            <a:ext cx="1304881" cy="1093475"/>
          </a:xfrm>
          <a:prstGeom prst="rect">
            <a:avLst/>
          </a:prstGeom>
        </p:spPr>
      </p:pic>
      <p:pic>
        <p:nvPicPr>
          <p:cNvPr id="7" name="Picture 6">
            <a:extLst>
              <a:ext uri="{FF2B5EF4-FFF2-40B4-BE49-F238E27FC236}">
                <a16:creationId xmlns:a16="http://schemas.microsoft.com/office/drawing/2014/main" id="{31A4883F-A042-4614-912E-70D98A1B9500}"/>
              </a:ext>
            </a:extLst>
          </p:cNvPr>
          <p:cNvPicPr>
            <a:picLocks noChangeAspect="1"/>
          </p:cNvPicPr>
          <p:nvPr/>
        </p:nvPicPr>
        <p:blipFill>
          <a:blip r:embed="rId4"/>
          <a:stretch>
            <a:fillRect/>
          </a:stretch>
        </p:blipFill>
        <p:spPr>
          <a:xfrm flipV="1">
            <a:off x="3065694" y="4132948"/>
            <a:ext cx="722940" cy="221604"/>
          </a:xfrm>
          <a:prstGeom prst="rect">
            <a:avLst/>
          </a:prstGeom>
        </p:spPr>
      </p:pic>
      <p:pic>
        <p:nvPicPr>
          <p:cNvPr id="9" name="Picture 8">
            <a:extLst>
              <a:ext uri="{FF2B5EF4-FFF2-40B4-BE49-F238E27FC236}">
                <a16:creationId xmlns:a16="http://schemas.microsoft.com/office/drawing/2014/main" id="{851B9633-F209-4E47-840F-DF4DCF43ED80}"/>
              </a:ext>
            </a:extLst>
          </p:cNvPr>
          <p:cNvPicPr>
            <a:picLocks noChangeAspect="1"/>
          </p:cNvPicPr>
          <p:nvPr/>
        </p:nvPicPr>
        <p:blipFill>
          <a:blip r:embed="rId5"/>
          <a:stretch>
            <a:fillRect/>
          </a:stretch>
        </p:blipFill>
        <p:spPr>
          <a:xfrm>
            <a:off x="3562493" y="4263726"/>
            <a:ext cx="804268" cy="222610"/>
          </a:xfrm>
          <a:prstGeom prst="roundRect">
            <a:avLst>
              <a:gd name="adj" fmla="val 26921"/>
            </a:avLst>
          </a:prstGeom>
        </p:spPr>
      </p:pic>
      <p:pic>
        <p:nvPicPr>
          <p:cNvPr id="11" name="Picture 10">
            <a:extLst>
              <a:ext uri="{FF2B5EF4-FFF2-40B4-BE49-F238E27FC236}">
                <a16:creationId xmlns:a16="http://schemas.microsoft.com/office/drawing/2014/main" id="{5B0C47C4-03ED-42DE-A4DD-7C2131307E43}"/>
              </a:ext>
            </a:extLst>
          </p:cNvPr>
          <p:cNvPicPr>
            <a:picLocks noChangeAspect="1"/>
          </p:cNvPicPr>
          <p:nvPr/>
        </p:nvPicPr>
        <p:blipFill>
          <a:blip r:embed="rId6"/>
          <a:stretch>
            <a:fillRect/>
          </a:stretch>
        </p:blipFill>
        <p:spPr>
          <a:xfrm>
            <a:off x="4113098" y="4375031"/>
            <a:ext cx="801588" cy="223867"/>
          </a:xfrm>
          <a:prstGeom prst="rect">
            <a:avLst/>
          </a:prstGeom>
        </p:spPr>
      </p:pic>
      <p:pic>
        <p:nvPicPr>
          <p:cNvPr id="15" name="Picture 14">
            <a:extLst>
              <a:ext uri="{FF2B5EF4-FFF2-40B4-BE49-F238E27FC236}">
                <a16:creationId xmlns:a16="http://schemas.microsoft.com/office/drawing/2014/main" id="{8A3F6248-9D99-45CC-BE6C-02359EB8A3FD}"/>
              </a:ext>
            </a:extLst>
          </p:cNvPr>
          <p:cNvPicPr>
            <a:picLocks noChangeAspect="1"/>
          </p:cNvPicPr>
          <p:nvPr/>
        </p:nvPicPr>
        <p:blipFill>
          <a:blip r:embed="rId7"/>
          <a:stretch>
            <a:fillRect/>
          </a:stretch>
        </p:blipFill>
        <p:spPr>
          <a:xfrm>
            <a:off x="2552484" y="4566051"/>
            <a:ext cx="903203" cy="805453"/>
          </a:xfrm>
          <a:prstGeom prst="rect">
            <a:avLst/>
          </a:prstGeom>
        </p:spPr>
      </p:pic>
      <p:pic>
        <p:nvPicPr>
          <p:cNvPr id="17" name="Picture 16">
            <a:extLst>
              <a:ext uri="{FF2B5EF4-FFF2-40B4-BE49-F238E27FC236}">
                <a16:creationId xmlns:a16="http://schemas.microsoft.com/office/drawing/2014/main" id="{06371F19-3009-4E7E-9C5A-622CCE68818A}"/>
              </a:ext>
            </a:extLst>
          </p:cNvPr>
          <p:cNvPicPr>
            <a:picLocks noChangeAspect="1"/>
          </p:cNvPicPr>
          <p:nvPr/>
        </p:nvPicPr>
        <p:blipFill>
          <a:blip r:embed="rId8"/>
          <a:stretch>
            <a:fillRect/>
          </a:stretch>
        </p:blipFill>
        <p:spPr>
          <a:xfrm>
            <a:off x="4692353" y="3336044"/>
            <a:ext cx="844605" cy="689130"/>
          </a:xfrm>
          <a:prstGeom prst="rect">
            <a:avLst/>
          </a:prstGeom>
        </p:spPr>
      </p:pic>
      <p:pic>
        <p:nvPicPr>
          <p:cNvPr id="19" name="Picture 18">
            <a:extLst>
              <a:ext uri="{FF2B5EF4-FFF2-40B4-BE49-F238E27FC236}">
                <a16:creationId xmlns:a16="http://schemas.microsoft.com/office/drawing/2014/main" id="{65C84CD2-5702-4A3A-8810-30DB88BF932B}"/>
              </a:ext>
            </a:extLst>
          </p:cNvPr>
          <p:cNvPicPr>
            <a:picLocks noChangeAspect="1"/>
          </p:cNvPicPr>
          <p:nvPr/>
        </p:nvPicPr>
        <p:blipFill>
          <a:blip r:embed="rId9"/>
          <a:stretch>
            <a:fillRect/>
          </a:stretch>
        </p:blipFill>
        <p:spPr>
          <a:xfrm>
            <a:off x="624197" y="4612668"/>
            <a:ext cx="1351400" cy="875625"/>
          </a:xfrm>
          <a:prstGeom prst="rect">
            <a:avLst/>
          </a:prstGeom>
        </p:spPr>
      </p:pic>
      <p:pic>
        <p:nvPicPr>
          <p:cNvPr id="21" name="Picture 20">
            <a:extLst>
              <a:ext uri="{FF2B5EF4-FFF2-40B4-BE49-F238E27FC236}">
                <a16:creationId xmlns:a16="http://schemas.microsoft.com/office/drawing/2014/main" id="{F43889CB-07E6-4946-8FD1-28438F51854A}"/>
              </a:ext>
            </a:extLst>
          </p:cNvPr>
          <p:cNvPicPr>
            <a:picLocks noChangeAspect="1"/>
          </p:cNvPicPr>
          <p:nvPr/>
        </p:nvPicPr>
        <p:blipFill>
          <a:blip r:embed="rId10"/>
          <a:stretch>
            <a:fillRect/>
          </a:stretch>
        </p:blipFill>
        <p:spPr>
          <a:xfrm>
            <a:off x="525553" y="3893928"/>
            <a:ext cx="711031" cy="646756"/>
          </a:xfrm>
          <a:prstGeom prst="rect">
            <a:avLst/>
          </a:prstGeom>
        </p:spPr>
      </p:pic>
      <p:pic>
        <p:nvPicPr>
          <p:cNvPr id="23" name="Picture 22">
            <a:extLst>
              <a:ext uri="{FF2B5EF4-FFF2-40B4-BE49-F238E27FC236}">
                <a16:creationId xmlns:a16="http://schemas.microsoft.com/office/drawing/2014/main" id="{8D960493-93DE-4735-AF5B-97731E56E5B8}"/>
              </a:ext>
            </a:extLst>
          </p:cNvPr>
          <p:cNvPicPr>
            <a:picLocks noChangeAspect="1"/>
          </p:cNvPicPr>
          <p:nvPr/>
        </p:nvPicPr>
        <p:blipFill>
          <a:blip r:embed="rId11"/>
          <a:stretch>
            <a:fillRect/>
          </a:stretch>
        </p:blipFill>
        <p:spPr>
          <a:xfrm>
            <a:off x="4003307" y="3556779"/>
            <a:ext cx="307950" cy="313600"/>
          </a:xfrm>
          <a:prstGeom prst="rect">
            <a:avLst/>
          </a:prstGeom>
        </p:spPr>
      </p:pic>
      <p:pic>
        <p:nvPicPr>
          <p:cNvPr id="25" name="Picture 24">
            <a:extLst>
              <a:ext uri="{FF2B5EF4-FFF2-40B4-BE49-F238E27FC236}">
                <a16:creationId xmlns:a16="http://schemas.microsoft.com/office/drawing/2014/main" id="{FA63451F-4252-4E8E-AA44-A6D9CBA19F99}"/>
              </a:ext>
            </a:extLst>
          </p:cNvPr>
          <p:cNvPicPr>
            <a:picLocks noChangeAspect="1"/>
          </p:cNvPicPr>
          <p:nvPr/>
        </p:nvPicPr>
        <p:blipFill>
          <a:blip r:embed="rId12"/>
          <a:stretch>
            <a:fillRect/>
          </a:stretch>
        </p:blipFill>
        <p:spPr>
          <a:xfrm>
            <a:off x="1255107" y="3277554"/>
            <a:ext cx="266317" cy="256917"/>
          </a:xfrm>
          <a:prstGeom prst="rect">
            <a:avLst/>
          </a:prstGeom>
        </p:spPr>
      </p:pic>
      <p:pic>
        <p:nvPicPr>
          <p:cNvPr id="27" name="Picture 26">
            <a:extLst>
              <a:ext uri="{FF2B5EF4-FFF2-40B4-BE49-F238E27FC236}">
                <a16:creationId xmlns:a16="http://schemas.microsoft.com/office/drawing/2014/main" id="{4FF0D575-731C-43F9-8FCE-E33C48315A4C}"/>
              </a:ext>
            </a:extLst>
          </p:cNvPr>
          <p:cNvPicPr>
            <a:picLocks noChangeAspect="1"/>
          </p:cNvPicPr>
          <p:nvPr/>
        </p:nvPicPr>
        <p:blipFill>
          <a:blip r:embed="rId13"/>
          <a:stretch>
            <a:fillRect/>
          </a:stretch>
        </p:blipFill>
        <p:spPr>
          <a:xfrm>
            <a:off x="3087439" y="3330778"/>
            <a:ext cx="256021" cy="252739"/>
          </a:xfrm>
          <a:prstGeom prst="rect">
            <a:avLst/>
          </a:prstGeom>
        </p:spPr>
      </p:pic>
      <p:pic>
        <p:nvPicPr>
          <p:cNvPr id="28" name="Graphic 27" descr="Arrow: Rotate right with solid fill">
            <a:extLst>
              <a:ext uri="{FF2B5EF4-FFF2-40B4-BE49-F238E27FC236}">
                <a16:creationId xmlns:a16="http://schemas.microsoft.com/office/drawing/2014/main" id="{551592E6-F273-4BC9-9626-F26EDF213E1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a:off x="1354571" y="3574220"/>
            <a:ext cx="207451" cy="207451"/>
          </a:xfrm>
          <a:prstGeom prst="rect">
            <a:avLst/>
          </a:prstGeom>
        </p:spPr>
      </p:pic>
      <p:pic>
        <p:nvPicPr>
          <p:cNvPr id="29" name="Graphic 28" descr="Arrow: Rotate right with solid fill">
            <a:extLst>
              <a:ext uri="{FF2B5EF4-FFF2-40B4-BE49-F238E27FC236}">
                <a16:creationId xmlns:a16="http://schemas.microsoft.com/office/drawing/2014/main" id="{1D4DA6D2-91D1-478A-905A-BDE41F5E081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flipH="1">
            <a:off x="3036680" y="3606161"/>
            <a:ext cx="207451" cy="207451"/>
          </a:xfrm>
          <a:prstGeom prst="rect">
            <a:avLst/>
          </a:prstGeom>
        </p:spPr>
      </p:pic>
      <p:pic>
        <p:nvPicPr>
          <p:cNvPr id="30" name="Graphic 29" descr="Arrow: Counter-clockwise curve with solid fill">
            <a:extLst>
              <a:ext uri="{FF2B5EF4-FFF2-40B4-BE49-F238E27FC236}">
                <a16:creationId xmlns:a16="http://schemas.microsoft.com/office/drawing/2014/main" id="{939F705E-1403-4402-BDA5-25945324533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6880679" flipH="1">
            <a:off x="1597963" y="3431718"/>
            <a:ext cx="253029" cy="253029"/>
          </a:xfrm>
          <a:prstGeom prst="rect">
            <a:avLst/>
          </a:prstGeom>
        </p:spPr>
      </p:pic>
      <p:pic>
        <p:nvPicPr>
          <p:cNvPr id="31" name="Graphic 30" descr="Arrow: Counter-clockwise curve with solid fill">
            <a:extLst>
              <a:ext uri="{FF2B5EF4-FFF2-40B4-BE49-F238E27FC236}">
                <a16:creationId xmlns:a16="http://schemas.microsoft.com/office/drawing/2014/main" id="{3F7C5F01-3CC3-43E8-A260-CA935C829C0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7934262">
            <a:off x="2262219" y="4796313"/>
            <a:ext cx="236550" cy="236550"/>
          </a:xfrm>
          <a:prstGeom prst="rect">
            <a:avLst/>
          </a:prstGeom>
        </p:spPr>
      </p:pic>
      <p:pic>
        <p:nvPicPr>
          <p:cNvPr id="32" name="Graphic 31" descr="Arrow: Rotate right with solid fill">
            <a:extLst>
              <a:ext uri="{FF2B5EF4-FFF2-40B4-BE49-F238E27FC236}">
                <a16:creationId xmlns:a16="http://schemas.microsoft.com/office/drawing/2014/main" id="{EF1CD9E1-687B-4497-8084-BD6912FD0FD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24030" y="3928512"/>
            <a:ext cx="207451" cy="207451"/>
          </a:xfrm>
          <a:prstGeom prst="rect">
            <a:avLst/>
          </a:prstGeom>
        </p:spPr>
      </p:pic>
      <p:pic>
        <p:nvPicPr>
          <p:cNvPr id="33" name="Graphic 32" descr="Arrow: Rotate right with solid fill">
            <a:extLst>
              <a:ext uri="{FF2B5EF4-FFF2-40B4-BE49-F238E27FC236}">
                <a16:creationId xmlns:a16="http://schemas.microsoft.com/office/drawing/2014/main" id="{2781C70B-527C-4B54-801A-2729C5531BB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027038" y="3817723"/>
            <a:ext cx="207451" cy="207451"/>
          </a:xfrm>
          <a:prstGeom prst="rect">
            <a:avLst/>
          </a:prstGeom>
        </p:spPr>
      </p:pic>
      <p:pic>
        <p:nvPicPr>
          <p:cNvPr id="34" name="Graphic 33" descr="Arrow: Counter-clockwise curve with solid fill">
            <a:extLst>
              <a:ext uri="{FF2B5EF4-FFF2-40B4-BE49-F238E27FC236}">
                <a16:creationId xmlns:a16="http://schemas.microsoft.com/office/drawing/2014/main" id="{B215186C-453C-438A-A895-120C20515B4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6200000">
            <a:off x="4356110" y="3515094"/>
            <a:ext cx="264049" cy="264049"/>
          </a:xfrm>
          <a:prstGeom prst="rect">
            <a:avLst/>
          </a:prstGeom>
        </p:spPr>
      </p:pic>
      <p:pic>
        <p:nvPicPr>
          <p:cNvPr id="35" name="Graphic 34" descr="Arrow: Counter-clockwise curve with solid fill">
            <a:extLst>
              <a:ext uri="{FF2B5EF4-FFF2-40B4-BE49-F238E27FC236}">
                <a16:creationId xmlns:a16="http://schemas.microsoft.com/office/drawing/2014/main" id="{92790482-2E4E-4EFA-B902-CF1548A8AC7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3665738" flipH="1">
            <a:off x="2027072" y="4789504"/>
            <a:ext cx="236550" cy="236550"/>
          </a:xfrm>
          <a:prstGeom prst="rect">
            <a:avLst/>
          </a:prstGeom>
        </p:spPr>
      </p:pic>
      <p:pic>
        <p:nvPicPr>
          <p:cNvPr id="36" name="Graphic 35" descr="Arrow: Straight with solid fill">
            <a:extLst>
              <a:ext uri="{FF2B5EF4-FFF2-40B4-BE49-F238E27FC236}">
                <a16:creationId xmlns:a16="http://schemas.microsoft.com/office/drawing/2014/main" id="{10DFF557-589B-49C8-8EE5-E0E40B7F3F3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flipH="1">
            <a:off x="1286321" y="4115632"/>
            <a:ext cx="265929" cy="265929"/>
          </a:xfrm>
          <a:prstGeom prst="rect">
            <a:avLst/>
          </a:prstGeom>
        </p:spPr>
      </p:pic>
      <p:sp>
        <p:nvSpPr>
          <p:cNvPr id="37" name="TekstSylinder 48">
            <a:extLst>
              <a:ext uri="{FF2B5EF4-FFF2-40B4-BE49-F238E27FC236}">
                <a16:creationId xmlns:a16="http://schemas.microsoft.com/office/drawing/2014/main" id="{5F2CFA49-07F8-46AD-92D6-2EA0BA0DDD6C}"/>
              </a:ext>
            </a:extLst>
          </p:cNvPr>
          <p:cNvSpPr txBox="1"/>
          <p:nvPr/>
        </p:nvSpPr>
        <p:spPr>
          <a:xfrm>
            <a:off x="1722894" y="3475698"/>
            <a:ext cx="119372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Inc. requests</a:t>
            </a:r>
          </a:p>
        </p:txBody>
      </p:sp>
      <p:sp>
        <p:nvSpPr>
          <p:cNvPr id="38" name="TekstSylinder 159">
            <a:extLst>
              <a:ext uri="{FF2B5EF4-FFF2-40B4-BE49-F238E27FC236}">
                <a16:creationId xmlns:a16="http://schemas.microsoft.com/office/drawing/2014/main" id="{33F296E9-1971-446F-A91B-C8D9B0186CE6}"/>
              </a:ext>
            </a:extLst>
          </p:cNvPr>
          <p:cNvSpPr txBox="1"/>
          <p:nvPr/>
        </p:nvSpPr>
        <p:spPr>
          <a:xfrm>
            <a:off x="3669921" y="4095080"/>
            <a:ext cx="67554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dirty="0">
                <a:ln>
                  <a:noFill/>
                </a:ln>
                <a:solidFill>
                  <a:srgbClr val="2B2929"/>
                </a:solidFill>
                <a:effectLst/>
                <a:uLnTx/>
                <a:uFillTx/>
                <a:latin typeface="Arial" panose="020B0604020202020204"/>
                <a:ea typeface="+mn-ea"/>
                <a:cs typeface="+mn-cs"/>
              </a:rPr>
              <a:t>Priority</a:t>
            </a:r>
          </a:p>
        </p:txBody>
      </p:sp>
      <p:sp>
        <p:nvSpPr>
          <p:cNvPr id="39" name="TekstSylinder 159">
            <a:extLst>
              <a:ext uri="{FF2B5EF4-FFF2-40B4-BE49-F238E27FC236}">
                <a16:creationId xmlns:a16="http://schemas.microsoft.com/office/drawing/2014/main" id="{4CFDEE54-3B98-48ED-B80B-9834256992B3}"/>
              </a:ext>
            </a:extLst>
          </p:cNvPr>
          <p:cNvSpPr txBox="1"/>
          <p:nvPr/>
        </p:nvSpPr>
        <p:spPr>
          <a:xfrm>
            <a:off x="2858368" y="3969707"/>
            <a:ext cx="1114920"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dirty="0">
                <a:ln>
                  <a:noFill/>
                </a:ln>
                <a:solidFill>
                  <a:srgbClr val="2B2929"/>
                </a:solidFill>
                <a:effectLst/>
                <a:uLnTx/>
                <a:uFillTx/>
                <a:latin typeface="Arial" panose="020B0604020202020204"/>
                <a:ea typeface="+mn-ea"/>
                <a:cs typeface="+mn-cs"/>
              </a:rPr>
              <a:t>Categorization</a:t>
            </a:r>
          </a:p>
        </p:txBody>
      </p:sp>
      <p:pic>
        <p:nvPicPr>
          <p:cNvPr id="26" name="Graphic 31" descr="Arrow: Rotate right with solid fill">
            <a:extLst>
              <a:ext uri="{FF2B5EF4-FFF2-40B4-BE49-F238E27FC236}">
                <a16:creationId xmlns:a16="http://schemas.microsoft.com/office/drawing/2014/main" id="{612686F6-D6DE-4571-AAEE-54333C29A14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80684" y="4041677"/>
            <a:ext cx="207451" cy="207451"/>
          </a:xfrm>
          <a:prstGeom prst="rect">
            <a:avLst/>
          </a:prstGeom>
        </p:spPr>
      </p:pic>
      <p:sp>
        <p:nvSpPr>
          <p:cNvPr id="40" name="TekstSylinder 159">
            <a:extLst>
              <a:ext uri="{FF2B5EF4-FFF2-40B4-BE49-F238E27FC236}">
                <a16:creationId xmlns:a16="http://schemas.microsoft.com/office/drawing/2014/main" id="{F5E95E7E-1E5F-4370-99F1-3F37A1926120}"/>
              </a:ext>
            </a:extLst>
          </p:cNvPr>
          <p:cNvSpPr txBox="1"/>
          <p:nvPr/>
        </p:nvSpPr>
        <p:spPr>
          <a:xfrm>
            <a:off x="4256681" y="4214134"/>
            <a:ext cx="56516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Status</a:t>
            </a:r>
            <a:endParaRPr kumimoji="0" lang="en-US" sz="10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1" name="TekstSylinder 48">
            <a:extLst>
              <a:ext uri="{FF2B5EF4-FFF2-40B4-BE49-F238E27FC236}">
                <a16:creationId xmlns:a16="http://schemas.microsoft.com/office/drawing/2014/main" id="{155B19E8-1876-4201-8A13-925961559FB7}"/>
              </a:ext>
            </a:extLst>
          </p:cNvPr>
          <p:cNvSpPr txBox="1"/>
          <p:nvPr/>
        </p:nvSpPr>
        <p:spPr>
          <a:xfrm>
            <a:off x="2604271" y="3108426"/>
            <a:ext cx="132036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Notification to agent</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2" name="TekstSylinder 159">
            <a:extLst>
              <a:ext uri="{FF2B5EF4-FFF2-40B4-BE49-F238E27FC236}">
                <a16:creationId xmlns:a16="http://schemas.microsoft.com/office/drawing/2014/main" id="{F4792CE0-8929-4807-9FF4-0CF4602D2E55}"/>
              </a:ext>
            </a:extLst>
          </p:cNvPr>
          <p:cNvSpPr txBox="1"/>
          <p:nvPr/>
        </p:nvSpPr>
        <p:spPr>
          <a:xfrm>
            <a:off x="4391657" y="3167213"/>
            <a:ext cx="149438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Standard Dashbord</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3" name="TekstSylinder 159">
            <a:extLst>
              <a:ext uri="{FF2B5EF4-FFF2-40B4-BE49-F238E27FC236}">
                <a16:creationId xmlns:a16="http://schemas.microsoft.com/office/drawing/2014/main" id="{5943E098-E62F-4349-A8CF-936F7EE22BC5}"/>
              </a:ext>
            </a:extLst>
          </p:cNvPr>
          <p:cNvSpPr txBox="1"/>
          <p:nvPr/>
        </p:nvSpPr>
        <p:spPr>
          <a:xfrm>
            <a:off x="3784629" y="3353338"/>
            <a:ext cx="79518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err="1">
                <a:ln>
                  <a:noFill/>
                </a:ln>
                <a:solidFill>
                  <a:srgbClr val="2B2929"/>
                </a:solidFill>
                <a:effectLst/>
                <a:uLnTx/>
                <a:uFillTx/>
                <a:latin typeface="Arial" panose="020B0604020202020204"/>
                <a:ea typeface="+mn-ea"/>
                <a:cs typeface="+mn-cs"/>
              </a:rPr>
              <a:t>History</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44" name="Graphic 170" descr="Arrow: Counter-clockwise curve with solid fill">
            <a:extLst>
              <a:ext uri="{FF2B5EF4-FFF2-40B4-BE49-F238E27FC236}">
                <a16:creationId xmlns:a16="http://schemas.microsoft.com/office/drawing/2014/main" id="{4927B0F9-47D3-44DD-8688-64CF7DDB306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461994">
            <a:off x="4697341" y="4114022"/>
            <a:ext cx="249016" cy="249016"/>
          </a:xfrm>
          <a:prstGeom prst="rect">
            <a:avLst/>
          </a:prstGeom>
        </p:spPr>
      </p:pic>
      <p:sp>
        <p:nvSpPr>
          <p:cNvPr id="45" name="TekstSylinder 159">
            <a:extLst>
              <a:ext uri="{FF2B5EF4-FFF2-40B4-BE49-F238E27FC236}">
                <a16:creationId xmlns:a16="http://schemas.microsoft.com/office/drawing/2014/main" id="{46D74EBA-53E6-42A6-9619-71F895AEF287}"/>
              </a:ext>
            </a:extLst>
          </p:cNvPr>
          <p:cNvSpPr txBox="1"/>
          <p:nvPr/>
        </p:nvSpPr>
        <p:spPr>
          <a:xfrm>
            <a:off x="2513972" y="5331555"/>
            <a:ext cx="98022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rPr>
              <a:t>Collaboration</a:t>
            </a:r>
          </a:p>
        </p:txBody>
      </p:sp>
      <p:sp>
        <p:nvSpPr>
          <p:cNvPr id="46" name="TekstSylinder 159">
            <a:extLst>
              <a:ext uri="{FF2B5EF4-FFF2-40B4-BE49-F238E27FC236}">
                <a16:creationId xmlns:a16="http://schemas.microsoft.com/office/drawing/2014/main" id="{F42AC7BF-F96C-44D2-A8A0-09F2D9BB169B}"/>
              </a:ext>
            </a:extLst>
          </p:cNvPr>
          <p:cNvSpPr txBox="1"/>
          <p:nvPr/>
        </p:nvSpPr>
        <p:spPr>
          <a:xfrm>
            <a:off x="189551" y="3709887"/>
            <a:ext cx="132999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Scripts og Macros</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7" name="TekstSylinder 159">
            <a:extLst>
              <a:ext uri="{FF2B5EF4-FFF2-40B4-BE49-F238E27FC236}">
                <a16:creationId xmlns:a16="http://schemas.microsoft.com/office/drawing/2014/main" id="{A63D4755-3E5B-44D9-BB42-0EC40D943190}"/>
              </a:ext>
            </a:extLst>
          </p:cNvPr>
          <p:cNvSpPr txBox="1"/>
          <p:nvPr/>
        </p:nvSpPr>
        <p:spPr>
          <a:xfrm>
            <a:off x="624219" y="5452074"/>
            <a:ext cx="127122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FAQ / Knowledge base</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8" name="Tittel 50">
            <a:extLst>
              <a:ext uri="{FF2B5EF4-FFF2-40B4-BE49-F238E27FC236}">
                <a16:creationId xmlns:a16="http://schemas.microsoft.com/office/drawing/2014/main" id="{290E204F-576B-44E1-82C8-F2FBC4C5D8E3}"/>
              </a:ext>
            </a:extLst>
          </p:cNvPr>
          <p:cNvSpPr>
            <a:spLocks noGrp="1"/>
          </p:cNvSpPr>
          <p:nvPr>
            <p:ph type="title"/>
          </p:nvPr>
        </p:nvSpPr>
        <p:spPr>
          <a:xfrm>
            <a:off x="846091" y="480165"/>
            <a:ext cx="10515600" cy="851941"/>
          </a:xfrm>
        </p:spPr>
        <p:txBody>
          <a:bodyPr>
            <a:normAutofit/>
          </a:bodyPr>
          <a:lstStyle/>
          <a:p>
            <a:pPr algn="ctr"/>
            <a:r>
              <a:rPr lang="nb-NO" dirty="0"/>
              <a:t>SuperOffice Service</a:t>
            </a:r>
            <a:endParaRPr lang="en-US" dirty="0"/>
          </a:p>
        </p:txBody>
      </p:sp>
      <p:sp>
        <p:nvSpPr>
          <p:cNvPr id="49" name="TekstSylinder 48">
            <a:extLst>
              <a:ext uri="{FF2B5EF4-FFF2-40B4-BE49-F238E27FC236}">
                <a16:creationId xmlns:a16="http://schemas.microsoft.com/office/drawing/2014/main" id="{C2D14E2D-B661-4538-B92E-5DBADA44AD90}"/>
              </a:ext>
            </a:extLst>
          </p:cNvPr>
          <p:cNvSpPr txBox="1"/>
          <p:nvPr/>
        </p:nvSpPr>
        <p:spPr>
          <a:xfrm>
            <a:off x="734129" y="3092035"/>
            <a:ext cx="132999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Receipt</a:t>
            </a: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 to sender</a:t>
            </a:r>
          </a:p>
        </p:txBody>
      </p:sp>
      <p:sp>
        <p:nvSpPr>
          <p:cNvPr id="51" name="Tittel 50">
            <a:extLst>
              <a:ext uri="{FF2B5EF4-FFF2-40B4-BE49-F238E27FC236}">
                <a16:creationId xmlns:a16="http://schemas.microsoft.com/office/drawing/2014/main" id="{76FF8075-7244-4E11-B701-2F3E93FB821A}"/>
              </a:ext>
            </a:extLst>
          </p:cNvPr>
          <p:cNvSpPr txBox="1">
            <a:spLocks/>
          </p:cNvSpPr>
          <p:nvPr/>
        </p:nvSpPr>
        <p:spPr>
          <a:xfrm>
            <a:off x="984094" y="2135595"/>
            <a:ext cx="3750366" cy="338834"/>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8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Superoffice</a:t>
            </a:r>
            <a:r>
              <a:rPr kumimoji="0" lang="nb-NO" sz="18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Service for </a:t>
            </a:r>
            <a:r>
              <a:rPr kumimoji="0" lang="nb-NO" sz="18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employees</a:t>
            </a:r>
            <a:endParaRPr kumimoji="0" lang="nb-NO" sz="18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endParaRPr>
          </a:p>
        </p:txBody>
      </p:sp>
      <p:sp>
        <p:nvSpPr>
          <p:cNvPr id="52" name="Tittel 50">
            <a:extLst>
              <a:ext uri="{FF2B5EF4-FFF2-40B4-BE49-F238E27FC236}">
                <a16:creationId xmlns:a16="http://schemas.microsoft.com/office/drawing/2014/main" id="{E110CCE6-D9E5-40AF-B9A4-638F0AE84D43}"/>
              </a:ext>
            </a:extLst>
          </p:cNvPr>
          <p:cNvSpPr txBox="1">
            <a:spLocks/>
          </p:cNvSpPr>
          <p:nvPr/>
        </p:nvSpPr>
        <p:spPr>
          <a:xfrm>
            <a:off x="7137893" y="2066922"/>
            <a:ext cx="4445598" cy="489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6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SuperOffice Service for </a:t>
            </a:r>
            <a:r>
              <a:rPr kumimoji="0" lang="nb-NO" sz="16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customers</a:t>
            </a:r>
            <a:r>
              <a:rPr kumimoji="0" lang="nb-NO" sz="16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a:t>
            </a:r>
          </a:p>
        </p:txBody>
      </p:sp>
      <p:cxnSp>
        <p:nvCxnSpPr>
          <p:cNvPr id="50" name="Rett linje 49">
            <a:extLst>
              <a:ext uri="{FF2B5EF4-FFF2-40B4-BE49-F238E27FC236}">
                <a16:creationId xmlns:a16="http://schemas.microsoft.com/office/drawing/2014/main" id="{9AB0409B-D336-4357-9711-7B08A65A763B}"/>
              </a:ext>
            </a:extLst>
          </p:cNvPr>
          <p:cNvCxnSpPr>
            <a:cxnSpLocks/>
          </p:cNvCxnSpPr>
          <p:nvPr/>
        </p:nvCxnSpPr>
        <p:spPr>
          <a:xfrm>
            <a:off x="6096000" y="1689857"/>
            <a:ext cx="0" cy="4213773"/>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Bilde 15">
            <a:extLst>
              <a:ext uri="{FF2B5EF4-FFF2-40B4-BE49-F238E27FC236}">
                <a16:creationId xmlns:a16="http://schemas.microsoft.com/office/drawing/2014/main" id="{010295A7-392E-4AA6-B62A-1F3EA3364A1D}"/>
              </a:ext>
            </a:extLst>
          </p:cNvPr>
          <p:cNvPicPr>
            <a:picLocks noChangeAspect="1"/>
          </p:cNvPicPr>
          <p:nvPr/>
        </p:nvPicPr>
        <p:blipFill>
          <a:blip r:embed="rId20"/>
          <a:stretch>
            <a:fillRect/>
          </a:stretch>
        </p:blipFill>
        <p:spPr>
          <a:xfrm>
            <a:off x="8673839" y="3646569"/>
            <a:ext cx="1448008" cy="1032144"/>
          </a:xfrm>
          <a:prstGeom prst="rect">
            <a:avLst/>
          </a:prstGeom>
        </p:spPr>
      </p:pic>
      <p:pic>
        <p:nvPicPr>
          <p:cNvPr id="60" name="Grafikk 59" descr="Sky med heldekkende fyll">
            <a:extLst>
              <a:ext uri="{FF2B5EF4-FFF2-40B4-BE49-F238E27FC236}">
                <a16:creationId xmlns:a16="http://schemas.microsoft.com/office/drawing/2014/main" id="{FCA0B5B9-4919-49C4-8BBD-F562AB85384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103498" y="2496855"/>
            <a:ext cx="529883" cy="529882"/>
          </a:xfrm>
          <a:prstGeom prst="rect">
            <a:avLst/>
          </a:prstGeom>
        </p:spPr>
      </p:pic>
      <p:pic>
        <p:nvPicPr>
          <p:cNvPr id="62" name="Bilde 61">
            <a:extLst>
              <a:ext uri="{FF2B5EF4-FFF2-40B4-BE49-F238E27FC236}">
                <a16:creationId xmlns:a16="http://schemas.microsoft.com/office/drawing/2014/main" id="{1A7DBBBE-2054-457D-A7F0-A8CEBA57DE54}"/>
              </a:ext>
            </a:extLst>
          </p:cNvPr>
          <p:cNvPicPr>
            <a:picLocks noChangeAspect="1"/>
          </p:cNvPicPr>
          <p:nvPr/>
        </p:nvPicPr>
        <p:blipFill>
          <a:blip r:embed="rId23"/>
          <a:stretch>
            <a:fillRect/>
          </a:stretch>
        </p:blipFill>
        <p:spPr>
          <a:xfrm>
            <a:off x="8181759" y="5021746"/>
            <a:ext cx="454546" cy="641148"/>
          </a:xfrm>
          <a:prstGeom prst="rect">
            <a:avLst/>
          </a:prstGeom>
        </p:spPr>
      </p:pic>
      <p:pic>
        <p:nvPicPr>
          <p:cNvPr id="84" name="Graphic 35" descr="Arrow: Straight with solid fill">
            <a:extLst>
              <a:ext uri="{FF2B5EF4-FFF2-40B4-BE49-F238E27FC236}">
                <a16:creationId xmlns:a16="http://schemas.microsoft.com/office/drawing/2014/main" id="{B0ED2E93-EAE7-4333-AA58-4EA7AA03E1F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7713500" flipH="1">
            <a:off x="8601968" y="4731549"/>
            <a:ext cx="241299" cy="241299"/>
          </a:xfrm>
          <a:prstGeom prst="rect">
            <a:avLst/>
          </a:prstGeom>
        </p:spPr>
      </p:pic>
      <p:pic>
        <p:nvPicPr>
          <p:cNvPr id="85" name="Graphic 35" descr="Arrow: Straight with solid fill">
            <a:extLst>
              <a:ext uri="{FF2B5EF4-FFF2-40B4-BE49-F238E27FC236}">
                <a16:creationId xmlns:a16="http://schemas.microsoft.com/office/drawing/2014/main" id="{3286B902-8393-483C-9540-5AFCE28346C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3117786" flipH="1">
            <a:off x="9962323" y="4742128"/>
            <a:ext cx="241299" cy="241299"/>
          </a:xfrm>
          <a:prstGeom prst="rect">
            <a:avLst/>
          </a:prstGeom>
        </p:spPr>
      </p:pic>
      <p:pic>
        <p:nvPicPr>
          <p:cNvPr id="86" name="Graphic 35" descr="Arrow: Straight with solid fill">
            <a:extLst>
              <a:ext uri="{FF2B5EF4-FFF2-40B4-BE49-F238E27FC236}">
                <a16:creationId xmlns:a16="http://schemas.microsoft.com/office/drawing/2014/main" id="{51F655B8-82E2-4B0F-8F80-91C7A20E704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5400000" flipH="1">
            <a:off x="9243841" y="4745081"/>
            <a:ext cx="241299" cy="241299"/>
          </a:xfrm>
          <a:prstGeom prst="rect">
            <a:avLst/>
          </a:prstGeom>
        </p:spPr>
      </p:pic>
      <p:pic>
        <p:nvPicPr>
          <p:cNvPr id="87" name="Graphic 34" descr="Arrow: Counter-clockwise curve with solid fill">
            <a:extLst>
              <a:ext uri="{FF2B5EF4-FFF2-40B4-BE49-F238E27FC236}">
                <a16:creationId xmlns:a16="http://schemas.microsoft.com/office/drawing/2014/main" id="{FF7BB03D-2871-4283-BBA7-707FBA48386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3665738" flipH="1">
            <a:off x="8362836" y="4286719"/>
            <a:ext cx="236550" cy="236550"/>
          </a:xfrm>
          <a:prstGeom prst="rect">
            <a:avLst/>
          </a:prstGeom>
        </p:spPr>
      </p:pic>
      <p:pic>
        <p:nvPicPr>
          <p:cNvPr id="88" name="Graphic 30" descr="Arrow: Counter-clockwise curve with solid fill">
            <a:extLst>
              <a:ext uri="{FF2B5EF4-FFF2-40B4-BE49-F238E27FC236}">
                <a16:creationId xmlns:a16="http://schemas.microsoft.com/office/drawing/2014/main" id="{A17B7922-6EF8-44A5-BBE9-1C6071F96F6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7934262">
            <a:off x="10153461" y="4298137"/>
            <a:ext cx="236550" cy="236550"/>
          </a:xfrm>
          <a:prstGeom prst="rect">
            <a:avLst/>
          </a:prstGeom>
        </p:spPr>
      </p:pic>
      <p:sp>
        <p:nvSpPr>
          <p:cNvPr id="89" name="TekstSylinder 159">
            <a:extLst>
              <a:ext uri="{FF2B5EF4-FFF2-40B4-BE49-F238E27FC236}">
                <a16:creationId xmlns:a16="http://schemas.microsoft.com/office/drawing/2014/main" id="{5134BDBB-6F3C-4A88-B7A3-432C33DC8E55}"/>
              </a:ext>
            </a:extLst>
          </p:cNvPr>
          <p:cNvSpPr txBox="1"/>
          <p:nvPr/>
        </p:nvSpPr>
        <p:spPr>
          <a:xfrm>
            <a:off x="10262310" y="3103835"/>
            <a:ext cx="132999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Company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information</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0" name="TekstSylinder 159">
            <a:extLst>
              <a:ext uri="{FF2B5EF4-FFF2-40B4-BE49-F238E27FC236}">
                <a16:creationId xmlns:a16="http://schemas.microsoft.com/office/drawing/2014/main" id="{EA446ED0-8F62-4ACB-881D-45410B1AEE46}"/>
              </a:ext>
            </a:extLst>
          </p:cNvPr>
          <p:cNvSpPr txBox="1"/>
          <p:nvPr/>
        </p:nvSpPr>
        <p:spPr>
          <a:xfrm>
            <a:off x="7198743" y="4034227"/>
            <a:ext cx="123470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Registration</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of</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requests</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1" name="TekstSylinder 159">
            <a:extLst>
              <a:ext uri="{FF2B5EF4-FFF2-40B4-BE49-F238E27FC236}">
                <a16:creationId xmlns:a16="http://schemas.microsoft.com/office/drawing/2014/main" id="{DB7F8C05-0D0E-4429-88CD-93BA041D1470}"/>
              </a:ext>
            </a:extLst>
          </p:cNvPr>
          <p:cNvSpPr txBox="1"/>
          <p:nvPr/>
        </p:nvSpPr>
        <p:spPr>
          <a:xfrm>
            <a:off x="8631374" y="3370513"/>
            <a:ext cx="14215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CRM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information</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available</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for end-</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customers</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2" name="TekstSylinder 159">
            <a:extLst>
              <a:ext uri="{FF2B5EF4-FFF2-40B4-BE49-F238E27FC236}">
                <a16:creationId xmlns:a16="http://schemas.microsoft.com/office/drawing/2014/main" id="{DA55BE1E-A925-4AA2-9561-EF4C1E2DFB10}"/>
              </a:ext>
            </a:extLst>
          </p:cNvPr>
          <p:cNvSpPr txBox="1"/>
          <p:nvPr/>
        </p:nvSpPr>
        <p:spPr>
          <a:xfrm>
            <a:off x="10266933" y="4069734"/>
            <a:ext cx="118850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Agreements </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3" name="TekstSylinder 159">
            <a:extLst>
              <a:ext uri="{FF2B5EF4-FFF2-40B4-BE49-F238E27FC236}">
                <a16:creationId xmlns:a16="http://schemas.microsoft.com/office/drawing/2014/main" id="{AA7DECB4-44BE-4CD1-AAD9-8364F068A91B}"/>
              </a:ext>
            </a:extLst>
          </p:cNvPr>
          <p:cNvSpPr txBox="1"/>
          <p:nvPr/>
        </p:nvSpPr>
        <p:spPr>
          <a:xfrm>
            <a:off x="7889041" y="5610134"/>
            <a:ext cx="10057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Communicate</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via live chat</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4" name="TekstSylinder 159">
            <a:extLst>
              <a:ext uri="{FF2B5EF4-FFF2-40B4-BE49-F238E27FC236}">
                <a16:creationId xmlns:a16="http://schemas.microsoft.com/office/drawing/2014/main" id="{2CF08326-6184-4EB4-BCB4-F7F4CAF165E0}"/>
              </a:ext>
            </a:extLst>
          </p:cNvPr>
          <p:cNvSpPr txBox="1"/>
          <p:nvPr/>
        </p:nvSpPr>
        <p:spPr>
          <a:xfrm>
            <a:off x="9715386" y="5643603"/>
            <a:ext cx="1165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Statistics</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5" name="TekstSylinder 159">
            <a:extLst>
              <a:ext uri="{FF2B5EF4-FFF2-40B4-BE49-F238E27FC236}">
                <a16:creationId xmlns:a16="http://schemas.microsoft.com/office/drawing/2014/main" id="{838540B6-A64D-49B6-9CE3-A87BC8ECE6A6}"/>
              </a:ext>
            </a:extLst>
          </p:cNvPr>
          <p:cNvSpPr txBox="1"/>
          <p:nvPr/>
        </p:nvSpPr>
        <p:spPr>
          <a:xfrm>
            <a:off x="8785672" y="5757372"/>
            <a:ext cx="1165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Order forms</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7" name="TekstSylinder 159">
            <a:extLst>
              <a:ext uri="{FF2B5EF4-FFF2-40B4-BE49-F238E27FC236}">
                <a16:creationId xmlns:a16="http://schemas.microsoft.com/office/drawing/2014/main" id="{E02325B6-5990-44A0-BCF0-7BCFED2E5046}"/>
              </a:ext>
            </a:extLst>
          </p:cNvPr>
          <p:cNvSpPr txBox="1"/>
          <p:nvPr/>
        </p:nvSpPr>
        <p:spPr>
          <a:xfrm>
            <a:off x="8752973" y="2871214"/>
            <a:ext cx="132999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Customer</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log-in</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98" name="Graphic 35" descr="Arrow: Straight with solid fill">
            <a:extLst>
              <a:ext uri="{FF2B5EF4-FFF2-40B4-BE49-F238E27FC236}">
                <a16:creationId xmlns:a16="http://schemas.microsoft.com/office/drawing/2014/main" id="{63139FEA-7261-4C76-97EF-59412C75100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5400000" flipH="1">
            <a:off x="9227728" y="3092869"/>
            <a:ext cx="265929" cy="265929"/>
          </a:xfrm>
          <a:prstGeom prst="rect">
            <a:avLst/>
          </a:prstGeom>
        </p:spPr>
      </p:pic>
      <p:pic>
        <p:nvPicPr>
          <p:cNvPr id="6" name="Bilde 5">
            <a:extLst>
              <a:ext uri="{FF2B5EF4-FFF2-40B4-BE49-F238E27FC236}">
                <a16:creationId xmlns:a16="http://schemas.microsoft.com/office/drawing/2014/main" id="{5FF88F7B-1F8D-4DF4-9DE1-4AE53FC7DF18}"/>
              </a:ext>
            </a:extLst>
          </p:cNvPr>
          <p:cNvPicPr>
            <a:picLocks noChangeAspect="1"/>
          </p:cNvPicPr>
          <p:nvPr/>
        </p:nvPicPr>
        <p:blipFill>
          <a:blip r:embed="rId24"/>
          <a:stretch>
            <a:fillRect/>
          </a:stretch>
        </p:blipFill>
        <p:spPr>
          <a:xfrm>
            <a:off x="7343909" y="3253633"/>
            <a:ext cx="1141407" cy="821813"/>
          </a:xfrm>
          <a:prstGeom prst="rect">
            <a:avLst/>
          </a:prstGeom>
        </p:spPr>
      </p:pic>
      <p:sp>
        <p:nvSpPr>
          <p:cNvPr id="71" name="TekstSylinder 159">
            <a:extLst>
              <a:ext uri="{FF2B5EF4-FFF2-40B4-BE49-F238E27FC236}">
                <a16:creationId xmlns:a16="http://schemas.microsoft.com/office/drawing/2014/main" id="{F417A76B-5CBB-4EB7-95B1-A3E6B0E92D8F}"/>
              </a:ext>
            </a:extLst>
          </p:cNvPr>
          <p:cNvSpPr txBox="1"/>
          <p:nvPr/>
        </p:nvSpPr>
        <p:spPr>
          <a:xfrm>
            <a:off x="7224041" y="3043500"/>
            <a:ext cx="13299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Information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about</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r>
              <a:rPr lang="nb-NO" sz="700" dirty="0">
                <a:solidFill>
                  <a:srgbClr val="2B2929"/>
                </a:solidFill>
                <a:latin typeface="Arial" panose="020B0604020202020204"/>
              </a:rPr>
              <a:t>persons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incl</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GDPR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consent</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0" name="Bilde 9">
            <a:extLst>
              <a:ext uri="{FF2B5EF4-FFF2-40B4-BE49-F238E27FC236}">
                <a16:creationId xmlns:a16="http://schemas.microsoft.com/office/drawing/2014/main" id="{E882DE17-5A89-4018-82ED-BC34C4AC70D9}"/>
              </a:ext>
            </a:extLst>
          </p:cNvPr>
          <p:cNvPicPr>
            <a:picLocks noChangeAspect="1"/>
          </p:cNvPicPr>
          <p:nvPr/>
        </p:nvPicPr>
        <p:blipFill>
          <a:blip r:embed="rId25"/>
          <a:stretch>
            <a:fillRect/>
          </a:stretch>
        </p:blipFill>
        <p:spPr>
          <a:xfrm>
            <a:off x="7355300" y="4182907"/>
            <a:ext cx="980297" cy="806912"/>
          </a:xfrm>
          <a:prstGeom prst="rect">
            <a:avLst/>
          </a:prstGeom>
        </p:spPr>
      </p:pic>
      <p:pic>
        <p:nvPicPr>
          <p:cNvPr id="18" name="Bilde 17">
            <a:extLst>
              <a:ext uri="{FF2B5EF4-FFF2-40B4-BE49-F238E27FC236}">
                <a16:creationId xmlns:a16="http://schemas.microsoft.com/office/drawing/2014/main" id="{DBBE71DF-DE71-4A1A-81B5-BE9F1FF9FC58}"/>
              </a:ext>
            </a:extLst>
          </p:cNvPr>
          <p:cNvPicPr>
            <a:picLocks noChangeAspect="1"/>
          </p:cNvPicPr>
          <p:nvPr/>
        </p:nvPicPr>
        <p:blipFill>
          <a:blip r:embed="rId26"/>
          <a:stretch>
            <a:fillRect/>
          </a:stretch>
        </p:blipFill>
        <p:spPr>
          <a:xfrm>
            <a:off x="10007082" y="5002113"/>
            <a:ext cx="604889" cy="689786"/>
          </a:xfrm>
          <a:prstGeom prst="rect">
            <a:avLst/>
          </a:prstGeom>
        </p:spPr>
      </p:pic>
      <p:pic>
        <p:nvPicPr>
          <p:cNvPr id="53" name="Bilde 52">
            <a:extLst>
              <a:ext uri="{FF2B5EF4-FFF2-40B4-BE49-F238E27FC236}">
                <a16:creationId xmlns:a16="http://schemas.microsoft.com/office/drawing/2014/main" id="{1D7E8A23-CD45-48CD-AAD9-2C4C0F01E6E5}"/>
              </a:ext>
            </a:extLst>
          </p:cNvPr>
          <p:cNvPicPr>
            <a:picLocks noChangeAspect="1"/>
          </p:cNvPicPr>
          <p:nvPr/>
        </p:nvPicPr>
        <p:blipFill>
          <a:blip r:embed="rId27"/>
          <a:stretch>
            <a:fillRect/>
          </a:stretch>
        </p:blipFill>
        <p:spPr>
          <a:xfrm>
            <a:off x="10444910" y="4226366"/>
            <a:ext cx="828675" cy="619125"/>
          </a:xfrm>
          <a:prstGeom prst="rect">
            <a:avLst/>
          </a:prstGeom>
        </p:spPr>
      </p:pic>
      <p:pic>
        <p:nvPicPr>
          <p:cNvPr id="55" name="Bilde 54">
            <a:extLst>
              <a:ext uri="{FF2B5EF4-FFF2-40B4-BE49-F238E27FC236}">
                <a16:creationId xmlns:a16="http://schemas.microsoft.com/office/drawing/2014/main" id="{0DA1FFB9-2583-4D61-8311-AA084591E32A}"/>
              </a:ext>
            </a:extLst>
          </p:cNvPr>
          <p:cNvPicPr>
            <a:picLocks noChangeAspect="1"/>
          </p:cNvPicPr>
          <p:nvPr/>
        </p:nvPicPr>
        <p:blipFill>
          <a:blip r:embed="rId28"/>
          <a:stretch>
            <a:fillRect/>
          </a:stretch>
        </p:blipFill>
        <p:spPr>
          <a:xfrm>
            <a:off x="10475429" y="3276846"/>
            <a:ext cx="903762" cy="641983"/>
          </a:xfrm>
          <a:prstGeom prst="rect">
            <a:avLst/>
          </a:prstGeom>
        </p:spPr>
      </p:pic>
      <p:pic>
        <p:nvPicPr>
          <p:cNvPr id="78" name="Graphic 35" descr="Arrow: Straight with solid fill">
            <a:extLst>
              <a:ext uri="{FF2B5EF4-FFF2-40B4-BE49-F238E27FC236}">
                <a16:creationId xmlns:a16="http://schemas.microsoft.com/office/drawing/2014/main" id="{22211FB1-3E9F-43E6-A201-93E18764AEA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1319724" flipH="1">
            <a:off x="8401180" y="3602321"/>
            <a:ext cx="241299" cy="241299"/>
          </a:xfrm>
          <a:prstGeom prst="rect">
            <a:avLst/>
          </a:prstGeom>
        </p:spPr>
      </p:pic>
      <p:pic>
        <p:nvPicPr>
          <p:cNvPr id="79" name="Graphic 35" descr="Arrow: Straight with solid fill">
            <a:extLst>
              <a:ext uri="{FF2B5EF4-FFF2-40B4-BE49-F238E27FC236}">
                <a16:creationId xmlns:a16="http://schemas.microsoft.com/office/drawing/2014/main" id="{A1C03AD1-E953-4EA0-B6E9-6FA7D2B86F1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flipH="1">
            <a:off x="10162186" y="3622492"/>
            <a:ext cx="241299" cy="241299"/>
          </a:xfrm>
          <a:prstGeom prst="rect">
            <a:avLst/>
          </a:prstGeom>
        </p:spPr>
      </p:pic>
      <p:grpSp>
        <p:nvGrpSpPr>
          <p:cNvPr id="66" name="Group 65">
            <a:extLst>
              <a:ext uri="{FF2B5EF4-FFF2-40B4-BE49-F238E27FC236}">
                <a16:creationId xmlns:a16="http://schemas.microsoft.com/office/drawing/2014/main" id="{331E9F01-4C84-4AEC-BFDA-5EC4E2A6DCC1}"/>
              </a:ext>
            </a:extLst>
          </p:cNvPr>
          <p:cNvGrpSpPr/>
          <p:nvPr/>
        </p:nvGrpSpPr>
        <p:grpSpPr>
          <a:xfrm>
            <a:off x="9124492" y="5002113"/>
            <a:ext cx="544045" cy="733117"/>
            <a:chOff x="3748488" y="4915337"/>
            <a:chExt cx="1098324" cy="1556039"/>
          </a:xfrm>
        </p:grpSpPr>
        <p:grpSp>
          <p:nvGrpSpPr>
            <p:cNvPr id="67" name="Group 66">
              <a:extLst>
                <a:ext uri="{FF2B5EF4-FFF2-40B4-BE49-F238E27FC236}">
                  <a16:creationId xmlns:a16="http://schemas.microsoft.com/office/drawing/2014/main" id="{404C4C32-1C9C-4D49-8293-675B6502365B}"/>
                </a:ext>
              </a:extLst>
            </p:cNvPr>
            <p:cNvGrpSpPr>
              <a:grpSpLocks noChangeAspect="1"/>
            </p:cNvGrpSpPr>
            <p:nvPr/>
          </p:nvGrpSpPr>
          <p:grpSpPr>
            <a:xfrm>
              <a:off x="3748488" y="4915337"/>
              <a:ext cx="1005734" cy="1556039"/>
              <a:chOff x="9521865" y="293808"/>
              <a:chExt cx="1983242" cy="3068421"/>
            </a:xfrm>
          </p:grpSpPr>
          <p:sp>
            <p:nvSpPr>
              <p:cNvPr id="69" name="Rektangel 58">
                <a:extLst>
                  <a:ext uri="{FF2B5EF4-FFF2-40B4-BE49-F238E27FC236}">
                    <a16:creationId xmlns:a16="http://schemas.microsoft.com/office/drawing/2014/main" id="{839E49FC-0BAB-4493-B66A-92BBEC6C6EDE}"/>
                  </a:ext>
                </a:extLst>
              </p:cNvPr>
              <p:cNvSpPr/>
              <p:nvPr/>
            </p:nvSpPr>
            <p:spPr>
              <a:xfrm>
                <a:off x="9521865" y="293808"/>
                <a:ext cx="1983242" cy="3068421"/>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70" name="Rektangel: avrundede hjørner 79">
                <a:extLst>
                  <a:ext uri="{FF2B5EF4-FFF2-40B4-BE49-F238E27FC236}">
                    <a16:creationId xmlns:a16="http://schemas.microsoft.com/office/drawing/2014/main" id="{FC828F4C-9EA2-4DC5-8D12-B1BC184A3DA1}"/>
                  </a:ext>
                </a:extLst>
              </p:cNvPr>
              <p:cNvSpPr/>
              <p:nvPr/>
            </p:nvSpPr>
            <p:spPr>
              <a:xfrm>
                <a:off x="10222525" y="3065072"/>
                <a:ext cx="581921" cy="182133"/>
              </a:xfrm>
              <a:prstGeom prst="roundRect">
                <a:avLst/>
              </a:prstGeom>
              <a:solidFill>
                <a:srgbClr val="A7D4DE"/>
              </a:solidFill>
              <a:ln w="12700">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2" name="Rett linje 87">
                <a:extLst>
                  <a:ext uri="{FF2B5EF4-FFF2-40B4-BE49-F238E27FC236}">
                    <a16:creationId xmlns:a16="http://schemas.microsoft.com/office/drawing/2014/main" id="{2D0348B7-66E1-4959-B437-E5AAF159456A}"/>
                  </a:ext>
                </a:extLst>
              </p:cNvPr>
              <p:cNvCxnSpPr>
                <a:cxnSpLocks/>
              </p:cNvCxnSpPr>
              <p:nvPr/>
            </p:nvCxnSpPr>
            <p:spPr>
              <a:xfrm>
                <a:off x="9728274" y="1773264"/>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3" name="Rektangel 3">
                <a:extLst>
                  <a:ext uri="{FF2B5EF4-FFF2-40B4-BE49-F238E27FC236}">
                    <a16:creationId xmlns:a16="http://schemas.microsoft.com/office/drawing/2014/main" id="{CD5A04D5-56E0-4293-9650-F3C1BA9957B8}"/>
                  </a:ext>
                </a:extLst>
              </p:cNvPr>
              <p:cNvSpPr/>
              <p:nvPr/>
            </p:nvSpPr>
            <p:spPr>
              <a:xfrm>
                <a:off x="9753439" y="2214497"/>
                <a:ext cx="194873" cy="182133"/>
              </a:xfrm>
              <a:prstGeom prst="rect">
                <a:avLst/>
              </a:prstGeom>
              <a:noFill/>
              <a:ln w="127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4" name="Rektangel 89">
                <a:extLst>
                  <a:ext uri="{FF2B5EF4-FFF2-40B4-BE49-F238E27FC236}">
                    <a16:creationId xmlns:a16="http://schemas.microsoft.com/office/drawing/2014/main" id="{D45FC374-C924-4A8C-8E07-560AB6226FB2}"/>
                  </a:ext>
                </a:extLst>
              </p:cNvPr>
              <p:cNvSpPr/>
              <p:nvPr/>
            </p:nvSpPr>
            <p:spPr>
              <a:xfrm>
                <a:off x="9753439" y="2538587"/>
                <a:ext cx="194873" cy="182133"/>
              </a:xfrm>
              <a:prstGeom prst="rect">
                <a:avLst/>
              </a:prstGeom>
              <a:noFill/>
              <a:ln w="127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5" name="Rett linje 90">
                <a:extLst>
                  <a:ext uri="{FF2B5EF4-FFF2-40B4-BE49-F238E27FC236}">
                    <a16:creationId xmlns:a16="http://schemas.microsoft.com/office/drawing/2014/main" id="{7451EC39-4E23-4D9E-9592-89F8CAB8BD34}"/>
                  </a:ext>
                </a:extLst>
              </p:cNvPr>
              <p:cNvCxnSpPr>
                <a:cxnSpLocks/>
              </p:cNvCxnSpPr>
              <p:nvPr/>
            </p:nvCxnSpPr>
            <p:spPr>
              <a:xfrm>
                <a:off x="10086518" y="2324549"/>
                <a:ext cx="1216522"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Rett linje 191">
                <a:extLst>
                  <a:ext uri="{FF2B5EF4-FFF2-40B4-BE49-F238E27FC236}">
                    <a16:creationId xmlns:a16="http://schemas.microsoft.com/office/drawing/2014/main" id="{58FD1DFA-13D1-45DC-A482-DEA139FB41B9}"/>
                  </a:ext>
                </a:extLst>
              </p:cNvPr>
              <p:cNvCxnSpPr>
                <a:cxnSpLocks/>
              </p:cNvCxnSpPr>
              <p:nvPr/>
            </p:nvCxnSpPr>
            <p:spPr>
              <a:xfrm>
                <a:off x="9728274" y="1554189"/>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Rett linje 192">
                <a:extLst>
                  <a:ext uri="{FF2B5EF4-FFF2-40B4-BE49-F238E27FC236}">
                    <a16:creationId xmlns:a16="http://schemas.microsoft.com/office/drawing/2014/main" id="{EDA2575F-145A-4AC6-9434-91F2C6D41BAD}"/>
                  </a:ext>
                </a:extLst>
              </p:cNvPr>
              <p:cNvCxnSpPr>
                <a:cxnSpLocks/>
              </p:cNvCxnSpPr>
              <p:nvPr/>
            </p:nvCxnSpPr>
            <p:spPr>
              <a:xfrm>
                <a:off x="9728274" y="1327281"/>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Rett linje 193">
                <a:extLst>
                  <a:ext uri="{FF2B5EF4-FFF2-40B4-BE49-F238E27FC236}">
                    <a16:creationId xmlns:a16="http://schemas.microsoft.com/office/drawing/2014/main" id="{EFD8AE6E-1591-4568-BFA0-B99C69531DE1}"/>
                  </a:ext>
                </a:extLst>
              </p:cNvPr>
              <p:cNvCxnSpPr>
                <a:cxnSpLocks/>
              </p:cNvCxnSpPr>
              <p:nvPr/>
            </p:nvCxnSpPr>
            <p:spPr>
              <a:xfrm>
                <a:off x="9728274" y="1087917"/>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Rett linje 194">
                <a:extLst>
                  <a:ext uri="{FF2B5EF4-FFF2-40B4-BE49-F238E27FC236}">
                    <a16:creationId xmlns:a16="http://schemas.microsoft.com/office/drawing/2014/main" id="{B0AC9780-2115-4A15-BC22-33FA05577C56}"/>
                  </a:ext>
                </a:extLst>
              </p:cNvPr>
              <p:cNvCxnSpPr>
                <a:cxnSpLocks/>
              </p:cNvCxnSpPr>
              <p:nvPr/>
            </p:nvCxnSpPr>
            <p:spPr>
              <a:xfrm>
                <a:off x="9728274" y="2023816"/>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97">
                <a:extLst>
                  <a:ext uri="{FF2B5EF4-FFF2-40B4-BE49-F238E27FC236}">
                    <a16:creationId xmlns:a16="http://schemas.microsoft.com/office/drawing/2014/main" id="{2471A42B-634D-4EA7-BDB2-FC5EF226C813}"/>
                  </a:ext>
                </a:extLst>
              </p:cNvPr>
              <p:cNvCxnSpPr>
                <a:cxnSpLocks/>
              </p:cNvCxnSpPr>
              <p:nvPr/>
            </p:nvCxnSpPr>
            <p:spPr>
              <a:xfrm>
                <a:off x="10072199" y="2629653"/>
                <a:ext cx="1216522"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3" name="Ellipse 201">
                <a:extLst>
                  <a:ext uri="{FF2B5EF4-FFF2-40B4-BE49-F238E27FC236}">
                    <a16:creationId xmlns:a16="http://schemas.microsoft.com/office/drawing/2014/main" id="{26675B01-8837-49A2-BE4B-5183631A312E}"/>
                  </a:ext>
                </a:extLst>
              </p:cNvPr>
              <p:cNvSpPr/>
              <p:nvPr/>
            </p:nvSpPr>
            <p:spPr>
              <a:xfrm>
                <a:off x="9660962" y="452322"/>
                <a:ext cx="486714" cy="485227"/>
              </a:xfrm>
              <a:prstGeom prst="ellipse">
                <a:avLst/>
              </a:prstGeom>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96" name="Grafikk 205" descr="Bokmerke med heldekkende fyll">
                <a:extLst>
                  <a:ext uri="{FF2B5EF4-FFF2-40B4-BE49-F238E27FC236}">
                    <a16:creationId xmlns:a16="http://schemas.microsoft.com/office/drawing/2014/main" id="{F7508D26-DB47-497C-827A-BCB97153ACA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708490" y="515365"/>
                <a:ext cx="391658" cy="391658"/>
              </a:xfrm>
              <a:prstGeom prst="rect">
                <a:avLst/>
              </a:prstGeom>
            </p:spPr>
          </p:pic>
        </p:grpSp>
        <p:sp>
          <p:nvSpPr>
            <p:cNvPr id="68" name="TextBox 67">
              <a:extLst>
                <a:ext uri="{FF2B5EF4-FFF2-40B4-BE49-F238E27FC236}">
                  <a16:creationId xmlns:a16="http://schemas.microsoft.com/office/drawing/2014/main" id="{57792F97-D181-4E23-ADCC-F6CA70544AE3}"/>
                </a:ext>
              </a:extLst>
            </p:cNvPr>
            <p:cNvSpPr txBox="1"/>
            <p:nvPr/>
          </p:nvSpPr>
          <p:spPr>
            <a:xfrm>
              <a:off x="4043370" y="4999103"/>
              <a:ext cx="803442" cy="390527"/>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5E58"/>
                  </a:solidFill>
                  <a:effectLst/>
                  <a:uLnTx/>
                  <a:uFillTx/>
                  <a:latin typeface="Arial" panose="020B0604020202020204"/>
                  <a:ea typeface="+mn-ea"/>
                  <a:cs typeface="+mn-cs"/>
                </a:rPr>
                <a:t>Form</a:t>
              </a:r>
              <a:endParaRPr kumimoji="0" lang="nb-NO"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096264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ittel 50">
            <a:extLst>
              <a:ext uri="{FF2B5EF4-FFF2-40B4-BE49-F238E27FC236}">
                <a16:creationId xmlns:a16="http://schemas.microsoft.com/office/drawing/2014/main" id="{97AAF643-30EA-4EC9-BE76-858A0E30C770}"/>
              </a:ext>
            </a:extLst>
          </p:cNvPr>
          <p:cNvSpPr>
            <a:spLocks noGrp="1"/>
          </p:cNvSpPr>
          <p:nvPr>
            <p:ph type="title"/>
          </p:nvPr>
        </p:nvSpPr>
        <p:spPr>
          <a:xfrm>
            <a:off x="846091" y="480165"/>
            <a:ext cx="10515600" cy="851941"/>
          </a:xfrm>
        </p:spPr>
        <p:txBody>
          <a:bodyPr>
            <a:normAutofit/>
          </a:bodyPr>
          <a:lstStyle/>
          <a:p>
            <a:pPr algn="ctr"/>
            <a:r>
              <a:rPr lang="nb-NO" dirty="0"/>
              <a:t>SuperOffice Service</a:t>
            </a:r>
            <a:endParaRPr lang="en-US" dirty="0"/>
          </a:p>
        </p:txBody>
      </p:sp>
      <p:sp>
        <p:nvSpPr>
          <p:cNvPr id="180" name="Rektangel 147">
            <a:extLst>
              <a:ext uri="{FF2B5EF4-FFF2-40B4-BE49-F238E27FC236}">
                <a16:creationId xmlns:a16="http://schemas.microsoft.com/office/drawing/2014/main" id="{100AF73F-1D27-4557-9D6D-2C4DE1467416}"/>
              </a:ext>
            </a:extLst>
          </p:cNvPr>
          <p:cNvSpPr/>
          <p:nvPr/>
        </p:nvSpPr>
        <p:spPr>
          <a:xfrm>
            <a:off x="120946" y="6248635"/>
            <a:ext cx="161800" cy="17269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3" name="TekstSylinder 48">
            <a:extLst>
              <a:ext uri="{FF2B5EF4-FFF2-40B4-BE49-F238E27FC236}">
                <a16:creationId xmlns:a16="http://schemas.microsoft.com/office/drawing/2014/main" id="{214111E9-ECBE-48F2-9227-8B152563FD5A}"/>
              </a:ext>
            </a:extLst>
          </p:cNvPr>
          <p:cNvSpPr txBox="1"/>
          <p:nvPr/>
        </p:nvSpPr>
        <p:spPr>
          <a:xfrm>
            <a:off x="379994" y="6206074"/>
            <a:ext cx="1621868"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Service Essentials</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84" name="Rektangel 149">
            <a:extLst>
              <a:ext uri="{FF2B5EF4-FFF2-40B4-BE49-F238E27FC236}">
                <a16:creationId xmlns:a16="http://schemas.microsoft.com/office/drawing/2014/main" id="{952DB42A-193D-43C3-9A81-DFF515C27CB8}"/>
              </a:ext>
            </a:extLst>
          </p:cNvPr>
          <p:cNvSpPr/>
          <p:nvPr/>
        </p:nvSpPr>
        <p:spPr>
          <a:xfrm>
            <a:off x="120946" y="6566750"/>
            <a:ext cx="161800" cy="172697"/>
          </a:xfrm>
          <a:prstGeom prst="rect">
            <a:avLst/>
          </a:prstGeom>
          <a:solidFill>
            <a:schemeClr val="bg1"/>
          </a:solidFill>
          <a:ln w="28575">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5" name="TekstSylinder 48">
            <a:extLst>
              <a:ext uri="{FF2B5EF4-FFF2-40B4-BE49-F238E27FC236}">
                <a16:creationId xmlns:a16="http://schemas.microsoft.com/office/drawing/2014/main" id="{9A33E6B8-0DC6-40C1-90F4-A94E7FB1C690}"/>
              </a:ext>
            </a:extLst>
          </p:cNvPr>
          <p:cNvSpPr txBox="1"/>
          <p:nvPr/>
        </p:nvSpPr>
        <p:spPr>
          <a:xfrm>
            <a:off x="305021" y="6541175"/>
            <a:ext cx="1621868"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Service Premium</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63" name="TekstSylinder 159">
            <a:extLst>
              <a:ext uri="{FF2B5EF4-FFF2-40B4-BE49-F238E27FC236}">
                <a16:creationId xmlns:a16="http://schemas.microsoft.com/office/drawing/2014/main" id="{AC89B147-C880-4A6B-A259-27038205D91E}"/>
              </a:ext>
            </a:extLst>
          </p:cNvPr>
          <p:cNvSpPr txBox="1"/>
          <p:nvPr/>
        </p:nvSpPr>
        <p:spPr>
          <a:xfrm>
            <a:off x="1093681" y="2492249"/>
            <a:ext cx="2492748" cy="321363"/>
          </a:xfrm>
          <a:prstGeom prst="rect">
            <a:avLst/>
          </a:prstGeom>
          <a:noFill/>
        </p:spPr>
        <p:txBody>
          <a:bodyPr wrap="square" rtlCol="0">
            <a:spAutoFit/>
          </a:bodyPr>
          <a:lstStyle/>
          <a:p>
            <a:pPr lvl="0" algn="ctr">
              <a:defRPr/>
            </a:pPr>
            <a:r>
              <a:rPr lang="nb-NO" sz="1200" dirty="0">
                <a:solidFill>
                  <a:srgbClr val="2B2929"/>
                </a:solidFill>
              </a:rPr>
              <a:t>Scripts og Macros</a:t>
            </a:r>
            <a:endParaRPr lang="en-US" sz="1200" dirty="0">
              <a:solidFill>
                <a:srgbClr val="2B2929"/>
              </a:solidFill>
            </a:endParaRPr>
          </a:p>
        </p:txBody>
      </p:sp>
      <p:sp>
        <p:nvSpPr>
          <p:cNvPr id="4" name="TekstSylinder 48">
            <a:extLst>
              <a:ext uri="{FF2B5EF4-FFF2-40B4-BE49-F238E27FC236}">
                <a16:creationId xmlns:a16="http://schemas.microsoft.com/office/drawing/2014/main" id="{6F1430B9-AB84-4C8E-B2AC-C71DFDB6EDFA}"/>
              </a:ext>
            </a:extLst>
          </p:cNvPr>
          <p:cNvSpPr txBox="1"/>
          <p:nvPr/>
        </p:nvSpPr>
        <p:spPr>
          <a:xfrm>
            <a:off x="3571574" y="2100444"/>
            <a:ext cx="2473216" cy="3189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Inc. </a:t>
            </a: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requests</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FEBBC393-8A79-439B-89E6-E9C64558B9EE}"/>
              </a:ext>
            </a:extLst>
          </p:cNvPr>
          <p:cNvGrpSpPr>
            <a:grpSpLocks noChangeAspect="1"/>
          </p:cNvGrpSpPr>
          <p:nvPr/>
        </p:nvGrpSpPr>
        <p:grpSpPr>
          <a:xfrm>
            <a:off x="3640130" y="2424526"/>
            <a:ext cx="2281457" cy="2013736"/>
            <a:chOff x="474116" y="2512248"/>
            <a:chExt cx="3352800" cy="2772872"/>
          </a:xfrm>
        </p:grpSpPr>
        <p:sp>
          <p:nvSpPr>
            <p:cNvPr id="6" name="Rektangel 5">
              <a:extLst>
                <a:ext uri="{FF2B5EF4-FFF2-40B4-BE49-F238E27FC236}">
                  <a16:creationId xmlns:a16="http://schemas.microsoft.com/office/drawing/2014/main" id="{DEB78CAF-AA6D-4F33-8889-10FF9DE2F18D}"/>
                </a:ext>
              </a:extLst>
            </p:cNvPr>
            <p:cNvSpPr/>
            <p:nvPr/>
          </p:nvSpPr>
          <p:spPr>
            <a:xfrm>
              <a:off x="474116" y="2512248"/>
              <a:ext cx="3352800" cy="27728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7" name="Rektangel 8">
              <a:extLst>
                <a:ext uri="{FF2B5EF4-FFF2-40B4-BE49-F238E27FC236}">
                  <a16:creationId xmlns:a16="http://schemas.microsoft.com/office/drawing/2014/main" id="{AD96EEA6-45FE-4DF4-AABA-C28E255E0091}"/>
                </a:ext>
              </a:extLst>
            </p:cNvPr>
            <p:cNvSpPr/>
            <p:nvPr/>
          </p:nvSpPr>
          <p:spPr>
            <a:xfrm>
              <a:off x="597941" y="2633484"/>
              <a:ext cx="3152775" cy="27966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Sak</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8" name="Gruppe 32">
              <a:extLst>
                <a:ext uri="{FF2B5EF4-FFF2-40B4-BE49-F238E27FC236}">
                  <a16:creationId xmlns:a16="http://schemas.microsoft.com/office/drawing/2014/main" id="{52CE4585-661B-45D0-88F4-D55818BF8A8F}"/>
                </a:ext>
              </a:extLst>
            </p:cNvPr>
            <p:cNvGrpSpPr/>
            <p:nvPr/>
          </p:nvGrpSpPr>
          <p:grpSpPr>
            <a:xfrm>
              <a:off x="3517353" y="2731115"/>
              <a:ext cx="171450" cy="78581"/>
              <a:chOff x="3910012" y="2269331"/>
              <a:chExt cx="171450" cy="78581"/>
            </a:xfrm>
          </p:grpSpPr>
          <p:cxnSp>
            <p:nvCxnSpPr>
              <p:cNvPr id="32" name="Rett linje 26">
                <a:extLst>
                  <a:ext uri="{FF2B5EF4-FFF2-40B4-BE49-F238E27FC236}">
                    <a16:creationId xmlns:a16="http://schemas.microsoft.com/office/drawing/2014/main" id="{AB590505-06BF-4978-8E66-A037CCA5464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3" name="Rett linje 30">
                <a:extLst>
                  <a:ext uri="{FF2B5EF4-FFF2-40B4-BE49-F238E27FC236}">
                    <a16:creationId xmlns:a16="http://schemas.microsoft.com/office/drawing/2014/main" id="{013C9349-0837-4611-80C1-CA6AB2259101}"/>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4" name="Rett linje 31">
                <a:extLst>
                  <a:ext uri="{FF2B5EF4-FFF2-40B4-BE49-F238E27FC236}">
                    <a16:creationId xmlns:a16="http://schemas.microsoft.com/office/drawing/2014/main" id="{C5F68F6A-5549-4170-94E9-69F2EF3E7E8B}"/>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9" name="Grafikk 34" descr="Stjerne kontur">
              <a:extLst>
                <a:ext uri="{FF2B5EF4-FFF2-40B4-BE49-F238E27FC236}">
                  <a16:creationId xmlns:a16="http://schemas.microsoft.com/office/drawing/2014/main" id="{7ABE87C8-8135-435E-BDD4-717804425A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3330892" y="3023531"/>
              <a:ext cx="366950" cy="366950"/>
            </a:xfrm>
            <a:prstGeom prst="rect">
              <a:avLst/>
            </a:prstGeom>
          </p:spPr>
        </p:pic>
        <p:grpSp>
          <p:nvGrpSpPr>
            <p:cNvPr id="10" name="Gruppe 99">
              <a:extLst>
                <a:ext uri="{FF2B5EF4-FFF2-40B4-BE49-F238E27FC236}">
                  <a16:creationId xmlns:a16="http://schemas.microsoft.com/office/drawing/2014/main" id="{2D8D5D14-BCF7-42AA-8F68-C44A2BB351FF}"/>
                </a:ext>
              </a:extLst>
            </p:cNvPr>
            <p:cNvGrpSpPr/>
            <p:nvPr/>
          </p:nvGrpSpPr>
          <p:grpSpPr>
            <a:xfrm>
              <a:off x="597941" y="2981146"/>
              <a:ext cx="2621077" cy="759996"/>
              <a:chOff x="2095122" y="3034783"/>
              <a:chExt cx="2621077" cy="759996"/>
            </a:xfrm>
          </p:grpSpPr>
          <p:sp>
            <p:nvSpPr>
              <p:cNvPr id="28" name="Rektangel: avrundede hjørner 98">
                <a:extLst>
                  <a:ext uri="{FF2B5EF4-FFF2-40B4-BE49-F238E27FC236}">
                    <a16:creationId xmlns:a16="http://schemas.microsoft.com/office/drawing/2014/main" id="{235F0D65-35EC-4F85-AE13-8D35EE4D253D}"/>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9" name="Gruppe 10">
                <a:extLst>
                  <a:ext uri="{FF2B5EF4-FFF2-40B4-BE49-F238E27FC236}">
                    <a16:creationId xmlns:a16="http://schemas.microsoft.com/office/drawing/2014/main" id="{37FDE5F0-1BDE-49F9-8B92-F64D91759FC5}"/>
                  </a:ext>
                </a:extLst>
              </p:cNvPr>
              <p:cNvGrpSpPr/>
              <p:nvPr/>
            </p:nvGrpSpPr>
            <p:grpSpPr>
              <a:xfrm>
                <a:off x="2203510" y="3199310"/>
                <a:ext cx="461709" cy="430941"/>
                <a:chOff x="5676900" y="2528887"/>
                <a:chExt cx="551750" cy="487959"/>
              </a:xfrm>
            </p:grpSpPr>
            <p:sp>
              <p:nvSpPr>
                <p:cNvPr id="30" name="Ellipse 9">
                  <a:extLst>
                    <a:ext uri="{FF2B5EF4-FFF2-40B4-BE49-F238E27FC236}">
                      <a16:creationId xmlns:a16="http://schemas.microsoft.com/office/drawing/2014/main" id="{9BDFC470-3546-4FD6-86FD-0C7155A992C7}"/>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31" name="Grafikk 7" descr="Bruker med heldekkende fyll">
                  <a:extLst>
                    <a:ext uri="{FF2B5EF4-FFF2-40B4-BE49-F238E27FC236}">
                      <a16:creationId xmlns:a16="http://schemas.microsoft.com/office/drawing/2014/main" id="{7A66CB0A-4794-45BE-872E-0B7B5B96E6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1" name="Rett linje 100">
              <a:extLst>
                <a:ext uri="{FF2B5EF4-FFF2-40B4-BE49-F238E27FC236}">
                  <a16:creationId xmlns:a16="http://schemas.microsoft.com/office/drawing/2014/main" id="{FAF56C44-3993-4E13-9EDD-48FD43264AD1}"/>
                </a:ext>
              </a:extLst>
            </p:cNvPr>
            <p:cNvCxnSpPr>
              <a:cxnSpLocks/>
            </p:cNvCxnSpPr>
            <p:nvPr/>
          </p:nvCxnSpPr>
          <p:spPr>
            <a:xfrm>
              <a:off x="1287477" y="3235200"/>
              <a:ext cx="484440"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02">
              <a:extLst>
                <a:ext uri="{FF2B5EF4-FFF2-40B4-BE49-F238E27FC236}">
                  <a16:creationId xmlns:a16="http://schemas.microsoft.com/office/drawing/2014/main" id="{7BA3CC49-FB0A-42FC-BE0D-684284013286}"/>
                </a:ext>
              </a:extLst>
            </p:cNvPr>
            <p:cNvCxnSpPr>
              <a:cxnSpLocks/>
            </p:cNvCxnSpPr>
            <p:nvPr/>
          </p:nvCxnSpPr>
          <p:spPr>
            <a:xfrm>
              <a:off x="1287477" y="3387600"/>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ett linje 104">
              <a:extLst>
                <a:ext uri="{FF2B5EF4-FFF2-40B4-BE49-F238E27FC236}">
                  <a16:creationId xmlns:a16="http://schemas.microsoft.com/office/drawing/2014/main" id="{84C4A421-D724-4AD6-9E0F-80E074582B8F}"/>
                </a:ext>
              </a:extLst>
            </p:cNvPr>
            <p:cNvCxnSpPr>
              <a:cxnSpLocks/>
            </p:cNvCxnSpPr>
            <p:nvPr/>
          </p:nvCxnSpPr>
          <p:spPr>
            <a:xfrm>
              <a:off x="1287476" y="3521548"/>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 name="Gruppe 105">
              <a:extLst>
                <a:ext uri="{FF2B5EF4-FFF2-40B4-BE49-F238E27FC236}">
                  <a16:creationId xmlns:a16="http://schemas.microsoft.com/office/drawing/2014/main" id="{0AE69FAB-BBB5-4601-AA1C-68AA6B6FE080}"/>
                </a:ext>
              </a:extLst>
            </p:cNvPr>
            <p:cNvGrpSpPr/>
            <p:nvPr/>
          </p:nvGrpSpPr>
          <p:grpSpPr>
            <a:xfrm>
              <a:off x="597941" y="3855490"/>
              <a:ext cx="2621077" cy="759996"/>
              <a:chOff x="2095122" y="3034783"/>
              <a:chExt cx="2621077" cy="759996"/>
            </a:xfrm>
          </p:grpSpPr>
          <p:sp>
            <p:nvSpPr>
              <p:cNvPr id="24" name="Rektangel: avrundede hjørner 106">
                <a:extLst>
                  <a:ext uri="{FF2B5EF4-FFF2-40B4-BE49-F238E27FC236}">
                    <a16:creationId xmlns:a16="http://schemas.microsoft.com/office/drawing/2014/main" id="{775CD080-DB7F-400D-B10E-124449FAA6A2}"/>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5" name="Gruppe 107">
                <a:extLst>
                  <a:ext uri="{FF2B5EF4-FFF2-40B4-BE49-F238E27FC236}">
                    <a16:creationId xmlns:a16="http://schemas.microsoft.com/office/drawing/2014/main" id="{1BC2836F-2AB9-4CE5-A972-4543FA742377}"/>
                  </a:ext>
                </a:extLst>
              </p:cNvPr>
              <p:cNvGrpSpPr/>
              <p:nvPr/>
            </p:nvGrpSpPr>
            <p:grpSpPr>
              <a:xfrm>
                <a:off x="2203510" y="3199310"/>
                <a:ext cx="461709" cy="430941"/>
                <a:chOff x="5676900" y="2528887"/>
                <a:chExt cx="551750" cy="487959"/>
              </a:xfrm>
            </p:grpSpPr>
            <p:sp>
              <p:nvSpPr>
                <p:cNvPr id="26" name="Ellipse 108">
                  <a:extLst>
                    <a:ext uri="{FF2B5EF4-FFF2-40B4-BE49-F238E27FC236}">
                      <a16:creationId xmlns:a16="http://schemas.microsoft.com/office/drawing/2014/main" id="{0989715D-1505-4B43-BD50-8A4A704190EC}"/>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27" name="Grafikk 109" descr="Bruker med heldekkende fyll">
                  <a:extLst>
                    <a:ext uri="{FF2B5EF4-FFF2-40B4-BE49-F238E27FC236}">
                      <a16:creationId xmlns:a16="http://schemas.microsoft.com/office/drawing/2014/main" id="{4E6F55E8-9464-4F4F-B279-C9D18EAD42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5" name="Rett linje 110">
              <a:extLst>
                <a:ext uri="{FF2B5EF4-FFF2-40B4-BE49-F238E27FC236}">
                  <a16:creationId xmlns:a16="http://schemas.microsoft.com/office/drawing/2014/main" id="{82936D0A-74D8-4AE6-A383-AA02157DC6AB}"/>
                </a:ext>
              </a:extLst>
            </p:cNvPr>
            <p:cNvCxnSpPr>
              <a:cxnSpLocks/>
            </p:cNvCxnSpPr>
            <p:nvPr/>
          </p:nvCxnSpPr>
          <p:spPr>
            <a:xfrm>
              <a:off x="1252404" y="4079762"/>
              <a:ext cx="1675065" cy="0"/>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11">
              <a:extLst>
                <a:ext uri="{FF2B5EF4-FFF2-40B4-BE49-F238E27FC236}">
                  <a16:creationId xmlns:a16="http://schemas.microsoft.com/office/drawing/2014/main" id="{89E06436-D240-4734-ADD7-A31257D41E0F}"/>
                </a:ext>
              </a:extLst>
            </p:cNvPr>
            <p:cNvCxnSpPr>
              <a:cxnSpLocks/>
            </p:cNvCxnSpPr>
            <p:nvPr/>
          </p:nvCxnSpPr>
          <p:spPr>
            <a:xfrm>
              <a:off x="1242879" y="421904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12">
              <a:extLst>
                <a:ext uri="{FF2B5EF4-FFF2-40B4-BE49-F238E27FC236}">
                  <a16:creationId xmlns:a16="http://schemas.microsoft.com/office/drawing/2014/main" id="{EB6A3AE0-67C8-40CF-A6D7-19A37D903AF1}"/>
                </a:ext>
              </a:extLst>
            </p:cNvPr>
            <p:cNvCxnSpPr>
              <a:cxnSpLocks/>
            </p:cNvCxnSpPr>
            <p:nvPr/>
          </p:nvCxnSpPr>
          <p:spPr>
            <a:xfrm>
              <a:off x="1252404" y="437423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ktangel: avrundede hjørner 119">
              <a:extLst>
                <a:ext uri="{FF2B5EF4-FFF2-40B4-BE49-F238E27FC236}">
                  <a16:creationId xmlns:a16="http://schemas.microsoft.com/office/drawing/2014/main" id="{2FC26788-A548-4D85-9437-4661DE960454}"/>
                </a:ext>
              </a:extLst>
            </p:cNvPr>
            <p:cNvSpPr/>
            <p:nvPr/>
          </p:nvSpPr>
          <p:spPr>
            <a:xfrm>
              <a:off x="597941" y="4720236"/>
              <a:ext cx="2621077" cy="378584"/>
            </a:xfrm>
            <a:prstGeom prst="roundRect">
              <a:avLst/>
            </a:prstGeom>
            <a:solidFill>
              <a:schemeClr val="accent3">
                <a:lumMod val="20000"/>
                <a:lumOff val="80000"/>
              </a:schemeClr>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 name="Rett linje 123">
              <a:extLst>
                <a:ext uri="{FF2B5EF4-FFF2-40B4-BE49-F238E27FC236}">
                  <a16:creationId xmlns:a16="http://schemas.microsoft.com/office/drawing/2014/main" id="{F0467DE7-DF2E-4197-BD6D-1EC6DF66F356}"/>
                </a:ext>
              </a:extLst>
            </p:cNvPr>
            <p:cNvCxnSpPr>
              <a:cxnSpLocks/>
            </p:cNvCxnSpPr>
            <p:nvPr/>
          </p:nvCxnSpPr>
          <p:spPr>
            <a:xfrm>
              <a:off x="1242878" y="4863521"/>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25">
              <a:extLst>
                <a:ext uri="{FF2B5EF4-FFF2-40B4-BE49-F238E27FC236}">
                  <a16:creationId xmlns:a16="http://schemas.microsoft.com/office/drawing/2014/main" id="{AD2D842C-8454-4B51-94B0-11D9EDBBCF3E}"/>
                </a:ext>
              </a:extLst>
            </p:cNvPr>
            <p:cNvCxnSpPr>
              <a:cxnSpLocks/>
            </p:cNvCxnSpPr>
            <p:nvPr/>
          </p:nvCxnSpPr>
          <p:spPr>
            <a:xfrm>
              <a:off x="1252404" y="4971448"/>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1" name="Grafikk 141" descr="Tilbake med heldekkende fyll">
              <a:extLst>
                <a:ext uri="{FF2B5EF4-FFF2-40B4-BE49-F238E27FC236}">
                  <a16:creationId xmlns:a16="http://schemas.microsoft.com/office/drawing/2014/main" id="{64CC1CC0-14E1-487C-8939-047876B580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8391" y="2658978"/>
              <a:ext cx="201424" cy="201424"/>
            </a:xfrm>
            <a:prstGeom prst="rect">
              <a:avLst/>
            </a:prstGeom>
          </p:spPr>
        </p:pic>
        <p:pic>
          <p:nvPicPr>
            <p:cNvPr id="22" name="Grafikk 143" descr="Pil: roter mot venstre med heldekkende fyll">
              <a:extLst>
                <a:ext uri="{FF2B5EF4-FFF2-40B4-BE49-F238E27FC236}">
                  <a16:creationId xmlns:a16="http://schemas.microsoft.com/office/drawing/2014/main" id="{EA97A94D-35E2-400A-B221-EFBE705094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0732" y="2664443"/>
              <a:ext cx="201424" cy="201424"/>
            </a:xfrm>
            <a:prstGeom prst="rect">
              <a:avLst/>
            </a:prstGeom>
          </p:spPr>
        </p:pic>
        <p:pic>
          <p:nvPicPr>
            <p:cNvPr id="23" name="Grafikk 151" descr="Pil: vannrett U-sving med heldekkende fyll">
              <a:extLst>
                <a:ext uri="{FF2B5EF4-FFF2-40B4-BE49-F238E27FC236}">
                  <a16:creationId xmlns:a16="http://schemas.microsoft.com/office/drawing/2014/main" id="{78C74428-A4DB-4F2E-AEAF-BB249BE8103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3074" y="2658818"/>
              <a:ext cx="197683" cy="197683"/>
            </a:xfrm>
            <a:prstGeom prst="rect">
              <a:avLst/>
            </a:prstGeom>
          </p:spPr>
        </p:pic>
      </p:grpSp>
      <p:grpSp>
        <p:nvGrpSpPr>
          <p:cNvPr id="39" name="Group 38">
            <a:extLst>
              <a:ext uri="{FF2B5EF4-FFF2-40B4-BE49-F238E27FC236}">
                <a16:creationId xmlns:a16="http://schemas.microsoft.com/office/drawing/2014/main" id="{9A506573-25D8-48D7-ABBF-4377549D05E9}"/>
              </a:ext>
            </a:extLst>
          </p:cNvPr>
          <p:cNvGrpSpPr>
            <a:grpSpLocks noChangeAspect="1"/>
          </p:cNvGrpSpPr>
          <p:nvPr/>
        </p:nvGrpSpPr>
        <p:grpSpPr>
          <a:xfrm>
            <a:off x="2973305" y="1839030"/>
            <a:ext cx="545265" cy="536963"/>
            <a:chOff x="9806918" y="4214624"/>
            <a:chExt cx="1281940" cy="1220988"/>
          </a:xfrm>
        </p:grpSpPr>
        <p:grpSp>
          <p:nvGrpSpPr>
            <p:cNvPr id="42" name="Gruppe 25">
              <a:extLst>
                <a:ext uri="{FF2B5EF4-FFF2-40B4-BE49-F238E27FC236}">
                  <a16:creationId xmlns:a16="http://schemas.microsoft.com/office/drawing/2014/main" id="{42AD7B4D-1089-4119-BD71-9EF727E5DD5A}"/>
                </a:ext>
              </a:extLst>
            </p:cNvPr>
            <p:cNvGrpSpPr/>
            <p:nvPr/>
          </p:nvGrpSpPr>
          <p:grpSpPr>
            <a:xfrm>
              <a:off x="9806918" y="4214624"/>
              <a:ext cx="1281940" cy="1220988"/>
              <a:chOff x="3686623" y="4754761"/>
              <a:chExt cx="659684" cy="618942"/>
            </a:xfrm>
            <a:solidFill>
              <a:schemeClr val="bg1"/>
            </a:solidFill>
          </p:grpSpPr>
          <p:pic>
            <p:nvPicPr>
              <p:cNvPr id="44" name="Grafikk 18" descr="Brukere">
                <a:extLst>
                  <a:ext uri="{FF2B5EF4-FFF2-40B4-BE49-F238E27FC236}">
                    <a16:creationId xmlns:a16="http://schemas.microsoft.com/office/drawing/2014/main" id="{8D998085-54D3-4598-900A-9D163B4818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64928" y="4793701"/>
                <a:ext cx="541062" cy="541062"/>
              </a:xfrm>
              <a:prstGeom prst="rect">
                <a:avLst/>
              </a:prstGeom>
            </p:spPr>
          </p:pic>
          <p:sp>
            <p:nvSpPr>
              <p:cNvPr id="45" name="Ellipse 51">
                <a:extLst>
                  <a:ext uri="{FF2B5EF4-FFF2-40B4-BE49-F238E27FC236}">
                    <a16:creationId xmlns:a16="http://schemas.microsoft.com/office/drawing/2014/main" id="{F5E7F0FB-1B42-453D-8A82-44873EBE5639}"/>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1" name="Graphic 40" descr="Ticket outline">
              <a:extLst>
                <a:ext uri="{FF2B5EF4-FFF2-40B4-BE49-F238E27FC236}">
                  <a16:creationId xmlns:a16="http://schemas.microsoft.com/office/drawing/2014/main" id="{9E0CA91B-4B1C-48DD-A05C-32637E16EBE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170745">
              <a:off x="9996816" y="4358323"/>
              <a:ext cx="914400" cy="914400"/>
            </a:xfrm>
            <a:prstGeom prst="rect">
              <a:avLst/>
            </a:prstGeom>
          </p:spPr>
        </p:pic>
      </p:grpSp>
      <p:sp>
        <p:nvSpPr>
          <p:cNvPr id="46" name="TekstSylinder 48">
            <a:extLst>
              <a:ext uri="{FF2B5EF4-FFF2-40B4-BE49-F238E27FC236}">
                <a16:creationId xmlns:a16="http://schemas.microsoft.com/office/drawing/2014/main" id="{21C0CA1C-4DA7-4824-9B95-0320A3D41F82}"/>
              </a:ext>
            </a:extLst>
          </p:cNvPr>
          <p:cNvSpPr txBox="1"/>
          <p:nvPr/>
        </p:nvSpPr>
        <p:spPr>
          <a:xfrm>
            <a:off x="2429934" y="1473526"/>
            <a:ext cx="1773168" cy="321363"/>
          </a:xfrm>
          <a:prstGeom prst="rect">
            <a:avLst/>
          </a:prstGeom>
          <a:noFill/>
        </p:spPr>
        <p:txBody>
          <a:bodyPr wrap="square" rtlCol="0">
            <a:spAutoFit/>
          </a:bodyPr>
          <a:lstStyle/>
          <a:p>
            <a:pPr lvl="0" algn="ctr">
              <a:defRPr/>
            </a:pPr>
            <a:r>
              <a:rPr lang="en-US" sz="1200" dirty="0">
                <a:solidFill>
                  <a:srgbClr val="2B2929"/>
                </a:solidFill>
              </a:rPr>
              <a:t>Receipt</a:t>
            </a:r>
            <a:r>
              <a:rPr lang="nb-NO" sz="1200" dirty="0">
                <a:solidFill>
                  <a:srgbClr val="2B2929"/>
                </a:solidFill>
              </a:rPr>
              <a:t> to sender</a:t>
            </a:r>
          </a:p>
        </p:txBody>
      </p:sp>
      <p:grpSp>
        <p:nvGrpSpPr>
          <p:cNvPr id="43" name="Group 42">
            <a:extLst>
              <a:ext uri="{FF2B5EF4-FFF2-40B4-BE49-F238E27FC236}">
                <a16:creationId xmlns:a16="http://schemas.microsoft.com/office/drawing/2014/main" id="{34D8BEE6-825E-4B4C-81FC-58DEAF186A6F}"/>
              </a:ext>
            </a:extLst>
          </p:cNvPr>
          <p:cNvGrpSpPr/>
          <p:nvPr/>
        </p:nvGrpSpPr>
        <p:grpSpPr>
          <a:xfrm>
            <a:off x="5920623" y="3106522"/>
            <a:ext cx="1773168" cy="723636"/>
            <a:chOff x="1896007" y="5269411"/>
            <a:chExt cx="2293124" cy="876859"/>
          </a:xfrm>
        </p:grpSpPr>
        <p:sp>
          <p:nvSpPr>
            <p:cNvPr id="116" name="Rektangel: avrundede hjørner 164">
              <a:extLst>
                <a:ext uri="{FF2B5EF4-FFF2-40B4-BE49-F238E27FC236}">
                  <a16:creationId xmlns:a16="http://schemas.microsoft.com/office/drawing/2014/main" id="{2F37DD9D-52C7-4AC1-B339-9DFF8B18FC0F}"/>
                </a:ext>
              </a:extLst>
            </p:cNvPr>
            <p:cNvSpPr/>
            <p:nvPr/>
          </p:nvSpPr>
          <p:spPr>
            <a:xfrm>
              <a:off x="2102189" y="5649048"/>
              <a:ext cx="1794372" cy="48382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17" name="TekstSylinder 159">
              <a:extLst>
                <a:ext uri="{FF2B5EF4-FFF2-40B4-BE49-F238E27FC236}">
                  <a16:creationId xmlns:a16="http://schemas.microsoft.com/office/drawing/2014/main" id="{5B5A1C5C-7F03-49A0-8FA7-8F0341E94282}"/>
                </a:ext>
              </a:extLst>
            </p:cNvPr>
            <p:cNvSpPr txBox="1"/>
            <p:nvPr/>
          </p:nvSpPr>
          <p:spPr>
            <a:xfrm>
              <a:off x="1896007" y="5269411"/>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B2929"/>
                  </a:solidFill>
                  <a:effectLst/>
                  <a:uLnTx/>
                  <a:uFillTx/>
                  <a:latin typeface="Arial" panose="020B0604020202020204"/>
                  <a:ea typeface="+mn-ea"/>
                  <a:cs typeface="+mn-cs"/>
                </a:rPr>
                <a:t>Categorization</a:t>
              </a:r>
            </a:p>
          </p:txBody>
        </p:sp>
        <p:pic>
          <p:nvPicPr>
            <p:cNvPr id="118" name="Graphic 117" descr="Network diagram outline">
              <a:extLst>
                <a:ext uri="{FF2B5EF4-FFF2-40B4-BE49-F238E27FC236}">
                  <a16:creationId xmlns:a16="http://schemas.microsoft.com/office/drawing/2014/main" id="{0A17689F-A2AA-46C4-9B26-F60414F59A3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0800000">
              <a:off x="2123172" y="5625062"/>
              <a:ext cx="521208" cy="521208"/>
            </a:xfrm>
            <a:prstGeom prst="rect">
              <a:avLst/>
            </a:prstGeom>
          </p:spPr>
        </p:pic>
        <p:cxnSp>
          <p:nvCxnSpPr>
            <p:cNvPr id="119" name="Rett linje 171">
              <a:extLst>
                <a:ext uri="{FF2B5EF4-FFF2-40B4-BE49-F238E27FC236}">
                  <a16:creationId xmlns:a16="http://schemas.microsoft.com/office/drawing/2014/main" id="{DBECD34C-6045-4D16-956D-07C5B0CADA6B}"/>
                </a:ext>
              </a:extLst>
            </p:cNvPr>
            <p:cNvCxnSpPr>
              <a:cxnSpLocks/>
            </p:cNvCxnSpPr>
            <p:nvPr/>
          </p:nvCxnSpPr>
          <p:spPr>
            <a:xfrm>
              <a:off x="2836087" y="5782087"/>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Rett linje 171">
              <a:extLst>
                <a:ext uri="{FF2B5EF4-FFF2-40B4-BE49-F238E27FC236}">
                  <a16:creationId xmlns:a16="http://schemas.microsoft.com/office/drawing/2014/main" id="{33AB1EF5-A11B-44E9-8125-3C1D3D71CB5A}"/>
                </a:ext>
              </a:extLst>
            </p:cNvPr>
            <p:cNvCxnSpPr>
              <a:cxnSpLocks/>
            </p:cNvCxnSpPr>
            <p:nvPr/>
          </p:nvCxnSpPr>
          <p:spPr>
            <a:xfrm>
              <a:off x="2836088" y="5887595"/>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Rett linje 171">
              <a:extLst>
                <a:ext uri="{FF2B5EF4-FFF2-40B4-BE49-F238E27FC236}">
                  <a16:creationId xmlns:a16="http://schemas.microsoft.com/office/drawing/2014/main" id="{C3AA3E82-59B7-47D6-9DF5-C79149B9520D}"/>
                </a:ext>
              </a:extLst>
            </p:cNvPr>
            <p:cNvCxnSpPr>
              <a:cxnSpLocks/>
            </p:cNvCxnSpPr>
            <p:nvPr/>
          </p:nvCxnSpPr>
          <p:spPr>
            <a:xfrm>
              <a:off x="2836088" y="5991538"/>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7E9EE3A4-49EB-472B-A1A6-C24EBF2723DA}"/>
              </a:ext>
            </a:extLst>
          </p:cNvPr>
          <p:cNvGrpSpPr>
            <a:grpSpLocks noChangeAspect="1"/>
          </p:cNvGrpSpPr>
          <p:nvPr/>
        </p:nvGrpSpPr>
        <p:grpSpPr>
          <a:xfrm>
            <a:off x="8964130" y="1686668"/>
            <a:ext cx="1773168" cy="1584920"/>
            <a:chOff x="9005613" y="1356205"/>
            <a:chExt cx="2457222" cy="2057943"/>
          </a:xfrm>
        </p:grpSpPr>
        <p:grpSp>
          <p:nvGrpSpPr>
            <p:cNvPr id="129" name="Group 128">
              <a:extLst>
                <a:ext uri="{FF2B5EF4-FFF2-40B4-BE49-F238E27FC236}">
                  <a16:creationId xmlns:a16="http://schemas.microsoft.com/office/drawing/2014/main" id="{AB329BDB-B3BE-4245-B240-507BD4E7F00B}"/>
                </a:ext>
              </a:extLst>
            </p:cNvPr>
            <p:cNvGrpSpPr>
              <a:grpSpLocks noChangeAspect="1"/>
            </p:cNvGrpSpPr>
            <p:nvPr/>
          </p:nvGrpSpPr>
          <p:grpSpPr>
            <a:xfrm>
              <a:off x="9242659" y="1809218"/>
              <a:ext cx="1983133" cy="1604930"/>
              <a:chOff x="6345059" y="2072906"/>
              <a:chExt cx="2675346" cy="2196766"/>
            </a:xfrm>
          </p:grpSpPr>
          <p:sp>
            <p:nvSpPr>
              <p:cNvPr id="130" name="Rektangel 58">
                <a:extLst>
                  <a:ext uri="{FF2B5EF4-FFF2-40B4-BE49-F238E27FC236}">
                    <a16:creationId xmlns:a16="http://schemas.microsoft.com/office/drawing/2014/main" id="{73B8DF3A-6A0B-4876-96D5-09FBF56218A8}"/>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31" name="Rektangel: avrundede hjørner 57">
                <a:extLst>
                  <a:ext uri="{FF2B5EF4-FFF2-40B4-BE49-F238E27FC236}">
                    <a16:creationId xmlns:a16="http://schemas.microsoft.com/office/drawing/2014/main" id="{95920539-2C97-4E6B-90C0-6AABF3ADF834}"/>
                  </a:ext>
                </a:extLst>
              </p:cNvPr>
              <p:cNvSpPr>
                <a:spLocks noChangeAspect="1"/>
              </p:cNvSpPr>
              <p:nvPr/>
            </p:nvSpPr>
            <p:spPr>
              <a:xfrm>
                <a:off x="6547957" y="2630567"/>
                <a:ext cx="2117864" cy="143547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32" name="Rett linje 70">
                <a:extLst>
                  <a:ext uri="{FF2B5EF4-FFF2-40B4-BE49-F238E27FC236}">
                    <a16:creationId xmlns:a16="http://schemas.microsoft.com/office/drawing/2014/main" id="{EE25FEFF-14B2-4EF5-B133-A422EB14030E}"/>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33" name="Rett linje 70">
                <a:extLst>
                  <a:ext uri="{FF2B5EF4-FFF2-40B4-BE49-F238E27FC236}">
                    <a16:creationId xmlns:a16="http://schemas.microsoft.com/office/drawing/2014/main" id="{EA352D18-F2CD-4472-B3C5-8B30D779D219}"/>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4" name="Rett linje 70">
                <a:extLst>
                  <a:ext uri="{FF2B5EF4-FFF2-40B4-BE49-F238E27FC236}">
                    <a16:creationId xmlns:a16="http://schemas.microsoft.com/office/drawing/2014/main" id="{38014832-209C-4175-9C90-33CE408CF94B}"/>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5" name="Rett linje 70">
                <a:extLst>
                  <a:ext uri="{FF2B5EF4-FFF2-40B4-BE49-F238E27FC236}">
                    <a16:creationId xmlns:a16="http://schemas.microsoft.com/office/drawing/2014/main" id="{F6A49395-5FFB-4096-A27B-DB471119521A}"/>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6" name="Rett linje 70">
                <a:extLst>
                  <a:ext uri="{FF2B5EF4-FFF2-40B4-BE49-F238E27FC236}">
                    <a16:creationId xmlns:a16="http://schemas.microsoft.com/office/drawing/2014/main" id="{7F1E7763-17FD-4935-A038-EDDC90D13346}"/>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7" name="Rett linje 70">
                <a:extLst>
                  <a:ext uri="{FF2B5EF4-FFF2-40B4-BE49-F238E27FC236}">
                    <a16:creationId xmlns:a16="http://schemas.microsoft.com/office/drawing/2014/main" id="{E2C250D2-F466-49A1-8DE3-6FD337FAF048}"/>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8" name="Rett linje 70">
                <a:extLst>
                  <a:ext uri="{FF2B5EF4-FFF2-40B4-BE49-F238E27FC236}">
                    <a16:creationId xmlns:a16="http://schemas.microsoft.com/office/drawing/2014/main" id="{3E59184D-7AC6-42F9-B5BE-53301EE3D380}"/>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9" name="Rett linje 70">
                <a:extLst>
                  <a:ext uri="{FF2B5EF4-FFF2-40B4-BE49-F238E27FC236}">
                    <a16:creationId xmlns:a16="http://schemas.microsoft.com/office/drawing/2014/main" id="{547C359E-025D-4822-B1AC-141D7C898F6C}"/>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0" name="Rektangel 54">
                <a:extLst>
                  <a:ext uri="{FF2B5EF4-FFF2-40B4-BE49-F238E27FC236}">
                    <a16:creationId xmlns:a16="http://schemas.microsoft.com/office/drawing/2014/main" id="{5935A355-2959-407B-A7BB-7427A4E767B6}"/>
                  </a:ext>
                </a:extLst>
              </p:cNvPr>
              <p:cNvSpPr/>
              <p:nvPr/>
            </p:nvSpPr>
            <p:spPr>
              <a:xfrm>
                <a:off x="6448020" y="2164649"/>
                <a:ext cx="2469424" cy="4274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Responstid</a:t>
                </a:r>
              </a:p>
            </p:txBody>
          </p:sp>
          <p:sp>
            <p:nvSpPr>
              <p:cNvPr id="141" name="Freeform: Shape 140">
                <a:extLst>
                  <a:ext uri="{FF2B5EF4-FFF2-40B4-BE49-F238E27FC236}">
                    <a16:creationId xmlns:a16="http://schemas.microsoft.com/office/drawing/2014/main" id="{E7C5A234-1A55-47C7-93F0-5417896DBABE}"/>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42" name="TekstSylinder 48">
              <a:extLst>
                <a:ext uri="{FF2B5EF4-FFF2-40B4-BE49-F238E27FC236}">
                  <a16:creationId xmlns:a16="http://schemas.microsoft.com/office/drawing/2014/main" id="{C4B6BF2A-8C39-4709-B7E7-F3D97A20A588}"/>
                </a:ext>
              </a:extLst>
            </p:cNvPr>
            <p:cNvSpPr txBox="1"/>
            <p:nvPr/>
          </p:nvSpPr>
          <p:spPr>
            <a:xfrm>
              <a:off x="9005613" y="1356205"/>
              <a:ext cx="2457222" cy="4141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Standard Dashbord</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sp>
        <p:nvSpPr>
          <p:cNvPr id="144" name="TekstSylinder 48">
            <a:extLst>
              <a:ext uri="{FF2B5EF4-FFF2-40B4-BE49-F238E27FC236}">
                <a16:creationId xmlns:a16="http://schemas.microsoft.com/office/drawing/2014/main" id="{5607F8B0-A978-4F87-914E-FC9C1256CDAA}"/>
              </a:ext>
            </a:extLst>
          </p:cNvPr>
          <p:cNvSpPr txBox="1"/>
          <p:nvPr/>
        </p:nvSpPr>
        <p:spPr>
          <a:xfrm>
            <a:off x="5420452" y="1475652"/>
            <a:ext cx="2005082" cy="321363"/>
          </a:xfrm>
          <a:prstGeom prst="rect">
            <a:avLst/>
          </a:prstGeom>
          <a:noFill/>
        </p:spPr>
        <p:txBody>
          <a:bodyPr wrap="square" rtlCol="0">
            <a:spAutoFit/>
          </a:bodyPr>
          <a:lstStyle/>
          <a:p>
            <a:pPr lvl="0" algn="ctr">
              <a:defRPr/>
            </a:pPr>
            <a:r>
              <a:rPr lang="nb-NO" sz="1200" dirty="0">
                <a:solidFill>
                  <a:srgbClr val="2B2929"/>
                </a:solidFill>
              </a:rPr>
              <a:t>Notification to agent</a:t>
            </a:r>
            <a:endParaRPr lang="en-US" sz="1200" dirty="0">
              <a:solidFill>
                <a:srgbClr val="2B2929"/>
              </a:solidFill>
            </a:endParaRPr>
          </a:p>
        </p:txBody>
      </p:sp>
      <p:grpSp>
        <p:nvGrpSpPr>
          <p:cNvPr id="145" name="Group 144">
            <a:extLst>
              <a:ext uri="{FF2B5EF4-FFF2-40B4-BE49-F238E27FC236}">
                <a16:creationId xmlns:a16="http://schemas.microsoft.com/office/drawing/2014/main" id="{6B090EA7-D2EF-4925-85C5-0F4A930FD1FE}"/>
              </a:ext>
            </a:extLst>
          </p:cNvPr>
          <p:cNvGrpSpPr/>
          <p:nvPr/>
        </p:nvGrpSpPr>
        <p:grpSpPr>
          <a:xfrm>
            <a:off x="6052475" y="1847026"/>
            <a:ext cx="547544" cy="549076"/>
            <a:chOff x="9693790" y="483661"/>
            <a:chExt cx="708105" cy="665338"/>
          </a:xfrm>
        </p:grpSpPr>
        <p:sp>
          <p:nvSpPr>
            <p:cNvPr id="146" name="Oval 145">
              <a:extLst>
                <a:ext uri="{FF2B5EF4-FFF2-40B4-BE49-F238E27FC236}">
                  <a16:creationId xmlns:a16="http://schemas.microsoft.com/office/drawing/2014/main" id="{13B7C6E7-DED9-453C-85B8-81BD89E8019D}"/>
                </a:ext>
              </a:extLst>
            </p:cNvPr>
            <p:cNvSpPr/>
            <p:nvPr/>
          </p:nvSpPr>
          <p:spPr>
            <a:xfrm>
              <a:off x="9693790" y="483661"/>
              <a:ext cx="708105" cy="665338"/>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7" name="Graphic 146" descr="Bell with solid fill">
              <a:extLst>
                <a:ext uri="{FF2B5EF4-FFF2-40B4-BE49-F238E27FC236}">
                  <a16:creationId xmlns:a16="http://schemas.microsoft.com/office/drawing/2014/main" id="{FD7BFCDB-3D93-4574-9F26-36B5A88B59A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71434" y="530242"/>
              <a:ext cx="559354" cy="559354"/>
            </a:xfrm>
            <a:prstGeom prst="rect">
              <a:avLst/>
            </a:prstGeom>
          </p:spPr>
        </p:pic>
      </p:grpSp>
      <p:grpSp>
        <p:nvGrpSpPr>
          <p:cNvPr id="52" name="Group 51">
            <a:extLst>
              <a:ext uri="{FF2B5EF4-FFF2-40B4-BE49-F238E27FC236}">
                <a16:creationId xmlns:a16="http://schemas.microsoft.com/office/drawing/2014/main" id="{024A541E-9D1D-46BE-A4D4-01CAB3033E3E}"/>
              </a:ext>
            </a:extLst>
          </p:cNvPr>
          <p:cNvGrpSpPr>
            <a:grpSpLocks noChangeAspect="1"/>
          </p:cNvGrpSpPr>
          <p:nvPr/>
        </p:nvGrpSpPr>
        <p:grpSpPr>
          <a:xfrm>
            <a:off x="7463176" y="1877572"/>
            <a:ext cx="1333476" cy="1063428"/>
            <a:chOff x="7751047" y="4788467"/>
            <a:chExt cx="2293124" cy="1713490"/>
          </a:xfrm>
        </p:grpSpPr>
        <p:sp>
          <p:nvSpPr>
            <p:cNvPr id="257" name="TekstSylinder 159">
              <a:extLst>
                <a:ext uri="{FF2B5EF4-FFF2-40B4-BE49-F238E27FC236}">
                  <a16:creationId xmlns:a16="http://schemas.microsoft.com/office/drawing/2014/main" id="{194F7ED7-8E2D-4134-8E99-1A9EF43E46D7}"/>
                </a:ext>
              </a:extLst>
            </p:cNvPr>
            <p:cNvSpPr txBox="1"/>
            <p:nvPr/>
          </p:nvSpPr>
          <p:spPr>
            <a:xfrm>
              <a:off x="7751047" y="4788467"/>
              <a:ext cx="2293124" cy="513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B2929"/>
                  </a:solidFill>
                  <a:effectLst/>
                  <a:uLnTx/>
                  <a:uFillTx/>
                  <a:latin typeface="Arial" panose="020B0604020202020204"/>
                  <a:ea typeface="+mn-ea"/>
                  <a:cs typeface="+mn-cs"/>
                </a:rPr>
                <a:t>History</a:t>
              </a:r>
            </a:p>
          </p:txBody>
        </p:sp>
        <p:grpSp>
          <p:nvGrpSpPr>
            <p:cNvPr id="220" name="Group 219">
              <a:extLst>
                <a:ext uri="{FF2B5EF4-FFF2-40B4-BE49-F238E27FC236}">
                  <a16:creationId xmlns:a16="http://schemas.microsoft.com/office/drawing/2014/main" id="{8861290B-E9AC-45F4-A300-3C1BDA1BB6E4}"/>
                </a:ext>
              </a:extLst>
            </p:cNvPr>
            <p:cNvGrpSpPr/>
            <p:nvPr/>
          </p:nvGrpSpPr>
          <p:grpSpPr>
            <a:xfrm>
              <a:off x="8226964" y="5290037"/>
              <a:ext cx="1198179" cy="1211920"/>
              <a:chOff x="5391806" y="3069021"/>
              <a:chExt cx="1198179" cy="1211920"/>
            </a:xfrm>
          </p:grpSpPr>
          <p:sp>
            <p:nvSpPr>
              <p:cNvPr id="221" name="Flowchart: Multidocument 220">
                <a:extLst>
                  <a:ext uri="{FF2B5EF4-FFF2-40B4-BE49-F238E27FC236}">
                    <a16:creationId xmlns:a16="http://schemas.microsoft.com/office/drawing/2014/main" id="{D9EF0488-495A-4211-8348-73C92468E70E}"/>
                  </a:ext>
                </a:extLst>
              </p:cNvPr>
              <p:cNvSpPr/>
              <p:nvPr/>
            </p:nvSpPr>
            <p:spPr>
              <a:xfrm>
                <a:off x="5391806" y="3069021"/>
                <a:ext cx="1198179" cy="1211920"/>
              </a:xfrm>
              <a:prstGeom prst="flowChartMultidocument">
                <a:avLst/>
              </a:prstGeom>
              <a:solidFill>
                <a:schemeClr val="bg1"/>
              </a:solid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w="0"/>
                  <a:solidFill>
                    <a:srgbClr val="005E58"/>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cxnSp>
            <p:nvCxnSpPr>
              <p:cNvPr id="222" name="Rett linje 193">
                <a:extLst>
                  <a:ext uri="{FF2B5EF4-FFF2-40B4-BE49-F238E27FC236}">
                    <a16:creationId xmlns:a16="http://schemas.microsoft.com/office/drawing/2014/main" id="{477D8BB4-B43D-40AB-A7F5-EF65E5AAF0D5}"/>
                  </a:ext>
                </a:extLst>
              </p:cNvPr>
              <p:cNvCxnSpPr>
                <a:cxnSpLocks/>
              </p:cNvCxnSpPr>
              <p:nvPr/>
            </p:nvCxnSpPr>
            <p:spPr>
              <a:xfrm>
                <a:off x="5467591" y="3429000"/>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 name="Rett linje 193">
                <a:extLst>
                  <a:ext uri="{FF2B5EF4-FFF2-40B4-BE49-F238E27FC236}">
                    <a16:creationId xmlns:a16="http://schemas.microsoft.com/office/drawing/2014/main" id="{F699E93C-BFB6-456F-838B-4A3A6A606033}"/>
                  </a:ext>
                </a:extLst>
              </p:cNvPr>
              <p:cNvCxnSpPr>
                <a:cxnSpLocks/>
              </p:cNvCxnSpPr>
              <p:nvPr/>
            </p:nvCxnSpPr>
            <p:spPr>
              <a:xfrm>
                <a:off x="5467591" y="3536731"/>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Rett linje 193">
                <a:extLst>
                  <a:ext uri="{FF2B5EF4-FFF2-40B4-BE49-F238E27FC236}">
                    <a16:creationId xmlns:a16="http://schemas.microsoft.com/office/drawing/2014/main" id="{B39D3F63-6D3D-4AE6-A1DD-CB0F0BCBB470}"/>
                  </a:ext>
                </a:extLst>
              </p:cNvPr>
              <p:cNvCxnSpPr>
                <a:cxnSpLocks/>
              </p:cNvCxnSpPr>
              <p:nvPr/>
            </p:nvCxnSpPr>
            <p:spPr>
              <a:xfrm>
                <a:off x="5467591" y="3636579"/>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Rett linje 193">
                <a:extLst>
                  <a:ext uri="{FF2B5EF4-FFF2-40B4-BE49-F238E27FC236}">
                    <a16:creationId xmlns:a16="http://schemas.microsoft.com/office/drawing/2014/main" id="{5DD44B8C-80AC-4246-BA56-9105CD85E9A6}"/>
                  </a:ext>
                </a:extLst>
              </p:cNvPr>
              <p:cNvCxnSpPr>
                <a:cxnSpLocks/>
              </p:cNvCxnSpPr>
              <p:nvPr/>
            </p:nvCxnSpPr>
            <p:spPr>
              <a:xfrm>
                <a:off x="5467591" y="3736429"/>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Rett linje 193">
                <a:extLst>
                  <a:ext uri="{FF2B5EF4-FFF2-40B4-BE49-F238E27FC236}">
                    <a16:creationId xmlns:a16="http://schemas.microsoft.com/office/drawing/2014/main" id="{DDD59544-577C-4CE0-BFBD-36E8E30E90D6}"/>
                  </a:ext>
                </a:extLst>
              </p:cNvPr>
              <p:cNvCxnSpPr>
                <a:cxnSpLocks/>
              </p:cNvCxnSpPr>
              <p:nvPr/>
            </p:nvCxnSpPr>
            <p:spPr>
              <a:xfrm>
                <a:off x="5467591" y="3841531"/>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7" name="Group 46">
            <a:extLst>
              <a:ext uri="{FF2B5EF4-FFF2-40B4-BE49-F238E27FC236}">
                <a16:creationId xmlns:a16="http://schemas.microsoft.com/office/drawing/2014/main" id="{CFFD44D8-6D4C-47EE-9F1D-E2089757F9AF}"/>
              </a:ext>
            </a:extLst>
          </p:cNvPr>
          <p:cNvGrpSpPr/>
          <p:nvPr/>
        </p:nvGrpSpPr>
        <p:grpSpPr>
          <a:xfrm>
            <a:off x="7141007" y="3400027"/>
            <a:ext cx="1773168" cy="688879"/>
            <a:chOff x="4260395" y="5303789"/>
            <a:chExt cx="2293124" cy="834743"/>
          </a:xfrm>
        </p:grpSpPr>
        <p:grpSp>
          <p:nvGrpSpPr>
            <p:cNvPr id="124" name="Group 123">
              <a:extLst>
                <a:ext uri="{FF2B5EF4-FFF2-40B4-BE49-F238E27FC236}">
                  <a16:creationId xmlns:a16="http://schemas.microsoft.com/office/drawing/2014/main" id="{44B28183-74E5-45F7-B5E0-8774B7D32D1B}"/>
                </a:ext>
              </a:extLst>
            </p:cNvPr>
            <p:cNvGrpSpPr/>
            <p:nvPr/>
          </p:nvGrpSpPr>
          <p:grpSpPr>
            <a:xfrm>
              <a:off x="4353888" y="5636879"/>
              <a:ext cx="2015161" cy="501653"/>
              <a:chOff x="5772553" y="5847076"/>
              <a:chExt cx="2015161" cy="501653"/>
            </a:xfrm>
          </p:grpSpPr>
          <p:sp>
            <p:nvSpPr>
              <p:cNvPr id="259" name="Rektangel: avrundede hjørner 152">
                <a:extLst>
                  <a:ext uri="{FF2B5EF4-FFF2-40B4-BE49-F238E27FC236}">
                    <a16:creationId xmlns:a16="http://schemas.microsoft.com/office/drawing/2014/main" id="{B2A673AF-C8E9-4D8F-8DBD-48ECC35C5867}"/>
                  </a:ext>
                </a:extLst>
              </p:cNvPr>
              <p:cNvSpPr/>
              <p:nvPr/>
            </p:nvSpPr>
            <p:spPr>
              <a:xfrm>
                <a:off x="5772553" y="5847076"/>
                <a:ext cx="2015161" cy="49113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88" name="Graphic 87" descr="Stopwatch 25% with solid fill">
                <a:extLst>
                  <a:ext uri="{FF2B5EF4-FFF2-40B4-BE49-F238E27FC236}">
                    <a16:creationId xmlns:a16="http://schemas.microsoft.com/office/drawing/2014/main" id="{B6862BD2-BF12-4158-A84C-41E074E37ED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60798" y="5863558"/>
                <a:ext cx="478976" cy="478973"/>
              </a:xfrm>
              <a:prstGeom prst="rect">
                <a:avLst/>
              </a:prstGeom>
            </p:spPr>
          </p:pic>
          <p:pic>
            <p:nvPicPr>
              <p:cNvPr id="90" name="Graphic 89" descr="Stopwatch 50% with solid fill">
                <a:extLst>
                  <a:ext uri="{FF2B5EF4-FFF2-40B4-BE49-F238E27FC236}">
                    <a16:creationId xmlns:a16="http://schemas.microsoft.com/office/drawing/2014/main" id="{AA7BCFAA-401F-4DE9-B101-A05492B7632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500353" y="5853464"/>
                <a:ext cx="478360" cy="478357"/>
              </a:xfrm>
              <a:prstGeom prst="rect">
                <a:avLst/>
              </a:prstGeom>
            </p:spPr>
          </p:pic>
          <p:pic>
            <p:nvPicPr>
              <p:cNvPr id="92" name="Graphic 91" descr="Stopwatch 75% with solid fill">
                <a:extLst>
                  <a:ext uri="{FF2B5EF4-FFF2-40B4-BE49-F238E27FC236}">
                    <a16:creationId xmlns:a16="http://schemas.microsoft.com/office/drawing/2014/main" id="{D6482CF2-2C2E-41AC-8635-79AD5D19C2B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162461" y="5861088"/>
                <a:ext cx="487644" cy="487641"/>
              </a:xfrm>
              <a:prstGeom prst="rect">
                <a:avLst/>
              </a:prstGeom>
            </p:spPr>
          </p:pic>
        </p:grpSp>
        <p:sp>
          <p:nvSpPr>
            <p:cNvPr id="248" name="TekstSylinder 159">
              <a:extLst>
                <a:ext uri="{FF2B5EF4-FFF2-40B4-BE49-F238E27FC236}">
                  <a16:creationId xmlns:a16="http://schemas.microsoft.com/office/drawing/2014/main" id="{3301DB01-E11B-4F91-A109-A2B2FC0F43E0}"/>
                </a:ext>
              </a:extLst>
            </p:cNvPr>
            <p:cNvSpPr txBox="1"/>
            <p:nvPr/>
          </p:nvSpPr>
          <p:spPr>
            <a:xfrm>
              <a:off x="4260395" y="5303789"/>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B2929"/>
                  </a:solidFill>
                  <a:effectLst/>
                  <a:uLnTx/>
                  <a:uFillTx/>
                  <a:latin typeface="Arial" panose="020B0604020202020204"/>
                  <a:ea typeface="+mn-ea"/>
                  <a:cs typeface="+mn-cs"/>
                </a:rPr>
                <a:t>Priority</a:t>
              </a:r>
            </a:p>
          </p:txBody>
        </p:sp>
      </p:grpSp>
      <p:sp>
        <p:nvSpPr>
          <p:cNvPr id="256" name="TekstSylinder 159">
            <a:extLst>
              <a:ext uri="{FF2B5EF4-FFF2-40B4-BE49-F238E27FC236}">
                <a16:creationId xmlns:a16="http://schemas.microsoft.com/office/drawing/2014/main" id="{6A5CF70C-332B-4F4F-8766-4577C2A85EBF}"/>
              </a:ext>
            </a:extLst>
          </p:cNvPr>
          <p:cNvSpPr txBox="1"/>
          <p:nvPr/>
        </p:nvSpPr>
        <p:spPr>
          <a:xfrm>
            <a:off x="4869354" y="5619065"/>
            <a:ext cx="1437857"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Collaboration</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62" name="Graphic 161" descr="Arrow: Rotate right with solid fill">
            <a:extLst>
              <a:ext uri="{FF2B5EF4-FFF2-40B4-BE49-F238E27FC236}">
                <a16:creationId xmlns:a16="http://schemas.microsoft.com/office/drawing/2014/main" id="{AAEA3B3E-A426-4AE1-A83B-C2FCBE0BA6B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a:off x="3174698" y="2396103"/>
            <a:ext cx="379415" cy="404933"/>
          </a:xfrm>
          <a:prstGeom prst="rect">
            <a:avLst/>
          </a:prstGeom>
        </p:spPr>
      </p:pic>
      <p:pic>
        <p:nvPicPr>
          <p:cNvPr id="168" name="Graphic 167" descr="Arrow: Rotate right with solid fill">
            <a:extLst>
              <a:ext uri="{FF2B5EF4-FFF2-40B4-BE49-F238E27FC236}">
                <a16:creationId xmlns:a16="http://schemas.microsoft.com/office/drawing/2014/main" id="{B2383015-D513-4014-A2E1-7C1928966ED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a:off x="6030425" y="2408677"/>
            <a:ext cx="379415" cy="404933"/>
          </a:xfrm>
          <a:prstGeom prst="rect">
            <a:avLst/>
          </a:prstGeom>
        </p:spPr>
      </p:pic>
      <p:pic>
        <p:nvPicPr>
          <p:cNvPr id="169" name="Graphic 168" descr="Arrow: Counter-clockwise curve with solid fill">
            <a:extLst>
              <a:ext uri="{FF2B5EF4-FFF2-40B4-BE49-F238E27FC236}">
                <a16:creationId xmlns:a16="http://schemas.microsoft.com/office/drawing/2014/main" id="{1E3EF778-9E31-4A5A-902D-0E47871A179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6880679" flipH="1">
            <a:off x="3603083" y="1975039"/>
            <a:ext cx="418569" cy="392191"/>
          </a:xfrm>
          <a:prstGeom prst="rect">
            <a:avLst/>
          </a:prstGeom>
        </p:spPr>
      </p:pic>
      <p:pic>
        <p:nvPicPr>
          <p:cNvPr id="171" name="Graphic 170" descr="Arrow: Counter-clockwise curve with solid fill">
            <a:extLst>
              <a:ext uri="{FF2B5EF4-FFF2-40B4-BE49-F238E27FC236}">
                <a16:creationId xmlns:a16="http://schemas.microsoft.com/office/drawing/2014/main" id="{071B359E-B133-4D66-A155-32954F75BCC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2461994">
            <a:off x="9655062" y="3374827"/>
            <a:ext cx="482929" cy="515408"/>
          </a:xfrm>
          <a:prstGeom prst="rect">
            <a:avLst/>
          </a:prstGeom>
        </p:spPr>
      </p:pic>
      <p:grpSp>
        <p:nvGrpSpPr>
          <p:cNvPr id="65" name="Group 64">
            <a:extLst>
              <a:ext uri="{FF2B5EF4-FFF2-40B4-BE49-F238E27FC236}">
                <a16:creationId xmlns:a16="http://schemas.microsoft.com/office/drawing/2014/main" id="{F9360D80-3295-46D7-9CAC-181E9CB23DB7}"/>
              </a:ext>
            </a:extLst>
          </p:cNvPr>
          <p:cNvGrpSpPr/>
          <p:nvPr/>
        </p:nvGrpSpPr>
        <p:grpSpPr>
          <a:xfrm>
            <a:off x="8439034" y="3620891"/>
            <a:ext cx="1773168" cy="697950"/>
            <a:chOff x="7265931" y="5472276"/>
            <a:chExt cx="2293124" cy="845735"/>
          </a:xfrm>
        </p:grpSpPr>
        <p:sp>
          <p:nvSpPr>
            <p:cNvPr id="181" name="TekstSylinder 159">
              <a:extLst>
                <a:ext uri="{FF2B5EF4-FFF2-40B4-BE49-F238E27FC236}">
                  <a16:creationId xmlns:a16="http://schemas.microsoft.com/office/drawing/2014/main" id="{2C4D32E9-103A-40DA-8751-19E655CA5538}"/>
                </a:ext>
              </a:extLst>
            </p:cNvPr>
            <p:cNvSpPr txBox="1"/>
            <p:nvPr/>
          </p:nvSpPr>
          <p:spPr>
            <a:xfrm>
              <a:off x="7265931" y="5472276"/>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Status</a:t>
              </a: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64" name="Group 63">
              <a:extLst>
                <a:ext uri="{FF2B5EF4-FFF2-40B4-BE49-F238E27FC236}">
                  <a16:creationId xmlns:a16="http://schemas.microsoft.com/office/drawing/2014/main" id="{E9BBFE11-2DCB-487F-8AE7-81F667F073B4}"/>
                </a:ext>
              </a:extLst>
            </p:cNvPr>
            <p:cNvGrpSpPr/>
            <p:nvPr/>
          </p:nvGrpSpPr>
          <p:grpSpPr>
            <a:xfrm>
              <a:off x="7404913" y="5826877"/>
              <a:ext cx="2015161" cy="491134"/>
              <a:chOff x="7404913" y="5826877"/>
              <a:chExt cx="2015161" cy="491134"/>
            </a:xfrm>
          </p:grpSpPr>
          <p:sp>
            <p:nvSpPr>
              <p:cNvPr id="182" name="Rektangel: avrundede hjørner 152">
                <a:extLst>
                  <a:ext uri="{FF2B5EF4-FFF2-40B4-BE49-F238E27FC236}">
                    <a16:creationId xmlns:a16="http://schemas.microsoft.com/office/drawing/2014/main" id="{C5294BC2-FCCF-405D-A312-85AC34375FFF}"/>
                  </a:ext>
                </a:extLst>
              </p:cNvPr>
              <p:cNvSpPr/>
              <p:nvPr/>
            </p:nvSpPr>
            <p:spPr>
              <a:xfrm>
                <a:off x="7404913" y="5826877"/>
                <a:ext cx="2015161" cy="49113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54" name="Graphic 53" descr="Badge Cross with solid fill">
                <a:extLst>
                  <a:ext uri="{FF2B5EF4-FFF2-40B4-BE49-F238E27FC236}">
                    <a16:creationId xmlns:a16="http://schemas.microsoft.com/office/drawing/2014/main" id="{DE498957-4B64-4591-992B-EC565CA30FCB}"/>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500508" y="5852328"/>
                <a:ext cx="455601" cy="455601"/>
              </a:xfrm>
              <a:prstGeom prst="rect">
                <a:avLst/>
              </a:prstGeom>
            </p:spPr>
          </p:pic>
          <p:pic>
            <p:nvPicPr>
              <p:cNvPr id="59" name="Graphic 58" descr="Badge Tick1 with solid fill">
                <a:extLst>
                  <a:ext uri="{FF2B5EF4-FFF2-40B4-BE49-F238E27FC236}">
                    <a16:creationId xmlns:a16="http://schemas.microsoft.com/office/drawing/2014/main" id="{42ABA415-A0AF-4E56-8431-98E964061596}"/>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828908" y="5839638"/>
                <a:ext cx="455601" cy="455601"/>
              </a:xfrm>
              <a:prstGeom prst="rect">
                <a:avLst/>
              </a:prstGeom>
            </p:spPr>
          </p:pic>
          <p:pic>
            <p:nvPicPr>
              <p:cNvPr id="63" name="Graphic 62" descr="Badge Unfollow with solid fill">
                <a:extLst>
                  <a:ext uri="{FF2B5EF4-FFF2-40B4-BE49-F238E27FC236}">
                    <a16:creationId xmlns:a16="http://schemas.microsoft.com/office/drawing/2014/main" id="{93EEB08C-662B-4E5C-9E1A-E2A1838DD319}"/>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196869" y="5850379"/>
                <a:ext cx="455601" cy="455601"/>
              </a:xfrm>
              <a:prstGeom prst="rect">
                <a:avLst/>
              </a:prstGeom>
            </p:spPr>
          </p:pic>
        </p:grpSp>
      </p:grpSp>
      <p:pic>
        <p:nvPicPr>
          <p:cNvPr id="215" name="Graphic 214" descr="Arrow: Counter-clockwise curve with solid fill">
            <a:extLst>
              <a:ext uri="{FF2B5EF4-FFF2-40B4-BE49-F238E27FC236}">
                <a16:creationId xmlns:a16="http://schemas.microsoft.com/office/drawing/2014/main" id="{BA4BB7EC-3B9A-4AB8-B169-346879CA7D7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4321444" y="4458375"/>
            <a:ext cx="461732" cy="432635"/>
          </a:xfrm>
          <a:prstGeom prst="rect">
            <a:avLst/>
          </a:prstGeom>
        </p:spPr>
      </p:pic>
      <p:pic>
        <p:nvPicPr>
          <p:cNvPr id="217" name="Graphic 216" descr="Arrow: Rotate right with solid fill">
            <a:extLst>
              <a:ext uri="{FF2B5EF4-FFF2-40B4-BE49-F238E27FC236}">
                <a16:creationId xmlns:a16="http://schemas.microsoft.com/office/drawing/2014/main" id="{A9103AA5-B30A-439C-B7E9-76F32C0B8DF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420176" y="3017489"/>
            <a:ext cx="379415" cy="404933"/>
          </a:xfrm>
          <a:prstGeom prst="rect">
            <a:avLst/>
          </a:prstGeom>
        </p:spPr>
      </p:pic>
      <p:pic>
        <p:nvPicPr>
          <p:cNvPr id="227" name="Graphic 226" descr="Arrow: Rotate right with solid fill">
            <a:extLst>
              <a:ext uri="{FF2B5EF4-FFF2-40B4-BE49-F238E27FC236}">
                <a16:creationId xmlns:a16="http://schemas.microsoft.com/office/drawing/2014/main" id="{2CABEFFF-9F58-416D-AE2F-20F0DBB2B7F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676309" y="3368356"/>
            <a:ext cx="379415" cy="404933"/>
          </a:xfrm>
          <a:prstGeom prst="rect">
            <a:avLst/>
          </a:prstGeom>
        </p:spPr>
      </p:pic>
      <p:pic>
        <p:nvPicPr>
          <p:cNvPr id="228" name="Graphic 227" descr="Arrow: Rotate right with solid fill">
            <a:extLst>
              <a:ext uri="{FF2B5EF4-FFF2-40B4-BE49-F238E27FC236}">
                <a16:creationId xmlns:a16="http://schemas.microsoft.com/office/drawing/2014/main" id="{5C161AEA-34E3-4C78-9893-399F6FAC9EF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041895" y="2796856"/>
            <a:ext cx="379415" cy="404933"/>
          </a:xfrm>
          <a:prstGeom prst="rect">
            <a:avLst/>
          </a:prstGeom>
        </p:spPr>
      </p:pic>
      <p:pic>
        <p:nvPicPr>
          <p:cNvPr id="229" name="Graphic 228" descr="Arrow: Counter-clockwise curve with solid fill">
            <a:extLst>
              <a:ext uri="{FF2B5EF4-FFF2-40B4-BE49-F238E27FC236}">
                <a16:creationId xmlns:a16="http://schemas.microsoft.com/office/drawing/2014/main" id="{B8EA9E3A-FA31-41EA-8CF4-DC65757A447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6200000">
            <a:off x="8510621" y="1847912"/>
            <a:ext cx="515408" cy="482929"/>
          </a:xfrm>
          <a:prstGeom prst="rect">
            <a:avLst/>
          </a:prstGeom>
        </p:spPr>
      </p:pic>
      <p:grpSp>
        <p:nvGrpSpPr>
          <p:cNvPr id="230" name="Group 229">
            <a:extLst>
              <a:ext uri="{FF2B5EF4-FFF2-40B4-BE49-F238E27FC236}">
                <a16:creationId xmlns:a16="http://schemas.microsoft.com/office/drawing/2014/main" id="{A140092E-B1BE-4884-BAB8-0EC5BD868FBF}"/>
              </a:ext>
            </a:extLst>
          </p:cNvPr>
          <p:cNvGrpSpPr/>
          <p:nvPr/>
        </p:nvGrpSpPr>
        <p:grpSpPr>
          <a:xfrm>
            <a:off x="4807435" y="4025834"/>
            <a:ext cx="1626773" cy="1572588"/>
            <a:chOff x="6144485" y="3105759"/>
            <a:chExt cx="2103801" cy="1905568"/>
          </a:xfrm>
        </p:grpSpPr>
        <p:grpSp>
          <p:nvGrpSpPr>
            <p:cNvPr id="231" name="Group 230">
              <a:extLst>
                <a:ext uri="{FF2B5EF4-FFF2-40B4-BE49-F238E27FC236}">
                  <a16:creationId xmlns:a16="http://schemas.microsoft.com/office/drawing/2014/main" id="{BA465436-D13C-45C4-A581-1D7F6ABCA800}"/>
                </a:ext>
              </a:extLst>
            </p:cNvPr>
            <p:cNvGrpSpPr/>
            <p:nvPr/>
          </p:nvGrpSpPr>
          <p:grpSpPr>
            <a:xfrm>
              <a:off x="6144485" y="3105759"/>
              <a:ext cx="2103801" cy="1905568"/>
              <a:chOff x="9262587" y="3400244"/>
              <a:chExt cx="2103801" cy="1905568"/>
            </a:xfrm>
          </p:grpSpPr>
          <p:pic>
            <p:nvPicPr>
              <p:cNvPr id="233" name="Graphic 232" descr="Arrow: Clockwise curve with solid fill">
                <a:extLst>
                  <a:ext uri="{FF2B5EF4-FFF2-40B4-BE49-F238E27FC236}">
                    <a16:creationId xmlns:a16="http://schemas.microsoft.com/office/drawing/2014/main" id="{B42C6FA4-0BD4-49BF-9B22-E633D6279320}"/>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19438450" flipH="1" flipV="1">
                <a:off x="9697839" y="3939603"/>
                <a:ext cx="620627" cy="620628"/>
              </a:xfrm>
              <a:prstGeom prst="rect">
                <a:avLst/>
              </a:prstGeom>
            </p:spPr>
          </p:pic>
          <p:sp>
            <p:nvSpPr>
              <p:cNvPr id="234" name="Rektangel 58">
                <a:extLst>
                  <a:ext uri="{FF2B5EF4-FFF2-40B4-BE49-F238E27FC236}">
                    <a16:creationId xmlns:a16="http://schemas.microsoft.com/office/drawing/2014/main" id="{BC8DD5FE-32A0-420C-B130-A6954FB2E5D7}"/>
                  </a:ext>
                </a:extLst>
              </p:cNvPr>
              <p:cNvSpPr/>
              <p:nvPr/>
            </p:nvSpPr>
            <p:spPr>
              <a:xfrm>
                <a:off x="9262587" y="3400244"/>
                <a:ext cx="2103801" cy="19055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35" name="Rektangel 54">
                <a:extLst>
                  <a:ext uri="{FF2B5EF4-FFF2-40B4-BE49-F238E27FC236}">
                    <a16:creationId xmlns:a16="http://schemas.microsoft.com/office/drawing/2014/main" id="{BBA52387-FB3C-4072-B21E-4B49763E3062}"/>
                  </a:ext>
                </a:extLst>
              </p:cNvPr>
              <p:cNvSpPr/>
              <p:nvPr/>
            </p:nvSpPr>
            <p:spPr>
              <a:xfrm>
                <a:off x="9319796" y="3493712"/>
                <a:ext cx="1982861" cy="282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Eskalering</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36" name="Graphic 235" descr="User with solid fill">
                <a:extLst>
                  <a:ext uri="{FF2B5EF4-FFF2-40B4-BE49-F238E27FC236}">
                    <a16:creationId xmlns:a16="http://schemas.microsoft.com/office/drawing/2014/main" id="{626907A3-3659-4922-B3EE-C94F09B48A5E}"/>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665145" y="3872307"/>
                <a:ext cx="317914" cy="317915"/>
              </a:xfrm>
              <a:prstGeom prst="rect">
                <a:avLst/>
              </a:prstGeom>
            </p:spPr>
          </p:pic>
          <p:grpSp>
            <p:nvGrpSpPr>
              <p:cNvPr id="237" name="Group 236">
                <a:extLst>
                  <a:ext uri="{FF2B5EF4-FFF2-40B4-BE49-F238E27FC236}">
                    <a16:creationId xmlns:a16="http://schemas.microsoft.com/office/drawing/2014/main" id="{68E8B6F0-6322-4588-986C-E1E85A61154A}"/>
                  </a:ext>
                </a:extLst>
              </p:cNvPr>
              <p:cNvGrpSpPr/>
              <p:nvPr/>
            </p:nvGrpSpPr>
            <p:grpSpPr>
              <a:xfrm>
                <a:off x="10552594" y="4215238"/>
                <a:ext cx="543280" cy="259147"/>
                <a:chOff x="1602754" y="2808785"/>
                <a:chExt cx="890297" cy="424674"/>
              </a:xfrm>
            </p:grpSpPr>
            <p:sp>
              <p:nvSpPr>
                <p:cNvPr id="268" name="Rektangel: avrundede hjørner 106">
                  <a:extLst>
                    <a:ext uri="{FF2B5EF4-FFF2-40B4-BE49-F238E27FC236}">
                      <a16:creationId xmlns:a16="http://schemas.microsoft.com/office/drawing/2014/main" id="{B63DDD5F-C3BA-41E7-9EDF-807E0D11D3BE}"/>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9" name="Rett linje 73">
                  <a:extLst>
                    <a:ext uri="{FF2B5EF4-FFF2-40B4-BE49-F238E27FC236}">
                      <a16:creationId xmlns:a16="http://schemas.microsoft.com/office/drawing/2014/main" id="{97DE50E2-93EF-4D3E-94FC-589721286A20}"/>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0" name="Rett linje 73">
                  <a:extLst>
                    <a:ext uri="{FF2B5EF4-FFF2-40B4-BE49-F238E27FC236}">
                      <a16:creationId xmlns:a16="http://schemas.microsoft.com/office/drawing/2014/main" id="{0A921819-A84A-4502-8CC9-D9BC8CD50B6E}"/>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1" name="Rett linje 73">
                  <a:extLst>
                    <a:ext uri="{FF2B5EF4-FFF2-40B4-BE49-F238E27FC236}">
                      <a16:creationId xmlns:a16="http://schemas.microsoft.com/office/drawing/2014/main" id="{9FDC8F4A-F7FA-45EE-965F-FA5C6A61AB41}"/>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CF975861-9E8C-4F3A-A90C-7457A2DC59C3}"/>
                  </a:ext>
                </a:extLst>
              </p:cNvPr>
              <p:cNvGrpSpPr/>
              <p:nvPr/>
            </p:nvGrpSpPr>
            <p:grpSpPr>
              <a:xfrm>
                <a:off x="10568182" y="4842040"/>
                <a:ext cx="543280" cy="259147"/>
                <a:chOff x="1602754" y="2808785"/>
                <a:chExt cx="890297" cy="424674"/>
              </a:xfrm>
            </p:grpSpPr>
            <p:sp>
              <p:nvSpPr>
                <p:cNvPr id="264" name="Rektangel: avrundede hjørner 106">
                  <a:extLst>
                    <a:ext uri="{FF2B5EF4-FFF2-40B4-BE49-F238E27FC236}">
                      <a16:creationId xmlns:a16="http://schemas.microsoft.com/office/drawing/2014/main" id="{AE911F54-2696-440A-8A50-EF133C34577E}"/>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5" name="Rett linje 73">
                  <a:extLst>
                    <a:ext uri="{FF2B5EF4-FFF2-40B4-BE49-F238E27FC236}">
                      <a16:creationId xmlns:a16="http://schemas.microsoft.com/office/drawing/2014/main" id="{44257B0A-FB3F-47F3-9523-187457732678}"/>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6" name="Rett linje 73">
                  <a:extLst>
                    <a:ext uri="{FF2B5EF4-FFF2-40B4-BE49-F238E27FC236}">
                      <a16:creationId xmlns:a16="http://schemas.microsoft.com/office/drawing/2014/main" id="{BEE5B452-B7F6-4DDE-BC56-8492308ACC63}"/>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7" name="Rett linje 73">
                  <a:extLst>
                    <a:ext uri="{FF2B5EF4-FFF2-40B4-BE49-F238E27FC236}">
                      <a16:creationId xmlns:a16="http://schemas.microsoft.com/office/drawing/2014/main" id="{2E6CD91A-7685-4429-81B6-B80146F264A5}"/>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39" name="Graphic 238" descr="User with solid fill">
                <a:extLst>
                  <a:ext uri="{FF2B5EF4-FFF2-40B4-BE49-F238E27FC236}">
                    <a16:creationId xmlns:a16="http://schemas.microsoft.com/office/drawing/2014/main" id="{B7DCD47A-744E-4711-A912-17D76D5DD66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580322" y="4069735"/>
                <a:ext cx="317914" cy="317915"/>
              </a:xfrm>
              <a:prstGeom prst="rect">
                <a:avLst/>
              </a:prstGeom>
            </p:spPr>
          </p:pic>
          <p:grpSp>
            <p:nvGrpSpPr>
              <p:cNvPr id="241" name="Group 240">
                <a:extLst>
                  <a:ext uri="{FF2B5EF4-FFF2-40B4-BE49-F238E27FC236}">
                    <a16:creationId xmlns:a16="http://schemas.microsoft.com/office/drawing/2014/main" id="{2A447068-9C94-47D0-A08A-0078B2C6D380}"/>
                  </a:ext>
                </a:extLst>
              </p:cNvPr>
              <p:cNvGrpSpPr/>
              <p:nvPr/>
            </p:nvGrpSpPr>
            <p:grpSpPr>
              <a:xfrm>
                <a:off x="9463469" y="4415843"/>
                <a:ext cx="543280" cy="259147"/>
                <a:chOff x="1602754" y="2808785"/>
                <a:chExt cx="890297" cy="424674"/>
              </a:xfrm>
            </p:grpSpPr>
            <p:sp>
              <p:nvSpPr>
                <p:cNvPr id="258" name="Rektangel: avrundede hjørner 106">
                  <a:extLst>
                    <a:ext uri="{FF2B5EF4-FFF2-40B4-BE49-F238E27FC236}">
                      <a16:creationId xmlns:a16="http://schemas.microsoft.com/office/drawing/2014/main" id="{F9582F8A-C579-41B5-89D0-5945EAE49B11}"/>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0" name="Rett linje 73">
                  <a:extLst>
                    <a:ext uri="{FF2B5EF4-FFF2-40B4-BE49-F238E27FC236}">
                      <a16:creationId xmlns:a16="http://schemas.microsoft.com/office/drawing/2014/main" id="{0C43C90B-159D-4054-B0ED-35C428B32F16}"/>
                    </a:ext>
                  </a:extLst>
                </p:cNvPr>
                <p:cNvCxnSpPr>
                  <a:cxnSpLocks/>
                </p:cNvCxnSpPr>
                <p:nvPr/>
              </p:nvCxnSpPr>
              <p:spPr>
                <a:xfrm>
                  <a:off x="1740562" y="2914555"/>
                  <a:ext cx="6322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1" name="Rett linje 73">
                  <a:extLst>
                    <a:ext uri="{FF2B5EF4-FFF2-40B4-BE49-F238E27FC236}">
                      <a16:creationId xmlns:a16="http://schemas.microsoft.com/office/drawing/2014/main" id="{217B0F8A-0716-4977-A90D-EADD8F770FE4}"/>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2" name="Rett linje 73">
                  <a:extLst>
                    <a:ext uri="{FF2B5EF4-FFF2-40B4-BE49-F238E27FC236}">
                      <a16:creationId xmlns:a16="http://schemas.microsoft.com/office/drawing/2014/main" id="{8827BA87-E1F4-4C1F-AC8A-D6E23CCB741A}"/>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42" name="Straight Connector 241">
                <a:extLst>
                  <a:ext uri="{FF2B5EF4-FFF2-40B4-BE49-F238E27FC236}">
                    <a16:creationId xmlns:a16="http://schemas.microsoft.com/office/drawing/2014/main" id="{316DAB2A-6478-48BA-8F1B-B16DEDEB4F3C}"/>
                  </a:ext>
                </a:extLst>
              </p:cNvPr>
              <p:cNvCxnSpPr>
                <a:cxnSpLocks/>
              </p:cNvCxnSpPr>
              <p:nvPr/>
            </p:nvCxnSpPr>
            <p:spPr>
              <a:xfrm>
                <a:off x="10275493" y="4168805"/>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4F6DBCB2-BE07-4540-A157-B851FFFFAACF}"/>
                  </a:ext>
                </a:extLst>
              </p:cNvPr>
              <p:cNvCxnSpPr>
                <a:cxnSpLocks/>
              </p:cNvCxnSpPr>
              <p:nvPr/>
            </p:nvCxnSpPr>
            <p:spPr>
              <a:xfrm flipH="1" flipV="1">
                <a:off x="10272406" y="4855543"/>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E7C15D6-6695-4FCA-9733-D10A17887B7C}"/>
                  </a:ext>
                </a:extLst>
              </p:cNvPr>
              <p:cNvCxnSpPr>
                <a:cxnSpLocks/>
              </p:cNvCxnSpPr>
              <p:nvPr/>
            </p:nvCxnSpPr>
            <p:spPr>
              <a:xfrm flipH="1" flipV="1">
                <a:off x="10266001" y="4183120"/>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3668576F-550C-4956-AD6A-CC430028C694}"/>
                  </a:ext>
                </a:extLst>
              </p:cNvPr>
              <p:cNvCxnSpPr>
                <a:cxnSpLocks/>
              </p:cNvCxnSpPr>
              <p:nvPr/>
            </p:nvCxnSpPr>
            <p:spPr>
              <a:xfrm flipH="1" flipV="1">
                <a:off x="10127047" y="4512841"/>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252" name="Graphic 251" descr="Users with solid fill">
                <a:extLst>
                  <a:ext uri="{FF2B5EF4-FFF2-40B4-BE49-F238E27FC236}">
                    <a16:creationId xmlns:a16="http://schemas.microsoft.com/office/drawing/2014/main" id="{30760EDB-5F00-45FD-A353-18788D6BA09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629677" y="4477149"/>
                <a:ext cx="426808" cy="426809"/>
              </a:xfrm>
              <a:prstGeom prst="rect">
                <a:avLst/>
              </a:prstGeom>
            </p:spPr>
          </p:pic>
          <p:pic>
            <p:nvPicPr>
              <p:cNvPr id="253" name="Graphic 252" descr="Badge 1 with solid fill">
                <a:extLst>
                  <a:ext uri="{FF2B5EF4-FFF2-40B4-BE49-F238E27FC236}">
                    <a16:creationId xmlns:a16="http://schemas.microsoft.com/office/drawing/2014/main" id="{C5E9D2B6-1611-446A-B61C-2A151C8FD0F7}"/>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922483" y="4046924"/>
                <a:ext cx="201840" cy="198934"/>
              </a:xfrm>
              <a:prstGeom prst="rect">
                <a:avLst/>
              </a:prstGeom>
            </p:spPr>
          </p:pic>
          <p:pic>
            <p:nvPicPr>
              <p:cNvPr id="254" name="Graphic 253" descr="Badge with solid fill">
                <a:extLst>
                  <a:ext uri="{FF2B5EF4-FFF2-40B4-BE49-F238E27FC236}">
                    <a16:creationId xmlns:a16="http://schemas.microsoft.com/office/drawing/2014/main" id="{4CCC4837-A519-4F70-AF31-1956361C9F04}"/>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1045451" y="3867448"/>
                <a:ext cx="201840" cy="198934"/>
              </a:xfrm>
              <a:prstGeom prst="rect">
                <a:avLst/>
              </a:prstGeom>
            </p:spPr>
          </p:pic>
          <p:pic>
            <p:nvPicPr>
              <p:cNvPr id="255" name="Graphic 254" descr="Badge 3 with solid fill">
                <a:extLst>
                  <a:ext uri="{FF2B5EF4-FFF2-40B4-BE49-F238E27FC236}">
                    <a16:creationId xmlns:a16="http://schemas.microsoft.com/office/drawing/2014/main" id="{B65CDAAA-8B0B-49E7-80B4-D12B18167847}"/>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1033053" y="4512841"/>
                <a:ext cx="198213" cy="195359"/>
              </a:xfrm>
              <a:prstGeom prst="rect">
                <a:avLst/>
              </a:prstGeom>
            </p:spPr>
          </p:pic>
        </p:grpSp>
        <p:pic>
          <p:nvPicPr>
            <p:cNvPr id="232" name="Graphic 231" descr="Compass with solid fill">
              <a:extLst>
                <a:ext uri="{FF2B5EF4-FFF2-40B4-BE49-F238E27FC236}">
                  <a16:creationId xmlns:a16="http://schemas.microsoft.com/office/drawing/2014/main" id="{4A74D688-41C0-4EE5-84DF-985575A1F1EF}"/>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818814" y="3167801"/>
              <a:ext cx="317915" cy="317915"/>
            </a:xfrm>
            <a:prstGeom prst="rect">
              <a:avLst/>
            </a:prstGeom>
          </p:spPr>
        </p:pic>
      </p:grpSp>
      <p:grpSp>
        <p:nvGrpSpPr>
          <p:cNvPr id="69" name="Group 68">
            <a:extLst>
              <a:ext uri="{FF2B5EF4-FFF2-40B4-BE49-F238E27FC236}">
                <a16:creationId xmlns:a16="http://schemas.microsoft.com/office/drawing/2014/main" id="{97E5F3F6-5825-4E2A-A07F-56ABA5B77E9E}"/>
              </a:ext>
            </a:extLst>
          </p:cNvPr>
          <p:cNvGrpSpPr/>
          <p:nvPr/>
        </p:nvGrpSpPr>
        <p:grpSpPr>
          <a:xfrm>
            <a:off x="1929564" y="4279101"/>
            <a:ext cx="1911515" cy="1354994"/>
            <a:chOff x="5116493" y="5041852"/>
            <a:chExt cx="2943581" cy="1835740"/>
          </a:xfrm>
        </p:grpSpPr>
        <p:sp>
          <p:nvSpPr>
            <p:cNvPr id="160" name="Rektangel 58">
              <a:extLst>
                <a:ext uri="{FF2B5EF4-FFF2-40B4-BE49-F238E27FC236}">
                  <a16:creationId xmlns:a16="http://schemas.microsoft.com/office/drawing/2014/main" id="{1CFA75C4-7401-4D16-9107-0F1459FE6E38}"/>
                </a:ext>
              </a:extLst>
            </p:cNvPr>
            <p:cNvSpPr/>
            <p:nvPr/>
          </p:nvSpPr>
          <p:spPr>
            <a:xfrm rot="5400000">
              <a:off x="5707693" y="4450652"/>
              <a:ext cx="1761181" cy="294358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2" name="Rektangel 8">
              <a:extLst>
                <a:ext uri="{FF2B5EF4-FFF2-40B4-BE49-F238E27FC236}">
                  <a16:creationId xmlns:a16="http://schemas.microsoft.com/office/drawing/2014/main" id="{F758CB54-DB78-48F4-83DB-E3463B93C6C3}"/>
                </a:ext>
              </a:extLst>
            </p:cNvPr>
            <p:cNvSpPr/>
            <p:nvPr/>
          </p:nvSpPr>
          <p:spPr>
            <a:xfrm>
              <a:off x="5177940" y="5119889"/>
              <a:ext cx="2819243" cy="275269"/>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FAQ</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3" name="Rektangel: avrundede hjørner 106">
              <a:extLst>
                <a:ext uri="{FF2B5EF4-FFF2-40B4-BE49-F238E27FC236}">
                  <a16:creationId xmlns:a16="http://schemas.microsoft.com/office/drawing/2014/main" id="{8E6DC4E4-22DB-4504-B260-FF42FABEDE8C}"/>
                </a:ext>
              </a:extLst>
            </p:cNvPr>
            <p:cNvSpPr/>
            <p:nvPr/>
          </p:nvSpPr>
          <p:spPr>
            <a:xfrm>
              <a:off x="5230383" y="5475258"/>
              <a:ext cx="2183416" cy="229575"/>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 name="Graphic 34" descr="Folder Search outline">
              <a:extLst>
                <a:ext uri="{FF2B5EF4-FFF2-40B4-BE49-F238E27FC236}">
                  <a16:creationId xmlns:a16="http://schemas.microsoft.com/office/drawing/2014/main" id="{D1F671AC-9D0B-48FC-91A5-18A30A024EEA}"/>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7448755" y="5343886"/>
              <a:ext cx="526402" cy="526402"/>
            </a:xfrm>
            <a:prstGeom prst="rect">
              <a:avLst/>
            </a:prstGeom>
          </p:spPr>
        </p:pic>
        <p:sp>
          <p:nvSpPr>
            <p:cNvPr id="195" name="Rektangel: avrundede hjørner 57">
              <a:extLst>
                <a:ext uri="{FF2B5EF4-FFF2-40B4-BE49-F238E27FC236}">
                  <a16:creationId xmlns:a16="http://schemas.microsoft.com/office/drawing/2014/main" id="{71F4F8AC-2B33-4408-93A9-BE68B25CFCBE}"/>
                </a:ext>
              </a:extLst>
            </p:cNvPr>
            <p:cNvSpPr>
              <a:spLocks noChangeAspect="1"/>
            </p:cNvSpPr>
            <p:nvPr/>
          </p:nvSpPr>
          <p:spPr>
            <a:xfrm>
              <a:off x="5252949" y="5804345"/>
              <a:ext cx="972413" cy="7986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6" name="Rektangel: avrundede hjørner 57">
              <a:extLst>
                <a:ext uri="{FF2B5EF4-FFF2-40B4-BE49-F238E27FC236}">
                  <a16:creationId xmlns:a16="http://schemas.microsoft.com/office/drawing/2014/main" id="{C48B07CE-2AF0-435C-B591-574E2141FAB0}"/>
                </a:ext>
              </a:extLst>
            </p:cNvPr>
            <p:cNvSpPr>
              <a:spLocks noChangeAspect="1"/>
            </p:cNvSpPr>
            <p:nvPr/>
          </p:nvSpPr>
          <p:spPr>
            <a:xfrm>
              <a:off x="6379933" y="5793274"/>
              <a:ext cx="972413" cy="7986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97" name="Rett linje 125">
              <a:extLst>
                <a:ext uri="{FF2B5EF4-FFF2-40B4-BE49-F238E27FC236}">
                  <a16:creationId xmlns:a16="http://schemas.microsoft.com/office/drawing/2014/main" id="{977FEA40-8122-4625-A06A-8DFCF02D0124}"/>
                </a:ext>
              </a:extLst>
            </p:cNvPr>
            <p:cNvCxnSpPr>
              <a:cxnSpLocks/>
            </p:cNvCxnSpPr>
            <p:nvPr/>
          </p:nvCxnSpPr>
          <p:spPr>
            <a:xfrm>
              <a:off x="5375271" y="6043693"/>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Rett linje 125">
              <a:extLst>
                <a:ext uri="{FF2B5EF4-FFF2-40B4-BE49-F238E27FC236}">
                  <a16:creationId xmlns:a16="http://schemas.microsoft.com/office/drawing/2014/main" id="{168C5D33-5663-42FE-9121-3D0735955253}"/>
                </a:ext>
              </a:extLst>
            </p:cNvPr>
            <p:cNvCxnSpPr>
              <a:cxnSpLocks/>
            </p:cNvCxnSpPr>
            <p:nvPr/>
          </p:nvCxnSpPr>
          <p:spPr>
            <a:xfrm>
              <a:off x="5376829" y="615439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Rett linje 125">
              <a:extLst>
                <a:ext uri="{FF2B5EF4-FFF2-40B4-BE49-F238E27FC236}">
                  <a16:creationId xmlns:a16="http://schemas.microsoft.com/office/drawing/2014/main" id="{976BEE9F-7098-49E4-9158-6FCFCD2B51E2}"/>
                </a:ext>
              </a:extLst>
            </p:cNvPr>
            <p:cNvCxnSpPr>
              <a:cxnSpLocks/>
            </p:cNvCxnSpPr>
            <p:nvPr/>
          </p:nvCxnSpPr>
          <p:spPr>
            <a:xfrm>
              <a:off x="5384083" y="627418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Rett linje 125">
              <a:extLst>
                <a:ext uri="{FF2B5EF4-FFF2-40B4-BE49-F238E27FC236}">
                  <a16:creationId xmlns:a16="http://schemas.microsoft.com/office/drawing/2014/main" id="{5220734B-74C3-4C07-BE1A-E2B6CBEC46AD}"/>
                </a:ext>
              </a:extLst>
            </p:cNvPr>
            <p:cNvCxnSpPr>
              <a:cxnSpLocks/>
            </p:cNvCxnSpPr>
            <p:nvPr/>
          </p:nvCxnSpPr>
          <p:spPr>
            <a:xfrm>
              <a:off x="5392859" y="6389638"/>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Rett linje 125">
              <a:extLst>
                <a:ext uri="{FF2B5EF4-FFF2-40B4-BE49-F238E27FC236}">
                  <a16:creationId xmlns:a16="http://schemas.microsoft.com/office/drawing/2014/main" id="{6A133E3B-3095-4747-818B-9094CB3194AD}"/>
                </a:ext>
              </a:extLst>
            </p:cNvPr>
            <p:cNvCxnSpPr>
              <a:cxnSpLocks/>
            </p:cNvCxnSpPr>
            <p:nvPr/>
          </p:nvCxnSpPr>
          <p:spPr>
            <a:xfrm>
              <a:off x="6519843" y="603758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Rett linje 125">
              <a:extLst>
                <a:ext uri="{FF2B5EF4-FFF2-40B4-BE49-F238E27FC236}">
                  <a16:creationId xmlns:a16="http://schemas.microsoft.com/office/drawing/2014/main" id="{AE18C3E0-3F41-41D3-B397-F6A9926F640D}"/>
                </a:ext>
              </a:extLst>
            </p:cNvPr>
            <p:cNvCxnSpPr>
              <a:cxnSpLocks/>
            </p:cNvCxnSpPr>
            <p:nvPr/>
          </p:nvCxnSpPr>
          <p:spPr>
            <a:xfrm>
              <a:off x="6519843" y="6153247"/>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Rett linje 125">
              <a:extLst>
                <a:ext uri="{FF2B5EF4-FFF2-40B4-BE49-F238E27FC236}">
                  <a16:creationId xmlns:a16="http://schemas.microsoft.com/office/drawing/2014/main" id="{0F91AA2F-EC91-4B5B-BFEB-7DEDA3115370}"/>
                </a:ext>
              </a:extLst>
            </p:cNvPr>
            <p:cNvCxnSpPr>
              <a:cxnSpLocks/>
            </p:cNvCxnSpPr>
            <p:nvPr/>
          </p:nvCxnSpPr>
          <p:spPr>
            <a:xfrm>
              <a:off x="6519843" y="6276070"/>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Rett linje 125">
              <a:extLst>
                <a:ext uri="{FF2B5EF4-FFF2-40B4-BE49-F238E27FC236}">
                  <a16:creationId xmlns:a16="http://schemas.microsoft.com/office/drawing/2014/main" id="{5DD8E1FE-3B6E-415A-8904-6394237791F0}"/>
                </a:ext>
              </a:extLst>
            </p:cNvPr>
            <p:cNvCxnSpPr>
              <a:cxnSpLocks/>
            </p:cNvCxnSpPr>
            <p:nvPr/>
          </p:nvCxnSpPr>
          <p:spPr>
            <a:xfrm>
              <a:off x="6527097" y="6389638"/>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06" name="Graphic 205" descr="Miscellaneous with solid fill">
              <a:extLst>
                <a:ext uri="{FF2B5EF4-FFF2-40B4-BE49-F238E27FC236}">
                  <a16:creationId xmlns:a16="http://schemas.microsoft.com/office/drawing/2014/main" id="{45CDC501-E8F8-4EE1-A46F-E5B5408B828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rot="16200000">
              <a:off x="7814677" y="5175857"/>
              <a:ext cx="157008" cy="157008"/>
            </a:xfrm>
            <a:prstGeom prst="rect">
              <a:avLst/>
            </a:prstGeom>
          </p:spPr>
        </p:pic>
        <p:sp>
          <p:nvSpPr>
            <p:cNvPr id="207" name="TextBox 206">
              <a:extLst>
                <a:ext uri="{FF2B5EF4-FFF2-40B4-BE49-F238E27FC236}">
                  <a16:creationId xmlns:a16="http://schemas.microsoft.com/office/drawing/2014/main" id="{0A2D6741-6671-4096-9A9A-1266F2E5F3BA}"/>
                </a:ext>
              </a:extLst>
            </p:cNvPr>
            <p:cNvSpPr txBox="1"/>
            <p:nvPr/>
          </p:nvSpPr>
          <p:spPr>
            <a:xfrm>
              <a:off x="5342336" y="5787491"/>
              <a:ext cx="788324" cy="31444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5E58"/>
                  </a:solidFill>
                  <a:effectLst/>
                  <a:uLnTx/>
                  <a:uFillTx/>
                  <a:latin typeface="Arial" panose="020B0604020202020204"/>
                  <a:ea typeface="+mn-ea"/>
                  <a:cs typeface="+mn-cs"/>
                </a:rPr>
                <a:t>Q &amp; A</a:t>
              </a:r>
            </a:p>
          </p:txBody>
        </p:sp>
        <p:sp>
          <p:nvSpPr>
            <p:cNvPr id="208" name="TextBox 207">
              <a:extLst>
                <a:ext uri="{FF2B5EF4-FFF2-40B4-BE49-F238E27FC236}">
                  <a16:creationId xmlns:a16="http://schemas.microsoft.com/office/drawing/2014/main" id="{7B4527C9-E4C7-4922-A5DE-F6928BDD6BCD}"/>
                </a:ext>
              </a:extLst>
            </p:cNvPr>
            <p:cNvSpPr txBox="1"/>
            <p:nvPr/>
          </p:nvSpPr>
          <p:spPr>
            <a:xfrm>
              <a:off x="6509927" y="5735672"/>
              <a:ext cx="791379" cy="36281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5E58"/>
                  </a:solidFill>
                  <a:effectLst/>
                  <a:uLnTx/>
                  <a:uFillTx/>
                  <a:latin typeface="Arial" panose="020B0604020202020204"/>
                  <a:ea typeface="+mn-ea"/>
                  <a:cs typeface="+mn-cs"/>
                </a:rPr>
                <a:t>Q </a:t>
              </a:r>
              <a:r>
                <a:rPr kumimoji="0" lang="nb-NO" sz="900" b="1" i="0" u="none" strike="noStrike" kern="1200" cap="none" spc="0" normalizeH="0" baseline="0" noProof="0" dirty="0">
                  <a:ln>
                    <a:noFill/>
                  </a:ln>
                  <a:solidFill>
                    <a:srgbClr val="005E58"/>
                  </a:solidFill>
                  <a:effectLst/>
                  <a:uLnTx/>
                  <a:uFillTx/>
                  <a:latin typeface="Arial" panose="020B0604020202020204"/>
                  <a:ea typeface="+mn-ea"/>
                  <a:cs typeface="+mn-cs"/>
                </a:rPr>
                <a:t>&amp;</a:t>
              </a:r>
              <a:r>
                <a:rPr kumimoji="0" lang="nb-NO" sz="700" b="1" i="0" u="none" strike="noStrike" kern="1200" cap="none" spc="0" normalizeH="0" baseline="0" noProof="0" dirty="0">
                  <a:ln>
                    <a:noFill/>
                  </a:ln>
                  <a:solidFill>
                    <a:srgbClr val="005E58"/>
                  </a:solidFill>
                  <a:effectLst/>
                  <a:uLnTx/>
                  <a:uFillTx/>
                  <a:latin typeface="Arial" panose="020B0604020202020204"/>
                  <a:ea typeface="+mn-ea"/>
                  <a:cs typeface="+mn-cs"/>
                </a:rPr>
                <a:t> A</a:t>
              </a:r>
            </a:p>
          </p:txBody>
        </p:sp>
        <p:cxnSp>
          <p:nvCxnSpPr>
            <p:cNvPr id="209" name="Rett linje 124">
              <a:extLst>
                <a:ext uri="{FF2B5EF4-FFF2-40B4-BE49-F238E27FC236}">
                  <a16:creationId xmlns:a16="http://schemas.microsoft.com/office/drawing/2014/main" id="{877AFAD8-293A-426B-BEBC-E04310290A00}"/>
                </a:ext>
              </a:extLst>
            </p:cNvPr>
            <p:cNvCxnSpPr>
              <a:cxnSpLocks/>
            </p:cNvCxnSpPr>
            <p:nvPr/>
          </p:nvCxnSpPr>
          <p:spPr>
            <a:xfrm flipV="1">
              <a:off x="6290663" y="5853626"/>
              <a:ext cx="0" cy="710137"/>
            </a:xfrm>
            <a:prstGeom prst="line">
              <a:avLst/>
            </a:prstGeom>
            <a:ln w="19050"/>
          </p:spPr>
          <p:style>
            <a:lnRef idx="1">
              <a:schemeClr val="dk1"/>
            </a:lnRef>
            <a:fillRef idx="0">
              <a:schemeClr val="dk1"/>
            </a:fillRef>
            <a:effectRef idx="0">
              <a:schemeClr val="dk1"/>
            </a:effectRef>
            <a:fontRef idx="minor">
              <a:schemeClr val="tx1"/>
            </a:fontRef>
          </p:style>
        </p:cxnSp>
        <p:pic>
          <p:nvPicPr>
            <p:cNvPr id="49" name="Graphic 48" descr="Rating Star with solid fill">
              <a:extLst>
                <a:ext uri="{FF2B5EF4-FFF2-40B4-BE49-F238E27FC236}">
                  <a16:creationId xmlns:a16="http://schemas.microsoft.com/office/drawing/2014/main" id="{2C640599-D182-4F20-AA0E-FE45481DA166}"/>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7432459" y="6328476"/>
              <a:ext cx="549116" cy="549116"/>
            </a:xfrm>
            <a:prstGeom prst="rect">
              <a:avLst/>
            </a:prstGeom>
          </p:spPr>
        </p:pic>
        <p:cxnSp>
          <p:nvCxnSpPr>
            <p:cNvPr id="211" name="Rett linje 162">
              <a:extLst>
                <a:ext uri="{FF2B5EF4-FFF2-40B4-BE49-F238E27FC236}">
                  <a16:creationId xmlns:a16="http://schemas.microsoft.com/office/drawing/2014/main" id="{2C43E0A6-6CEF-4CB8-B553-E62804DD7451}"/>
                </a:ext>
              </a:extLst>
            </p:cNvPr>
            <p:cNvCxnSpPr>
              <a:cxnSpLocks/>
            </p:cNvCxnSpPr>
            <p:nvPr/>
          </p:nvCxnSpPr>
          <p:spPr>
            <a:xfrm>
              <a:off x="7528584" y="5924080"/>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2" name="Rett linje 162">
              <a:extLst>
                <a:ext uri="{FF2B5EF4-FFF2-40B4-BE49-F238E27FC236}">
                  <a16:creationId xmlns:a16="http://schemas.microsoft.com/office/drawing/2014/main" id="{7A082AED-FEBA-4A0D-8E64-0269602490F6}"/>
                </a:ext>
              </a:extLst>
            </p:cNvPr>
            <p:cNvCxnSpPr>
              <a:cxnSpLocks/>
            </p:cNvCxnSpPr>
            <p:nvPr/>
          </p:nvCxnSpPr>
          <p:spPr>
            <a:xfrm>
              <a:off x="7531688" y="6019617"/>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3" name="Rett linje 162">
              <a:extLst>
                <a:ext uri="{FF2B5EF4-FFF2-40B4-BE49-F238E27FC236}">
                  <a16:creationId xmlns:a16="http://schemas.microsoft.com/office/drawing/2014/main" id="{D2F52E5C-E275-446B-AEF0-8F3AB58A14C1}"/>
                </a:ext>
              </a:extLst>
            </p:cNvPr>
            <p:cNvCxnSpPr>
              <a:cxnSpLocks/>
            </p:cNvCxnSpPr>
            <p:nvPr/>
          </p:nvCxnSpPr>
          <p:spPr>
            <a:xfrm>
              <a:off x="7528584" y="6124805"/>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4" name="Rett linje 162">
              <a:extLst>
                <a:ext uri="{FF2B5EF4-FFF2-40B4-BE49-F238E27FC236}">
                  <a16:creationId xmlns:a16="http://schemas.microsoft.com/office/drawing/2014/main" id="{0737E7F2-4C0E-4ECF-9068-105023FD22E6}"/>
                </a:ext>
              </a:extLst>
            </p:cNvPr>
            <p:cNvCxnSpPr>
              <a:cxnSpLocks/>
            </p:cNvCxnSpPr>
            <p:nvPr/>
          </p:nvCxnSpPr>
          <p:spPr>
            <a:xfrm>
              <a:off x="7531688" y="6245073"/>
              <a:ext cx="330309"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272" name="Graphic 271" descr="Arrow: Counter-clockwise curve with solid fill">
            <a:extLst>
              <a:ext uri="{FF2B5EF4-FFF2-40B4-BE49-F238E27FC236}">
                <a16:creationId xmlns:a16="http://schemas.microsoft.com/office/drawing/2014/main" id="{D44A8685-57B0-4D1E-80D0-C2A86A0072E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3665738" flipH="1">
            <a:off x="3882224" y="4464198"/>
            <a:ext cx="461732" cy="432635"/>
          </a:xfrm>
          <a:prstGeom prst="rect">
            <a:avLst/>
          </a:prstGeom>
        </p:spPr>
      </p:pic>
      <p:grpSp>
        <p:nvGrpSpPr>
          <p:cNvPr id="283" name="Group 282">
            <a:extLst>
              <a:ext uri="{FF2B5EF4-FFF2-40B4-BE49-F238E27FC236}">
                <a16:creationId xmlns:a16="http://schemas.microsoft.com/office/drawing/2014/main" id="{71C6F6E2-A384-4F9E-8797-4FB9125B7E69}"/>
              </a:ext>
            </a:extLst>
          </p:cNvPr>
          <p:cNvGrpSpPr>
            <a:grpSpLocks noChangeAspect="1"/>
          </p:cNvGrpSpPr>
          <p:nvPr/>
        </p:nvGrpSpPr>
        <p:grpSpPr>
          <a:xfrm>
            <a:off x="1748379" y="2842024"/>
            <a:ext cx="1252615" cy="1221860"/>
            <a:chOff x="8888090" y="1263482"/>
            <a:chExt cx="2103801" cy="1922830"/>
          </a:xfrm>
        </p:grpSpPr>
        <p:pic>
          <p:nvPicPr>
            <p:cNvPr id="284" name="Graphic 283" descr="Arrow: Clockwise curve with solid fill">
              <a:extLst>
                <a:ext uri="{FF2B5EF4-FFF2-40B4-BE49-F238E27FC236}">
                  <a16:creationId xmlns:a16="http://schemas.microsoft.com/office/drawing/2014/main" id="{A1D5F7FE-4C47-4D3C-916F-D7544498BFE1}"/>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19438450" flipH="1" flipV="1">
              <a:off x="9323342" y="1802841"/>
              <a:ext cx="620627" cy="620628"/>
            </a:xfrm>
            <a:prstGeom prst="rect">
              <a:avLst/>
            </a:prstGeom>
          </p:spPr>
        </p:pic>
        <p:sp>
          <p:nvSpPr>
            <p:cNvPr id="285" name="Rektangel 58">
              <a:extLst>
                <a:ext uri="{FF2B5EF4-FFF2-40B4-BE49-F238E27FC236}">
                  <a16:creationId xmlns:a16="http://schemas.microsoft.com/office/drawing/2014/main" id="{8F39110C-9BB8-44CF-8652-667515A63950}"/>
                </a:ext>
              </a:extLst>
            </p:cNvPr>
            <p:cNvSpPr/>
            <p:nvPr/>
          </p:nvSpPr>
          <p:spPr>
            <a:xfrm>
              <a:off x="8888090" y="1263482"/>
              <a:ext cx="2103801" cy="19055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86" name="Rektangel 54">
              <a:extLst>
                <a:ext uri="{FF2B5EF4-FFF2-40B4-BE49-F238E27FC236}">
                  <a16:creationId xmlns:a16="http://schemas.microsoft.com/office/drawing/2014/main" id="{32B6EFBE-0B17-4B44-8A18-53C9D09C15E4}"/>
                </a:ext>
              </a:extLst>
            </p:cNvPr>
            <p:cNvSpPr/>
            <p:nvPr/>
          </p:nvSpPr>
          <p:spPr>
            <a:xfrm>
              <a:off x="8945299" y="1356950"/>
              <a:ext cx="1982861" cy="282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Automasjon</a:t>
              </a:r>
            </a:p>
          </p:txBody>
        </p:sp>
        <p:grpSp>
          <p:nvGrpSpPr>
            <p:cNvPr id="287" name="Group 286">
              <a:extLst>
                <a:ext uri="{FF2B5EF4-FFF2-40B4-BE49-F238E27FC236}">
                  <a16:creationId xmlns:a16="http://schemas.microsoft.com/office/drawing/2014/main" id="{EDE96D8B-D70F-42FF-B285-84D6E0CF71CE}"/>
                </a:ext>
              </a:extLst>
            </p:cNvPr>
            <p:cNvGrpSpPr/>
            <p:nvPr/>
          </p:nvGrpSpPr>
          <p:grpSpPr>
            <a:xfrm>
              <a:off x="9088972" y="2279081"/>
              <a:ext cx="543280" cy="259147"/>
              <a:chOff x="1602754" y="2808785"/>
              <a:chExt cx="890297" cy="424674"/>
            </a:xfrm>
          </p:grpSpPr>
          <p:sp>
            <p:nvSpPr>
              <p:cNvPr id="296" name="Rektangel: avrundede hjørner 106">
                <a:extLst>
                  <a:ext uri="{FF2B5EF4-FFF2-40B4-BE49-F238E27FC236}">
                    <a16:creationId xmlns:a16="http://schemas.microsoft.com/office/drawing/2014/main" id="{3FE7E54A-2026-4FBD-9BAA-E5A50D0EC226}"/>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7" name="Rett linje 73">
                <a:extLst>
                  <a:ext uri="{FF2B5EF4-FFF2-40B4-BE49-F238E27FC236}">
                    <a16:creationId xmlns:a16="http://schemas.microsoft.com/office/drawing/2014/main" id="{FD2C0A95-1FF4-4B9B-82D5-C3AA62306445}"/>
                  </a:ext>
                </a:extLst>
              </p:cNvPr>
              <p:cNvCxnSpPr>
                <a:cxnSpLocks/>
              </p:cNvCxnSpPr>
              <p:nvPr/>
            </p:nvCxnSpPr>
            <p:spPr>
              <a:xfrm>
                <a:off x="1740562" y="2914555"/>
                <a:ext cx="632233"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8" name="Rett linje 73">
                <a:extLst>
                  <a:ext uri="{FF2B5EF4-FFF2-40B4-BE49-F238E27FC236}">
                    <a16:creationId xmlns:a16="http://schemas.microsoft.com/office/drawing/2014/main" id="{4591C55A-6F7C-45A8-916F-80B110075368}"/>
                  </a:ext>
                </a:extLst>
              </p:cNvPr>
              <p:cNvCxnSpPr>
                <a:cxnSpLocks/>
              </p:cNvCxnSpPr>
              <p:nvPr/>
            </p:nvCxnSpPr>
            <p:spPr>
              <a:xfrm>
                <a:off x="1745820" y="3024914"/>
                <a:ext cx="632233"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9" name="Rett linje 73">
                <a:extLst>
                  <a:ext uri="{FF2B5EF4-FFF2-40B4-BE49-F238E27FC236}">
                    <a16:creationId xmlns:a16="http://schemas.microsoft.com/office/drawing/2014/main" id="{93157184-D661-440B-BE15-ACAC1B5EF7D8}"/>
                  </a:ext>
                </a:extLst>
              </p:cNvPr>
              <p:cNvCxnSpPr>
                <a:cxnSpLocks/>
              </p:cNvCxnSpPr>
              <p:nvPr/>
            </p:nvCxnSpPr>
            <p:spPr>
              <a:xfrm>
                <a:off x="1742644" y="3129948"/>
                <a:ext cx="632233"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88" name="Straight Connector 287">
              <a:extLst>
                <a:ext uri="{FF2B5EF4-FFF2-40B4-BE49-F238E27FC236}">
                  <a16:creationId xmlns:a16="http://schemas.microsoft.com/office/drawing/2014/main" id="{9D6FDB81-FAC4-4630-A48C-97276338F4AF}"/>
                </a:ext>
              </a:extLst>
            </p:cNvPr>
            <p:cNvCxnSpPr>
              <a:cxnSpLocks/>
            </p:cNvCxnSpPr>
            <p:nvPr/>
          </p:nvCxnSpPr>
          <p:spPr>
            <a:xfrm>
              <a:off x="9900996" y="2032043"/>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258F50F-59E7-4539-A69B-C8A2201761B2}"/>
                </a:ext>
              </a:extLst>
            </p:cNvPr>
            <p:cNvCxnSpPr>
              <a:cxnSpLocks/>
            </p:cNvCxnSpPr>
            <p:nvPr/>
          </p:nvCxnSpPr>
          <p:spPr>
            <a:xfrm flipH="1" flipV="1">
              <a:off x="9897909" y="2718781"/>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4C4B272C-E347-4920-B6D9-C635C5B4A4E6}"/>
                </a:ext>
              </a:extLst>
            </p:cNvPr>
            <p:cNvCxnSpPr>
              <a:cxnSpLocks/>
            </p:cNvCxnSpPr>
            <p:nvPr/>
          </p:nvCxnSpPr>
          <p:spPr>
            <a:xfrm flipH="1" flipV="1">
              <a:off x="9891504" y="2046358"/>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490BCCE-8319-418F-AD4B-6AC3E4C86AD9}"/>
                </a:ext>
              </a:extLst>
            </p:cNvPr>
            <p:cNvCxnSpPr>
              <a:cxnSpLocks/>
            </p:cNvCxnSpPr>
            <p:nvPr/>
          </p:nvCxnSpPr>
          <p:spPr>
            <a:xfrm flipH="1" flipV="1">
              <a:off x="9752550" y="2376079"/>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292" name="Graphic 291" descr="Gears with solid fill">
              <a:extLst>
                <a:ext uri="{FF2B5EF4-FFF2-40B4-BE49-F238E27FC236}">
                  <a16:creationId xmlns:a16="http://schemas.microsoft.com/office/drawing/2014/main" id="{A712D1A1-ABBE-4B18-8286-8418349F4C4C}"/>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132836" y="1713312"/>
              <a:ext cx="577596" cy="577596"/>
            </a:xfrm>
            <a:prstGeom prst="rect">
              <a:avLst/>
            </a:prstGeom>
          </p:spPr>
        </p:pic>
        <p:pic>
          <p:nvPicPr>
            <p:cNvPr id="293" name="Graphic 292" descr="Single gear with solid fill">
              <a:extLst>
                <a:ext uri="{FF2B5EF4-FFF2-40B4-BE49-F238E27FC236}">
                  <a16:creationId xmlns:a16="http://schemas.microsoft.com/office/drawing/2014/main" id="{70A97317-0066-4944-9AA3-0E8BB691DFF6}"/>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087560" y="1736835"/>
              <a:ext cx="559354" cy="559354"/>
            </a:xfrm>
            <a:prstGeom prst="rect">
              <a:avLst/>
            </a:prstGeom>
          </p:spPr>
        </p:pic>
        <p:pic>
          <p:nvPicPr>
            <p:cNvPr id="294" name="Graphic 293" descr="Morse Code with solid fill">
              <a:extLst>
                <a:ext uri="{FF2B5EF4-FFF2-40B4-BE49-F238E27FC236}">
                  <a16:creationId xmlns:a16="http://schemas.microsoft.com/office/drawing/2014/main" id="{6023F8DB-DAAB-458A-830E-FC481048B263}"/>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0086659" y="2339698"/>
              <a:ext cx="846614" cy="846614"/>
            </a:xfrm>
            <a:prstGeom prst="rect">
              <a:avLst/>
            </a:prstGeom>
          </p:spPr>
        </p:pic>
        <p:pic>
          <p:nvPicPr>
            <p:cNvPr id="295" name="Graphic 294" descr="Miscellaneous with solid fill">
              <a:extLst>
                <a:ext uri="{FF2B5EF4-FFF2-40B4-BE49-F238E27FC236}">
                  <a16:creationId xmlns:a16="http://schemas.microsoft.com/office/drawing/2014/main" id="{581CD949-EC13-429C-8ABC-48A87CF495F0}"/>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rot="16200000">
              <a:off x="10724514" y="1433256"/>
              <a:ext cx="157008" cy="157008"/>
            </a:xfrm>
            <a:prstGeom prst="rect">
              <a:avLst/>
            </a:prstGeom>
          </p:spPr>
        </p:pic>
      </p:grpSp>
      <p:sp>
        <p:nvSpPr>
          <p:cNvPr id="173" name="TekstSylinder 159">
            <a:extLst>
              <a:ext uri="{FF2B5EF4-FFF2-40B4-BE49-F238E27FC236}">
                <a16:creationId xmlns:a16="http://schemas.microsoft.com/office/drawing/2014/main" id="{88F5361F-400C-4A5C-88B6-5C6085A75176}"/>
              </a:ext>
            </a:extLst>
          </p:cNvPr>
          <p:cNvSpPr txBox="1"/>
          <p:nvPr/>
        </p:nvSpPr>
        <p:spPr>
          <a:xfrm>
            <a:off x="1888560" y="5547227"/>
            <a:ext cx="1773168" cy="303510"/>
          </a:xfrm>
          <a:prstGeom prst="rect">
            <a:avLst/>
          </a:prstGeom>
          <a:noFill/>
        </p:spPr>
        <p:txBody>
          <a:bodyPr wrap="square" rtlCol="0">
            <a:spAutoFit/>
          </a:bodyPr>
          <a:lstStyle/>
          <a:p>
            <a:pPr lvl="0" algn="ctr">
              <a:defRPr/>
            </a:pPr>
            <a:r>
              <a:rPr lang="nb-NO" sz="1100" dirty="0">
                <a:solidFill>
                  <a:srgbClr val="2B2929"/>
                </a:solidFill>
              </a:rPr>
              <a:t>FAQ / Knowledge base</a:t>
            </a:r>
            <a:endParaRPr lang="en-US" sz="1100" dirty="0">
              <a:solidFill>
                <a:srgbClr val="2B2929"/>
              </a:solidFill>
            </a:endParaRPr>
          </a:p>
        </p:txBody>
      </p:sp>
      <p:pic>
        <p:nvPicPr>
          <p:cNvPr id="174" name="Graphic 173" descr="Arrow: Straight with solid fill">
            <a:extLst>
              <a:ext uri="{FF2B5EF4-FFF2-40B4-BE49-F238E27FC236}">
                <a16:creationId xmlns:a16="http://schemas.microsoft.com/office/drawing/2014/main" id="{99A99DF5-9403-4FF2-B60B-47CE0825BDD4}"/>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rot="10800000" flipH="1">
            <a:off x="3116602" y="3218536"/>
            <a:ext cx="486368" cy="519079"/>
          </a:xfrm>
          <a:prstGeom prst="rect">
            <a:avLst/>
          </a:prstGeom>
        </p:spPr>
      </p:pic>
      <p:sp>
        <p:nvSpPr>
          <p:cNvPr id="186" name="TekstSylinder 48">
            <a:extLst>
              <a:ext uri="{FF2B5EF4-FFF2-40B4-BE49-F238E27FC236}">
                <a16:creationId xmlns:a16="http://schemas.microsoft.com/office/drawing/2014/main" id="{65F352C5-2211-40B9-84AF-25AC91A0D40B}"/>
              </a:ext>
            </a:extLst>
          </p:cNvPr>
          <p:cNvSpPr txBox="1"/>
          <p:nvPr/>
        </p:nvSpPr>
        <p:spPr>
          <a:xfrm>
            <a:off x="10466909" y="1212112"/>
            <a:ext cx="2005082"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err="1">
                <a:ln>
                  <a:noFill/>
                </a:ln>
                <a:solidFill>
                  <a:srgbClr val="2B2929"/>
                </a:solidFill>
                <a:effectLst/>
                <a:uLnTx/>
                <a:uFillTx/>
                <a:latin typeface="Arial" panose="020B0604020202020204"/>
                <a:ea typeface="+mn-ea"/>
                <a:cs typeface="+mn-cs"/>
              </a:rPr>
              <a:t>Customized</a:t>
            </a:r>
            <a: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t> Dashboard</a:t>
            </a: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87" name="Graphic 156" descr="Back with solid fill">
            <a:extLst>
              <a:ext uri="{FF2B5EF4-FFF2-40B4-BE49-F238E27FC236}">
                <a16:creationId xmlns:a16="http://schemas.microsoft.com/office/drawing/2014/main" id="{FC7231F3-F278-4A59-9A43-BC4F91940089}"/>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rot="8207742" flipH="1">
            <a:off x="10662704" y="1938904"/>
            <a:ext cx="518016" cy="552854"/>
          </a:xfrm>
          <a:prstGeom prst="rect">
            <a:avLst/>
          </a:prstGeom>
        </p:spPr>
      </p:pic>
      <p:grpSp>
        <p:nvGrpSpPr>
          <p:cNvPr id="188" name="Gruppe 187">
            <a:extLst>
              <a:ext uri="{FF2B5EF4-FFF2-40B4-BE49-F238E27FC236}">
                <a16:creationId xmlns:a16="http://schemas.microsoft.com/office/drawing/2014/main" id="{9EDE71EA-5411-4C0E-B078-B818DB542C4A}"/>
              </a:ext>
            </a:extLst>
          </p:cNvPr>
          <p:cNvGrpSpPr/>
          <p:nvPr/>
        </p:nvGrpSpPr>
        <p:grpSpPr>
          <a:xfrm>
            <a:off x="11106714" y="1493707"/>
            <a:ext cx="564397" cy="586351"/>
            <a:chOff x="3143376" y="2148265"/>
            <a:chExt cx="581243" cy="565801"/>
          </a:xfrm>
        </p:grpSpPr>
        <p:sp>
          <p:nvSpPr>
            <p:cNvPr id="189" name="Ellipse 51">
              <a:extLst>
                <a:ext uri="{FF2B5EF4-FFF2-40B4-BE49-F238E27FC236}">
                  <a16:creationId xmlns:a16="http://schemas.microsoft.com/office/drawing/2014/main" id="{FFA63994-7C40-4774-B6A4-AC87CA8CFFE7}"/>
                </a:ext>
              </a:extLst>
            </p:cNvPr>
            <p:cNvSpPr/>
            <p:nvPr/>
          </p:nvSpPr>
          <p:spPr>
            <a:xfrm>
              <a:off x="3143376" y="2148265"/>
              <a:ext cx="581243" cy="565801"/>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90" name="Grafikk 189" descr="Puslespillbiter med heldekkende fyll">
              <a:extLst>
                <a:ext uri="{FF2B5EF4-FFF2-40B4-BE49-F238E27FC236}">
                  <a16:creationId xmlns:a16="http://schemas.microsoft.com/office/drawing/2014/main" id="{9F5CE2DA-28C1-4EA0-88CD-2AE930F058D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226441" y="2179542"/>
              <a:ext cx="472809" cy="472809"/>
            </a:xfrm>
            <a:prstGeom prst="rect">
              <a:avLst/>
            </a:prstGeom>
          </p:spPr>
        </p:pic>
      </p:grpSp>
      <p:pic>
        <p:nvPicPr>
          <p:cNvPr id="191" name="Graphic 214" descr="Arrow: Counter-clockwise curve with solid fill">
            <a:extLst>
              <a:ext uri="{FF2B5EF4-FFF2-40B4-BE49-F238E27FC236}">
                <a16:creationId xmlns:a16="http://schemas.microsoft.com/office/drawing/2014/main" id="{4DE12099-4A44-42A3-9C96-B825E498BBC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3366073" y="5642904"/>
            <a:ext cx="461732" cy="432635"/>
          </a:xfrm>
          <a:prstGeom prst="rect">
            <a:avLst/>
          </a:prstGeom>
        </p:spPr>
      </p:pic>
      <p:sp>
        <p:nvSpPr>
          <p:cNvPr id="216" name="TekstSylinder 159">
            <a:extLst>
              <a:ext uri="{FF2B5EF4-FFF2-40B4-BE49-F238E27FC236}">
                <a16:creationId xmlns:a16="http://schemas.microsoft.com/office/drawing/2014/main" id="{BB584C32-726E-47D6-A7D6-1D6E9150E69E}"/>
              </a:ext>
            </a:extLst>
          </p:cNvPr>
          <p:cNvSpPr txBox="1"/>
          <p:nvPr/>
        </p:nvSpPr>
        <p:spPr>
          <a:xfrm>
            <a:off x="3353617" y="6307273"/>
            <a:ext cx="18075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External links / autoreply</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218" name="Graphic 214" descr="Arrow: Counter-clockwise curve with solid fill">
            <a:extLst>
              <a:ext uri="{FF2B5EF4-FFF2-40B4-BE49-F238E27FC236}">
                <a16:creationId xmlns:a16="http://schemas.microsoft.com/office/drawing/2014/main" id="{0AF1F01F-EF2B-4D61-94DE-580ADA049EB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6111113" y="5625143"/>
            <a:ext cx="461732" cy="432635"/>
          </a:xfrm>
          <a:prstGeom prst="rect">
            <a:avLst/>
          </a:prstGeom>
        </p:spPr>
      </p:pic>
      <p:sp>
        <p:nvSpPr>
          <p:cNvPr id="240" name="TekstSylinder 159">
            <a:extLst>
              <a:ext uri="{FF2B5EF4-FFF2-40B4-BE49-F238E27FC236}">
                <a16:creationId xmlns:a16="http://schemas.microsoft.com/office/drawing/2014/main" id="{1DD949C0-C1E0-4B95-87AD-97BBF5FDFB05}"/>
              </a:ext>
            </a:extLst>
          </p:cNvPr>
          <p:cNvSpPr txBox="1"/>
          <p:nvPr/>
        </p:nvSpPr>
        <p:spPr>
          <a:xfrm>
            <a:off x="5983504" y="6206564"/>
            <a:ext cx="2032686" cy="499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Automatic and rule-based escalation</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61" name="Gruppe 60">
            <a:extLst>
              <a:ext uri="{FF2B5EF4-FFF2-40B4-BE49-F238E27FC236}">
                <a16:creationId xmlns:a16="http://schemas.microsoft.com/office/drawing/2014/main" id="{1ACB7CD7-970C-4FFA-8319-B633792CC840}"/>
              </a:ext>
            </a:extLst>
          </p:cNvPr>
          <p:cNvGrpSpPr/>
          <p:nvPr/>
        </p:nvGrpSpPr>
        <p:grpSpPr>
          <a:xfrm>
            <a:off x="6647544" y="5627877"/>
            <a:ext cx="564397" cy="586351"/>
            <a:chOff x="6300850" y="5595601"/>
            <a:chExt cx="519199" cy="505405"/>
          </a:xfrm>
        </p:grpSpPr>
        <p:sp>
          <p:nvSpPr>
            <p:cNvPr id="219" name="Ellipse 51">
              <a:extLst>
                <a:ext uri="{FF2B5EF4-FFF2-40B4-BE49-F238E27FC236}">
                  <a16:creationId xmlns:a16="http://schemas.microsoft.com/office/drawing/2014/main" id="{5603B330-BC05-4B38-829D-2035B89B1947}"/>
                </a:ext>
              </a:extLst>
            </p:cNvPr>
            <p:cNvSpPr/>
            <p:nvPr/>
          </p:nvSpPr>
          <p:spPr>
            <a:xfrm>
              <a:off x="6300850" y="5595601"/>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0" name="Grafikk 49" descr="Beslutningsdiagram med heldekkende fyll">
              <a:extLst>
                <a:ext uri="{FF2B5EF4-FFF2-40B4-BE49-F238E27FC236}">
                  <a16:creationId xmlns:a16="http://schemas.microsoft.com/office/drawing/2014/main" id="{E3D8E1F0-77ED-4E7C-9347-5A8C43DE7CA3}"/>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6375399" y="5643522"/>
              <a:ext cx="375211" cy="375211"/>
            </a:xfrm>
            <a:prstGeom prst="rect">
              <a:avLst/>
            </a:prstGeom>
          </p:spPr>
        </p:pic>
      </p:grpSp>
      <p:grpSp>
        <p:nvGrpSpPr>
          <p:cNvPr id="62" name="Gruppe 61">
            <a:extLst>
              <a:ext uri="{FF2B5EF4-FFF2-40B4-BE49-F238E27FC236}">
                <a16:creationId xmlns:a16="http://schemas.microsoft.com/office/drawing/2014/main" id="{4E8746E2-EED4-4D51-A6A1-1C3D9C75B174}"/>
              </a:ext>
            </a:extLst>
          </p:cNvPr>
          <p:cNvGrpSpPr/>
          <p:nvPr/>
        </p:nvGrpSpPr>
        <p:grpSpPr>
          <a:xfrm>
            <a:off x="3902504" y="5645637"/>
            <a:ext cx="564397" cy="586351"/>
            <a:chOff x="3775638" y="5610910"/>
            <a:chExt cx="519199" cy="505405"/>
          </a:xfrm>
        </p:grpSpPr>
        <p:sp>
          <p:nvSpPr>
            <p:cNvPr id="203" name="Ellipse 51">
              <a:extLst>
                <a:ext uri="{FF2B5EF4-FFF2-40B4-BE49-F238E27FC236}">
                  <a16:creationId xmlns:a16="http://schemas.microsoft.com/office/drawing/2014/main" id="{96369B67-50C1-4C3F-A197-EF8CBEACE864}"/>
                </a:ext>
              </a:extLst>
            </p:cNvPr>
            <p:cNvSpPr/>
            <p:nvPr/>
          </p:nvSpPr>
          <p:spPr>
            <a:xfrm>
              <a:off x="3775638" y="5610910"/>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3" name="Grafikk 52" descr="Mappesøk med heldekkende fyll">
              <a:extLst>
                <a:ext uri="{FF2B5EF4-FFF2-40B4-BE49-F238E27FC236}">
                  <a16:creationId xmlns:a16="http://schemas.microsoft.com/office/drawing/2014/main" id="{FFE4E9D4-21A2-43F2-BAD3-F67201093549}"/>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3821377" y="5633664"/>
              <a:ext cx="461572" cy="461572"/>
            </a:xfrm>
            <a:prstGeom prst="rect">
              <a:avLst/>
            </a:prstGeom>
          </p:spPr>
        </p:pic>
      </p:grpSp>
      <p:pic>
        <p:nvPicPr>
          <p:cNvPr id="249" name="Graphic 214" descr="Arrow: Counter-clockwise curve with solid fill">
            <a:extLst>
              <a:ext uri="{FF2B5EF4-FFF2-40B4-BE49-F238E27FC236}">
                <a16:creationId xmlns:a16="http://schemas.microsoft.com/office/drawing/2014/main" id="{C37A0041-BC93-44C9-8D6A-48C6E808D5D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0141635">
            <a:off x="7599603" y="4108530"/>
            <a:ext cx="432636" cy="461731"/>
          </a:xfrm>
          <a:prstGeom prst="rect">
            <a:avLst/>
          </a:prstGeom>
        </p:spPr>
      </p:pic>
      <p:grpSp>
        <p:nvGrpSpPr>
          <p:cNvPr id="60" name="Gruppe 59">
            <a:extLst>
              <a:ext uri="{FF2B5EF4-FFF2-40B4-BE49-F238E27FC236}">
                <a16:creationId xmlns:a16="http://schemas.microsoft.com/office/drawing/2014/main" id="{2E085FF9-716A-4FE7-ADEC-3B3A64E5B710}"/>
              </a:ext>
            </a:extLst>
          </p:cNvPr>
          <p:cNvGrpSpPr/>
          <p:nvPr/>
        </p:nvGrpSpPr>
        <p:grpSpPr>
          <a:xfrm>
            <a:off x="7950627" y="4405239"/>
            <a:ext cx="564397" cy="586351"/>
            <a:chOff x="7499579" y="4541749"/>
            <a:chExt cx="519199" cy="505405"/>
          </a:xfrm>
        </p:grpSpPr>
        <p:sp>
          <p:nvSpPr>
            <p:cNvPr id="246" name="Ellipse 51">
              <a:extLst>
                <a:ext uri="{FF2B5EF4-FFF2-40B4-BE49-F238E27FC236}">
                  <a16:creationId xmlns:a16="http://schemas.microsoft.com/office/drawing/2014/main" id="{4C98A1F4-6AA4-4CCD-99C9-62C15ABE3817}"/>
                </a:ext>
              </a:extLst>
            </p:cNvPr>
            <p:cNvSpPr/>
            <p:nvPr/>
          </p:nvSpPr>
          <p:spPr>
            <a:xfrm>
              <a:off x="7499579" y="4541749"/>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6" name="Grafikk 55" descr="Alarm ringer med heldekkende fyll">
              <a:extLst>
                <a:ext uri="{FF2B5EF4-FFF2-40B4-BE49-F238E27FC236}">
                  <a16:creationId xmlns:a16="http://schemas.microsoft.com/office/drawing/2014/main" id="{8B7EEB32-8625-4E2B-B556-5704A3BFA7A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7560736" y="4588275"/>
              <a:ext cx="396606" cy="396606"/>
            </a:xfrm>
            <a:prstGeom prst="rect">
              <a:avLst/>
            </a:prstGeom>
          </p:spPr>
        </p:pic>
      </p:grpSp>
      <p:sp>
        <p:nvSpPr>
          <p:cNvPr id="250" name="TekstSylinder 159">
            <a:extLst>
              <a:ext uri="{FF2B5EF4-FFF2-40B4-BE49-F238E27FC236}">
                <a16:creationId xmlns:a16="http://schemas.microsoft.com/office/drawing/2014/main" id="{EB6A313F-FCCC-4610-8C9F-837309D76AF9}"/>
              </a:ext>
            </a:extLst>
          </p:cNvPr>
          <p:cNvSpPr txBox="1"/>
          <p:nvPr/>
        </p:nvSpPr>
        <p:spPr>
          <a:xfrm>
            <a:off x="7419287" y="4976748"/>
            <a:ext cx="1626773"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Time-based priority</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398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9"/>
                                        </p:tgtEl>
                                        <p:attrNameLst>
                                          <p:attrName>style.visibility</p:attrName>
                                        </p:attrNameLst>
                                      </p:cBhvr>
                                      <p:to>
                                        <p:strVal val="visible"/>
                                      </p:to>
                                    </p:set>
                                    <p:anim calcmode="lin" valueType="num">
                                      <p:cBhvr additive="base">
                                        <p:cTn id="15" dur="500" fill="hold"/>
                                        <p:tgtEl>
                                          <p:spTgt spid="169"/>
                                        </p:tgtEl>
                                        <p:attrNameLst>
                                          <p:attrName>ppt_x</p:attrName>
                                        </p:attrNameLst>
                                      </p:cBhvr>
                                      <p:tavLst>
                                        <p:tav tm="0">
                                          <p:val>
                                            <p:strVal val="#ppt_x"/>
                                          </p:val>
                                        </p:tav>
                                        <p:tav tm="100000">
                                          <p:val>
                                            <p:strVal val="#ppt_x"/>
                                          </p:val>
                                        </p:tav>
                                      </p:tavLst>
                                    </p:anim>
                                    <p:anim calcmode="lin" valueType="num">
                                      <p:cBhvr additive="base">
                                        <p:cTn id="16" dur="500" fill="hold"/>
                                        <p:tgtEl>
                                          <p:spTgt spid="16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500" fill="hold"/>
                                        <p:tgtEl>
                                          <p:spTgt spid="162"/>
                                        </p:tgtEl>
                                        <p:attrNameLst>
                                          <p:attrName>ppt_x</p:attrName>
                                        </p:attrNameLst>
                                      </p:cBhvr>
                                      <p:tavLst>
                                        <p:tav tm="0">
                                          <p:val>
                                            <p:strVal val="#ppt_x"/>
                                          </p:val>
                                        </p:tav>
                                        <p:tav tm="100000">
                                          <p:val>
                                            <p:strVal val="#ppt_x"/>
                                          </p:val>
                                        </p:tav>
                                      </p:tavLst>
                                    </p:anim>
                                    <p:anim calcmode="lin" valueType="num">
                                      <p:cBhvr additive="base">
                                        <p:cTn id="20" dur="500" fill="hold"/>
                                        <p:tgtEl>
                                          <p:spTgt spid="16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4"/>
                                        </p:tgtEl>
                                        <p:attrNameLst>
                                          <p:attrName>style.visibility</p:attrName>
                                        </p:attrNameLst>
                                      </p:cBhvr>
                                      <p:to>
                                        <p:strVal val="visible"/>
                                      </p:to>
                                    </p:set>
                                    <p:anim calcmode="lin" valueType="num">
                                      <p:cBhvr additive="base">
                                        <p:cTn id="33" dur="500" fill="hold"/>
                                        <p:tgtEl>
                                          <p:spTgt spid="144"/>
                                        </p:tgtEl>
                                        <p:attrNameLst>
                                          <p:attrName>ppt_x</p:attrName>
                                        </p:attrNameLst>
                                      </p:cBhvr>
                                      <p:tavLst>
                                        <p:tav tm="0">
                                          <p:val>
                                            <p:strVal val="#ppt_x"/>
                                          </p:val>
                                        </p:tav>
                                        <p:tav tm="100000">
                                          <p:val>
                                            <p:strVal val="#ppt_x"/>
                                          </p:val>
                                        </p:tav>
                                      </p:tavLst>
                                    </p:anim>
                                    <p:anim calcmode="lin" valueType="num">
                                      <p:cBhvr additive="base">
                                        <p:cTn id="34" dur="500" fill="hold"/>
                                        <p:tgtEl>
                                          <p:spTgt spid="14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5"/>
                                        </p:tgtEl>
                                        <p:attrNameLst>
                                          <p:attrName>style.visibility</p:attrName>
                                        </p:attrNameLst>
                                      </p:cBhvr>
                                      <p:to>
                                        <p:strVal val="visible"/>
                                      </p:to>
                                    </p:set>
                                    <p:anim calcmode="lin" valueType="num">
                                      <p:cBhvr additive="base">
                                        <p:cTn id="37" dur="500" fill="hold"/>
                                        <p:tgtEl>
                                          <p:spTgt spid="145"/>
                                        </p:tgtEl>
                                        <p:attrNameLst>
                                          <p:attrName>ppt_x</p:attrName>
                                        </p:attrNameLst>
                                      </p:cBhvr>
                                      <p:tavLst>
                                        <p:tav tm="0">
                                          <p:val>
                                            <p:strVal val="#ppt_x"/>
                                          </p:val>
                                        </p:tav>
                                        <p:tav tm="100000">
                                          <p:val>
                                            <p:strVal val="#ppt_x"/>
                                          </p:val>
                                        </p:tav>
                                      </p:tavLst>
                                    </p:anim>
                                    <p:anim calcmode="lin" valueType="num">
                                      <p:cBhvr additive="base">
                                        <p:cTn id="38" dur="500" fill="hold"/>
                                        <p:tgtEl>
                                          <p:spTgt spid="14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8"/>
                                        </p:tgtEl>
                                        <p:attrNameLst>
                                          <p:attrName>style.visibility</p:attrName>
                                        </p:attrNameLst>
                                      </p:cBhvr>
                                      <p:to>
                                        <p:strVal val="visible"/>
                                      </p:to>
                                    </p:set>
                                    <p:anim calcmode="lin" valueType="num">
                                      <p:cBhvr additive="base">
                                        <p:cTn id="41" dur="500" fill="hold"/>
                                        <p:tgtEl>
                                          <p:spTgt spid="168"/>
                                        </p:tgtEl>
                                        <p:attrNameLst>
                                          <p:attrName>ppt_x</p:attrName>
                                        </p:attrNameLst>
                                      </p:cBhvr>
                                      <p:tavLst>
                                        <p:tav tm="0">
                                          <p:val>
                                            <p:strVal val="#ppt_x"/>
                                          </p:val>
                                        </p:tav>
                                        <p:tav tm="100000">
                                          <p:val>
                                            <p:strVal val="#ppt_x"/>
                                          </p:val>
                                        </p:tav>
                                      </p:tavLst>
                                    </p:anim>
                                    <p:anim calcmode="lin" valueType="num">
                                      <p:cBhvr additive="base">
                                        <p:cTn id="42" dur="500" fill="hold"/>
                                        <p:tgtEl>
                                          <p:spTgt spid="16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28"/>
                                        </p:tgtEl>
                                        <p:attrNameLst>
                                          <p:attrName>style.visibility</p:attrName>
                                        </p:attrNameLst>
                                      </p:cBhvr>
                                      <p:to>
                                        <p:strVal val="visible"/>
                                      </p:to>
                                    </p:set>
                                    <p:anim calcmode="lin" valueType="num">
                                      <p:cBhvr additive="base">
                                        <p:cTn id="47" dur="500" fill="hold"/>
                                        <p:tgtEl>
                                          <p:spTgt spid="228"/>
                                        </p:tgtEl>
                                        <p:attrNameLst>
                                          <p:attrName>ppt_x</p:attrName>
                                        </p:attrNameLst>
                                      </p:cBhvr>
                                      <p:tavLst>
                                        <p:tav tm="0">
                                          <p:val>
                                            <p:strVal val="#ppt_x"/>
                                          </p:val>
                                        </p:tav>
                                        <p:tav tm="100000">
                                          <p:val>
                                            <p:strVal val="#ppt_x"/>
                                          </p:val>
                                        </p:tav>
                                      </p:tavLst>
                                    </p:anim>
                                    <p:anim calcmode="lin" valueType="num">
                                      <p:cBhvr additive="base">
                                        <p:cTn id="48" dur="500" fill="hold"/>
                                        <p:tgtEl>
                                          <p:spTgt spid="22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300"/>
                                  </p:stCondLst>
                                  <p:childTnLst>
                                    <p:set>
                                      <p:cBhvr>
                                        <p:cTn id="54" dur="1" fill="hold">
                                          <p:stCondLst>
                                            <p:cond delay="0"/>
                                          </p:stCondLst>
                                        </p:cTn>
                                        <p:tgtEl>
                                          <p:spTgt spid="217"/>
                                        </p:tgtEl>
                                        <p:attrNameLst>
                                          <p:attrName>style.visibility</p:attrName>
                                        </p:attrNameLst>
                                      </p:cBhvr>
                                      <p:to>
                                        <p:strVal val="visible"/>
                                      </p:to>
                                    </p:set>
                                    <p:anim calcmode="lin" valueType="num">
                                      <p:cBhvr additive="base">
                                        <p:cTn id="55" dur="500" fill="hold"/>
                                        <p:tgtEl>
                                          <p:spTgt spid="217"/>
                                        </p:tgtEl>
                                        <p:attrNameLst>
                                          <p:attrName>ppt_x</p:attrName>
                                        </p:attrNameLst>
                                      </p:cBhvr>
                                      <p:tavLst>
                                        <p:tav tm="0">
                                          <p:val>
                                            <p:strVal val="#ppt_x"/>
                                          </p:val>
                                        </p:tav>
                                        <p:tav tm="100000">
                                          <p:val>
                                            <p:strVal val="#ppt_x"/>
                                          </p:val>
                                        </p:tav>
                                      </p:tavLst>
                                    </p:anim>
                                    <p:anim calcmode="lin" valueType="num">
                                      <p:cBhvr additive="base">
                                        <p:cTn id="56" dur="500" fill="hold"/>
                                        <p:tgtEl>
                                          <p:spTgt spid="21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300"/>
                                  </p:stCondLst>
                                  <p:childTnLst>
                                    <p:set>
                                      <p:cBhvr>
                                        <p:cTn id="58" dur="1" fill="hold">
                                          <p:stCondLst>
                                            <p:cond delay="0"/>
                                          </p:stCondLst>
                                        </p:cTn>
                                        <p:tgtEl>
                                          <p:spTgt spid="47"/>
                                        </p:tgtEl>
                                        <p:attrNameLst>
                                          <p:attrName>style.visibility</p:attrName>
                                        </p:attrNameLst>
                                      </p:cBhvr>
                                      <p:to>
                                        <p:strVal val="visible"/>
                                      </p:to>
                                    </p:set>
                                    <p:anim calcmode="lin" valueType="num">
                                      <p:cBhvr additive="base">
                                        <p:cTn id="59" dur="500" fill="hold"/>
                                        <p:tgtEl>
                                          <p:spTgt spid="47"/>
                                        </p:tgtEl>
                                        <p:attrNameLst>
                                          <p:attrName>ppt_x</p:attrName>
                                        </p:attrNameLst>
                                      </p:cBhvr>
                                      <p:tavLst>
                                        <p:tav tm="0">
                                          <p:val>
                                            <p:strVal val="#ppt_x"/>
                                          </p:val>
                                        </p:tav>
                                        <p:tav tm="100000">
                                          <p:val>
                                            <p:strVal val="#ppt_x"/>
                                          </p:val>
                                        </p:tav>
                                      </p:tavLst>
                                    </p:anim>
                                    <p:anim calcmode="lin" valueType="num">
                                      <p:cBhvr additive="base">
                                        <p:cTn id="60" dur="500" fill="hold"/>
                                        <p:tgtEl>
                                          <p:spTgt spid="4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900"/>
                                  </p:stCondLst>
                                  <p:childTnLst>
                                    <p:set>
                                      <p:cBhvr>
                                        <p:cTn id="62" dur="1" fill="hold">
                                          <p:stCondLst>
                                            <p:cond delay="0"/>
                                          </p:stCondLst>
                                        </p:cTn>
                                        <p:tgtEl>
                                          <p:spTgt spid="227"/>
                                        </p:tgtEl>
                                        <p:attrNameLst>
                                          <p:attrName>style.visibility</p:attrName>
                                        </p:attrNameLst>
                                      </p:cBhvr>
                                      <p:to>
                                        <p:strVal val="visible"/>
                                      </p:to>
                                    </p:set>
                                    <p:anim calcmode="lin" valueType="num">
                                      <p:cBhvr additive="base">
                                        <p:cTn id="63" dur="500" fill="hold"/>
                                        <p:tgtEl>
                                          <p:spTgt spid="227"/>
                                        </p:tgtEl>
                                        <p:attrNameLst>
                                          <p:attrName>ppt_x</p:attrName>
                                        </p:attrNameLst>
                                      </p:cBhvr>
                                      <p:tavLst>
                                        <p:tav tm="0">
                                          <p:val>
                                            <p:strVal val="#ppt_x"/>
                                          </p:val>
                                        </p:tav>
                                        <p:tav tm="100000">
                                          <p:val>
                                            <p:strVal val="#ppt_x"/>
                                          </p:val>
                                        </p:tav>
                                      </p:tavLst>
                                    </p:anim>
                                    <p:anim calcmode="lin" valueType="num">
                                      <p:cBhvr additive="base">
                                        <p:cTn id="64" dur="500" fill="hold"/>
                                        <p:tgtEl>
                                          <p:spTgt spid="227"/>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900"/>
                                  </p:stCondLst>
                                  <p:childTnLst>
                                    <p:set>
                                      <p:cBhvr>
                                        <p:cTn id="66" dur="1" fill="hold">
                                          <p:stCondLst>
                                            <p:cond delay="0"/>
                                          </p:stCondLst>
                                        </p:cTn>
                                        <p:tgtEl>
                                          <p:spTgt spid="65"/>
                                        </p:tgtEl>
                                        <p:attrNameLst>
                                          <p:attrName>style.visibility</p:attrName>
                                        </p:attrNameLst>
                                      </p:cBhvr>
                                      <p:to>
                                        <p:strVal val="visible"/>
                                      </p:to>
                                    </p:set>
                                    <p:anim calcmode="lin" valueType="num">
                                      <p:cBhvr additive="base">
                                        <p:cTn id="67" dur="500" fill="hold"/>
                                        <p:tgtEl>
                                          <p:spTgt spid="65"/>
                                        </p:tgtEl>
                                        <p:attrNameLst>
                                          <p:attrName>ppt_x</p:attrName>
                                        </p:attrNameLst>
                                      </p:cBhvr>
                                      <p:tavLst>
                                        <p:tav tm="0">
                                          <p:val>
                                            <p:strVal val="#ppt_x"/>
                                          </p:val>
                                        </p:tav>
                                        <p:tav tm="100000">
                                          <p:val>
                                            <p:strVal val="#ppt_x"/>
                                          </p:val>
                                        </p:tav>
                                      </p:tavLst>
                                    </p:anim>
                                    <p:anim calcmode="lin" valueType="num">
                                      <p:cBhvr additive="base">
                                        <p:cTn id="6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30"/>
                                        </p:tgtEl>
                                        <p:attrNameLst>
                                          <p:attrName>style.visibility</p:attrName>
                                        </p:attrNameLst>
                                      </p:cBhvr>
                                      <p:to>
                                        <p:strVal val="visible"/>
                                      </p:to>
                                    </p:set>
                                    <p:anim calcmode="lin" valueType="num">
                                      <p:cBhvr additive="base">
                                        <p:cTn id="73" dur="500" fill="hold"/>
                                        <p:tgtEl>
                                          <p:spTgt spid="230"/>
                                        </p:tgtEl>
                                        <p:attrNameLst>
                                          <p:attrName>ppt_x</p:attrName>
                                        </p:attrNameLst>
                                      </p:cBhvr>
                                      <p:tavLst>
                                        <p:tav tm="0">
                                          <p:val>
                                            <p:strVal val="#ppt_x"/>
                                          </p:val>
                                        </p:tav>
                                        <p:tav tm="100000">
                                          <p:val>
                                            <p:strVal val="#ppt_x"/>
                                          </p:val>
                                        </p:tav>
                                      </p:tavLst>
                                    </p:anim>
                                    <p:anim calcmode="lin" valueType="num">
                                      <p:cBhvr additive="base">
                                        <p:cTn id="74" dur="500" fill="hold"/>
                                        <p:tgtEl>
                                          <p:spTgt spid="23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15"/>
                                        </p:tgtEl>
                                        <p:attrNameLst>
                                          <p:attrName>style.visibility</p:attrName>
                                        </p:attrNameLst>
                                      </p:cBhvr>
                                      <p:to>
                                        <p:strVal val="visible"/>
                                      </p:to>
                                    </p:set>
                                    <p:anim calcmode="lin" valueType="num">
                                      <p:cBhvr additive="base">
                                        <p:cTn id="77" dur="500" fill="hold"/>
                                        <p:tgtEl>
                                          <p:spTgt spid="215"/>
                                        </p:tgtEl>
                                        <p:attrNameLst>
                                          <p:attrName>ppt_x</p:attrName>
                                        </p:attrNameLst>
                                      </p:cBhvr>
                                      <p:tavLst>
                                        <p:tav tm="0">
                                          <p:val>
                                            <p:strVal val="#ppt_x"/>
                                          </p:val>
                                        </p:tav>
                                        <p:tav tm="100000">
                                          <p:val>
                                            <p:strVal val="#ppt_x"/>
                                          </p:val>
                                        </p:tav>
                                      </p:tavLst>
                                    </p:anim>
                                    <p:anim calcmode="lin" valueType="num">
                                      <p:cBhvr additive="base">
                                        <p:cTn id="78" dur="500" fill="hold"/>
                                        <p:tgtEl>
                                          <p:spTgt spid="21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56"/>
                                        </p:tgtEl>
                                        <p:attrNameLst>
                                          <p:attrName>style.visibility</p:attrName>
                                        </p:attrNameLst>
                                      </p:cBhvr>
                                      <p:to>
                                        <p:strVal val="visible"/>
                                      </p:to>
                                    </p:set>
                                    <p:anim calcmode="lin" valueType="num">
                                      <p:cBhvr additive="base">
                                        <p:cTn id="81" dur="500" fill="hold"/>
                                        <p:tgtEl>
                                          <p:spTgt spid="256"/>
                                        </p:tgtEl>
                                        <p:attrNameLst>
                                          <p:attrName>ppt_x</p:attrName>
                                        </p:attrNameLst>
                                      </p:cBhvr>
                                      <p:tavLst>
                                        <p:tav tm="0">
                                          <p:val>
                                            <p:strVal val="#ppt_x"/>
                                          </p:val>
                                        </p:tav>
                                        <p:tav tm="100000">
                                          <p:val>
                                            <p:strVal val="#ppt_x"/>
                                          </p:val>
                                        </p:tav>
                                      </p:tavLst>
                                    </p:anim>
                                    <p:anim calcmode="lin" valueType="num">
                                      <p:cBhvr additive="base">
                                        <p:cTn id="82" dur="500" fill="hold"/>
                                        <p:tgtEl>
                                          <p:spTgt spid="25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additive="base">
                                        <p:cTn id="87" dur="500" fill="hold"/>
                                        <p:tgtEl>
                                          <p:spTgt spid="69"/>
                                        </p:tgtEl>
                                        <p:attrNameLst>
                                          <p:attrName>ppt_x</p:attrName>
                                        </p:attrNameLst>
                                      </p:cBhvr>
                                      <p:tavLst>
                                        <p:tav tm="0">
                                          <p:val>
                                            <p:strVal val="#ppt_x"/>
                                          </p:val>
                                        </p:tav>
                                        <p:tav tm="100000">
                                          <p:val>
                                            <p:strVal val="#ppt_x"/>
                                          </p:val>
                                        </p:tav>
                                      </p:tavLst>
                                    </p:anim>
                                    <p:anim calcmode="lin" valueType="num">
                                      <p:cBhvr additive="base">
                                        <p:cTn id="88" dur="500" fill="hold"/>
                                        <p:tgtEl>
                                          <p:spTgt spid="6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73"/>
                                        </p:tgtEl>
                                        <p:attrNameLst>
                                          <p:attrName>style.visibility</p:attrName>
                                        </p:attrNameLst>
                                      </p:cBhvr>
                                      <p:to>
                                        <p:strVal val="visible"/>
                                      </p:to>
                                    </p:set>
                                    <p:anim calcmode="lin" valueType="num">
                                      <p:cBhvr additive="base">
                                        <p:cTn id="91" dur="500" fill="hold"/>
                                        <p:tgtEl>
                                          <p:spTgt spid="173"/>
                                        </p:tgtEl>
                                        <p:attrNameLst>
                                          <p:attrName>ppt_x</p:attrName>
                                        </p:attrNameLst>
                                      </p:cBhvr>
                                      <p:tavLst>
                                        <p:tav tm="0">
                                          <p:val>
                                            <p:strVal val="#ppt_x"/>
                                          </p:val>
                                        </p:tav>
                                        <p:tav tm="100000">
                                          <p:val>
                                            <p:strVal val="#ppt_x"/>
                                          </p:val>
                                        </p:tav>
                                      </p:tavLst>
                                    </p:anim>
                                    <p:anim calcmode="lin" valueType="num">
                                      <p:cBhvr additive="base">
                                        <p:cTn id="92" dur="500" fill="hold"/>
                                        <p:tgtEl>
                                          <p:spTgt spid="173"/>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72"/>
                                        </p:tgtEl>
                                        <p:attrNameLst>
                                          <p:attrName>style.visibility</p:attrName>
                                        </p:attrNameLst>
                                      </p:cBhvr>
                                      <p:to>
                                        <p:strVal val="visible"/>
                                      </p:to>
                                    </p:set>
                                    <p:anim calcmode="lin" valueType="num">
                                      <p:cBhvr additive="base">
                                        <p:cTn id="95" dur="500" fill="hold"/>
                                        <p:tgtEl>
                                          <p:spTgt spid="272"/>
                                        </p:tgtEl>
                                        <p:attrNameLst>
                                          <p:attrName>ppt_x</p:attrName>
                                        </p:attrNameLst>
                                      </p:cBhvr>
                                      <p:tavLst>
                                        <p:tav tm="0">
                                          <p:val>
                                            <p:strVal val="#ppt_x"/>
                                          </p:val>
                                        </p:tav>
                                        <p:tav tm="100000">
                                          <p:val>
                                            <p:strVal val="#ppt_x"/>
                                          </p:val>
                                        </p:tav>
                                      </p:tavLst>
                                    </p:anim>
                                    <p:anim calcmode="lin" valueType="num">
                                      <p:cBhvr additive="base">
                                        <p:cTn id="96" dur="500" fill="hold"/>
                                        <p:tgtEl>
                                          <p:spTgt spid="272"/>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74"/>
                                        </p:tgtEl>
                                        <p:attrNameLst>
                                          <p:attrName>style.visibility</p:attrName>
                                        </p:attrNameLst>
                                      </p:cBhvr>
                                      <p:to>
                                        <p:strVal val="visible"/>
                                      </p:to>
                                    </p:set>
                                    <p:anim calcmode="lin" valueType="num">
                                      <p:cBhvr additive="base">
                                        <p:cTn id="101" dur="500" fill="hold"/>
                                        <p:tgtEl>
                                          <p:spTgt spid="174"/>
                                        </p:tgtEl>
                                        <p:attrNameLst>
                                          <p:attrName>ppt_x</p:attrName>
                                        </p:attrNameLst>
                                      </p:cBhvr>
                                      <p:tavLst>
                                        <p:tav tm="0">
                                          <p:val>
                                            <p:strVal val="#ppt_x"/>
                                          </p:val>
                                        </p:tav>
                                        <p:tav tm="100000">
                                          <p:val>
                                            <p:strVal val="#ppt_x"/>
                                          </p:val>
                                        </p:tav>
                                      </p:tavLst>
                                    </p:anim>
                                    <p:anim calcmode="lin" valueType="num">
                                      <p:cBhvr additive="base">
                                        <p:cTn id="102" dur="500" fill="hold"/>
                                        <p:tgtEl>
                                          <p:spTgt spid="174"/>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63"/>
                                        </p:tgtEl>
                                        <p:attrNameLst>
                                          <p:attrName>style.visibility</p:attrName>
                                        </p:attrNameLst>
                                      </p:cBhvr>
                                      <p:to>
                                        <p:strVal val="visible"/>
                                      </p:to>
                                    </p:set>
                                    <p:anim calcmode="lin" valueType="num">
                                      <p:cBhvr additive="base">
                                        <p:cTn id="105" dur="500" fill="hold"/>
                                        <p:tgtEl>
                                          <p:spTgt spid="263"/>
                                        </p:tgtEl>
                                        <p:attrNameLst>
                                          <p:attrName>ppt_x</p:attrName>
                                        </p:attrNameLst>
                                      </p:cBhvr>
                                      <p:tavLst>
                                        <p:tav tm="0">
                                          <p:val>
                                            <p:strVal val="#ppt_x"/>
                                          </p:val>
                                        </p:tav>
                                        <p:tav tm="100000">
                                          <p:val>
                                            <p:strVal val="#ppt_x"/>
                                          </p:val>
                                        </p:tav>
                                      </p:tavLst>
                                    </p:anim>
                                    <p:anim calcmode="lin" valueType="num">
                                      <p:cBhvr additive="base">
                                        <p:cTn id="106" dur="500" fill="hold"/>
                                        <p:tgtEl>
                                          <p:spTgt spid="263"/>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83"/>
                                        </p:tgtEl>
                                        <p:attrNameLst>
                                          <p:attrName>style.visibility</p:attrName>
                                        </p:attrNameLst>
                                      </p:cBhvr>
                                      <p:to>
                                        <p:strVal val="visible"/>
                                      </p:to>
                                    </p:set>
                                    <p:anim calcmode="lin" valueType="num">
                                      <p:cBhvr additive="base">
                                        <p:cTn id="109" dur="500" fill="hold"/>
                                        <p:tgtEl>
                                          <p:spTgt spid="283"/>
                                        </p:tgtEl>
                                        <p:attrNameLst>
                                          <p:attrName>ppt_x</p:attrName>
                                        </p:attrNameLst>
                                      </p:cBhvr>
                                      <p:tavLst>
                                        <p:tav tm="0">
                                          <p:val>
                                            <p:strVal val="#ppt_x"/>
                                          </p:val>
                                        </p:tav>
                                        <p:tav tm="100000">
                                          <p:val>
                                            <p:strVal val="#ppt_x"/>
                                          </p:val>
                                        </p:tav>
                                      </p:tavLst>
                                    </p:anim>
                                    <p:anim calcmode="lin" valueType="num">
                                      <p:cBhvr additive="base">
                                        <p:cTn id="110" dur="500" fill="hold"/>
                                        <p:tgtEl>
                                          <p:spTgt spid="28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71"/>
                                        </p:tgtEl>
                                        <p:attrNameLst>
                                          <p:attrName>style.visibility</p:attrName>
                                        </p:attrNameLst>
                                      </p:cBhvr>
                                      <p:to>
                                        <p:strVal val="visible"/>
                                      </p:to>
                                    </p:set>
                                    <p:anim calcmode="lin" valueType="num">
                                      <p:cBhvr additive="base">
                                        <p:cTn id="115" dur="500" fill="hold"/>
                                        <p:tgtEl>
                                          <p:spTgt spid="171"/>
                                        </p:tgtEl>
                                        <p:attrNameLst>
                                          <p:attrName>ppt_x</p:attrName>
                                        </p:attrNameLst>
                                      </p:cBhvr>
                                      <p:tavLst>
                                        <p:tav tm="0">
                                          <p:val>
                                            <p:strVal val="#ppt_x"/>
                                          </p:val>
                                        </p:tav>
                                        <p:tav tm="100000">
                                          <p:val>
                                            <p:strVal val="#ppt_x"/>
                                          </p:val>
                                        </p:tav>
                                      </p:tavLst>
                                    </p:anim>
                                    <p:anim calcmode="lin" valueType="num">
                                      <p:cBhvr additive="base">
                                        <p:cTn id="116" dur="500" fill="hold"/>
                                        <p:tgtEl>
                                          <p:spTgt spid="171"/>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229"/>
                                        </p:tgtEl>
                                        <p:attrNameLst>
                                          <p:attrName>style.visibility</p:attrName>
                                        </p:attrNameLst>
                                      </p:cBhvr>
                                      <p:to>
                                        <p:strVal val="visible"/>
                                      </p:to>
                                    </p:set>
                                    <p:anim calcmode="lin" valueType="num">
                                      <p:cBhvr additive="base">
                                        <p:cTn id="119" dur="500" fill="hold"/>
                                        <p:tgtEl>
                                          <p:spTgt spid="229"/>
                                        </p:tgtEl>
                                        <p:attrNameLst>
                                          <p:attrName>ppt_x</p:attrName>
                                        </p:attrNameLst>
                                      </p:cBhvr>
                                      <p:tavLst>
                                        <p:tav tm="0">
                                          <p:val>
                                            <p:strVal val="#ppt_x"/>
                                          </p:val>
                                        </p:tav>
                                        <p:tav tm="100000">
                                          <p:val>
                                            <p:strVal val="#ppt_x"/>
                                          </p:val>
                                        </p:tav>
                                      </p:tavLst>
                                    </p:anim>
                                    <p:anim calcmode="lin" valueType="num">
                                      <p:cBhvr additive="base">
                                        <p:cTn id="120" dur="500" fill="hold"/>
                                        <p:tgtEl>
                                          <p:spTgt spid="229"/>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49"/>
                                        </p:tgtEl>
                                        <p:attrNameLst>
                                          <p:attrName>style.visibility</p:attrName>
                                        </p:attrNameLst>
                                      </p:cBhvr>
                                      <p:to>
                                        <p:strVal val="visible"/>
                                      </p:to>
                                    </p:set>
                                    <p:anim calcmode="lin" valueType="num">
                                      <p:cBhvr additive="base">
                                        <p:cTn id="123" dur="500" fill="hold"/>
                                        <p:tgtEl>
                                          <p:spTgt spid="149"/>
                                        </p:tgtEl>
                                        <p:attrNameLst>
                                          <p:attrName>ppt_x</p:attrName>
                                        </p:attrNameLst>
                                      </p:cBhvr>
                                      <p:tavLst>
                                        <p:tav tm="0">
                                          <p:val>
                                            <p:strVal val="#ppt_x"/>
                                          </p:val>
                                        </p:tav>
                                        <p:tav tm="100000">
                                          <p:val>
                                            <p:strVal val="#ppt_x"/>
                                          </p:val>
                                        </p:tav>
                                      </p:tavLst>
                                    </p:anim>
                                    <p:anim calcmode="lin" valueType="num">
                                      <p:cBhvr additive="base">
                                        <p:cTn id="124" dur="500" fill="hold"/>
                                        <p:tgtEl>
                                          <p:spTgt spid="149"/>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52"/>
                                        </p:tgtEl>
                                        <p:attrNameLst>
                                          <p:attrName>style.visibility</p:attrName>
                                        </p:attrNameLst>
                                      </p:cBhvr>
                                      <p:to>
                                        <p:strVal val="visible"/>
                                      </p:to>
                                    </p:set>
                                    <p:anim calcmode="lin" valueType="num">
                                      <p:cBhvr additive="base">
                                        <p:cTn id="127" dur="500" fill="hold"/>
                                        <p:tgtEl>
                                          <p:spTgt spid="52"/>
                                        </p:tgtEl>
                                        <p:attrNameLst>
                                          <p:attrName>ppt_x</p:attrName>
                                        </p:attrNameLst>
                                      </p:cBhvr>
                                      <p:tavLst>
                                        <p:tav tm="0">
                                          <p:val>
                                            <p:strVal val="#ppt_x"/>
                                          </p:val>
                                        </p:tav>
                                        <p:tav tm="100000">
                                          <p:val>
                                            <p:strVal val="#ppt_x"/>
                                          </p:val>
                                        </p:tav>
                                      </p:tavLst>
                                    </p:anim>
                                    <p:anim calcmode="lin" valueType="num">
                                      <p:cBhvr additive="base">
                                        <p:cTn id="12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187"/>
                                        </p:tgtEl>
                                        <p:attrNameLst>
                                          <p:attrName>style.visibility</p:attrName>
                                        </p:attrNameLst>
                                      </p:cBhvr>
                                      <p:to>
                                        <p:strVal val="visible"/>
                                      </p:to>
                                    </p:set>
                                    <p:anim calcmode="lin" valueType="num">
                                      <p:cBhvr additive="base">
                                        <p:cTn id="133" dur="500" fill="hold"/>
                                        <p:tgtEl>
                                          <p:spTgt spid="187"/>
                                        </p:tgtEl>
                                        <p:attrNameLst>
                                          <p:attrName>ppt_x</p:attrName>
                                        </p:attrNameLst>
                                      </p:cBhvr>
                                      <p:tavLst>
                                        <p:tav tm="0">
                                          <p:val>
                                            <p:strVal val="#ppt_x"/>
                                          </p:val>
                                        </p:tav>
                                        <p:tav tm="100000">
                                          <p:val>
                                            <p:strVal val="#ppt_x"/>
                                          </p:val>
                                        </p:tav>
                                      </p:tavLst>
                                    </p:anim>
                                    <p:anim calcmode="lin" valueType="num">
                                      <p:cBhvr additive="base">
                                        <p:cTn id="134" dur="500" fill="hold"/>
                                        <p:tgtEl>
                                          <p:spTgt spid="187"/>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188"/>
                                        </p:tgtEl>
                                        <p:attrNameLst>
                                          <p:attrName>style.visibility</p:attrName>
                                        </p:attrNameLst>
                                      </p:cBhvr>
                                      <p:to>
                                        <p:strVal val="visible"/>
                                      </p:to>
                                    </p:set>
                                    <p:anim calcmode="lin" valueType="num">
                                      <p:cBhvr additive="base">
                                        <p:cTn id="137" dur="500" fill="hold"/>
                                        <p:tgtEl>
                                          <p:spTgt spid="188"/>
                                        </p:tgtEl>
                                        <p:attrNameLst>
                                          <p:attrName>ppt_x</p:attrName>
                                        </p:attrNameLst>
                                      </p:cBhvr>
                                      <p:tavLst>
                                        <p:tav tm="0">
                                          <p:val>
                                            <p:strVal val="#ppt_x"/>
                                          </p:val>
                                        </p:tav>
                                        <p:tav tm="100000">
                                          <p:val>
                                            <p:strVal val="#ppt_x"/>
                                          </p:val>
                                        </p:tav>
                                      </p:tavLst>
                                    </p:anim>
                                    <p:anim calcmode="lin" valueType="num">
                                      <p:cBhvr additive="base">
                                        <p:cTn id="138" dur="500" fill="hold"/>
                                        <p:tgtEl>
                                          <p:spTgt spid="188"/>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86"/>
                                        </p:tgtEl>
                                        <p:attrNameLst>
                                          <p:attrName>style.visibility</p:attrName>
                                        </p:attrNameLst>
                                      </p:cBhvr>
                                      <p:to>
                                        <p:strVal val="visible"/>
                                      </p:to>
                                    </p:set>
                                    <p:anim calcmode="lin" valueType="num">
                                      <p:cBhvr additive="base">
                                        <p:cTn id="141" dur="500" fill="hold"/>
                                        <p:tgtEl>
                                          <p:spTgt spid="186"/>
                                        </p:tgtEl>
                                        <p:attrNameLst>
                                          <p:attrName>ppt_x</p:attrName>
                                        </p:attrNameLst>
                                      </p:cBhvr>
                                      <p:tavLst>
                                        <p:tav tm="0">
                                          <p:val>
                                            <p:strVal val="#ppt_x"/>
                                          </p:val>
                                        </p:tav>
                                        <p:tav tm="100000">
                                          <p:val>
                                            <p:strVal val="#ppt_x"/>
                                          </p:val>
                                        </p:tav>
                                      </p:tavLst>
                                    </p:anim>
                                    <p:anim calcmode="lin" valueType="num">
                                      <p:cBhvr additive="base">
                                        <p:cTn id="142"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nodeType="clickEffect">
                                  <p:stCondLst>
                                    <p:cond delay="0"/>
                                  </p:stCondLst>
                                  <p:childTnLst>
                                    <p:set>
                                      <p:cBhvr>
                                        <p:cTn id="146" dur="1" fill="hold">
                                          <p:stCondLst>
                                            <p:cond delay="0"/>
                                          </p:stCondLst>
                                        </p:cTn>
                                        <p:tgtEl>
                                          <p:spTgt spid="249"/>
                                        </p:tgtEl>
                                        <p:attrNameLst>
                                          <p:attrName>style.visibility</p:attrName>
                                        </p:attrNameLst>
                                      </p:cBhvr>
                                      <p:to>
                                        <p:strVal val="visible"/>
                                      </p:to>
                                    </p:set>
                                    <p:anim calcmode="lin" valueType="num">
                                      <p:cBhvr additive="base">
                                        <p:cTn id="147" dur="500" fill="hold"/>
                                        <p:tgtEl>
                                          <p:spTgt spid="249"/>
                                        </p:tgtEl>
                                        <p:attrNameLst>
                                          <p:attrName>ppt_x</p:attrName>
                                        </p:attrNameLst>
                                      </p:cBhvr>
                                      <p:tavLst>
                                        <p:tav tm="0">
                                          <p:val>
                                            <p:strVal val="#ppt_x"/>
                                          </p:val>
                                        </p:tav>
                                        <p:tav tm="100000">
                                          <p:val>
                                            <p:strVal val="#ppt_x"/>
                                          </p:val>
                                        </p:tav>
                                      </p:tavLst>
                                    </p:anim>
                                    <p:anim calcmode="lin" valueType="num">
                                      <p:cBhvr additive="base">
                                        <p:cTn id="148" dur="500" fill="hold"/>
                                        <p:tgtEl>
                                          <p:spTgt spid="249"/>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60"/>
                                        </p:tgtEl>
                                        <p:attrNameLst>
                                          <p:attrName>style.visibility</p:attrName>
                                        </p:attrNameLst>
                                      </p:cBhvr>
                                      <p:to>
                                        <p:strVal val="visible"/>
                                      </p:to>
                                    </p:set>
                                    <p:anim calcmode="lin" valueType="num">
                                      <p:cBhvr additive="base">
                                        <p:cTn id="151" dur="500" fill="hold"/>
                                        <p:tgtEl>
                                          <p:spTgt spid="60"/>
                                        </p:tgtEl>
                                        <p:attrNameLst>
                                          <p:attrName>ppt_x</p:attrName>
                                        </p:attrNameLst>
                                      </p:cBhvr>
                                      <p:tavLst>
                                        <p:tav tm="0">
                                          <p:val>
                                            <p:strVal val="#ppt_x"/>
                                          </p:val>
                                        </p:tav>
                                        <p:tav tm="100000">
                                          <p:val>
                                            <p:strVal val="#ppt_x"/>
                                          </p:val>
                                        </p:tav>
                                      </p:tavLst>
                                    </p:anim>
                                    <p:anim calcmode="lin" valueType="num">
                                      <p:cBhvr additive="base">
                                        <p:cTn id="152" dur="500" fill="hold"/>
                                        <p:tgtEl>
                                          <p:spTgt spid="60"/>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250"/>
                                        </p:tgtEl>
                                        <p:attrNameLst>
                                          <p:attrName>style.visibility</p:attrName>
                                        </p:attrNameLst>
                                      </p:cBhvr>
                                      <p:to>
                                        <p:strVal val="visible"/>
                                      </p:to>
                                    </p:set>
                                    <p:anim calcmode="lin" valueType="num">
                                      <p:cBhvr additive="base">
                                        <p:cTn id="155" dur="500" fill="hold"/>
                                        <p:tgtEl>
                                          <p:spTgt spid="250"/>
                                        </p:tgtEl>
                                        <p:attrNameLst>
                                          <p:attrName>ppt_x</p:attrName>
                                        </p:attrNameLst>
                                      </p:cBhvr>
                                      <p:tavLst>
                                        <p:tav tm="0">
                                          <p:val>
                                            <p:strVal val="#ppt_x"/>
                                          </p:val>
                                        </p:tav>
                                        <p:tav tm="100000">
                                          <p:val>
                                            <p:strVal val="#ppt_x"/>
                                          </p:val>
                                        </p:tav>
                                      </p:tavLst>
                                    </p:anim>
                                    <p:anim calcmode="lin" valueType="num">
                                      <p:cBhvr additive="base">
                                        <p:cTn id="156" dur="500" fill="hold"/>
                                        <p:tgtEl>
                                          <p:spTgt spid="250"/>
                                        </p:tgtEl>
                                        <p:attrNameLst>
                                          <p:attrName>ppt_y</p:attrName>
                                        </p:attrNameLst>
                                      </p:cBhvr>
                                      <p:tavLst>
                                        <p:tav tm="0">
                                          <p:val>
                                            <p:strVal val="1+#ppt_h/2"/>
                                          </p:val>
                                        </p:tav>
                                        <p:tav tm="100000">
                                          <p:val>
                                            <p:strVal val="#ppt_y"/>
                                          </p:val>
                                        </p:tav>
                                      </p:tavLst>
                                    </p:anim>
                                  </p:childTnLst>
                                </p:cTn>
                              </p:par>
                              <p:par>
                                <p:cTn id="157" presetID="1" presetClass="entr" presetSubtype="0" fill="hold" nodeType="withEffect">
                                  <p:stCondLst>
                                    <p:cond delay="0"/>
                                  </p:stCondLst>
                                  <p:childTnLst>
                                    <p:set>
                                      <p:cBhvr>
                                        <p:cTn id="158" dur="1" fill="hold">
                                          <p:stCondLst>
                                            <p:cond delay="0"/>
                                          </p:stCondLst>
                                        </p:cTn>
                                        <p:tgtEl>
                                          <p:spTgt spid="61"/>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240"/>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218"/>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91"/>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62"/>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p:bldP spid="4" grpId="0"/>
      <p:bldP spid="46" grpId="0"/>
      <p:bldP spid="144" grpId="0"/>
      <p:bldP spid="256" grpId="0"/>
      <p:bldP spid="173" grpId="0"/>
      <p:bldP spid="186" grpId="0"/>
      <p:bldP spid="216" grpId="0"/>
      <p:bldP spid="240" grpId="0"/>
      <p:bldP spid="2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911363" y="1031988"/>
            <a:ext cx="7189283" cy="1859795"/>
          </a:xfrm>
        </p:spPr>
        <p:txBody>
          <a:bodyPr>
            <a:normAutofit fontScale="90000"/>
          </a:bodyPr>
          <a:lstStyle/>
          <a:p>
            <a:br>
              <a:rPr lang="nb-NO" sz="3600" b="0" dirty="0">
                <a:latin typeface="Arial" panose="020B0604020202020204" pitchFamily="34" charset="0"/>
                <a:cs typeface="Arial" panose="020B0604020202020204" pitchFamily="34" charset="0"/>
              </a:rPr>
            </a:br>
            <a:r>
              <a:rPr lang="nb-NO" sz="3600" dirty="0">
                <a:latin typeface="Arial"/>
                <a:cs typeface="Arial"/>
              </a:rPr>
              <a:t>67% </a:t>
            </a:r>
            <a:r>
              <a:rPr lang="en-US" sz="3600" b="0" dirty="0">
                <a:latin typeface="Arial"/>
                <a:cs typeface="Arial"/>
              </a:rPr>
              <a:t>of customers prefer self-service rather than talking to a business representative. </a:t>
            </a:r>
            <a:br>
              <a:rPr lang="en-US" sz="3600" b="0" dirty="0">
                <a:latin typeface="Arial"/>
                <a:cs typeface="Arial"/>
              </a:rPr>
            </a:br>
            <a:br>
              <a:rPr lang="en-US" sz="3600" b="0" dirty="0">
                <a:latin typeface="Arial"/>
                <a:cs typeface="Arial"/>
              </a:rPr>
            </a:br>
            <a:r>
              <a:rPr lang="en-US" sz="3600" b="0" dirty="0">
                <a:latin typeface="Arial"/>
                <a:cs typeface="Arial"/>
              </a:rPr>
              <a:t>How can your business meet ever-increasing self-service requirements </a:t>
            </a:r>
            <a:r>
              <a:rPr lang="en-US" sz="3600" dirty="0">
                <a:latin typeface="Arial"/>
                <a:cs typeface="Arial"/>
              </a:rPr>
              <a:t>24/7</a:t>
            </a:r>
            <a:r>
              <a:rPr lang="en-US" sz="3600" b="0" dirty="0">
                <a:latin typeface="Arial"/>
                <a:cs typeface="Arial"/>
              </a:rPr>
              <a:t> without hiring a lot of people?</a:t>
            </a:r>
            <a:br>
              <a:rPr lang="nb-NO" sz="3600" b="0" dirty="0">
                <a:latin typeface="Arial" panose="020B0604020202020204" pitchFamily="34" charset="0"/>
                <a:cs typeface="Arial" panose="020B0604020202020204" pitchFamily="34" charset="0"/>
              </a:rPr>
            </a:br>
            <a:br>
              <a:rPr lang="nb-NO" sz="3600" b="0" dirty="0">
                <a:latin typeface="Arial" panose="020B0604020202020204" pitchFamily="34" charset="0"/>
                <a:cs typeface="Arial" panose="020B0604020202020204" pitchFamily="34" charset="0"/>
              </a:rPr>
            </a:br>
            <a:r>
              <a:rPr lang="nb-NO" sz="3600" b="0" dirty="0">
                <a:latin typeface="Arial"/>
                <a:cs typeface="Arial"/>
              </a:rPr>
              <a:t> </a:t>
            </a:r>
            <a:br>
              <a:rPr lang="nb-NO" sz="3600" b="0" dirty="0">
                <a:latin typeface="Arial" panose="020B0604020202020204" pitchFamily="34" charset="0"/>
                <a:cs typeface="Arial" panose="020B0604020202020204" pitchFamily="34" charset="0"/>
              </a:rPr>
            </a:br>
            <a:endParaRPr lang="nb-NO" sz="3600" b="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FEDCC3B5-AF3B-4709-B557-9FF4F322F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573" y="407504"/>
            <a:ext cx="5546035" cy="554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69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402" descr="Arrow: Straight with solid fill">
            <a:extLst>
              <a:ext uri="{FF2B5EF4-FFF2-40B4-BE49-F238E27FC236}">
                <a16:creationId xmlns:a16="http://schemas.microsoft.com/office/drawing/2014/main" id="{B3167483-FE68-457D-ABC7-652173596F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676250" flipH="1">
            <a:off x="4126556" y="2961842"/>
            <a:ext cx="426283" cy="426284"/>
          </a:xfrm>
          <a:prstGeom prst="rect">
            <a:avLst/>
          </a:prstGeom>
        </p:spPr>
      </p:pic>
      <p:pic>
        <p:nvPicPr>
          <p:cNvPr id="9" name="Graphic 402" descr="Arrow: Straight with solid fill">
            <a:extLst>
              <a:ext uri="{FF2B5EF4-FFF2-40B4-BE49-F238E27FC236}">
                <a16:creationId xmlns:a16="http://schemas.microsoft.com/office/drawing/2014/main" id="{BF977D06-1BE7-402C-BCA7-F0CC5CE290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999256">
            <a:off x="7295388" y="3005136"/>
            <a:ext cx="426283" cy="426284"/>
          </a:xfrm>
          <a:prstGeom prst="rect">
            <a:avLst/>
          </a:prstGeom>
        </p:spPr>
      </p:pic>
      <p:pic>
        <p:nvPicPr>
          <p:cNvPr id="255" name="Graphic 254" descr="Arrow: Straight with solid fill">
            <a:extLst>
              <a:ext uri="{FF2B5EF4-FFF2-40B4-BE49-F238E27FC236}">
                <a16:creationId xmlns:a16="http://schemas.microsoft.com/office/drawing/2014/main" id="{49075EF4-CEED-472C-B0C9-C718FBC3DC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910854">
            <a:off x="4496220" y="4676046"/>
            <a:ext cx="323986" cy="323987"/>
          </a:xfrm>
          <a:prstGeom prst="rect">
            <a:avLst/>
          </a:prstGeom>
        </p:spPr>
      </p:pic>
      <p:pic>
        <p:nvPicPr>
          <p:cNvPr id="285" name="Graphic 405" descr="Arrow: Counter-clockwise curve with solid fill">
            <a:extLst>
              <a:ext uri="{FF2B5EF4-FFF2-40B4-BE49-F238E27FC236}">
                <a16:creationId xmlns:a16="http://schemas.microsoft.com/office/drawing/2014/main" id="{99814FEC-8186-4F9F-881B-410A0BD278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808175" flipV="1">
            <a:off x="4056617" y="3900022"/>
            <a:ext cx="446360" cy="446359"/>
          </a:xfrm>
          <a:prstGeom prst="rect">
            <a:avLst/>
          </a:prstGeom>
        </p:spPr>
      </p:pic>
      <p:pic>
        <p:nvPicPr>
          <p:cNvPr id="313" name="Graphic 312" descr="Arrow: Straight with solid fill">
            <a:extLst>
              <a:ext uri="{FF2B5EF4-FFF2-40B4-BE49-F238E27FC236}">
                <a16:creationId xmlns:a16="http://schemas.microsoft.com/office/drawing/2014/main" id="{8EB033F2-B354-4B98-860F-3A9D326589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5726897" y="4660926"/>
            <a:ext cx="323987" cy="323986"/>
          </a:xfrm>
          <a:prstGeom prst="rect">
            <a:avLst/>
          </a:prstGeom>
        </p:spPr>
      </p:pic>
      <p:pic>
        <p:nvPicPr>
          <p:cNvPr id="331" name="Graphic 405" descr="Arrow: Counter-clockwise curve with solid fill">
            <a:extLst>
              <a:ext uri="{FF2B5EF4-FFF2-40B4-BE49-F238E27FC236}">
                <a16:creationId xmlns:a16="http://schemas.microsoft.com/office/drawing/2014/main" id="{9D8022BD-6260-435F-884B-46E9CEC518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59461" flipH="1" flipV="1">
            <a:off x="7209032" y="3932081"/>
            <a:ext cx="446360" cy="446359"/>
          </a:xfrm>
          <a:prstGeom prst="rect">
            <a:avLst/>
          </a:prstGeom>
        </p:spPr>
      </p:pic>
      <p:pic>
        <p:nvPicPr>
          <p:cNvPr id="348" name="Graphic 347" descr="Arrow: Straight with solid fill">
            <a:extLst>
              <a:ext uri="{FF2B5EF4-FFF2-40B4-BE49-F238E27FC236}">
                <a16:creationId xmlns:a16="http://schemas.microsoft.com/office/drawing/2014/main" id="{05DFB4EC-7501-4AB5-BFE4-CAEE762D01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966018">
            <a:off x="6963467" y="4660000"/>
            <a:ext cx="323986" cy="323987"/>
          </a:xfrm>
          <a:prstGeom prst="rect">
            <a:avLst/>
          </a:prstGeom>
        </p:spPr>
      </p:pic>
      <p:grpSp>
        <p:nvGrpSpPr>
          <p:cNvPr id="14" name="Gruppe 13">
            <a:extLst>
              <a:ext uri="{FF2B5EF4-FFF2-40B4-BE49-F238E27FC236}">
                <a16:creationId xmlns:a16="http://schemas.microsoft.com/office/drawing/2014/main" id="{31CBF75A-B516-4DDC-B2B2-C16F97E275B5}"/>
              </a:ext>
            </a:extLst>
          </p:cNvPr>
          <p:cNvGrpSpPr/>
          <p:nvPr/>
        </p:nvGrpSpPr>
        <p:grpSpPr>
          <a:xfrm>
            <a:off x="2422554" y="3410152"/>
            <a:ext cx="1616754" cy="1411708"/>
            <a:chOff x="2255335" y="3392844"/>
            <a:chExt cx="1616754" cy="1411708"/>
          </a:xfrm>
        </p:grpSpPr>
        <p:grpSp>
          <p:nvGrpSpPr>
            <p:cNvPr id="32" name="Gruppe 31">
              <a:extLst>
                <a:ext uri="{FF2B5EF4-FFF2-40B4-BE49-F238E27FC236}">
                  <a16:creationId xmlns:a16="http://schemas.microsoft.com/office/drawing/2014/main" id="{A206FF03-87C4-420F-8724-4BD419D21380}"/>
                </a:ext>
              </a:extLst>
            </p:cNvPr>
            <p:cNvGrpSpPr/>
            <p:nvPr/>
          </p:nvGrpSpPr>
          <p:grpSpPr>
            <a:xfrm>
              <a:off x="2359116" y="3633444"/>
              <a:ext cx="1416032" cy="1171108"/>
              <a:chOff x="2319814" y="3627422"/>
              <a:chExt cx="1416032" cy="1171108"/>
            </a:xfrm>
          </p:grpSpPr>
          <p:grpSp>
            <p:nvGrpSpPr>
              <p:cNvPr id="256" name="Group 255">
                <a:extLst>
                  <a:ext uri="{FF2B5EF4-FFF2-40B4-BE49-F238E27FC236}">
                    <a16:creationId xmlns:a16="http://schemas.microsoft.com/office/drawing/2014/main" id="{31B2E043-1866-4B29-BDD8-88BB55E969DC}"/>
                  </a:ext>
                </a:extLst>
              </p:cNvPr>
              <p:cNvGrpSpPr>
                <a:grpSpLocks noChangeAspect="1"/>
              </p:cNvGrpSpPr>
              <p:nvPr/>
            </p:nvGrpSpPr>
            <p:grpSpPr>
              <a:xfrm>
                <a:off x="2319814" y="3627422"/>
                <a:ext cx="1416032" cy="1171108"/>
                <a:chOff x="474116" y="2512248"/>
                <a:chExt cx="3352800" cy="2772872"/>
              </a:xfrm>
            </p:grpSpPr>
            <p:sp>
              <p:nvSpPr>
                <p:cNvPr id="257" name="Rektangel 5">
                  <a:extLst>
                    <a:ext uri="{FF2B5EF4-FFF2-40B4-BE49-F238E27FC236}">
                      <a16:creationId xmlns:a16="http://schemas.microsoft.com/office/drawing/2014/main" id="{5D36F806-C92C-481F-8D40-2B6B6663B23A}"/>
                    </a:ext>
                  </a:extLst>
                </p:cNvPr>
                <p:cNvSpPr/>
                <p:nvPr/>
              </p:nvSpPr>
              <p:spPr>
                <a:xfrm>
                  <a:off x="474116" y="2512248"/>
                  <a:ext cx="3352800" cy="2772872"/>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58" name="Rektangel 8">
                  <a:extLst>
                    <a:ext uri="{FF2B5EF4-FFF2-40B4-BE49-F238E27FC236}">
                      <a16:creationId xmlns:a16="http://schemas.microsoft.com/office/drawing/2014/main" id="{B000AA97-512C-4CA3-B31B-96A23B197B93}"/>
                    </a:ext>
                  </a:extLst>
                </p:cNvPr>
                <p:cNvSpPr/>
                <p:nvPr/>
              </p:nvSpPr>
              <p:spPr>
                <a:xfrm>
                  <a:off x="597941" y="2633483"/>
                  <a:ext cx="3152775" cy="34450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grpSp>
              <p:nvGrpSpPr>
                <p:cNvPr id="259" name="Gruppe 32">
                  <a:extLst>
                    <a:ext uri="{FF2B5EF4-FFF2-40B4-BE49-F238E27FC236}">
                      <a16:creationId xmlns:a16="http://schemas.microsoft.com/office/drawing/2014/main" id="{1FF1759C-1FD3-4277-918E-B982ADAFCF1D}"/>
                    </a:ext>
                  </a:extLst>
                </p:cNvPr>
                <p:cNvGrpSpPr/>
                <p:nvPr/>
              </p:nvGrpSpPr>
              <p:grpSpPr>
                <a:xfrm>
                  <a:off x="3517353" y="2731115"/>
                  <a:ext cx="171450" cy="78581"/>
                  <a:chOff x="3910012" y="2269331"/>
                  <a:chExt cx="171450" cy="78581"/>
                </a:xfrm>
              </p:grpSpPr>
              <p:cxnSp>
                <p:nvCxnSpPr>
                  <p:cNvPr id="282" name="Rett linje 26">
                    <a:extLst>
                      <a:ext uri="{FF2B5EF4-FFF2-40B4-BE49-F238E27FC236}">
                        <a16:creationId xmlns:a16="http://schemas.microsoft.com/office/drawing/2014/main" id="{8B39754E-6752-49F0-9DF9-CBA0F60B1437}"/>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3" name="Rett linje 30">
                    <a:extLst>
                      <a:ext uri="{FF2B5EF4-FFF2-40B4-BE49-F238E27FC236}">
                        <a16:creationId xmlns:a16="http://schemas.microsoft.com/office/drawing/2014/main" id="{59412270-775F-40F8-9F71-458C880A269A}"/>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4" name="Rett linje 31">
                    <a:extLst>
                      <a:ext uri="{FF2B5EF4-FFF2-40B4-BE49-F238E27FC236}">
                        <a16:creationId xmlns:a16="http://schemas.microsoft.com/office/drawing/2014/main" id="{5514C25A-5216-475D-A92E-5EDAC0067CF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260" name="Grafikk 34" descr="Stjerne kontur">
                  <a:extLst>
                    <a:ext uri="{FF2B5EF4-FFF2-40B4-BE49-F238E27FC236}">
                      <a16:creationId xmlns:a16="http://schemas.microsoft.com/office/drawing/2014/main" id="{8018A11B-9F09-4298-99DD-22B3CD6DB2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107890">
                  <a:off x="3330892" y="3023531"/>
                  <a:ext cx="366950" cy="366950"/>
                </a:xfrm>
                <a:prstGeom prst="rect">
                  <a:avLst/>
                </a:prstGeom>
              </p:spPr>
            </p:pic>
            <p:grpSp>
              <p:nvGrpSpPr>
                <p:cNvPr id="261" name="Gruppe 99">
                  <a:extLst>
                    <a:ext uri="{FF2B5EF4-FFF2-40B4-BE49-F238E27FC236}">
                      <a16:creationId xmlns:a16="http://schemas.microsoft.com/office/drawing/2014/main" id="{25B4E4F1-5E2D-42C3-83C2-6F9376C541AE}"/>
                    </a:ext>
                  </a:extLst>
                </p:cNvPr>
                <p:cNvGrpSpPr/>
                <p:nvPr/>
              </p:nvGrpSpPr>
              <p:grpSpPr>
                <a:xfrm>
                  <a:off x="597941" y="3026264"/>
                  <a:ext cx="2621077" cy="759996"/>
                  <a:chOff x="2095122" y="3079901"/>
                  <a:chExt cx="2621077" cy="759996"/>
                </a:xfrm>
              </p:grpSpPr>
              <p:sp>
                <p:nvSpPr>
                  <p:cNvPr id="278" name="Rektangel: avrundede hjørner 98">
                    <a:extLst>
                      <a:ext uri="{FF2B5EF4-FFF2-40B4-BE49-F238E27FC236}">
                        <a16:creationId xmlns:a16="http://schemas.microsoft.com/office/drawing/2014/main" id="{D61769D6-08B3-484F-9CD3-AC9C7A4EB3D6}"/>
                      </a:ext>
                    </a:extLst>
                  </p:cNvPr>
                  <p:cNvSpPr/>
                  <p:nvPr/>
                </p:nvSpPr>
                <p:spPr>
                  <a:xfrm>
                    <a:off x="2095122" y="3079901"/>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79" name="Gruppe 10">
                    <a:extLst>
                      <a:ext uri="{FF2B5EF4-FFF2-40B4-BE49-F238E27FC236}">
                        <a16:creationId xmlns:a16="http://schemas.microsoft.com/office/drawing/2014/main" id="{A8A10BA1-A0FA-4C2D-888E-F7051A47113B}"/>
                      </a:ext>
                    </a:extLst>
                  </p:cNvPr>
                  <p:cNvGrpSpPr/>
                  <p:nvPr/>
                </p:nvGrpSpPr>
                <p:grpSpPr>
                  <a:xfrm>
                    <a:off x="2203510" y="3199310"/>
                    <a:ext cx="461709" cy="430941"/>
                    <a:chOff x="5676900" y="2528887"/>
                    <a:chExt cx="551750" cy="487959"/>
                  </a:xfrm>
                </p:grpSpPr>
                <p:sp>
                  <p:nvSpPr>
                    <p:cNvPr id="280" name="Ellipse 9">
                      <a:extLst>
                        <a:ext uri="{FF2B5EF4-FFF2-40B4-BE49-F238E27FC236}">
                          <a16:creationId xmlns:a16="http://schemas.microsoft.com/office/drawing/2014/main" id="{D143E2F4-5B13-44BC-8798-BDA7BB552580}"/>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81" name="Grafikk 7" descr="Bruker med heldekkende fyll">
                      <a:extLst>
                        <a:ext uri="{FF2B5EF4-FFF2-40B4-BE49-F238E27FC236}">
                          <a16:creationId xmlns:a16="http://schemas.microsoft.com/office/drawing/2014/main" id="{2F999FA9-2848-4A28-B96A-09800DE82C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33158" y="2549963"/>
                      <a:ext cx="445806" cy="445806"/>
                    </a:xfrm>
                    <a:prstGeom prst="rect">
                      <a:avLst/>
                    </a:prstGeom>
                  </p:spPr>
                </p:pic>
              </p:grpSp>
            </p:grpSp>
            <p:cxnSp>
              <p:nvCxnSpPr>
                <p:cNvPr id="262" name="Rett linje 100">
                  <a:extLst>
                    <a:ext uri="{FF2B5EF4-FFF2-40B4-BE49-F238E27FC236}">
                      <a16:creationId xmlns:a16="http://schemas.microsoft.com/office/drawing/2014/main" id="{910B1A23-0FBC-4C1E-9414-94705C50F3AA}"/>
                    </a:ext>
                  </a:extLst>
                </p:cNvPr>
                <p:cNvCxnSpPr>
                  <a:cxnSpLocks/>
                </p:cNvCxnSpPr>
                <p:nvPr/>
              </p:nvCxnSpPr>
              <p:spPr>
                <a:xfrm>
                  <a:off x="1287477" y="3235200"/>
                  <a:ext cx="48444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Rett linje 102">
                  <a:extLst>
                    <a:ext uri="{FF2B5EF4-FFF2-40B4-BE49-F238E27FC236}">
                      <a16:creationId xmlns:a16="http://schemas.microsoft.com/office/drawing/2014/main" id="{28DA0829-75A9-400B-8E66-10447D46FFF5}"/>
                    </a:ext>
                  </a:extLst>
                </p:cNvPr>
                <p:cNvCxnSpPr>
                  <a:cxnSpLocks/>
                </p:cNvCxnSpPr>
                <p:nvPr/>
              </p:nvCxnSpPr>
              <p:spPr>
                <a:xfrm>
                  <a:off x="1287477" y="3387600"/>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4" name="Rett linje 104">
                  <a:extLst>
                    <a:ext uri="{FF2B5EF4-FFF2-40B4-BE49-F238E27FC236}">
                      <a16:creationId xmlns:a16="http://schemas.microsoft.com/office/drawing/2014/main" id="{69DCBFD4-5D1D-43BC-9B72-A7187EA2E860}"/>
                    </a:ext>
                  </a:extLst>
                </p:cNvPr>
                <p:cNvCxnSpPr>
                  <a:cxnSpLocks/>
                </p:cNvCxnSpPr>
                <p:nvPr/>
              </p:nvCxnSpPr>
              <p:spPr>
                <a:xfrm>
                  <a:off x="1287476" y="3521548"/>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65" name="Gruppe 105">
                  <a:extLst>
                    <a:ext uri="{FF2B5EF4-FFF2-40B4-BE49-F238E27FC236}">
                      <a16:creationId xmlns:a16="http://schemas.microsoft.com/office/drawing/2014/main" id="{37436265-1B49-4B2A-8721-11AD0269FDC2}"/>
                    </a:ext>
                  </a:extLst>
                </p:cNvPr>
                <p:cNvGrpSpPr/>
                <p:nvPr/>
              </p:nvGrpSpPr>
              <p:grpSpPr>
                <a:xfrm>
                  <a:off x="597941" y="3855490"/>
                  <a:ext cx="2621077" cy="759996"/>
                  <a:chOff x="2095122" y="3034783"/>
                  <a:chExt cx="2621077" cy="759996"/>
                </a:xfrm>
              </p:grpSpPr>
              <p:sp>
                <p:nvSpPr>
                  <p:cNvPr id="274" name="Rektangel: avrundede hjørner 106">
                    <a:extLst>
                      <a:ext uri="{FF2B5EF4-FFF2-40B4-BE49-F238E27FC236}">
                        <a16:creationId xmlns:a16="http://schemas.microsoft.com/office/drawing/2014/main" id="{3B05019A-72C5-4727-A232-BF3FEE9BC9CE}"/>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75" name="Gruppe 107">
                    <a:extLst>
                      <a:ext uri="{FF2B5EF4-FFF2-40B4-BE49-F238E27FC236}">
                        <a16:creationId xmlns:a16="http://schemas.microsoft.com/office/drawing/2014/main" id="{8D34C1C6-7175-48F9-B5F9-C773DF3070B4}"/>
                      </a:ext>
                    </a:extLst>
                  </p:cNvPr>
                  <p:cNvGrpSpPr/>
                  <p:nvPr/>
                </p:nvGrpSpPr>
                <p:grpSpPr>
                  <a:xfrm>
                    <a:off x="2203510" y="3199310"/>
                    <a:ext cx="461709" cy="430941"/>
                    <a:chOff x="5676900" y="2528887"/>
                    <a:chExt cx="551750" cy="487959"/>
                  </a:xfrm>
                </p:grpSpPr>
                <p:sp>
                  <p:nvSpPr>
                    <p:cNvPr id="276" name="Ellipse 108">
                      <a:extLst>
                        <a:ext uri="{FF2B5EF4-FFF2-40B4-BE49-F238E27FC236}">
                          <a16:creationId xmlns:a16="http://schemas.microsoft.com/office/drawing/2014/main" id="{1D66300D-C13D-48C1-A9C2-134ECC23FBCF}"/>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77" name="Grafikk 109" descr="Bruker med heldekkende fyll">
                      <a:extLst>
                        <a:ext uri="{FF2B5EF4-FFF2-40B4-BE49-F238E27FC236}">
                          <a16:creationId xmlns:a16="http://schemas.microsoft.com/office/drawing/2014/main" id="{7877429C-0D81-41C7-85AE-5F867FED94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33158" y="2549963"/>
                      <a:ext cx="445806" cy="445806"/>
                    </a:xfrm>
                    <a:prstGeom prst="rect">
                      <a:avLst/>
                    </a:prstGeom>
                  </p:spPr>
                </p:pic>
              </p:grpSp>
            </p:grpSp>
            <p:cxnSp>
              <p:nvCxnSpPr>
                <p:cNvPr id="266" name="Rett linje 110">
                  <a:extLst>
                    <a:ext uri="{FF2B5EF4-FFF2-40B4-BE49-F238E27FC236}">
                      <a16:creationId xmlns:a16="http://schemas.microsoft.com/office/drawing/2014/main" id="{CC0F7263-63E2-4429-8DD0-6EF1B0EE34E4}"/>
                    </a:ext>
                  </a:extLst>
                </p:cNvPr>
                <p:cNvCxnSpPr>
                  <a:cxnSpLocks/>
                </p:cNvCxnSpPr>
                <p:nvPr/>
              </p:nvCxnSpPr>
              <p:spPr>
                <a:xfrm>
                  <a:off x="1252404" y="4079762"/>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7" name="Rett linje 111">
                  <a:extLst>
                    <a:ext uri="{FF2B5EF4-FFF2-40B4-BE49-F238E27FC236}">
                      <a16:creationId xmlns:a16="http://schemas.microsoft.com/office/drawing/2014/main" id="{99CF084E-2220-4008-81B3-731CD22B5854}"/>
                    </a:ext>
                  </a:extLst>
                </p:cNvPr>
                <p:cNvCxnSpPr>
                  <a:cxnSpLocks/>
                </p:cNvCxnSpPr>
                <p:nvPr/>
              </p:nvCxnSpPr>
              <p:spPr>
                <a:xfrm>
                  <a:off x="1242879" y="4219045"/>
                  <a:ext cx="167506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8" name="Rett linje 112">
                  <a:extLst>
                    <a:ext uri="{FF2B5EF4-FFF2-40B4-BE49-F238E27FC236}">
                      <a16:creationId xmlns:a16="http://schemas.microsoft.com/office/drawing/2014/main" id="{5CFB2083-D59C-45A6-9E85-268A724A7833}"/>
                    </a:ext>
                  </a:extLst>
                </p:cNvPr>
                <p:cNvCxnSpPr>
                  <a:cxnSpLocks/>
                </p:cNvCxnSpPr>
                <p:nvPr/>
              </p:nvCxnSpPr>
              <p:spPr>
                <a:xfrm>
                  <a:off x="1252404" y="4374235"/>
                  <a:ext cx="167506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9" name="Rektangel: avrundede hjørner 119">
                  <a:extLst>
                    <a:ext uri="{FF2B5EF4-FFF2-40B4-BE49-F238E27FC236}">
                      <a16:creationId xmlns:a16="http://schemas.microsoft.com/office/drawing/2014/main" id="{0486F322-F60C-4C3E-A7B1-25A1CA6F5E3B}"/>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70" name="Rett linje 123">
                  <a:extLst>
                    <a:ext uri="{FF2B5EF4-FFF2-40B4-BE49-F238E27FC236}">
                      <a16:creationId xmlns:a16="http://schemas.microsoft.com/office/drawing/2014/main" id="{AA0E0F25-C0E9-4FB9-922B-8B21518BD90F}"/>
                    </a:ext>
                  </a:extLst>
                </p:cNvPr>
                <p:cNvCxnSpPr>
                  <a:cxnSpLocks/>
                </p:cNvCxnSpPr>
                <p:nvPr/>
              </p:nvCxnSpPr>
              <p:spPr>
                <a:xfrm>
                  <a:off x="1242878" y="4935087"/>
                  <a:ext cx="1675065"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71" name="Grafikk 141" descr="Tilbake med heldekkende fyll">
                  <a:extLst>
                    <a:ext uri="{FF2B5EF4-FFF2-40B4-BE49-F238E27FC236}">
                      <a16:creationId xmlns:a16="http://schemas.microsoft.com/office/drawing/2014/main" id="{4E0831BB-3318-4DB4-9966-C956A4B39E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58391" y="2658978"/>
                  <a:ext cx="201424" cy="201424"/>
                </a:xfrm>
                <a:prstGeom prst="rect">
                  <a:avLst/>
                </a:prstGeom>
              </p:spPr>
            </p:pic>
            <p:pic>
              <p:nvPicPr>
                <p:cNvPr id="272" name="Grafikk 143" descr="Pil: roter mot venstre med heldekkende fyll">
                  <a:extLst>
                    <a:ext uri="{FF2B5EF4-FFF2-40B4-BE49-F238E27FC236}">
                      <a16:creationId xmlns:a16="http://schemas.microsoft.com/office/drawing/2014/main" id="{3157D1DE-1731-4D8A-906B-3B5E3ABAB3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30732" y="2664443"/>
                  <a:ext cx="201424" cy="201424"/>
                </a:xfrm>
                <a:prstGeom prst="rect">
                  <a:avLst/>
                </a:prstGeom>
              </p:spPr>
            </p:pic>
            <p:pic>
              <p:nvPicPr>
                <p:cNvPr id="273" name="Grafikk 151" descr="Pil: vannrett U-sving med heldekkende fyll">
                  <a:extLst>
                    <a:ext uri="{FF2B5EF4-FFF2-40B4-BE49-F238E27FC236}">
                      <a16:creationId xmlns:a16="http://schemas.microsoft.com/office/drawing/2014/main" id="{7A14D4CF-842E-4767-B665-8E3B2A7E3C9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203074" y="2658818"/>
                  <a:ext cx="197683" cy="197683"/>
                </a:xfrm>
                <a:prstGeom prst="rect">
                  <a:avLst/>
                </a:prstGeom>
              </p:spPr>
            </p:pic>
          </p:grpSp>
          <p:sp>
            <p:nvSpPr>
              <p:cNvPr id="286" name="TextBox 2">
                <a:extLst>
                  <a:ext uri="{FF2B5EF4-FFF2-40B4-BE49-F238E27FC236}">
                    <a16:creationId xmlns:a16="http://schemas.microsoft.com/office/drawing/2014/main" id="{7853CC65-541F-4152-AD84-FD52DC4BA913}"/>
                  </a:ext>
                </a:extLst>
              </p:cNvPr>
              <p:cNvSpPr txBox="1"/>
              <p:nvPr/>
            </p:nvSpPr>
            <p:spPr>
              <a:xfrm>
                <a:off x="2365616" y="3634158"/>
                <a:ext cx="73793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FFFFFF"/>
                    </a:solidFill>
                    <a:effectLst/>
                    <a:uLnTx/>
                    <a:uFillTx/>
                    <a:latin typeface="Arial" panose="020B0604020202020204"/>
                    <a:ea typeface="+mn-ea"/>
                    <a:cs typeface="+mn-cs"/>
                  </a:rPr>
                  <a:t>Request</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37" name="TekstSylinder 159">
              <a:extLst>
                <a:ext uri="{FF2B5EF4-FFF2-40B4-BE49-F238E27FC236}">
                  <a16:creationId xmlns:a16="http://schemas.microsoft.com/office/drawing/2014/main" id="{4070CFF9-5E68-4FB2-920A-8CAF0C763D3E}"/>
                </a:ext>
              </a:extLst>
            </p:cNvPr>
            <p:cNvSpPr txBox="1"/>
            <p:nvPr/>
          </p:nvSpPr>
          <p:spPr>
            <a:xfrm>
              <a:off x="2255335" y="3392844"/>
              <a:ext cx="16167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Registration</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of</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request</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7" name="Gruppe 46">
            <a:extLst>
              <a:ext uri="{FF2B5EF4-FFF2-40B4-BE49-F238E27FC236}">
                <a16:creationId xmlns:a16="http://schemas.microsoft.com/office/drawing/2014/main" id="{C8483197-2B58-4188-B840-0FD812280DD5}"/>
              </a:ext>
            </a:extLst>
          </p:cNvPr>
          <p:cNvGrpSpPr/>
          <p:nvPr/>
        </p:nvGrpSpPr>
        <p:grpSpPr>
          <a:xfrm>
            <a:off x="4265568" y="2607786"/>
            <a:ext cx="3303515" cy="1996641"/>
            <a:chOff x="4265568" y="2607786"/>
            <a:chExt cx="3303515" cy="1996641"/>
          </a:xfrm>
        </p:grpSpPr>
        <p:grpSp>
          <p:nvGrpSpPr>
            <p:cNvPr id="1046" name="Group 1045">
              <a:extLst>
                <a:ext uri="{FF2B5EF4-FFF2-40B4-BE49-F238E27FC236}">
                  <a16:creationId xmlns:a16="http://schemas.microsoft.com/office/drawing/2014/main" id="{583BB018-FF22-4113-ACB7-98C57631920C}"/>
                </a:ext>
              </a:extLst>
            </p:cNvPr>
            <p:cNvGrpSpPr>
              <a:grpSpLocks noChangeAspect="1"/>
            </p:cNvGrpSpPr>
            <p:nvPr/>
          </p:nvGrpSpPr>
          <p:grpSpPr>
            <a:xfrm>
              <a:off x="4679008" y="2893263"/>
              <a:ext cx="2418990" cy="1711164"/>
              <a:chOff x="779647" y="2173763"/>
              <a:chExt cx="4828030" cy="3415284"/>
            </a:xfrm>
          </p:grpSpPr>
          <p:grpSp>
            <p:nvGrpSpPr>
              <p:cNvPr id="5" name="Gruppe 99">
                <a:extLst>
                  <a:ext uri="{FF2B5EF4-FFF2-40B4-BE49-F238E27FC236}">
                    <a16:creationId xmlns:a16="http://schemas.microsoft.com/office/drawing/2014/main" id="{34AE3721-39E8-460B-89CA-3B3F4198A24D}"/>
                  </a:ext>
                </a:extLst>
              </p:cNvPr>
              <p:cNvGrpSpPr/>
              <p:nvPr/>
            </p:nvGrpSpPr>
            <p:grpSpPr>
              <a:xfrm>
                <a:off x="779647" y="2173763"/>
                <a:ext cx="4828030" cy="3415284"/>
                <a:chOff x="1333500" y="2085975"/>
                <a:chExt cx="3352800" cy="2371725"/>
              </a:xfrm>
            </p:grpSpPr>
            <p:sp>
              <p:nvSpPr>
                <p:cNvPr id="18" name="Rektangel 100">
                  <a:extLst>
                    <a:ext uri="{FF2B5EF4-FFF2-40B4-BE49-F238E27FC236}">
                      <a16:creationId xmlns:a16="http://schemas.microsoft.com/office/drawing/2014/main" id="{7A4A5A41-718D-4D9D-980D-43F3B26E835C}"/>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9" name="Rektangel 101">
                  <a:extLst>
                    <a:ext uri="{FF2B5EF4-FFF2-40B4-BE49-F238E27FC236}">
                      <a16:creationId xmlns:a16="http://schemas.microsoft.com/office/drawing/2014/main" id="{7EF2BFF1-E168-45BA-9C29-039C5B51D898}"/>
                    </a:ext>
                  </a:extLst>
                </p:cNvPr>
                <p:cNvSpPr/>
                <p:nvPr/>
              </p:nvSpPr>
              <p:spPr>
                <a:xfrm>
                  <a:off x="1457325" y="2181225"/>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Customer Portal</a:t>
                  </a:r>
                </a:p>
              </p:txBody>
            </p:sp>
            <p:grpSp>
              <p:nvGrpSpPr>
                <p:cNvPr id="20" name="Gruppe 102">
                  <a:extLst>
                    <a:ext uri="{FF2B5EF4-FFF2-40B4-BE49-F238E27FC236}">
                      <a16:creationId xmlns:a16="http://schemas.microsoft.com/office/drawing/2014/main" id="{51C205FA-831F-494E-A2C2-B81F35B51686}"/>
                    </a:ext>
                  </a:extLst>
                </p:cNvPr>
                <p:cNvGrpSpPr/>
                <p:nvPr/>
              </p:nvGrpSpPr>
              <p:grpSpPr>
                <a:xfrm>
                  <a:off x="1620402" y="2657469"/>
                  <a:ext cx="861016" cy="908698"/>
                  <a:chOff x="5793697" y="2671433"/>
                  <a:chExt cx="1028930" cy="1028929"/>
                </a:xfrm>
              </p:grpSpPr>
              <p:sp>
                <p:nvSpPr>
                  <p:cNvPr id="29" name="Ellipse 118">
                    <a:extLst>
                      <a:ext uri="{FF2B5EF4-FFF2-40B4-BE49-F238E27FC236}">
                        <a16:creationId xmlns:a16="http://schemas.microsoft.com/office/drawing/2014/main" id="{3C08AB6D-1137-41E3-BD4C-5386E876D027}"/>
                      </a:ext>
                    </a:extLst>
                  </p:cNvPr>
                  <p:cNvSpPr/>
                  <p:nvPr/>
                </p:nvSpPr>
                <p:spPr>
                  <a:xfrm>
                    <a:off x="5877462" y="2671433"/>
                    <a:ext cx="838200" cy="790575"/>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0" name="Grafikk 119" descr="Bruker med heldekkende fyll">
                    <a:extLst>
                      <a:ext uri="{FF2B5EF4-FFF2-40B4-BE49-F238E27FC236}">
                        <a16:creationId xmlns:a16="http://schemas.microsoft.com/office/drawing/2014/main" id="{E46D2824-8C2E-467D-83B9-0B2F6AB6A86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93697" y="2671433"/>
                    <a:ext cx="1028930" cy="1028929"/>
                  </a:xfrm>
                  <a:prstGeom prst="rect">
                    <a:avLst/>
                  </a:prstGeom>
                </p:spPr>
              </p:pic>
            </p:grpSp>
            <p:grpSp>
              <p:nvGrpSpPr>
                <p:cNvPr id="24" name="Gruppe 110">
                  <a:extLst>
                    <a:ext uri="{FF2B5EF4-FFF2-40B4-BE49-F238E27FC236}">
                      <a16:creationId xmlns:a16="http://schemas.microsoft.com/office/drawing/2014/main" id="{9EEAEAD0-76EA-4DE0-809E-C5899031240C}"/>
                    </a:ext>
                  </a:extLst>
                </p:cNvPr>
                <p:cNvGrpSpPr/>
                <p:nvPr/>
              </p:nvGrpSpPr>
              <p:grpSpPr>
                <a:xfrm>
                  <a:off x="4376737" y="2278856"/>
                  <a:ext cx="171450" cy="78581"/>
                  <a:chOff x="3910012" y="2269331"/>
                  <a:chExt cx="171450" cy="78581"/>
                </a:xfrm>
              </p:grpSpPr>
              <p:cxnSp>
                <p:nvCxnSpPr>
                  <p:cNvPr id="26" name="Rett linje 115">
                    <a:extLst>
                      <a:ext uri="{FF2B5EF4-FFF2-40B4-BE49-F238E27FC236}">
                        <a16:creationId xmlns:a16="http://schemas.microsoft.com/office/drawing/2014/main" id="{4F9DD64C-0DA1-41B9-96DC-0F76DBA0FE8E}"/>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7" name="Rett linje 116">
                    <a:extLst>
                      <a:ext uri="{FF2B5EF4-FFF2-40B4-BE49-F238E27FC236}">
                        <a16:creationId xmlns:a16="http://schemas.microsoft.com/office/drawing/2014/main" id="{F3F47046-1932-4E89-8C36-11E74A33E8AB}"/>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Rett linje 117">
                    <a:extLst>
                      <a:ext uri="{FF2B5EF4-FFF2-40B4-BE49-F238E27FC236}">
                        <a16:creationId xmlns:a16="http://schemas.microsoft.com/office/drawing/2014/main" id="{3A0AFBB9-3A7B-4079-9CF5-C179EF7434D6}"/>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grpSp>
            <p:nvGrpSpPr>
              <p:cNvPr id="46" name="Group 45">
                <a:extLst>
                  <a:ext uri="{FF2B5EF4-FFF2-40B4-BE49-F238E27FC236}">
                    <a16:creationId xmlns:a16="http://schemas.microsoft.com/office/drawing/2014/main" id="{129FBF06-5CC7-4017-A5BC-AB8ED667D1C4}"/>
                  </a:ext>
                </a:extLst>
              </p:cNvPr>
              <p:cNvGrpSpPr/>
              <p:nvPr/>
            </p:nvGrpSpPr>
            <p:grpSpPr>
              <a:xfrm>
                <a:off x="3646995" y="2770754"/>
                <a:ext cx="1850953" cy="709481"/>
                <a:chOff x="3646995" y="2770754"/>
                <a:chExt cx="1850953" cy="709481"/>
              </a:xfrm>
            </p:grpSpPr>
            <p:sp>
              <p:nvSpPr>
                <p:cNvPr id="6" name="Rektangel: avrundede hjørner 163">
                  <a:extLst>
                    <a:ext uri="{FF2B5EF4-FFF2-40B4-BE49-F238E27FC236}">
                      <a16:creationId xmlns:a16="http://schemas.microsoft.com/office/drawing/2014/main" id="{242FA53D-E135-49F9-B646-AF81F26B2DA9}"/>
                    </a:ext>
                  </a:extLst>
                </p:cNvPr>
                <p:cNvSpPr/>
                <p:nvPr/>
              </p:nvSpPr>
              <p:spPr>
                <a:xfrm>
                  <a:off x="3646995" y="2770754"/>
                  <a:ext cx="1850953" cy="70948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 name="Rett linje 170">
                  <a:extLst>
                    <a:ext uri="{FF2B5EF4-FFF2-40B4-BE49-F238E27FC236}">
                      <a16:creationId xmlns:a16="http://schemas.microsoft.com/office/drawing/2014/main" id="{6B276461-B270-4FC0-8A21-6DB3FCED77A8}"/>
                    </a:ext>
                  </a:extLst>
                </p:cNvPr>
                <p:cNvCxnSpPr>
                  <a:cxnSpLocks/>
                </p:cNvCxnSpPr>
                <p:nvPr/>
              </p:nvCxnSpPr>
              <p:spPr>
                <a:xfrm>
                  <a:off x="4455042" y="297549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EBD539E-A3AC-4391-BD4F-28703C8EF76A}"/>
                    </a:ext>
                  </a:extLst>
                </p:cNvPr>
                <p:cNvGrpSpPr>
                  <a:grpSpLocks noChangeAspect="1"/>
                </p:cNvGrpSpPr>
                <p:nvPr/>
              </p:nvGrpSpPr>
              <p:grpSpPr>
                <a:xfrm>
                  <a:off x="3751749" y="2830790"/>
                  <a:ext cx="562257" cy="559681"/>
                  <a:chOff x="3825625" y="2797506"/>
                  <a:chExt cx="1010033" cy="1005401"/>
                </a:xfrm>
              </p:grpSpPr>
              <p:sp>
                <p:nvSpPr>
                  <p:cNvPr id="33" name="Ellipse 118">
                    <a:extLst>
                      <a:ext uri="{FF2B5EF4-FFF2-40B4-BE49-F238E27FC236}">
                        <a16:creationId xmlns:a16="http://schemas.microsoft.com/office/drawing/2014/main" id="{597FCDFE-BA5D-4CB3-A88B-C71E95584AB1}"/>
                      </a:ext>
                    </a:extLst>
                  </p:cNvPr>
                  <p:cNvSpPr/>
                  <p:nvPr/>
                </p:nvSpPr>
                <p:spPr>
                  <a:xfrm>
                    <a:off x="3825625" y="2797506"/>
                    <a:ext cx="1010033" cy="1005401"/>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4" name="Grafikk 5" descr="By med heldekkende fyll">
                    <a:extLst>
                      <a:ext uri="{FF2B5EF4-FFF2-40B4-BE49-F238E27FC236}">
                        <a16:creationId xmlns:a16="http://schemas.microsoft.com/office/drawing/2014/main" id="{28F0B88B-B1F3-4880-8A6A-BE010525588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940539" y="2900125"/>
                    <a:ext cx="833252" cy="833252"/>
                  </a:xfrm>
                  <a:prstGeom prst="rect">
                    <a:avLst/>
                  </a:prstGeom>
                </p:spPr>
              </p:pic>
            </p:grpSp>
            <p:cxnSp>
              <p:nvCxnSpPr>
                <p:cNvPr id="44" name="Rett linje 170">
                  <a:extLst>
                    <a:ext uri="{FF2B5EF4-FFF2-40B4-BE49-F238E27FC236}">
                      <a16:creationId xmlns:a16="http://schemas.microsoft.com/office/drawing/2014/main" id="{EC947B82-06B3-4723-B2AA-C1E8B7BB13C3}"/>
                    </a:ext>
                  </a:extLst>
                </p:cNvPr>
                <p:cNvCxnSpPr>
                  <a:cxnSpLocks/>
                </p:cNvCxnSpPr>
                <p:nvPr/>
              </p:nvCxnSpPr>
              <p:spPr>
                <a:xfrm>
                  <a:off x="4458580" y="3117263"/>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Rett linje 170">
                  <a:extLst>
                    <a:ext uri="{FF2B5EF4-FFF2-40B4-BE49-F238E27FC236}">
                      <a16:creationId xmlns:a16="http://schemas.microsoft.com/office/drawing/2014/main" id="{11F6CAD0-5FD5-44AC-8390-ED7E13064980}"/>
                    </a:ext>
                  </a:extLst>
                </p:cNvPr>
                <p:cNvCxnSpPr>
                  <a:cxnSpLocks/>
                </p:cNvCxnSpPr>
                <p:nvPr/>
              </p:nvCxnSpPr>
              <p:spPr>
                <a:xfrm>
                  <a:off x="4455042" y="325386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A15DE2DD-E084-44DF-9544-3614F3A20EFF}"/>
                  </a:ext>
                </a:extLst>
              </p:cNvPr>
              <p:cNvGrpSpPr/>
              <p:nvPr/>
            </p:nvGrpSpPr>
            <p:grpSpPr>
              <a:xfrm>
                <a:off x="3646994" y="3550422"/>
                <a:ext cx="1850953" cy="709481"/>
                <a:chOff x="3646995" y="2770754"/>
                <a:chExt cx="1850953" cy="709481"/>
              </a:xfrm>
            </p:grpSpPr>
            <p:sp>
              <p:nvSpPr>
                <p:cNvPr id="49" name="Rektangel: avrundede hjørner 163">
                  <a:extLst>
                    <a:ext uri="{FF2B5EF4-FFF2-40B4-BE49-F238E27FC236}">
                      <a16:creationId xmlns:a16="http://schemas.microsoft.com/office/drawing/2014/main" id="{17E7BD9A-1967-4534-BF2C-58A02119D6AC}"/>
                    </a:ext>
                  </a:extLst>
                </p:cNvPr>
                <p:cNvSpPr/>
                <p:nvPr/>
              </p:nvSpPr>
              <p:spPr>
                <a:xfrm>
                  <a:off x="3646995" y="2770754"/>
                  <a:ext cx="1850953" cy="70948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0" name="Rett linje 170">
                  <a:extLst>
                    <a:ext uri="{FF2B5EF4-FFF2-40B4-BE49-F238E27FC236}">
                      <a16:creationId xmlns:a16="http://schemas.microsoft.com/office/drawing/2014/main" id="{B6140590-B2E5-4226-8E71-D95AFBA88DDA}"/>
                    </a:ext>
                  </a:extLst>
                </p:cNvPr>
                <p:cNvCxnSpPr>
                  <a:cxnSpLocks/>
                </p:cNvCxnSpPr>
                <p:nvPr/>
              </p:nvCxnSpPr>
              <p:spPr>
                <a:xfrm>
                  <a:off x="4455042" y="297549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Ellipse 118">
                  <a:extLst>
                    <a:ext uri="{FF2B5EF4-FFF2-40B4-BE49-F238E27FC236}">
                      <a16:creationId xmlns:a16="http://schemas.microsoft.com/office/drawing/2014/main" id="{6E50EAF7-BB32-451E-A7CB-F7AE06B50EA2}"/>
                    </a:ext>
                  </a:extLst>
                </p:cNvPr>
                <p:cNvSpPr/>
                <p:nvPr/>
              </p:nvSpPr>
              <p:spPr>
                <a:xfrm>
                  <a:off x="3751749" y="2830790"/>
                  <a:ext cx="562257" cy="559681"/>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52" name="Rett linje 170">
                  <a:extLst>
                    <a:ext uri="{FF2B5EF4-FFF2-40B4-BE49-F238E27FC236}">
                      <a16:creationId xmlns:a16="http://schemas.microsoft.com/office/drawing/2014/main" id="{F5156CBE-8B19-45C5-AE41-004B58C32F56}"/>
                    </a:ext>
                  </a:extLst>
                </p:cNvPr>
                <p:cNvCxnSpPr>
                  <a:cxnSpLocks/>
                </p:cNvCxnSpPr>
                <p:nvPr/>
              </p:nvCxnSpPr>
              <p:spPr>
                <a:xfrm>
                  <a:off x="4458580" y="3117263"/>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170">
                  <a:extLst>
                    <a:ext uri="{FF2B5EF4-FFF2-40B4-BE49-F238E27FC236}">
                      <a16:creationId xmlns:a16="http://schemas.microsoft.com/office/drawing/2014/main" id="{81C9D7E6-5687-4830-B5C2-A857EC7D5A48}"/>
                    </a:ext>
                  </a:extLst>
                </p:cNvPr>
                <p:cNvCxnSpPr>
                  <a:cxnSpLocks/>
                </p:cNvCxnSpPr>
                <p:nvPr/>
              </p:nvCxnSpPr>
              <p:spPr>
                <a:xfrm>
                  <a:off x="4455042" y="325386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57" name="Rett linje 164">
                <a:extLst>
                  <a:ext uri="{FF2B5EF4-FFF2-40B4-BE49-F238E27FC236}">
                    <a16:creationId xmlns:a16="http://schemas.microsoft.com/office/drawing/2014/main" id="{08CDBFB9-712E-4476-95A9-B7E9E00C6D9F}"/>
                  </a:ext>
                </a:extLst>
              </p:cNvPr>
              <p:cNvCxnSpPr>
                <a:cxnSpLocks/>
              </p:cNvCxnSpPr>
              <p:nvPr/>
            </p:nvCxnSpPr>
            <p:spPr>
              <a:xfrm flipV="1">
                <a:off x="3329763" y="2775427"/>
                <a:ext cx="1" cy="144797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70" name="Grafikk 14" descr="Dollar med heldekkende fyll">
                <a:extLst>
                  <a:ext uri="{FF2B5EF4-FFF2-40B4-BE49-F238E27FC236}">
                    <a16:creationId xmlns:a16="http://schemas.microsoft.com/office/drawing/2014/main" id="{0B9FEEFD-6E10-4E8C-AD38-FBE3DB314FF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77608" y="3648690"/>
                <a:ext cx="540067" cy="540067"/>
              </a:xfrm>
              <a:prstGeom prst="rect">
                <a:avLst/>
              </a:prstGeom>
            </p:spPr>
          </p:pic>
          <p:cxnSp>
            <p:nvCxnSpPr>
              <p:cNvPr id="72" name="Rett linje 103">
                <a:extLst>
                  <a:ext uri="{FF2B5EF4-FFF2-40B4-BE49-F238E27FC236}">
                    <a16:creationId xmlns:a16="http://schemas.microsoft.com/office/drawing/2014/main" id="{64068376-B0F9-4C3F-9A61-3201DB04FB60}"/>
                  </a:ext>
                </a:extLst>
              </p:cNvPr>
              <p:cNvCxnSpPr>
                <a:cxnSpLocks/>
              </p:cNvCxnSpPr>
              <p:nvPr/>
            </p:nvCxnSpPr>
            <p:spPr>
              <a:xfrm>
                <a:off x="2525097" y="3245756"/>
                <a:ext cx="597101"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71" name="Group 70">
                <a:extLst>
                  <a:ext uri="{FF2B5EF4-FFF2-40B4-BE49-F238E27FC236}">
                    <a16:creationId xmlns:a16="http://schemas.microsoft.com/office/drawing/2014/main" id="{AAB0CBBD-4D34-459D-85C4-A2D59C3BF43B}"/>
                  </a:ext>
                </a:extLst>
              </p:cNvPr>
              <p:cNvGrpSpPr>
                <a:grpSpLocks noChangeAspect="1"/>
              </p:cNvGrpSpPr>
              <p:nvPr/>
            </p:nvGrpSpPr>
            <p:grpSpPr>
              <a:xfrm>
                <a:off x="2594323" y="4494108"/>
                <a:ext cx="2851449" cy="979672"/>
                <a:chOff x="3500791" y="538749"/>
                <a:chExt cx="3476378" cy="1194378"/>
              </a:xfrm>
            </p:grpSpPr>
            <p:sp>
              <p:nvSpPr>
                <p:cNvPr id="126" name="Rektangel: avrundede hjørner 57">
                  <a:extLst>
                    <a:ext uri="{FF2B5EF4-FFF2-40B4-BE49-F238E27FC236}">
                      <a16:creationId xmlns:a16="http://schemas.microsoft.com/office/drawing/2014/main" id="{E22340BA-5D0A-4E82-84C9-F1AF8464ECD0}"/>
                    </a:ext>
                  </a:extLst>
                </p:cNvPr>
                <p:cNvSpPr>
                  <a:spLocks noChangeAspect="1"/>
                </p:cNvSpPr>
                <p:nvPr/>
              </p:nvSpPr>
              <p:spPr>
                <a:xfrm>
                  <a:off x="3500791" y="538749"/>
                  <a:ext cx="3476378" cy="1194378"/>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7" name="Rett linje 70">
                  <a:extLst>
                    <a:ext uri="{FF2B5EF4-FFF2-40B4-BE49-F238E27FC236}">
                      <a16:creationId xmlns:a16="http://schemas.microsoft.com/office/drawing/2014/main" id="{6E30272F-5782-4984-BFDE-A82CCF2710E7}"/>
                    </a:ext>
                  </a:extLst>
                </p:cNvPr>
                <p:cNvCxnSpPr>
                  <a:cxnSpLocks/>
                </p:cNvCxnSpPr>
                <p:nvPr/>
              </p:nvCxnSpPr>
              <p:spPr>
                <a:xfrm>
                  <a:off x="3753192" y="1565669"/>
                  <a:ext cx="2010309" cy="0"/>
                </a:xfrm>
                <a:prstGeom prst="line">
                  <a:avLst/>
                </a:prstGeom>
                <a:ln/>
              </p:spPr>
              <p:style>
                <a:lnRef idx="1">
                  <a:schemeClr val="dk1"/>
                </a:lnRef>
                <a:fillRef idx="0">
                  <a:schemeClr val="dk1"/>
                </a:fillRef>
                <a:effectRef idx="0">
                  <a:schemeClr val="dk1"/>
                </a:effectRef>
                <a:fontRef idx="minor">
                  <a:schemeClr val="tx1"/>
                </a:fontRef>
              </p:style>
            </p:cxnSp>
            <p:cxnSp>
              <p:nvCxnSpPr>
                <p:cNvPr id="128" name="Rett linje 70">
                  <a:extLst>
                    <a:ext uri="{FF2B5EF4-FFF2-40B4-BE49-F238E27FC236}">
                      <a16:creationId xmlns:a16="http://schemas.microsoft.com/office/drawing/2014/main" id="{E3310E69-71C5-4ED5-A1DE-3035A395AE97}"/>
                    </a:ext>
                  </a:extLst>
                </p:cNvPr>
                <p:cNvCxnSpPr>
                  <a:cxnSpLocks/>
                </p:cNvCxnSpPr>
                <p:nvPr/>
              </p:nvCxnSpPr>
              <p:spPr>
                <a:xfrm flipH="1" flipV="1">
                  <a:off x="3753192" y="538749"/>
                  <a:ext cx="13591" cy="1026921"/>
                </a:xfrm>
                <a:prstGeom prst="line">
                  <a:avLst/>
                </a:prstGeom>
                <a:ln/>
              </p:spPr>
              <p:style>
                <a:lnRef idx="1">
                  <a:schemeClr val="dk1"/>
                </a:lnRef>
                <a:fillRef idx="0">
                  <a:schemeClr val="dk1"/>
                </a:fillRef>
                <a:effectRef idx="0">
                  <a:schemeClr val="dk1"/>
                </a:effectRef>
                <a:fontRef idx="minor">
                  <a:schemeClr val="tx1"/>
                </a:fontRef>
              </p:style>
            </p:cxnSp>
            <p:cxnSp>
              <p:nvCxnSpPr>
                <p:cNvPr id="129" name="Rett linje 70">
                  <a:extLst>
                    <a:ext uri="{FF2B5EF4-FFF2-40B4-BE49-F238E27FC236}">
                      <a16:creationId xmlns:a16="http://schemas.microsoft.com/office/drawing/2014/main" id="{E4C4C6B7-86BE-4951-BB3B-AF8965860218}"/>
                    </a:ext>
                  </a:extLst>
                </p:cNvPr>
                <p:cNvCxnSpPr>
                  <a:cxnSpLocks/>
                </p:cNvCxnSpPr>
                <p:nvPr/>
              </p:nvCxnSpPr>
              <p:spPr>
                <a:xfrm flipV="1">
                  <a:off x="3780374" y="1400970"/>
                  <a:ext cx="1289024" cy="2"/>
                </a:xfrm>
                <a:prstGeom prst="line">
                  <a:avLst/>
                </a:prstGeom>
                <a:ln w="76200">
                  <a:solidFill>
                    <a:srgbClr val="D5450D"/>
                  </a:solidFill>
                </a:ln>
              </p:spPr>
              <p:style>
                <a:lnRef idx="1">
                  <a:schemeClr val="accent1"/>
                </a:lnRef>
                <a:fillRef idx="0">
                  <a:schemeClr val="accent1"/>
                </a:fillRef>
                <a:effectRef idx="0">
                  <a:schemeClr val="accent1"/>
                </a:effectRef>
                <a:fontRef idx="minor">
                  <a:schemeClr val="tx1"/>
                </a:fontRef>
              </p:style>
            </p:cxnSp>
            <p:cxnSp>
              <p:nvCxnSpPr>
                <p:cNvPr id="130" name="Rett linje 70">
                  <a:extLst>
                    <a:ext uri="{FF2B5EF4-FFF2-40B4-BE49-F238E27FC236}">
                      <a16:creationId xmlns:a16="http://schemas.microsoft.com/office/drawing/2014/main" id="{1CD85409-DBCE-48ED-A3A3-B0A0AEC56FE5}"/>
                    </a:ext>
                  </a:extLst>
                </p:cNvPr>
                <p:cNvCxnSpPr>
                  <a:cxnSpLocks/>
                </p:cNvCxnSpPr>
                <p:nvPr/>
              </p:nvCxnSpPr>
              <p:spPr>
                <a:xfrm>
                  <a:off x="3780374" y="1216028"/>
                  <a:ext cx="1761238" cy="0"/>
                </a:xfrm>
                <a:prstGeom prst="line">
                  <a:avLst/>
                </a:prstGeom>
                <a:ln w="7620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131" name="Rett linje 70">
                  <a:extLst>
                    <a:ext uri="{FF2B5EF4-FFF2-40B4-BE49-F238E27FC236}">
                      <a16:creationId xmlns:a16="http://schemas.microsoft.com/office/drawing/2014/main" id="{95E6F685-BCC7-4FBB-B133-94D4C807DAD7}"/>
                    </a:ext>
                  </a:extLst>
                </p:cNvPr>
                <p:cNvCxnSpPr>
                  <a:cxnSpLocks/>
                </p:cNvCxnSpPr>
                <p:nvPr/>
              </p:nvCxnSpPr>
              <p:spPr>
                <a:xfrm>
                  <a:off x="3770289" y="1027109"/>
                  <a:ext cx="2356304" cy="0"/>
                </a:xfrm>
                <a:prstGeom prst="line">
                  <a:avLst/>
                </a:prstGeom>
                <a:ln w="76200">
                  <a:solidFill>
                    <a:srgbClr val="A7D4DE"/>
                  </a:solidFill>
                </a:ln>
              </p:spPr>
              <p:style>
                <a:lnRef idx="1">
                  <a:schemeClr val="accent1"/>
                </a:lnRef>
                <a:fillRef idx="0">
                  <a:schemeClr val="accent1"/>
                </a:fillRef>
                <a:effectRef idx="0">
                  <a:schemeClr val="accent1"/>
                </a:effectRef>
                <a:fontRef idx="minor">
                  <a:schemeClr val="tx1"/>
                </a:fontRef>
              </p:style>
            </p:cxnSp>
            <p:cxnSp>
              <p:nvCxnSpPr>
                <p:cNvPr id="132" name="Rett linje 70">
                  <a:extLst>
                    <a:ext uri="{FF2B5EF4-FFF2-40B4-BE49-F238E27FC236}">
                      <a16:creationId xmlns:a16="http://schemas.microsoft.com/office/drawing/2014/main" id="{199E62DA-9DEB-4019-A232-72935EC0AD7D}"/>
                    </a:ext>
                  </a:extLst>
                </p:cNvPr>
                <p:cNvCxnSpPr>
                  <a:cxnSpLocks/>
                </p:cNvCxnSpPr>
                <p:nvPr/>
              </p:nvCxnSpPr>
              <p:spPr>
                <a:xfrm>
                  <a:off x="3770289" y="837052"/>
                  <a:ext cx="1650293" cy="0"/>
                </a:xfrm>
                <a:prstGeom prst="line">
                  <a:avLst/>
                </a:prstGeom>
                <a:ln w="762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3" name="Rett linje 70">
                  <a:extLst>
                    <a:ext uri="{FF2B5EF4-FFF2-40B4-BE49-F238E27FC236}">
                      <a16:creationId xmlns:a16="http://schemas.microsoft.com/office/drawing/2014/main" id="{340A5660-F1DA-456D-B77D-6B3730D50166}"/>
                    </a:ext>
                  </a:extLst>
                </p:cNvPr>
                <p:cNvCxnSpPr>
                  <a:cxnSpLocks/>
                </p:cNvCxnSpPr>
                <p:nvPr/>
              </p:nvCxnSpPr>
              <p:spPr>
                <a:xfrm flipV="1">
                  <a:off x="4301617" y="856264"/>
                  <a:ext cx="0" cy="695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34" name="Rett linje 70">
                  <a:extLst>
                    <a:ext uri="{FF2B5EF4-FFF2-40B4-BE49-F238E27FC236}">
                      <a16:creationId xmlns:a16="http://schemas.microsoft.com/office/drawing/2014/main" id="{35AAF3D8-E83F-4A14-A911-93E5C12A1D8D}"/>
                    </a:ext>
                  </a:extLst>
                </p:cNvPr>
                <p:cNvCxnSpPr>
                  <a:cxnSpLocks/>
                </p:cNvCxnSpPr>
                <p:nvPr/>
              </p:nvCxnSpPr>
              <p:spPr>
                <a:xfrm flipV="1">
                  <a:off x="5097834" y="856264"/>
                  <a:ext cx="0" cy="695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35" name="Rett linje 70">
                  <a:extLst>
                    <a:ext uri="{FF2B5EF4-FFF2-40B4-BE49-F238E27FC236}">
                      <a16:creationId xmlns:a16="http://schemas.microsoft.com/office/drawing/2014/main" id="{6300C2EA-4734-48BB-AC82-38F7994F3FBC}"/>
                    </a:ext>
                  </a:extLst>
                </p:cNvPr>
                <p:cNvCxnSpPr>
                  <a:cxnSpLocks/>
                </p:cNvCxnSpPr>
                <p:nvPr/>
              </p:nvCxnSpPr>
              <p:spPr>
                <a:xfrm>
                  <a:off x="6556664" y="697570"/>
                  <a:ext cx="1830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Rett linje 70">
                  <a:extLst>
                    <a:ext uri="{FF2B5EF4-FFF2-40B4-BE49-F238E27FC236}">
                      <a16:creationId xmlns:a16="http://schemas.microsoft.com/office/drawing/2014/main" id="{EE9DEF6B-028A-449B-96A0-3C3A25896B3C}"/>
                    </a:ext>
                  </a:extLst>
                </p:cNvPr>
                <p:cNvCxnSpPr>
                  <a:cxnSpLocks/>
                </p:cNvCxnSpPr>
                <p:nvPr/>
              </p:nvCxnSpPr>
              <p:spPr>
                <a:xfrm>
                  <a:off x="6556664" y="780111"/>
                  <a:ext cx="1830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8" name="Rektangel: avrundede hjørner 57">
                <a:extLst>
                  <a:ext uri="{FF2B5EF4-FFF2-40B4-BE49-F238E27FC236}">
                    <a16:creationId xmlns:a16="http://schemas.microsoft.com/office/drawing/2014/main" id="{B7B7076A-1C08-430D-AD6F-CDC722F89DCB}"/>
                  </a:ext>
                </a:extLst>
              </p:cNvPr>
              <p:cNvSpPr>
                <a:spLocks noChangeAspect="1"/>
              </p:cNvSpPr>
              <p:nvPr/>
            </p:nvSpPr>
            <p:spPr>
              <a:xfrm>
                <a:off x="896957" y="4441698"/>
                <a:ext cx="1658125" cy="99133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9" name="Rett linje 70">
                <a:extLst>
                  <a:ext uri="{FF2B5EF4-FFF2-40B4-BE49-F238E27FC236}">
                    <a16:creationId xmlns:a16="http://schemas.microsoft.com/office/drawing/2014/main" id="{89B6EA7E-2EE9-4CF9-8D67-06F09EFF7EC2}"/>
                  </a:ext>
                </a:extLst>
              </p:cNvPr>
              <p:cNvCxnSpPr>
                <a:cxnSpLocks/>
              </p:cNvCxnSpPr>
              <p:nvPr/>
            </p:nvCxnSpPr>
            <p:spPr>
              <a:xfrm>
                <a:off x="1578226" y="4670681"/>
                <a:ext cx="54781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Rett linje 70">
                <a:extLst>
                  <a:ext uri="{FF2B5EF4-FFF2-40B4-BE49-F238E27FC236}">
                    <a16:creationId xmlns:a16="http://schemas.microsoft.com/office/drawing/2014/main" id="{CF050198-EE25-48F0-98AA-915EA958C7B6}"/>
                  </a:ext>
                </a:extLst>
              </p:cNvPr>
              <p:cNvCxnSpPr>
                <a:cxnSpLocks/>
              </p:cNvCxnSpPr>
              <p:nvPr/>
            </p:nvCxnSpPr>
            <p:spPr>
              <a:xfrm>
                <a:off x="1726019" y="4766707"/>
                <a:ext cx="40180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Rett linje 70">
                <a:extLst>
                  <a:ext uri="{FF2B5EF4-FFF2-40B4-BE49-F238E27FC236}">
                    <a16:creationId xmlns:a16="http://schemas.microsoft.com/office/drawing/2014/main" id="{73465147-EC9C-411F-B5E5-7954A1D7132A}"/>
                  </a:ext>
                </a:extLst>
              </p:cNvPr>
              <p:cNvCxnSpPr>
                <a:cxnSpLocks/>
              </p:cNvCxnSpPr>
              <p:nvPr/>
            </p:nvCxnSpPr>
            <p:spPr>
              <a:xfrm>
                <a:off x="1578226" y="5077767"/>
                <a:ext cx="544204" cy="1"/>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Rett linje 70">
                <a:extLst>
                  <a:ext uri="{FF2B5EF4-FFF2-40B4-BE49-F238E27FC236}">
                    <a16:creationId xmlns:a16="http://schemas.microsoft.com/office/drawing/2014/main" id="{2FE2C545-8348-4A1B-9A8C-1FAA62BFAE48}"/>
                  </a:ext>
                </a:extLst>
              </p:cNvPr>
              <p:cNvCxnSpPr>
                <a:cxnSpLocks/>
              </p:cNvCxnSpPr>
              <p:nvPr/>
            </p:nvCxnSpPr>
            <p:spPr>
              <a:xfrm>
                <a:off x="1512909" y="4566880"/>
                <a:ext cx="613136" cy="297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Rett linje 70">
                <a:extLst>
                  <a:ext uri="{FF2B5EF4-FFF2-40B4-BE49-F238E27FC236}">
                    <a16:creationId xmlns:a16="http://schemas.microsoft.com/office/drawing/2014/main" id="{D10DF55A-15B0-4AA2-A89C-EFA56469CD70}"/>
                  </a:ext>
                </a:extLst>
              </p:cNvPr>
              <p:cNvCxnSpPr>
                <a:cxnSpLocks/>
              </p:cNvCxnSpPr>
              <p:nvPr/>
            </p:nvCxnSpPr>
            <p:spPr>
              <a:xfrm>
                <a:off x="1662727" y="5172771"/>
                <a:ext cx="45970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Rett linje 164">
                <a:extLst>
                  <a:ext uri="{FF2B5EF4-FFF2-40B4-BE49-F238E27FC236}">
                    <a16:creationId xmlns:a16="http://schemas.microsoft.com/office/drawing/2014/main" id="{A907CD28-38D7-49BA-8C67-139C7BE84D51}"/>
                  </a:ext>
                </a:extLst>
              </p:cNvPr>
              <p:cNvCxnSpPr>
                <a:cxnSpLocks/>
              </p:cNvCxnSpPr>
              <p:nvPr/>
            </p:nvCxnSpPr>
            <p:spPr>
              <a:xfrm>
                <a:off x="896958" y="4332769"/>
                <a:ext cx="4529737"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151" name="Rett linje 103">
                <a:extLst>
                  <a:ext uri="{FF2B5EF4-FFF2-40B4-BE49-F238E27FC236}">
                    <a16:creationId xmlns:a16="http://schemas.microsoft.com/office/drawing/2014/main" id="{6BDDA897-A088-40C6-9521-D15AD436AE5B}"/>
                  </a:ext>
                </a:extLst>
              </p:cNvPr>
              <p:cNvCxnSpPr>
                <a:cxnSpLocks/>
              </p:cNvCxnSpPr>
              <p:nvPr/>
            </p:nvCxnSpPr>
            <p:spPr>
              <a:xfrm>
                <a:off x="2525097" y="33904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2" name="Rett linje 103">
                <a:extLst>
                  <a:ext uri="{FF2B5EF4-FFF2-40B4-BE49-F238E27FC236}">
                    <a16:creationId xmlns:a16="http://schemas.microsoft.com/office/drawing/2014/main" id="{9D3D59FE-8414-470A-ADF3-FC22A1FF6226}"/>
                  </a:ext>
                </a:extLst>
              </p:cNvPr>
              <p:cNvCxnSpPr>
                <a:cxnSpLocks/>
              </p:cNvCxnSpPr>
              <p:nvPr/>
            </p:nvCxnSpPr>
            <p:spPr>
              <a:xfrm>
                <a:off x="2525097" y="35428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3" name="Rett linje 103">
                <a:extLst>
                  <a:ext uri="{FF2B5EF4-FFF2-40B4-BE49-F238E27FC236}">
                    <a16:creationId xmlns:a16="http://schemas.microsoft.com/office/drawing/2014/main" id="{6A216A4E-9444-4393-BDEA-9F1AB43B78DA}"/>
                  </a:ext>
                </a:extLst>
              </p:cNvPr>
              <p:cNvCxnSpPr>
                <a:cxnSpLocks/>
              </p:cNvCxnSpPr>
              <p:nvPr/>
            </p:nvCxnSpPr>
            <p:spPr>
              <a:xfrm>
                <a:off x="2525097" y="36952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4" name="Rett linje 103">
                <a:extLst>
                  <a:ext uri="{FF2B5EF4-FFF2-40B4-BE49-F238E27FC236}">
                    <a16:creationId xmlns:a16="http://schemas.microsoft.com/office/drawing/2014/main" id="{BD901A66-130D-44CC-8AB9-93EC9966DF22}"/>
                  </a:ext>
                </a:extLst>
              </p:cNvPr>
              <p:cNvCxnSpPr>
                <a:cxnSpLocks/>
              </p:cNvCxnSpPr>
              <p:nvPr/>
            </p:nvCxnSpPr>
            <p:spPr>
              <a:xfrm>
                <a:off x="2502800" y="38476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Rett linje 103">
                <a:extLst>
                  <a:ext uri="{FF2B5EF4-FFF2-40B4-BE49-F238E27FC236}">
                    <a16:creationId xmlns:a16="http://schemas.microsoft.com/office/drawing/2014/main" id="{53125F8D-75AE-4920-8082-3B312E0635C1}"/>
                  </a:ext>
                </a:extLst>
              </p:cNvPr>
              <p:cNvCxnSpPr>
                <a:cxnSpLocks/>
              </p:cNvCxnSpPr>
              <p:nvPr/>
            </p:nvCxnSpPr>
            <p:spPr>
              <a:xfrm>
                <a:off x="2502799" y="3110630"/>
                <a:ext cx="597101" cy="0"/>
              </a:xfrm>
              <a:prstGeom prst="line">
                <a:avLst/>
              </a:prstGeom>
              <a:ln w="19050"/>
            </p:spPr>
            <p:style>
              <a:lnRef idx="1">
                <a:schemeClr val="dk1"/>
              </a:lnRef>
              <a:fillRef idx="0">
                <a:schemeClr val="dk1"/>
              </a:fillRef>
              <a:effectRef idx="0">
                <a:schemeClr val="dk1"/>
              </a:effectRef>
              <a:fontRef idx="minor">
                <a:schemeClr val="tx1"/>
              </a:fontRef>
            </p:style>
          </p:cxnSp>
          <p:sp>
            <p:nvSpPr>
              <p:cNvPr id="213" name="Ellipse 108">
                <a:extLst>
                  <a:ext uri="{FF2B5EF4-FFF2-40B4-BE49-F238E27FC236}">
                    <a16:creationId xmlns:a16="http://schemas.microsoft.com/office/drawing/2014/main" id="{77E92CEC-D3E0-496A-A422-7E1E080B11BE}"/>
                  </a:ext>
                </a:extLst>
              </p:cNvPr>
              <p:cNvSpPr/>
              <p:nvPr/>
            </p:nvSpPr>
            <p:spPr>
              <a:xfrm>
                <a:off x="966280" y="4484644"/>
                <a:ext cx="435738" cy="40670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14" name="Grafikk 109" descr="Bruker med heldekkende fyll">
                <a:extLst>
                  <a:ext uri="{FF2B5EF4-FFF2-40B4-BE49-F238E27FC236}">
                    <a16:creationId xmlns:a16="http://schemas.microsoft.com/office/drawing/2014/main" id="{CC3961AD-BC03-44A2-957E-BC2C9B6ADD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0709" y="4502210"/>
                <a:ext cx="352070" cy="371568"/>
              </a:xfrm>
              <a:prstGeom prst="rect">
                <a:avLst/>
              </a:prstGeom>
            </p:spPr>
          </p:pic>
          <p:sp>
            <p:nvSpPr>
              <p:cNvPr id="218" name="Ellipse 108">
                <a:extLst>
                  <a:ext uri="{FF2B5EF4-FFF2-40B4-BE49-F238E27FC236}">
                    <a16:creationId xmlns:a16="http://schemas.microsoft.com/office/drawing/2014/main" id="{851D2277-B54E-4EAE-AA81-186314C442BB}"/>
                  </a:ext>
                </a:extLst>
              </p:cNvPr>
              <p:cNvSpPr/>
              <p:nvPr/>
            </p:nvSpPr>
            <p:spPr>
              <a:xfrm>
                <a:off x="978505" y="4955025"/>
                <a:ext cx="435738" cy="40670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19" name="Grafikk 109" descr="Bruker med heldekkende fyll">
                <a:extLst>
                  <a:ext uri="{FF2B5EF4-FFF2-40B4-BE49-F238E27FC236}">
                    <a16:creationId xmlns:a16="http://schemas.microsoft.com/office/drawing/2014/main" id="{6BF23370-C5DE-4319-8345-0E2B7B7126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2934" y="4972591"/>
                <a:ext cx="352070" cy="371568"/>
              </a:xfrm>
              <a:prstGeom prst="rect">
                <a:avLst/>
              </a:prstGeom>
            </p:spPr>
          </p:pic>
          <p:cxnSp>
            <p:nvCxnSpPr>
              <p:cNvPr id="228" name="Rett linje 70">
                <a:extLst>
                  <a:ext uri="{FF2B5EF4-FFF2-40B4-BE49-F238E27FC236}">
                    <a16:creationId xmlns:a16="http://schemas.microsoft.com/office/drawing/2014/main" id="{8DAECB6A-93FF-4E09-B472-401AF42E83BF}"/>
                  </a:ext>
                </a:extLst>
              </p:cNvPr>
              <p:cNvCxnSpPr>
                <a:cxnSpLocks/>
              </p:cNvCxnSpPr>
              <p:nvPr/>
            </p:nvCxnSpPr>
            <p:spPr>
              <a:xfrm>
                <a:off x="1578226" y="5271383"/>
                <a:ext cx="553406"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0" name="TekstSylinder 159">
              <a:extLst>
                <a:ext uri="{FF2B5EF4-FFF2-40B4-BE49-F238E27FC236}">
                  <a16:creationId xmlns:a16="http://schemas.microsoft.com/office/drawing/2014/main" id="{4C2E248D-4973-4918-AD15-7D0C65774144}"/>
                </a:ext>
              </a:extLst>
            </p:cNvPr>
            <p:cNvSpPr txBox="1"/>
            <p:nvPr/>
          </p:nvSpPr>
          <p:spPr>
            <a:xfrm>
              <a:off x="4265568" y="2607786"/>
              <a:ext cx="330351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B2929"/>
                  </a:solidFill>
                  <a:effectLst/>
                  <a:uLnTx/>
                  <a:uFillTx/>
                  <a:latin typeface="Arial" panose="020B0604020202020204"/>
                  <a:ea typeface="+mn-ea"/>
                  <a:cs typeface="+mn-cs"/>
                </a:rPr>
                <a:t>CRM information available to your customers</a:t>
              </a:r>
            </a:p>
          </p:txBody>
        </p:sp>
      </p:grpSp>
      <p:grpSp>
        <p:nvGrpSpPr>
          <p:cNvPr id="31" name="Gruppe 30">
            <a:extLst>
              <a:ext uri="{FF2B5EF4-FFF2-40B4-BE49-F238E27FC236}">
                <a16:creationId xmlns:a16="http://schemas.microsoft.com/office/drawing/2014/main" id="{FFF1CEF9-37ED-45AC-87CF-1BA68DA5F978}"/>
              </a:ext>
            </a:extLst>
          </p:cNvPr>
          <p:cNvGrpSpPr/>
          <p:nvPr/>
        </p:nvGrpSpPr>
        <p:grpSpPr>
          <a:xfrm>
            <a:off x="7515565" y="3589729"/>
            <a:ext cx="2168389" cy="1229009"/>
            <a:chOff x="7766624" y="3623679"/>
            <a:chExt cx="2168389" cy="1229009"/>
          </a:xfrm>
        </p:grpSpPr>
        <p:grpSp>
          <p:nvGrpSpPr>
            <p:cNvPr id="10" name="Gruppe 9">
              <a:extLst>
                <a:ext uri="{FF2B5EF4-FFF2-40B4-BE49-F238E27FC236}">
                  <a16:creationId xmlns:a16="http://schemas.microsoft.com/office/drawing/2014/main" id="{5F76B150-01BF-478E-A05A-9E04E24B990B}"/>
                </a:ext>
              </a:extLst>
            </p:cNvPr>
            <p:cNvGrpSpPr/>
            <p:nvPr/>
          </p:nvGrpSpPr>
          <p:grpSpPr>
            <a:xfrm>
              <a:off x="8151671" y="3850764"/>
              <a:ext cx="1367699" cy="1001924"/>
              <a:chOff x="9795523" y="3352451"/>
              <a:chExt cx="1295735" cy="915468"/>
            </a:xfrm>
          </p:grpSpPr>
          <p:grpSp>
            <p:nvGrpSpPr>
              <p:cNvPr id="287" name="Gruppe 24">
                <a:extLst>
                  <a:ext uri="{FF2B5EF4-FFF2-40B4-BE49-F238E27FC236}">
                    <a16:creationId xmlns:a16="http://schemas.microsoft.com/office/drawing/2014/main" id="{2D2820A1-70C1-4E38-8D5B-25BB99DB2FBA}"/>
                  </a:ext>
                </a:extLst>
              </p:cNvPr>
              <p:cNvGrpSpPr>
                <a:grpSpLocks noChangeAspect="1"/>
              </p:cNvGrpSpPr>
              <p:nvPr/>
            </p:nvGrpSpPr>
            <p:grpSpPr>
              <a:xfrm>
                <a:off x="9807945" y="3360124"/>
                <a:ext cx="1283313" cy="907795"/>
                <a:chOff x="4126517" y="3495723"/>
                <a:chExt cx="3352800" cy="2371725"/>
              </a:xfrm>
            </p:grpSpPr>
            <p:grpSp>
              <p:nvGrpSpPr>
                <p:cNvPr id="288" name="Gruppe 120">
                  <a:extLst>
                    <a:ext uri="{FF2B5EF4-FFF2-40B4-BE49-F238E27FC236}">
                      <a16:creationId xmlns:a16="http://schemas.microsoft.com/office/drawing/2014/main" id="{3E5F263C-B806-44B3-993C-59119095000E}"/>
                    </a:ext>
                  </a:extLst>
                </p:cNvPr>
                <p:cNvGrpSpPr/>
                <p:nvPr/>
              </p:nvGrpSpPr>
              <p:grpSpPr>
                <a:xfrm>
                  <a:off x="4126517" y="3495723"/>
                  <a:ext cx="3352800" cy="2371725"/>
                  <a:chOff x="1333500" y="2085975"/>
                  <a:chExt cx="3352800" cy="2371725"/>
                </a:xfrm>
              </p:grpSpPr>
              <p:sp>
                <p:nvSpPr>
                  <p:cNvPr id="304" name="Rektangel 121">
                    <a:extLst>
                      <a:ext uri="{FF2B5EF4-FFF2-40B4-BE49-F238E27FC236}">
                        <a16:creationId xmlns:a16="http://schemas.microsoft.com/office/drawing/2014/main" id="{D902A1BE-E90C-4DCE-A8D5-9F8FEB68A772}"/>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05" name="Rektangel 122">
                    <a:extLst>
                      <a:ext uri="{FF2B5EF4-FFF2-40B4-BE49-F238E27FC236}">
                        <a16:creationId xmlns:a16="http://schemas.microsoft.com/office/drawing/2014/main" id="{399D254E-2740-4ED9-BEBD-38CE613A5C51}"/>
                      </a:ext>
                    </a:extLst>
                  </p:cNvPr>
                  <p:cNvSpPr/>
                  <p:nvPr/>
                </p:nvSpPr>
                <p:spPr>
                  <a:xfrm>
                    <a:off x="1457325" y="2181226"/>
                    <a:ext cx="3152776" cy="31958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6" name="Ellipse 139">
                    <a:extLst>
                      <a:ext uri="{FF2B5EF4-FFF2-40B4-BE49-F238E27FC236}">
                        <a16:creationId xmlns:a16="http://schemas.microsoft.com/office/drawing/2014/main" id="{BF5FEB89-D7A6-448D-AA49-03FB0C8C3906}"/>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07" name="Rett linje 124">
                    <a:extLst>
                      <a:ext uri="{FF2B5EF4-FFF2-40B4-BE49-F238E27FC236}">
                        <a16:creationId xmlns:a16="http://schemas.microsoft.com/office/drawing/2014/main" id="{61BB4AD0-7E50-417B-9D63-2F3442F48ED4}"/>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308" name="Gruppe 131">
                    <a:extLst>
                      <a:ext uri="{FF2B5EF4-FFF2-40B4-BE49-F238E27FC236}">
                        <a16:creationId xmlns:a16="http://schemas.microsoft.com/office/drawing/2014/main" id="{BBDD6A5C-3D8F-4B27-8A7A-BC79B9D46D12}"/>
                      </a:ext>
                    </a:extLst>
                  </p:cNvPr>
                  <p:cNvGrpSpPr/>
                  <p:nvPr/>
                </p:nvGrpSpPr>
                <p:grpSpPr>
                  <a:xfrm>
                    <a:off x="4376737" y="2278856"/>
                    <a:ext cx="171450" cy="78581"/>
                    <a:chOff x="3910012" y="2269331"/>
                    <a:chExt cx="171450" cy="78581"/>
                  </a:xfrm>
                </p:grpSpPr>
                <p:cxnSp>
                  <p:nvCxnSpPr>
                    <p:cNvPr id="310" name="Rett linje 136">
                      <a:extLst>
                        <a:ext uri="{FF2B5EF4-FFF2-40B4-BE49-F238E27FC236}">
                          <a16:creationId xmlns:a16="http://schemas.microsoft.com/office/drawing/2014/main" id="{290E86C8-37C1-47B0-8C5B-2BCFC7779D4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1" name="Rett linje 137">
                      <a:extLst>
                        <a:ext uri="{FF2B5EF4-FFF2-40B4-BE49-F238E27FC236}">
                          <a16:creationId xmlns:a16="http://schemas.microsoft.com/office/drawing/2014/main" id="{28D78DE2-EC47-49C1-AC09-21059B3C932F}"/>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2" name="Rett linje 138">
                      <a:extLst>
                        <a:ext uri="{FF2B5EF4-FFF2-40B4-BE49-F238E27FC236}">
                          <a16:creationId xmlns:a16="http://schemas.microsoft.com/office/drawing/2014/main" id="{297B955D-95A5-4890-B94E-53550C63B312}"/>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309" name="Grafikk 132" descr="Stjerne kontur">
                    <a:extLst>
                      <a:ext uri="{FF2B5EF4-FFF2-40B4-BE49-F238E27FC236}">
                        <a16:creationId xmlns:a16="http://schemas.microsoft.com/office/drawing/2014/main" id="{F3A53BCE-B062-4DA9-870F-8F34A25AE08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pic>
              <p:nvPicPr>
                <p:cNvPr id="289" name="Grafikk 14" descr="Dollar med heldekkende fyll">
                  <a:extLst>
                    <a:ext uri="{FF2B5EF4-FFF2-40B4-BE49-F238E27FC236}">
                      <a16:creationId xmlns:a16="http://schemas.microsoft.com/office/drawing/2014/main" id="{2D11A3A6-8899-4C10-AB60-BF5E7A4D2CD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333022" y="3962863"/>
                  <a:ext cx="666749" cy="666749"/>
                </a:xfrm>
                <a:prstGeom prst="rect">
                  <a:avLst/>
                </a:prstGeom>
              </p:spPr>
            </p:pic>
            <p:sp>
              <p:nvSpPr>
                <p:cNvPr id="290" name="Rektangel: avrundede hjørner 141">
                  <a:extLst>
                    <a:ext uri="{FF2B5EF4-FFF2-40B4-BE49-F238E27FC236}">
                      <a16:creationId xmlns:a16="http://schemas.microsoft.com/office/drawing/2014/main" id="{6023ACC1-C23E-46E6-A752-C01C901ACF1D}"/>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1" name="Rett linje 142">
                  <a:extLst>
                    <a:ext uri="{FF2B5EF4-FFF2-40B4-BE49-F238E27FC236}">
                      <a16:creationId xmlns:a16="http://schemas.microsoft.com/office/drawing/2014/main" id="{EC3FD696-474B-4C3E-8D7D-356AFB11BE7C}"/>
                    </a:ext>
                  </a:extLst>
                </p:cNvPr>
                <p:cNvCxnSpPr>
                  <a:cxnSpLocks/>
                </p:cNvCxnSpPr>
                <p:nvPr/>
              </p:nvCxnSpPr>
              <p:spPr>
                <a:xfrm flipV="1">
                  <a:off x="4250342" y="4833949"/>
                  <a:ext cx="3058850" cy="3335"/>
                </a:xfrm>
                <a:prstGeom prst="line">
                  <a:avLst/>
                </a:prstGeom>
                <a:ln w="28575">
                  <a:solidFill>
                    <a:srgbClr val="005E58"/>
                  </a:solidFill>
                </a:ln>
              </p:spPr>
              <p:style>
                <a:lnRef idx="1">
                  <a:schemeClr val="dk1"/>
                </a:lnRef>
                <a:fillRef idx="0">
                  <a:schemeClr val="dk1"/>
                </a:fillRef>
                <a:effectRef idx="0">
                  <a:schemeClr val="dk1"/>
                </a:effectRef>
                <a:fontRef idx="minor">
                  <a:schemeClr val="tx1"/>
                </a:fontRef>
              </p:style>
            </p:cxnSp>
            <p:cxnSp>
              <p:nvCxnSpPr>
                <p:cNvPr id="292" name="Rett linje 143">
                  <a:extLst>
                    <a:ext uri="{FF2B5EF4-FFF2-40B4-BE49-F238E27FC236}">
                      <a16:creationId xmlns:a16="http://schemas.microsoft.com/office/drawing/2014/main" id="{4D4904A9-A01D-4C14-81D2-74FFC2CA91A0}"/>
                    </a:ext>
                  </a:extLst>
                </p:cNvPr>
                <p:cNvCxnSpPr>
                  <a:cxnSpLocks/>
                </p:cNvCxnSpPr>
                <p:nvPr/>
              </p:nvCxnSpPr>
              <p:spPr>
                <a:xfrm>
                  <a:off x="4461729" y="563317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3" name="Rett linje 150">
                  <a:extLst>
                    <a:ext uri="{FF2B5EF4-FFF2-40B4-BE49-F238E27FC236}">
                      <a16:creationId xmlns:a16="http://schemas.microsoft.com/office/drawing/2014/main" id="{096D4336-5F14-4761-B34B-64BADD93CA8C}"/>
                    </a:ext>
                  </a:extLst>
                </p:cNvPr>
                <p:cNvCxnSpPr>
                  <a:cxnSpLocks/>
                </p:cNvCxnSpPr>
                <p:nvPr/>
              </p:nvCxnSpPr>
              <p:spPr>
                <a:xfrm>
                  <a:off x="4461729" y="5521232"/>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Rett linje 151">
                  <a:extLst>
                    <a:ext uri="{FF2B5EF4-FFF2-40B4-BE49-F238E27FC236}">
                      <a16:creationId xmlns:a16="http://schemas.microsoft.com/office/drawing/2014/main" id="{438057D8-F34A-485F-9EB0-7967162D38F1}"/>
                    </a:ext>
                  </a:extLst>
                </p:cNvPr>
                <p:cNvCxnSpPr>
                  <a:cxnSpLocks/>
                </p:cNvCxnSpPr>
                <p:nvPr/>
              </p:nvCxnSpPr>
              <p:spPr>
                <a:xfrm>
                  <a:off x="5395209" y="563317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5" name="Rett linje 152">
                  <a:extLst>
                    <a:ext uri="{FF2B5EF4-FFF2-40B4-BE49-F238E27FC236}">
                      <a16:creationId xmlns:a16="http://schemas.microsoft.com/office/drawing/2014/main" id="{1FA88CCB-EEC1-4150-896E-2F93488D27D1}"/>
                    </a:ext>
                  </a:extLst>
                </p:cNvPr>
                <p:cNvCxnSpPr>
                  <a:cxnSpLocks/>
                </p:cNvCxnSpPr>
                <p:nvPr/>
              </p:nvCxnSpPr>
              <p:spPr>
                <a:xfrm>
                  <a:off x="5395209" y="552685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6" name="Rett linje 153">
                  <a:extLst>
                    <a:ext uri="{FF2B5EF4-FFF2-40B4-BE49-F238E27FC236}">
                      <a16:creationId xmlns:a16="http://schemas.microsoft.com/office/drawing/2014/main" id="{C7CA8C91-84C4-4F09-A6EB-4970FA98AD17}"/>
                    </a:ext>
                  </a:extLst>
                </p:cNvPr>
                <p:cNvCxnSpPr>
                  <a:cxnSpLocks/>
                </p:cNvCxnSpPr>
                <p:nvPr/>
              </p:nvCxnSpPr>
              <p:spPr>
                <a:xfrm>
                  <a:off x="6306715" y="5526856"/>
                  <a:ext cx="67511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7" name="Rett linje 154">
                  <a:extLst>
                    <a:ext uri="{FF2B5EF4-FFF2-40B4-BE49-F238E27FC236}">
                      <a16:creationId xmlns:a16="http://schemas.microsoft.com/office/drawing/2014/main" id="{ADCFC93B-AE6D-4B5E-9CB8-8AF04D25EDBE}"/>
                    </a:ext>
                  </a:extLst>
                </p:cNvPr>
                <p:cNvCxnSpPr>
                  <a:cxnSpLocks/>
                </p:cNvCxnSpPr>
                <p:nvPr/>
              </p:nvCxnSpPr>
              <p:spPr>
                <a:xfrm>
                  <a:off x="6306715" y="5633176"/>
                  <a:ext cx="433377"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98" name="Pil: vinkeltegn 23">
                  <a:extLst>
                    <a:ext uri="{FF2B5EF4-FFF2-40B4-BE49-F238E27FC236}">
                      <a16:creationId xmlns:a16="http://schemas.microsoft.com/office/drawing/2014/main" id="{788833EA-7E20-4227-9774-949C416323C8}"/>
                    </a:ext>
                  </a:extLst>
                </p:cNvPr>
                <p:cNvSpPr/>
                <p:nvPr/>
              </p:nvSpPr>
              <p:spPr>
                <a:xfrm>
                  <a:off x="4333021" y="4937317"/>
                  <a:ext cx="572679" cy="28770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99" name="Pil: vinkeltegn 157">
                  <a:extLst>
                    <a:ext uri="{FF2B5EF4-FFF2-40B4-BE49-F238E27FC236}">
                      <a16:creationId xmlns:a16="http://schemas.microsoft.com/office/drawing/2014/main" id="{041A0C98-D5CA-48B5-B6DD-D8A666921F01}"/>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00" name="Pil: vinkeltegn 158">
                  <a:extLst>
                    <a:ext uri="{FF2B5EF4-FFF2-40B4-BE49-F238E27FC236}">
                      <a16:creationId xmlns:a16="http://schemas.microsoft.com/office/drawing/2014/main" id="{4381D6BB-87D2-4E03-B617-40FC81C5C01D}"/>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01" name="Pil: vinkeltegn 160">
                  <a:extLst>
                    <a:ext uri="{FF2B5EF4-FFF2-40B4-BE49-F238E27FC236}">
                      <a16:creationId xmlns:a16="http://schemas.microsoft.com/office/drawing/2014/main" id="{FE6E725C-B148-4DE1-84DA-51DC40F4BCB8}"/>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02" name="Rett linje 161">
                  <a:extLst>
                    <a:ext uri="{FF2B5EF4-FFF2-40B4-BE49-F238E27FC236}">
                      <a16:creationId xmlns:a16="http://schemas.microsoft.com/office/drawing/2014/main" id="{CB294765-0D2A-4B82-BB80-FA8E60585F5A}"/>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03" name="Rett linje 162">
                  <a:extLst>
                    <a:ext uri="{FF2B5EF4-FFF2-40B4-BE49-F238E27FC236}">
                      <a16:creationId xmlns:a16="http://schemas.microsoft.com/office/drawing/2014/main" id="{CE1FB617-5466-4A7F-806E-C00F47CF5E53}"/>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330" name="TextBox 2">
                <a:extLst>
                  <a:ext uri="{FF2B5EF4-FFF2-40B4-BE49-F238E27FC236}">
                    <a16:creationId xmlns:a16="http://schemas.microsoft.com/office/drawing/2014/main" id="{67B9EBB3-A2AA-4910-A2B2-3EBCC3B94B41}"/>
                  </a:ext>
                </a:extLst>
              </p:cNvPr>
              <p:cNvSpPr txBox="1"/>
              <p:nvPr/>
            </p:nvSpPr>
            <p:spPr>
              <a:xfrm>
                <a:off x="9795523" y="3352451"/>
                <a:ext cx="917229" cy="210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FFFFFF"/>
                    </a:solidFill>
                    <a:effectLst/>
                    <a:uLnTx/>
                    <a:uFillTx/>
                    <a:latin typeface="Arial" panose="020B0604020202020204"/>
                    <a:ea typeface="+mn-ea"/>
                    <a:cs typeface="+mn-cs"/>
                  </a:rPr>
                  <a:t>Contracts</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51" name="TekstSylinder 159">
              <a:extLst>
                <a:ext uri="{FF2B5EF4-FFF2-40B4-BE49-F238E27FC236}">
                  <a16:creationId xmlns:a16="http://schemas.microsoft.com/office/drawing/2014/main" id="{94994DC0-E8E6-4C35-B384-35F3E67DAD90}"/>
                </a:ext>
              </a:extLst>
            </p:cNvPr>
            <p:cNvSpPr txBox="1"/>
            <p:nvPr/>
          </p:nvSpPr>
          <p:spPr>
            <a:xfrm>
              <a:off x="7766624" y="3623679"/>
              <a:ext cx="216838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Contracts &amp;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agreements</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2" name="Gruppe 41">
            <a:extLst>
              <a:ext uri="{FF2B5EF4-FFF2-40B4-BE49-F238E27FC236}">
                <a16:creationId xmlns:a16="http://schemas.microsoft.com/office/drawing/2014/main" id="{34A7CD66-6B0B-4714-A894-F9E758207AE1}"/>
              </a:ext>
            </a:extLst>
          </p:cNvPr>
          <p:cNvGrpSpPr/>
          <p:nvPr/>
        </p:nvGrpSpPr>
        <p:grpSpPr>
          <a:xfrm>
            <a:off x="3540153" y="4998155"/>
            <a:ext cx="1175076" cy="1243674"/>
            <a:chOff x="3463630" y="4921464"/>
            <a:chExt cx="1175076" cy="1243674"/>
          </a:xfrm>
        </p:grpSpPr>
        <p:grpSp>
          <p:nvGrpSpPr>
            <p:cNvPr id="239" name="Group 238">
              <a:extLst>
                <a:ext uri="{FF2B5EF4-FFF2-40B4-BE49-F238E27FC236}">
                  <a16:creationId xmlns:a16="http://schemas.microsoft.com/office/drawing/2014/main" id="{99F7C580-8565-4B0C-AFD3-BFCB2ED80F4E}"/>
                </a:ext>
              </a:extLst>
            </p:cNvPr>
            <p:cNvGrpSpPr>
              <a:grpSpLocks noChangeAspect="1"/>
            </p:cNvGrpSpPr>
            <p:nvPr/>
          </p:nvGrpSpPr>
          <p:grpSpPr>
            <a:xfrm>
              <a:off x="3744815" y="4921464"/>
              <a:ext cx="655845" cy="942829"/>
              <a:chOff x="8176811" y="3128861"/>
              <a:chExt cx="1641862" cy="2360305"/>
            </a:xfrm>
          </p:grpSpPr>
          <p:sp>
            <p:nvSpPr>
              <p:cNvPr id="240" name="Rektangel: avrundede hjørner øverst 33">
                <a:extLst>
                  <a:ext uri="{FF2B5EF4-FFF2-40B4-BE49-F238E27FC236}">
                    <a16:creationId xmlns:a16="http://schemas.microsoft.com/office/drawing/2014/main" id="{6F717256-1D00-4F65-BD9A-B92FD9CE3F71}"/>
                  </a:ext>
                </a:extLst>
              </p:cNvPr>
              <p:cNvSpPr/>
              <p:nvPr/>
            </p:nvSpPr>
            <p:spPr>
              <a:xfrm>
                <a:off x="8176811" y="3287220"/>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41" name="Snakkeboble: rektangel med avrundede hjørner 65">
                <a:extLst>
                  <a:ext uri="{FF2B5EF4-FFF2-40B4-BE49-F238E27FC236}">
                    <a16:creationId xmlns:a16="http://schemas.microsoft.com/office/drawing/2014/main" id="{23F98E27-D2F9-4D6F-8014-B8A70FD56715}"/>
                  </a:ext>
                </a:extLst>
              </p:cNvPr>
              <p:cNvSpPr/>
              <p:nvPr/>
            </p:nvSpPr>
            <p:spPr>
              <a:xfrm>
                <a:off x="8682836" y="3888019"/>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2" name="Snakkeboble: rektangel med avrundede hjørner 66">
                <a:extLst>
                  <a:ext uri="{FF2B5EF4-FFF2-40B4-BE49-F238E27FC236}">
                    <a16:creationId xmlns:a16="http://schemas.microsoft.com/office/drawing/2014/main" id="{9BA8A663-FEFB-475E-8C57-ACC106929D5D}"/>
                  </a:ext>
                </a:extLst>
              </p:cNvPr>
              <p:cNvSpPr/>
              <p:nvPr/>
            </p:nvSpPr>
            <p:spPr>
              <a:xfrm>
                <a:off x="8261643" y="4334281"/>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43" name="Rett linje 73">
                <a:extLst>
                  <a:ext uri="{FF2B5EF4-FFF2-40B4-BE49-F238E27FC236}">
                    <a16:creationId xmlns:a16="http://schemas.microsoft.com/office/drawing/2014/main" id="{FC0587D9-20FC-45C4-938E-B83EE0486AC7}"/>
                  </a:ext>
                </a:extLst>
              </p:cNvPr>
              <p:cNvCxnSpPr>
                <a:cxnSpLocks/>
              </p:cNvCxnSpPr>
              <p:nvPr/>
            </p:nvCxnSpPr>
            <p:spPr>
              <a:xfrm>
                <a:off x="8775683" y="4020940"/>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Rett linje 77">
                <a:extLst>
                  <a:ext uri="{FF2B5EF4-FFF2-40B4-BE49-F238E27FC236}">
                    <a16:creationId xmlns:a16="http://schemas.microsoft.com/office/drawing/2014/main" id="{234DC433-2B10-400F-8B00-1E5EF5D85C98}"/>
                  </a:ext>
                </a:extLst>
              </p:cNvPr>
              <p:cNvCxnSpPr>
                <a:cxnSpLocks/>
              </p:cNvCxnSpPr>
              <p:nvPr/>
            </p:nvCxnSpPr>
            <p:spPr>
              <a:xfrm>
                <a:off x="8355024" y="4450600"/>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5" name="Rett linje 78">
                <a:extLst>
                  <a:ext uri="{FF2B5EF4-FFF2-40B4-BE49-F238E27FC236}">
                    <a16:creationId xmlns:a16="http://schemas.microsoft.com/office/drawing/2014/main" id="{EF8B5A18-7EC4-4335-B4F2-147A50150012}"/>
                  </a:ext>
                </a:extLst>
              </p:cNvPr>
              <p:cNvCxnSpPr>
                <a:cxnSpLocks/>
              </p:cNvCxnSpPr>
              <p:nvPr/>
            </p:nvCxnSpPr>
            <p:spPr>
              <a:xfrm>
                <a:off x="8364549" y="4589452"/>
                <a:ext cx="4418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6" name="Snakkeboble: rektangel med avrundede hjørner 80">
                <a:extLst>
                  <a:ext uri="{FF2B5EF4-FFF2-40B4-BE49-F238E27FC236}">
                    <a16:creationId xmlns:a16="http://schemas.microsoft.com/office/drawing/2014/main" id="{1F78FA4F-ECB9-431B-9FEA-707683F0DB88}"/>
                  </a:ext>
                </a:extLst>
              </p:cNvPr>
              <p:cNvSpPr/>
              <p:nvPr/>
            </p:nvSpPr>
            <p:spPr>
              <a:xfrm>
                <a:off x="8775683" y="4785930"/>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47" name="Rett linje 81">
                <a:extLst>
                  <a:ext uri="{FF2B5EF4-FFF2-40B4-BE49-F238E27FC236}">
                    <a16:creationId xmlns:a16="http://schemas.microsoft.com/office/drawing/2014/main" id="{652C70BA-20FC-4D50-88FA-6FEC32B4A16D}"/>
                  </a:ext>
                </a:extLst>
              </p:cNvPr>
              <p:cNvCxnSpPr>
                <a:cxnSpLocks/>
              </p:cNvCxnSpPr>
              <p:nvPr/>
            </p:nvCxnSpPr>
            <p:spPr>
              <a:xfrm>
                <a:off x="8904273" y="4913302"/>
                <a:ext cx="73444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Rett linje 83">
                <a:extLst>
                  <a:ext uri="{FF2B5EF4-FFF2-40B4-BE49-F238E27FC236}">
                    <a16:creationId xmlns:a16="http://schemas.microsoft.com/office/drawing/2014/main" id="{3278B7BE-BC81-4F5E-B80F-B2D052AFE5FE}"/>
                  </a:ext>
                </a:extLst>
              </p:cNvPr>
              <p:cNvCxnSpPr>
                <a:cxnSpLocks/>
              </p:cNvCxnSpPr>
              <p:nvPr/>
            </p:nvCxnSpPr>
            <p:spPr>
              <a:xfrm>
                <a:off x="8904273" y="5065702"/>
                <a:ext cx="73444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Rett linje 84">
                <a:extLst>
                  <a:ext uri="{FF2B5EF4-FFF2-40B4-BE49-F238E27FC236}">
                    <a16:creationId xmlns:a16="http://schemas.microsoft.com/office/drawing/2014/main" id="{10C9FCFF-1978-4595-B9F0-E45AA71397CC}"/>
                  </a:ext>
                </a:extLst>
              </p:cNvPr>
              <p:cNvCxnSpPr>
                <a:cxnSpLocks/>
              </p:cNvCxnSpPr>
              <p:nvPr/>
            </p:nvCxnSpPr>
            <p:spPr>
              <a:xfrm>
                <a:off x="9218063" y="5199052"/>
                <a:ext cx="42065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50" name="Rektangel: avrundede hjørner 88">
                <a:extLst>
                  <a:ext uri="{FF2B5EF4-FFF2-40B4-BE49-F238E27FC236}">
                    <a16:creationId xmlns:a16="http://schemas.microsoft.com/office/drawing/2014/main" id="{0C028350-D630-44BD-A8AA-9F2B30BEC092}"/>
                  </a:ext>
                </a:extLst>
              </p:cNvPr>
              <p:cNvSpPr/>
              <p:nvPr/>
            </p:nvSpPr>
            <p:spPr>
              <a:xfrm>
                <a:off x="8176811" y="3287220"/>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Chat</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51" name="Gruppe 43">
                <a:extLst>
                  <a:ext uri="{FF2B5EF4-FFF2-40B4-BE49-F238E27FC236}">
                    <a16:creationId xmlns:a16="http://schemas.microsoft.com/office/drawing/2014/main" id="{F8F70FC3-A9D0-437B-B7BE-659F2A1F4EC4}"/>
                  </a:ext>
                </a:extLst>
              </p:cNvPr>
              <p:cNvGrpSpPr/>
              <p:nvPr/>
            </p:nvGrpSpPr>
            <p:grpSpPr>
              <a:xfrm>
                <a:off x="8229851" y="3128861"/>
                <a:ext cx="452985" cy="439988"/>
                <a:chOff x="8881514" y="3144104"/>
                <a:chExt cx="452985" cy="439988"/>
              </a:xfrm>
            </p:grpSpPr>
            <p:sp>
              <p:nvSpPr>
                <p:cNvPr id="253" name="Ellipse 63">
                  <a:extLst>
                    <a:ext uri="{FF2B5EF4-FFF2-40B4-BE49-F238E27FC236}">
                      <a16:creationId xmlns:a16="http://schemas.microsoft.com/office/drawing/2014/main" id="{46704EB3-C358-4679-ABE7-545C40A25FDD}"/>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54" name="Grafikk 62" descr="Bruker med heldekkende fyll">
                  <a:extLst>
                    <a:ext uri="{FF2B5EF4-FFF2-40B4-BE49-F238E27FC236}">
                      <a16:creationId xmlns:a16="http://schemas.microsoft.com/office/drawing/2014/main" id="{68090605-010E-4745-888D-46A5BABE01A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913748" y="3144104"/>
                  <a:ext cx="377770" cy="398690"/>
                </a:xfrm>
                <a:prstGeom prst="rect">
                  <a:avLst/>
                </a:prstGeom>
              </p:spPr>
            </p:pic>
          </p:grpSp>
          <p:pic>
            <p:nvPicPr>
              <p:cNvPr id="252" name="Graphic 251" descr="Miscellaneous with solid fill">
                <a:extLst>
                  <a:ext uri="{FF2B5EF4-FFF2-40B4-BE49-F238E27FC236}">
                    <a16:creationId xmlns:a16="http://schemas.microsoft.com/office/drawing/2014/main" id="{A9B0C2A6-9440-490D-9C5D-962E320A4E9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6200000">
                <a:off x="9545901" y="3377877"/>
                <a:ext cx="225667" cy="225667"/>
              </a:xfrm>
              <a:prstGeom prst="rect">
                <a:avLst/>
              </a:prstGeom>
            </p:spPr>
          </p:pic>
        </p:grpSp>
        <p:sp>
          <p:nvSpPr>
            <p:cNvPr id="352" name="TekstSylinder 159">
              <a:extLst>
                <a:ext uri="{FF2B5EF4-FFF2-40B4-BE49-F238E27FC236}">
                  <a16:creationId xmlns:a16="http://schemas.microsoft.com/office/drawing/2014/main" id="{44390C6A-B3DF-4E26-A697-42188C342DA1}"/>
                </a:ext>
              </a:extLst>
            </p:cNvPr>
            <p:cNvSpPr txBox="1"/>
            <p:nvPr/>
          </p:nvSpPr>
          <p:spPr>
            <a:xfrm>
              <a:off x="3463630" y="5903528"/>
              <a:ext cx="1175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Live Chat</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0" name="Gruppe 39">
            <a:extLst>
              <a:ext uri="{FF2B5EF4-FFF2-40B4-BE49-F238E27FC236}">
                <a16:creationId xmlns:a16="http://schemas.microsoft.com/office/drawing/2014/main" id="{229BA20D-C022-423D-B353-61B59910F056}"/>
              </a:ext>
            </a:extLst>
          </p:cNvPr>
          <p:cNvGrpSpPr/>
          <p:nvPr/>
        </p:nvGrpSpPr>
        <p:grpSpPr>
          <a:xfrm>
            <a:off x="6849357" y="5042176"/>
            <a:ext cx="1362249" cy="1301925"/>
            <a:chOff x="7118756" y="4955993"/>
            <a:chExt cx="1362249" cy="1301925"/>
          </a:xfrm>
        </p:grpSpPr>
        <p:grpSp>
          <p:nvGrpSpPr>
            <p:cNvPr id="36" name="Gruppe 35">
              <a:extLst>
                <a:ext uri="{FF2B5EF4-FFF2-40B4-BE49-F238E27FC236}">
                  <a16:creationId xmlns:a16="http://schemas.microsoft.com/office/drawing/2014/main" id="{E9A08B21-D50F-412D-9305-2E72813390E3}"/>
                </a:ext>
              </a:extLst>
            </p:cNvPr>
            <p:cNvGrpSpPr/>
            <p:nvPr/>
          </p:nvGrpSpPr>
          <p:grpSpPr>
            <a:xfrm>
              <a:off x="7368466" y="4955993"/>
              <a:ext cx="862715" cy="997206"/>
              <a:chOff x="7368466" y="4955993"/>
              <a:chExt cx="862715" cy="997206"/>
            </a:xfrm>
          </p:grpSpPr>
          <p:grpSp>
            <p:nvGrpSpPr>
              <p:cNvPr id="332" name="Group 331">
                <a:extLst>
                  <a:ext uri="{FF2B5EF4-FFF2-40B4-BE49-F238E27FC236}">
                    <a16:creationId xmlns:a16="http://schemas.microsoft.com/office/drawing/2014/main" id="{64F604E0-A831-4A41-95D3-B4BF3EEA8541}"/>
                  </a:ext>
                </a:extLst>
              </p:cNvPr>
              <p:cNvGrpSpPr>
                <a:grpSpLocks noChangeAspect="1"/>
              </p:cNvGrpSpPr>
              <p:nvPr/>
            </p:nvGrpSpPr>
            <p:grpSpPr>
              <a:xfrm>
                <a:off x="7371982" y="4959994"/>
                <a:ext cx="859199" cy="993205"/>
                <a:chOff x="2929283" y="2919418"/>
                <a:chExt cx="1983242" cy="2292559"/>
              </a:xfrm>
            </p:grpSpPr>
            <p:sp>
              <p:nvSpPr>
                <p:cNvPr id="333" name="Rektangel 58">
                  <a:extLst>
                    <a:ext uri="{FF2B5EF4-FFF2-40B4-BE49-F238E27FC236}">
                      <a16:creationId xmlns:a16="http://schemas.microsoft.com/office/drawing/2014/main" id="{7DC3EDE5-D13E-4B81-8B1E-2E4F891A0E77}"/>
                    </a:ext>
                  </a:extLst>
                </p:cNvPr>
                <p:cNvSpPr/>
                <p:nvPr/>
              </p:nvSpPr>
              <p:spPr>
                <a:xfrm>
                  <a:off x="2929283" y="2919418"/>
                  <a:ext cx="1983242" cy="2292559"/>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4" name="Rektangel: avrundede hjørner 57">
                  <a:extLst>
                    <a:ext uri="{FF2B5EF4-FFF2-40B4-BE49-F238E27FC236}">
                      <a16:creationId xmlns:a16="http://schemas.microsoft.com/office/drawing/2014/main" id="{7C5D2D57-6AE3-4366-9068-C6358CA35C99}"/>
                    </a:ext>
                  </a:extLst>
                </p:cNvPr>
                <p:cNvSpPr>
                  <a:spLocks noChangeAspect="1"/>
                </p:cNvSpPr>
                <p:nvPr/>
              </p:nvSpPr>
              <p:spPr>
                <a:xfrm>
                  <a:off x="3065257" y="3236280"/>
                  <a:ext cx="1569979" cy="1174135"/>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35" name="Rett linje 70">
                  <a:extLst>
                    <a:ext uri="{FF2B5EF4-FFF2-40B4-BE49-F238E27FC236}">
                      <a16:creationId xmlns:a16="http://schemas.microsoft.com/office/drawing/2014/main" id="{FBC34CC5-7CFB-46C7-A262-AD18FA6BDC1D}"/>
                    </a:ext>
                  </a:extLst>
                </p:cNvPr>
                <p:cNvCxnSpPr>
                  <a:cxnSpLocks/>
                </p:cNvCxnSpPr>
                <p:nvPr/>
              </p:nvCxnSpPr>
              <p:spPr>
                <a:xfrm flipV="1">
                  <a:off x="3295010" y="3473195"/>
                  <a:ext cx="0" cy="790318"/>
                </a:xfrm>
                <a:prstGeom prst="line">
                  <a:avLst/>
                </a:prstGeom>
                <a:ln/>
              </p:spPr>
              <p:style>
                <a:lnRef idx="1">
                  <a:schemeClr val="dk1"/>
                </a:lnRef>
                <a:fillRef idx="0">
                  <a:schemeClr val="dk1"/>
                </a:fillRef>
                <a:effectRef idx="0">
                  <a:schemeClr val="dk1"/>
                </a:effectRef>
                <a:fontRef idx="minor">
                  <a:schemeClr val="tx1"/>
                </a:fontRef>
              </p:style>
            </p:cxnSp>
            <p:cxnSp>
              <p:nvCxnSpPr>
                <p:cNvPr id="336" name="Rett linje 70">
                  <a:extLst>
                    <a:ext uri="{FF2B5EF4-FFF2-40B4-BE49-F238E27FC236}">
                      <a16:creationId xmlns:a16="http://schemas.microsoft.com/office/drawing/2014/main" id="{5FC5358B-2E39-43DC-92EC-6BEA3EE3BC4F}"/>
                    </a:ext>
                  </a:extLst>
                </p:cNvPr>
                <p:cNvCxnSpPr>
                  <a:cxnSpLocks/>
                </p:cNvCxnSpPr>
                <p:nvPr/>
              </p:nvCxnSpPr>
              <p:spPr>
                <a:xfrm flipV="1">
                  <a:off x="3453507" y="3721342"/>
                  <a:ext cx="0" cy="534747"/>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37" name="Rett linje 70">
                  <a:extLst>
                    <a:ext uri="{FF2B5EF4-FFF2-40B4-BE49-F238E27FC236}">
                      <a16:creationId xmlns:a16="http://schemas.microsoft.com/office/drawing/2014/main" id="{45B1705B-0C4E-44D1-A0C9-CBEEDC951F2F}"/>
                    </a:ext>
                  </a:extLst>
                </p:cNvPr>
                <p:cNvCxnSpPr>
                  <a:cxnSpLocks/>
                </p:cNvCxnSpPr>
                <p:nvPr/>
              </p:nvCxnSpPr>
              <p:spPr>
                <a:xfrm flipV="1">
                  <a:off x="3595623" y="3538481"/>
                  <a:ext cx="0" cy="712016"/>
                </a:xfrm>
                <a:prstGeom prst="line">
                  <a:avLst/>
                </a:prstGeom>
                <a:ln w="9207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38" name="Rett linje 70">
                  <a:extLst>
                    <a:ext uri="{FF2B5EF4-FFF2-40B4-BE49-F238E27FC236}">
                      <a16:creationId xmlns:a16="http://schemas.microsoft.com/office/drawing/2014/main" id="{F5CD2EE7-2DF5-4F6E-8ED9-340588E1ECB9}"/>
                    </a:ext>
                  </a:extLst>
                </p:cNvPr>
                <p:cNvCxnSpPr>
                  <a:cxnSpLocks/>
                </p:cNvCxnSpPr>
                <p:nvPr/>
              </p:nvCxnSpPr>
              <p:spPr>
                <a:xfrm flipV="1">
                  <a:off x="3927718" y="3904404"/>
                  <a:ext cx="0" cy="34177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39" name="Rett linje 70">
                  <a:extLst>
                    <a:ext uri="{FF2B5EF4-FFF2-40B4-BE49-F238E27FC236}">
                      <a16:creationId xmlns:a16="http://schemas.microsoft.com/office/drawing/2014/main" id="{E9BCCDAA-99F7-4C18-800D-839EC6F68639}"/>
                    </a:ext>
                  </a:extLst>
                </p:cNvPr>
                <p:cNvCxnSpPr>
                  <a:cxnSpLocks/>
                </p:cNvCxnSpPr>
                <p:nvPr/>
              </p:nvCxnSpPr>
              <p:spPr>
                <a:xfrm flipV="1">
                  <a:off x="3784006" y="3470730"/>
                  <a:ext cx="0" cy="775445"/>
                </a:xfrm>
                <a:prstGeom prst="line">
                  <a:avLst/>
                </a:prstGeom>
                <a:ln w="889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40" name="Rett linje 70">
                  <a:extLst>
                    <a:ext uri="{FF2B5EF4-FFF2-40B4-BE49-F238E27FC236}">
                      <a16:creationId xmlns:a16="http://schemas.microsoft.com/office/drawing/2014/main" id="{E3B6FC31-5965-47C5-944E-127E2B9B6476}"/>
                    </a:ext>
                  </a:extLst>
                </p:cNvPr>
                <p:cNvCxnSpPr>
                  <a:cxnSpLocks/>
                </p:cNvCxnSpPr>
                <p:nvPr/>
              </p:nvCxnSpPr>
              <p:spPr>
                <a:xfrm flipV="1">
                  <a:off x="4297876" y="3627715"/>
                  <a:ext cx="0" cy="618459"/>
                </a:xfrm>
                <a:prstGeom prst="line">
                  <a:avLst/>
                </a:prstGeom>
                <a:ln w="9207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41" name="Rett linje 70">
                  <a:extLst>
                    <a:ext uri="{FF2B5EF4-FFF2-40B4-BE49-F238E27FC236}">
                      <a16:creationId xmlns:a16="http://schemas.microsoft.com/office/drawing/2014/main" id="{E9B8EFB6-9670-4457-9F88-8C5C5AAD3F66}"/>
                    </a:ext>
                  </a:extLst>
                </p:cNvPr>
                <p:cNvCxnSpPr>
                  <a:cxnSpLocks/>
                </p:cNvCxnSpPr>
                <p:nvPr/>
              </p:nvCxnSpPr>
              <p:spPr>
                <a:xfrm flipV="1">
                  <a:off x="4160775" y="3627715"/>
                  <a:ext cx="0" cy="622783"/>
                </a:xfrm>
                <a:prstGeom prst="line">
                  <a:avLst/>
                </a:prstGeom>
                <a:ln w="889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42" name="Rett linje 70">
                  <a:extLst>
                    <a:ext uri="{FF2B5EF4-FFF2-40B4-BE49-F238E27FC236}">
                      <a16:creationId xmlns:a16="http://schemas.microsoft.com/office/drawing/2014/main" id="{F776C4DB-F050-422E-803F-FC6F8065948D}"/>
                    </a:ext>
                  </a:extLst>
                </p:cNvPr>
                <p:cNvCxnSpPr>
                  <a:cxnSpLocks/>
                </p:cNvCxnSpPr>
                <p:nvPr/>
              </p:nvCxnSpPr>
              <p:spPr>
                <a:xfrm>
                  <a:off x="3295010" y="4244978"/>
                  <a:ext cx="1199569" cy="0"/>
                </a:xfrm>
                <a:prstGeom prst="line">
                  <a:avLst/>
                </a:prstGeom>
                <a:ln/>
              </p:spPr>
              <p:style>
                <a:lnRef idx="1">
                  <a:schemeClr val="dk1"/>
                </a:lnRef>
                <a:fillRef idx="0">
                  <a:schemeClr val="dk1"/>
                </a:fillRef>
                <a:effectRef idx="0">
                  <a:schemeClr val="dk1"/>
                </a:effectRef>
                <a:fontRef idx="minor">
                  <a:schemeClr val="tx1"/>
                </a:fontRef>
              </p:style>
            </p:cxnSp>
            <p:sp>
              <p:nvSpPr>
                <p:cNvPr id="343" name="Rektangel: avrundede hjørner 57">
                  <a:extLst>
                    <a:ext uri="{FF2B5EF4-FFF2-40B4-BE49-F238E27FC236}">
                      <a16:creationId xmlns:a16="http://schemas.microsoft.com/office/drawing/2014/main" id="{B7B36E30-1C6D-4702-BBA5-E155FA4D0C83}"/>
                    </a:ext>
                  </a:extLst>
                </p:cNvPr>
                <p:cNvSpPr>
                  <a:spLocks noChangeAspect="1"/>
                </p:cNvSpPr>
                <p:nvPr/>
              </p:nvSpPr>
              <p:spPr>
                <a:xfrm>
                  <a:off x="3109804" y="4477797"/>
                  <a:ext cx="1569979" cy="529205"/>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44" name="Rett linje 70">
                  <a:extLst>
                    <a:ext uri="{FF2B5EF4-FFF2-40B4-BE49-F238E27FC236}">
                      <a16:creationId xmlns:a16="http://schemas.microsoft.com/office/drawing/2014/main" id="{1B58878D-51B2-4F5E-A4DF-5B602D09AE0D}"/>
                    </a:ext>
                  </a:extLst>
                </p:cNvPr>
                <p:cNvCxnSpPr>
                  <a:cxnSpLocks/>
                </p:cNvCxnSpPr>
                <p:nvPr/>
              </p:nvCxnSpPr>
              <p:spPr>
                <a:xfrm>
                  <a:off x="3353625" y="4592081"/>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5" name="Rett linje 70">
                  <a:extLst>
                    <a:ext uri="{FF2B5EF4-FFF2-40B4-BE49-F238E27FC236}">
                      <a16:creationId xmlns:a16="http://schemas.microsoft.com/office/drawing/2014/main" id="{65AF1103-9ED6-47AE-BB69-E7BAC7B52201}"/>
                    </a:ext>
                  </a:extLst>
                </p:cNvPr>
                <p:cNvCxnSpPr>
                  <a:cxnSpLocks/>
                </p:cNvCxnSpPr>
                <p:nvPr/>
              </p:nvCxnSpPr>
              <p:spPr>
                <a:xfrm>
                  <a:off x="3353625" y="4744481"/>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6" name="Rett linje 70">
                  <a:extLst>
                    <a:ext uri="{FF2B5EF4-FFF2-40B4-BE49-F238E27FC236}">
                      <a16:creationId xmlns:a16="http://schemas.microsoft.com/office/drawing/2014/main" id="{D5D0E4EA-C25D-4CFD-B94B-6E6DBA6B26D8}"/>
                    </a:ext>
                  </a:extLst>
                </p:cNvPr>
                <p:cNvCxnSpPr>
                  <a:cxnSpLocks/>
                </p:cNvCxnSpPr>
                <p:nvPr/>
              </p:nvCxnSpPr>
              <p:spPr>
                <a:xfrm>
                  <a:off x="3353625" y="4896252"/>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7" name="Rektangel 54">
                  <a:extLst>
                    <a:ext uri="{FF2B5EF4-FFF2-40B4-BE49-F238E27FC236}">
                      <a16:creationId xmlns:a16="http://schemas.microsoft.com/office/drawing/2014/main" id="{6DD59716-31F4-4556-B79D-8BDC1EAD6C21}"/>
                    </a:ext>
                  </a:extLst>
                </p:cNvPr>
                <p:cNvSpPr/>
                <p:nvPr/>
              </p:nvSpPr>
              <p:spPr>
                <a:xfrm>
                  <a:off x="3054697" y="3055847"/>
                  <a:ext cx="1760069" cy="2454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49" name="TextBox 2">
                <a:extLst>
                  <a:ext uri="{FF2B5EF4-FFF2-40B4-BE49-F238E27FC236}">
                    <a16:creationId xmlns:a16="http://schemas.microsoft.com/office/drawing/2014/main" id="{1D09DEA0-EE03-4B8B-83FA-AB72E0D833AB}"/>
                  </a:ext>
                </a:extLst>
              </p:cNvPr>
              <p:cNvSpPr txBox="1"/>
              <p:nvPr/>
            </p:nvSpPr>
            <p:spPr>
              <a:xfrm>
                <a:off x="7368466" y="4955993"/>
                <a:ext cx="74258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FFFFFF"/>
                    </a:solidFill>
                    <a:effectLst/>
                    <a:uLnTx/>
                    <a:uFillTx/>
                    <a:latin typeface="Arial" panose="020B0604020202020204"/>
                    <a:ea typeface="+mn-ea"/>
                    <a:cs typeface="+mn-cs"/>
                  </a:rPr>
                  <a:t>Dashboard</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53" name="TekstSylinder 159">
              <a:extLst>
                <a:ext uri="{FF2B5EF4-FFF2-40B4-BE49-F238E27FC236}">
                  <a16:creationId xmlns:a16="http://schemas.microsoft.com/office/drawing/2014/main" id="{2893DE18-BBDF-4619-BB20-AF8EEED34BE5}"/>
                </a:ext>
              </a:extLst>
            </p:cNvPr>
            <p:cNvSpPr txBox="1"/>
            <p:nvPr/>
          </p:nvSpPr>
          <p:spPr>
            <a:xfrm>
              <a:off x="7118756" y="5996308"/>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Statistics</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 /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Usage</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1" name="Gruppe 40">
            <a:extLst>
              <a:ext uri="{FF2B5EF4-FFF2-40B4-BE49-F238E27FC236}">
                <a16:creationId xmlns:a16="http://schemas.microsoft.com/office/drawing/2014/main" id="{FFBA203E-EF5B-4A28-9DEF-AAA226457D9E}"/>
              </a:ext>
            </a:extLst>
          </p:cNvPr>
          <p:cNvGrpSpPr/>
          <p:nvPr/>
        </p:nvGrpSpPr>
        <p:grpSpPr>
          <a:xfrm>
            <a:off x="5217079" y="5132512"/>
            <a:ext cx="1362249" cy="1231788"/>
            <a:chOff x="5217079" y="5065209"/>
            <a:chExt cx="1362249" cy="1231788"/>
          </a:xfrm>
        </p:grpSpPr>
        <p:grpSp>
          <p:nvGrpSpPr>
            <p:cNvPr id="314" name="Group 313">
              <a:extLst>
                <a:ext uri="{FF2B5EF4-FFF2-40B4-BE49-F238E27FC236}">
                  <a16:creationId xmlns:a16="http://schemas.microsoft.com/office/drawing/2014/main" id="{50B789F2-D113-4DB2-B47A-53B9A38ADAF1}"/>
                </a:ext>
              </a:extLst>
            </p:cNvPr>
            <p:cNvGrpSpPr/>
            <p:nvPr/>
          </p:nvGrpSpPr>
          <p:grpSpPr>
            <a:xfrm>
              <a:off x="5583002" y="5065209"/>
              <a:ext cx="724724" cy="989553"/>
              <a:chOff x="3748488" y="4940458"/>
              <a:chExt cx="1139605" cy="1556039"/>
            </a:xfrm>
          </p:grpSpPr>
          <p:grpSp>
            <p:nvGrpSpPr>
              <p:cNvPr id="315" name="Group 314">
                <a:extLst>
                  <a:ext uri="{FF2B5EF4-FFF2-40B4-BE49-F238E27FC236}">
                    <a16:creationId xmlns:a16="http://schemas.microsoft.com/office/drawing/2014/main" id="{81069B82-363B-4203-93EE-BE07A8141C3B}"/>
                  </a:ext>
                </a:extLst>
              </p:cNvPr>
              <p:cNvGrpSpPr>
                <a:grpSpLocks noChangeAspect="1"/>
              </p:cNvGrpSpPr>
              <p:nvPr/>
            </p:nvGrpSpPr>
            <p:grpSpPr>
              <a:xfrm>
                <a:off x="3748488" y="4940458"/>
                <a:ext cx="1005734" cy="1556039"/>
                <a:chOff x="9521865" y="343346"/>
                <a:chExt cx="1983242" cy="3068421"/>
              </a:xfrm>
            </p:grpSpPr>
            <p:sp>
              <p:nvSpPr>
                <p:cNvPr id="317" name="Rektangel 58">
                  <a:extLst>
                    <a:ext uri="{FF2B5EF4-FFF2-40B4-BE49-F238E27FC236}">
                      <a16:creationId xmlns:a16="http://schemas.microsoft.com/office/drawing/2014/main" id="{4C624861-682D-41FB-A897-F1E4D128DE17}"/>
                    </a:ext>
                  </a:extLst>
                </p:cNvPr>
                <p:cNvSpPr/>
                <p:nvPr/>
              </p:nvSpPr>
              <p:spPr>
                <a:xfrm>
                  <a:off x="9521865" y="343346"/>
                  <a:ext cx="1983242" cy="3068421"/>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18" name="Rektangel: avrundede hjørner 79">
                  <a:extLst>
                    <a:ext uri="{FF2B5EF4-FFF2-40B4-BE49-F238E27FC236}">
                      <a16:creationId xmlns:a16="http://schemas.microsoft.com/office/drawing/2014/main" id="{79A3102D-8A30-4943-A9E6-73F3CB87D0C4}"/>
                    </a:ext>
                  </a:extLst>
                </p:cNvPr>
                <p:cNvSpPr/>
                <p:nvPr/>
              </p:nvSpPr>
              <p:spPr>
                <a:xfrm>
                  <a:off x="10222525" y="3065072"/>
                  <a:ext cx="581921" cy="182133"/>
                </a:xfrm>
                <a:prstGeom prst="roundRect">
                  <a:avLst/>
                </a:prstGeom>
                <a:solidFill>
                  <a:srgbClr val="A7D4DE"/>
                </a:solidFill>
                <a:ln w="28575">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19" name="Rett linje 87">
                  <a:extLst>
                    <a:ext uri="{FF2B5EF4-FFF2-40B4-BE49-F238E27FC236}">
                      <a16:creationId xmlns:a16="http://schemas.microsoft.com/office/drawing/2014/main" id="{E4457BBA-CA94-4803-B1EE-30A9F746B68D}"/>
                    </a:ext>
                  </a:extLst>
                </p:cNvPr>
                <p:cNvCxnSpPr>
                  <a:cxnSpLocks/>
                </p:cNvCxnSpPr>
                <p:nvPr/>
              </p:nvCxnSpPr>
              <p:spPr>
                <a:xfrm>
                  <a:off x="9728274" y="1773264"/>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0" name="Rektangel 3">
                  <a:extLst>
                    <a:ext uri="{FF2B5EF4-FFF2-40B4-BE49-F238E27FC236}">
                      <a16:creationId xmlns:a16="http://schemas.microsoft.com/office/drawing/2014/main" id="{2DDEBB07-2114-4353-933F-F29BCCD23560}"/>
                    </a:ext>
                  </a:extLst>
                </p:cNvPr>
                <p:cNvSpPr/>
                <p:nvPr/>
              </p:nvSpPr>
              <p:spPr>
                <a:xfrm>
                  <a:off x="9753439" y="2214497"/>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1" name="Rektangel 89">
                  <a:extLst>
                    <a:ext uri="{FF2B5EF4-FFF2-40B4-BE49-F238E27FC236}">
                      <a16:creationId xmlns:a16="http://schemas.microsoft.com/office/drawing/2014/main" id="{C9FB5B82-30ED-4BB0-A6C3-DB1BDBC089A2}"/>
                    </a:ext>
                  </a:extLst>
                </p:cNvPr>
                <p:cNvSpPr/>
                <p:nvPr/>
              </p:nvSpPr>
              <p:spPr>
                <a:xfrm>
                  <a:off x="9753439" y="2538587"/>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22" name="Rett linje 90">
                  <a:extLst>
                    <a:ext uri="{FF2B5EF4-FFF2-40B4-BE49-F238E27FC236}">
                      <a16:creationId xmlns:a16="http://schemas.microsoft.com/office/drawing/2014/main" id="{8463A622-24AB-4855-B3C1-5E8D6F6DA55C}"/>
                    </a:ext>
                  </a:extLst>
                </p:cNvPr>
                <p:cNvCxnSpPr>
                  <a:cxnSpLocks/>
                </p:cNvCxnSpPr>
                <p:nvPr/>
              </p:nvCxnSpPr>
              <p:spPr>
                <a:xfrm>
                  <a:off x="10086518" y="2324549"/>
                  <a:ext cx="121652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3" name="Rett linje 191">
                  <a:extLst>
                    <a:ext uri="{FF2B5EF4-FFF2-40B4-BE49-F238E27FC236}">
                      <a16:creationId xmlns:a16="http://schemas.microsoft.com/office/drawing/2014/main" id="{B39CC898-6AED-46B0-AA68-8B5DD584DCBF}"/>
                    </a:ext>
                  </a:extLst>
                </p:cNvPr>
                <p:cNvCxnSpPr>
                  <a:cxnSpLocks/>
                </p:cNvCxnSpPr>
                <p:nvPr/>
              </p:nvCxnSpPr>
              <p:spPr>
                <a:xfrm>
                  <a:off x="9728274" y="1554189"/>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4" name="Rett linje 192">
                  <a:extLst>
                    <a:ext uri="{FF2B5EF4-FFF2-40B4-BE49-F238E27FC236}">
                      <a16:creationId xmlns:a16="http://schemas.microsoft.com/office/drawing/2014/main" id="{1FEBE7E2-1DEE-456E-9B07-206AC4AAEE21}"/>
                    </a:ext>
                  </a:extLst>
                </p:cNvPr>
                <p:cNvCxnSpPr>
                  <a:cxnSpLocks/>
                </p:cNvCxnSpPr>
                <p:nvPr/>
              </p:nvCxnSpPr>
              <p:spPr>
                <a:xfrm>
                  <a:off x="9728274" y="1327281"/>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5" name="Rett linje 193">
                  <a:extLst>
                    <a:ext uri="{FF2B5EF4-FFF2-40B4-BE49-F238E27FC236}">
                      <a16:creationId xmlns:a16="http://schemas.microsoft.com/office/drawing/2014/main" id="{10FD141D-1755-4EB1-AF4A-F0001F457273}"/>
                    </a:ext>
                  </a:extLst>
                </p:cNvPr>
                <p:cNvCxnSpPr>
                  <a:cxnSpLocks/>
                </p:cNvCxnSpPr>
                <p:nvPr/>
              </p:nvCxnSpPr>
              <p:spPr>
                <a:xfrm>
                  <a:off x="9728274" y="1087917"/>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6" name="Rett linje 194">
                  <a:extLst>
                    <a:ext uri="{FF2B5EF4-FFF2-40B4-BE49-F238E27FC236}">
                      <a16:creationId xmlns:a16="http://schemas.microsoft.com/office/drawing/2014/main" id="{FC72775E-549F-4DC4-A40A-7B421DE2A16E}"/>
                    </a:ext>
                  </a:extLst>
                </p:cNvPr>
                <p:cNvCxnSpPr>
                  <a:cxnSpLocks/>
                </p:cNvCxnSpPr>
                <p:nvPr/>
              </p:nvCxnSpPr>
              <p:spPr>
                <a:xfrm>
                  <a:off x="9728274" y="2023816"/>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7" name="Rett linje 197">
                  <a:extLst>
                    <a:ext uri="{FF2B5EF4-FFF2-40B4-BE49-F238E27FC236}">
                      <a16:creationId xmlns:a16="http://schemas.microsoft.com/office/drawing/2014/main" id="{EF37CFE8-4C88-420A-B158-E0A4B8B1A05E}"/>
                    </a:ext>
                  </a:extLst>
                </p:cNvPr>
                <p:cNvCxnSpPr>
                  <a:cxnSpLocks/>
                </p:cNvCxnSpPr>
                <p:nvPr/>
              </p:nvCxnSpPr>
              <p:spPr>
                <a:xfrm>
                  <a:off x="10072199" y="2629653"/>
                  <a:ext cx="121652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8" name="Ellipse 201">
                  <a:extLst>
                    <a:ext uri="{FF2B5EF4-FFF2-40B4-BE49-F238E27FC236}">
                      <a16:creationId xmlns:a16="http://schemas.microsoft.com/office/drawing/2014/main" id="{7CB6496E-FED3-4316-B38E-C9200273FB0C}"/>
                    </a:ext>
                  </a:extLst>
                </p:cNvPr>
                <p:cNvSpPr/>
                <p:nvPr/>
              </p:nvSpPr>
              <p:spPr>
                <a:xfrm>
                  <a:off x="9660962" y="452322"/>
                  <a:ext cx="486714" cy="485227"/>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29" name="Grafikk 205" descr="Bokmerke med heldekkende fyll">
                  <a:extLst>
                    <a:ext uri="{FF2B5EF4-FFF2-40B4-BE49-F238E27FC236}">
                      <a16:creationId xmlns:a16="http://schemas.microsoft.com/office/drawing/2014/main" id="{FB56AB59-8BC9-4116-ABD2-2CAC2184FD2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708490" y="515365"/>
                  <a:ext cx="391658" cy="391658"/>
                </a:xfrm>
                <a:prstGeom prst="rect">
                  <a:avLst/>
                </a:prstGeom>
              </p:spPr>
            </p:pic>
          </p:grpSp>
          <p:sp>
            <p:nvSpPr>
              <p:cNvPr id="316" name="TextBox 315">
                <a:extLst>
                  <a:ext uri="{FF2B5EF4-FFF2-40B4-BE49-F238E27FC236}">
                    <a16:creationId xmlns:a16="http://schemas.microsoft.com/office/drawing/2014/main" id="{31DA242A-1B60-4F01-98CC-A4367D26BD99}"/>
                  </a:ext>
                </a:extLst>
              </p:cNvPr>
              <p:cNvSpPr txBox="1"/>
              <p:nvPr/>
            </p:nvSpPr>
            <p:spPr>
              <a:xfrm>
                <a:off x="3934165" y="5017303"/>
                <a:ext cx="953928" cy="2903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a:ln>
                      <a:noFill/>
                    </a:ln>
                    <a:solidFill>
                      <a:srgbClr val="005E58"/>
                    </a:solidFill>
                    <a:effectLst/>
                    <a:uLnTx/>
                    <a:uFillTx/>
                    <a:latin typeface="Arial" panose="020B0604020202020204"/>
                    <a:ea typeface="+mn-ea"/>
                    <a:cs typeface="+mn-cs"/>
                  </a:rPr>
                  <a:t>Web Form</a:t>
                </a:r>
                <a:endParaRPr kumimoji="0" lang="nb-NO" sz="16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sp>
          <p:nvSpPr>
            <p:cNvPr id="354" name="TekstSylinder 159">
              <a:extLst>
                <a:ext uri="{FF2B5EF4-FFF2-40B4-BE49-F238E27FC236}">
                  <a16:creationId xmlns:a16="http://schemas.microsoft.com/office/drawing/2014/main" id="{DC986379-DC65-415F-99CC-62A8CD7EC06F}"/>
                </a:ext>
              </a:extLst>
            </p:cNvPr>
            <p:cNvSpPr txBox="1"/>
            <p:nvPr/>
          </p:nvSpPr>
          <p:spPr>
            <a:xfrm>
              <a:off x="5217079" y="6035387"/>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Order form</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3" name="Gruppe 42">
            <a:extLst>
              <a:ext uri="{FF2B5EF4-FFF2-40B4-BE49-F238E27FC236}">
                <a16:creationId xmlns:a16="http://schemas.microsoft.com/office/drawing/2014/main" id="{2F9C6E66-7DE9-45E9-AC02-CB28C13B01A2}"/>
              </a:ext>
            </a:extLst>
          </p:cNvPr>
          <p:cNvGrpSpPr/>
          <p:nvPr/>
        </p:nvGrpSpPr>
        <p:grpSpPr>
          <a:xfrm>
            <a:off x="5264185" y="1434757"/>
            <a:ext cx="1362249" cy="782309"/>
            <a:chOff x="5264185" y="1434757"/>
            <a:chExt cx="1362249" cy="782309"/>
          </a:xfrm>
        </p:grpSpPr>
        <p:pic>
          <p:nvPicPr>
            <p:cNvPr id="13" name="Grafikk 12" descr="Sky med heldekkende fyll">
              <a:extLst>
                <a:ext uri="{FF2B5EF4-FFF2-40B4-BE49-F238E27FC236}">
                  <a16:creationId xmlns:a16="http://schemas.microsoft.com/office/drawing/2014/main" id="{C939EF90-76EA-4911-A360-CEE3BB3BB0E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564669" y="1434757"/>
              <a:ext cx="744306" cy="744307"/>
            </a:xfrm>
            <a:prstGeom prst="rect">
              <a:avLst/>
            </a:prstGeom>
          </p:spPr>
        </p:pic>
        <p:sp>
          <p:nvSpPr>
            <p:cNvPr id="355" name="TekstSylinder 159">
              <a:extLst>
                <a:ext uri="{FF2B5EF4-FFF2-40B4-BE49-F238E27FC236}">
                  <a16:creationId xmlns:a16="http://schemas.microsoft.com/office/drawing/2014/main" id="{EB6BDE8F-5AA4-425E-A532-E0286BD3087E}"/>
                </a:ext>
              </a:extLst>
            </p:cNvPr>
            <p:cNvSpPr txBox="1"/>
            <p:nvPr/>
          </p:nvSpPr>
          <p:spPr>
            <a:xfrm>
              <a:off x="5264185" y="1955456"/>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Login</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sp>
        <p:nvSpPr>
          <p:cNvPr id="356" name="Tittel 50">
            <a:extLst>
              <a:ext uri="{FF2B5EF4-FFF2-40B4-BE49-F238E27FC236}">
                <a16:creationId xmlns:a16="http://schemas.microsoft.com/office/drawing/2014/main" id="{DBDADE86-E691-4394-B176-79825227BEC7}"/>
              </a:ext>
            </a:extLst>
          </p:cNvPr>
          <p:cNvSpPr>
            <a:spLocks noGrp="1"/>
          </p:cNvSpPr>
          <p:nvPr>
            <p:ph type="title"/>
          </p:nvPr>
        </p:nvSpPr>
        <p:spPr>
          <a:xfrm>
            <a:off x="846091" y="480165"/>
            <a:ext cx="10515600" cy="851941"/>
          </a:xfrm>
        </p:spPr>
        <p:txBody>
          <a:bodyPr>
            <a:normAutofit/>
          </a:bodyPr>
          <a:lstStyle/>
          <a:p>
            <a:pPr algn="ctr"/>
            <a:r>
              <a:rPr lang="nb-NO" dirty="0" err="1"/>
              <a:t>Customer</a:t>
            </a:r>
            <a:r>
              <a:rPr lang="nb-NO" dirty="0"/>
              <a:t> </a:t>
            </a:r>
            <a:r>
              <a:rPr lang="nb-NO" dirty="0" err="1"/>
              <a:t>Engagement</a:t>
            </a:r>
            <a:r>
              <a:rPr lang="nb-NO" dirty="0"/>
              <a:t> Platform</a:t>
            </a:r>
            <a:endParaRPr lang="en-US" dirty="0"/>
          </a:p>
        </p:txBody>
      </p:sp>
      <p:pic>
        <p:nvPicPr>
          <p:cNvPr id="357" name="Graphic 312" descr="Arrow: Straight with solid fill">
            <a:extLst>
              <a:ext uri="{FF2B5EF4-FFF2-40B4-BE49-F238E27FC236}">
                <a16:creationId xmlns:a16="http://schemas.microsoft.com/office/drawing/2014/main" id="{3D7D22ED-4B0A-4B10-9D2D-F656159F97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5755499" y="2225078"/>
            <a:ext cx="323987" cy="323986"/>
          </a:xfrm>
          <a:prstGeom prst="rect">
            <a:avLst/>
          </a:prstGeom>
        </p:spPr>
      </p:pic>
      <p:grpSp>
        <p:nvGrpSpPr>
          <p:cNvPr id="11" name="Gruppe 10">
            <a:extLst>
              <a:ext uri="{FF2B5EF4-FFF2-40B4-BE49-F238E27FC236}">
                <a16:creationId xmlns:a16="http://schemas.microsoft.com/office/drawing/2014/main" id="{3587537B-7AE1-4673-B707-80850B06F7E6}"/>
              </a:ext>
            </a:extLst>
          </p:cNvPr>
          <p:cNvGrpSpPr/>
          <p:nvPr/>
        </p:nvGrpSpPr>
        <p:grpSpPr>
          <a:xfrm>
            <a:off x="2363593" y="1972046"/>
            <a:ext cx="1804912" cy="1355453"/>
            <a:chOff x="1222529" y="1672828"/>
            <a:chExt cx="1804912" cy="1355453"/>
          </a:xfrm>
        </p:grpSpPr>
        <p:sp>
          <p:nvSpPr>
            <p:cNvPr id="235" name="TekstSylinder 159">
              <a:extLst>
                <a:ext uri="{FF2B5EF4-FFF2-40B4-BE49-F238E27FC236}">
                  <a16:creationId xmlns:a16="http://schemas.microsoft.com/office/drawing/2014/main" id="{CE2DE1DC-FBEF-49A2-8245-9CD179CB8E26}"/>
                </a:ext>
              </a:extLst>
            </p:cNvPr>
            <p:cNvSpPr txBox="1"/>
            <p:nvPr/>
          </p:nvSpPr>
          <p:spPr>
            <a:xfrm>
              <a:off x="1222529" y="1672828"/>
              <a:ext cx="180491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Person Info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including</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 GDPR (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consent</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37" name="Gruppe 36">
              <a:extLst>
                <a:ext uri="{FF2B5EF4-FFF2-40B4-BE49-F238E27FC236}">
                  <a16:creationId xmlns:a16="http://schemas.microsoft.com/office/drawing/2014/main" id="{4B4D41CC-33C5-4963-A5C6-7A357BAC2019}"/>
                </a:ext>
              </a:extLst>
            </p:cNvPr>
            <p:cNvGrpSpPr/>
            <p:nvPr/>
          </p:nvGrpSpPr>
          <p:grpSpPr>
            <a:xfrm>
              <a:off x="1495869" y="2076515"/>
              <a:ext cx="1155558" cy="824456"/>
              <a:chOff x="1915188" y="2623757"/>
              <a:chExt cx="1155558" cy="824456"/>
            </a:xfrm>
          </p:grpSpPr>
          <p:grpSp>
            <p:nvGrpSpPr>
              <p:cNvPr id="3" name="Gruppe 25">
                <a:extLst>
                  <a:ext uri="{FF2B5EF4-FFF2-40B4-BE49-F238E27FC236}">
                    <a16:creationId xmlns:a16="http://schemas.microsoft.com/office/drawing/2014/main" id="{5FD76794-2DC0-4F0B-A95A-BF08D9F399E5}"/>
                  </a:ext>
                </a:extLst>
              </p:cNvPr>
              <p:cNvGrpSpPr>
                <a:grpSpLocks noChangeAspect="1"/>
              </p:cNvGrpSpPr>
              <p:nvPr/>
            </p:nvGrpSpPr>
            <p:grpSpPr>
              <a:xfrm>
                <a:off x="1935632" y="2645249"/>
                <a:ext cx="1135114" cy="802964"/>
                <a:chOff x="4696484" y="1818425"/>
                <a:chExt cx="3352800" cy="2371725"/>
              </a:xfrm>
            </p:grpSpPr>
            <p:grpSp>
              <p:nvGrpSpPr>
                <p:cNvPr id="91" name="Gruppe 99">
                  <a:extLst>
                    <a:ext uri="{FF2B5EF4-FFF2-40B4-BE49-F238E27FC236}">
                      <a16:creationId xmlns:a16="http://schemas.microsoft.com/office/drawing/2014/main" id="{889FF942-D1B1-49C7-9829-6C4813F175A1}"/>
                    </a:ext>
                  </a:extLst>
                </p:cNvPr>
                <p:cNvGrpSpPr/>
                <p:nvPr/>
              </p:nvGrpSpPr>
              <p:grpSpPr>
                <a:xfrm>
                  <a:off x="4696484" y="1818425"/>
                  <a:ext cx="3352800" cy="2371725"/>
                  <a:chOff x="1333500" y="2085975"/>
                  <a:chExt cx="3352800" cy="2371725"/>
                </a:xfrm>
              </p:grpSpPr>
              <p:sp>
                <p:nvSpPr>
                  <p:cNvPr id="104" name="Rektangel 100">
                    <a:extLst>
                      <a:ext uri="{FF2B5EF4-FFF2-40B4-BE49-F238E27FC236}">
                        <a16:creationId xmlns:a16="http://schemas.microsoft.com/office/drawing/2014/main" id="{1D8DFCA9-C084-45DF-890D-EF49BC56F36D}"/>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05" name="Rektangel 101">
                    <a:extLst>
                      <a:ext uri="{FF2B5EF4-FFF2-40B4-BE49-F238E27FC236}">
                        <a16:creationId xmlns:a16="http://schemas.microsoft.com/office/drawing/2014/main" id="{08A33F91-CE19-4852-9532-030E2A4D0B62}"/>
                      </a:ext>
                    </a:extLst>
                  </p:cNvPr>
                  <p:cNvSpPr/>
                  <p:nvPr/>
                </p:nvSpPr>
                <p:spPr>
                  <a:xfrm>
                    <a:off x="1457324" y="2181224"/>
                    <a:ext cx="3152777" cy="348189"/>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 name="Gruppe 102">
                    <a:extLst>
                      <a:ext uri="{FF2B5EF4-FFF2-40B4-BE49-F238E27FC236}">
                        <a16:creationId xmlns:a16="http://schemas.microsoft.com/office/drawing/2014/main" id="{6692D087-FECA-4633-BE49-792219202751}"/>
                      </a:ext>
                    </a:extLst>
                  </p:cNvPr>
                  <p:cNvGrpSpPr/>
                  <p:nvPr/>
                </p:nvGrpSpPr>
                <p:grpSpPr>
                  <a:xfrm>
                    <a:off x="1522674" y="2578084"/>
                    <a:ext cx="701413" cy="698196"/>
                    <a:chOff x="5676900" y="2581543"/>
                    <a:chExt cx="838200" cy="790575"/>
                  </a:xfrm>
                </p:grpSpPr>
                <p:sp>
                  <p:nvSpPr>
                    <p:cNvPr id="115" name="Ellipse 118">
                      <a:extLst>
                        <a:ext uri="{FF2B5EF4-FFF2-40B4-BE49-F238E27FC236}">
                          <a16:creationId xmlns:a16="http://schemas.microsoft.com/office/drawing/2014/main" id="{43910698-B3E4-42F2-805E-2C9FD3BEAC06}"/>
                        </a:ext>
                      </a:extLst>
                    </p:cNvPr>
                    <p:cNvSpPr/>
                    <p:nvPr/>
                  </p:nvSpPr>
                  <p:spPr>
                    <a:xfrm>
                      <a:off x="5676900" y="2581543"/>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6" name="Grafikk 119" descr="Bruker med heldekkende fyll">
                      <a:extLst>
                        <a:ext uri="{FF2B5EF4-FFF2-40B4-BE49-F238E27FC236}">
                          <a16:creationId xmlns:a16="http://schemas.microsoft.com/office/drawing/2014/main" id="{E47A8CC6-5F54-4953-8178-AA590B7A087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748338" y="2629169"/>
                      <a:ext cx="695325" cy="695324"/>
                    </a:xfrm>
                    <a:prstGeom prst="rect">
                      <a:avLst/>
                    </a:prstGeom>
                  </p:spPr>
                </p:pic>
              </p:grpSp>
              <p:cxnSp>
                <p:nvCxnSpPr>
                  <p:cNvPr id="107" name="Rett linje 103">
                    <a:extLst>
                      <a:ext uri="{FF2B5EF4-FFF2-40B4-BE49-F238E27FC236}">
                        <a16:creationId xmlns:a16="http://schemas.microsoft.com/office/drawing/2014/main" id="{2C793CB8-A537-4DD0-A07F-27C64BE7E01F}"/>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8" name="Rett linje 104">
                    <a:extLst>
                      <a:ext uri="{FF2B5EF4-FFF2-40B4-BE49-F238E27FC236}">
                        <a16:creationId xmlns:a16="http://schemas.microsoft.com/office/drawing/2014/main" id="{9AF96FB2-45EF-4B8B-B6C8-65B08ABB3438}"/>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9" name="Rett linje 105">
                    <a:extLst>
                      <a:ext uri="{FF2B5EF4-FFF2-40B4-BE49-F238E27FC236}">
                        <a16:creationId xmlns:a16="http://schemas.microsoft.com/office/drawing/2014/main" id="{16DA5CA5-4293-4539-B3D5-9BB9C861E80C}"/>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10" name="Gruppe 110">
                    <a:extLst>
                      <a:ext uri="{FF2B5EF4-FFF2-40B4-BE49-F238E27FC236}">
                        <a16:creationId xmlns:a16="http://schemas.microsoft.com/office/drawing/2014/main" id="{23133D40-7556-4A51-9D3A-6B5FA3C8FFC8}"/>
                      </a:ext>
                    </a:extLst>
                  </p:cNvPr>
                  <p:cNvGrpSpPr/>
                  <p:nvPr/>
                </p:nvGrpSpPr>
                <p:grpSpPr>
                  <a:xfrm>
                    <a:off x="4376737" y="2278856"/>
                    <a:ext cx="171450" cy="78581"/>
                    <a:chOff x="3910012" y="2269331"/>
                    <a:chExt cx="171450" cy="78581"/>
                  </a:xfrm>
                </p:grpSpPr>
                <p:cxnSp>
                  <p:nvCxnSpPr>
                    <p:cNvPr id="112" name="Rett linje 115">
                      <a:extLst>
                        <a:ext uri="{FF2B5EF4-FFF2-40B4-BE49-F238E27FC236}">
                          <a16:creationId xmlns:a16="http://schemas.microsoft.com/office/drawing/2014/main" id="{5000E0D2-1E05-470D-9377-78E134E49EA9}"/>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3" name="Rett linje 116">
                      <a:extLst>
                        <a:ext uri="{FF2B5EF4-FFF2-40B4-BE49-F238E27FC236}">
                          <a16:creationId xmlns:a16="http://schemas.microsoft.com/office/drawing/2014/main" id="{B78224B6-F75B-4DBF-8723-24E560F72D9F}"/>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4" name="Rett linje 117">
                      <a:extLst>
                        <a:ext uri="{FF2B5EF4-FFF2-40B4-BE49-F238E27FC236}">
                          <a16:creationId xmlns:a16="http://schemas.microsoft.com/office/drawing/2014/main" id="{5E36C8DF-86CE-4C96-AD39-9A80DDA3F54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11" name="Grafikk 111" descr="Stjerne kontur">
                    <a:extLst>
                      <a:ext uri="{FF2B5EF4-FFF2-40B4-BE49-F238E27FC236}">
                        <a16:creationId xmlns:a16="http://schemas.microsoft.com/office/drawing/2014/main" id="{366698E7-656F-4262-A957-006B5B65D12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sp>
              <p:nvSpPr>
                <p:cNvPr id="92" name="Rektangel: avrundede hjørner 163">
                  <a:extLst>
                    <a:ext uri="{FF2B5EF4-FFF2-40B4-BE49-F238E27FC236}">
                      <a16:creationId xmlns:a16="http://schemas.microsoft.com/office/drawing/2014/main" id="{EDB64E56-79AF-428D-9D4F-F32B0223B470}"/>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3" name="Rett linje 164">
                  <a:extLst>
                    <a:ext uri="{FF2B5EF4-FFF2-40B4-BE49-F238E27FC236}">
                      <a16:creationId xmlns:a16="http://schemas.microsoft.com/office/drawing/2014/main" id="{0F314F27-FCB2-4912-9F3D-95903F4B9D50}"/>
                    </a:ext>
                  </a:extLst>
                </p:cNvPr>
                <p:cNvCxnSpPr>
                  <a:cxnSpLocks/>
                </p:cNvCxnSpPr>
                <p:nvPr/>
              </p:nvCxnSpPr>
              <p:spPr>
                <a:xfrm flipV="1">
                  <a:off x="4870992" y="3173392"/>
                  <a:ext cx="3058850" cy="3335"/>
                </a:xfrm>
                <a:prstGeom prst="line">
                  <a:avLst/>
                </a:prstGeom>
                <a:ln w="25400">
                  <a:solidFill>
                    <a:srgbClr val="005E58"/>
                  </a:solidFill>
                </a:ln>
              </p:spPr>
              <p:style>
                <a:lnRef idx="1">
                  <a:schemeClr val="dk1"/>
                </a:lnRef>
                <a:fillRef idx="0">
                  <a:schemeClr val="dk1"/>
                </a:fillRef>
                <a:effectRef idx="0">
                  <a:schemeClr val="dk1"/>
                </a:effectRef>
                <a:fontRef idx="minor">
                  <a:schemeClr val="tx1"/>
                </a:fontRef>
              </p:style>
            </p:cxnSp>
            <p:cxnSp>
              <p:nvCxnSpPr>
                <p:cNvPr id="94" name="Rett linje 165">
                  <a:extLst>
                    <a:ext uri="{FF2B5EF4-FFF2-40B4-BE49-F238E27FC236}">
                      <a16:creationId xmlns:a16="http://schemas.microsoft.com/office/drawing/2014/main" id="{E859588A-E462-4EA4-9D17-850B64569D2B}"/>
                    </a:ext>
                  </a:extLst>
                </p:cNvPr>
                <p:cNvCxnSpPr>
                  <a:cxnSpLocks/>
                </p:cNvCxnSpPr>
                <p:nvPr/>
              </p:nvCxnSpPr>
              <p:spPr>
                <a:xfrm>
                  <a:off x="5131902" y="3424157"/>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166">
                  <a:extLst>
                    <a:ext uri="{FF2B5EF4-FFF2-40B4-BE49-F238E27FC236}">
                      <a16:creationId xmlns:a16="http://schemas.microsoft.com/office/drawing/2014/main" id="{B5829DF3-5734-445A-A9C2-910A8F21A875}"/>
                    </a:ext>
                  </a:extLst>
                </p:cNvPr>
                <p:cNvCxnSpPr>
                  <a:cxnSpLocks/>
                </p:cNvCxnSpPr>
                <p:nvPr/>
              </p:nvCxnSpPr>
              <p:spPr>
                <a:xfrm>
                  <a:off x="5126623" y="3554171"/>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Rett linje 167">
                  <a:extLst>
                    <a:ext uri="{FF2B5EF4-FFF2-40B4-BE49-F238E27FC236}">
                      <a16:creationId xmlns:a16="http://schemas.microsoft.com/office/drawing/2014/main" id="{F62FF754-093E-41FB-A59A-1CD7BFBA474C}"/>
                    </a:ext>
                  </a:extLst>
                </p:cNvPr>
                <p:cNvCxnSpPr>
                  <a:cxnSpLocks/>
                </p:cNvCxnSpPr>
                <p:nvPr/>
              </p:nvCxnSpPr>
              <p:spPr>
                <a:xfrm>
                  <a:off x="5126623" y="3677878"/>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Rett linje 169">
                  <a:extLst>
                    <a:ext uri="{FF2B5EF4-FFF2-40B4-BE49-F238E27FC236}">
                      <a16:creationId xmlns:a16="http://schemas.microsoft.com/office/drawing/2014/main" id="{AA9415E5-DE6E-4D1B-A309-CF36DC3299D5}"/>
                    </a:ext>
                  </a:extLst>
                </p:cNvPr>
                <p:cNvCxnSpPr>
                  <a:cxnSpLocks/>
                </p:cNvCxnSpPr>
                <p:nvPr/>
              </p:nvCxnSpPr>
              <p:spPr>
                <a:xfrm>
                  <a:off x="5131902"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Rett linje 170">
                  <a:extLst>
                    <a:ext uri="{FF2B5EF4-FFF2-40B4-BE49-F238E27FC236}">
                      <a16:creationId xmlns:a16="http://schemas.microsoft.com/office/drawing/2014/main" id="{151E1FF0-8F04-4EBB-91A9-F70694209FF6}"/>
                    </a:ext>
                  </a:extLst>
                </p:cNvPr>
                <p:cNvCxnSpPr>
                  <a:cxnSpLocks/>
                </p:cNvCxnSpPr>
                <p:nvPr/>
              </p:nvCxnSpPr>
              <p:spPr>
                <a:xfrm>
                  <a:off x="6147341"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Rett linje 171">
                  <a:extLst>
                    <a:ext uri="{FF2B5EF4-FFF2-40B4-BE49-F238E27FC236}">
                      <a16:creationId xmlns:a16="http://schemas.microsoft.com/office/drawing/2014/main" id="{1647465A-725E-4FE1-A7A3-36AC89E3AC1F}"/>
                    </a:ext>
                  </a:extLst>
                </p:cNvPr>
                <p:cNvCxnSpPr>
                  <a:cxnSpLocks/>
                </p:cNvCxnSpPr>
                <p:nvPr/>
              </p:nvCxnSpPr>
              <p:spPr>
                <a:xfrm>
                  <a:off x="6147341"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172">
                  <a:extLst>
                    <a:ext uri="{FF2B5EF4-FFF2-40B4-BE49-F238E27FC236}">
                      <a16:creationId xmlns:a16="http://schemas.microsoft.com/office/drawing/2014/main" id="{C67122CA-9804-49B2-87CF-89B4377135DC}"/>
                    </a:ext>
                  </a:extLst>
                </p:cNvPr>
                <p:cNvCxnSpPr>
                  <a:cxnSpLocks/>
                </p:cNvCxnSpPr>
                <p:nvPr/>
              </p:nvCxnSpPr>
              <p:spPr>
                <a:xfrm>
                  <a:off x="6147341"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73">
                  <a:extLst>
                    <a:ext uri="{FF2B5EF4-FFF2-40B4-BE49-F238E27FC236}">
                      <a16:creationId xmlns:a16="http://schemas.microsoft.com/office/drawing/2014/main" id="{8E352817-CF1F-4215-AF2B-B638A61DCDF7}"/>
                    </a:ext>
                  </a:extLst>
                </p:cNvPr>
                <p:cNvCxnSpPr>
                  <a:cxnSpLocks/>
                </p:cNvCxnSpPr>
                <p:nvPr/>
              </p:nvCxnSpPr>
              <p:spPr>
                <a:xfrm>
                  <a:off x="6147341"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2" name="Grafikk 174" descr="Sjekkboks avmerket med heldekkende fyll">
                  <a:extLst>
                    <a:ext uri="{FF2B5EF4-FFF2-40B4-BE49-F238E27FC236}">
                      <a16:creationId xmlns:a16="http://schemas.microsoft.com/office/drawing/2014/main" id="{C3053E83-25AD-44E1-9048-DBC4CF06407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58036" y="3289937"/>
                  <a:ext cx="331150" cy="331150"/>
                </a:xfrm>
                <a:prstGeom prst="rect">
                  <a:avLst/>
                </a:prstGeom>
              </p:spPr>
            </p:pic>
            <p:pic>
              <p:nvPicPr>
                <p:cNvPr id="103" name="Grafikk 175" descr="Sjekkboks avmerket med heldekkende fyll">
                  <a:extLst>
                    <a:ext uri="{FF2B5EF4-FFF2-40B4-BE49-F238E27FC236}">
                      <a16:creationId xmlns:a16="http://schemas.microsoft.com/office/drawing/2014/main" id="{5251A33A-8D56-4FDA-95E2-305F92F00252}"/>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66393" y="3529301"/>
                  <a:ext cx="331150" cy="331150"/>
                </a:xfrm>
                <a:prstGeom prst="rect">
                  <a:avLst/>
                </a:prstGeom>
              </p:spPr>
            </p:pic>
          </p:grpSp>
          <p:sp>
            <p:nvSpPr>
              <p:cNvPr id="7" name="TextBox 2">
                <a:extLst>
                  <a:ext uri="{FF2B5EF4-FFF2-40B4-BE49-F238E27FC236}">
                    <a16:creationId xmlns:a16="http://schemas.microsoft.com/office/drawing/2014/main" id="{0688A40B-D230-41F1-8E4D-6FCEF4665147}"/>
                  </a:ext>
                </a:extLst>
              </p:cNvPr>
              <p:cNvSpPr txBox="1"/>
              <p:nvPr/>
            </p:nvSpPr>
            <p:spPr>
              <a:xfrm>
                <a:off x="1915188" y="2623757"/>
                <a:ext cx="67874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FFFFFF"/>
                    </a:solidFill>
                    <a:effectLst/>
                    <a:uLnTx/>
                    <a:uFillTx/>
                    <a:latin typeface="Arial" panose="020B0604020202020204"/>
                    <a:ea typeface="+mn-ea"/>
                    <a:cs typeface="+mn-cs"/>
                  </a:rPr>
                  <a:t>Person</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1" name="Gruppe 20">
              <a:extLst>
                <a:ext uri="{FF2B5EF4-FFF2-40B4-BE49-F238E27FC236}">
                  <a16:creationId xmlns:a16="http://schemas.microsoft.com/office/drawing/2014/main" id="{595BF0F6-1211-4806-8F84-9A85868118B9}"/>
                </a:ext>
              </a:extLst>
            </p:cNvPr>
            <p:cNvGrpSpPr/>
            <p:nvPr/>
          </p:nvGrpSpPr>
          <p:grpSpPr>
            <a:xfrm>
              <a:off x="2492178" y="2703937"/>
              <a:ext cx="315149" cy="324344"/>
              <a:chOff x="987279" y="1946546"/>
              <a:chExt cx="563888" cy="529832"/>
            </a:xfrm>
          </p:grpSpPr>
          <p:sp>
            <p:nvSpPr>
              <p:cNvPr id="236" name="Oval 145">
                <a:extLst>
                  <a:ext uri="{FF2B5EF4-FFF2-40B4-BE49-F238E27FC236}">
                    <a16:creationId xmlns:a16="http://schemas.microsoft.com/office/drawing/2014/main" id="{DB3E6989-50F7-4C8A-93AF-28842ABC082D}"/>
                  </a:ext>
                </a:extLst>
              </p:cNvPr>
              <p:cNvSpPr/>
              <p:nvPr/>
            </p:nvSpPr>
            <p:spPr>
              <a:xfrm>
                <a:off x="987279" y="1946546"/>
                <a:ext cx="563888" cy="52983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 name="Grafikk 16" descr="Avkrysset skjold kontur">
                <a:extLst>
                  <a:ext uri="{FF2B5EF4-FFF2-40B4-BE49-F238E27FC236}">
                    <a16:creationId xmlns:a16="http://schemas.microsoft.com/office/drawing/2014/main" id="{FD0D6393-354A-47B0-9758-1B225E5F375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49589" y="2001709"/>
                <a:ext cx="471671" cy="471672"/>
              </a:xfrm>
              <a:prstGeom prst="rect">
                <a:avLst/>
              </a:prstGeom>
            </p:spPr>
          </p:pic>
        </p:grpSp>
      </p:grpSp>
      <p:grpSp>
        <p:nvGrpSpPr>
          <p:cNvPr id="15" name="Gruppe 14">
            <a:extLst>
              <a:ext uri="{FF2B5EF4-FFF2-40B4-BE49-F238E27FC236}">
                <a16:creationId xmlns:a16="http://schemas.microsoft.com/office/drawing/2014/main" id="{000B5AFA-3558-4627-A6F8-946BE194C531}"/>
              </a:ext>
            </a:extLst>
          </p:cNvPr>
          <p:cNvGrpSpPr/>
          <p:nvPr/>
        </p:nvGrpSpPr>
        <p:grpSpPr>
          <a:xfrm>
            <a:off x="7666146" y="2428965"/>
            <a:ext cx="1539953" cy="1043609"/>
            <a:chOff x="8786825" y="2444880"/>
            <a:chExt cx="1539953" cy="1043609"/>
          </a:xfrm>
        </p:grpSpPr>
        <p:grpSp>
          <p:nvGrpSpPr>
            <p:cNvPr id="2" name="Gruppe 25">
              <a:extLst>
                <a:ext uri="{FF2B5EF4-FFF2-40B4-BE49-F238E27FC236}">
                  <a16:creationId xmlns:a16="http://schemas.microsoft.com/office/drawing/2014/main" id="{77626B13-F8D1-45A9-8F5A-7811D6B7416E}"/>
                </a:ext>
              </a:extLst>
            </p:cNvPr>
            <p:cNvGrpSpPr>
              <a:grpSpLocks noChangeAspect="1"/>
            </p:cNvGrpSpPr>
            <p:nvPr/>
          </p:nvGrpSpPr>
          <p:grpSpPr>
            <a:xfrm>
              <a:off x="9005712" y="2701115"/>
              <a:ext cx="1113081" cy="787374"/>
              <a:chOff x="4696484" y="1818425"/>
              <a:chExt cx="3352800" cy="2371725"/>
            </a:xfrm>
          </p:grpSpPr>
          <p:grpSp>
            <p:nvGrpSpPr>
              <p:cNvPr id="61" name="Gruppe 99">
                <a:extLst>
                  <a:ext uri="{FF2B5EF4-FFF2-40B4-BE49-F238E27FC236}">
                    <a16:creationId xmlns:a16="http://schemas.microsoft.com/office/drawing/2014/main" id="{A782397D-B9A5-429B-B1E1-DEFA837CACF2}"/>
                  </a:ext>
                </a:extLst>
              </p:cNvPr>
              <p:cNvGrpSpPr/>
              <p:nvPr/>
            </p:nvGrpSpPr>
            <p:grpSpPr>
              <a:xfrm>
                <a:off x="4696484" y="1818425"/>
                <a:ext cx="3352800" cy="2371725"/>
                <a:chOff x="1333500" y="2085975"/>
                <a:chExt cx="3352800" cy="2371725"/>
              </a:xfrm>
            </p:grpSpPr>
            <p:sp>
              <p:nvSpPr>
                <p:cNvPr id="77" name="Rektangel 100">
                  <a:extLst>
                    <a:ext uri="{FF2B5EF4-FFF2-40B4-BE49-F238E27FC236}">
                      <a16:creationId xmlns:a16="http://schemas.microsoft.com/office/drawing/2014/main" id="{03B6BF9D-2F94-428D-A5F9-808017AFE180}"/>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78" name="Rektangel 101">
                  <a:extLst>
                    <a:ext uri="{FF2B5EF4-FFF2-40B4-BE49-F238E27FC236}">
                      <a16:creationId xmlns:a16="http://schemas.microsoft.com/office/drawing/2014/main" id="{95950BC3-9275-4ACA-AD6E-105A18EE5DAE}"/>
                    </a:ext>
                  </a:extLst>
                </p:cNvPr>
                <p:cNvSpPr/>
                <p:nvPr/>
              </p:nvSpPr>
              <p:spPr>
                <a:xfrm>
                  <a:off x="1457325" y="2181227"/>
                  <a:ext cx="3152776" cy="36906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9" name="Gruppe 102">
                  <a:extLst>
                    <a:ext uri="{FF2B5EF4-FFF2-40B4-BE49-F238E27FC236}">
                      <a16:creationId xmlns:a16="http://schemas.microsoft.com/office/drawing/2014/main" id="{1F064038-08AF-4B0C-9961-44AD215C62B5}"/>
                    </a:ext>
                  </a:extLst>
                </p:cNvPr>
                <p:cNvGrpSpPr/>
                <p:nvPr/>
              </p:nvGrpSpPr>
              <p:grpSpPr>
                <a:xfrm>
                  <a:off x="1522674" y="2592356"/>
                  <a:ext cx="701413" cy="698196"/>
                  <a:chOff x="5676900" y="2597702"/>
                  <a:chExt cx="838200" cy="790575"/>
                </a:xfrm>
              </p:grpSpPr>
              <p:sp>
                <p:nvSpPr>
                  <p:cNvPr id="88" name="Ellipse 118">
                    <a:extLst>
                      <a:ext uri="{FF2B5EF4-FFF2-40B4-BE49-F238E27FC236}">
                        <a16:creationId xmlns:a16="http://schemas.microsoft.com/office/drawing/2014/main" id="{52F13E04-18C4-4810-95E9-647C398C55DC}"/>
                      </a:ext>
                    </a:extLst>
                  </p:cNvPr>
                  <p:cNvSpPr/>
                  <p:nvPr/>
                </p:nvSpPr>
                <p:spPr>
                  <a:xfrm>
                    <a:off x="5676900" y="2597702"/>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9" name="Grafikk 119" descr="Bruker med heldekkende fyll">
                    <a:extLst>
                      <a:ext uri="{FF2B5EF4-FFF2-40B4-BE49-F238E27FC236}">
                        <a16:creationId xmlns:a16="http://schemas.microsoft.com/office/drawing/2014/main" id="{8DBB03AF-0B6A-49F6-AE21-8FE27B1AD7E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748336" y="2645328"/>
                    <a:ext cx="695326" cy="695325"/>
                  </a:xfrm>
                  <a:prstGeom prst="rect">
                    <a:avLst/>
                  </a:prstGeom>
                </p:spPr>
              </p:pic>
            </p:grpSp>
            <p:cxnSp>
              <p:nvCxnSpPr>
                <p:cNvPr id="80" name="Rett linje 103">
                  <a:extLst>
                    <a:ext uri="{FF2B5EF4-FFF2-40B4-BE49-F238E27FC236}">
                      <a16:creationId xmlns:a16="http://schemas.microsoft.com/office/drawing/2014/main" id="{189BEC98-64F6-48EF-BD93-FB7F65BE2E46}"/>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1" name="Rett linje 104">
                  <a:extLst>
                    <a:ext uri="{FF2B5EF4-FFF2-40B4-BE49-F238E27FC236}">
                      <a16:creationId xmlns:a16="http://schemas.microsoft.com/office/drawing/2014/main" id="{2E4A68F9-436F-43E9-9C8C-84FBEE6D7C01}"/>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2" name="Rett linje 105">
                  <a:extLst>
                    <a:ext uri="{FF2B5EF4-FFF2-40B4-BE49-F238E27FC236}">
                      <a16:creationId xmlns:a16="http://schemas.microsoft.com/office/drawing/2014/main" id="{3E15ABF5-D2FA-4082-AFF9-5ADE85F88F0E}"/>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83" name="Gruppe 110">
                  <a:extLst>
                    <a:ext uri="{FF2B5EF4-FFF2-40B4-BE49-F238E27FC236}">
                      <a16:creationId xmlns:a16="http://schemas.microsoft.com/office/drawing/2014/main" id="{CF36ED28-78A4-4358-A567-2713D38793A3}"/>
                    </a:ext>
                  </a:extLst>
                </p:cNvPr>
                <p:cNvGrpSpPr/>
                <p:nvPr/>
              </p:nvGrpSpPr>
              <p:grpSpPr>
                <a:xfrm>
                  <a:off x="4376737" y="2278856"/>
                  <a:ext cx="171450" cy="102531"/>
                  <a:chOff x="3910012" y="2269331"/>
                  <a:chExt cx="171450" cy="102531"/>
                </a:xfrm>
              </p:grpSpPr>
              <p:cxnSp>
                <p:nvCxnSpPr>
                  <p:cNvPr id="85" name="Rett linje 115">
                    <a:extLst>
                      <a:ext uri="{FF2B5EF4-FFF2-40B4-BE49-F238E27FC236}">
                        <a16:creationId xmlns:a16="http://schemas.microsoft.com/office/drawing/2014/main" id="{A0930722-F96D-4E05-B2EC-A9A898C7175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6" name="Rett linje 116">
                    <a:extLst>
                      <a:ext uri="{FF2B5EF4-FFF2-40B4-BE49-F238E27FC236}">
                        <a16:creationId xmlns:a16="http://schemas.microsoft.com/office/drawing/2014/main" id="{59C61936-2AB2-4988-801E-8A161988D49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7" name="Rett linje 117">
                    <a:extLst>
                      <a:ext uri="{FF2B5EF4-FFF2-40B4-BE49-F238E27FC236}">
                        <a16:creationId xmlns:a16="http://schemas.microsoft.com/office/drawing/2014/main" id="{95D140D6-21B5-45BF-8EFB-918CF5848206}"/>
                      </a:ext>
                    </a:extLst>
                  </p:cNvPr>
                  <p:cNvCxnSpPr>
                    <a:cxnSpLocks/>
                  </p:cNvCxnSpPr>
                  <p:nvPr/>
                </p:nvCxnSpPr>
                <p:spPr>
                  <a:xfrm>
                    <a:off x="3910012" y="237186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84" name="Grafikk 111" descr="Stjerne kontur">
                  <a:extLst>
                    <a:ext uri="{FF2B5EF4-FFF2-40B4-BE49-F238E27FC236}">
                      <a16:creationId xmlns:a16="http://schemas.microsoft.com/office/drawing/2014/main" id="{B692F3AF-2480-44F4-9B45-77E39E6B78D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sp>
            <p:nvSpPr>
              <p:cNvPr id="62" name="Rektangel: avrundede hjørner 163">
                <a:extLst>
                  <a:ext uri="{FF2B5EF4-FFF2-40B4-BE49-F238E27FC236}">
                    <a16:creationId xmlns:a16="http://schemas.microsoft.com/office/drawing/2014/main" id="{4557610E-E00E-4B59-9ACB-536704F1BE13}"/>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3" name="Rett linje 164">
                <a:extLst>
                  <a:ext uri="{FF2B5EF4-FFF2-40B4-BE49-F238E27FC236}">
                    <a16:creationId xmlns:a16="http://schemas.microsoft.com/office/drawing/2014/main" id="{3BC35F9B-F320-4AA4-AE80-3592728F36C6}"/>
                  </a:ext>
                </a:extLst>
              </p:cNvPr>
              <p:cNvCxnSpPr>
                <a:cxnSpLocks/>
              </p:cNvCxnSpPr>
              <p:nvPr/>
            </p:nvCxnSpPr>
            <p:spPr>
              <a:xfrm flipV="1">
                <a:off x="4870992" y="3173392"/>
                <a:ext cx="3058850" cy="3335"/>
              </a:xfrm>
              <a:prstGeom prst="line">
                <a:avLst/>
              </a:prstGeom>
              <a:ln w="25400">
                <a:solidFill>
                  <a:srgbClr val="005E58"/>
                </a:solidFill>
              </a:ln>
            </p:spPr>
            <p:style>
              <a:lnRef idx="1">
                <a:schemeClr val="dk1"/>
              </a:lnRef>
              <a:fillRef idx="0">
                <a:schemeClr val="dk1"/>
              </a:fillRef>
              <a:effectRef idx="0">
                <a:schemeClr val="dk1"/>
              </a:effectRef>
              <a:fontRef idx="minor">
                <a:schemeClr val="tx1"/>
              </a:fontRef>
            </p:style>
          </p:cxnSp>
          <p:cxnSp>
            <p:nvCxnSpPr>
              <p:cNvPr id="64" name="Rett linje 165">
                <a:extLst>
                  <a:ext uri="{FF2B5EF4-FFF2-40B4-BE49-F238E27FC236}">
                    <a16:creationId xmlns:a16="http://schemas.microsoft.com/office/drawing/2014/main" id="{55D7F434-B64A-4A1E-877B-FBEF93971869}"/>
                  </a:ext>
                </a:extLst>
              </p:cNvPr>
              <p:cNvCxnSpPr>
                <a:cxnSpLocks/>
              </p:cNvCxnSpPr>
              <p:nvPr/>
            </p:nvCxnSpPr>
            <p:spPr>
              <a:xfrm>
                <a:off x="5131902"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166">
                <a:extLst>
                  <a:ext uri="{FF2B5EF4-FFF2-40B4-BE49-F238E27FC236}">
                    <a16:creationId xmlns:a16="http://schemas.microsoft.com/office/drawing/2014/main" id="{3BC67299-F804-42F9-871E-48B31F3AE501}"/>
                  </a:ext>
                </a:extLst>
              </p:cNvPr>
              <p:cNvCxnSpPr>
                <a:cxnSpLocks/>
              </p:cNvCxnSpPr>
              <p:nvPr/>
            </p:nvCxnSpPr>
            <p:spPr>
              <a:xfrm>
                <a:off x="5126623"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167">
                <a:extLst>
                  <a:ext uri="{FF2B5EF4-FFF2-40B4-BE49-F238E27FC236}">
                    <a16:creationId xmlns:a16="http://schemas.microsoft.com/office/drawing/2014/main" id="{55B7597B-A293-42C0-BBCE-9D4336001027}"/>
                  </a:ext>
                </a:extLst>
              </p:cNvPr>
              <p:cNvCxnSpPr>
                <a:cxnSpLocks/>
              </p:cNvCxnSpPr>
              <p:nvPr/>
            </p:nvCxnSpPr>
            <p:spPr>
              <a:xfrm>
                <a:off x="5126623"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Rett linje 169">
                <a:extLst>
                  <a:ext uri="{FF2B5EF4-FFF2-40B4-BE49-F238E27FC236}">
                    <a16:creationId xmlns:a16="http://schemas.microsoft.com/office/drawing/2014/main" id="{6859882B-66B5-4F9E-92E2-F0D81E2D2F99}"/>
                  </a:ext>
                </a:extLst>
              </p:cNvPr>
              <p:cNvCxnSpPr>
                <a:cxnSpLocks/>
              </p:cNvCxnSpPr>
              <p:nvPr/>
            </p:nvCxnSpPr>
            <p:spPr>
              <a:xfrm>
                <a:off x="5131902"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170">
                <a:extLst>
                  <a:ext uri="{FF2B5EF4-FFF2-40B4-BE49-F238E27FC236}">
                    <a16:creationId xmlns:a16="http://schemas.microsoft.com/office/drawing/2014/main" id="{2143D952-0577-4184-86B7-D3C38001D103}"/>
                  </a:ext>
                </a:extLst>
              </p:cNvPr>
              <p:cNvCxnSpPr>
                <a:cxnSpLocks/>
              </p:cNvCxnSpPr>
              <p:nvPr/>
            </p:nvCxnSpPr>
            <p:spPr>
              <a:xfrm>
                <a:off x="6147341"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Rett linje 171">
                <a:extLst>
                  <a:ext uri="{FF2B5EF4-FFF2-40B4-BE49-F238E27FC236}">
                    <a16:creationId xmlns:a16="http://schemas.microsoft.com/office/drawing/2014/main" id="{B52DEEBE-5B98-4B00-A1C7-31E0DB80931E}"/>
                  </a:ext>
                </a:extLst>
              </p:cNvPr>
              <p:cNvCxnSpPr>
                <a:cxnSpLocks/>
              </p:cNvCxnSpPr>
              <p:nvPr/>
            </p:nvCxnSpPr>
            <p:spPr>
              <a:xfrm>
                <a:off x="6147341"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172">
                <a:extLst>
                  <a:ext uri="{FF2B5EF4-FFF2-40B4-BE49-F238E27FC236}">
                    <a16:creationId xmlns:a16="http://schemas.microsoft.com/office/drawing/2014/main" id="{EADC04F5-CAF5-4CDC-B1C9-03DEA3058526}"/>
                  </a:ext>
                </a:extLst>
              </p:cNvPr>
              <p:cNvCxnSpPr>
                <a:cxnSpLocks/>
              </p:cNvCxnSpPr>
              <p:nvPr/>
            </p:nvCxnSpPr>
            <p:spPr>
              <a:xfrm>
                <a:off x="6147341"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Rett linje 173">
                <a:extLst>
                  <a:ext uri="{FF2B5EF4-FFF2-40B4-BE49-F238E27FC236}">
                    <a16:creationId xmlns:a16="http://schemas.microsoft.com/office/drawing/2014/main" id="{736C61A5-39CF-4FBB-8FD5-AC4C54CA497F}"/>
                  </a:ext>
                </a:extLst>
              </p:cNvPr>
              <p:cNvCxnSpPr>
                <a:cxnSpLocks/>
              </p:cNvCxnSpPr>
              <p:nvPr/>
            </p:nvCxnSpPr>
            <p:spPr>
              <a:xfrm>
                <a:off x="6147341"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5" name="Grafikk 174" descr="Sjekkboks avmerket med heldekkende fyll">
                <a:extLst>
                  <a:ext uri="{FF2B5EF4-FFF2-40B4-BE49-F238E27FC236}">
                    <a16:creationId xmlns:a16="http://schemas.microsoft.com/office/drawing/2014/main" id="{AC3B7DF3-8B75-4F06-B174-5F7D2F1CE23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58036" y="3289937"/>
                <a:ext cx="331150" cy="331150"/>
              </a:xfrm>
              <a:prstGeom prst="rect">
                <a:avLst/>
              </a:prstGeom>
            </p:spPr>
          </p:pic>
          <p:pic>
            <p:nvPicPr>
              <p:cNvPr id="76" name="Grafikk 175" descr="Sjekkboks avmerket med heldekkende fyll">
                <a:extLst>
                  <a:ext uri="{FF2B5EF4-FFF2-40B4-BE49-F238E27FC236}">
                    <a16:creationId xmlns:a16="http://schemas.microsoft.com/office/drawing/2014/main" id="{476EF7E4-645C-4714-8961-CBC354058A3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66393" y="3529301"/>
                <a:ext cx="331150" cy="331150"/>
              </a:xfrm>
              <a:prstGeom prst="rect">
                <a:avLst/>
              </a:prstGeom>
            </p:spPr>
          </p:pic>
        </p:grpSp>
        <p:sp>
          <p:nvSpPr>
            <p:cNvPr id="238" name="TekstSylinder 159">
              <a:extLst>
                <a:ext uri="{FF2B5EF4-FFF2-40B4-BE49-F238E27FC236}">
                  <a16:creationId xmlns:a16="http://schemas.microsoft.com/office/drawing/2014/main" id="{5FB2389A-8760-42F5-8177-5FB9A5C44BE9}"/>
                </a:ext>
              </a:extLst>
            </p:cNvPr>
            <p:cNvSpPr txBox="1"/>
            <p:nvPr/>
          </p:nvSpPr>
          <p:spPr>
            <a:xfrm>
              <a:off x="8786825" y="2444880"/>
              <a:ext cx="153995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Company info</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8" name="TextBox 2">
              <a:extLst>
                <a:ext uri="{FF2B5EF4-FFF2-40B4-BE49-F238E27FC236}">
                  <a16:creationId xmlns:a16="http://schemas.microsoft.com/office/drawing/2014/main" id="{3AFF3EB4-D839-430B-8FBA-4B10D77CBAF1}"/>
                </a:ext>
              </a:extLst>
            </p:cNvPr>
            <p:cNvSpPr txBox="1"/>
            <p:nvPr/>
          </p:nvSpPr>
          <p:spPr>
            <a:xfrm>
              <a:off x="8989717" y="2676438"/>
              <a:ext cx="72627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FFFFFF"/>
                  </a:solidFill>
                  <a:effectLst/>
                  <a:uLnTx/>
                  <a:uFillTx/>
                  <a:latin typeface="Arial" panose="020B0604020202020204"/>
                  <a:ea typeface="+mn-ea"/>
                  <a:cs typeface="+mn-cs"/>
                </a:rPr>
                <a:t>Company</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15783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5"/>
                                        </p:tgtEl>
                                        <p:attrNameLst>
                                          <p:attrName>style.visibility</p:attrName>
                                        </p:attrNameLst>
                                      </p:cBhvr>
                                      <p:to>
                                        <p:strVal val="visible"/>
                                      </p:to>
                                    </p:set>
                                    <p:anim calcmode="lin" valueType="num">
                                      <p:cBhvr additive="base">
                                        <p:cTn id="31" dur="500" fill="hold"/>
                                        <p:tgtEl>
                                          <p:spTgt spid="285"/>
                                        </p:tgtEl>
                                        <p:attrNameLst>
                                          <p:attrName>ppt_x</p:attrName>
                                        </p:attrNameLst>
                                      </p:cBhvr>
                                      <p:tavLst>
                                        <p:tav tm="0">
                                          <p:val>
                                            <p:strVal val="#ppt_x"/>
                                          </p:val>
                                        </p:tav>
                                        <p:tav tm="100000">
                                          <p:val>
                                            <p:strVal val="#ppt_x"/>
                                          </p:val>
                                        </p:tav>
                                      </p:tavLst>
                                    </p:anim>
                                    <p:anim calcmode="lin" valueType="num">
                                      <p:cBhvr additive="base">
                                        <p:cTn id="32" dur="500" fill="hold"/>
                                        <p:tgtEl>
                                          <p:spTgt spid="28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31"/>
                                        </p:tgtEl>
                                        <p:attrNameLst>
                                          <p:attrName>style.visibility</p:attrName>
                                        </p:attrNameLst>
                                      </p:cBhvr>
                                      <p:to>
                                        <p:strVal val="visible"/>
                                      </p:to>
                                    </p:set>
                                    <p:anim calcmode="lin" valueType="num">
                                      <p:cBhvr additive="base">
                                        <p:cTn id="41" dur="500" fill="hold"/>
                                        <p:tgtEl>
                                          <p:spTgt spid="331"/>
                                        </p:tgtEl>
                                        <p:attrNameLst>
                                          <p:attrName>ppt_x</p:attrName>
                                        </p:attrNameLst>
                                      </p:cBhvr>
                                      <p:tavLst>
                                        <p:tav tm="0">
                                          <p:val>
                                            <p:strVal val="#ppt_x"/>
                                          </p:val>
                                        </p:tav>
                                        <p:tav tm="100000">
                                          <p:val>
                                            <p:strVal val="#ppt_x"/>
                                          </p:val>
                                        </p:tav>
                                      </p:tavLst>
                                    </p:anim>
                                    <p:anim calcmode="lin" valueType="num">
                                      <p:cBhvr additive="base">
                                        <p:cTn id="42" dur="500" fill="hold"/>
                                        <p:tgtEl>
                                          <p:spTgt spid="33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55"/>
                                        </p:tgtEl>
                                        <p:attrNameLst>
                                          <p:attrName>style.visibility</p:attrName>
                                        </p:attrNameLst>
                                      </p:cBhvr>
                                      <p:to>
                                        <p:strVal val="visible"/>
                                      </p:to>
                                    </p:set>
                                    <p:anim calcmode="lin" valueType="num">
                                      <p:cBhvr additive="base">
                                        <p:cTn id="51" dur="500" fill="hold"/>
                                        <p:tgtEl>
                                          <p:spTgt spid="255"/>
                                        </p:tgtEl>
                                        <p:attrNameLst>
                                          <p:attrName>ppt_x</p:attrName>
                                        </p:attrNameLst>
                                      </p:cBhvr>
                                      <p:tavLst>
                                        <p:tav tm="0">
                                          <p:val>
                                            <p:strVal val="#ppt_x"/>
                                          </p:val>
                                        </p:tav>
                                        <p:tav tm="100000">
                                          <p:val>
                                            <p:strVal val="#ppt_x"/>
                                          </p:val>
                                        </p:tav>
                                      </p:tavLst>
                                    </p:anim>
                                    <p:anim calcmode="lin" valueType="num">
                                      <p:cBhvr additive="base">
                                        <p:cTn id="52" dur="500" fill="hold"/>
                                        <p:tgtEl>
                                          <p:spTgt spid="2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500" fill="hold"/>
                                        <p:tgtEl>
                                          <p:spTgt spid="41"/>
                                        </p:tgtEl>
                                        <p:attrNameLst>
                                          <p:attrName>ppt_x</p:attrName>
                                        </p:attrNameLst>
                                      </p:cBhvr>
                                      <p:tavLst>
                                        <p:tav tm="0">
                                          <p:val>
                                            <p:strVal val="#ppt_x"/>
                                          </p:val>
                                        </p:tav>
                                        <p:tav tm="100000">
                                          <p:val>
                                            <p:strVal val="#ppt_x"/>
                                          </p:val>
                                        </p:tav>
                                      </p:tavLst>
                                    </p:anim>
                                    <p:anim calcmode="lin" valueType="num">
                                      <p:cBhvr additive="base">
                                        <p:cTn id="58" dur="500" fill="hold"/>
                                        <p:tgtEl>
                                          <p:spTgt spid="4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13"/>
                                        </p:tgtEl>
                                        <p:attrNameLst>
                                          <p:attrName>style.visibility</p:attrName>
                                        </p:attrNameLst>
                                      </p:cBhvr>
                                      <p:to>
                                        <p:strVal val="visible"/>
                                      </p:to>
                                    </p:set>
                                    <p:anim calcmode="lin" valueType="num">
                                      <p:cBhvr additive="base">
                                        <p:cTn id="61" dur="500" fill="hold"/>
                                        <p:tgtEl>
                                          <p:spTgt spid="313"/>
                                        </p:tgtEl>
                                        <p:attrNameLst>
                                          <p:attrName>ppt_x</p:attrName>
                                        </p:attrNameLst>
                                      </p:cBhvr>
                                      <p:tavLst>
                                        <p:tav tm="0">
                                          <p:val>
                                            <p:strVal val="#ppt_x"/>
                                          </p:val>
                                        </p:tav>
                                        <p:tav tm="100000">
                                          <p:val>
                                            <p:strVal val="#ppt_x"/>
                                          </p:val>
                                        </p:tav>
                                      </p:tavLst>
                                    </p:anim>
                                    <p:anim calcmode="lin" valueType="num">
                                      <p:cBhvr additive="base">
                                        <p:cTn id="62" dur="500" fill="hold"/>
                                        <p:tgtEl>
                                          <p:spTgt spid="3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48"/>
                                        </p:tgtEl>
                                        <p:attrNameLst>
                                          <p:attrName>style.visibility</p:attrName>
                                        </p:attrNameLst>
                                      </p:cBhvr>
                                      <p:to>
                                        <p:strVal val="visible"/>
                                      </p:to>
                                    </p:set>
                                    <p:anim calcmode="lin" valueType="num">
                                      <p:cBhvr additive="base">
                                        <p:cTn id="71" dur="500" fill="hold"/>
                                        <p:tgtEl>
                                          <p:spTgt spid="348"/>
                                        </p:tgtEl>
                                        <p:attrNameLst>
                                          <p:attrName>ppt_x</p:attrName>
                                        </p:attrNameLst>
                                      </p:cBhvr>
                                      <p:tavLst>
                                        <p:tav tm="0">
                                          <p:val>
                                            <p:strVal val="#ppt_x"/>
                                          </p:val>
                                        </p:tav>
                                        <p:tav tm="100000">
                                          <p:val>
                                            <p:strVal val="#ppt_x"/>
                                          </p:val>
                                        </p:tav>
                                      </p:tavLst>
                                    </p:anim>
                                    <p:anim calcmode="lin" valueType="num">
                                      <p:cBhvr additive="base">
                                        <p:cTn id="72" dur="500" fill="hold"/>
                                        <p:tgtEl>
                                          <p:spTgt spid="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711053" y="973530"/>
            <a:ext cx="6451747" cy="1859795"/>
          </a:xfrm>
        </p:spPr>
        <p:txBody>
          <a:bodyPr>
            <a:normAutofit fontScale="90000"/>
          </a:bodyPr>
          <a:lstStyle/>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Customers expect ever </a:t>
            </a:r>
            <a:r>
              <a:rPr lang="en-US" dirty="0">
                <a:latin typeface="Arial" panose="020B0604020202020204" pitchFamily="34" charset="0"/>
                <a:cs typeface="Arial" panose="020B0604020202020204" pitchFamily="34" charset="0"/>
              </a:rPr>
              <a:t>faster</a:t>
            </a:r>
            <a:r>
              <a:rPr lang="en-US" b="0" dirty="0">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better</a:t>
            </a:r>
            <a:r>
              <a:rPr lang="en-US" b="0" dirty="0">
                <a:latin typeface="Arial" panose="020B0604020202020204" pitchFamily="34" charset="0"/>
                <a:cs typeface="Arial" panose="020B0604020202020204" pitchFamily="34" charset="0"/>
              </a:rPr>
              <a:t> response, at the same time there is pressure on costs like never before. </a:t>
            </a:r>
            <a:br>
              <a:rPr lang="en-US" b="0" dirty="0">
                <a:latin typeface="Arial" panose="020B0604020202020204" pitchFamily="34" charset="0"/>
                <a:cs typeface="Arial" panose="020B0604020202020204" pitchFamily="34" charset="0"/>
              </a:rPr>
            </a:b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How do you deliver more and better with less?</a:t>
            </a:r>
            <a:endParaRPr lang="nb-NO" dirty="0"/>
          </a:p>
        </p:txBody>
      </p:sp>
      <p:pic>
        <p:nvPicPr>
          <p:cNvPr id="5122" name="Picture 2">
            <a:extLst>
              <a:ext uri="{FF2B5EF4-FFF2-40B4-BE49-F238E27FC236}">
                <a16:creationId xmlns:a16="http://schemas.microsoft.com/office/drawing/2014/main" id="{0CE1B42E-4E3C-4615-9FEE-00FE62046C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861" t="43028" r="14232"/>
          <a:stretch/>
        </p:blipFill>
        <p:spPr bwMode="auto">
          <a:xfrm>
            <a:off x="7299959" y="2026920"/>
            <a:ext cx="4551969" cy="294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145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0DBD5D0-116D-4BC4-B35B-B92C05BA8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661" y="-333286"/>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33DCD5-1B42-4800-BDF2-BD4D05E10658}"/>
              </a:ext>
            </a:extLst>
          </p:cNvPr>
          <p:cNvSpPr>
            <a:spLocks noGrp="1"/>
          </p:cNvSpPr>
          <p:nvPr>
            <p:ph type="title"/>
          </p:nvPr>
        </p:nvSpPr>
        <p:spPr/>
        <p:txBody>
          <a:bodyPr/>
          <a:lstStyle/>
          <a:p>
            <a:r>
              <a:rPr lang="en-US" dirty="0"/>
              <a:t>The process ahead</a:t>
            </a:r>
          </a:p>
        </p:txBody>
      </p:sp>
      <p:sp>
        <p:nvSpPr>
          <p:cNvPr id="3" name="Content Placeholder 2">
            <a:extLst>
              <a:ext uri="{FF2B5EF4-FFF2-40B4-BE49-F238E27FC236}">
                <a16:creationId xmlns:a16="http://schemas.microsoft.com/office/drawing/2014/main" id="{89CE79D4-51AE-44B1-89B8-7F9D017D6EBB}"/>
              </a:ext>
            </a:extLst>
          </p:cNvPr>
          <p:cNvSpPr>
            <a:spLocks noGrp="1"/>
          </p:cNvSpPr>
          <p:nvPr>
            <p:ph idx="1"/>
          </p:nvPr>
        </p:nvSpPr>
        <p:spPr>
          <a:xfrm>
            <a:off x="1191802" y="1698268"/>
            <a:ext cx="10161998" cy="4556912"/>
          </a:xfrm>
        </p:spPr>
        <p:txBody>
          <a:bodyPr>
            <a:noAutofit/>
          </a:bodyPr>
          <a:lstStyle/>
          <a:p>
            <a:pPr marL="971550" lvl="1" indent="-285750"/>
            <a:r>
              <a:rPr lang="en-US" sz="1600" dirty="0">
                <a:solidFill>
                  <a:srgbClr val="005E58"/>
                </a:solidFill>
              </a:rPr>
              <a:t>Uncover the goals of the implementations</a:t>
            </a:r>
          </a:p>
          <a:p>
            <a:pPr marL="971550" lvl="1" indent="-285750"/>
            <a:r>
              <a:rPr lang="en-US" sz="1600" dirty="0">
                <a:solidFill>
                  <a:srgbClr val="005E58"/>
                </a:solidFill>
              </a:rPr>
              <a:t>What do you want to achieve? What effects do you want to realize?</a:t>
            </a:r>
            <a:br>
              <a:rPr lang="en-US" sz="1600" dirty="0">
                <a:solidFill>
                  <a:srgbClr val="005E58"/>
                </a:solidFill>
              </a:rPr>
            </a:br>
            <a:br>
              <a:rPr lang="en-US" sz="1600" dirty="0">
                <a:solidFill>
                  <a:srgbClr val="005E58"/>
                </a:solidFill>
              </a:rPr>
            </a:br>
            <a:endParaRPr lang="en-US" sz="1600" dirty="0">
              <a:solidFill>
                <a:srgbClr val="005E58"/>
              </a:solidFill>
            </a:endParaRPr>
          </a:p>
          <a:p>
            <a:pPr marL="971550" lvl="1" indent="-285750"/>
            <a:r>
              <a:rPr lang="en-US" sz="1600" dirty="0">
                <a:solidFill>
                  <a:srgbClr val="005E58"/>
                </a:solidFill>
              </a:rPr>
              <a:t>What are you going to measure? (KPIs)</a:t>
            </a:r>
          </a:p>
          <a:p>
            <a:pPr marL="971550" lvl="1" indent="-285750"/>
            <a:r>
              <a:rPr lang="en-US" sz="1600" dirty="0">
                <a:solidFill>
                  <a:srgbClr val="005E58"/>
                </a:solidFill>
              </a:rPr>
              <a:t>What will characterize that the project has been a success?</a:t>
            </a:r>
          </a:p>
          <a:p>
            <a:pPr marL="971550" lvl="1" indent="-285750"/>
            <a:r>
              <a:rPr lang="en-US" sz="1600" dirty="0">
                <a:solidFill>
                  <a:srgbClr val="005E58"/>
                </a:solidFill>
              </a:rPr>
              <a:t>What processes do you want to improve?</a:t>
            </a:r>
          </a:p>
          <a:p>
            <a:pPr marL="971550" lvl="1" indent="-285750"/>
            <a:r>
              <a:rPr lang="en-US" sz="1600" dirty="0">
                <a:solidFill>
                  <a:srgbClr val="005E58"/>
                </a:solidFill>
              </a:rPr>
              <a:t>Integration points?</a:t>
            </a:r>
          </a:p>
          <a:p>
            <a:pPr marL="971550" lvl="1" indent="-285750"/>
            <a:r>
              <a:rPr lang="en-US" sz="1600" dirty="0">
                <a:solidFill>
                  <a:srgbClr val="005E58"/>
                </a:solidFill>
              </a:rPr>
              <a:t>What risks do we see in this project?</a:t>
            </a:r>
            <a:br>
              <a:rPr lang="en-US" sz="1600" dirty="0">
                <a:solidFill>
                  <a:srgbClr val="005E58"/>
                </a:solidFill>
              </a:rPr>
            </a:br>
            <a:br>
              <a:rPr lang="en-US" sz="1600" dirty="0">
                <a:solidFill>
                  <a:srgbClr val="005E58"/>
                </a:solidFill>
              </a:rPr>
            </a:br>
            <a:endParaRPr lang="en-US" dirty="0">
              <a:solidFill>
                <a:srgbClr val="005E58"/>
              </a:solidFill>
            </a:endParaRPr>
          </a:p>
          <a:p>
            <a:pPr marL="971550" lvl="1" indent="-285750"/>
            <a:r>
              <a:rPr lang="en-US" sz="1600" dirty="0">
                <a:solidFill>
                  <a:srgbClr val="005E58"/>
                </a:solidFill>
              </a:rPr>
              <a:t>SuperOffice Demo:</a:t>
            </a:r>
            <a:br>
              <a:rPr lang="en-US" sz="1600" dirty="0">
                <a:solidFill>
                  <a:srgbClr val="005E58"/>
                </a:solidFill>
              </a:rPr>
            </a:br>
            <a:r>
              <a:rPr lang="en-US" sz="1600" dirty="0">
                <a:solidFill>
                  <a:srgbClr val="005E58"/>
                </a:solidFill>
              </a:rPr>
              <a:t>How SuperOffice CRM will cover your desired processes and needs</a:t>
            </a:r>
            <a:br>
              <a:rPr lang="en-US" sz="1600" dirty="0">
                <a:solidFill>
                  <a:srgbClr val="005E58"/>
                </a:solidFill>
              </a:rPr>
            </a:br>
            <a:br>
              <a:rPr lang="en-US" sz="1600" dirty="0">
                <a:solidFill>
                  <a:srgbClr val="005E58"/>
                </a:solidFill>
              </a:rPr>
            </a:br>
            <a:endParaRPr lang="en-US" sz="1600" dirty="0">
              <a:solidFill>
                <a:srgbClr val="005E58"/>
              </a:solidFill>
            </a:endParaRPr>
          </a:p>
          <a:p>
            <a:pPr marL="971550" lvl="1" indent="-285750"/>
            <a:r>
              <a:rPr lang="en-US" sz="1600" dirty="0">
                <a:solidFill>
                  <a:srgbClr val="005E58"/>
                </a:solidFill>
              </a:rPr>
              <a:t>Proposal presentation</a:t>
            </a:r>
          </a:p>
          <a:p>
            <a:pPr marL="971550" lvl="1" indent="-285750"/>
            <a:r>
              <a:rPr lang="en-US" sz="1600" dirty="0">
                <a:solidFill>
                  <a:srgbClr val="005E58"/>
                </a:solidFill>
              </a:rPr>
              <a:t>Signing the contract</a:t>
            </a:r>
          </a:p>
          <a:p>
            <a:pPr marL="285750" indent="-285750"/>
            <a:endParaRPr lang="nb-NO" dirty="0">
              <a:solidFill>
                <a:srgbClr val="005E58"/>
              </a:solidFill>
            </a:endParaRPr>
          </a:p>
          <a:p>
            <a:pPr marL="285750" indent="-285750">
              <a:buFont typeface="Arial" panose="020B0604020202020204" pitchFamily="34" charset="0"/>
              <a:buChar char="•"/>
            </a:pPr>
            <a:endParaRPr lang="nb-NO" dirty="0">
              <a:solidFill>
                <a:srgbClr val="005E58"/>
              </a:solidFill>
            </a:endParaRPr>
          </a:p>
        </p:txBody>
      </p:sp>
      <p:grpSp>
        <p:nvGrpSpPr>
          <p:cNvPr id="5" name="Group 4">
            <a:extLst>
              <a:ext uri="{FF2B5EF4-FFF2-40B4-BE49-F238E27FC236}">
                <a16:creationId xmlns:a16="http://schemas.microsoft.com/office/drawing/2014/main" id="{F1EB4E1F-AAD0-4BB3-BF0F-B6916F74A61C}"/>
              </a:ext>
            </a:extLst>
          </p:cNvPr>
          <p:cNvGrpSpPr/>
          <p:nvPr/>
        </p:nvGrpSpPr>
        <p:grpSpPr>
          <a:xfrm>
            <a:off x="992312" y="1654391"/>
            <a:ext cx="672102" cy="4349833"/>
            <a:chOff x="992312" y="1510555"/>
            <a:chExt cx="672102" cy="4349833"/>
          </a:xfrm>
        </p:grpSpPr>
        <p:sp>
          <p:nvSpPr>
            <p:cNvPr id="4" name="Oval 3">
              <a:extLst>
                <a:ext uri="{FF2B5EF4-FFF2-40B4-BE49-F238E27FC236}">
                  <a16:creationId xmlns:a16="http://schemas.microsoft.com/office/drawing/2014/main" id="{662C5818-CDCF-4BA6-81CB-E3083892D2EA}"/>
                </a:ext>
              </a:extLst>
            </p:cNvPr>
            <p:cNvSpPr/>
            <p:nvPr/>
          </p:nvSpPr>
          <p:spPr>
            <a:xfrm>
              <a:off x="992312" y="1510555"/>
              <a:ext cx="672102" cy="674734"/>
            </a:xfrm>
            <a:prstGeom prst="ellipse">
              <a:avLst/>
            </a:prstGeom>
            <a:solidFill>
              <a:srgbClr val="30B494"/>
            </a:solidFill>
            <a:ln>
              <a:solidFill>
                <a:srgbClr val="30B49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1</a:t>
              </a:r>
              <a:endPar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48370BEA-2E20-48E1-8282-4C9BF02EF72E}"/>
                </a:ext>
              </a:extLst>
            </p:cNvPr>
            <p:cNvSpPr/>
            <p:nvPr/>
          </p:nvSpPr>
          <p:spPr>
            <a:xfrm>
              <a:off x="992312" y="4241969"/>
              <a:ext cx="672102" cy="674734"/>
            </a:xfrm>
            <a:prstGeom prst="ellipse">
              <a:avLst/>
            </a:prstGeom>
            <a:solidFill>
              <a:srgbClr val="FC8B5F"/>
            </a:solidFill>
            <a:ln>
              <a:solidFill>
                <a:srgbClr val="FC8A5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3</a:t>
              </a:r>
              <a:endPar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E5AB09A4-AF86-4C01-B38D-5B877A055EFE}"/>
                </a:ext>
              </a:extLst>
            </p:cNvPr>
            <p:cNvSpPr/>
            <p:nvPr/>
          </p:nvSpPr>
          <p:spPr>
            <a:xfrm>
              <a:off x="992312" y="2750031"/>
              <a:ext cx="672102" cy="674734"/>
            </a:xfrm>
            <a:prstGeom prst="ellipse">
              <a:avLst/>
            </a:prstGeom>
            <a:solidFill>
              <a:srgbClr val="005E58"/>
            </a:solidFill>
            <a:ln>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2</a:t>
              </a:r>
              <a:endPar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44E35CCC-3C1A-45DC-B43E-231EB5A4C6EE}"/>
                </a:ext>
              </a:extLst>
            </p:cNvPr>
            <p:cNvSpPr/>
            <p:nvPr/>
          </p:nvSpPr>
          <p:spPr>
            <a:xfrm>
              <a:off x="992312" y="5185654"/>
              <a:ext cx="672102" cy="674734"/>
            </a:xfrm>
            <a:prstGeom prst="ellipse">
              <a:avLst/>
            </a:prstGeom>
            <a:solidFill>
              <a:srgbClr val="D5450D"/>
            </a:solidFill>
            <a:ln>
              <a:solidFill>
                <a:srgbClr val="D5450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4</a:t>
              </a:r>
              <a:endPar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864211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kstSylinder 48">
            <a:extLst>
              <a:ext uri="{FF2B5EF4-FFF2-40B4-BE49-F238E27FC236}">
                <a16:creationId xmlns:a16="http://schemas.microsoft.com/office/drawing/2014/main" id="{6E39A5EA-F396-4749-9E1F-A5AE6F6ED0E5}"/>
              </a:ext>
            </a:extLst>
          </p:cNvPr>
          <p:cNvSpPr txBox="1"/>
          <p:nvPr/>
        </p:nvSpPr>
        <p:spPr>
          <a:xfrm>
            <a:off x="2268871" y="1970137"/>
            <a:ext cx="31984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2B2929"/>
                </a:solidFill>
                <a:latin typeface="Arial" panose="020B0604020202020204"/>
              </a:rPr>
              <a:t>Inc</a:t>
            </a:r>
            <a:r>
              <a:rPr lang="en-US" noProof="0" dirty="0" err="1">
                <a:solidFill>
                  <a:srgbClr val="2B2929"/>
                </a:solidFill>
                <a:latin typeface="Arial" panose="020B0604020202020204"/>
              </a:rPr>
              <a:t>oming</a:t>
            </a: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 request</a:t>
            </a:r>
          </a:p>
        </p:txBody>
      </p:sp>
      <p:grpSp>
        <p:nvGrpSpPr>
          <p:cNvPr id="41" name="Group 40">
            <a:extLst>
              <a:ext uri="{FF2B5EF4-FFF2-40B4-BE49-F238E27FC236}">
                <a16:creationId xmlns:a16="http://schemas.microsoft.com/office/drawing/2014/main" id="{0969EC87-45D4-424D-A22C-80A0FED084C8}"/>
              </a:ext>
            </a:extLst>
          </p:cNvPr>
          <p:cNvGrpSpPr>
            <a:grpSpLocks noChangeAspect="1"/>
          </p:cNvGrpSpPr>
          <p:nvPr/>
        </p:nvGrpSpPr>
        <p:grpSpPr>
          <a:xfrm>
            <a:off x="2453088" y="2391431"/>
            <a:ext cx="2950463" cy="2440127"/>
            <a:chOff x="474116" y="2512248"/>
            <a:chExt cx="3352800" cy="2772872"/>
          </a:xfrm>
        </p:grpSpPr>
        <p:sp>
          <p:nvSpPr>
            <p:cNvPr id="6" name="Rektangel 5">
              <a:extLst>
                <a:ext uri="{FF2B5EF4-FFF2-40B4-BE49-F238E27FC236}">
                  <a16:creationId xmlns:a16="http://schemas.microsoft.com/office/drawing/2014/main" id="{668A7A5B-007D-4EC6-82FA-9B850C518A7F}"/>
                </a:ext>
              </a:extLst>
            </p:cNvPr>
            <p:cNvSpPr/>
            <p:nvPr/>
          </p:nvSpPr>
          <p:spPr>
            <a:xfrm>
              <a:off x="474116" y="2512248"/>
              <a:ext cx="3352800" cy="2772872"/>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BBCCD89B-4C0F-4D4E-9CDD-168387E89CDA}"/>
                </a:ext>
              </a:extLst>
            </p:cNvPr>
            <p:cNvSpPr/>
            <p:nvPr/>
          </p:nvSpPr>
          <p:spPr>
            <a:xfrm>
              <a:off x="597941" y="2633484"/>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Request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3" name="Gruppe 32">
              <a:extLst>
                <a:ext uri="{FF2B5EF4-FFF2-40B4-BE49-F238E27FC236}">
                  <a16:creationId xmlns:a16="http://schemas.microsoft.com/office/drawing/2014/main" id="{B32558AD-839B-4E65-8A2C-C520CB3446F6}"/>
                </a:ext>
              </a:extLst>
            </p:cNvPr>
            <p:cNvGrpSpPr/>
            <p:nvPr/>
          </p:nvGrpSpPr>
          <p:grpSpPr>
            <a:xfrm>
              <a:off x="3517353" y="2731115"/>
              <a:ext cx="171450" cy="78581"/>
              <a:chOff x="3910012" y="2269331"/>
              <a:chExt cx="171450" cy="78581"/>
            </a:xfrm>
          </p:grpSpPr>
          <p:cxnSp>
            <p:nvCxnSpPr>
              <p:cNvPr id="27" name="Rett linje 26">
                <a:extLst>
                  <a:ext uri="{FF2B5EF4-FFF2-40B4-BE49-F238E27FC236}">
                    <a16:creationId xmlns:a16="http://schemas.microsoft.com/office/drawing/2014/main" id="{BD02F4F3-E330-47B3-8F8F-9E337F3B6C0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 name="Rett linje 30">
                <a:extLst>
                  <a:ext uri="{FF2B5EF4-FFF2-40B4-BE49-F238E27FC236}">
                    <a16:creationId xmlns:a16="http://schemas.microsoft.com/office/drawing/2014/main" id="{C81AD776-38FC-4ED8-A73E-8825A79FF6C1}"/>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2" name="Rett linje 31">
                <a:extLst>
                  <a:ext uri="{FF2B5EF4-FFF2-40B4-BE49-F238E27FC236}">
                    <a16:creationId xmlns:a16="http://schemas.microsoft.com/office/drawing/2014/main" id="{B4C399E4-FB24-410E-9191-E478D994F48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35" name="Grafikk 34" descr="Stjerne kontur">
              <a:extLst>
                <a:ext uri="{FF2B5EF4-FFF2-40B4-BE49-F238E27FC236}">
                  <a16:creationId xmlns:a16="http://schemas.microsoft.com/office/drawing/2014/main" id="{C75663C6-C223-4AF2-BE4E-747831A093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3330892" y="3023531"/>
              <a:ext cx="366950" cy="366950"/>
            </a:xfrm>
            <a:prstGeom prst="rect">
              <a:avLst/>
            </a:prstGeom>
          </p:spPr>
        </p:pic>
        <p:grpSp>
          <p:nvGrpSpPr>
            <p:cNvPr id="100" name="Gruppe 99">
              <a:extLst>
                <a:ext uri="{FF2B5EF4-FFF2-40B4-BE49-F238E27FC236}">
                  <a16:creationId xmlns:a16="http://schemas.microsoft.com/office/drawing/2014/main" id="{EA899FAB-1951-499F-B452-4114089C5D32}"/>
                </a:ext>
              </a:extLst>
            </p:cNvPr>
            <p:cNvGrpSpPr/>
            <p:nvPr/>
          </p:nvGrpSpPr>
          <p:grpSpPr>
            <a:xfrm>
              <a:off x="597941" y="2981146"/>
              <a:ext cx="2621077" cy="759996"/>
              <a:chOff x="2095122" y="3034783"/>
              <a:chExt cx="2621077" cy="759996"/>
            </a:xfrm>
          </p:grpSpPr>
          <p:sp>
            <p:nvSpPr>
              <p:cNvPr id="99" name="Rektangel: avrundede hjørner 98">
                <a:extLst>
                  <a:ext uri="{FF2B5EF4-FFF2-40B4-BE49-F238E27FC236}">
                    <a16:creationId xmlns:a16="http://schemas.microsoft.com/office/drawing/2014/main" id="{0DA3CB1C-FD60-47B6-BAF4-ECF2883BFC25}"/>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 name="Gruppe 10">
                <a:extLst>
                  <a:ext uri="{FF2B5EF4-FFF2-40B4-BE49-F238E27FC236}">
                    <a16:creationId xmlns:a16="http://schemas.microsoft.com/office/drawing/2014/main" id="{F3B54FC9-2615-421A-8818-64CAE25998EA}"/>
                  </a:ext>
                </a:extLst>
              </p:cNvPr>
              <p:cNvGrpSpPr/>
              <p:nvPr/>
            </p:nvGrpSpPr>
            <p:grpSpPr>
              <a:xfrm>
                <a:off x="2203510" y="3199310"/>
                <a:ext cx="461709" cy="430941"/>
                <a:chOff x="5676900" y="2528887"/>
                <a:chExt cx="551750" cy="487959"/>
              </a:xfrm>
            </p:grpSpPr>
            <p:sp>
              <p:nvSpPr>
                <p:cNvPr id="10" name="Ellipse 9">
                  <a:extLst>
                    <a:ext uri="{FF2B5EF4-FFF2-40B4-BE49-F238E27FC236}">
                      <a16:creationId xmlns:a16="http://schemas.microsoft.com/office/drawing/2014/main" id="{509E3D6C-0142-44A5-B784-2CB570F44C3C}"/>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 name="Grafikk 7" descr="Bruker med heldekkende fyll">
                  <a:extLst>
                    <a:ext uri="{FF2B5EF4-FFF2-40B4-BE49-F238E27FC236}">
                      <a16:creationId xmlns:a16="http://schemas.microsoft.com/office/drawing/2014/main" id="{A9E0F50A-765D-4656-A9E5-2B9689271F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01" name="Rett linje 100">
              <a:extLst>
                <a:ext uri="{FF2B5EF4-FFF2-40B4-BE49-F238E27FC236}">
                  <a16:creationId xmlns:a16="http://schemas.microsoft.com/office/drawing/2014/main" id="{E5A5DA78-B7BE-4EA7-B698-78FE2C2DB7DA}"/>
                </a:ext>
              </a:extLst>
            </p:cNvPr>
            <p:cNvCxnSpPr>
              <a:cxnSpLocks/>
            </p:cNvCxnSpPr>
            <p:nvPr/>
          </p:nvCxnSpPr>
          <p:spPr>
            <a:xfrm>
              <a:off x="1287477" y="3235200"/>
              <a:ext cx="48444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Rett linje 102">
              <a:extLst>
                <a:ext uri="{FF2B5EF4-FFF2-40B4-BE49-F238E27FC236}">
                  <a16:creationId xmlns:a16="http://schemas.microsoft.com/office/drawing/2014/main" id="{F6EC70D3-5657-4204-AD92-5687329A2CD8}"/>
                </a:ext>
              </a:extLst>
            </p:cNvPr>
            <p:cNvCxnSpPr>
              <a:cxnSpLocks/>
            </p:cNvCxnSpPr>
            <p:nvPr/>
          </p:nvCxnSpPr>
          <p:spPr>
            <a:xfrm>
              <a:off x="1287477" y="3387600"/>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Rett linje 104">
              <a:extLst>
                <a:ext uri="{FF2B5EF4-FFF2-40B4-BE49-F238E27FC236}">
                  <a16:creationId xmlns:a16="http://schemas.microsoft.com/office/drawing/2014/main" id="{5172056F-71BC-4C92-BC51-86065B0DBFCA}"/>
                </a:ext>
              </a:extLst>
            </p:cNvPr>
            <p:cNvCxnSpPr>
              <a:cxnSpLocks/>
            </p:cNvCxnSpPr>
            <p:nvPr/>
          </p:nvCxnSpPr>
          <p:spPr>
            <a:xfrm>
              <a:off x="1287476" y="35215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6" name="Gruppe 105">
              <a:extLst>
                <a:ext uri="{FF2B5EF4-FFF2-40B4-BE49-F238E27FC236}">
                  <a16:creationId xmlns:a16="http://schemas.microsoft.com/office/drawing/2014/main" id="{70023177-93B8-43DB-8840-F6D927AAB4CF}"/>
                </a:ext>
              </a:extLst>
            </p:cNvPr>
            <p:cNvGrpSpPr/>
            <p:nvPr/>
          </p:nvGrpSpPr>
          <p:grpSpPr>
            <a:xfrm>
              <a:off x="597941" y="3855490"/>
              <a:ext cx="2621077" cy="759996"/>
              <a:chOff x="2095122" y="3034783"/>
              <a:chExt cx="2621077" cy="759996"/>
            </a:xfrm>
          </p:grpSpPr>
          <p:sp>
            <p:nvSpPr>
              <p:cNvPr id="107" name="Rektangel: avrundede hjørner 106">
                <a:extLst>
                  <a:ext uri="{FF2B5EF4-FFF2-40B4-BE49-F238E27FC236}">
                    <a16:creationId xmlns:a16="http://schemas.microsoft.com/office/drawing/2014/main" id="{57B2809D-916E-4F57-9BA5-5FE8A2AA66BD}"/>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 name="Gruppe 107">
                <a:extLst>
                  <a:ext uri="{FF2B5EF4-FFF2-40B4-BE49-F238E27FC236}">
                    <a16:creationId xmlns:a16="http://schemas.microsoft.com/office/drawing/2014/main" id="{3DFBCCBB-D1F9-4E6E-A45A-2E3B3FA57F11}"/>
                  </a:ext>
                </a:extLst>
              </p:cNvPr>
              <p:cNvGrpSpPr/>
              <p:nvPr/>
            </p:nvGrpSpPr>
            <p:grpSpPr>
              <a:xfrm>
                <a:off x="2203510" y="3199310"/>
                <a:ext cx="461709" cy="430941"/>
                <a:chOff x="5676900" y="2528887"/>
                <a:chExt cx="551750" cy="487959"/>
              </a:xfrm>
            </p:grpSpPr>
            <p:sp>
              <p:nvSpPr>
                <p:cNvPr id="109" name="Ellipse 108">
                  <a:extLst>
                    <a:ext uri="{FF2B5EF4-FFF2-40B4-BE49-F238E27FC236}">
                      <a16:creationId xmlns:a16="http://schemas.microsoft.com/office/drawing/2014/main" id="{3B4BD360-5BDA-4B51-AD13-1241BF5BCF46}"/>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0" name="Grafikk 109" descr="Bruker med heldekkende fyll">
                  <a:extLst>
                    <a:ext uri="{FF2B5EF4-FFF2-40B4-BE49-F238E27FC236}">
                      <a16:creationId xmlns:a16="http://schemas.microsoft.com/office/drawing/2014/main" id="{91351DF1-D260-489D-8F9D-0DBDFBDDCF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11" name="Rett linje 110">
              <a:extLst>
                <a:ext uri="{FF2B5EF4-FFF2-40B4-BE49-F238E27FC236}">
                  <a16:creationId xmlns:a16="http://schemas.microsoft.com/office/drawing/2014/main" id="{8A4AC18F-2499-44D2-AF88-496F322E3668}"/>
                </a:ext>
              </a:extLst>
            </p:cNvPr>
            <p:cNvCxnSpPr>
              <a:cxnSpLocks/>
            </p:cNvCxnSpPr>
            <p:nvPr/>
          </p:nvCxnSpPr>
          <p:spPr>
            <a:xfrm>
              <a:off x="1252404" y="4079762"/>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Rett linje 111">
              <a:extLst>
                <a:ext uri="{FF2B5EF4-FFF2-40B4-BE49-F238E27FC236}">
                  <a16:creationId xmlns:a16="http://schemas.microsoft.com/office/drawing/2014/main" id="{66118F4A-0D01-4A97-85CF-796C4B44A5AA}"/>
                </a:ext>
              </a:extLst>
            </p:cNvPr>
            <p:cNvCxnSpPr>
              <a:cxnSpLocks/>
            </p:cNvCxnSpPr>
            <p:nvPr/>
          </p:nvCxnSpPr>
          <p:spPr>
            <a:xfrm>
              <a:off x="1242879" y="421904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Rett linje 112">
              <a:extLst>
                <a:ext uri="{FF2B5EF4-FFF2-40B4-BE49-F238E27FC236}">
                  <a16:creationId xmlns:a16="http://schemas.microsoft.com/office/drawing/2014/main" id="{0DC1AF6F-58E2-4E63-AB50-CE8B17252167}"/>
                </a:ext>
              </a:extLst>
            </p:cNvPr>
            <p:cNvCxnSpPr>
              <a:cxnSpLocks/>
            </p:cNvCxnSpPr>
            <p:nvPr/>
          </p:nvCxnSpPr>
          <p:spPr>
            <a:xfrm>
              <a:off x="1252404" y="437423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Rektangel: avrundede hjørner 119">
              <a:extLst>
                <a:ext uri="{FF2B5EF4-FFF2-40B4-BE49-F238E27FC236}">
                  <a16:creationId xmlns:a16="http://schemas.microsoft.com/office/drawing/2014/main" id="{2101ECBB-FD1A-4F0E-AEA3-C741B575BA4F}"/>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4" name="Rett linje 123">
              <a:extLst>
                <a:ext uri="{FF2B5EF4-FFF2-40B4-BE49-F238E27FC236}">
                  <a16:creationId xmlns:a16="http://schemas.microsoft.com/office/drawing/2014/main" id="{22780DC7-4082-4502-9E84-599D93A1D18A}"/>
                </a:ext>
              </a:extLst>
            </p:cNvPr>
            <p:cNvCxnSpPr>
              <a:cxnSpLocks/>
            </p:cNvCxnSpPr>
            <p:nvPr/>
          </p:nvCxnSpPr>
          <p:spPr>
            <a:xfrm>
              <a:off x="1242878" y="4863521"/>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Rett linje 125">
              <a:extLst>
                <a:ext uri="{FF2B5EF4-FFF2-40B4-BE49-F238E27FC236}">
                  <a16:creationId xmlns:a16="http://schemas.microsoft.com/office/drawing/2014/main" id="{28F83E6A-401D-4740-8AD3-3EEB8E9F321E}"/>
                </a:ext>
              </a:extLst>
            </p:cNvPr>
            <p:cNvCxnSpPr>
              <a:cxnSpLocks/>
            </p:cNvCxnSpPr>
            <p:nvPr/>
          </p:nvCxnSpPr>
          <p:spPr>
            <a:xfrm>
              <a:off x="1252404" y="49714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42" name="Grafikk 141" descr="Tilbake med heldekkende fyll">
              <a:extLst>
                <a:ext uri="{FF2B5EF4-FFF2-40B4-BE49-F238E27FC236}">
                  <a16:creationId xmlns:a16="http://schemas.microsoft.com/office/drawing/2014/main" id="{4BCE136A-8B36-49BA-B6CD-FBA3769418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8391" y="2658978"/>
              <a:ext cx="201424" cy="201424"/>
            </a:xfrm>
            <a:prstGeom prst="rect">
              <a:avLst/>
            </a:prstGeom>
          </p:spPr>
        </p:pic>
        <p:pic>
          <p:nvPicPr>
            <p:cNvPr id="144" name="Grafikk 143" descr="Pil: roter mot venstre med heldekkende fyll">
              <a:extLst>
                <a:ext uri="{FF2B5EF4-FFF2-40B4-BE49-F238E27FC236}">
                  <a16:creationId xmlns:a16="http://schemas.microsoft.com/office/drawing/2014/main" id="{8A36897E-B0D3-4B7B-8AA2-049C2F987E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0732" y="2664443"/>
              <a:ext cx="201424" cy="201424"/>
            </a:xfrm>
            <a:prstGeom prst="rect">
              <a:avLst/>
            </a:prstGeom>
          </p:spPr>
        </p:pic>
        <p:pic>
          <p:nvPicPr>
            <p:cNvPr id="152" name="Grafikk 151" descr="Pil: vannrett U-sving med heldekkende fyll">
              <a:extLst>
                <a:ext uri="{FF2B5EF4-FFF2-40B4-BE49-F238E27FC236}">
                  <a16:creationId xmlns:a16="http://schemas.microsoft.com/office/drawing/2014/main" id="{F56284E6-7E3E-416E-95C8-05E0B512A6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3074" y="2658818"/>
              <a:ext cx="197683" cy="197683"/>
            </a:xfrm>
            <a:prstGeom prst="rect">
              <a:avLst/>
            </a:prstGeom>
          </p:spPr>
        </p:pic>
      </p:grpSp>
      <p:sp>
        <p:nvSpPr>
          <p:cNvPr id="169" name="Tittel 50">
            <a:extLst>
              <a:ext uri="{FF2B5EF4-FFF2-40B4-BE49-F238E27FC236}">
                <a16:creationId xmlns:a16="http://schemas.microsoft.com/office/drawing/2014/main" id="{3812EEC3-A74D-455C-99FF-31447D0D092A}"/>
              </a:ext>
            </a:extLst>
          </p:cNvPr>
          <p:cNvSpPr>
            <a:spLocks noGrp="1"/>
          </p:cNvSpPr>
          <p:nvPr>
            <p:ph type="title"/>
          </p:nvPr>
        </p:nvSpPr>
        <p:spPr>
          <a:xfrm>
            <a:off x="868495" y="724204"/>
            <a:ext cx="10515600" cy="851941"/>
          </a:xfrm>
        </p:spPr>
        <p:txBody>
          <a:bodyPr>
            <a:normAutofit/>
          </a:bodyPr>
          <a:lstStyle/>
          <a:p>
            <a:r>
              <a:rPr lang="nb-NO" dirty="0">
                <a:latin typeface="Arial Black"/>
              </a:rPr>
              <a:t>Better service </a:t>
            </a:r>
            <a:r>
              <a:rPr lang="en-US" dirty="0">
                <a:latin typeface="Arial Black"/>
              </a:rPr>
              <a:t>with </a:t>
            </a:r>
            <a:r>
              <a:rPr lang="nb-NO" dirty="0">
                <a:latin typeface="Arial Black"/>
              </a:rPr>
              <a:t>SuperOffice AI</a:t>
            </a:r>
            <a:endParaRPr lang="en-US" dirty="0">
              <a:latin typeface="Arial Black"/>
            </a:endParaRPr>
          </a:p>
        </p:txBody>
      </p:sp>
      <p:pic>
        <p:nvPicPr>
          <p:cNvPr id="171" name="Graphic 170" descr="Arrow: Rotate right with solid fill">
            <a:extLst>
              <a:ext uri="{FF2B5EF4-FFF2-40B4-BE49-F238E27FC236}">
                <a16:creationId xmlns:a16="http://schemas.microsoft.com/office/drawing/2014/main" id="{BCEFC2E0-068C-4CF8-86D8-C4C3365A5C5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31789" y="1743478"/>
            <a:ext cx="606223" cy="606223"/>
          </a:xfrm>
          <a:prstGeom prst="rect">
            <a:avLst/>
          </a:prstGeom>
        </p:spPr>
      </p:pic>
      <p:sp>
        <p:nvSpPr>
          <p:cNvPr id="36" name="Oval 35">
            <a:extLst>
              <a:ext uri="{FF2B5EF4-FFF2-40B4-BE49-F238E27FC236}">
                <a16:creationId xmlns:a16="http://schemas.microsoft.com/office/drawing/2014/main" id="{8A06AA1F-41F4-4B93-9324-122801E9791D}"/>
              </a:ext>
            </a:extLst>
          </p:cNvPr>
          <p:cNvSpPr/>
          <p:nvPr/>
        </p:nvSpPr>
        <p:spPr>
          <a:xfrm>
            <a:off x="680642" y="2618805"/>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 name="Graphic 36" descr="Back with solid fill">
            <a:extLst>
              <a:ext uri="{FF2B5EF4-FFF2-40B4-BE49-F238E27FC236}">
                <a16:creationId xmlns:a16="http://schemas.microsoft.com/office/drawing/2014/main" id="{76A5D761-7D67-4C10-A53B-1673573B954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a:off x="1470444" y="2524492"/>
            <a:ext cx="830184" cy="816125"/>
          </a:xfrm>
          <a:prstGeom prst="rect">
            <a:avLst/>
          </a:prstGeom>
        </p:spPr>
      </p:pic>
      <p:pic>
        <p:nvPicPr>
          <p:cNvPr id="38" name="Graphic 37" descr="Ticket outline">
            <a:extLst>
              <a:ext uri="{FF2B5EF4-FFF2-40B4-BE49-F238E27FC236}">
                <a16:creationId xmlns:a16="http://schemas.microsoft.com/office/drawing/2014/main" id="{87A2087F-26AE-4E20-9DFF-6C7A9CF062F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3471" y="2671327"/>
            <a:ext cx="541951" cy="541951"/>
          </a:xfrm>
          <a:prstGeom prst="rect">
            <a:avLst/>
          </a:prstGeom>
        </p:spPr>
      </p:pic>
      <p:sp>
        <p:nvSpPr>
          <p:cNvPr id="39" name="TekstSylinder 48">
            <a:extLst>
              <a:ext uri="{FF2B5EF4-FFF2-40B4-BE49-F238E27FC236}">
                <a16:creationId xmlns:a16="http://schemas.microsoft.com/office/drawing/2014/main" id="{30D1FD56-3074-4C92-992C-C83F1E15F553}"/>
              </a:ext>
            </a:extLst>
          </p:cNvPr>
          <p:cNvSpPr txBox="1"/>
          <p:nvPr/>
        </p:nvSpPr>
        <p:spPr>
          <a:xfrm>
            <a:off x="-210253" y="3318403"/>
            <a:ext cx="25930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Confirmation of a request submitted</a:t>
            </a:r>
          </a:p>
        </p:txBody>
      </p:sp>
      <p:sp>
        <p:nvSpPr>
          <p:cNvPr id="40" name="Rektangel: avrundede hjørner 164">
            <a:extLst>
              <a:ext uri="{FF2B5EF4-FFF2-40B4-BE49-F238E27FC236}">
                <a16:creationId xmlns:a16="http://schemas.microsoft.com/office/drawing/2014/main" id="{EB6F14ED-52C8-40F6-8DDA-BDC97945B5FE}"/>
              </a:ext>
            </a:extLst>
          </p:cNvPr>
          <p:cNvSpPr/>
          <p:nvPr/>
        </p:nvSpPr>
        <p:spPr>
          <a:xfrm>
            <a:off x="3096001" y="5307817"/>
            <a:ext cx="1794372" cy="48382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42" name="Graphic 41" descr="Arrow: Counter-clockwise curve with solid fill">
            <a:extLst>
              <a:ext uri="{FF2B5EF4-FFF2-40B4-BE49-F238E27FC236}">
                <a16:creationId xmlns:a16="http://schemas.microsoft.com/office/drawing/2014/main" id="{1B903910-7735-42B1-AA2E-4C1B1A3EF2D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9604767">
            <a:off x="2374462" y="4857418"/>
            <a:ext cx="751847" cy="751847"/>
          </a:xfrm>
          <a:prstGeom prst="rect">
            <a:avLst/>
          </a:prstGeom>
        </p:spPr>
      </p:pic>
      <p:sp>
        <p:nvSpPr>
          <p:cNvPr id="43" name="TekstSylinder 159">
            <a:extLst>
              <a:ext uri="{FF2B5EF4-FFF2-40B4-BE49-F238E27FC236}">
                <a16:creationId xmlns:a16="http://schemas.microsoft.com/office/drawing/2014/main" id="{5F9C41AB-D2F2-408F-8225-CAAF663EAF29}"/>
              </a:ext>
            </a:extLst>
          </p:cNvPr>
          <p:cNvSpPr txBox="1"/>
          <p:nvPr/>
        </p:nvSpPr>
        <p:spPr>
          <a:xfrm>
            <a:off x="2861707" y="493848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Categorization</a:t>
            </a:r>
          </a:p>
        </p:txBody>
      </p:sp>
      <p:pic>
        <p:nvPicPr>
          <p:cNvPr id="44" name="Graphic 43" descr="Network diagram outline">
            <a:extLst>
              <a:ext uri="{FF2B5EF4-FFF2-40B4-BE49-F238E27FC236}">
                <a16:creationId xmlns:a16="http://schemas.microsoft.com/office/drawing/2014/main" id="{72D92A12-5373-4117-8009-C12D342C8E2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0800000">
            <a:off x="3116984" y="5283831"/>
            <a:ext cx="521208" cy="521208"/>
          </a:xfrm>
          <a:prstGeom prst="rect">
            <a:avLst/>
          </a:prstGeom>
        </p:spPr>
      </p:pic>
      <p:cxnSp>
        <p:nvCxnSpPr>
          <p:cNvPr id="45" name="Rett linje 171">
            <a:extLst>
              <a:ext uri="{FF2B5EF4-FFF2-40B4-BE49-F238E27FC236}">
                <a16:creationId xmlns:a16="http://schemas.microsoft.com/office/drawing/2014/main" id="{0E75E2C9-8805-462D-ADB0-29E23E3327D3}"/>
              </a:ext>
            </a:extLst>
          </p:cNvPr>
          <p:cNvCxnSpPr>
            <a:cxnSpLocks/>
          </p:cNvCxnSpPr>
          <p:nvPr/>
        </p:nvCxnSpPr>
        <p:spPr>
          <a:xfrm>
            <a:off x="3829899" y="5440856"/>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Rett linje 171">
            <a:extLst>
              <a:ext uri="{FF2B5EF4-FFF2-40B4-BE49-F238E27FC236}">
                <a16:creationId xmlns:a16="http://schemas.microsoft.com/office/drawing/2014/main" id="{8DF213EA-95EB-4607-96C6-710B33C34F37}"/>
              </a:ext>
            </a:extLst>
          </p:cNvPr>
          <p:cNvCxnSpPr>
            <a:cxnSpLocks/>
          </p:cNvCxnSpPr>
          <p:nvPr/>
        </p:nvCxnSpPr>
        <p:spPr>
          <a:xfrm>
            <a:off x="3829900" y="5546364"/>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Rett linje 171">
            <a:extLst>
              <a:ext uri="{FF2B5EF4-FFF2-40B4-BE49-F238E27FC236}">
                <a16:creationId xmlns:a16="http://schemas.microsoft.com/office/drawing/2014/main" id="{DE3AB35E-A3D6-4EB0-8579-70BA2C4D31DF}"/>
              </a:ext>
            </a:extLst>
          </p:cNvPr>
          <p:cNvCxnSpPr>
            <a:cxnSpLocks/>
          </p:cNvCxnSpPr>
          <p:nvPr/>
        </p:nvCxnSpPr>
        <p:spPr>
          <a:xfrm>
            <a:off x="3829900" y="5650307"/>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8" name="TekstSylinder 169">
            <a:extLst>
              <a:ext uri="{FF2B5EF4-FFF2-40B4-BE49-F238E27FC236}">
                <a16:creationId xmlns:a16="http://schemas.microsoft.com/office/drawing/2014/main" id="{A4CE5E40-C84D-4475-BFE0-82BD9643C733}"/>
              </a:ext>
            </a:extLst>
          </p:cNvPr>
          <p:cNvSpPr txBox="1"/>
          <p:nvPr/>
        </p:nvSpPr>
        <p:spPr>
          <a:xfrm>
            <a:off x="5701316" y="3583320"/>
            <a:ext cx="33512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Text analysis and translation</a:t>
            </a:r>
          </a:p>
        </p:txBody>
      </p:sp>
      <p:grpSp>
        <p:nvGrpSpPr>
          <p:cNvPr id="50" name="Group 49">
            <a:extLst>
              <a:ext uri="{FF2B5EF4-FFF2-40B4-BE49-F238E27FC236}">
                <a16:creationId xmlns:a16="http://schemas.microsoft.com/office/drawing/2014/main" id="{C6CD967B-EEA4-4234-BC98-928A2D7855D4}"/>
              </a:ext>
            </a:extLst>
          </p:cNvPr>
          <p:cNvGrpSpPr>
            <a:grpSpLocks noChangeAspect="1"/>
          </p:cNvGrpSpPr>
          <p:nvPr/>
        </p:nvGrpSpPr>
        <p:grpSpPr>
          <a:xfrm>
            <a:off x="6209104" y="4017209"/>
            <a:ext cx="2331969" cy="483828"/>
            <a:chOff x="6317923" y="3937729"/>
            <a:chExt cx="2830400" cy="587238"/>
          </a:xfrm>
        </p:grpSpPr>
        <p:sp>
          <p:nvSpPr>
            <p:cNvPr id="51" name="Rektangel: avrundede hjørner 164">
              <a:extLst>
                <a:ext uri="{FF2B5EF4-FFF2-40B4-BE49-F238E27FC236}">
                  <a16:creationId xmlns:a16="http://schemas.microsoft.com/office/drawing/2014/main" id="{07EB1347-240F-4A5F-9DDD-95228305919E}"/>
                </a:ext>
              </a:extLst>
            </p:cNvPr>
            <p:cNvSpPr/>
            <p:nvPr/>
          </p:nvSpPr>
          <p:spPr>
            <a:xfrm>
              <a:off x="6317923" y="3937729"/>
              <a:ext cx="2830400" cy="58723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52" name="Rett linje 171">
              <a:extLst>
                <a:ext uri="{FF2B5EF4-FFF2-40B4-BE49-F238E27FC236}">
                  <a16:creationId xmlns:a16="http://schemas.microsoft.com/office/drawing/2014/main" id="{80A4A94D-3A9E-45B1-8BD5-EE0FF6A6BCEA}"/>
                </a:ext>
              </a:extLst>
            </p:cNvPr>
            <p:cNvCxnSpPr>
              <a:cxnSpLocks/>
            </p:cNvCxnSpPr>
            <p:nvPr/>
          </p:nvCxnSpPr>
          <p:spPr>
            <a:xfrm>
              <a:off x="6935324" y="4170775"/>
              <a:ext cx="19194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171">
              <a:extLst>
                <a:ext uri="{FF2B5EF4-FFF2-40B4-BE49-F238E27FC236}">
                  <a16:creationId xmlns:a16="http://schemas.microsoft.com/office/drawing/2014/main" id="{45D2A275-2E39-46D1-8142-CF0F67A018D2}"/>
                </a:ext>
              </a:extLst>
            </p:cNvPr>
            <p:cNvCxnSpPr>
              <a:cxnSpLocks/>
            </p:cNvCxnSpPr>
            <p:nvPr/>
          </p:nvCxnSpPr>
          <p:spPr>
            <a:xfrm>
              <a:off x="6935323" y="4296882"/>
              <a:ext cx="959733"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54" name="Picture 4" descr="Norway - Free flags icons">
              <a:extLst>
                <a:ext uri="{FF2B5EF4-FFF2-40B4-BE49-F238E27FC236}">
                  <a16:creationId xmlns:a16="http://schemas.microsoft.com/office/drawing/2014/main" id="{8D95F0A4-098F-4A6A-9C4B-7F6958885B82}"/>
                </a:ext>
              </a:extLst>
            </p:cNvPr>
            <p:cNvPicPr>
              <a:picLocks noChangeAspect="1" noChangeArrowheads="1"/>
            </p:cNvPicPr>
            <p:nvPr/>
          </p:nvPicPr>
          <p:blipFill>
            <a:blip r:embed="rId23">
              <a:duotone>
                <a:prstClr val="black"/>
                <a:schemeClr val="accent5">
                  <a:tint val="45000"/>
                  <a:satMod val="400000"/>
                </a:schemeClr>
              </a:duotone>
              <a:extLst>
                <a:ext uri="{BEBA8EAE-BF5A-486C-A8C5-ECC9F3942E4B}">
                  <a14:imgProps xmlns:a14="http://schemas.microsoft.com/office/drawing/2010/main">
                    <a14:imgLayer r:embed="rId24">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7349" y="4052141"/>
              <a:ext cx="397467" cy="397467"/>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Graphic 54" descr="Arrow: Straight with solid fill">
            <a:extLst>
              <a:ext uri="{FF2B5EF4-FFF2-40B4-BE49-F238E27FC236}">
                <a16:creationId xmlns:a16="http://schemas.microsoft.com/office/drawing/2014/main" id="{52ED59FB-1526-47A1-9DAE-30E2996132C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a:off x="5464864" y="3947348"/>
            <a:ext cx="661431" cy="661431"/>
          </a:xfrm>
          <a:prstGeom prst="rect">
            <a:avLst/>
          </a:prstGeom>
        </p:spPr>
      </p:pic>
      <p:sp>
        <p:nvSpPr>
          <p:cNvPr id="56" name="TekstSylinder 159">
            <a:extLst>
              <a:ext uri="{FF2B5EF4-FFF2-40B4-BE49-F238E27FC236}">
                <a16:creationId xmlns:a16="http://schemas.microsoft.com/office/drawing/2014/main" id="{673D36FA-5C48-4AB7-B175-6E981CA72B3B}"/>
              </a:ext>
            </a:extLst>
          </p:cNvPr>
          <p:cNvSpPr txBox="1"/>
          <p:nvPr/>
        </p:nvSpPr>
        <p:spPr>
          <a:xfrm>
            <a:off x="6152451" y="4799528"/>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Sentiment</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57" name="Graphic 56" descr="Arrow: Counter-clockwise curve with solid fill">
            <a:extLst>
              <a:ext uri="{FF2B5EF4-FFF2-40B4-BE49-F238E27FC236}">
                <a16:creationId xmlns:a16="http://schemas.microsoft.com/office/drawing/2014/main" id="{D3CEC1ED-9440-4491-9661-3893C8D8669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8607038">
            <a:off x="5108889" y="4773317"/>
            <a:ext cx="825046" cy="825046"/>
          </a:xfrm>
          <a:prstGeom prst="rect">
            <a:avLst/>
          </a:prstGeom>
        </p:spPr>
      </p:pic>
      <p:grpSp>
        <p:nvGrpSpPr>
          <p:cNvPr id="58" name="Group 57">
            <a:extLst>
              <a:ext uri="{FF2B5EF4-FFF2-40B4-BE49-F238E27FC236}">
                <a16:creationId xmlns:a16="http://schemas.microsoft.com/office/drawing/2014/main" id="{53F45ACB-5E75-4724-961C-3653D3E8F641}"/>
              </a:ext>
            </a:extLst>
          </p:cNvPr>
          <p:cNvGrpSpPr>
            <a:grpSpLocks noChangeAspect="1"/>
          </p:cNvGrpSpPr>
          <p:nvPr/>
        </p:nvGrpSpPr>
        <p:grpSpPr>
          <a:xfrm>
            <a:off x="6060034" y="5161226"/>
            <a:ext cx="2439519" cy="471388"/>
            <a:chOff x="4221938" y="5886322"/>
            <a:chExt cx="3352800" cy="647862"/>
          </a:xfrm>
        </p:grpSpPr>
        <p:sp>
          <p:nvSpPr>
            <p:cNvPr id="59" name="Rektangel: avrundede hjørner 152">
              <a:extLst>
                <a:ext uri="{FF2B5EF4-FFF2-40B4-BE49-F238E27FC236}">
                  <a16:creationId xmlns:a16="http://schemas.microsoft.com/office/drawing/2014/main" id="{99BBC376-F6BD-4282-B4F9-9B1D69FE0F42}"/>
                </a:ext>
              </a:extLst>
            </p:cNvPr>
            <p:cNvSpPr/>
            <p:nvPr/>
          </p:nvSpPr>
          <p:spPr>
            <a:xfrm>
              <a:off x="4221938" y="5886322"/>
              <a:ext cx="3352800" cy="64786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60" name="Grafikk 154" descr="Omriss av et smilende ansikts med heldekkende fyll">
              <a:extLst>
                <a:ext uri="{FF2B5EF4-FFF2-40B4-BE49-F238E27FC236}">
                  <a16:creationId xmlns:a16="http://schemas.microsoft.com/office/drawing/2014/main" id="{0F2231FB-435E-4454-A886-FCD5A8BDDEA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616622" y="5917002"/>
              <a:ext cx="610602" cy="610602"/>
            </a:xfrm>
            <a:prstGeom prst="rect">
              <a:avLst/>
            </a:prstGeom>
          </p:spPr>
        </p:pic>
        <p:pic>
          <p:nvPicPr>
            <p:cNvPr id="61" name="Grafikk 156" descr="Omriss av et nøytralt ansikt med heldekkende fyll">
              <a:extLst>
                <a:ext uri="{FF2B5EF4-FFF2-40B4-BE49-F238E27FC236}">
                  <a16:creationId xmlns:a16="http://schemas.microsoft.com/office/drawing/2014/main" id="{063A74C2-E367-472D-AA7C-FFBF775AFE3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593036" y="5912941"/>
              <a:ext cx="610603" cy="610603"/>
            </a:xfrm>
            <a:prstGeom prst="rect">
              <a:avLst/>
            </a:prstGeom>
          </p:spPr>
        </p:pic>
        <p:pic>
          <p:nvPicPr>
            <p:cNvPr id="62" name="Grafikk 158" descr="Omriss av et trist ansikt med heldekkende fyll">
              <a:extLst>
                <a:ext uri="{FF2B5EF4-FFF2-40B4-BE49-F238E27FC236}">
                  <a16:creationId xmlns:a16="http://schemas.microsoft.com/office/drawing/2014/main" id="{C4ED029D-D6D0-4228-B57C-7BCC20B8D18D}"/>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4510658" y="5912943"/>
              <a:ext cx="610601" cy="610601"/>
            </a:xfrm>
            <a:prstGeom prst="rect">
              <a:avLst/>
            </a:prstGeom>
          </p:spPr>
        </p:pic>
      </p:grpSp>
      <p:sp>
        <p:nvSpPr>
          <p:cNvPr id="63" name="Rektangel: avrundede hjørner øverst 33">
            <a:extLst>
              <a:ext uri="{FF2B5EF4-FFF2-40B4-BE49-F238E27FC236}">
                <a16:creationId xmlns:a16="http://schemas.microsoft.com/office/drawing/2014/main" id="{F33E4189-1478-4FB5-B15A-FA30CCEF8727}"/>
              </a:ext>
            </a:extLst>
          </p:cNvPr>
          <p:cNvSpPr/>
          <p:nvPr/>
        </p:nvSpPr>
        <p:spPr>
          <a:xfrm>
            <a:off x="9433216" y="2698982"/>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4" name="Snakkeboble: rektangel med avrundede hjørner 65">
            <a:extLst>
              <a:ext uri="{FF2B5EF4-FFF2-40B4-BE49-F238E27FC236}">
                <a16:creationId xmlns:a16="http://schemas.microsoft.com/office/drawing/2014/main" id="{5238ED20-99A9-49A0-BDB2-36931EADE566}"/>
              </a:ext>
            </a:extLst>
          </p:cNvPr>
          <p:cNvSpPr/>
          <p:nvPr/>
        </p:nvSpPr>
        <p:spPr>
          <a:xfrm>
            <a:off x="9939241" y="3299781"/>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5" name="Snakkeboble: rektangel med avrundede hjørner 66">
            <a:extLst>
              <a:ext uri="{FF2B5EF4-FFF2-40B4-BE49-F238E27FC236}">
                <a16:creationId xmlns:a16="http://schemas.microsoft.com/office/drawing/2014/main" id="{EE60B2F3-EBDB-4027-A02F-E8D922F3DE5C}"/>
              </a:ext>
            </a:extLst>
          </p:cNvPr>
          <p:cNvSpPr/>
          <p:nvPr/>
        </p:nvSpPr>
        <p:spPr>
          <a:xfrm>
            <a:off x="9518048" y="3746043"/>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6" name="Rett linje 73">
            <a:extLst>
              <a:ext uri="{FF2B5EF4-FFF2-40B4-BE49-F238E27FC236}">
                <a16:creationId xmlns:a16="http://schemas.microsoft.com/office/drawing/2014/main" id="{177BDE07-8ADA-4686-8EA7-F679C2A359CC}"/>
              </a:ext>
            </a:extLst>
          </p:cNvPr>
          <p:cNvCxnSpPr>
            <a:cxnSpLocks/>
          </p:cNvCxnSpPr>
          <p:nvPr/>
        </p:nvCxnSpPr>
        <p:spPr>
          <a:xfrm>
            <a:off x="10032088" y="343270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Rett linje 77">
            <a:extLst>
              <a:ext uri="{FF2B5EF4-FFF2-40B4-BE49-F238E27FC236}">
                <a16:creationId xmlns:a16="http://schemas.microsoft.com/office/drawing/2014/main" id="{36ABB171-49CD-46E8-9007-C07568AFA49F}"/>
              </a:ext>
            </a:extLst>
          </p:cNvPr>
          <p:cNvCxnSpPr>
            <a:cxnSpLocks/>
          </p:cNvCxnSpPr>
          <p:nvPr/>
        </p:nvCxnSpPr>
        <p:spPr>
          <a:xfrm>
            <a:off x="9611429" y="386236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78">
            <a:extLst>
              <a:ext uri="{FF2B5EF4-FFF2-40B4-BE49-F238E27FC236}">
                <a16:creationId xmlns:a16="http://schemas.microsoft.com/office/drawing/2014/main" id="{A7E03037-86C7-4870-A0DA-9E2D691F8DEE}"/>
              </a:ext>
            </a:extLst>
          </p:cNvPr>
          <p:cNvCxnSpPr>
            <a:cxnSpLocks/>
          </p:cNvCxnSpPr>
          <p:nvPr/>
        </p:nvCxnSpPr>
        <p:spPr>
          <a:xfrm>
            <a:off x="9620954" y="4001214"/>
            <a:ext cx="44184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9" name="Snakkeboble: rektangel med avrundede hjørner 80">
            <a:extLst>
              <a:ext uri="{FF2B5EF4-FFF2-40B4-BE49-F238E27FC236}">
                <a16:creationId xmlns:a16="http://schemas.microsoft.com/office/drawing/2014/main" id="{94391C49-4C3E-483A-A4FD-3F57134CAAFA}"/>
              </a:ext>
            </a:extLst>
          </p:cNvPr>
          <p:cNvSpPr/>
          <p:nvPr/>
        </p:nvSpPr>
        <p:spPr>
          <a:xfrm>
            <a:off x="10032088" y="4197692"/>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0" name="Rett linje 81">
            <a:extLst>
              <a:ext uri="{FF2B5EF4-FFF2-40B4-BE49-F238E27FC236}">
                <a16:creationId xmlns:a16="http://schemas.microsoft.com/office/drawing/2014/main" id="{0250D135-3FEA-4812-8AFE-1111D08A9637}"/>
              </a:ext>
            </a:extLst>
          </p:cNvPr>
          <p:cNvCxnSpPr>
            <a:cxnSpLocks/>
          </p:cNvCxnSpPr>
          <p:nvPr/>
        </p:nvCxnSpPr>
        <p:spPr>
          <a:xfrm>
            <a:off x="10160678" y="4325064"/>
            <a:ext cx="734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83">
            <a:extLst>
              <a:ext uri="{FF2B5EF4-FFF2-40B4-BE49-F238E27FC236}">
                <a16:creationId xmlns:a16="http://schemas.microsoft.com/office/drawing/2014/main" id="{32FBBE40-AD49-4426-9302-EBC8072D4515}"/>
              </a:ext>
            </a:extLst>
          </p:cNvPr>
          <p:cNvCxnSpPr>
            <a:cxnSpLocks/>
          </p:cNvCxnSpPr>
          <p:nvPr/>
        </p:nvCxnSpPr>
        <p:spPr>
          <a:xfrm>
            <a:off x="10160678" y="4477464"/>
            <a:ext cx="734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84">
            <a:extLst>
              <a:ext uri="{FF2B5EF4-FFF2-40B4-BE49-F238E27FC236}">
                <a16:creationId xmlns:a16="http://schemas.microsoft.com/office/drawing/2014/main" id="{CEBA98DE-E95F-43A7-B619-4F6E22C3738A}"/>
              </a:ext>
            </a:extLst>
          </p:cNvPr>
          <p:cNvCxnSpPr>
            <a:cxnSpLocks/>
          </p:cNvCxnSpPr>
          <p:nvPr/>
        </p:nvCxnSpPr>
        <p:spPr>
          <a:xfrm>
            <a:off x="10474468" y="4610814"/>
            <a:ext cx="42065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3" name="Rektangel: avrundede hjørner 88">
            <a:extLst>
              <a:ext uri="{FF2B5EF4-FFF2-40B4-BE49-F238E27FC236}">
                <a16:creationId xmlns:a16="http://schemas.microsoft.com/office/drawing/2014/main" id="{6BEA429D-BAE0-4614-A3EF-2D095E0F9359}"/>
              </a:ext>
            </a:extLst>
          </p:cNvPr>
          <p:cNvSpPr/>
          <p:nvPr/>
        </p:nvSpPr>
        <p:spPr>
          <a:xfrm>
            <a:off x="9433216" y="2698982"/>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  Chatbot</a:t>
            </a:r>
          </a:p>
        </p:txBody>
      </p:sp>
      <p:grpSp>
        <p:nvGrpSpPr>
          <p:cNvPr id="74" name="Gruppe 43">
            <a:extLst>
              <a:ext uri="{FF2B5EF4-FFF2-40B4-BE49-F238E27FC236}">
                <a16:creationId xmlns:a16="http://schemas.microsoft.com/office/drawing/2014/main" id="{ABF52CE4-BCA9-4E27-A8D3-A741068AD51F}"/>
              </a:ext>
            </a:extLst>
          </p:cNvPr>
          <p:cNvGrpSpPr/>
          <p:nvPr/>
        </p:nvGrpSpPr>
        <p:grpSpPr>
          <a:xfrm>
            <a:off x="9486256" y="2540623"/>
            <a:ext cx="452985" cy="439988"/>
            <a:chOff x="8881514" y="3144104"/>
            <a:chExt cx="452985" cy="439988"/>
          </a:xfrm>
        </p:grpSpPr>
        <p:sp>
          <p:nvSpPr>
            <p:cNvPr id="75" name="Ellipse 63">
              <a:extLst>
                <a:ext uri="{FF2B5EF4-FFF2-40B4-BE49-F238E27FC236}">
                  <a16:creationId xmlns:a16="http://schemas.microsoft.com/office/drawing/2014/main" id="{88ADAA2B-3FBA-45EC-9425-A4DDF2E99671}"/>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76" name="Grafikk 62" descr="Bruker med heldekkende fyll">
              <a:extLst>
                <a:ext uri="{FF2B5EF4-FFF2-40B4-BE49-F238E27FC236}">
                  <a16:creationId xmlns:a16="http://schemas.microsoft.com/office/drawing/2014/main" id="{50BB5480-40CA-4887-90D5-9052D452D77D}"/>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913748" y="3144104"/>
              <a:ext cx="377770" cy="398690"/>
            </a:xfrm>
            <a:prstGeom prst="rect">
              <a:avLst/>
            </a:prstGeom>
          </p:spPr>
        </p:pic>
      </p:grpSp>
      <p:pic>
        <p:nvPicPr>
          <p:cNvPr id="77" name="Graphic 76" descr="Miscellaneous with solid fill">
            <a:extLst>
              <a:ext uri="{FF2B5EF4-FFF2-40B4-BE49-F238E27FC236}">
                <a16:creationId xmlns:a16="http://schemas.microsoft.com/office/drawing/2014/main" id="{C700674F-DB6F-489A-A4E4-4C676C755CA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rot="16200000">
            <a:off x="10802306" y="2789639"/>
            <a:ext cx="225667" cy="225667"/>
          </a:xfrm>
          <a:prstGeom prst="rect">
            <a:avLst/>
          </a:prstGeom>
        </p:spPr>
      </p:pic>
      <p:pic>
        <p:nvPicPr>
          <p:cNvPr id="78" name="Graphic 77" descr="Arrow: Rotate right with solid fill">
            <a:extLst>
              <a:ext uri="{FF2B5EF4-FFF2-40B4-BE49-F238E27FC236}">
                <a16:creationId xmlns:a16="http://schemas.microsoft.com/office/drawing/2014/main" id="{2ED32B1F-D5EF-41D6-AD8F-32A35A09D42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10802306" y="1959410"/>
            <a:ext cx="606223" cy="606223"/>
          </a:xfrm>
          <a:prstGeom prst="rect">
            <a:avLst/>
          </a:prstGeom>
        </p:spPr>
      </p:pic>
    </p:spTree>
    <p:extLst>
      <p:ext uri="{BB962C8B-B14F-4D97-AF65-F5344CB8AC3E}">
        <p14:creationId xmlns:p14="http://schemas.microsoft.com/office/powerpoint/2010/main" val="25057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ppt_x"/>
                                          </p:val>
                                        </p:tav>
                                        <p:tav tm="100000">
                                          <p:val>
                                            <p:strVal val="#ppt_x"/>
                                          </p:val>
                                        </p:tav>
                                      </p:tavLst>
                                    </p:anim>
                                    <p:anim calcmode="lin" valueType="num">
                                      <p:cBhvr additive="base">
                                        <p:cTn id="30" dur="500" fill="hold"/>
                                        <p:tgtEl>
                                          <p:spTgt spid="4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500" fill="hold"/>
                                        <p:tgtEl>
                                          <p:spTgt spid="46"/>
                                        </p:tgtEl>
                                        <p:attrNameLst>
                                          <p:attrName>ppt_x</p:attrName>
                                        </p:attrNameLst>
                                      </p:cBhvr>
                                      <p:tavLst>
                                        <p:tav tm="0">
                                          <p:val>
                                            <p:strVal val="#ppt_x"/>
                                          </p:val>
                                        </p:tav>
                                        <p:tav tm="100000">
                                          <p:val>
                                            <p:strVal val="#ppt_x"/>
                                          </p:val>
                                        </p:tav>
                                      </p:tavLst>
                                    </p:anim>
                                    <p:anim calcmode="lin" valueType="num">
                                      <p:cBhvr additive="base">
                                        <p:cTn id="46" dur="500" fill="hold"/>
                                        <p:tgtEl>
                                          <p:spTgt spid="4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500" fill="hold"/>
                                        <p:tgtEl>
                                          <p:spTgt spid="48"/>
                                        </p:tgtEl>
                                        <p:attrNameLst>
                                          <p:attrName>ppt_x</p:attrName>
                                        </p:attrNameLst>
                                      </p:cBhvr>
                                      <p:tavLst>
                                        <p:tav tm="0">
                                          <p:val>
                                            <p:strVal val="#ppt_x"/>
                                          </p:val>
                                        </p:tav>
                                        <p:tav tm="100000">
                                          <p:val>
                                            <p:strVal val="#ppt_x"/>
                                          </p:val>
                                        </p:tav>
                                      </p:tavLst>
                                    </p:anim>
                                    <p:anim calcmode="lin" valueType="num">
                                      <p:cBhvr additive="base">
                                        <p:cTn id="56" dur="500" fill="hold"/>
                                        <p:tgtEl>
                                          <p:spTgt spid="4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additive="base">
                                        <p:cTn id="59" dur="500" fill="hold"/>
                                        <p:tgtEl>
                                          <p:spTgt spid="50"/>
                                        </p:tgtEl>
                                        <p:attrNameLst>
                                          <p:attrName>ppt_x</p:attrName>
                                        </p:attrNameLst>
                                      </p:cBhvr>
                                      <p:tavLst>
                                        <p:tav tm="0">
                                          <p:val>
                                            <p:strVal val="#ppt_x"/>
                                          </p:val>
                                        </p:tav>
                                        <p:tav tm="100000">
                                          <p:val>
                                            <p:strVal val="#ppt_x"/>
                                          </p:val>
                                        </p:tav>
                                      </p:tavLst>
                                    </p:anim>
                                    <p:anim calcmode="lin" valueType="num">
                                      <p:cBhvr additive="base">
                                        <p:cTn id="60" dur="500" fill="hold"/>
                                        <p:tgtEl>
                                          <p:spTgt spid="5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additive="base">
                                        <p:cTn id="63" dur="500" fill="hold"/>
                                        <p:tgtEl>
                                          <p:spTgt spid="55"/>
                                        </p:tgtEl>
                                        <p:attrNameLst>
                                          <p:attrName>ppt_x</p:attrName>
                                        </p:attrNameLst>
                                      </p:cBhvr>
                                      <p:tavLst>
                                        <p:tav tm="0">
                                          <p:val>
                                            <p:strVal val="#ppt_x"/>
                                          </p:val>
                                        </p:tav>
                                        <p:tav tm="100000">
                                          <p:val>
                                            <p:strVal val="#ppt_x"/>
                                          </p:val>
                                        </p:tav>
                                      </p:tavLst>
                                    </p:anim>
                                    <p:anim calcmode="lin" valueType="num">
                                      <p:cBhvr additive="base">
                                        <p:cTn id="6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 calcmode="lin" valueType="num">
                                      <p:cBhvr additive="base">
                                        <p:cTn id="69" dur="500" fill="hold"/>
                                        <p:tgtEl>
                                          <p:spTgt spid="56"/>
                                        </p:tgtEl>
                                        <p:attrNameLst>
                                          <p:attrName>ppt_x</p:attrName>
                                        </p:attrNameLst>
                                      </p:cBhvr>
                                      <p:tavLst>
                                        <p:tav tm="0">
                                          <p:val>
                                            <p:strVal val="#ppt_x"/>
                                          </p:val>
                                        </p:tav>
                                        <p:tav tm="100000">
                                          <p:val>
                                            <p:strVal val="#ppt_x"/>
                                          </p:val>
                                        </p:tav>
                                      </p:tavLst>
                                    </p:anim>
                                    <p:anim calcmode="lin" valueType="num">
                                      <p:cBhvr additive="base">
                                        <p:cTn id="70" dur="500" fill="hold"/>
                                        <p:tgtEl>
                                          <p:spTgt spid="56"/>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anim calcmode="lin" valueType="num">
                                      <p:cBhvr additive="base">
                                        <p:cTn id="73" dur="500" fill="hold"/>
                                        <p:tgtEl>
                                          <p:spTgt spid="57"/>
                                        </p:tgtEl>
                                        <p:attrNameLst>
                                          <p:attrName>ppt_x</p:attrName>
                                        </p:attrNameLst>
                                      </p:cBhvr>
                                      <p:tavLst>
                                        <p:tav tm="0">
                                          <p:val>
                                            <p:strVal val="#ppt_x"/>
                                          </p:val>
                                        </p:tav>
                                        <p:tav tm="100000">
                                          <p:val>
                                            <p:strVal val="#ppt_x"/>
                                          </p:val>
                                        </p:tav>
                                      </p:tavLst>
                                    </p:anim>
                                    <p:anim calcmode="lin" valueType="num">
                                      <p:cBhvr additive="base">
                                        <p:cTn id="74" dur="500" fill="hold"/>
                                        <p:tgtEl>
                                          <p:spTgt spid="5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additive="base">
                                        <p:cTn id="77" dur="500" fill="hold"/>
                                        <p:tgtEl>
                                          <p:spTgt spid="58"/>
                                        </p:tgtEl>
                                        <p:attrNameLst>
                                          <p:attrName>ppt_x</p:attrName>
                                        </p:attrNameLst>
                                      </p:cBhvr>
                                      <p:tavLst>
                                        <p:tav tm="0">
                                          <p:val>
                                            <p:strVal val="#ppt_x"/>
                                          </p:val>
                                        </p:tav>
                                        <p:tav tm="100000">
                                          <p:val>
                                            <p:strVal val="#ppt_x"/>
                                          </p:val>
                                        </p:tav>
                                      </p:tavLst>
                                    </p:anim>
                                    <p:anim calcmode="lin" valueType="num">
                                      <p:cBhvr additive="base">
                                        <p:cTn id="7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3"/>
                                        </p:tgtEl>
                                        <p:attrNameLst>
                                          <p:attrName>style.visibility</p:attrName>
                                        </p:attrNameLst>
                                      </p:cBhvr>
                                      <p:to>
                                        <p:strVal val="visible"/>
                                      </p:to>
                                    </p:set>
                                    <p:anim calcmode="lin" valueType="num">
                                      <p:cBhvr additive="base">
                                        <p:cTn id="83" dur="500" fill="hold"/>
                                        <p:tgtEl>
                                          <p:spTgt spid="63"/>
                                        </p:tgtEl>
                                        <p:attrNameLst>
                                          <p:attrName>ppt_x</p:attrName>
                                        </p:attrNameLst>
                                      </p:cBhvr>
                                      <p:tavLst>
                                        <p:tav tm="0">
                                          <p:val>
                                            <p:strVal val="#ppt_x"/>
                                          </p:val>
                                        </p:tav>
                                        <p:tav tm="100000">
                                          <p:val>
                                            <p:strVal val="#ppt_x"/>
                                          </p:val>
                                        </p:tav>
                                      </p:tavLst>
                                    </p:anim>
                                    <p:anim calcmode="lin" valueType="num">
                                      <p:cBhvr additive="base">
                                        <p:cTn id="84" dur="500" fill="hold"/>
                                        <p:tgtEl>
                                          <p:spTgt spid="6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anim calcmode="lin" valueType="num">
                                      <p:cBhvr additive="base">
                                        <p:cTn id="87" dur="500" fill="hold"/>
                                        <p:tgtEl>
                                          <p:spTgt spid="64"/>
                                        </p:tgtEl>
                                        <p:attrNameLst>
                                          <p:attrName>ppt_x</p:attrName>
                                        </p:attrNameLst>
                                      </p:cBhvr>
                                      <p:tavLst>
                                        <p:tav tm="0">
                                          <p:val>
                                            <p:strVal val="#ppt_x"/>
                                          </p:val>
                                        </p:tav>
                                        <p:tav tm="100000">
                                          <p:val>
                                            <p:strVal val="#ppt_x"/>
                                          </p:val>
                                        </p:tav>
                                      </p:tavLst>
                                    </p:anim>
                                    <p:anim calcmode="lin" valueType="num">
                                      <p:cBhvr additive="base">
                                        <p:cTn id="88" dur="500" fill="hold"/>
                                        <p:tgtEl>
                                          <p:spTgt spid="6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additive="base">
                                        <p:cTn id="91" dur="500" fill="hold"/>
                                        <p:tgtEl>
                                          <p:spTgt spid="65"/>
                                        </p:tgtEl>
                                        <p:attrNameLst>
                                          <p:attrName>ppt_x</p:attrName>
                                        </p:attrNameLst>
                                      </p:cBhvr>
                                      <p:tavLst>
                                        <p:tav tm="0">
                                          <p:val>
                                            <p:strVal val="#ppt_x"/>
                                          </p:val>
                                        </p:tav>
                                        <p:tav tm="100000">
                                          <p:val>
                                            <p:strVal val="#ppt_x"/>
                                          </p:val>
                                        </p:tav>
                                      </p:tavLst>
                                    </p:anim>
                                    <p:anim calcmode="lin" valueType="num">
                                      <p:cBhvr additive="base">
                                        <p:cTn id="92" dur="500" fill="hold"/>
                                        <p:tgtEl>
                                          <p:spTgt spid="65"/>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66"/>
                                        </p:tgtEl>
                                        <p:attrNameLst>
                                          <p:attrName>style.visibility</p:attrName>
                                        </p:attrNameLst>
                                      </p:cBhvr>
                                      <p:to>
                                        <p:strVal val="visible"/>
                                      </p:to>
                                    </p:set>
                                    <p:anim calcmode="lin" valueType="num">
                                      <p:cBhvr additive="base">
                                        <p:cTn id="95" dur="500" fill="hold"/>
                                        <p:tgtEl>
                                          <p:spTgt spid="66"/>
                                        </p:tgtEl>
                                        <p:attrNameLst>
                                          <p:attrName>ppt_x</p:attrName>
                                        </p:attrNameLst>
                                      </p:cBhvr>
                                      <p:tavLst>
                                        <p:tav tm="0">
                                          <p:val>
                                            <p:strVal val="#ppt_x"/>
                                          </p:val>
                                        </p:tav>
                                        <p:tav tm="100000">
                                          <p:val>
                                            <p:strVal val="#ppt_x"/>
                                          </p:val>
                                        </p:tav>
                                      </p:tavLst>
                                    </p:anim>
                                    <p:anim calcmode="lin" valueType="num">
                                      <p:cBhvr additive="base">
                                        <p:cTn id="96" dur="500" fill="hold"/>
                                        <p:tgtEl>
                                          <p:spTgt spid="6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67"/>
                                        </p:tgtEl>
                                        <p:attrNameLst>
                                          <p:attrName>style.visibility</p:attrName>
                                        </p:attrNameLst>
                                      </p:cBhvr>
                                      <p:to>
                                        <p:strVal val="visible"/>
                                      </p:to>
                                    </p:set>
                                    <p:anim calcmode="lin" valueType="num">
                                      <p:cBhvr additive="base">
                                        <p:cTn id="99" dur="500" fill="hold"/>
                                        <p:tgtEl>
                                          <p:spTgt spid="67"/>
                                        </p:tgtEl>
                                        <p:attrNameLst>
                                          <p:attrName>ppt_x</p:attrName>
                                        </p:attrNameLst>
                                      </p:cBhvr>
                                      <p:tavLst>
                                        <p:tav tm="0">
                                          <p:val>
                                            <p:strVal val="#ppt_x"/>
                                          </p:val>
                                        </p:tav>
                                        <p:tav tm="100000">
                                          <p:val>
                                            <p:strVal val="#ppt_x"/>
                                          </p:val>
                                        </p:tav>
                                      </p:tavLst>
                                    </p:anim>
                                    <p:anim calcmode="lin" valueType="num">
                                      <p:cBhvr additive="base">
                                        <p:cTn id="100" dur="500" fill="hold"/>
                                        <p:tgtEl>
                                          <p:spTgt spid="67"/>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68"/>
                                        </p:tgtEl>
                                        <p:attrNameLst>
                                          <p:attrName>style.visibility</p:attrName>
                                        </p:attrNameLst>
                                      </p:cBhvr>
                                      <p:to>
                                        <p:strVal val="visible"/>
                                      </p:to>
                                    </p:set>
                                    <p:anim calcmode="lin" valueType="num">
                                      <p:cBhvr additive="base">
                                        <p:cTn id="103" dur="500" fill="hold"/>
                                        <p:tgtEl>
                                          <p:spTgt spid="68"/>
                                        </p:tgtEl>
                                        <p:attrNameLst>
                                          <p:attrName>ppt_x</p:attrName>
                                        </p:attrNameLst>
                                      </p:cBhvr>
                                      <p:tavLst>
                                        <p:tav tm="0">
                                          <p:val>
                                            <p:strVal val="#ppt_x"/>
                                          </p:val>
                                        </p:tav>
                                        <p:tav tm="100000">
                                          <p:val>
                                            <p:strVal val="#ppt_x"/>
                                          </p:val>
                                        </p:tav>
                                      </p:tavLst>
                                    </p:anim>
                                    <p:anim calcmode="lin" valueType="num">
                                      <p:cBhvr additive="base">
                                        <p:cTn id="104" dur="500" fill="hold"/>
                                        <p:tgtEl>
                                          <p:spTgt spid="6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69"/>
                                        </p:tgtEl>
                                        <p:attrNameLst>
                                          <p:attrName>style.visibility</p:attrName>
                                        </p:attrNameLst>
                                      </p:cBhvr>
                                      <p:to>
                                        <p:strVal val="visible"/>
                                      </p:to>
                                    </p:set>
                                    <p:anim calcmode="lin" valueType="num">
                                      <p:cBhvr additive="base">
                                        <p:cTn id="107" dur="500" fill="hold"/>
                                        <p:tgtEl>
                                          <p:spTgt spid="69"/>
                                        </p:tgtEl>
                                        <p:attrNameLst>
                                          <p:attrName>ppt_x</p:attrName>
                                        </p:attrNameLst>
                                      </p:cBhvr>
                                      <p:tavLst>
                                        <p:tav tm="0">
                                          <p:val>
                                            <p:strVal val="#ppt_x"/>
                                          </p:val>
                                        </p:tav>
                                        <p:tav tm="100000">
                                          <p:val>
                                            <p:strVal val="#ppt_x"/>
                                          </p:val>
                                        </p:tav>
                                      </p:tavLst>
                                    </p:anim>
                                    <p:anim calcmode="lin" valueType="num">
                                      <p:cBhvr additive="base">
                                        <p:cTn id="108" dur="500" fill="hold"/>
                                        <p:tgtEl>
                                          <p:spTgt spid="69"/>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70"/>
                                        </p:tgtEl>
                                        <p:attrNameLst>
                                          <p:attrName>style.visibility</p:attrName>
                                        </p:attrNameLst>
                                      </p:cBhvr>
                                      <p:to>
                                        <p:strVal val="visible"/>
                                      </p:to>
                                    </p:set>
                                    <p:anim calcmode="lin" valueType="num">
                                      <p:cBhvr additive="base">
                                        <p:cTn id="111" dur="500" fill="hold"/>
                                        <p:tgtEl>
                                          <p:spTgt spid="70"/>
                                        </p:tgtEl>
                                        <p:attrNameLst>
                                          <p:attrName>ppt_x</p:attrName>
                                        </p:attrNameLst>
                                      </p:cBhvr>
                                      <p:tavLst>
                                        <p:tav tm="0">
                                          <p:val>
                                            <p:strVal val="#ppt_x"/>
                                          </p:val>
                                        </p:tav>
                                        <p:tav tm="100000">
                                          <p:val>
                                            <p:strVal val="#ppt_x"/>
                                          </p:val>
                                        </p:tav>
                                      </p:tavLst>
                                    </p:anim>
                                    <p:anim calcmode="lin" valueType="num">
                                      <p:cBhvr additive="base">
                                        <p:cTn id="112" dur="500" fill="hold"/>
                                        <p:tgtEl>
                                          <p:spTgt spid="70"/>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71"/>
                                        </p:tgtEl>
                                        <p:attrNameLst>
                                          <p:attrName>style.visibility</p:attrName>
                                        </p:attrNameLst>
                                      </p:cBhvr>
                                      <p:to>
                                        <p:strVal val="visible"/>
                                      </p:to>
                                    </p:set>
                                    <p:anim calcmode="lin" valueType="num">
                                      <p:cBhvr additive="base">
                                        <p:cTn id="115" dur="500" fill="hold"/>
                                        <p:tgtEl>
                                          <p:spTgt spid="71"/>
                                        </p:tgtEl>
                                        <p:attrNameLst>
                                          <p:attrName>ppt_x</p:attrName>
                                        </p:attrNameLst>
                                      </p:cBhvr>
                                      <p:tavLst>
                                        <p:tav tm="0">
                                          <p:val>
                                            <p:strVal val="#ppt_x"/>
                                          </p:val>
                                        </p:tav>
                                        <p:tav tm="100000">
                                          <p:val>
                                            <p:strVal val="#ppt_x"/>
                                          </p:val>
                                        </p:tav>
                                      </p:tavLst>
                                    </p:anim>
                                    <p:anim calcmode="lin" valueType="num">
                                      <p:cBhvr additive="base">
                                        <p:cTn id="116" dur="500" fill="hold"/>
                                        <p:tgtEl>
                                          <p:spTgt spid="71"/>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72"/>
                                        </p:tgtEl>
                                        <p:attrNameLst>
                                          <p:attrName>style.visibility</p:attrName>
                                        </p:attrNameLst>
                                      </p:cBhvr>
                                      <p:to>
                                        <p:strVal val="visible"/>
                                      </p:to>
                                    </p:set>
                                    <p:anim calcmode="lin" valueType="num">
                                      <p:cBhvr additive="base">
                                        <p:cTn id="119" dur="500" fill="hold"/>
                                        <p:tgtEl>
                                          <p:spTgt spid="72"/>
                                        </p:tgtEl>
                                        <p:attrNameLst>
                                          <p:attrName>ppt_x</p:attrName>
                                        </p:attrNameLst>
                                      </p:cBhvr>
                                      <p:tavLst>
                                        <p:tav tm="0">
                                          <p:val>
                                            <p:strVal val="#ppt_x"/>
                                          </p:val>
                                        </p:tav>
                                        <p:tav tm="100000">
                                          <p:val>
                                            <p:strVal val="#ppt_x"/>
                                          </p:val>
                                        </p:tav>
                                      </p:tavLst>
                                    </p:anim>
                                    <p:anim calcmode="lin" valueType="num">
                                      <p:cBhvr additive="base">
                                        <p:cTn id="120" dur="500" fill="hold"/>
                                        <p:tgtEl>
                                          <p:spTgt spid="72"/>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73"/>
                                        </p:tgtEl>
                                        <p:attrNameLst>
                                          <p:attrName>style.visibility</p:attrName>
                                        </p:attrNameLst>
                                      </p:cBhvr>
                                      <p:to>
                                        <p:strVal val="visible"/>
                                      </p:to>
                                    </p:set>
                                    <p:anim calcmode="lin" valueType="num">
                                      <p:cBhvr additive="base">
                                        <p:cTn id="123" dur="500" fill="hold"/>
                                        <p:tgtEl>
                                          <p:spTgt spid="73"/>
                                        </p:tgtEl>
                                        <p:attrNameLst>
                                          <p:attrName>ppt_x</p:attrName>
                                        </p:attrNameLst>
                                      </p:cBhvr>
                                      <p:tavLst>
                                        <p:tav tm="0">
                                          <p:val>
                                            <p:strVal val="#ppt_x"/>
                                          </p:val>
                                        </p:tav>
                                        <p:tav tm="100000">
                                          <p:val>
                                            <p:strVal val="#ppt_x"/>
                                          </p:val>
                                        </p:tav>
                                      </p:tavLst>
                                    </p:anim>
                                    <p:anim calcmode="lin" valueType="num">
                                      <p:cBhvr additive="base">
                                        <p:cTn id="124" dur="500" fill="hold"/>
                                        <p:tgtEl>
                                          <p:spTgt spid="73"/>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74"/>
                                        </p:tgtEl>
                                        <p:attrNameLst>
                                          <p:attrName>style.visibility</p:attrName>
                                        </p:attrNameLst>
                                      </p:cBhvr>
                                      <p:to>
                                        <p:strVal val="visible"/>
                                      </p:to>
                                    </p:set>
                                    <p:anim calcmode="lin" valueType="num">
                                      <p:cBhvr additive="base">
                                        <p:cTn id="127" dur="500" fill="hold"/>
                                        <p:tgtEl>
                                          <p:spTgt spid="74"/>
                                        </p:tgtEl>
                                        <p:attrNameLst>
                                          <p:attrName>ppt_x</p:attrName>
                                        </p:attrNameLst>
                                      </p:cBhvr>
                                      <p:tavLst>
                                        <p:tav tm="0">
                                          <p:val>
                                            <p:strVal val="#ppt_x"/>
                                          </p:val>
                                        </p:tav>
                                        <p:tav tm="100000">
                                          <p:val>
                                            <p:strVal val="#ppt_x"/>
                                          </p:val>
                                        </p:tav>
                                      </p:tavLst>
                                    </p:anim>
                                    <p:anim calcmode="lin" valueType="num">
                                      <p:cBhvr additive="base">
                                        <p:cTn id="128" dur="500" fill="hold"/>
                                        <p:tgtEl>
                                          <p:spTgt spid="74"/>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77"/>
                                        </p:tgtEl>
                                        <p:attrNameLst>
                                          <p:attrName>style.visibility</p:attrName>
                                        </p:attrNameLst>
                                      </p:cBhvr>
                                      <p:to>
                                        <p:strVal val="visible"/>
                                      </p:to>
                                    </p:set>
                                    <p:anim calcmode="lin" valueType="num">
                                      <p:cBhvr additive="base">
                                        <p:cTn id="131" dur="500" fill="hold"/>
                                        <p:tgtEl>
                                          <p:spTgt spid="77"/>
                                        </p:tgtEl>
                                        <p:attrNameLst>
                                          <p:attrName>ppt_x</p:attrName>
                                        </p:attrNameLst>
                                      </p:cBhvr>
                                      <p:tavLst>
                                        <p:tav tm="0">
                                          <p:val>
                                            <p:strVal val="#ppt_x"/>
                                          </p:val>
                                        </p:tav>
                                        <p:tav tm="100000">
                                          <p:val>
                                            <p:strVal val="#ppt_x"/>
                                          </p:val>
                                        </p:tav>
                                      </p:tavLst>
                                    </p:anim>
                                    <p:anim calcmode="lin" valueType="num">
                                      <p:cBhvr additive="base">
                                        <p:cTn id="132" dur="500" fill="hold"/>
                                        <p:tgtEl>
                                          <p:spTgt spid="77"/>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78"/>
                                        </p:tgtEl>
                                        <p:attrNameLst>
                                          <p:attrName>style.visibility</p:attrName>
                                        </p:attrNameLst>
                                      </p:cBhvr>
                                      <p:to>
                                        <p:strVal val="visible"/>
                                      </p:to>
                                    </p:set>
                                    <p:anim calcmode="lin" valueType="num">
                                      <p:cBhvr additive="base">
                                        <p:cTn id="135" dur="500" fill="hold"/>
                                        <p:tgtEl>
                                          <p:spTgt spid="78"/>
                                        </p:tgtEl>
                                        <p:attrNameLst>
                                          <p:attrName>ppt_x</p:attrName>
                                        </p:attrNameLst>
                                      </p:cBhvr>
                                      <p:tavLst>
                                        <p:tav tm="0">
                                          <p:val>
                                            <p:strVal val="#ppt_x"/>
                                          </p:val>
                                        </p:tav>
                                        <p:tav tm="100000">
                                          <p:val>
                                            <p:strVal val="#ppt_x"/>
                                          </p:val>
                                        </p:tav>
                                      </p:tavLst>
                                    </p:anim>
                                    <p:anim calcmode="lin" valueType="num">
                                      <p:cBhvr additive="base">
                                        <p:cTn id="136"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p:bldP spid="40" grpId="0" animBg="1"/>
      <p:bldP spid="43" grpId="0"/>
      <p:bldP spid="48" grpId="0"/>
      <p:bldP spid="56" grpId="0"/>
      <p:bldP spid="63" grpId="0" animBg="1"/>
      <p:bldP spid="64" grpId="0" animBg="1"/>
      <p:bldP spid="65" grpId="0" animBg="1"/>
      <p:bldP spid="69" grpId="0" animBg="1"/>
      <p:bldP spid="7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1230435" y="1569205"/>
            <a:ext cx="6284057" cy="1859795"/>
          </a:xfrm>
        </p:spPr>
        <p:txBody>
          <a:bodyPr>
            <a:normAutofit fontScale="90000"/>
          </a:bodyPr>
          <a:lstStyle/>
          <a:p>
            <a:br>
              <a:rPr lang="en-US" b="0" i="0" dirty="0">
                <a:effectLst/>
                <a:latin typeface="+mj-lt"/>
              </a:rPr>
            </a:br>
            <a:r>
              <a:rPr lang="en-US" b="0" i="0" dirty="0">
                <a:effectLst/>
                <a:latin typeface="+mj-lt"/>
              </a:rPr>
              <a:t>Connecting CRM with IoT enables you to be </a:t>
            </a:r>
            <a:r>
              <a:rPr lang="en-US" i="0" dirty="0">
                <a:effectLst/>
                <a:latin typeface="+mj-lt"/>
              </a:rPr>
              <a:t>proactive</a:t>
            </a:r>
            <a:r>
              <a:rPr lang="en-US" b="0" i="0" dirty="0">
                <a:effectLst/>
                <a:latin typeface="+mj-lt"/>
              </a:rPr>
              <a:t> and allows you to </a:t>
            </a:r>
            <a:r>
              <a:rPr lang="en-US" i="0" dirty="0">
                <a:effectLst/>
                <a:latin typeface="+mj-lt"/>
              </a:rPr>
              <a:t>resolve issues before they arise</a:t>
            </a:r>
            <a:r>
              <a:rPr lang="en-US" b="0" i="0" dirty="0">
                <a:effectLst/>
                <a:latin typeface="+mj-lt"/>
              </a:rPr>
              <a:t>. </a:t>
            </a:r>
            <a:br>
              <a:rPr lang="en-US" b="0" i="0" dirty="0">
                <a:effectLst/>
                <a:latin typeface="+mj-lt"/>
              </a:rPr>
            </a:br>
            <a:br>
              <a:rPr lang="en-US" b="0" i="0" dirty="0">
                <a:effectLst/>
                <a:latin typeface="+mj-lt"/>
              </a:rPr>
            </a:br>
            <a:endParaRPr lang="nb-NO" dirty="0">
              <a:latin typeface="+mj-lt"/>
            </a:endParaRPr>
          </a:p>
        </p:txBody>
      </p:sp>
      <p:grpSp>
        <p:nvGrpSpPr>
          <p:cNvPr id="3" name="Group 2">
            <a:extLst>
              <a:ext uri="{FF2B5EF4-FFF2-40B4-BE49-F238E27FC236}">
                <a16:creationId xmlns:a16="http://schemas.microsoft.com/office/drawing/2014/main" id="{CC5F43A3-4C96-4517-A9FA-B5D705596BC1}"/>
              </a:ext>
            </a:extLst>
          </p:cNvPr>
          <p:cNvGrpSpPr/>
          <p:nvPr/>
        </p:nvGrpSpPr>
        <p:grpSpPr>
          <a:xfrm>
            <a:off x="6354284" y="943981"/>
            <a:ext cx="5880543" cy="4970037"/>
            <a:chOff x="6757798" y="973694"/>
            <a:chExt cx="5880543" cy="4970037"/>
          </a:xfrm>
        </p:grpSpPr>
        <p:pic>
          <p:nvPicPr>
            <p:cNvPr id="6146" name="Picture 2">
              <a:extLst>
                <a:ext uri="{FF2B5EF4-FFF2-40B4-BE49-F238E27FC236}">
                  <a16:creationId xmlns:a16="http://schemas.microsoft.com/office/drawing/2014/main" id="{E8FE6F97-8046-4016-8B6D-951B331287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556"/>
            <a:stretch/>
          </p:blipFill>
          <p:spPr bwMode="auto">
            <a:xfrm>
              <a:off x="6757798" y="5176300"/>
              <a:ext cx="5708522" cy="767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4E66B4A-BCF0-4CA3-A8EC-3AC92A52AA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0" t="2670" r="-2670" b="22686"/>
            <a:stretch/>
          </p:blipFill>
          <p:spPr bwMode="auto">
            <a:xfrm>
              <a:off x="6929819" y="973694"/>
              <a:ext cx="5708522" cy="42610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6767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Oval 106">
            <a:extLst>
              <a:ext uri="{FF2B5EF4-FFF2-40B4-BE49-F238E27FC236}">
                <a16:creationId xmlns:a16="http://schemas.microsoft.com/office/drawing/2014/main" id="{009C0F0B-8B3D-4C65-960F-DA7455B734D7}"/>
              </a:ext>
            </a:extLst>
          </p:cNvPr>
          <p:cNvSpPr/>
          <p:nvPr/>
        </p:nvSpPr>
        <p:spPr>
          <a:xfrm>
            <a:off x="950665" y="2022105"/>
            <a:ext cx="1155925" cy="1163582"/>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TekstSylinder 48">
            <a:extLst>
              <a:ext uri="{FF2B5EF4-FFF2-40B4-BE49-F238E27FC236}">
                <a16:creationId xmlns:a16="http://schemas.microsoft.com/office/drawing/2014/main" id="{6E39A5EA-F396-4749-9E1F-A5AE6F6ED0E5}"/>
              </a:ext>
            </a:extLst>
          </p:cNvPr>
          <p:cNvSpPr txBox="1"/>
          <p:nvPr/>
        </p:nvSpPr>
        <p:spPr>
          <a:xfrm>
            <a:off x="495493" y="1553767"/>
            <a:ext cx="23027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rPr>
              <a:t>Intelligent chairs</a:t>
            </a:r>
          </a:p>
        </p:txBody>
      </p:sp>
      <p:sp>
        <p:nvSpPr>
          <p:cNvPr id="169" name="Tittel 50">
            <a:extLst>
              <a:ext uri="{FF2B5EF4-FFF2-40B4-BE49-F238E27FC236}">
                <a16:creationId xmlns:a16="http://schemas.microsoft.com/office/drawing/2014/main" id="{3812EEC3-A74D-455C-99FF-31447D0D092A}"/>
              </a:ext>
            </a:extLst>
          </p:cNvPr>
          <p:cNvSpPr>
            <a:spLocks noGrp="1"/>
          </p:cNvSpPr>
          <p:nvPr>
            <p:ph type="title"/>
          </p:nvPr>
        </p:nvSpPr>
        <p:spPr>
          <a:xfrm>
            <a:off x="838200" y="602820"/>
            <a:ext cx="10515600" cy="851941"/>
          </a:xfrm>
        </p:spPr>
        <p:txBody>
          <a:bodyPr>
            <a:normAutofit/>
          </a:bodyPr>
          <a:lstStyle/>
          <a:p>
            <a:r>
              <a:rPr lang="en-US" dirty="0">
                <a:latin typeface="Arial Black"/>
              </a:rPr>
              <a:t>Proactive Customer Service - IoT</a:t>
            </a:r>
          </a:p>
        </p:txBody>
      </p:sp>
      <p:pic>
        <p:nvPicPr>
          <p:cNvPr id="8" name="Graphic 7" descr="Office Chair with solid fill">
            <a:extLst>
              <a:ext uri="{FF2B5EF4-FFF2-40B4-BE49-F238E27FC236}">
                <a16:creationId xmlns:a16="http://schemas.microsoft.com/office/drawing/2014/main" id="{91A26748-A2DE-4E18-8FAB-DAFF7E9590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146" y="2067722"/>
            <a:ext cx="1086126" cy="1086126"/>
          </a:xfrm>
          <a:prstGeom prst="rect">
            <a:avLst/>
          </a:prstGeom>
        </p:spPr>
      </p:pic>
      <p:pic>
        <p:nvPicPr>
          <p:cNvPr id="9" name="Graphic 8" descr="Cloud with solid fill">
            <a:extLst>
              <a:ext uri="{FF2B5EF4-FFF2-40B4-BE49-F238E27FC236}">
                <a16:creationId xmlns:a16="http://schemas.microsoft.com/office/drawing/2014/main" id="{F66E7F30-512C-4F39-A19B-5C190AFDC1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5742" y="2411018"/>
            <a:ext cx="914400" cy="914400"/>
          </a:xfrm>
          <a:prstGeom prst="rect">
            <a:avLst/>
          </a:prstGeom>
        </p:spPr>
      </p:pic>
      <p:pic>
        <p:nvPicPr>
          <p:cNvPr id="7" name="Graphic 6" descr="Arrow: Clockwise curve with solid fill">
            <a:extLst>
              <a:ext uri="{FF2B5EF4-FFF2-40B4-BE49-F238E27FC236}">
                <a16:creationId xmlns:a16="http://schemas.microsoft.com/office/drawing/2014/main" id="{5E211CBF-8AB2-494B-AFE5-0F4911E6C0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438450" flipH="1" flipV="1">
            <a:off x="2283187" y="3062008"/>
            <a:ext cx="827660" cy="827660"/>
          </a:xfrm>
          <a:prstGeom prst="rect">
            <a:avLst/>
          </a:prstGeom>
        </p:spPr>
      </p:pic>
      <p:grpSp>
        <p:nvGrpSpPr>
          <p:cNvPr id="10" name="Group 9">
            <a:extLst>
              <a:ext uri="{FF2B5EF4-FFF2-40B4-BE49-F238E27FC236}">
                <a16:creationId xmlns:a16="http://schemas.microsoft.com/office/drawing/2014/main" id="{09D3C13F-5D48-4BAE-8538-6C7F8719C540}"/>
              </a:ext>
            </a:extLst>
          </p:cNvPr>
          <p:cNvGrpSpPr>
            <a:grpSpLocks noChangeAspect="1"/>
          </p:cNvGrpSpPr>
          <p:nvPr/>
        </p:nvGrpSpPr>
        <p:grpSpPr>
          <a:xfrm>
            <a:off x="2629591" y="3911498"/>
            <a:ext cx="2684921" cy="2220516"/>
            <a:chOff x="474116" y="2512248"/>
            <a:chExt cx="3352800" cy="2772872"/>
          </a:xfrm>
        </p:grpSpPr>
        <p:sp>
          <p:nvSpPr>
            <p:cNvPr id="11" name="Rektangel 5">
              <a:extLst>
                <a:ext uri="{FF2B5EF4-FFF2-40B4-BE49-F238E27FC236}">
                  <a16:creationId xmlns:a16="http://schemas.microsoft.com/office/drawing/2014/main" id="{82073761-8880-418D-BE4C-EB5A043F7054}"/>
                </a:ext>
              </a:extLst>
            </p:cNvPr>
            <p:cNvSpPr/>
            <p:nvPr/>
          </p:nvSpPr>
          <p:spPr>
            <a:xfrm>
              <a:off x="474116" y="2512248"/>
              <a:ext cx="3352800" cy="2772872"/>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 name="Rektangel 8">
              <a:extLst>
                <a:ext uri="{FF2B5EF4-FFF2-40B4-BE49-F238E27FC236}">
                  <a16:creationId xmlns:a16="http://schemas.microsoft.com/office/drawing/2014/main" id="{0407A934-283A-4498-9390-453CCF8B2D4F}"/>
                </a:ext>
              </a:extLst>
            </p:cNvPr>
            <p:cNvSpPr/>
            <p:nvPr/>
          </p:nvSpPr>
          <p:spPr>
            <a:xfrm>
              <a:off x="597941" y="2574631"/>
              <a:ext cx="3152775" cy="31126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Request</a:t>
              </a:r>
            </a:p>
          </p:txBody>
        </p:sp>
        <p:grpSp>
          <p:nvGrpSpPr>
            <p:cNvPr id="13" name="Gruppe 32">
              <a:extLst>
                <a:ext uri="{FF2B5EF4-FFF2-40B4-BE49-F238E27FC236}">
                  <a16:creationId xmlns:a16="http://schemas.microsoft.com/office/drawing/2014/main" id="{F526850F-27E1-46FB-A01F-EBA81CF07D99}"/>
                </a:ext>
              </a:extLst>
            </p:cNvPr>
            <p:cNvGrpSpPr/>
            <p:nvPr/>
          </p:nvGrpSpPr>
          <p:grpSpPr>
            <a:xfrm>
              <a:off x="3517353" y="2731115"/>
              <a:ext cx="171450" cy="78581"/>
              <a:chOff x="3910012" y="2269331"/>
              <a:chExt cx="171450" cy="78581"/>
            </a:xfrm>
          </p:grpSpPr>
          <p:cxnSp>
            <p:nvCxnSpPr>
              <p:cNvPr id="37" name="Rett linje 26">
                <a:extLst>
                  <a:ext uri="{FF2B5EF4-FFF2-40B4-BE49-F238E27FC236}">
                    <a16:creationId xmlns:a16="http://schemas.microsoft.com/office/drawing/2014/main" id="{EADAB57E-3FFD-4558-905A-C71039D4E354}"/>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8" name="Rett linje 30">
                <a:extLst>
                  <a:ext uri="{FF2B5EF4-FFF2-40B4-BE49-F238E27FC236}">
                    <a16:creationId xmlns:a16="http://schemas.microsoft.com/office/drawing/2014/main" id="{4EAD2D52-2484-4C43-87BF-5C75EF1A79D3}"/>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9" name="Rett linje 31">
                <a:extLst>
                  <a:ext uri="{FF2B5EF4-FFF2-40B4-BE49-F238E27FC236}">
                    <a16:creationId xmlns:a16="http://schemas.microsoft.com/office/drawing/2014/main" id="{A71A43DB-9143-4C52-A840-DE8F77BD5102}"/>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4" name="Grafikk 34" descr="Stjerne kontur">
              <a:extLst>
                <a:ext uri="{FF2B5EF4-FFF2-40B4-BE49-F238E27FC236}">
                  <a16:creationId xmlns:a16="http://schemas.microsoft.com/office/drawing/2014/main" id="{5588E025-40D0-4070-B5CA-F83E5B2913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107890">
              <a:off x="3330892" y="3023531"/>
              <a:ext cx="366950" cy="366950"/>
            </a:xfrm>
            <a:prstGeom prst="rect">
              <a:avLst/>
            </a:prstGeom>
          </p:spPr>
        </p:pic>
        <p:grpSp>
          <p:nvGrpSpPr>
            <p:cNvPr id="15" name="Gruppe 99">
              <a:extLst>
                <a:ext uri="{FF2B5EF4-FFF2-40B4-BE49-F238E27FC236}">
                  <a16:creationId xmlns:a16="http://schemas.microsoft.com/office/drawing/2014/main" id="{4BC3ACAF-74CE-47E8-BEEA-247F735A1087}"/>
                </a:ext>
              </a:extLst>
            </p:cNvPr>
            <p:cNvGrpSpPr/>
            <p:nvPr/>
          </p:nvGrpSpPr>
          <p:grpSpPr>
            <a:xfrm>
              <a:off x="597941" y="2981146"/>
              <a:ext cx="2621077" cy="759996"/>
              <a:chOff x="2095122" y="3034783"/>
              <a:chExt cx="2621077" cy="759996"/>
            </a:xfrm>
          </p:grpSpPr>
          <p:sp>
            <p:nvSpPr>
              <p:cNvPr id="33" name="Rektangel: avrundede hjørner 98">
                <a:extLst>
                  <a:ext uri="{FF2B5EF4-FFF2-40B4-BE49-F238E27FC236}">
                    <a16:creationId xmlns:a16="http://schemas.microsoft.com/office/drawing/2014/main" id="{A17613C1-1660-45E9-A249-9A53ACACA2EB}"/>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4" name="Gruppe 10">
                <a:extLst>
                  <a:ext uri="{FF2B5EF4-FFF2-40B4-BE49-F238E27FC236}">
                    <a16:creationId xmlns:a16="http://schemas.microsoft.com/office/drawing/2014/main" id="{FED3F1F0-2766-4C91-82C5-1EB9D2B35C0E}"/>
                  </a:ext>
                </a:extLst>
              </p:cNvPr>
              <p:cNvGrpSpPr/>
              <p:nvPr/>
            </p:nvGrpSpPr>
            <p:grpSpPr>
              <a:xfrm>
                <a:off x="2203510" y="3199310"/>
                <a:ext cx="461709" cy="430941"/>
                <a:chOff x="5676900" y="2528887"/>
                <a:chExt cx="551750" cy="487959"/>
              </a:xfrm>
            </p:grpSpPr>
            <p:sp>
              <p:nvSpPr>
                <p:cNvPr id="35" name="Ellipse 9">
                  <a:extLst>
                    <a:ext uri="{FF2B5EF4-FFF2-40B4-BE49-F238E27FC236}">
                      <a16:creationId xmlns:a16="http://schemas.microsoft.com/office/drawing/2014/main" id="{94D8D721-DCC3-49B9-8A4A-564C00E4F3CE}"/>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6" name="Grafikk 7" descr="Bruker med heldekkende fyll">
                  <a:extLst>
                    <a:ext uri="{FF2B5EF4-FFF2-40B4-BE49-F238E27FC236}">
                      <a16:creationId xmlns:a16="http://schemas.microsoft.com/office/drawing/2014/main" id="{17CBED60-8CBA-4741-92FD-4744B6F36F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3158" y="2549963"/>
                  <a:ext cx="445806" cy="445806"/>
                </a:xfrm>
                <a:prstGeom prst="rect">
                  <a:avLst/>
                </a:prstGeom>
              </p:spPr>
            </p:pic>
          </p:grpSp>
        </p:grpSp>
        <p:cxnSp>
          <p:nvCxnSpPr>
            <p:cNvPr id="16" name="Rett linje 100">
              <a:extLst>
                <a:ext uri="{FF2B5EF4-FFF2-40B4-BE49-F238E27FC236}">
                  <a16:creationId xmlns:a16="http://schemas.microsoft.com/office/drawing/2014/main" id="{EB2DBA16-1110-4F66-AE05-2479000C4A23}"/>
                </a:ext>
              </a:extLst>
            </p:cNvPr>
            <p:cNvCxnSpPr>
              <a:cxnSpLocks/>
            </p:cNvCxnSpPr>
            <p:nvPr/>
          </p:nvCxnSpPr>
          <p:spPr>
            <a:xfrm>
              <a:off x="1287477" y="3235200"/>
              <a:ext cx="48444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02">
              <a:extLst>
                <a:ext uri="{FF2B5EF4-FFF2-40B4-BE49-F238E27FC236}">
                  <a16:creationId xmlns:a16="http://schemas.microsoft.com/office/drawing/2014/main" id="{A5A53EC6-84DE-42B9-B463-AD450165E9A9}"/>
                </a:ext>
              </a:extLst>
            </p:cNvPr>
            <p:cNvCxnSpPr>
              <a:cxnSpLocks/>
            </p:cNvCxnSpPr>
            <p:nvPr/>
          </p:nvCxnSpPr>
          <p:spPr>
            <a:xfrm>
              <a:off x="1287477" y="3387600"/>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04">
              <a:extLst>
                <a:ext uri="{FF2B5EF4-FFF2-40B4-BE49-F238E27FC236}">
                  <a16:creationId xmlns:a16="http://schemas.microsoft.com/office/drawing/2014/main" id="{50BC4FEC-B9E3-4F02-BF53-95421AE744D7}"/>
                </a:ext>
              </a:extLst>
            </p:cNvPr>
            <p:cNvCxnSpPr>
              <a:cxnSpLocks/>
            </p:cNvCxnSpPr>
            <p:nvPr/>
          </p:nvCxnSpPr>
          <p:spPr>
            <a:xfrm>
              <a:off x="1287476" y="35215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 name="Gruppe 105">
              <a:extLst>
                <a:ext uri="{FF2B5EF4-FFF2-40B4-BE49-F238E27FC236}">
                  <a16:creationId xmlns:a16="http://schemas.microsoft.com/office/drawing/2014/main" id="{614C4154-96AC-47BF-88CB-BA6652D55D91}"/>
                </a:ext>
              </a:extLst>
            </p:cNvPr>
            <p:cNvGrpSpPr/>
            <p:nvPr/>
          </p:nvGrpSpPr>
          <p:grpSpPr>
            <a:xfrm>
              <a:off x="597941" y="3855490"/>
              <a:ext cx="2621077" cy="759996"/>
              <a:chOff x="2095122" y="3034783"/>
              <a:chExt cx="2621077" cy="759996"/>
            </a:xfrm>
          </p:grpSpPr>
          <p:sp>
            <p:nvSpPr>
              <p:cNvPr id="29" name="Rektangel: avrundede hjørner 106">
                <a:extLst>
                  <a:ext uri="{FF2B5EF4-FFF2-40B4-BE49-F238E27FC236}">
                    <a16:creationId xmlns:a16="http://schemas.microsoft.com/office/drawing/2014/main" id="{6A20CC7C-AF3A-4A9E-8A8A-61B1F6AD0700}"/>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0" name="Gruppe 107">
                <a:extLst>
                  <a:ext uri="{FF2B5EF4-FFF2-40B4-BE49-F238E27FC236}">
                    <a16:creationId xmlns:a16="http://schemas.microsoft.com/office/drawing/2014/main" id="{41AFF442-70D1-4D58-AF53-BF5EB5CF60E4}"/>
                  </a:ext>
                </a:extLst>
              </p:cNvPr>
              <p:cNvGrpSpPr/>
              <p:nvPr/>
            </p:nvGrpSpPr>
            <p:grpSpPr>
              <a:xfrm>
                <a:off x="2203510" y="3199310"/>
                <a:ext cx="461709" cy="430941"/>
                <a:chOff x="5676900" y="2528887"/>
                <a:chExt cx="551750" cy="487959"/>
              </a:xfrm>
            </p:grpSpPr>
            <p:sp>
              <p:nvSpPr>
                <p:cNvPr id="31" name="Ellipse 108">
                  <a:extLst>
                    <a:ext uri="{FF2B5EF4-FFF2-40B4-BE49-F238E27FC236}">
                      <a16:creationId xmlns:a16="http://schemas.microsoft.com/office/drawing/2014/main" id="{19FA96F7-BC97-4B80-B42C-60A1BECA1E70}"/>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2" name="Grafikk 109" descr="Bruker med heldekkende fyll">
                  <a:extLst>
                    <a:ext uri="{FF2B5EF4-FFF2-40B4-BE49-F238E27FC236}">
                      <a16:creationId xmlns:a16="http://schemas.microsoft.com/office/drawing/2014/main" id="{CEBB2CB8-9273-4B53-A90D-06FE42AD62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3158" y="2549963"/>
                  <a:ext cx="445806" cy="445806"/>
                </a:xfrm>
                <a:prstGeom prst="rect">
                  <a:avLst/>
                </a:prstGeom>
              </p:spPr>
            </p:pic>
          </p:grpSp>
        </p:grpSp>
        <p:cxnSp>
          <p:nvCxnSpPr>
            <p:cNvPr id="20" name="Rett linje 110">
              <a:extLst>
                <a:ext uri="{FF2B5EF4-FFF2-40B4-BE49-F238E27FC236}">
                  <a16:creationId xmlns:a16="http://schemas.microsoft.com/office/drawing/2014/main" id="{ADB8E44D-61A2-4C78-84EC-5D2DDC6C1D93}"/>
                </a:ext>
              </a:extLst>
            </p:cNvPr>
            <p:cNvCxnSpPr>
              <a:cxnSpLocks/>
            </p:cNvCxnSpPr>
            <p:nvPr/>
          </p:nvCxnSpPr>
          <p:spPr>
            <a:xfrm>
              <a:off x="1252404" y="4079762"/>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111">
              <a:extLst>
                <a:ext uri="{FF2B5EF4-FFF2-40B4-BE49-F238E27FC236}">
                  <a16:creationId xmlns:a16="http://schemas.microsoft.com/office/drawing/2014/main" id="{E479E4F5-2380-4453-8B8A-8554C7FE65AC}"/>
                </a:ext>
              </a:extLst>
            </p:cNvPr>
            <p:cNvCxnSpPr>
              <a:cxnSpLocks/>
            </p:cNvCxnSpPr>
            <p:nvPr/>
          </p:nvCxnSpPr>
          <p:spPr>
            <a:xfrm>
              <a:off x="1242879" y="421904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112">
              <a:extLst>
                <a:ext uri="{FF2B5EF4-FFF2-40B4-BE49-F238E27FC236}">
                  <a16:creationId xmlns:a16="http://schemas.microsoft.com/office/drawing/2014/main" id="{2F437512-5838-4439-A577-DEA985C68C9B}"/>
                </a:ext>
              </a:extLst>
            </p:cNvPr>
            <p:cNvCxnSpPr>
              <a:cxnSpLocks/>
            </p:cNvCxnSpPr>
            <p:nvPr/>
          </p:nvCxnSpPr>
          <p:spPr>
            <a:xfrm>
              <a:off x="1252404" y="437423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ktangel: avrundede hjørner 119">
              <a:extLst>
                <a:ext uri="{FF2B5EF4-FFF2-40B4-BE49-F238E27FC236}">
                  <a16:creationId xmlns:a16="http://schemas.microsoft.com/office/drawing/2014/main" id="{478A42D6-1FB8-4CA5-A0D0-665AB9CC97BD}"/>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4" name="Rett linje 123">
              <a:extLst>
                <a:ext uri="{FF2B5EF4-FFF2-40B4-BE49-F238E27FC236}">
                  <a16:creationId xmlns:a16="http://schemas.microsoft.com/office/drawing/2014/main" id="{78B0740C-9191-4E16-AB3E-272B6571E032}"/>
                </a:ext>
              </a:extLst>
            </p:cNvPr>
            <p:cNvCxnSpPr>
              <a:cxnSpLocks/>
            </p:cNvCxnSpPr>
            <p:nvPr/>
          </p:nvCxnSpPr>
          <p:spPr>
            <a:xfrm>
              <a:off x="1242878" y="4863521"/>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Rett linje 125">
              <a:extLst>
                <a:ext uri="{FF2B5EF4-FFF2-40B4-BE49-F238E27FC236}">
                  <a16:creationId xmlns:a16="http://schemas.microsoft.com/office/drawing/2014/main" id="{822F9B78-8512-4D68-BD7D-3118F236FF76}"/>
                </a:ext>
              </a:extLst>
            </p:cNvPr>
            <p:cNvCxnSpPr>
              <a:cxnSpLocks/>
            </p:cNvCxnSpPr>
            <p:nvPr/>
          </p:nvCxnSpPr>
          <p:spPr>
            <a:xfrm>
              <a:off x="1252404" y="49714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6" name="Grafikk 141" descr="Tilbake med heldekkende fyll">
              <a:extLst>
                <a:ext uri="{FF2B5EF4-FFF2-40B4-BE49-F238E27FC236}">
                  <a16:creationId xmlns:a16="http://schemas.microsoft.com/office/drawing/2014/main" id="{C96A4AF6-1379-4527-B59B-15A1BAF6D53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60784" y="2658978"/>
              <a:ext cx="201424" cy="201424"/>
            </a:xfrm>
            <a:prstGeom prst="rect">
              <a:avLst/>
            </a:prstGeom>
          </p:spPr>
        </p:pic>
        <p:pic>
          <p:nvPicPr>
            <p:cNvPr id="27" name="Grafikk 143" descr="Pil: roter mot venstre med heldekkende fyll">
              <a:extLst>
                <a:ext uri="{FF2B5EF4-FFF2-40B4-BE49-F238E27FC236}">
                  <a16:creationId xmlns:a16="http://schemas.microsoft.com/office/drawing/2014/main" id="{22AAC74C-E56D-4E11-A0B8-E3CC3A32A5F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33127" y="2664445"/>
              <a:ext cx="201424" cy="201424"/>
            </a:xfrm>
            <a:prstGeom prst="rect">
              <a:avLst/>
            </a:prstGeom>
          </p:spPr>
        </p:pic>
        <p:pic>
          <p:nvPicPr>
            <p:cNvPr id="28" name="Grafikk 151" descr="Pil: vannrett U-sving med heldekkende fyll">
              <a:extLst>
                <a:ext uri="{FF2B5EF4-FFF2-40B4-BE49-F238E27FC236}">
                  <a16:creationId xmlns:a16="http://schemas.microsoft.com/office/drawing/2014/main" id="{0AD3A477-B3C3-44E3-8CC8-195A34F4047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205468" y="2658818"/>
              <a:ext cx="197682" cy="197684"/>
            </a:xfrm>
            <a:prstGeom prst="rect">
              <a:avLst/>
            </a:prstGeom>
          </p:spPr>
        </p:pic>
      </p:grpSp>
      <p:sp>
        <p:nvSpPr>
          <p:cNvPr id="40" name="TekstSylinder 48">
            <a:extLst>
              <a:ext uri="{FF2B5EF4-FFF2-40B4-BE49-F238E27FC236}">
                <a16:creationId xmlns:a16="http://schemas.microsoft.com/office/drawing/2014/main" id="{4B153B53-E6F7-47DA-B3AA-E0817B3F2B40}"/>
              </a:ext>
            </a:extLst>
          </p:cNvPr>
          <p:cNvSpPr txBox="1"/>
          <p:nvPr/>
        </p:nvSpPr>
        <p:spPr>
          <a:xfrm>
            <a:off x="2779840" y="3511330"/>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CRM system</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1" name="TekstSylinder 48">
            <a:extLst>
              <a:ext uri="{FF2B5EF4-FFF2-40B4-BE49-F238E27FC236}">
                <a16:creationId xmlns:a16="http://schemas.microsoft.com/office/drawing/2014/main" id="{EA4C6D16-4535-4047-A658-2842034F46F9}"/>
              </a:ext>
            </a:extLst>
          </p:cNvPr>
          <p:cNvSpPr txBox="1"/>
          <p:nvPr/>
        </p:nvSpPr>
        <p:spPr>
          <a:xfrm>
            <a:off x="36547" y="4440677"/>
            <a:ext cx="25930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Notification on </a:t>
            </a:r>
            <a:b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b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new request</a:t>
            </a:r>
          </a:p>
        </p:txBody>
      </p:sp>
      <p:grpSp>
        <p:nvGrpSpPr>
          <p:cNvPr id="42" name="Group 41">
            <a:extLst>
              <a:ext uri="{FF2B5EF4-FFF2-40B4-BE49-F238E27FC236}">
                <a16:creationId xmlns:a16="http://schemas.microsoft.com/office/drawing/2014/main" id="{0BB2582D-2B84-47AA-B6C6-0D8CB9A3986C}"/>
              </a:ext>
            </a:extLst>
          </p:cNvPr>
          <p:cNvGrpSpPr/>
          <p:nvPr/>
        </p:nvGrpSpPr>
        <p:grpSpPr>
          <a:xfrm>
            <a:off x="1017168" y="5161292"/>
            <a:ext cx="708105" cy="665338"/>
            <a:chOff x="9693790" y="483661"/>
            <a:chExt cx="708105" cy="665338"/>
          </a:xfrm>
        </p:grpSpPr>
        <p:sp>
          <p:nvSpPr>
            <p:cNvPr id="43" name="Oval 42">
              <a:extLst>
                <a:ext uri="{FF2B5EF4-FFF2-40B4-BE49-F238E27FC236}">
                  <a16:creationId xmlns:a16="http://schemas.microsoft.com/office/drawing/2014/main" id="{950D7B8B-E20A-4638-A02C-4811815E929B}"/>
                </a:ext>
              </a:extLst>
            </p:cNvPr>
            <p:cNvSpPr/>
            <p:nvPr/>
          </p:nvSpPr>
          <p:spPr>
            <a:xfrm>
              <a:off x="9693790" y="48366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4" name="Graphic 43" descr="Bell with solid fill">
              <a:extLst>
                <a:ext uri="{FF2B5EF4-FFF2-40B4-BE49-F238E27FC236}">
                  <a16:creationId xmlns:a16="http://schemas.microsoft.com/office/drawing/2014/main" id="{98B4A662-BC88-4797-94F5-D4580BBCB0A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71434" y="530242"/>
              <a:ext cx="559354" cy="559354"/>
            </a:xfrm>
            <a:prstGeom prst="rect">
              <a:avLst/>
            </a:prstGeom>
          </p:spPr>
        </p:pic>
      </p:grpSp>
      <p:pic>
        <p:nvPicPr>
          <p:cNvPr id="45" name="Graphic 44" descr="Arrow: Clockwise curve with solid fill">
            <a:extLst>
              <a:ext uri="{FF2B5EF4-FFF2-40B4-BE49-F238E27FC236}">
                <a16:creationId xmlns:a16="http://schemas.microsoft.com/office/drawing/2014/main" id="{679E52B7-75F8-43A2-94E9-5BFBEA96E1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774854" y="5080131"/>
            <a:ext cx="827660" cy="827660"/>
          </a:xfrm>
          <a:prstGeom prst="rect">
            <a:avLst/>
          </a:prstGeom>
        </p:spPr>
      </p:pic>
      <p:grpSp>
        <p:nvGrpSpPr>
          <p:cNvPr id="46" name="Group 45">
            <a:extLst>
              <a:ext uri="{FF2B5EF4-FFF2-40B4-BE49-F238E27FC236}">
                <a16:creationId xmlns:a16="http://schemas.microsoft.com/office/drawing/2014/main" id="{0E4198FD-6AD7-4C86-A18D-C4C0BDC194E2}"/>
              </a:ext>
            </a:extLst>
          </p:cNvPr>
          <p:cNvGrpSpPr>
            <a:grpSpLocks noChangeAspect="1"/>
          </p:cNvGrpSpPr>
          <p:nvPr/>
        </p:nvGrpSpPr>
        <p:grpSpPr>
          <a:xfrm>
            <a:off x="5091958" y="1850723"/>
            <a:ext cx="3035020" cy="2146934"/>
            <a:chOff x="2670562" y="1188026"/>
            <a:chExt cx="6004862" cy="4247760"/>
          </a:xfrm>
        </p:grpSpPr>
        <p:grpSp>
          <p:nvGrpSpPr>
            <p:cNvPr id="47" name="Group 46">
              <a:extLst>
                <a:ext uri="{FF2B5EF4-FFF2-40B4-BE49-F238E27FC236}">
                  <a16:creationId xmlns:a16="http://schemas.microsoft.com/office/drawing/2014/main" id="{6C411987-30DF-486A-93C5-F608F34B23F7}"/>
                </a:ext>
              </a:extLst>
            </p:cNvPr>
            <p:cNvGrpSpPr>
              <a:grpSpLocks noChangeAspect="1"/>
            </p:cNvGrpSpPr>
            <p:nvPr/>
          </p:nvGrpSpPr>
          <p:grpSpPr>
            <a:xfrm>
              <a:off x="2670562" y="1188026"/>
              <a:ext cx="6004862" cy="4247760"/>
              <a:chOff x="4241616" y="1468486"/>
              <a:chExt cx="4035890" cy="2854936"/>
            </a:xfrm>
          </p:grpSpPr>
          <p:grpSp>
            <p:nvGrpSpPr>
              <p:cNvPr id="62" name="Group 61">
                <a:extLst>
                  <a:ext uri="{FF2B5EF4-FFF2-40B4-BE49-F238E27FC236}">
                    <a16:creationId xmlns:a16="http://schemas.microsoft.com/office/drawing/2014/main" id="{BF0D33EB-C540-4A3C-BC7F-F96943E79EC3}"/>
                  </a:ext>
                </a:extLst>
              </p:cNvPr>
              <p:cNvGrpSpPr>
                <a:grpSpLocks noChangeAspect="1"/>
              </p:cNvGrpSpPr>
              <p:nvPr/>
            </p:nvGrpSpPr>
            <p:grpSpPr>
              <a:xfrm>
                <a:off x="4241616" y="1468486"/>
                <a:ext cx="4035890" cy="2854936"/>
                <a:chOff x="7906773" y="1175056"/>
                <a:chExt cx="3352800" cy="2371725"/>
              </a:xfrm>
            </p:grpSpPr>
            <p:sp>
              <p:nvSpPr>
                <p:cNvPr id="64" name="Rektangel 31">
                  <a:extLst>
                    <a:ext uri="{FF2B5EF4-FFF2-40B4-BE49-F238E27FC236}">
                      <a16:creationId xmlns:a16="http://schemas.microsoft.com/office/drawing/2014/main" id="{D97C8F15-EBD0-40FF-9445-04EB58A3C4D1}"/>
                    </a:ext>
                  </a:extLst>
                </p:cNvPr>
                <p:cNvSpPr/>
                <p:nvPr/>
              </p:nvSpPr>
              <p:spPr>
                <a:xfrm>
                  <a:off x="7906773" y="1175056"/>
                  <a:ext cx="3352800" cy="2371725"/>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5" name="Rektangel 32">
                  <a:extLst>
                    <a:ext uri="{FF2B5EF4-FFF2-40B4-BE49-F238E27FC236}">
                      <a16:creationId xmlns:a16="http://schemas.microsoft.com/office/drawing/2014/main" id="{358DBC50-9AF7-41C9-AD15-C54B0B0D6772}"/>
                    </a:ext>
                  </a:extLst>
                </p:cNvPr>
                <p:cNvSpPr/>
                <p:nvPr/>
              </p:nvSpPr>
              <p:spPr>
                <a:xfrm>
                  <a:off x="8030598" y="127030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Company</a:t>
                  </a:r>
                </a:p>
              </p:txBody>
            </p:sp>
            <p:sp>
              <p:nvSpPr>
                <p:cNvPr id="66" name="Ellipse 52">
                  <a:extLst>
                    <a:ext uri="{FF2B5EF4-FFF2-40B4-BE49-F238E27FC236}">
                      <a16:creationId xmlns:a16="http://schemas.microsoft.com/office/drawing/2014/main" id="{792416E9-BDD8-4A05-9693-24641B5BAEBA}"/>
                    </a:ext>
                  </a:extLst>
                </p:cNvPr>
                <p:cNvSpPr/>
                <p:nvPr/>
              </p:nvSpPr>
              <p:spPr>
                <a:xfrm>
                  <a:off x="8095947" y="1620662"/>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67" name="Gruppe 42">
                  <a:extLst>
                    <a:ext uri="{FF2B5EF4-FFF2-40B4-BE49-F238E27FC236}">
                      <a16:creationId xmlns:a16="http://schemas.microsoft.com/office/drawing/2014/main" id="{165D8A07-08D6-4F6B-B030-CA5033D5CF4D}"/>
                    </a:ext>
                  </a:extLst>
                </p:cNvPr>
                <p:cNvGrpSpPr/>
                <p:nvPr/>
              </p:nvGrpSpPr>
              <p:grpSpPr>
                <a:xfrm>
                  <a:off x="10950010" y="1367937"/>
                  <a:ext cx="171450" cy="78581"/>
                  <a:chOff x="3910012" y="2269331"/>
                  <a:chExt cx="171450" cy="78581"/>
                </a:xfrm>
              </p:grpSpPr>
              <p:cxnSp>
                <p:nvCxnSpPr>
                  <p:cNvPr id="81" name="Rett linje 49">
                    <a:extLst>
                      <a:ext uri="{FF2B5EF4-FFF2-40B4-BE49-F238E27FC236}">
                        <a16:creationId xmlns:a16="http://schemas.microsoft.com/office/drawing/2014/main" id="{540AE9A6-B8E1-453A-8891-5E2D800B2FA3}"/>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2" name="Rett linje 50">
                    <a:extLst>
                      <a:ext uri="{FF2B5EF4-FFF2-40B4-BE49-F238E27FC236}">
                        <a16:creationId xmlns:a16="http://schemas.microsoft.com/office/drawing/2014/main" id="{1CB69F00-A3A4-4341-9F01-8514D5E7C69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3" name="Rett linje 51">
                    <a:extLst>
                      <a:ext uri="{FF2B5EF4-FFF2-40B4-BE49-F238E27FC236}">
                        <a16:creationId xmlns:a16="http://schemas.microsoft.com/office/drawing/2014/main" id="{A5465BF0-5F6E-427D-96C1-BE1C43D05C3E}"/>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68" name="Grafikk 5" descr="By med heldekkende fyll">
                  <a:extLst>
                    <a:ext uri="{FF2B5EF4-FFF2-40B4-BE49-F238E27FC236}">
                      <a16:creationId xmlns:a16="http://schemas.microsoft.com/office/drawing/2014/main" id="{209C2C7A-BB74-4894-B6F2-3EE0ABC0BD2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149660" y="1675963"/>
                  <a:ext cx="573368" cy="573368"/>
                </a:xfrm>
                <a:prstGeom prst="rect">
                  <a:avLst/>
                </a:prstGeom>
              </p:spPr>
            </p:pic>
            <p:sp>
              <p:nvSpPr>
                <p:cNvPr id="69" name="Rektangel: avrundede hjørner 57">
                  <a:extLst>
                    <a:ext uri="{FF2B5EF4-FFF2-40B4-BE49-F238E27FC236}">
                      <a16:creationId xmlns:a16="http://schemas.microsoft.com/office/drawing/2014/main" id="{50644CDC-EA32-4485-A1B0-9A31B0D93051}"/>
                    </a:ext>
                  </a:extLst>
                </p:cNvPr>
                <p:cNvSpPr/>
                <p:nvPr/>
              </p:nvSpPr>
              <p:spPr>
                <a:xfrm>
                  <a:off x="8114322" y="2614035"/>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0" name="Rett linje 55">
                  <a:extLst>
                    <a:ext uri="{FF2B5EF4-FFF2-40B4-BE49-F238E27FC236}">
                      <a16:creationId xmlns:a16="http://schemas.microsoft.com/office/drawing/2014/main" id="{0658A8F2-5C6E-46F7-BDF1-F01ABC7D8C1C}"/>
                    </a:ext>
                  </a:extLst>
                </p:cNvPr>
                <p:cNvCxnSpPr>
                  <a:cxnSpLocks/>
                </p:cNvCxnSpPr>
                <p:nvPr/>
              </p:nvCxnSpPr>
              <p:spPr>
                <a:xfrm flipV="1">
                  <a:off x="8030598" y="2516006"/>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71" name="Rett linje 70">
                  <a:extLst>
                    <a:ext uri="{FF2B5EF4-FFF2-40B4-BE49-F238E27FC236}">
                      <a16:creationId xmlns:a16="http://schemas.microsoft.com/office/drawing/2014/main" id="{1EBB1A6C-F0A4-47DF-9EE0-F87C8F2934FD}"/>
                    </a:ext>
                  </a:extLst>
                </p:cNvPr>
                <p:cNvCxnSpPr>
                  <a:cxnSpLocks/>
                </p:cNvCxnSpPr>
                <p:nvPr/>
              </p:nvCxnSpPr>
              <p:spPr>
                <a:xfrm>
                  <a:off x="8291508" y="27667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F76BC9FE-B511-41D4-AD3C-53412601A9C8}"/>
                    </a:ext>
                  </a:extLst>
                </p:cNvPr>
                <p:cNvCxnSpPr>
                  <a:cxnSpLocks/>
                </p:cNvCxnSpPr>
                <p:nvPr/>
              </p:nvCxnSpPr>
              <p:spPr>
                <a:xfrm>
                  <a:off x="8286229" y="2896785"/>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708476D5-870C-45DA-A657-EDDE29DDEB13}"/>
                    </a:ext>
                  </a:extLst>
                </p:cNvPr>
                <p:cNvCxnSpPr>
                  <a:cxnSpLocks/>
                </p:cNvCxnSpPr>
                <p:nvPr/>
              </p:nvCxnSpPr>
              <p:spPr>
                <a:xfrm>
                  <a:off x="8286229" y="302049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Rett linje 74">
                  <a:extLst>
                    <a:ext uri="{FF2B5EF4-FFF2-40B4-BE49-F238E27FC236}">
                      <a16:creationId xmlns:a16="http://schemas.microsoft.com/office/drawing/2014/main" id="{0C0E2AD2-2F64-4752-B64A-CD1D8D0438E7}"/>
                    </a:ext>
                  </a:extLst>
                </p:cNvPr>
                <p:cNvCxnSpPr>
                  <a:cxnSpLocks/>
                </p:cNvCxnSpPr>
                <p:nvPr/>
              </p:nvCxnSpPr>
              <p:spPr>
                <a:xfrm>
                  <a:off x="8291508" y="3144317"/>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85">
                  <a:extLst>
                    <a:ext uri="{FF2B5EF4-FFF2-40B4-BE49-F238E27FC236}">
                      <a16:creationId xmlns:a16="http://schemas.microsoft.com/office/drawing/2014/main" id="{DDAF09E8-B88E-437C-AB8D-D8BC63CE57DD}"/>
                    </a:ext>
                  </a:extLst>
                </p:cNvPr>
                <p:cNvCxnSpPr>
                  <a:cxnSpLocks/>
                </p:cNvCxnSpPr>
                <p:nvPr/>
              </p:nvCxnSpPr>
              <p:spPr>
                <a:xfrm>
                  <a:off x="9306947" y="27667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Rett linje 92">
                  <a:extLst>
                    <a:ext uri="{FF2B5EF4-FFF2-40B4-BE49-F238E27FC236}">
                      <a16:creationId xmlns:a16="http://schemas.microsoft.com/office/drawing/2014/main" id="{9CCD0179-18A3-4371-8A68-33D141B7754F}"/>
                    </a:ext>
                  </a:extLst>
                </p:cNvPr>
                <p:cNvCxnSpPr>
                  <a:cxnSpLocks/>
                </p:cNvCxnSpPr>
                <p:nvPr/>
              </p:nvCxnSpPr>
              <p:spPr>
                <a:xfrm>
                  <a:off x="9306947" y="2896785"/>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Rett linje 93">
                  <a:extLst>
                    <a:ext uri="{FF2B5EF4-FFF2-40B4-BE49-F238E27FC236}">
                      <a16:creationId xmlns:a16="http://schemas.microsoft.com/office/drawing/2014/main" id="{BF1016E2-04FD-43A6-AF75-7A7EA80429A5}"/>
                    </a:ext>
                  </a:extLst>
                </p:cNvPr>
                <p:cNvCxnSpPr>
                  <a:cxnSpLocks/>
                </p:cNvCxnSpPr>
                <p:nvPr/>
              </p:nvCxnSpPr>
              <p:spPr>
                <a:xfrm>
                  <a:off x="9306947" y="302049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Rett linje 94">
                  <a:extLst>
                    <a:ext uri="{FF2B5EF4-FFF2-40B4-BE49-F238E27FC236}">
                      <a16:creationId xmlns:a16="http://schemas.microsoft.com/office/drawing/2014/main" id="{F8E15602-F9CC-4210-93E1-8280C8337834}"/>
                    </a:ext>
                  </a:extLst>
                </p:cNvPr>
                <p:cNvCxnSpPr>
                  <a:cxnSpLocks/>
                </p:cNvCxnSpPr>
                <p:nvPr/>
              </p:nvCxnSpPr>
              <p:spPr>
                <a:xfrm>
                  <a:off x="9306947" y="3144317"/>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9" name="Grafikk 11" descr="Sjekkboks avmerket med heldekkende fyll">
                  <a:extLst>
                    <a:ext uri="{FF2B5EF4-FFF2-40B4-BE49-F238E27FC236}">
                      <a16:creationId xmlns:a16="http://schemas.microsoft.com/office/drawing/2014/main" id="{9584D29D-195C-41D9-99D9-C40CFB29D98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217642" y="2632551"/>
                  <a:ext cx="331150" cy="331150"/>
                </a:xfrm>
                <a:prstGeom prst="rect">
                  <a:avLst/>
                </a:prstGeom>
              </p:spPr>
            </p:pic>
            <p:pic>
              <p:nvPicPr>
                <p:cNvPr id="80" name="Grafikk 95" descr="Sjekkboks avmerket med heldekkende fyll">
                  <a:extLst>
                    <a:ext uri="{FF2B5EF4-FFF2-40B4-BE49-F238E27FC236}">
                      <a16:creationId xmlns:a16="http://schemas.microsoft.com/office/drawing/2014/main" id="{1EA85C4E-3E6C-4C97-905F-2B4EC2578EA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225999" y="2871915"/>
                  <a:ext cx="331150" cy="331150"/>
                </a:xfrm>
                <a:prstGeom prst="rect">
                  <a:avLst/>
                </a:prstGeom>
              </p:spPr>
            </p:pic>
          </p:grpSp>
          <p:sp>
            <p:nvSpPr>
              <p:cNvPr id="63" name="Rektangel: avrundede hjørner 57">
                <a:extLst>
                  <a:ext uri="{FF2B5EF4-FFF2-40B4-BE49-F238E27FC236}">
                    <a16:creationId xmlns:a16="http://schemas.microsoft.com/office/drawing/2014/main" id="{ECFF8353-13B0-4004-A7D6-1067CCC30088}"/>
                  </a:ext>
                </a:extLst>
              </p:cNvPr>
              <p:cNvSpPr/>
              <p:nvPr/>
            </p:nvSpPr>
            <p:spPr>
              <a:xfrm>
                <a:off x="5428026" y="1998629"/>
                <a:ext cx="2644694" cy="999988"/>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8" name="Freeform: Shape 47">
              <a:extLst>
                <a:ext uri="{FF2B5EF4-FFF2-40B4-BE49-F238E27FC236}">
                  <a16:creationId xmlns:a16="http://schemas.microsoft.com/office/drawing/2014/main" id="{545893F8-757F-4080-AE4C-F0CC1DCF3A9A}"/>
                </a:ext>
              </a:extLst>
            </p:cNvPr>
            <p:cNvSpPr/>
            <p:nvPr/>
          </p:nvSpPr>
          <p:spPr>
            <a:xfrm>
              <a:off x="4649361" y="2350400"/>
              <a:ext cx="3326137" cy="738655"/>
            </a:xfrm>
            <a:custGeom>
              <a:avLst/>
              <a:gdLst>
                <a:gd name="connsiteX0" fmla="*/ 0 w 278296"/>
                <a:gd name="connsiteY0" fmla="*/ 397565 h 397565"/>
                <a:gd name="connsiteX1" fmla="*/ 29818 w 278296"/>
                <a:gd name="connsiteY1" fmla="*/ 347869 h 397565"/>
                <a:gd name="connsiteX2" fmla="*/ 39757 w 278296"/>
                <a:gd name="connsiteY2" fmla="*/ 318052 h 397565"/>
                <a:gd name="connsiteX3" fmla="*/ 59635 w 278296"/>
                <a:gd name="connsiteY3" fmla="*/ 278295 h 397565"/>
                <a:gd name="connsiteX4" fmla="*/ 69574 w 278296"/>
                <a:gd name="connsiteY4" fmla="*/ 248478 h 397565"/>
                <a:gd name="connsiteX5" fmla="*/ 99391 w 278296"/>
                <a:gd name="connsiteY5" fmla="*/ 218661 h 397565"/>
                <a:gd name="connsiteX6" fmla="*/ 119270 w 278296"/>
                <a:gd name="connsiteY6" fmla="*/ 178904 h 397565"/>
                <a:gd name="connsiteX7" fmla="*/ 159026 w 278296"/>
                <a:gd name="connsiteY7" fmla="*/ 139148 h 397565"/>
                <a:gd name="connsiteX8" fmla="*/ 178904 w 278296"/>
                <a:gd name="connsiteY8" fmla="*/ 109330 h 397565"/>
                <a:gd name="connsiteX9" fmla="*/ 198783 w 278296"/>
                <a:gd name="connsiteY9" fmla="*/ 89452 h 397565"/>
                <a:gd name="connsiteX10" fmla="*/ 218661 w 278296"/>
                <a:gd name="connsiteY10" fmla="*/ 59635 h 397565"/>
                <a:gd name="connsiteX11" fmla="*/ 258418 w 278296"/>
                <a:gd name="connsiteY11" fmla="*/ 19878 h 397565"/>
                <a:gd name="connsiteX12" fmla="*/ 278296 w 278296"/>
                <a:gd name="connsiteY12" fmla="*/ 0 h 39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296" h="397565">
                  <a:moveTo>
                    <a:pt x="0" y="397565"/>
                  </a:moveTo>
                  <a:cubicBezTo>
                    <a:pt x="9939" y="381000"/>
                    <a:pt x="21178" y="365148"/>
                    <a:pt x="29818" y="347869"/>
                  </a:cubicBezTo>
                  <a:cubicBezTo>
                    <a:pt x="34503" y="338498"/>
                    <a:pt x="35630" y="327682"/>
                    <a:pt x="39757" y="318052"/>
                  </a:cubicBezTo>
                  <a:cubicBezTo>
                    <a:pt x="45593" y="304433"/>
                    <a:pt x="53799" y="291914"/>
                    <a:pt x="59635" y="278295"/>
                  </a:cubicBezTo>
                  <a:cubicBezTo>
                    <a:pt x="63762" y="268665"/>
                    <a:pt x="63763" y="257195"/>
                    <a:pt x="69574" y="248478"/>
                  </a:cubicBezTo>
                  <a:cubicBezTo>
                    <a:pt x="77371" y="236783"/>
                    <a:pt x="91221" y="230099"/>
                    <a:pt x="99391" y="218661"/>
                  </a:cubicBezTo>
                  <a:cubicBezTo>
                    <a:pt x="108003" y="206604"/>
                    <a:pt x="110380" y="190757"/>
                    <a:pt x="119270" y="178904"/>
                  </a:cubicBezTo>
                  <a:cubicBezTo>
                    <a:pt x="130515" y="163911"/>
                    <a:pt x="146830" y="153377"/>
                    <a:pt x="159026" y="139148"/>
                  </a:cubicBezTo>
                  <a:cubicBezTo>
                    <a:pt x="166800" y="130078"/>
                    <a:pt x="171442" y="118658"/>
                    <a:pt x="178904" y="109330"/>
                  </a:cubicBezTo>
                  <a:cubicBezTo>
                    <a:pt x="184758" y="102013"/>
                    <a:pt x="192929" y="96769"/>
                    <a:pt x="198783" y="89452"/>
                  </a:cubicBezTo>
                  <a:cubicBezTo>
                    <a:pt x="206245" y="80124"/>
                    <a:pt x="210887" y="68704"/>
                    <a:pt x="218661" y="59635"/>
                  </a:cubicBezTo>
                  <a:cubicBezTo>
                    <a:pt x="230858" y="45405"/>
                    <a:pt x="245166" y="33130"/>
                    <a:pt x="258418" y="19878"/>
                  </a:cubicBezTo>
                  <a:lnTo>
                    <a:pt x="278296" y="0"/>
                  </a:lnTo>
                </a:path>
              </a:pathLst>
            </a:custGeom>
            <a:ln w="28575">
              <a:solidFill>
                <a:srgbClr val="EF7545"/>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50" name="Freeform: Shape 49">
              <a:extLst>
                <a:ext uri="{FF2B5EF4-FFF2-40B4-BE49-F238E27FC236}">
                  <a16:creationId xmlns:a16="http://schemas.microsoft.com/office/drawing/2014/main" id="{74043B25-5485-43D0-9DF5-AB3F0B7B8EBA}"/>
                </a:ext>
              </a:extLst>
            </p:cNvPr>
            <p:cNvSpPr/>
            <p:nvPr/>
          </p:nvSpPr>
          <p:spPr>
            <a:xfrm>
              <a:off x="4631635" y="2486873"/>
              <a:ext cx="3458817" cy="435231"/>
            </a:xfrm>
            <a:custGeom>
              <a:avLst/>
              <a:gdLst>
                <a:gd name="connsiteX0" fmla="*/ 0 w 3458817"/>
                <a:gd name="connsiteY0" fmla="*/ 268356 h 268356"/>
                <a:gd name="connsiteX1" fmla="*/ 79513 w 3458817"/>
                <a:gd name="connsiteY1" fmla="*/ 218661 h 268356"/>
                <a:gd name="connsiteX2" fmla="*/ 99391 w 3458817"/>
                <a:gd name="connsiteY2" fmla="*/ 198782 h 268356"/>
                <a:gd name="connsiteX3" fmla="*/ 129208 w 3458817"/>
                <a:gd name="connsiteY3" fmla="*/ 188843 h 268356"/>
                <a:gd name="connsiteX4" fmla="*/ 178904 w 3458817"/>
                <a:gd name="connsiteY4" fmla="*/ 168965 h 268356"/>
                <a:gd name="connsiteX5" fmla="*/ 248478 w 3458817"/>
                <a:gd name="connsiteY5" fmla="*/ 139148 h 268356"/>
                <a:gd name="connsiteX6" fmla="*/ 337930 w 3458817"/>
                <a:gd name="connsiteY6" fmla="*/ 129209 h 268356"/>
                <a:gd name="connsiteX7" fmla="*/ 417443 w 3458817"/>
                <a:gd name="connsiteY7" fmla="*/ 119269 h 268356"/>
                <a:gd name="connsiteX8" fmla="*/ 477078 w 3458817"/>
                <a:gd name="connsiteY8" fmla="*/ 109330 h 268356"/>
                <a:gd name="connsiteX9" fmla="*/ 576469 w 3458817"/>
                <a:gd name="connsiteY9" fmla="*/ 99391 h 268356"/>
                <a:gd name="connsiteX10" fmla="*/ 655982 w 3458817"/>
                <a:gd name="connsiteY10" fmla="*/ 89452 h 268356"/>
                <a:gd name="connsiteX11" fmla="*/ 725556 w 3458817"/>
                <a:gd name="connsiteY11" fmla="*/ 69574 h 268356"/>
                <a:gd name="connsiteX12" fmla="*/ 844826 w 3458817"/>
                <a:gd name="connsiteY12" fmla="*/ 49695 h 268356"/>
                <a:gd name="connsiteX13" fmla="*/ 884582 w 3458817"/>
                <a:gd name="connsiteY13" fmla="*/ 39756 h 268356"/>
                <a:gd name="connsiteX14" fmla="*/ 934278 w 3458817"/>
                <a:gd name="connsiteY14" fmla="*/ 29817 h 268356"/>
                <a:gd name="connsiteX15" fmla="*/ 1013791 w 3458817"/>
                <a:gd name="connsiteY15" fmla="*/ 9939 h 268356"/>
                <a:gd name="connsiteX16" fmla="*/ 1162878 w 3458817"/>
                <a:gd name="connsiteY16" fmla="*/ 0 h 268356"/>
                <a:gd name="connsiteX17" fmla="*/ 1848678 w 3458817"/>
                <a:gd name="connsiteY17" fmla="*/ 9939 h 268356"/>
                <a:gd name="connsiteX18" fmla="*/ 2107095 w 3458817"/>
                <a:gd name="connsiteY18" fmla="*/ 19878 h 268356"/>
                <a:gd name="connsiteX19" fmla="*/ 2186608 w 3458817"/>
                <a:gd name="connsiteY19" fmla="*/ 39756 h 268356"/>
                <a:gd name="connsiteX20" fmla="*/ 2365513 w 3458817"/>
                <a:gd name="connsiteY20" fmla="*/ 69574 h 268356"/>
                <a:gd name="connsiteX21" fmla="*/ 2415208 w 3458817"/>
                <a:gd name="connsiteY21" fmla="*/ 79513 h 268356"/>
                <a:gd name="connsiteX22" fmla="*/ 2445026 w 3458817"/>
                <a:gd name="connsiteY22" fmla="*/ 89452 h 268356"/>
                <a:gd name="connsiteX23" fmla="*/ 2514600 w 3458817"/>
                <a:gd name="connsiteY23" fmla="*/ 99391 h 268356"/>
                <a:gd name="connsiteX24" fmla="*/ 2613991 w 3458817"/>
                <a:gd name="connsiteY24" fmla="*/ 119269 h 268356"/>
                <a:gd name="connsiteX25" fmla="*/ 2733261 w 3458817"/>
                <a:gd name="connsiteY25" fmla="*/ 129209 h 268356"/>
                <a:gd name="connsiteX26" fmla="*/ 2782956 w 3458817"/>
                <a:gd name="connsiteY26" fmla="*/ 139148 h 268356"/>
                <a:gd name="connsiteX27" fmla="*/ 2822713 w 3458817"/>
                <a:gd name="connsiteY27" fmla="*/ 149087 h 268356"/>
                <a:gd name="connsiteX28" fmla="*/ 3220278 w 3458817"/>
                <a:gd name="connsiteY28" fmla="*/ 139148 h 268356"/>
                <a:gd name="connsiteX29" fmla="*/ 3299791 w 3458817"/>
                <a:gd name="connsiteY29" fmla="*/ 119269 h 268356"/>
                <a:gd name="connsiteX30" fmla="*/ 3359426 w 3458817"/>
                <a:gd name="connsiteY30" fmla="*/ 99391 h 268356"/>
                <a:gd name="connsiteX31" fmla="*/ 3389243 w 3458817"/>
                <a:gd name="connsiteY31" fmla="*/ 79513 h 268356"/>
                <a:gd name="connsiteX32" fmla="*/ 3409122 w 3458817"/>
                <a:gd name="connsiteY32" fmla="*/ 59635 h 268356"/>
                <a:gd name="connsiteX33" fmla="*/ 3458817 w 3458817"/>
                <a:gd name="connsiteY33" fmla="*/ 29817 h 26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58817" h="268356">
                  <a:moveTo>
                    <a:pt x="0" y="268356"/>
                  </a:moveTo>
                  <a:cubicBezTo>
                    <a:pt x="26504" y="251791"/>
                    <a:pt x="53908" y="236585"/>
                    <a:pt x="79513" y="218661"/>
                  </a:cubicBezTo>
                  <a:cubicBezTo>
                    <a:pt x="87190" y="213287"/>
                    <a:pt x="91356" y="203603"/>
                    <a:pt x="99391" y="198782"/>
                  </a:cubicBezTo>
                  <a:cubicBezTo>
                    <a:pt x="108375" y="193392"/>
                    <a:pt x="119398" y="192522"/>
                    <a:pt x="129208" y="188843"/>
                  </a:cubicBezTo>
                  <a:cubicBezTo>
                    <a:pt x="145913" y="182579"/>
                    <a:pt x="162600" y="176211"/>
                    <a:pt x="178904" y="168965"/>
                  </a:cubicBezTo>
                  <a:cubicBezTo>
                    <a:pt x="200627" y="159310"/>
                    <a:pt x="223982" y="143231"/>
                    <a:pt x="248478" y="139148"/>
                  </a:cubicBezTo>
                  <a:cubicBezTo>
                    <a:pt x="278071" y="134216"/>
                    <a:pt x="308135" y="132714"/>
                    <a:pt x="337930" y="129209"/>
                  </a:cubicBezTo>
                  <a:lnTo>
                    <a:pt x="417443" y="119269"/>
                  </a:lnTo>
                  <a:cubicBezTo>
                    <a:pt x="437393" y="116419"/>
                    <a:pt x="457081" y="111830"/>
                    <a:pt x="477078" y="109330"/>
                  </a:cubicBezTo>
                  <a:cubicBezTo>
                    <a:pt x="510116" y="105200"/>
                    <a:pt x="543377" y="103068"/>
                    <a:pt x="576469" y="99391"/>
                  </a:cubicBezTo>
                  <a:cubicBezTo>
                    <a:pt x="603016" y="96441"/>
                    <a:pt x="629478" y="92765"/>
                    <a:pt x="655982" y="89452"/>
                  </a:cubicBezTo>
                  <a:cubicBezTo>
                    <a:pt x="681528" y="80937"/>
                    <a:pt x="698102" y="74566"/>
                    <a:pt x="725556" y="69574"/>
                  </a:cubicBezTo>
                  <a:cubicBezTo>
                    <a:pt x="839657" y="48828"/>
                    <a:pt x="752109" y="70300"/>
                    <a:pt x="844826" y="49695"/>
                  </a:cubicBezTo>
                  <a:cubicBezTo>
                    <a:pt x="858161" y="46732"/>
                    <a:pt x="871247" y="42719"/>
                    <a:pt x="884582" y="39756"/>
                  </a:cubicBezTo>
                  <a:cubicBezTo>
                    <a:pt x="901073" y="36091"/>
                    <a:pt x="917889" y="33914"/>
                    <a:pt x="934278" y="29817"/>
                  </a:cubicBezTo>
                  <a:cubicBezTo>
                    <a:pt x="980798" y="18187"/>
                    <a:pt x="952731" y="16045"/>
                    <a:pt x="1013791" y="9939"/>
                  </a:cubicBezTo>
                  <a:cubicBezTo>
                    <a:pt x="1063350" y="4983"/>
                    <a:pt x="1113182" y="3313"/>
                    <a:pt x="1162878" y="0"/>
                  </a:cubicBezTo>
                  <a:lnTo>
                    <a:pt x="1848678" y="9939"/>
                  </a:lnTo>
                  <a:cubicBezTo>
                    <a:pt x="1934862" y="11753"/>
                    <a:pt x="2021226" y="12301"/>
                    <a:pt x="2107095" y="19878"/>
                  </a:cubicBezTo>
                  <a:cubicBezTo>
                    <a:pt x="2134309" y="22279"/>
                    <a:pt x="2159499" y="36367"/>
                    <a:pt x="2186608" y="39756"/>
                  </a:cubicBezTo>
                  <a:cubicBezTo>
                    <a:pt x="2299651" y="53886"/>
                    <a:pt x="2239925" y="44456"/>
                    <a:pt x="2365513" y="69574"/>
                  </a:cubicBezTo>
                  <a:cubicBezTo>
                    <a:pt x="2382078" y="72887"/>
                    <a:pt x="2399182" y="74171"/>
                    <a:pt x="2415208" y="79513"/>
                  </a:cubicBezTo>
                  <a:cubicBezTo>
                    <a:pt x="2425147" y="82826"/>
                    <a:pt x="2434753" y="87397"/>
                    <a:pt x="2445026" y="89452"/>
                  </a:cubicBezTo>
                  <a:cubicBezTo>
                    <a:pt x="2467998" y="94046"/>
                    <a:pt x="2491551" y="95200"/>
                    <a:pt x="2514600" y="99391"/>
                  </a:cubicBezTo>
                  <a:cubicBezTo>
                    <a:pt x="2592167" y="113494"/>
                    <a:pt x="2513943" y="108152"/>
                    <a:pt x="2613991" y="119269"/>
                  </a:cubicBezTo>
                  <a:cubicBezTo>
                    <a:pt x="2653641" y="123675"/>
                    <a:pt x="2693504" y="125896"/>
                    <a:pt x="2733261" y="129209"/>
                  </a:cubicBezTo>
                  <a:cubicBezTo>
                    <a:pt x="2749826" y="132522"/>
                    <a:pt x="2766465" y="135483"/>
                    <a:pt x="2782956" y="139148"/>
                  </a:cubicBezTo>
                  <a:cubicBezTo>
                    <a:pt x="2796291" y="142111"/>
                    <a:pt x="2809053" y="149087"/>
                    <a:pt x="2822713" y="149087"/>
                  </a:cubicBezTo>
                  <a:cubicBezTo>
                    <a:pt x="2955276" y="149087"/>
                    <a:pt x="3087756" y="142461"/>
                    <a:pt x="3220278" y="139148"/>
                  </a:cubicBezTo>
                  <a:cubicBezTo>
                    <a:pt x="3246782" y="132522"/>
                    <a:pt x="3273873" y="127908"/>
                    <a:pt x="3299791" y="119269"/>
                  </a:cubicBezTo>
                  <a:lnTo>
                    <a:pt x="3359426" y="99391"/>
                  </a:lnTo>
                  <a:cubicBezTo>
                    <a:pt x="3369365" y="92765"/>
                    <a:pt x="3379915" y="86975"/>
                    <a:pt x="3389243" y="79513"/>
                  </a:cubicBezTo>
                  <a:cubicBezTo>
                    <a:pt x="3396560" y="73659"/>
                    <a:pt x="3401087" y="64456"/>
                    <a:pt x="3409122" y="59635"/>
                  </a:cubicBezTo>
                  <a:cubicBezTo>
                    <a:pt x="3473631" y="20929"/>
                    <a:pt x="3408453" y="80181"/>
                    <a:pt x="3458817" y="29817"/>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2AC6FCFD-3FC6-4217-B094-73D6C8213E8A}"/>
                </a:ext>
              </a:extLst>
            </p:cNvPr>
            <p:cNvSpPr/>
            <p:nvPr/>
          </p:nvSpPr>
          <p:spPr>
            <a:xfrm>
              <a:off x="4830417" y="2504661"/>
              <a:ext cx="3389244" cy="665996"/>
            </a:xfrm>
            <a:custGeom>
              <a:avLst/>
              <a:gdLst>
                <a:gd name="connsiteX0" fmla="*/ 0 w 3389244"/>
                <a:gd name="connsiteY0" fmla="*/ 636104 h 665996"/>
                <a:gd name="connsiteX1" fmla="*/ 506896 w 3389244"/>
                <a:gd name="connsiteY1" fmla="*/ 655982 h 665996"/>
                <a:gd name="connsiteX2" fmla="*/ 566531 w 3389244"/>
                <a:gd name="connsiteY2" fmla="*/ 636104 h 665996"/>
                <a:gd name="connsiteX3" fmla="*/ 616226 w 3389244"/>
                <a:gd name="connsiteY3" fmla="*/ 626165 h 665996"/>
                <a:gd name="connsiteX4" fmla="*/ 646044 w 3389244"/>
                <a:gd name="connsiteY4" fmla="*/ 606287 h 665996"/>
                <a:gd name="connsiteX5" fmla="*/ 725557 w 3389244"/>
                <a:gd name="connsiteY5" fmla="*/ 586409 h 665996"/>
                <a:gd name="connsiteX6" fmla="*/ 785192 w 3389244"/>
                <a:gd name="connsiteY6" fmla="*/ 556591 h 665996"/>
                <a:gd name="connsiteX7" fmla="*/ 844826 w 3389244"/>
                <a:gd name="connsiteY7" fmla="*/ 536713 h 665996"/>
                <a:gd name="connsiteX8" fmla="*/ 874644 w 3389244"/>
                <a:gd name="connsiteY8" fmla="*/ 526774 h 665996"/>
                <a:gd name="connsiteX9" fmla="*/ 914400 w 3389244"/>
                <a:gd name="connsiteY9" fmla="*/ 516835 h 665996"/>
                <a:gd name="connsiteX10" fmla="*/ 934279 w 3389244"/>
                <a:gd name="connsiteY10" fmla="*/ 496956 h 665996"/>
                <a:gd name="connsiteX11" fmla="*/ 993913 w 3389244"/>
                <a:gd name="connsiteY11" fmla="*/ 457200 h 665996"/>
                <a:gd name="connsiteX12" fmla="*/ 1033670 w 3389244"/>
                <a:gd name="connsiteY12" fmla="*/ 417443 h 665996"/>
                <a:gd name="connsiteX13" fmla="*/ 1083366 w 3389244"/>
                <a:gd name="connsiteY13" fmla="*/ 357809 h 665996"/>
                <a:gd name="connsiteX14" fmla="*/ 1113183 w 3389244"/>
                <a:gd name="connsiteY14" fmla="*/ 337930 h 665996"/>
                <a:gd name="connsiteX15" fmla="*/ 1152940 w 3389244"/>
                <a:gd name="connsiteY15" fmla="*/ 278296 h 665996"/>
                <a:gd name="connsiteX16" fmla="*/ 1172818 w 3389244"/>
                <a:gd name="connsiteY16" fmla="*/ 248478 h 665996"/>
                <a:gd name="connsiteX17" fmla="*/ 1202635 w 3389244"/>
                <a:gd name="connsiteY17" fmla="*/ 228600 h 665996"/>
                <a:gd name="connsiteX18" fmla="*/ 1232453 w 3389244"/>
                <a:gd name="connsiteY18" fmla="*/ 198782 h 665996"/>
                <a:gd name="connsiteX19" fmla="*/ 1311966 w 3389244"/>
                <a:gd name="connsiteY19" fmla="*/ 129209 h 665996"/>
                <a:gd name="connsiteX20" fmla="*/ 1331844 w 3389244"/>
                <a:gd name="connsiteY20" fmla="*/ 99391 h 665996"/>
                <a:gd name="connsiteX21" fmla="*/ 1401418 w 3389244"/>
                <a:gd name="connsiteY21" fmla="*/ 39756 h 665996"/>
                <a:gd name="connsiteX22" fmla="*/ 1421296 w 3389244"/>
                <a:gd name="connsiteY22" fmla="*/ 9939 h 665996"/>
                <a:gd name="connsiteX23" fmla="*/ 1470992 w 3389244"/>
                <a:gd name="connsiteY23" fmla="*/ 0 h 665996"/>
                <a:gd name="connsiteX24" fmla="*/ 1570383 w 3389244"/>
                <a:gd name="connsiteY24" fmla="*/ 9939 h 665996"/>
                <a:gd name="connsiteX25" fmla="*/ 1600200 w 3389244"/>
                <a:gd name="connsiteY25" fmla="*/ 29817 h 665996"/>
                <a:gd name="connsiteX26" fmla="*/ 1659835 w 3389244"/>
                <a:gd name="connsiteY26" fmla="*/ 49696 h 665996"/>
                <a:gd name="connsiteX27" fmla="*/ 1699592 w 3389244"/>
                <a:gd name="connsiteY27" fmla="*/ 99391 h 665996"/>
                <a:gd name="connsiteX28" fmla="*/ 1729409 w 3389244"/>
                <a:gd name="connsiteY28" fmla="*/ 109330 h 665996"/>
                <a:gd name="connsiteX29" fmla="*/ 1749287 w 3389244"/>
                <a:gd name="connsiteY29" fmla="*/ 129209 h 665996"/>
                <a:gd name="connsiteX30" fmla="*/ 1769166 w 3389244"/>
                <a:gd name="connsiteY30" fmla="*/ 159026 h 665996"/>
                <a:gd name="connsiteX31" fmla="*/ 1808922 w 3389244"/>
                <a:gd name="connsiteY31" fmla="*/ 188843 h 665996"/>
                <a:gd name="connsiteX32" fmla="*/ 1828800 w 3389244"/>
                <a:gd name="connsiteY32" fmla="*/ 218661 h 665996"/>
                <a:gd name="connsiteX33" fmla="*/ 1898374 w 3389244"/>
                <a:gd name="connsiteY33" fmla="*/ 258417 h 665996"/>
                <a:gd name="connsiteX34" fmla="*/ 1918253 w 3389244"/>
                <a:gd name="connsiteY34" fmla="*/ 278296 h 665996"/>
                <a:gd name="connsiteX35" fmla="*/ 1948070 w 3389244"/>
                <a:gd name="connsiteY35" fmla="*/ 298174 h 665996"/>
                <a:gd name="connsiteX36" fmla="*/ 1987826 w 3389244"/>
                <a:gd name="connsiteY36" fmla="*/ 327991 h 665996"/>
                <a:gd name="connsiteX37" fmla="*/ 2007705 w 3389244"/>
                <a:gd name="connsiteY37" fmla="*/ 347869 h 665996"/>
                <a:gd name="connsiteX38" fmla="*/ 2047461 w 3389244"/>
                <a:gd name="connsiteY38" fmla="*/ 357809 h 665996"/>
                <a:gd name="connsiteX39" fmla="*/ 2077279 w 3389244"/>
                <a:gd name="connsiteY39" fmla="*/ 377687 h 665996"/>
                <a:gd name="connsiteX40" fmla="*/ 2136913 w 3389244"/>
                <a:gd name="connsiteY40" fmla="*/ 397565 h 665996"/>
                <a:gd name="connsiteX41" fmla="*/ 2276061 w 3389244"/>
                <a:gd name="connsiteY41" fmla="*/ 387626 h 665996"/>
                <a:gd name="connsiteX42" fmla="*/ 2305879 w 3389244"/>
                <a:gd name="connsiteY42" fmla="*/ 377687 h 665996"/>
                <a:gd name="connsiteX43" fmla="*/ 2345635 w 3389244"/>
                <a:gd name="connsiteY43" fmla="*/ 367748 h 665996"/>
                <a:gd name="connsiteX44" fmla="*/ 2365513 w 3389244"/>
                <a:gd name="connsiteY44" fmla="*/ 347869 h 665996"/>
                <a:gd name="connsiteX45" fmla="*/ 2425148 w 3389244"/>
                <a:gd name="connsiteY45" fmla="*/ 327991 h 665996"/>
                <a:gd name="connsiteX46" fmla="*/ 2464905 w 3389244"/>
                <a:gd name="connsiteY46" fmla="*/ 298174 h 665996"/>
                <a:gd name="connsiteX47" fmla="*/ 2524540 w 3389244"/>
                <a:gd name="connsiteY47" fmla="*/ 278296 h 665996"/>
                <a:gd name="connsiteX48" fmla="*/ 2554357 w 3389244"/>
                <a:gd name="connsiteY48" fmla="*/ 268356 h 665996"/>
                <a:gd name="connsiteX49" fmla="*/ 2613992 w 3389244"/>
                <a:gd name="connsiteY49" fmla="*/ 238539 h 665996"/>
                <a:gd name="connsiteX50" fmla="*/ 2643809 w 3389244"/>
                <a:gd name="connsiteY50" fmla="*/ 218661 h 665996"/>
                <a:gd name="connsiteX51" fmla="*/ 2673626 w 3389244"/>
                <a:gd name="connsiteY51" fmla="*/ 208722 h 665996"/>
                <a:gd name="connsiteX52" fmla="*/ 2693505 w 3389244"/>
                <a:gd name="connsiteY52" fmla="*/ 188843 h 665996"/>
                <a:gd name="connsiteX53" fmla="*/ 2753140 w 3389244"/>
                <a:gd name="connsiteY53" fmla="*/ 168965 h 665996"/>
                <a:gd name="connsiteX54" fmla="*/ 2812774 w 3389244"/>
                <a:gd name="connsiteY54" fmla="*/ 139148 h 665996"/>
                <a:gd name="connsiteX55" fmla="*/ 2872409 w 3389244"/>
                <a:gd name="connsiteY55" fmla="*/ 109330 h 665996"/>
                <a:gd name="connsiteX56" fmla="*/ 2971800 w 3389244"/>
                <a:gd name="connsiteY56" fmla="*/ 119269 h 665996"/>
                <a:gd name="connsiteX57" fmla="*/ 3031435 w 3389244"/>
                <a:gd name="connsiteY57" fmla="*/ 139148 h 665996"/>
                <a:gd name="connsiteX58" fmla="*/ 3091070 w 3389244"/>
                <a:gd name="connsiteY58" fmla="*/ 149087 h 665996"/>
                <a:gd name="connsiteX59" fmla="*/ 3140766 w 3389244"/>
                <a:gd name="connsiteY59" fmla="*/ 178904 h 665996"/>
                <a:gd name="connsiteX60" fmla="*/ 3170583 w 3389244"/>
                <a:gd name="connsiteY60" fmla="*/ 188843 h 665996"/>
                <a:gd name="connsiteX61" fmla="*/ 3240157 w 3389244"/>
                <a:gd name="connsiteY61" fmla="*/ 238539 h 665996"/>
                <a:gd name="connsiteX62" fmla="*/ 3319670 w 3389244"/>
                <a:gd name="connsiteY62" fmla="*/ 298174 h 665996"/>
                <a:gd name="connsiteX63" fmla="*/ 3369366 w 3389244"/>
                <a:gd name="connsiteY63" fmla="*/ 337930 h 665996"/>
                <a:gd name="connsiteX64" fmla="*/ 3389244 w 3389244"/>
                <a:gd name="connsiteY64" fmla="*/ 357809 h 66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389244" h="665996">
                  <a:moveTo>
                    <a:pt x="0" y="636104"/>
                  </a:moveTo>
                  <a:cubicBezTo>
                    <a:pt x="200244" y="653268"/>
                    <a:pt x="323235" y="681027"/>
                    <a:pt x="506896" y="655982"/>
                  </a:cubicBezTo>
                  <a:cubicBezTo>
                    <a:pt x="527657" y="653151"/>
                    <a:pt x="545984" y="640213"/>
                    <a:pt x="566531" y="636104"/>
                  </a:cubicBezTo>
                  <a:lnTo>
                    <a:pt x="616226" y="626165"/>
                  </a:lnTo>
                  <a:cubicBezTo>
                    <a:pt x="626165" y="619539"/>
                    <a:pt x="634818" y="610369"/>
                    <a:pt x="646044" y="606287"/>
                  </a:cubicBezTo>
                  <a:cubicBezTo>
                    <a:pt x="671719" y="596951"/>
                    <a:pt x="725557" y="586409"/>
                    <a:pt x="725557" y="586409"/>
                  </a:cubicBezTo>
                  <a:cubicBezTo>
                    <a:pt x="757487" y="554477"/>
                    <a:pt x="732855" y="572292"/>
                    <a:pt x="785192" y="556591"/>
                  </a:cubicBezTo>
                  <a:cubicBezTo>
                    <a:pt x="805262" y="550570"/>
                    <a:pt x="824948" y="543339"/>
                    <a:pt x="844826" y="536713"/>
                  </a:cubicBezTo>
                  <a:cubicBezTo>
                    <a:pt x="854765" y="533400"/>
                    <a:pt x="864480" y="529315"/>
                    <a:pt x="874644" y="526774"/>
                  </a:cubicBezTo>
                  <a:lnTo>
                    <a:pt x="914400" y="516835"/>
                  </a:lnTo>
                  <a:cubicBezTo>
                    <a:pt x="921026" y="510209"/>
                    <a:pt x="926782" y="502579"/>
                    <a:pt x="934279" y="496956"/>
                  </a:cubicBezTo>
                  <a:cubicBezTo>
                    <a:pt x="953391" y="482622"/>
                    <a:pt x="977020" y="474093"/>
                    <a:pt x="993913" y="457200"/>
                  </a:cubicBezTo>
                  <a:cubicBezTo>
                    <a:pt x="1007165" y="443948"/>
                    <a:pt x="1023274" y="433037"/>
                    <a:pt x="1033670" y="417443"/>
                  </a:cubicBezTo>
                  <a:cubicBezTo>
                    <a:pt x="1053217" y="388122"/>
                    <a:pt x="1054665" y="381726"/>
                    <a:pt x="1083366" y="357809"/>
                  </a:cubicBezTo>
                  <a:cubicBezTo>
                    <a:pt x="1092543" y="350162"/>
                    <a:pt x="1103244" y="344556"/>
                    <a:pt x="1113183" y="337930"/>
                  </a:cubicBezTo>
                  <a:cubicBezTo>
                    <a:pt x="1153253" y="257790"/>
                    <a:pt x="1112464" y="328891"/>
                    <a:pt x="1152940" y="278296"/>
                  </a:cubicBezTo>
                  <a:cubicBezTo>
                    <a:pt x="1160402" y="268968"/>
                    <a:pt x="1164371" y="256925"/>
                    <a:pt x="1172818" y="248478"/>
                  </a:cubicBezTo>
                  <a:cubicBezTo>
                    <a:pt x="1181264" y="240031"/>
                    <a:pt x="1193458" y="236247"/>
                    <a:pt x="1202635" y="228600"/>
                  </a:cubicBezTo>
                  <a:cubicBezTo>
                    <a:pt x="1213433" y="219601"/>
                    <a:pt x="1221655" y="207781"/>
                    <a:pt x="1232453" y="198782"/>
                  </a:cubicBezTo>
                  <a:cubicBezTo>
                    <a:pt x="1271852" y="165949"/>
                    <a:pt x="1273259" y="187272"/>
                    <a:pt x="1311966" y="129209"/>
                  </a:cubicBezTo>
                  <a:cubicBezTo>
                    <a:pt x="1318592" y="119270"/>
                    <a:pt x="1323397" y="107838"/>
                    <a:pt x="1331844" y="99391"/>
                  </a:cubicBezTo>
                  <a:cubicBezTo>
                    <a:pt x="1376808" y="54426"/>
                    <a:pt x="1353916" y="111009"/>
                    <a:pt x="1401418" y="39756"/>
                  </a:cubicBezTo>
                  <a:cubicBezTo>
                    <a:pt x="1408044" y="29817"/>
                    <a:pt x="1410925" y="15865"/>
                    <a:pt x="1421296" y="9939"/>
                  </a:cubicBezTo>
                  <a:cubicBezTo>
                    <a:pt x="1435964" y="1558"/>
                    <a:pt x="1454427" y="3313"/>
                    <a:pt x="1470992" y="0"/>
                  </a:cubicBezTo>
                  <a:cubicBezTo>
                    <a:pt x="1504122" y="3313"/>
                    <a:pt x="1537940" y="2452"/>
                    <a:pt x="1570383" y="9939"/>
                  </a:cubicBezTo>
                  <a:cubicBezTo>
                    <a:pt x="1582022" y="12625"/>
                    <a:pt x="1589284" y="24966"/>
                    <a:pt x="1600200" y="29817"/>
                  </a:cubicBezTo>
                  <a:cubicBezTo>
                    <a:pt x="1619348" y="38327"/>
                    <a:pt x="1659835" y="49696"/>
                    <a:pt x="1659835" y="49696"/>
                  </a:cubicBezTo>
                  <a:cubicBezTo>
                    <a:pt x="1668865" y="63241"/>
                    <a:pt x="1683854" y="89948"/>
                    <a:pt x="1699592" y="99391"/>
                  </a:cubicBezTo>
                  <a:cubicBezTo>
                    <a:pt x="1708576" y="104781"/>
                    <a:pt x="1719470" y="106017"/>
                    <a:pt x="1729409" y="109330"/>
                  </a:cubicBezTo>
                  <a:cubicBezTo>
                    <a:pt x="1736035" y="115956"/>
                    <a:pt x="1743433" y="121892"/>
                    <a:pt x="1749287" y="129209"/>
                  </a:cubicBezTo>
                  <a:cubicBezTo>
                    <a:pt x="1756749" y="138537"/>
                    <a:pt x="1760719" y="150579"/>
                    <a:pt x="1769166" y="159026"/>
                  </a:cubicBezTo>
                  <a:cubicBezTo>
                    <a:pt x="1780879" y="170739"/>
                    <a:pt x="1795670" y="178904"/>
                    <a:pt x="1808922" y="188843"/>
                  </a:cubicBezTo>
                  <a:cubicBezTo>
                    <a:pt x="1815548" y="198782"/>
                    <a:pt x="1820353" y="210214"/>
                    <a:pt x="1828800" y="218661"/>
                  </a:cubicBezTo>
                  <a:cubicBezTo>
                    <a:pt x="1849131" y="238992"/>
                    <a:pt x="1874991" y="242828"/>
                    <a:pt x="1898374" y="258417"/>
                  </a:cubicBezTo>
                  <a:cubicBezTo>
                    <a:pt x="1906171" y="263615"/>
                    <a:pt x="1910935" y="272442"/>
                    <a:pt x="1918253" y="278296"/>
                  </a:cubicBezTo>
                  <a:cubicBezTo>
                    <a:pt x="1927581" y="285758"/>
                    <a:pt x="1938350" y="291231"/>
                    <a:pt x="1948070" y="298174"/>
                  </a:cubicBezTo>
                  <a:cubicBezTo>
                    <a:pt x="1961549" y="307802"/>
                    <a:pt x="1975100" y="317386"/>
                    <a:pt x="1987826" y="327991"/>
                  </a:cubicBezTo>
                  <a:cubicBezTo>
                    <a:pt x="1995025" y="333990"/>
                    <a:pt x="1999324" y="343678"/>
                    <a:pt x="2007705" y="347869"/>
                  </a:cubicBezTo>
                  <a:cubicBezTo>
                    <a:pt x="2019923" y="353978"/>
                    <a:pt x="2034209" y="354496"/>
                    <a:pt x="2047461" y="357809"/>
                  </a:cubicBezTo>
                  <a:cubicBezTo>
                    <a:pt x="2057400" y="364435"/>
                    <a:pt x="2066363" y="372836"/>
                    <a:pt x="2077279" y="377687"/>
                  </a:cubicBezTo>
                  <a:cubicBezTo>
                    <a:pt x="2096426" y="386197"/>
                    <a:pt x="2136913" y="397565"/>
                    <a:pt x="2136913" y="397565"/>
                  </a:cubicBezTo>
                  <a:cubicBezTo>
                    <a:pt x="2183296" y="394252"/>
                    <a:pt x="2229879" y="393059"/>
                    <a:pt x="2276061" y="387626"/>
                  </a:cubicBezTo>
                  <a:cubicBezTo>
                    <a:pt x="2286466" y="386402"/>
                    <a:pt x="2295805" y="380565"/>
                    <a:pt x="2305879" y="377687"/>
                  </a:cubicBezTo>
                  <a:cubicBezTo>
                    <a:pt x="2319013" y="373934"/>
                    <a:pt x="2332383" y="371061"/>
                    <a:pt x="2345635" y="367748"/>
                  </a:cubicBezTo>
                  <a:cubicBezTo>
                    <a:pt x="2352261" y="361122"/>
                    <a:pt x="2357132" y="352060"/>
                    <a:pt x="2365513" y="347869"/>
                  </a:cubicBezTo>
                  <a:cubicBezTo>
                    <a:pt x="2384254" y="338498"/>
                    <a:pt x="2425148" y="327991"/>
                    <a:pt x="2425148" y="327991"/>
                  </a:cubicBezTo>
                  <a:cubicBezTo>
                    <a:pt x="2438400" y="318052"/>
                    <a:pt x="2450089" y="305582"/>
                    <a:pt x="2464905" y="298174"/>
                  </a:cubicBezTo>
                  <a:cubicBezTo>
                    <a:pt x="2483647" y="288803"/>
                    <a:pt x="2504662" y="284922"/>
                    <a:pt x="2524540" y="278296"/>
                  </a:cubicBezTo>
                  <a:cubicBezTo>
                    <a:pt x="2534479" y="274983"/>
                    <a:pt x="2545640" y="274167"/>
                    <a:pt x="2554357" y="268356"/>
                  </a:cubicBezTo>
                  <a:cubicBezTo>
                    <a:pt x="2592891" y="242666"/>
                    <a:pt x="2572842" y="252255"/>
                    <a:pt x="2613992" y="238539"/>
                  </a:cubicBezTo>
                  <a:cubicBezTo>
                    <a:pt x="2623931" y="231913"/>
                    <a:pt x="2633125" y="224003"/>
                    <a:pt x="2643809" y="218661"/>
                  </a:cubicBezTo>
                  <a:cubicBezTo>
                    <a:pt x="2653180" y="213976"/>
                    <a:pt x="2664642" y="214112"/>
                    <a:pt x="2673626" y="208722"/>
                  </a:cubicBezTo>
                  <a:cubicBezTo>
                    <a:pt x="2681662" y="203901"/>
                    <a:pt x="2685123" y="193034"/>
                    <a:pt x="2693505" y="188843"/>
                  </a:cubicBezTo>
                  <a:cubicBezTo>
                    <a:pt x="2712246" y="179472"/>
                    <a:pt x="2753140" y="168965"/>
                    <a:pt x="2753140" y="168965"/>
                  </a:cubicBezTo>
                  <a:cubicBezTo>
                    <a:pt x="2838596" y="111994"/>
                    <a:pt x="2730471" y="180300"/>
                    <a:pt x="2812774" y="139148"/>
                  </a:cubicBezTo>
                  <a:cubicBezTo>
                    <a:pt x="2889843" y="100613"/>
                    <a:pt x="2797464" y="134312"/>
                    <a:pt x="2872409" y="109330"/>
                  </a:cubicBezTo>
                  <a:cubicBezTo>
                    <a:pt x="2905539" y="112643"/>
                    <a:pt x="2939075" y="113133"/>
                    <a:pt x="2971800" y="119269"/>
                  </a:cubicBezTo>
                  <a:cubicBezTo>
                    <a:pt x="2992395" y="123131"/>
                    <a:pt x="3010766" y="135703"/>
                    <a:pt x="3031435" y="139148"/>
                  </a:cubicBezTo>
                  <a:lnTo>
                    <a:pt x="3091070" y="149087"/>
                  </a:lnTo>
                  <a:cubicBezTo>
                    <a:pt x="3175536" y="177242"/>
                    <a:pt x="3072550" y="137975"/>
                    <a:pt x="3140766" y="178904"/>
                  </a:cubicBezTo>
                  <a:cubicBezTo>
                    <a:pt x="3149750" y="184294"/>
                    <a:pt x="3160644" y="185530"/>
                    <a:pt x="3170583" y="188843"/>
                  </a:cubicBezTo>
                  <a:cubicBezTo>
                    <a:pt x="3217748" y="236008"/>
                    <a:pt x="3192560" y="222673"/>
                    <a:pt x="3240157" y="238539"/>
                  </a:cubicBezTo>
                  <a:cubicBezTo>
                    <a:pt x="3297261" y="295643"/>
                    <a:pt x="3267628" y="280827"/>
                    <a:pt x="3319670" y="298174"/>
                  </a:cubicBezTo>
                  <a:cubicBezTo>
                    <a:pt x="3359262" y="357562"/>
                    <a:pt x="3316022" y="305923"/>
                    <a:pt x="3369366" y="337930"/>
                  </a:cubicBezTo>
                  <a:cubicBezTo>
                    <a:pt x="3377401" y="342751"/>
                    <a:pt x="3389244" y="357809"/>
                    <a:pt x="3389244" y="357809"/>
                  </a:cubicBezTo>
                </a:path>
              </a:pathLst>
            </a:custGeom>
            <a:ln w="38100"/>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52" name="Rett linje 70">
              <a:extLst>
                <a:ext uri="{FF2B5EF4-FFF2-40B4-BE49-F238E27FC236}">
                  <a16:creationId xmlns:a16="http://schemas.microsoft.com/office/drawing/2014/main" id="{30DC6A63-18FD-4825-961E-332CAA2C5A94}"/>
                </a:ext>
              </a:extLst>
            </p:cNvPr>
            <p:cNvCxnSpPr>
              <a:cxnSpLocks/>
            </p:cNvCxnSpPr>
            <p:nvPr/>
          </p:nvCxnSpPr>
          <p:spPr>
            <a:xfrm flipV="1">
              <a:off x="4589866" y="3219797"/>
              <a:ext cx="3647921" cy="31846"/>
            </a:xfrm>
            <a:prstGeom prst="line">
              <a:avLst/>
            </a:prstGeom>
            <a:ln/>
          </p:spPr>
          <p:style>
            <a:lnRef idx="1">
              <a:schemeClr val="dk1"/>
            </a:lnRef>
            <a:fillRef idx="0">
              <a:schemeClr val="dk1"/>
            </a:fillRef>
            <a:effectRef idx="0">
              <a:schemeClr val="dk1"/>
            </a:effectRef>
            <a:fontRef idx="minor">
              <a:schemeClr val="tx1"/>
            </a:fontRef>
          </p:style>
        </p:cxnSp>
        <p:cxnSp>
          <p:nvCxnSpPr>
            <p:cNvPr id="53" name="Rett linje 70">
              <a:extLst>
                <a:ext uri="{FF2B5EF4-FFF2-40B4-BE49-F238E27FC236}">
                  <a16:creationId xmlns:a16="http://schemas.microsoft.com/office/drawing/2014/main" id="{E6871157-7C99-478C-B9C2-A18C4CE6343A}"/>
                </a:ext>
              </a:extLst>
            </p:cNvPr>
            <p:cNvCxnSpPr>
              <a:cxnSpLocks/>
            </p:cNvCxnSpPr>
            <p:nvPr/>
          </p:nvCxnSpPr>
          <p:spPr>
            <a:xfrm flipV="1">
              <a:off x="4589866" y="2166730"/>
              <a:ext cx="0" cy="1084913"/>
            </a:xfrm>
            <a:prstGeom prst="line">
              <a:avLst/>
            </a:prstGeom>
            <a:ln/>
          </p:spPr>
          <p:style>
            <a:lnRef idx="1">
              <a:schemeClr val="dk1"/>
            </a:lnRef>
            <a:fillRef idx="0">
              <a:schemeClr val="dk1"/>
            </a:fillRef>
            <a:effectRef idx="0">
              <a:schemeClr val="dk1"/>
            </a:effectRef>
            <a:fontRef idx="minor">
              <a:schemeClr val="tx1"/>
            </a:fontRef>
          </p:style>
        </p:cxnSp>
        <p:sp>
          <p:nvSpPr>
            <p:cNvPr id="54" name="Oval 53">
              <a:extLst>
                <a:ext uri="{FF2B5EF4-FFF2-40B4-BE49-F238E27FC236}">
                  <a16:creationId xmlns:a16="http://schemas.microsoft.com/office/drawing/2014/main" id="{5822E023-21AB-4B3F-BA7C-919E2CEBA8D2}"/>
                </a:ext>
              </a:extLst>
            </p:cNvPr>
            <p:cNvSpPr/>
            <p:nvPr/>
          </p:nvSpPr>
          <p:spPr>
            <a:xfrm>
              <a:off x="7137106" y="2282736"/>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Oval 54">
              <a:extLst>
                <a:ext uri="{FF2B5EF4-FFF2-40B4-BE49-F238E27FC236}">
                  <a16:creationId xmlns:a16="http://schemas.microsoft.com/office/drawing/2014/main" id="{0F283739-3E0B-4B1D-A32B-8D1C35843354}"/>
                </a:ext>
              </a:extLst>
            </p:cNvPr>
            <p:cNvSpPr/>
            <p:nvPr/>
          </p:nvSpPr>
          <p:spPr>
            <a:xfrm>
              <a:off x="5736298" y="2564383"/>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A42F31D4-C339-44B0-BC48-B6F9FE435754}"/>
                </a:ext>
              </a:extLst>
            </p:cNvPr>
            <p:cNvSpPr/>
            <p:nvPr/>
          </p:nvSpPr>
          <p:spPr>
            <a:xfrm>
              <a:off x="8034288" y="2345598"/>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7" name="Rett linje 70">
              <a:extLst>
                <a:ext uri="{FF2B5EF4-FFF2-40B4-BE49-F238E27FC236}">
                  <a16:creationId xmlns:a16="http://schemas.microsoft.com/office/drawing/2014/main" id="{B15AD560-6795-4962-BB0C-245E38BE553F}"/>
                </a:ext>
              </a:extLst>
            </p:cNvPr>
            <p:cNvCxnSpPr>
              <a:cxnSpLocks/>
            </p:cNvCxnSpPr>
            <p:nvPr/>
          </p:nvCxnSpPr>
          <p:spPr>
            <a:xfrm flipV="1">
              <a:off x="5820323" y="2157721"/>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8" name="Rett linje 70">
              <a:extLst>
                <a:ext uri="{FF2B5EF4-FFF2-40B4-BE49-F238E27FC236}">
                  <a16:creationId xmlns:a16="http://schemas.microsoft.com/office/drawing/2014/main" id="{BA83838D-3767-4B36-8DD6-6F9D8A8C8B17}"/>
                </a:ext>
              </a:extLst>
            </p:cNvPr>
            <p:cNvCxnSpPr>
              <a:cxnSpLocks/>
            </p:cNvCxnSpPr>
            <p:nvPr/>
          </p:nvCxnSpPr>
          <p:spPr>
            <a:xfrm flipV="1">
              <a:off x="7221131" y="2151095"/>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9" name="Rett linje 70">
              <a:extLst>
                <a:ext uri="{FF2B5EF4-FFF2-40B4-BE49-F238E27FC236}">
                  <a16:creationId xmlns:a16="http://schemas.microsoft.com/office/drawing/2014/main" id="{978AF74F-902C-40BD-939D-F9D67BCABF0E}"/>
                </a:ext>
              </a:extLst>
            </p:cNvPr>
            <p:cNvCxnSpPr>
              <a:cxnSpLocks/>
            </p:cNvCxnSpPr>
            <p:nvPr/>
          </p:nvCxnSpPr>
          <p:spPr>
            <a:xfrm flipV="1">
              <a:off x="8118313" y="2134884"/>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0" name="Rett linje 70">
              <a:extLst>
                <a:ext uri="{FF2B5EF4-FFF2-40B4-BE49-F238E27FC236}">
                  <a16:creationId xmlns:a16="http://schemas.microsoft.com/office/drawing/2014/main" id="{E2C0530A-6C01-459B-8238-0F6241B067BE}"/>
                </a:ext>
              </a:extLst>
            </p:cNvPr>
            <p:cNvCxnSpPr>
              <a:cxnSpLocks/>
            </p:cNvCxnSpPr>
            <p:nvPr/>
          </p:nvCxnSpPr>
          <p:spPr>
            <a:xfrm>
              <a:off x="4709797" y="2130622"/>
              <a:ext cx="28546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70">
              <a:extLst>
                <a:ext uri="{FF2B5EF4-FFF2-40B4-BE49-F238E27FC236}">
                  <a16:creationId xmlns:a16="http://schemas.microsoft.com/office/drawing/2014/main" id="{4A86367A-9135-4A56-8C9C-8CF00A6F04E0}"/>
                </a:ext>
              </a:extLst>
            </p:cNvPr>
            <p:cNvCxnSpPr>
              <a:cxnSpLocks/>
            </p:cNvCxnSpPr>
            <p:nvPr/>
          </p:nvCxnSpPr>
          <p:spPr>
            <a:xfrm>
              <a:off x="4709797" y="2217474"/>
              <a:ext cx="28546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4" name="TekstSylinder 48">
            <a:extLst>
              <a:ext uri="{FF2B5EF4-FFF2-40B4-BE49-F238E27FC236}">
                <a16:creationId xmlns:a16="http://schemas.microsoft.com/office/drawing/2014/main" id="{183487AE-DC4C-43DB-9BC9-E37DBE2BAEAE}"/>
              </a:ext>
            </a:extLst>
          </p:cNvPr>
          <p:cNvSpPr txBox="1"/>
          <p:nvPr/>
        </p:nvSpPr>
        <p:spPr>
          <a:xfrm>
            <a:off x="5579839" y="1414894"/>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CRM system</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85" name="Graphic 84" descr="Arrow: Rotate right with solid fill">
            <a:extLst>
              <a:ext uri="{FF2B5EF4-FFF2-40B4-BE49-F238E27FC236}">
                <a16:creationId xmlns:a16="http://schemas.microsoft.com/office/drawing/2014/main" id="{44A24B32-37F2-4CFF-9AF4-ECA6C4C9BD7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flipV="1">
            <a:off x="5435449" y="3964290"/>
            <a:ext cx="708105" cy="708105"/>
          </a:xfrm>
          <a:prstGeom prst="rect">
            <a:avLst/>
          </a:prstGeom>
        </p:spPr>
      </p:pic>
      <p:grpSp>
        <p:nvGrpSpPr>
          <p:cNvPr id="86" name="Group 85">
            <a:extLst>
              <a:ext uri="{FF2B5EF4-FFF2-40B4-BE49-F238E27FC236}">
                <a16:creationId xmlns:a16="http://schemas.microsoft.com/office/drawing/2014/main" id="{9457AABA-A83B-4811-98D3-A7DC0E94EE0D}"/>
              </a:ext>
            </a:extLst>
          </p:cNvPr>
          <p:cNvGrpSpPr>
            <a:grpSpLocks noChangeAspect="1"/>
          </p:cNvGrpSpPr>
          <p:nvPr/>
        </p:nvGrpSpPr>
        <p:grpSpPr>
          <a:xfrm>
            <a:off x="7311287" y="3237296"/>
            <a:ext cx="2994966" cy="2118600"/>
            <a:chOff x="2398485" y="2072604"/>
            <a:chExt cx="4995670" cy="3533870"/>
          </a:xfrm>
        </p:grpSpPr>
        <p:grpSp>
          <p:nvGrpSpPr>
            <p:cNvPr id="87" name="Group 86">
              <a:extLst>
                <a:ext uri="{FF2B5EF4-FFF2-40B4-BE49-F238E27FC236}">
                  <a16:creationId xmlns:a16="http://schemas.microsoft.com/office/drawing/2014/main" id="{2D69339D-9F57-4EED-983B-619B92BE98EE}"/>
                </a:ext>
              </a:extLst>
            </p:cNvPr>
            <p:cNvGrpSpPr>
              <a:grpSpLocks noChangeAspect="1"/>
            </p:cNvGrpSpPr>
            <p:nvPr/>
          </p:nvGrpSpPr>
          <p:grpSpPr>
            <a:xfrm>
              <a:off x="2398485" y="2072604"/>
              <a:ext cx="4995670" cy="3533870"/>
              <a:chOff x="4180763" y="3643870"/>
              <a:chExt cx="3352800" cy="2371725"/>
            </a:xfrm>
          </p:grpSpPr>
          <p:grpSp>
            <p:nvGrpSpPr>
              <p:cNvPr id="129" name="Gruppe 28">
                <a:extLst>
                  <a:ext uri="{FF2B5EF4-FFF2-40B4-BE49-F238E27FC236}">
                    <a16:creationId xmlns:a16="http://schemas.microsoft.com/office/drawing/2014/main" id="{5CF15413-AB4F-4D2D-ADD3-61301B0EB922}"/>
                  </a:ext>
                </a:extLst>
              </p:cNvPr>
              <p:cNvGrpSpPr>
                <a:grpSpLocks noChangeAspect="1"/>
              </p:cNvGrpSpPr>
              <p:nvPr/>
            </p:nvGrpSpPr>
            <p:grpSpPr>
              <a:xfrm>
                <a:off x="4180763" y="3643870"/>
                <a:ext cx="3352800" cy="2371725"/>
                <a:chOff x="1333501" y="2085975"/>
                <a:chExt cx="3352800" cy="2371725"/>
              </a:xfrm>
            </p:grpSpPr>
            <p:sp>
              <p:nvSpPr>
                <p:cNvPr id="131" name="Rektangel 53">
                  <a:extLst>
                    <a:ext uri="{FF2B5EF4-FFF2-40B4-BE49-F238E27FC236}">
                      <a16:creationId xmlns:a16="http://schemas.microsoft.com/office/drawing/2014/main" id="{0AF8261D-B4B7-4897-8CFA-13A50DB1AA79}"/>
                    </a:ext>
                  </a:extLst>
                </p:cNvPr>
                <p:cNvSpPr/>
                <p:nvPr/>
              </p:nvSpPr>
              <p:spPr>
                <a:xfrm>
                  <a:off x="1333501" y="2085975"/>
                  <a:ext cx="3352800" cy="2371725"/>
                </a:xfrm>
                <a:prstGeom prst="rect">
                  <a:avLst/>
                </a:prstGeom>
                <a:ln w="571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32" name="Rektangel 54">
                  <a:extLst>
                    <a:ext uri="{FF2B5EF4-FFF2-40B4-BE49-F238E27FC236}">
                      <a16:creationId xmlns:a16="http://schemas.microsoft.com/office/drawing/2014/main" id="{47340318-0449-4F1B-AAA6-31B231B996E1}"/>
                    </a:ext>
                  </a:extLst>
                </p:cNvPr>
                <p:cNvSpPr/>
                <p:nvPr/>
              </p:nvSpPr>
              <p:spPr>
                <a:xfrm>
                  <a:off x="1457325" y="2181225"/>
                  <a:ext cx="3152775" cy="252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Dashboard</a:t>
                  </a:r>
                </a:p>
              </p:txBody>
            </p:sp>
            <p:grpSp>
              <p:nvGrpSpPr>
                <p:cNvPr id="133" name="Gruppe 59">
                  <a:extLst>
                    <a:ext uri="{FF2B5EF4-FFF2-40B4-BE49-F238E27FC236}">
                      <a16:creationId xmlns:a16="http://schemas.microsoft.com/office/drawing/2014/main" id="{402A1718-992C-4B64-B455-F0661A6E8A8B}"/>
                    </a:ext>
                  </a:extLst>
                </p:cNvPr>
                <p:cNvGrpSpPr/>
                <p:nvPr/>
              </p:nvGrpSpPr>
              <p:grpSpPr>
                <a:xfrm>
                  <a:off x="4376737" y="2278856"/>
                  <a:ext cx="171450" cy="78581"/>
                  <a:chOff x="3910012" y="2269331"/>
                  <a:chExt cx="171450" cy="78581"/>
                </a:xfrm>
              </p:grpSpPr>
              <p:cxnSp>
                <p:nvCxnSpPr>
                  <p:cNvPr id="134" name="Rett linje 61">
                    <a:extLst>
                      <a:ext uri="{FF2B5EF4-FFF2-40B4-BE49-F238E27FC236}">
                        <a16:creationId xmlns:a16="http://schemas.microsoft.com/office/drawing/2014/main" id="{081B49BF-665B-4D30-ABD9-AF7D1A4EE5AE}"/>
                      </a:ext>
                    </a:extLst>
                  </p:cNvPr>
                  <p:cNvCxnSpPr>
                    <a:cxnSpLocks/>
                  </p:cNvCxnSpPr>
                  <p:nvPr/>
                </p:nvCxnSpPr>
                <p:spPr>
                  <a:xfrm>
                    <a:off x="3910012" y="2307431"/>
                    <a:ext cx="171450" cy="0"/>
                  </a:xfrm>
                  <a:prstGeom prst="line">
                    <a:avLst/>
                  </a:prstGeom>
                  <a:ln w="19050">
                    <a:solidFill>
                      <a:schemeClr val="tx1">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135" name="Rett linje 62">
                    <a:extLst>
                      <a:ext uri="{FF2B5EF4-FFF2-40B4-BE49-F238E27FC236}">
                        <a16:creationId xmlns:a16="http://schemas.microsoft.com/office/drawing/2014/main" id="{9F9BB30A-992C-4AAA-AF11-805D6C0DD86A}"/>
                      </a:ext>
                    </a:extLst>
                  </p:cNvPr>
                  <p:cNvCxnSpPr>
                    <a:cxnSpLocks/>
                  </p:cNvCxnSpPr>
                  <p:nvPr/>
                </p:nvCxnSpPr>
                <p:spPr>
                  <a:xfrm>
                    <a:off x="3910012" y="2269331"/>
                    <a:ext cx="171450" cy="0"/>
                  </a:xfrm>
                  <a:prstGeom prst="line">
                    <a:avLst/>
                  </a:prstGeom>
                  <a:ln w="19050">
                    <a:solidFill>
                      <a:schemeClr val="tx1">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136" name="Rett linje 63">
                    <a:extLst>
                      <a:ext uri="{FF2B5EF4-FFF2-40B4-BE49-F238E27FC236}">
                        <a16:creationId xmlns:a16="http://schemas.microsoft.com/office/drawing/2014/main" id="{152C8B30-9B67-40D0-9351-53AC97C0AFB6}"/>
                      </a:ext>
                    </a:extLst>
                  </p:cNvPr>
                  <p:cNvCxnSpPr>
                    <a:cxnSpLocks/>
                  </p:cNvCxnSpPr>
                  <p:nvPr/>
                </p:nvCxnSpPr>
                <p:spPr>
                  <a:xfrm>
                    <a:off x="3910012" y="2347912"/>
                    <a:ext cx="171450"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grpSp>
          <p:sp>
            <p:nvSpPr>
              <p:cNvPr id="130" name="Rektangel: avrundede hjørner 57">
                <a:extLst>
                  <a:ext uri="{FF2B5EF4-FFF2-40B4-BE49-F238E27FC236}">
                    <a16:creationId xmlns:a16="http://schemas.microsoft.com/office/drawing/2014/main" id="{997009F7-552B-4A57-979D-CF39CA49476F}"/>
                  </a:ext>
                </a:extLst>
              </p:cNvPr>
              <p:cNvSpPr>
                <a:spLocks noChangeAspect="1"/>
              </p:cNvSpPr>
              <p:nvPr/>
            </p:nvSpPr>
            <p:spPr>
              <a:xfrm>
                <a:off x="4363124" y="4121018"/>
                <a:ext cx="1056247" cy="78993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88" name="Rektangel: avrundede hjørner 57">
              <a:extLst>
                <a:ext uri="{FF2B5EF4-FFF2-40B4-BE49-F238E27FC236}">
                  <a16:creationId xmlns:a16="http://schemas.microsoft.com/office/drawing/2014/main" id="{062E7CD2-A8E5-41AC-B537-6C4B86E69497}"/>
                </a:ext>
              </a:extLst>
            </p:cNvPr>
            <p:cNvSpPr>
              <a:spLocks noChangeAspect="1"/>
            </p:cNvSpPr>
            <p:nvPr/>
          </p:nvSpPr>
          <p:spPr>
            <a:xfrm>
              <a:off x="4448249" y="2783553"/>
              <a:ext cx="2743865"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9" name="Rektangel: avrundede hjørner 57">
              <a:extLst>
                <a:ext uri="{FF2B5EF4-FFF2-40B4-BE49-F238E27FC236}">
                  <a16:creationId xmlns:a16="http://schemas.microsoft.com/office/drawing/2014/main" id="{11487BE9-F210-472C-ABA0-0261B6CABE26}"/>
                </a:ext>
              </a:extLst>
            </p:cNvPr>
            <p:cNvSpPr>
              <a:spLocks noChangeAspect="1"/>
            </p:cNvSpPr>
            <p:nvPr/>
          </p:nvSpPr>
          <p:spPr>
            <a:xfrm>
              <a:off x="2670202" y="4153485"/>
              <a:ext cx="3425798"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Rektangel: avrundede hjørner 57">
              <a:extLst>
                <a:ext uri="{FF2B5EF4-FFF2-40B4-BE49-F238E27FC236}">
                  <a16:creationId xmlns:a16="http://schemas.microsoft.com/office/drawing/2014/main" id="{169A0A7C-B011-4A49-AA4A-E37972540D52}"/>
                </a:ext>
              </a:extLst>
            </p:cNvPr>
            <p:cNvSpPr>
              <a:spLocks noChangeAspect="1"/>
            </p:cNvSpPr>
            <p:nvPr/>
          </p:nvSpPr>
          <p:spPr>
            <a:xfrm>
              <a:off x="6238795" y="4153484"/>
              <a:ext cx="949569"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1" name="Rett linje 70">
              <a:extLst>
                <a:ext uri="{FF2B5EF4-FFF2-40B4-BE49-F238E27FC236}">
                  <a16:creationId xmlns:a16="http://schemas.microsoft.com/office/drawing/2014/main" id="{614C5274-0394-4AFC-BABC-8A3DDE93AB1C}"/>
                </a:ext>
              </a:extLst>
            </p:cNvPr>
            <p:cNvCxnSpPr>
              <a:cxnSpLocks/>
            </p:cNvCxnSpPr>
            <p:nvPr/>
          </p:nvCxnSpPr>
          <p:spPr>
            <a:xfrm>
              <a:off x="2822854" y="3760732"/>
              <a:ext cx="1202494" cy="0"/>
            </a:xfrm>
            <a:prstGeom prst="line">
              <a:avLst/>
            </a:prstGeom>
            <a:ln/>
          </p:spPr>
          <p:style>
            <a:lnRef idx="1">
              <a:schemeClr val="dk1"/>
            </a:lnRef>
            <a:fillRef idx="0">
              <a:schemeClr val="dk1"/>
            </a:fillRef>
            <a:effectRef idx="0">
              <a:schemeClr val="dk1"/>
            </a:effectRef>
            <a:fontRef idx="minor">
              <a:schemeClr val="tx1"/>
            </a:fontRef>
          </p:style>
        </p:cxnSp>
        <p:cxnSp>
          <p:nvCxnSpPr>
            <p:cNvPr id="92" name="Rett linje 70">
              <a:extLst>
                <a:ext uri="{FF2B5EF4-FFF2-40B4-BE49-F238E27FC236}">
                  <a16:creationId xmlns:a16="http://schemas.microsoft.com/office/drawing/2014/main" id="{870B3201-A892-41F8-BE2A-E343D708B69D}"/>
                </a:ext>
              </a:extLst>
            </p:cNvPr>
            <p:cNvCxnSpPr>
              <a:cxnSpLocks/>
            </p:cNvCxnSpPr>
            <p:nvPr/>
          </p:nvCxnSpPr>
          <p:spPr>
            <a:xfrm flipV="1">
              <a:off x="2822854" y="2975929"/>
              <a:ext cx="0" cy="792245"/>
            </a:xfrm>
            <a:prstGeom prst="line">
              <a:avLst/>
            </a:prstGeom>
            <a:ln/>
          </p:spPr>
          <p:style>
            <a:lnRef idx="1">
              <a:schemeClr val="dk1"/>
            </a:lnRef>
            <a:fillRef idx="0">
              <a:schemeClr val="dk1"/>
            </a:fillRef>
            <a:effectRef idx="0">
              <a:schemeClr val="dk1"/>
            </a:effectRef>
            <a:fontRef idx="minor">
              <a:schemeClr val="tx1"/>
            </a:fontRef>
          </p:style>
        </p:cxnSp>
        <p:cxnSp>
          <p:nvCxnSpPr>
            <p:cNvPr id="93" name="Rett linje 70">
              <a:extLst>
                <a:ext uri="{FF2B5EF4-FFF2-40B4-BE49-F238E27FC236}">
                  <a16:creationId xmlns:a16="http://schemas.microsoft.com/office/drawing/2014/main" id="{E55C9850-F27B-4809-AF3D-9AE0C6AD6285}"/>
                </a:ext>
              </a:extLst>
            </p:cNvPr>
            <p:cNvCxnSpPr>
              <a:cxnSpLocks/>
            </p:cNvCxnSpPr>
            <p:nvPr/>
          </p:nvCxnSpPr>
          <p:spPr>
            <a:xfrm flipV="1">
              <a:off x="2981738" y="3224681"/>
              <a:ext cx="0" cy="536051"/>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4" name="Rett linje 70">
              <a:extLst>
                <a:ext uri="{FF2B5EF4-FFF2-40B4-BE49-F238E27FC236}">
                  <a16:creationId xmlns:a16="http://schemas.microsoft.com/office/drawing/2014/main" id="{D7D660E9-E0CA-4835-AD75-E59390CA0DA9}"/>
                </a:ext>
              </a:extLst>
            </p:cNvPr>
            <p:cNvCxnSpPr>
              <a:cxnSpLocks/>
            </p:cNvCxnSpPr>
            <p:nvPr/>
          </p:nvCxnSpPr>
          <p:spPr>
            <a:xfrm flipV="1">
              <a:off x="3124199" y="3041374"/>
              <a:ext cx="0" cy="713752"/>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5" name="Rett linje 70">
              <a:extLst>
                <a:ext uri="{FF2B5EF4-FFF2-40B4-BE49-F238E27FC236}">
                  <a16:creationId xmlns:a16="http://schemas.microsoft.com/office/drawing/2014/main" id="{6AD551CC-CBEE-42FB-B1D8-BF3509621B04}"/>
                </a:ext>
              </a:extLst>
            </p:cNvPr>
            <p:cNvCxnSpPr>
              <a:cxnSpLocks/>
            </p:cNvCxnSpPr>
            <p:nvPr/>
          </p:nvCxnSpPr>
          <p:spPr>
            <a:xfrm flipV="1">
              <a:off x="3457105" y="3408189"/>
              <a:ext cx="0" cy="342604"/>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6" name="Rett linje 70">
              <a:extLst>
                <a:ext uri="{FF2B5EF4-FFF2-40B4-BE49-F238E27FC236}">
                  <a16:creationId xmlns:a16="http://schemas.microsoft.com/office/drawing/2014/main" id="{87EA5A2F-D742-40F9-A523-71454607267E}"/>
                </a:ext>
              </a:extLst>
            </p:cNvPr>
            <p:cNvCxnSpPr>
              <a:cxnSpLocks/>
            </p:cNvCxnSpPr>
            <p:nvPr/>
          </p:nvCxnSpPr>
          <p:spPr>
            <a:xfrm flipV="1">
              <a:off x="3313043" y="2973458"/>
              <a:ext cx="0" cy="77733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7" name="Rett linje 70">
              <a:extLst>
                <a:ext uri="{FF2B5EF4-FFF2-40B4-BE49-F238E27FC236}">
                  <a16:creationId xmlns:a16="http://schemas.microsoft.com/office/drawing/2014/main" id="{4FD5E018-BE36-46AD-96E1-441198855F3E}"/>
                </a:ext>
              </a:extLst>
            </p:cNvPr>
            <p:cNvCxnSpPr>
              <a:cxnSpLocks/>
            </p:cNvCxnSpPr>
            <p:nvPr/>
          </p:nvCxnSpPr>
          <p:spPr>
            <a:xfrm flipV="1">
              <a:off x="3828166" y="3130826"/>
              <a:ext cx="0" cy="6199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8" name="Rett linje 70">
              <a:extLst>
                <a:ext uri="{FF2B5EF4-FFF2-40B4-BE49-F238E27FC236}">
                  <a16:creationId xmlns:a16="http://schemas.microsoft.com/office/drawing/2014/main" id="{BD4BD06F-1A91-4D35-9D81-8CDF21E33021}"/>
                </a:ext>
              </a:extLst>
            </p:cNvPr>
            <p:cNvCxnSpPr>
              <a:cxnSpLocks/>
            </p:cNvCxnSpPr>
            <p:nvPr/>
          </p:nvCxnSpPr>
          <p:spPr>
            <a:xfrm flipV="1">
              <a:off x="3690729" y="3130826"/>
              <a:ext cx="0" cy="624301"/>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9" name="Rett linje 70">
              <a:extLst>
                <a:ext uri="{FF2B5EF4-FFF2-40B4-BE49-F238E27FC236}">
                  <a16:creationId xmlns:a16="http://schemas.microsoft.com/office/drawing/2014/main" id="{9F671B51-FCD5-4E07-A745-CC31A52940E5}"/>
                </a:ext>
              </a:extLst>
            </p:cNvPr>
            <p:cNvCxnSpPr>
              <a:cxnSpLocks/>
            </p:cNvCxnSpPr>
            <p:nvPr/>
          </p:nvCxnSpPr>
          <p:spPr>
            <a:xfrm>
              <a:off x="6411942" y="4391335"/>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70">
              <a:extLst>
                <a:ext uri="{FF2B5EF4-FFF2-40B4-BE49-F238E27FC236}">
                  <a16:creationId xmlns:a16="http://schemas.microsoft.com/office/drawing/2014/main" id="{C98CC249-B7E5-453F-9D96-D3E960C0CE25}"/>
                </a:ext>
              </a:extLst>
            </p:cNvPr>
            <p:cNvCxnSpPr>
              <a:cxnSpLocks/>
            </p:cNvCxnSpPr>
            <p:nvPr/>
          </p:nvCxnSpPr>
          <p:spPr>
            <a:xfrm>
              <a:off x="6417604" y="45552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70">
              <a:extLst>
                <a:ext uri="{FF2B5EF4-FFF2-40B4-BE49-F238E27FC236}">
                  <a16:creationId xmlns:a16="http://schemas.microsoft.com/office/drawing/2014/main" id="{483930D7-C69B-47BE-A2E8-B2192B059652}"/>
                </a:ext>
              </a:extLst>
            </p:cNvPr>
            <p:cNvCxnSpPr>
              <a:cxnSpLocks/>
            </p:cNvCxnSpPr>
            <p:nvPr/>
          </p:nvCxnSpPr>
          <p:spPr>
            <a:xfrm>
              <a:off x="6417604" y="47076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70">
              <a:extLst>
                <a:ext uri="{FF2B5EF4-FFF2-40B4-BE49-F238E27FC236}">
                  <a16:creationId xmlns:a16="http://schemas.microsoft.com/office/drawing/2014/main" id="{ACE48AD3-E21A-48E7-8CEF-268A6C7EB3A9}"/>
                </a:ext>
              </a:extLst>
            </p:cNvPr>
            <p:cNvCxnSpPr>
              <a:cxnSpLocks/>
            </p:cNvCxnSpPr>
            <p:nvPr/>
          </p:nvCxnSpPr>
          <p:spPr>
            <a:xfrm>
              <a:off x="6427543" y="48717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Rett linje 70">
              <a:extLst>
                <a:ext uri="{FF2B5EF4-FFF2-40B4-BE49-F238E27FC236}">
                  <a16:creationId xmlns:a16="http://schemas.microsoft.com/office/drawing/2014/main" id="{98D6ED66-36CD-4EEE-8A0A-F2879A65F3E4}"/>
                </a:ext>
              </a:extLst>
            </p:cNvPr>
            <p:cNvCxnSpPr>
              <a:cxnSpLocks/>
            </p:cNvCxnSpPr>
            <p:nvPr/>
          </p:nvCxnSpPr>
          <p:spPr>
            <a:xfrm>
              <a:off x="6431820" y="5038932"/>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Rett linje 70">
              <a:extLst>
                <a:ext uri="{FF2B5EF4-FFF2-40B4-BE49-F238E27FC236}">
                  <a16:creationId xmlns:a16="http://schemas.microsoft.com/office/drawing/2014/main" id="{895E6109-0791-46DC-8139-DB5F2742F685}"/>
                </a:ext>
              </a:extLst>
            </p:cNvPr>
            <p:cNvCxnSpPr>
              <a:cxnSpLocks/>
            </p:cNvCxnSpPr>
            <p:nvPr/>
          </p:nvCxnSpPr>
          <p:spPr>
            <a:xfrm>
              <a:off x="2918931" y="5165463"/>
              <a:ext cx="1981060" cy="0"/>
            </a:xfrm>
            <a:prstGeom prst="line">
              <a:avLst/>
            </a:prstGeom>
            <a:ln/>
          </p:spPr>
          <p:style>
            <a:lnRef idx="1">
              <a:schemeClr val="dk1"/>
            </a:lnRef>
            <a:fillRef idx="0">
              <a:schemeClr val="dk1"/>
            </a:fillRef>
            <a:effectRef idx="0">
              <a:schemeClr val="dk1"/>
            </a:effectRef>
            <a:fontRef idx="minor">
              <a:schemeClr val="tx1"/>
            </a:fontRef>
          </p:style>
        </p:cxnSp>
        <p:cxnSp>
          <p:nvCxnSpPr>
            <p:cNvPr id="105" name="Rett linje 70">
              <a:extLst>
                <a:ext uri="{FF2B5EF4-FFF2-40B4-BE49-F238E27FC236}">
                  <a16:creationId xmlns:a16="http://schemas.microsoft.com/office/drawing/2014/main" id="{B91A1F4D-3B33-4601-AB33-F07ECD523579}"/>
                </a:ext>
              </a:extLst>
            </p:cNvPr>
            <p:cNvCxnSpPr>
              <a:cxnSpLocks/>
            </p:cNvCxnSpPr>
            <p:nvPr/>
          </p:nvCxnSpPr>
          <p:spPr>
            <a:xfrm flipH="1" flipV="1">
              <a:off x="2918931" y="4153485"/>
              <a:ext cx="13393" cy="1011979"/>
            </a:xfrm>
            <a:prstGeom prst="line">
              <a:avLst/>
            </a:prstGeom>
            <a:ln/>
          </p:spPr>
          <p:style>
            <a:lnRef idx="1">
              <a:schemeClr val="dk1"/>
            </a:lnRef>
            <a:fillRef idx="0">
              <a:schemeClr val="dk1"/>
            </a:fillRef>
            <a:effectRef idx="0">
              <a:schemeClr val="dk1"/>
            </a:effectRef>
            <a:fontRef idx="minor">
              <a:schemeClr val="tx1"/>
            </a:fontRef>
          </p:style>
        </p:cxnSp>
        <p:cxnSp>
          <p:nvCxnSpPr>
            <p:cNvPr id="106" name="Rett linje 70">
              <a:extLst>
                <a:ext uri="{FF2B5EF4-FFF2-40B4-BE49-F238E27FC236}">
                  <a16:creationId xmlns:a16="http://schemas.microsoft.com/office/drawing/2014/main" id="{98FAB0EC-2754-4964-843A-4B62F537450D}"/>
                </a:ext>
              </a:extLst>
            </p:cNvPr>
            <p:cNvCxnSpPr>
              <a:cxnSpLocks/>
            </p:cNvCxnSpPr>
            <p:nvPr/>
          </p:nvCxnSpPr>
          <p:spPr>
            <a:xfrm flipV="1">
              <a:off x="2945718" y="4979533"/>
              <a:ext cx="1270269" cy="2"/>
            </a:xfrm>
            <a:prstGeom prst="line">
              <a:avLst/>
            </a:prstGeom>
            <a:ln w="107950">
              <a:solidFill>
                <a:srgbClr val="D5450D"/>
              </a:solidFill>
            </a:ln>
          </p:spPr>
          <p:style>
            <a:lnRef idx="1">
              <a:schemeClr val="accent1"/>
            </a:lnRef>
            <a:fillRef idx="0">
              <a:schemeClr val="accent1"/>
            </a:fillRef>
            <a:effectRef idx="0">
              <a:schemeClr val="accent1"/>
            </a:effectRef>
            <a:fontRef idx="minor">
              <a:schemeClr val="tx1"/>
            </a:fontRef>
          </p:style>
        </p:cxnSp>
        <p:cxnSp>
          <p:nvCxnSpPr>
            <p:cNvPr id="108" name="Rett linje 70">
              <a:extLst>
                <a:ext uri="{FF2B5EF4-FFF2-40B4-BE49-F238E27FC236}">
                  <a16:creationId xmlns:a16="http://schemas.microsoft.com/office/drawing/2014/main" id="{3B190B8C-92F3-4D69-8D9F-878C2BD8D952}"/>
                </a:ext>
              </a:extLst>
            </p:cNvPr>
            <p:cNvCxnSpPr>
              <a:cxnSpLocks/>
            </p:cNvCxnSpPr>
            <p:nvPr/>
          </p:nvCxnSpPr>
          <p:spPr>
            <a:xfrm>
              <a:off x="2945718" y="4809096"/>
              <a:ext cx="1735612" cy="0"/>
            </a:xfrm>
            <a:prstGeom prst="line">
              <a:avLst/>
            </a:prstGeom>
            <a:ln w="1079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109" name="Rett linje 70">
              <a:extLst>
                <a:ext uri="{FF2B5EF4-FFF2-40B4-BE49-F238E27FC236}">
                  <a16:creationId xmlns:a16="http://schemas.microsoft.com/office/drawing/2014/main" id="{21E5BBB6-4D04-4A48-9656-12A687F53F54}"/>
                </a:ext>
              </a:extLst>
            </p:cNvPr>
            <p:cNvCxnSpPr>
              <a:cxnSpLocks/>
            </p:cNvCxnSpPr>
            <p:nvPr/>
          </p:nvCxnSpPr>
          <p:spPr>
            <a:xfrm>
              <a:off x="2935779" y="4634739"/>
              <a:ext cx="2322021" cy="0"/>
            </a:xfrm>
            <a:prstGeom prst="line">
              <a:avLst/>
            </a:prstGeom>
            <a:ln w="107950">
              <a:solidFill>
                <a:srgbClr val="A7D4DE"/>
              </a:solidFill>
            </a:ln>
          </p:spPr>
          <p:style>
            <a:lnRef idx="1">
              <a:schemeClr val="accent1"/>
            </a:lnRef>
            <a:fillRef idx="0">
              <a:schemeClr val="accent1"/>
            </a:fillRef>
            <a:effectRef idx="0">
              <a:schemeClr val="accent1"/>
            </a:effectRef>
            <a:fontRef idx="minor">
              <a:schemeClr val="tx1"/>
            </a:fontRef>
          </p:style>
        </p:cxnSp>
        <p:cxnSp>
          <p:nvCxnSpPr>
            <p:cNvPr id="110" name="Rett linje 70">
              <a:extLst>
                <a:ext uri="{FF2B5EF4-FFF2-40B4-BE49-F238E27FC236}">
                  <a16:creationId xmlns:a16="http://schemas.microsoft.com/office/drawing/2014/main" id="{FDFFE7A4-6228-4F77-A067-CCA4E94C5F41}"/>
                </a:ext>
              </a:extLst>
            </p:cNvPr>
            <p:cNvCxnSpPr>
              <a:cxnSpLocks/>
            </p:cNvCxnSpPr>
            <p:nvPr/>
          </p:nvCxnSpPr>
          <p:spPr>
            <a:xfrm>
              <a:off x="2935779" y="4447447"/>
              <a:ext cx="1626282" cy="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D7166303-3B7A-4021-B9E3-C8D82852A3B6}"/>
                </a:ext>
              </a:extLst>
            </p:cNvPr>
            <p:cNvGrpSpPr/>
            <p:nvPr/>
          </p:nvGrpSpPr>
          <p:grpSpPr>
            <a:xfrm>
              <a:off x="4562061" y="2877694"/>
              <a:ext cx="461709" cy="430941"/>
              <a:chOff x="706329" y="4020017"/>
              <a:chExt cx="461709" cy="430941"/>
            </a:xfrm>
          </p:grpSpPr>
          <p:sp>
            <p:nvSpPr>
              <p:cNvPr id="127" name="Ellipse 108">
                <a:extLst>
                  <a:ext uri="{FF2B5EF4-FFF2-40B4-BE49-F238E27FC236}">
                    <a16:creationId xmlns:a16="http://schemas.microsoft.com/office/drawing/2014/main" id="{2C5E7F68-80A2-46E8-8B88-FB9A0348CF99}"/>
                  </a:ext>
                </a:extLst>
              </p:cNvPr>
              <p:cNvSpPr/>
              <p:nvPr/>
            </p:nvSpPr>
            <p:spPr>
              <a:xfrm>
                <a:off x="706329" y="4020017"/>
                <a:ext cx="461709" cy="43094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28" name="Grafikk 109" descr="Bruker med heldekkende fyll">
                <a:extLst>
                  <a:ext uri="{FF2B5EF4-FFF2-40B4-BE49-F238E27FC236}">
                    <a16:creationId xmlns:a16="http://schemas.microsoft.com/office/drawing/2014/main" id="{5F906F12-D1FD-446D-A742-636DA6AF7F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406" y="4038630"/>
                <a:ext cx="373054" cy="393714"/>
              </a:xfrm>
              <a:prstGeom prst="rect">
                <a:avLst/>
              </a:prstGeom>
            </p:spPr>
          </p:pic>
        </p:grpSp>
        <p:grpSp>
          <p:nvGrpSpPr>
            <p:cNvPr id="112" name="Group 111">
              <a:extLst>
                <a:ext uri="{FF2B5EF4-FFF2-40B4-BE49-F238E27FC236}">
                  <a16:creationId xmlns:a16="http://schemas.microsoft.com/office/drawing/2014/main" id="{168F54F3-285B-4FB3-883C-AA657B7CCD17}"/>
                </a:ext>
              </a:extLst>
            </p:cNvPr>
            <p:cNvGrpSpPr/>
            <p:nvPr/>
          </p:nvGrpSpPr>
          <p:grpSpPr>
            <a:xfrm>
              <a:off x="4554111" y="3398250"/>
              <a:ext cx="461709" cy="430941"/>
              <a:chOff x="706329" y="4020017"/>
              <a:chExt cx="461709" cy="430941"/>
            </a:xfrm>
          </p:grpSpPr>
          <p:sp>
            <p:nvSpPr>
              <p:cNvPr id="125" name="Ellipse 108">
                <a:extLst>
                  <a:ext uri="{FF2B5EF4-FFF2-40B4-BE49-F238E27FC236}">
                    <a16:creationId xmlns:a16="http://schemas.microsoft.com/office/drawing/2014/main" id="{9BFA7A7C-B0F0-421B-8FF0-96D6F4954729}"/>
                  </a:ext>
                </a:extLst>
              </p:cNvPr>
              <p:cNvSpPr/>
              <p:nvPr/>
            </p:nvSpPr>
            <p:spPr>
              <a:xfrm>
                <a:off x="706329" y="4020017"/>
                <a:ext cx="461709" cy="43094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26" name="Grafikk 109" descr="Bruker med heldekkende fyll">
                <a:extLst>
                  <a:ext uri="{FF2B5EF4-FFF2-40B4-BE49-F238E27FC236}">
                    <a16:creationId xmlns:a16="http://schemas.microsoft.com/office/drawing/2014/main" id="{D2EA44A4-3C52-4B9E-B9BA-9FC988959D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405" y="4038630"/>
                <a:ext cx="373054" cy="393714"/>
              </a:xfrm>
              <a:prstGeom prst="rect">
                <a:avLst/>
              </a:prstGeom>
            </p:spPr>
          </p:pic>
        </p:grpSp>
        <p:cxnSp>
          <p:nvCxnSpPr>
            <p:cNvPr id="113" name="Rett linje 70">
              <a:extLst>
                <a:ext uri="{FF2B5EF4-FFF2-40B4-BE49-F238E27FC236}">
                  <a16:creationId xmlns:a16="http://schemas.microsoft.com/office/drawing/2014/main" id="{5B9BC548-B1DA-4DA5-AA16-06E78F27AF5E}"/>
                </a:ext>
              </a:extLst>
            </p:cNvPr>
            <p:cNvCxnSpPr>
              <a:cxnSpLocks/>
            </p:cNvCxnSpPr>
            <p:nvPr/>
          </p:nvCxnSpPr>
          <p:spPr>
            <a:xfrm>
              <a:off x="5177151" y="3032987"/>
              <a:ext cx="1234791"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Rett linje 70">
              <a:extLst>
                <a:ext uri="{FF2B5EF4-FFF2-40B4-BE49-F238E27FC236}">
                  <a16:creationId xmlns:a16="http://schemas.microsoft.com/office/drawing/2014/main" id="{14AA88A6-FF7D-4AAC-B95B-698DAFB9B9F1}"/>
                </a:ext>
              </a:extLst>
            </p:cNvPr>
            <p:cNvCxnSpPr>
              <a:cxnSpLocks/>
            </p:cNvCxnSpPr>
            <p:nvPr/>
          </p:nvCxnSpPr>
          <p:spPr>
            <a:xfrm>
              <a:off x="5177151" y="3185387"/>
              <a:ext cx="125466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Rett linje 70">
              <a:extLst>
                <a:ext uri="{FF2B5EF4-FFF2-40B4-BE49-F238E27FC236}">
                  <a16:creationId xmlns:a16="http://schemas.microsoft.com/office/drawing/2014/main" id="{708DCFE6-3DE9-4F63-A933-2D4A586D3F4D}"/>
                </a:ext>
              </a:extLst>
            </p:cNvPr>
            <p:cNvCxnSpPr>
              <a:cxnSpLocks/>
            </p:cNvCxnSpPr>
            <p:nvPr/>
          </p:nvCxnSpPr>
          <p:spPr>
            <a:xfrm>
              <a:off x="5177151" y="3492706"/>
              <a:ext cx="1234791"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Rett linje 70">
              <a:extLst>
                <a:ext uri="{FF2B5EF4-FFF2-40B4-BE49-F238E27FC236}">
                  <a16:creationId xmlns:a16="http://schemas.microsoft.com/office/drawing/2014/main" id="{D4DC3F86-0D1A-4356-B5DD-9D3ACDDCD366}"/>
                </a:ext>
              </a:extLst>
            </p:cNvPr>
            <p:cNvCxnSpPr>
              <a:cxnSpLocks/>
            </p:cNvCxnSpPr>
            <p:nvPr/>
          </p:nvCxnSpPr>
          <p:spPr>
            <a:xfrm>
              <a:off x="5177151" y="3640983"/>
              <a:ext cx="766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17" name="Grafikk 14" descr="Dollar med heldekkende fyll">
              <a:extLst>
                <a:ext uri="{FF2B5EF4-FFF2-40B4-BE49-F238E27FC236}">
                  <a16:creationId xmlns:a16="http://schemas.microsoft.com/office/drawing/2014/main" id="{34EE046F-AD01-46B3-A46A-7C9CAC21982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437262" y="2880726"/>
              <a:ext cx="419054" cy="419054"/>
            </a:xfrm>
            <a:prstGeom prst="rect">
              <a:avLst/>
            </a:prstGeom>
          </p:spPr>
        </p:pic>
        <p:pic>
          <p:nvPicPr>
            <p:cNvPr id="118" name="Grafikk 11" descr="Sjekkboks avmerket med heldekkende fyll">
              <a:extLst>
                <a:ext uri="{FF2B5EF4-FFF2-40B4-BE49-F238E27FC236}">
                  <a16:creationId xmlns:a16="http://schemas.microsoft.com/office/drawing/2014/main" id="{F373AA1D-5EC8-4424-BF92-85AA2A1DC88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776414" y="2905811"/>
              <a:ext cx="374704" cy="374705"/>
            </a:xfrm>
            <a:prstGeom prst="rect">
              <a:avLst/>
            </a:prstGeom>
          </p:spPr>
        </p:pic>
        <p:pic>
          <p:nvPicPr>
            <p:cNvPr id="119" name="Grafikk 14" descr="Dollar med heldekkende fyll">
              <a:extLst>
                <a:ext uri="{FF2B5EF4-FFF2-40B4-BE49-F238E27FC236}">
                  <a16:creationId xmlns:a16="http://schemas.microsoft.com/office/drawing/2014/main" id="{800FC8B2-351C-42B2-AF78-E5ADDA1274C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437262" y="3331422"/>
              <a:ext cx="419054" cy="419054"/>
            </a:xfrm>
            <a:prstGeom prst="rect">
              <a:avLst/>
            </a:prstGeom>
          </p:spPr>
        </p:pic>
        <p:pic>
          <p:nvPicPr>
            <p:cNvPr id="120" name="Graphic 119" descr="Stop outline">
              <a:extLst>
                <a:ext uri="{FF2B5EF4-FFF2-40B4-BE49-F238E27FC236}">
                  <a16:creationId xmlns:a16="http://schemas.microsoft.com/office/drawing/2014/main" id="{E5ED8644-D43D-4FE8-9455-0FCBD19D265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840114" y="3423877"/>
              <a:ext cx="258382" cy="258382"/>
            </a:xfrm>
            <a:prstGeom prst="rect">
              <a:avLst/>
            </a:prstGeom>
          </p:spPr>
        </p:pic>
        <p:cxnSp>
          <p:nvCxnSpPr>
            <p:cNvPr id="121" name="Rett linje 70">
              <a:extLst>
                <a:ext uri="{FF2B5EF4-FFF2-40B4-BE49-F238E27FC236}">
                  <a16:creationId xmlns:a16="http://schemas.microsoft.com/office/drawing/2014/main" id="{E96A1F97-8A0A-4BF6-A055-8F4F78A2780B}"/>
                </a:ext>
              </a:extLst>
            </p:cNvPr>
            <p:cNvCxnSpPr>
              <a:cxnSpLocks/>
            </p:cNvCxnSpPr>
            <p:nvPr/>
          </p:nvCxnSpPr>
          <p:spPr>
            <a:xfrm flipV="1">
              <a:off x="3459377" y="4466380"/>
              <a:ext cx="0" cy="68543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2" name="Rett linje 70">
              <a:extLst>
                <a:ext uri="{FF2B5EF4-FFF2-40B4-BE49-F238E27FC236}">
                  <a16:creationId xmlns:a16="http://schemas.microsoft.com/office/drawing/2014/main" id="{04754938-4C5B-4E2B-9480-D971FBC2C87C}"/>
                </a:ext>
              </a:extLst>
            </p:cNvPr>
            <p:cNvCxnSpPr>
              <a:cxnSpLocks/>
            </p:cNvCxnSpPr>
            <p:nvPr/>
          </p:nvCxnSpPr>
          <p:spPr>
            <a:xfrm flipV="1">
              <a:off x="4244009" y="4466380"/>
              <a:ext cx="0" cy="68543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3" name="Rett linje 70">
              <a:extLst>
                <a:ext uri="{FF2B5EF4-FFF2-40B4-BE49-F238E27FC236}">
                  <a16:creationId xmlns:a16="http://schemas.microsoft.com/office/drawing/2014/main" id="{054CC6B5-AADA-4D39-8DF2-3F5354E44157}"/>
                </a:ext>
              </a:extLst>
            </p:cNvPr>
            <p:cNvCxnSpPr>
              <a:cxnSpLocks/>
            </p:cNvCxnSpPr>
            <p:nvPr/>
          </p:nvCxnSpPr>
          <p:spPr>
            <a:xfrm>
              <a:off x="5681614" y="4309995"/>
              <a:ext cx="1803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Rett linje 70">
              <a:extLst>
                <a:ext uri="{FF2B5EF4-FFF2-40B4-BE49-F238E27FC236}">
                  <a16:creationId xmlns:a16="http://schemas.microsoft.com/office/drawing/2014/main" id="{AAEB7C7F-5E4C-4821-B386-067878DF5F44}"/>
                </a:ext>
              </a:extLst>
            </p:cNvPr>
            <p:cNvCxnSpPr>
              <a:cxnSpLocks/>
            </p:cNvCxnSpPr>
            <p:nvPr/>
          </p:nvCxnSpPr>
          <p:spPr>
            <a:xfrm>
              <a:off x="5681614" y="4391335"/>
              <a:ext cx="1803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37" name="Graphic 136" descr="Arrow: Rotate right with solid fill">
            <a:extLst>
              <a:ext uri="{FF2B5EF4-FFF2-40B4-BE49-F238E27FC236}">
                <a16:creationId xmlns:a16="http://schemas.microsoft.com/office/drawing/2014/main" id="{67589357-B29A-41DB-9A26-AA6F058331E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191570" y="2552977"/>
            <a:ext cx="708105" cy="708105"/>
          </a:xfrm>
          <a:prstGeom prst="rect">
            <a:avLst/>
          </a:prstGeom>
        </p:spPr>
      </p:pic>
      <p:pic>
        <p:nvPicPr>
          <p:cNvPr id="138" name="Graphic 137" descr="Arrow: Clockwise curve with solid fill">
            <a:extLst>
              <a:ext uri="{FF2B5EF4-FFF2-40B4-BE49-F238E27FC236}">
                <a16:creationId xmlns:a16="http://schemas.microsoft.com/office/drawing/2014/main" id="{57DE10C0-893A-4E75-BFE9-A1E525441A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663551" y="2498448"/>
            <a:ext cx="827660" cy="827660"/>
          </a:xfrm>
          <a:prstGeom prst="rect">
            <a:avLst/>
          </a:prstGeom>
        </p:spPr>
      </p:pic>
      <p:sp>
        <p:nvSpPr>
          <p:cNvPr id="139" name="Oval 138">
            <a:extLst>
              <a:ext uri="{FF2B5EF4-FFF2-40B4-BE49-F238E27FC236}">
                <a16:creationId xmlns:a16="http://schemas.microsoft.com/office/drawing/2014/main" id="{C801389C-42CF-4659-8826-0F73EC63BC8F}"/>
              </a:ext>
            </a:extLst>
          </p:cNvPr>
          <p:cNvSpPr/>
          <p:nvPr/>
        </p:nvSpPr>
        <p:spPr>
          <a:xfrm>
            <a:off x="9740251" y="1789757"/>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0" name="TekstSylinder 48">
            <a:extLst>
              <a:ext uri="{FF2B5EF4-FFF2-40B4-BE49-F238E27FC236}">
                <a16:creationId xmlns:a16="http://schemas.microsoft.com/office/drawing/2014/main" id="{9A58E8E5-77E0-4122-B6CB-43B5FBBA3818}"/>
              </a:ext>
            </a:extLst>
          </p:cNvPr>
          <p:cNvSpPr txBox="1"/>
          <p:nvPr/>
        </p:nvSpPr>
        <p:spPr>
          <a:xfrm>
            <a:off x="8808770" y="1351981"/>
            <a:ext cx="26830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Customer Intelligence</a:t>
            </a:r>
          </a:p>
        </p:txBody>
      </p:sp>
      <p:pic>
        <p:nvPicPr>
          <p:cNvPr id="141" name="Grafikk 7" descr="Bruker med heldekkende fyll">
            <a:extLst>
              <a:ext uri="{FF2B5EF4-FFF2-40B4-BE49-F238E27FC236}">
                <a16:creationId xmlns:a16="http://schemas.microsoft.com/office/drawing/2014/main" id="{67547FFE-8D0B-4152-A51A-F229DE4874A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804687" y="1803701"/>
            <a:ext cx="572444" cy="604146"/>
          </a:xfrm>
          <a:prstGeom prst="rect">
            <a:avLst/>
          </a:prstGeom>
        </p:spPr>
      </p:pic>
      <p:cxnSp>
        <p:nvCxnSpPr>
          <p:cNvPr id="142" name="Rett linje 63">
            <a:extLst>
              <a:ext uri="{FF2B5EF4-FFF2-40B4-BE49-F238E27FC236}">
                <a16:creationId xmlns:a16="http://schemas.microsoft.com/office/drawing/2014/main" id="{0FB66FFB-DF1A-4FD5-BA51-9998BE654C44}"/>
              </a:ext>
            </a:extLst>
          </p:cNvPr>
          <p:cNvCxnSpPr>
            <a:cxnSpLocks/>
          </p:cNvCxnSpPr>
          <p:nvPr/>
        </p:nvCxnSpPr>
        <p:spPr>
          <a:xfrm>
            <a:off x="10026680" y="3449306"/>
            <a:ext cx="153152"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3" name="Rett linje 63">
            <a:extLst>
              <a:ext uri="{FF2B5EF4-FFF2-40B4-BE49-F238E27FC236}">
                <a16:creationId xmlns:a16="http://schemas.microsoft.com/office/drawing/2014/main" id="{180F8974-A03D-423D-BD1F-61D3CFDA7D9A}"/>
              </a:ext>
            </a:extLst>
          </p:cNvPr>
          <p:cNvCxnSpPr>
            <a:cxnSpLocks/>
          </p:cNvCxnSpPr>
          <p:nvPr/>
        </p:nvCxnSpPr>
        <p:spPr>
          <a:xfrm>
            <a:off x="10026680" y="3412730"/>
            <a:ext cx="153152"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07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500" fill="hold"/>
                                        <p:tgtEl>
                                          <p:spTgt spid="84"/>
                                        </p:tgtEl>
                                        <p:attrNameLst>
                                          <p:attrName>ppt_x</p:attrName>
                                        </p:attrNameLst>
                                      </p:cBhvr>
                                      <p:tavLst>
                                        <p:tav tm="0">
                                          <p:val>
                                            <p:strVal val="#ppt_x"/>
                                          </p:val>
                                        </p:tav>
                                        <p:tav tm="100000">
                                          <p:val>
                                            <p:strVal val="#ppt_x"/>
                                          </p:val>
                                        </p:tav>
                                      </p:tavLst>
                                    </p:anim>
                                    <p:anim calcmode="lin" valueType="num">
                                      <p:cBhvr additive="base">
                                        <p:cTn id="12" dur="500" fill="hold"/>
                                        <p:tgtEl>
                                          <p:spTgt spid="8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additive="base">
                                        <p:cTn id="15" dur="500" fill="hold"/>
                                        <p:tgtEl>
                                          <p:spTgt spid="85"/>
                                        </p:tgtEl>
                                        <p:attrNameLst>
                                          <p:attrName>ppt_x</p:attrName>
                                        </p:attrNameLst>
                                      </p:cBhvr>
                                      <p:tavLst>
                                        <p:tav tm="0">
                                          <p:val>
                                            <p:strVal val="#ppt_x"/>
                                          </p:val>
                                        </p:tav>
                                        <p:tav tm="100000">
                                          <p:val>
                                            <p:strVal val="#ppt_x"/>
                                          </p:val>
                                        </p:tav>
                                      </p:tavLst>
                                    </p:anim>
                                    <p:anim calcmode="lin" valueType="num">
                                      <p:cBhvr additive="base">
                                        <p:cTn id="16"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500" fill="hold"/>
                                        <p:tgtEl>
                                          <p:spTgt spid="86"/>
                                        </p:tgtEl>
                                        <p:attrNameLst>
                                          <p:attrName>ppt_x</p:attrName>
                                        </p:attrNameLst>
                                      </p:cBhvr>
                                      <p:tavLst>
                                        <p:tav tm="0">
                                          <p:val>
                                            <p:strVal val="#ppt_x"/>
                                          </p:val>
                                        </p:tav>
                                        <p:tav tm="100000">
                                          <p:val>
                                            <p:strVal val="#ppt_x"/>
                                          </p:val>
                                        </p:tav>
                                      </p:tavLst>
                                    </p:anim>
                                    <p:anim calcmode="lin" valueType="num">
                                      <p:cBhvr additive="base">
                                        <p:cTn id="22" dur="50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7"/>
                                        </p:tgtEl>
                                        <p:attrNameLst>
                                          <p:attrName>style.visibility</p:attrName>
                                        </p:attrNameLst>
                                      </p:cBhvr>
                                      <p:to>
                                        <p:strVal val="visible"/>
                                      </p:to>
                                    </p:set>
                                    <p:anim calcmode="lin" valueType="num">
                                      <p:cBhvr additive="base">
                                        <p:cTn id="25" dur="500" fill="hold"/>
                                        <p:tgtEl>
                                          <p:spTgt spid="137"/>
                                        </p:tgtEl>
                                        <p:attrNameLst>
                                          <p:attrName>ppt_x</p:attrName>
                                        </p:attrNameLst>
                                      </p:cBhvr>
                                      <p:tavLst>
                                        <p:tav tm="0">
                                          <p:val>
                                            <p:strVal val="#ppt_x"/>
                                          </p:val>
                                        </p:tav>
                                        <p:tav tm="100000">
                                          <p:val>
                                            <p:strVal val="#ppt_x"/>
                                          </p:val>
                                        </p:tav>
                                      </p:tavLst>
                                    </p:anim>
                                    <p:anim calcmode="lin" valueType="num">
                                      <p:cBhvr additive="base">
                                        <p:cTn id="26" dur="500" fill="hold"/>
                                        <p:tgtEl>
                                          <p:spTgt spid="13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additive="base">
                                        <p:cTn id="29" dur="500" fill="hold"/>
                                        <p:tgtEl>
                                          <p:spTgt spid="138"/>
                                        </p:tgtEl>
                                        <p:attrNameLst>
                                          <p:attrName>ppt_x</p:attrName>
                                        </p:attrNameLst>
                                      </p:cBhvr>
                                      <p:tavLst>
                                        <p:tav tm="0">
                                          <p:val>
                                            <p:strVal val="#ppt_x"/>
                                          </p:val>
                                        </p:tav>
                                        <p:tav tm="100000">
                                          <p:val>
                                            <p:strVal val="#ppt_x"/>
                                          </p:val>
                                        </p:tav>
                                      </p:tavLst>
                                    </p:anim>
                                    <p:anim calcmode="lin" valueType="num">
                                      <p:cBhvr additive="base">
                                        <p:cTn id="30" dur="500" fill="hold"/>
                                        <p:tgtEl>
                                          <p:spTgt spid="13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9"/>
                                        </p:tgtEl>
                                        <p:attrNameLst>
                                          <p:attrName>style.visibility</p:attrName>
                                        </p:attrNameLst>
                                      </p:cBhvr>
                                      <p:to>
                                        <p:strVal val="visible"/>
                                      </p:to>
                                    </p:set>
                                    <p:anim calcmode="lin" valueType="num">
                                      <p:cBhvr additive="base">
                                        <p:cTn id="33" dur="500" fill="hold"/>
                                        <p:tgtEl>
                                          <p:spTgt spid="139"/>
                                        </p:tgtEl>
                                        <p:attrNameLst>
                                          <p:attrName>ppt_x</p:attrName>
                                        </p:attrNameLst>
                                      </p:cBhvr>
                                      <p:tavLst>
                                        <p:tav tm="0">
                                          <p:val>
                                            <p:strVal val="#ppt_x"/>
                                          </p:val>
                                        </p:tav>
                                        <p:tav tm="100000">
                                          <p:val>
                                            <p:strVal val="#ppt_x"/>
                                          </p:val>
                                        </p:tav>
                                      </p:tavLst>
                                    </p:anim>
                                    <p:anim calcmode="lin" valueType="num">
                                      <p:cBhvr additive="base">
                                        <p:cTn id="34" dur="500" fill="hold"/>
                                        <p:tgtEl>
                                          <p:spTgt spid="13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0"/>
                                        </p:tgtEl>
                                        <p:attrNameLst>
                                          <p:attrName>style.visibility</p:attrName>
                                        </p:attrNameLst>
                                      </p:cBhvr>
                                      <p:to>
                                        <p:strVal val="visible"/>
                                      </p:to>
                                    </p:set>
                                    <p:anim calcmode="lin" valueType="num">
                                      <p:cBhvr additive="base">
                                        <p:cTn id="37" dur="500" fill="hold"/>
                                        <p:tgtEl>
                                          <p:spTgt spid="140"/>
                                        </p:tgtEl>
                                        <p:attrNameLst>
                                          <p:attrName>ppt_x</p:attrName>
                                        </p:attrNameLst>
                                      </p:cBhvr>
                                      <p:tavLst>
                                        <p:tav tm="0">
                                          <p:val>
                                            <p:strVal val="#ppt_x"/>
                                          </p:val>
                                        </p:tav>
                                        <p:tav tm="100000">
                                          <p:val>
                                            <p:strVal val="#ppt_x"/>
                                          </p:val>
                                        </p:tav>
                                      </p:tavLst>
                                    </p:anim>
                                    <p:anim calcmode="lin" valueType="num">
                                      <p:cBhvr additive="base">
                                        <p:cTn id="38" dur="500" fill="hold"/>
                                        <p:tgtEl>
                                          <p:spTgt spid="14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additive="base">
                                        <p:cTn id="41" dur="500" fill="hold"/>
                                        <p:tgtEl>
                                          <p:spTgt spid="141"/>
                                        </p:tgtEl>
                                        <p:attrNameLst>
                                          <p:attrName>ppt_x</p:attrName>
                                        </p:attrNameLst>
                                      </p:cBhvr>
                                      <p:tavLst>
                                        <p:tav tm="0">
                                          <p:val>
                                            <p:strVal val="#ppt_x"/>
                                          </p:val>
                                        </p:tav>
                                        <p:tav tm="100000">
                                          <p:val>
                                            <p:strVal val="#ppt_x"/>
                                          </p:val>
                                        </p:tav>
                                      </p:tavLst>
                                    </p:anim>
                                    <p:anim calcmode="lin" valueType="num">
                                      <p:cBhvr additive="base">
                                        <p:cTn id="42" dur="500" fill="hold"/>
                                        <p:tgtEl>
                                          <p:spTgt spid="14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2"/>
                                        </p:tgtEl>
                                        <p:attrNameLst>
                                          <p:attrName>style.visibility</p:attrName>
                                        </p:attrNameLst>
                                      </p:cBhvr>
                                      <p:to>
                                        <p:strVal val="visible"/>
                                      </p:to>
                                    </p:set>
                                    <p:anim calcmode="lin" valueType="num">
                                      <p:cBhvr additive="base">
                                        <p:cTn id="45" dur="500" fill="hold"/>
                                        <p:tgtEl>
                                          <p:spTgt spid="142"/>
                                        </p:tgtEl>
                                        <p:attrNameLst>
                                          <p:attrName>ppt_x</p:attrName>
                                        </p:attrNameLst>
                                      </p:cBhvr>
                                      <p:tavLst>
                                        <p:tav tm="0">
                                          <p:val>
                                            <p:strVal val="#ppt_x"/>
                                          </p:val>
                                        </p:tav>
                                        <p:tav tm="100000">
                                          <p:val>
                                            <p:strVal val="#ppt_x"/>
                                          </p:val>
                                        </p:tav>
                                      </p:tavLst>
                                    </p:anim>
                                    <p:anim calcmode="lin" valueType="num">
                                      <p:cBhvr additive="base">
                                        <p:cTn id="46" dur="500" fill="hold"/>
                                        <p:tgtEl>
                                          <p:spTgt spid="14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500" fill="hold"/>
                                        <p:tgtEl>
                                          <p:spTgt spid="143"/>
                                        </p:tgtEl>
                                        <p:attrNameLst>
                                          <p:attrName>ppt_x</p:attrName>
                                        </p:attrNameLst>
                                      </p:cBhvr>
                                      <p:tavLst>
                                        <p:tav tm="0">
                                          <p:val>
                                            <p:strVal val="#ppt_x"/>
                                          </p:val>
                                        </p:tav>
                                        <p:tav tm="100000">
                                          <p:val>
                                            <p:strVal val="#ppt_x"/>
                                          </p:val>
                                        </p:tav>
                                      </p:tavLst>
                                    </p:anim>
                                    <p:anim calcmode="lin" valueType="num">
                                      <p:cBhvr additive="base">
                                        <p:cTn id="50" dur="500" fill="hold"/>
                                        <p:tgtEl>
                                          <p:spTgt spid="1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9" grpId="0" animBg="1"/>
      <p:bldP spid="1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8200" y="647037"/>
            <a:ext cx="10515600" cy="1859795"/>
          </a:xfrm>
        </p:spPr>
        <p:txBody>
          <a:bodyPr>
            <a:normAutofit/>
          </a:bodyPr>
          <a:lstStyle/>
          <a:p>
            <a:pPr algn="ctr"/>
            <a:r>
              <a:rPr lang="nb-NO" sz="4800" dirty="0"/>
              <a:t>A CRM SUITE THAT UNITES BUSINESS PROCESSES</a:t>
            </a:r>
            <a:endParaRPr lang="en-US" sz="4800" dirty="0"/>
          </a:p>
        </p:txBody>
      </p:sp>
      <p:sp>
        <p:nvSpPr>
          <p:cNvPr id="4" name="AutoShape 2">
            <a:extLst>
              <a:ext uri="{FF2B5EF4-FFF2-40B4-BE49-F238E27FC236}">
                <a16:creationId xmlns:a16="http://schemas.microsoft.com/office/drawing/2014/main" id="{FB597D68-F3C6-4150-A304-B8263D24F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5" name="Picture 2">
            <a:extLst>
              <a:ext uri="{FF2B5EF4-FFF2-40B4-BE49-F238E27FC236}">
                <a16:creationId xmlns:a16="http://schemas.microsoft.com/office/drawing/2014/main" id="{405E0006-762B-4A1F-BF8A-7FF239AAF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850" y="2938512"/>
            <a:ext cx="2969100" cy="2254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9FE7C091-988D-43D8-9851-209BC89FA4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56" t="12818" r="23609" b="43326"/>
          <a:stretch/>
        </p:blipFill>
        <p:spPr bwMode="auto">
          <a:xfrm>
            <a:off x="488615" y="3581400"/>
            <a:ext cx="3791340" cy="1611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7DFDA0B-BF7A-4218-8927-1F13361B4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0741" y="2473539"/>
            <a:ext cx="3111925" cy="311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448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CCC5D7F-6FD6-FC46-BA20-1A15802D6497}"/>
              </a:ext>
            </a:extLst>
          </p:cNvPr>
          <p:cNvSpPr/>
          <p:nvPr/>
        </p:nvSpPr>
        <p:spPr>
          <a:xfrm>
            <a:off x="838200" y="3700920"/>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IDENTIFY NEED AND SCOPE SOLUTION </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EC76EA2-3BC5-4140-9CA5-C3B658B78ACC}"/>
              </a:ext>
            </a:extLst>
          </p:cNvPr>
          <p:cNvSpPr>
            <a:spLocks noGrp="1"/>
          </p:cNvSpPr>
          <p:nvPr>
            <p:ph type="title"/>
          </p:nvPr>
        </p:nvSpPr>
        <p:spPr/>
        <p:txBody>
          <a:bodyPr>
            <a:normAutofit fontScale="90000"/>
          </a:bodyPr>
          <a:lstStyle/>
          <a:p>
            <a:r>
              <a:rPr lang="en-GB"/>
              <a:t>SuperOffice Implementation Method (SIM)</a:t>
            </a:r>
            <a:br>
              <a:rPr lang="en-GB"/>
            </a:br>
            <a:r>
              <a:rPr lang="en-GB" sz="2700">
                <a:solidFill>
                  <a:srgbClr val="EF7545"/>
                </a:solidFill>
              </a:rPr>
              <a:t>PHASES/STAGES</a:t>
            </a:r>
            <a:endParaRPr lang="en-GB"/>
          </a:p>
        </p:txBody>
      </p:sp>
      <p:grpSp>
        <p:nvGrpSpPr>
          <p:cNvPr id="11" name="Group 10">
            <a:extLst>
              <a:ext uri="{FF2B5EF4-FFF2-40B4-BE49-F238E27FC236}">
                <a16:creationId xmlns:a16="http://schemas.microsoft.com/office/drawing/2014/main" id="{2C4D4EBE-43EB-EF43-B9B0-43CD27115D3E}"/>
              </a:ext>
            </a:extLst>
          </p:cNvPr>
          <p:cNvGrpSpPr/>
          <p:nvPr/>
        </p:nvGrpSpPr>
        <p:grpSpPr>
          <a:xfrm>
            <a:off x="9657184" y="1820719"/>
            <a:ext cx="1696616" cy="1685462"/>
            <a:chOff x="3274353" y="2209600"/>
            <a:chExt cx="1939142" cy="1939140"/>
          </a:xfrm>
        </p:grpSpPr>
        <p:sp>
          <p:nvSpPr>
            <p:cNvPr id="12" name="Oval 11">
              <a:extLst>
                <a:ext uri="{FF2B5EF4-FFF2-40B4-BE49-F238E27FC236}">
                  <a16:creationId xmlns:a16="http://schemas.microsoft.com/office/drawing/2014/main" id="{DD2F4012-5B19-434C-83F1-099BD0BB0DB4}"/>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B2967D0E-998A-A147-83E9-B5F571EF62E6}"/>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AB5D1516-1DD7-AC47-A95E-82B9EE581745}"/>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ONBOARDING</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23" name="Group 22">
            <a:extLst>
              <a:ext uri="{FF2B5EF4-FFF2-40B4-BE49-F238E27FC236}">
                <a16:creationId xmlns:a16="http://schemas.microsoft.com/office/drawing/2014/main" id="{75BD255C-2456-D446-9FD2-AC295D4DF85C}"/>
              </a:ext>
            </a:extLst>
          </p:cNvPr>
          <p:cNvGrpSpPr/>
          <p:nvPr/>
        </p:nvGrpSpPr>
        <p:grpSpPr>
          <a:xfrm>
            <a:off x="838200" y="1820719"/>
            <a:ext cx="1696616" cy="1685462"/>
            <a:chOff x="3274353" y="2209600"/>
            <a:chExt cx="1939142" cy="1939140"/>
          </a:xfrm>
        </p:grpSpPr>
        <p:sp>
          <p:nvSpPr>
            <p:cNvPr id="24" name="Oval 23">
              <a:extLst>
                <a:ext uri="{FF2B5EF4-FFF2-40B4-BE49-F238E27FC236}">
                  <a16:creationId xmlns:a16="http://schemas.microsoft.com/office/drawing/2014/main" id="{C292EEF9-80E9-EC4E-9F25-ED2E1F1E5683}"/>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F312C2E6-02AB-F743-8794-838F2883DF50}"/>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C6615062-EF8B-E040-879D-7FC9402190AA}"/>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IDENTIFY</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27" name="Group 26">
            <a:extLst>
              <a:ext uri="{FF2B5EF4-FFF2-40B4-BE49-F238E27FC236}">
                <a16:creationId xmlns:a16="http://schemas.microsoft.com/office/drawing/2014/main" id="{C8F86875-7DC0-384D-A59A-9ABA93A16ADC}"/>
              </a:ext>
            </a:extLst>
          </p:cNvPr>
          <p:cNvGrpSpPr/>
          <p:nvPr/>
        </p:nvGrpSpPr>
        <p:grpSpPr>
          <a:xfrm>
            <a:off x="3042946" y="1820719"/>
            <a:ext cx="1696616" cy="1685462"/>
            <a:chOff x="3274353" y="2209600"/>
            <a:chExt cx="1939142" cy="1939140"/>
          </a:xfrm>
        </p:grpSpPr>
        <p:sp>
          <p:nvSpPr>
            <p:cNvPr id="28" name="Oval 27">
              <a:extLst>
                <a:ext uri="{FF2B5EF4-FFF2-40B4-BE49-F238E27FC236}">
                  <a16:creationId xmlns:a16="http://schemas.microsoft.com/office/drawing/2014/main" id="{4BDF5362-3317-8244-B808-26BEA7384390}"/>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9244A45B-5911-6244-AD0E-8EC20E6BFD70}"/>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39FCDFA8-0AD3-7A45-8B97-DE9340768662}"/>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INITIATE</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31" name="Group 30">
            <a:extLst>
              <a:ext uri="{FF2B5EF4-FFF2-40B4-BE49-F238E27FC236}">
                <a16:creationId xmlns:a16="http://schemas.microsoft.com/office/drawing/2014/main" id="{D761FCE1-BFAF-EF43-8009-95F54593C0DB}"/>
              </a:ext>
            </a:extLst>
          </p:cNvPr>
          <p:cNvGrpSpPr/>
          <p:nvPr/>
        </p:nvGrpSpPr>
        <p:grpSpPr>
          <a:xfrm>
            <a:off x="5247692" y="1820719"/>
            <a:ext cx="1696616" cy="1685462"/>
            <a:chOff x="3274353" y="2209600"/>
            <a:chExt cx="1939142" cy="1939140"/>
          </a:xfrm>
        </p:grpSpPr>
        <p:sp>
          <p:nvSpPr>
            <p:cNvPr id="32" name="Oval 31">
              <a:extLst>
                <a:ext uri="{FF2B5EF4-FFF2-40B4-BE49-F238E27FC236}">
                  <a16:creationId xmlns:a16="http://schemas.microsoft.com/office/drawing/2014/main" id="{01B55BFA-6C74-5549-9396-C5E6B1C66F85}"/>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95626AFC-F32C-4E45-BCAF-DD0E67EC5CAC}"/>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469DA83C-0389-5842-9AD5-B04B92918C2A}"/>
                </a:ext>
              </a:extLst>
            </p:cNvPr>
            <p:cNvSpPr txBox="1"/>
            <p:nvPr/>
          </p:nvSpPr>
          <p:spPr>
            <a:xfrm>
              <a:off x="3434108" y="2714415"/>
              <a:ext cx="1619631" cy="92951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DESIGN</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35" name="Group 34">
            <a:extLst>
              <a:ext uri="{FF2B5EF4-FFF2-40B4-BE49-F238E27FC236}">
                <a16:creationId xmlns:a16="http://schemas.microsoft.com/office/drawing/2014/main" id="{8DA69B75-BCE4-D04E-A69E-F3E61710CBEF}"/>
              </a:ext>
            </a:extLst>
          </p:cNvPr>
          <p:cNvGrpSpPr/>
          <p:nvPr/>
        </p:nvGrpSpPr>
        <p:grpSpPr>
          <a:xfrm>
            <a:off x="7452438" y="1820719"/>
            <a:ext cx="1696616" cy="1685462"/>
            <a:chOff x="3274353" y="2209600"/>
            <a:chExt cx="1939142" cy="1939140"/>
          </a:xfrm>
        </p:grpSpPr>
        <p:sp>
          <p:nvSpPr>
            <p:cNvPr id="36" name="Oval 35">
              <a:extLst>
                <a:ext uri="{FF2B5EF4-FFF2-40B4-BE49-F238E27FC236}">
                  <a16:creationId xmlns:a16="http://schemas.microsoft.com/office/drawing/2014/main" id="{4D969A81-1F2B-7645-A7EA-EF68852DC2C2}"/>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0EA95973-D410-E44E-8AFE-6A5192720DC3}"/>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FA42CEB5-D724-3F49-8E35-097A6B66663E}"/>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IMPLEMENT</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sp>
        <p:nvSpPr>
          <p:cNvPr id="51" name="Rectangle 50">
            <a:extLst>
              <a:ext uri="{FF2B5EF4-FFF2-40B4-BE49-F238E27FC236}">
                <a16:creationId xmlns:a16="http://schemas.microsoft.com/office/drawing/2014/main" id="{8CCCD152-5BF4-1E44-9AB0-228F12394E00}"/>
              </a:ext>
            </a:extLst>
          </p:cNvPr>
          <p:cNvSpPr/>
          <p:nvPr/>
        </p:nvSpPr>
        <p:spPr>
          <a:xfrm>
            <a:off x="3042946" y="3700920"/>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DESCRIBE PROJECT AND INITIATE</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59" name="Rectangle 58">
            <a:extLst>
              <a:ext uri="{FF2B5EF4-FFF2-40B4-BE49-F238E27FC236}">
                <a16:creationId xmlns:a16="http://schemas.microsoft.com/office/drawing/2014/main" id="{BA2BDE3B-1DA8-824C-8209-E5C0647C994B}"/>
              </a:ext>
            </a:extLst>
          </p:cNvPr>
          <p:cNvSpPr/>
          <p:nvPr/>
        </p:nvSpPr>
        <p:spPr>
          <a:xfrm>
            <a:off x="5247691" y="3703224"/>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SPECIFIY AND DESIGN SOLUTION</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A5509455-59B7-514F-8BF9-BCC3B9A96887}"/>
              </a:ext>
            </a:extLst>
          </p:cNvPr>
          <p:cNvSpPr/>
          <p:nvPr/>
        </p:nvSpPr>
        <p:spPr>
          <a:xfrm>
            <a:off x="7452438" y="3698270"/>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CONFIGURE AND REALIZE SOLUTION</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65" name="Rectangle 64">
            <a:extLst>
              <a:ext uri="{FF2B5EF4-FFF2-40B4-BE49-F238E27FC236}">
                <a16:creationId xmlns:a16="http://schemas.microsoft.com/office/drawing/2014/main" id="{2F2828C4-B6A2-6D46-A8DD-9714D64E8928}"/>
              </a:ext>
            </a:extLst>
          </p:cNvPr>
          <p:cNvSpPr/>
          <p:nvPr/>
        </p:nvSpPr>
        <p:spPr>
          <a:xfrm>
            <a:off x="9705951" y="3691032"/>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SECURE LONG-TERM EFFECT</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3BB1B1B8-F98A-424F-8D0F-98BE9213D83D}"/>
              </a:ext>
            </a:extLst>
          </p:cNvPr>
          <p:cNvSpPr/>
          <p:nvPr/>
        </p:nvSpPr>
        <p:spPr>
          <a:xfrm>
            <a:off x="5353825"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E5CE3109-F603-4D98-A35F-28B10F6D8E8F}"/>
              </a:ext>
            </a:extLst>
          </p:cNvPr>
          <p:cNvSpPr/>
          <p:nvPr/>
        </p:nvSpPr>
        <p:spPr>
          <a:xfrm>
            <a:off x="3149079"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D6F045B4-4A7E-4318-92A2-B7297ABEB4B4}"/>
              </a:ext>
            </a:extLst>
          </p:cNvPr>
          <p:cNvSpPr/>
          <p:nvPr/>
        </p:nvSpPr>
        <p:spPr>
          <a:xfrm>
            <a:off x="944333"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grpSp>
        <p:nvGrpSpPr>
          <p:cNvPr id="49" name="Group 48">
            <a:extLst>
              <a:ext uri="{FF2B5EF4-FFF2-40B4-BE49-F238E27FC236}">
                <a16:creationId xmlns:a16="http://schemas.microsoft.com/office/drawing/2014/main" id="{BF7C3D29-0530-4F96-89BB-1CF2D67BC620}"/>
              </a:ext>
            </a:extLst>
          </p:cNvPr>
          <p:cNvGrpSpPr/>
          <p:nvPr/>
        </p:nvGrpSpPr>
        <p:grpSpPr>
          <a:xfrm>
            <a:off x="944333" y="5252968"/>
            <a:ext cx="2098612" cy="1140970"/>
            <a:chOff x="637201" y="4108375"/>
            <a:chExt cx="2098612" cy="1140970"/>
          </a:xfrm>
        </p:grpSpPr>
        <p:sp>
          <p:nvSpPr>
            <p:cNvPr id="53" name="Chevron 43">
              <a:extLst>
                <a:ext uri="{FF2B5EF4-FFF2-40B4-BE49-F238E27FC236}">
                  <a16:creationId xmlns:a16="http://schemas.microsoft.com/office/drawing/2014/main" id="{7DCAEF98-193C-49E0-9ACC-D679DFF08639}"/>
                </a:ext>
              </a:extLst>
            </p:cNvPr>
            <p:cNvSpPr/>
            <p:nvPr/>
          </p:nvSpPr>
          <p:spPr>
            <a:xfrm rot="5400000">
              <a:off x="1635332"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0967AE79-6B45-4C25-A1D1-6752A5632A8C}"/>
                </a:ext>
              </a:extLst>
            </p:cNvPr>
            <p:cNvSpPr/>
            <p:nvPr/>
          </p:nvSpPr>
          <p:spPr>
            <a:xfrm>
              <a:off x="637201" y="4108375"/>
              <a:ext cx="2098612" cy="415498"/>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5E58"/>
                  </a:solidFill>
                  <a:effectLst/>
                  <a:uLnTx/>
                  <a:uFillTx/>
                  <a:latin typeface="Arial" panose="020B0604020202020204"/>
                  <a:ea typeface="+mn-ea"/>
                  <a:cs typeface="+mn-cs"/>
                </a:rPr>
                <a:t>STEERING COMMITTEE</a:t>
              </a:r>
              <a:endParaRPr kumimoji="0" lang="nb-NO" sz="1000" b="1"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Owner</a:t>
              </a: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of</a:t>
              </a: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the</a:t>
              </a: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project</a:t>
              </a:r>
              <a:endParaRPr kumimoji="0" lang="nb-NO"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BA421F2B-02B1-4E19-B8D8-0ECA109C60E3}"/>
                </a:ext>
              </a:extLst>
            </p:cNvPr>
            <p:cNvSpPr/>
            <p:nvPr/>
          </p:nvSpPr>
          <p:spPr>
            <a:xfrm>
              <a:off x="670843" y="4880013"/>
              <a:ext cx="2064969"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Estimated</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time spent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2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hours</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month</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grpSp>
        <p:nvGrpSpPr>
          <p:cNvPr id="70" name="Group 69">
            <a:extLst>
              <a:ext uri="{FF2B5EF4-FFF2-40B4-BE49-F238E27FC236}">
                <a16:creationId xmlns:a16="http://schemas.microsoft.com/office/drawing/2014/main" id="{145BC91E-17A9-42D9-ABBD-AC0924714EB4}"/>
              </a:ext>
            </a:extLst>
          </p:cNvPr>
          <p:cNvGrpSpPr/>
          <p:nvPr/>
        </p:nvGrpSpPr>
        <p:grpSpPr>
          <a:xfrm>
            <a:off x="3149079" y="5252968"/>
            <a:ext cx="2098612" cy="1138460"/>
            <a:chOff x="2841947" y="4108375"/>
            <a:chExt cx="2098612" cy="1138460"/>
          </a:xfrm>
        </p:grpSpPr>
        <p:sp>
          <p:nvSpPr>
            <p:cNvPr id="71" name="Chevron 49">
              <a:extLst>
                <a:ext uri="{FF2B5EF4-FFF2-40B4-BE49-F238E27FC236}">
                  <a16:creationId xmlns:a16="http://schemas.microsoft.com/office/drawing/2014/main" id="{96973F29-0877-497E-8277-1A6EE80D2534}"/>
                </a:ext>
              </a:extLst>
            </p:cNvPr>
            <p:cNvSpPr/>
            <p:nvPr/>
          </p:nvSpPr>
          <p:spPr>
            <a:xfrm rot="5400000">
              <a:off x="3840078"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2" name="Rectangle 71">
              <a:extLst>
                <a:ext uri="{FF2B5EF4-FFF2-40B4-BE49-F238E27FC236}">
                  <a16:creationId xmlns:a16="http://schemas.microsoft.com/office/drawing/2014/main" id="{35D694CA-3F61-418C-AD1B-53EBC17114F5}"/>
                </a:ext>
              </a:extLst>
            </p:cNvPr>
            <p:cNvSpPr/>
            <p:nvPr/>
          </p:nvSpPr>
          <p:spPr>
            <a:xfrm>
              <a:off x="2875589" y="4108375"/>
              <a:ext cx="2064970"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05E58"/>
                  </a:solidFill>
                  <a:effectLst/>
                  <a:uLnTx/>
                  <a:uFillTx/>
                  <a:latin typeface="Arial" panose="020B0604020202020204"/>
                  <a:ea typeface="+mn-ea"/>
                  <a:cs typeface="+mn-cs"/>
                </a:rPr>
                <a:t>PROJECT MANAGERS</a:t>
              </a:r>
              <a:endParaRPr kumimoji="0" lang="nb-NO" sz="1000" b="1"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In charge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of</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10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73" name="Rectangle 72">
              <a:extLst>
                <a:ext uri="{FF2B5EF4-FFF2-40B4-BE49-F238E27FC236}">
                  <a16:creationId xmlns:a16="http://schemas.microsoft.com/office/drawing/2014/main" id="{4E7BDA66-1AFE-4C5A-A60C-D590E9994A10}"/>
                </a:ext>
              </a:extLst>
            </p:cNvPr>
            <p:cNvSpPr/>
            <p:nvPr/>
          </p:nvSpPr>
          <p:spPr>
            <a:xfrm>
              <a:off x="2841947" y="4877503"/>
              <a:ext cx="2098611"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Estimated</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time spent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6-8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hours</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week</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grpSp>
        <p:nvGrpSpPr>
          <p:cNvPr id="74" name="Group 73">
            <a:extLst>
              <a:ext uri="{FF2B5EF4-FFF2-40B4-BE49-F238E27FC236}">
                <a16:creationId xmlns:a16="http://schemas.microsoft.com/office/drawing/2014/main" id="{CEAB817D-97CB-45C0-97EC-41196676ED12}"/>
              </a:ext>
            </a:extLst>
          </p:cNvPr>
          <p:cNvGrpSpPr/>
          <p:nvPr/>
        </p:nvGrpSpPr>
        <p:grpSpPr>
          <a:xfrm>
            <a:off x="5378143" y="5252968"/>
            <a:ext cx="2074293" cy="1138460"/>
            <a:chOff x="5071011" y="3772474"/>
            <a:chExt cx="2074293" cy="1138460"/>
          </a:xfrm>
        </p:grpSpPr>
        <p:sp>
          <p:nvSpPr>
            <p:cNvPr id="75" name="Chevron 57">
              <a:extLst>
                <a:ext uri="{FF2B5EF4-FFF2-40B4-BE49-F238E27FC236}">
                  <a16:creationId xmlns:a16="http://schemas.microsoft.com/office/drawing/2014/main" id="{AF7CB736-CC5B-40BC-B5A0-19912860A4A6}"/>
                </a:ext>
              </a:extLst>
            </p:cNvPr>
            <p:cNvSpPr/>
            <p:nvPr/>
          </p:nvSpPr>
          <p:spPr>
            <a:xfrm rot="5400000">
              <a:off x="6044824" y="413501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Rectangle 75">
              <a:extLst>
                <a:ext uri="{FF2B5EF4-FFF2-40B4-BE49-F238E27FC236}">
                  <a16:creationId xmlns:a16="http://schemas.microsoft.com/office/drawing/2014/main" id="{406DBA66-1F34-45C9-AA02-2809BCE51542}"/>
                </a:ext>
              </a:extLst>
            </p:cNvPr>
            <p:cNvSpPr/>
            <p:nvPr/>
          </p:nvSpPr>
          <p:spPr>
            <a:xfrm>
              <a:off x="5247692" y="3772474"/>
              <a:ext cx="1696616"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05E58"/>
                  </a:solidFill>
                  <a:effectLst/>
                  <a:uLnTx/>
                  <a:uFillTx/>
                  <a:latin typeface="Arial" panose="020B0604020202020204"/>
                  <a:ea typeface="+mn-ea"/>
                  <a:cs typeface="+mn-cs"/>
                </a:rPr>
                <a:t>PROJECT TEAM</a:t>
              </a:r>
              <a:endParaRPr kumimoji="0" lang="nb-NO" sz="1000" b="1"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Works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10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77" name="Rectangle 76">
              <a:extLst>
                <a:ext uri="{FF2B5EF4-FFF2-40B4-BE49-F238E27FC236}">
                  <a16:creationId xmlns:a16="http://schemas.microsoft.com/office/drawing/2014/main" id="{7810B7E2-6FE3-4104-A87D-5B037D39D7BE}"/>
                </a:ext>
              </a:extLst>
            </p:cNvPr>
            <p:cNvSpPr/>
            <p:nvPr/>
          </p:nvSpPr>
          <p:spPr>
            <a:xfrm>
              <a:off x="5071011" y="4541602"/>
              <a:ext cx="2074293"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Estimated</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time spent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2-5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hours</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week</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sp>
        <p:nvSpPr>
          <p:cNvPr id="78" name="Rectangle 77">
            <a:extLst>
              <a:ext uri="{FF2B5EF4-FFF2-40B4-BE49-F238E27FC236}">
                <a16:creationId xmlns:a16="http://schemas.microsoft.com/office/drawing/2014/main" id="{D7CEC7DC-06B5-4D7B-B63D-8906BE3A987F}"/>
              </a:ext>
            </a:extLst>
          </p:cNvPr>
          <p:cNvSpPr/>
          <p:nvPr/>
        </p:nvSpPr>
        <p:spPr>
          <a:xfrm>
            <a:off x="7558571" y="499698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grpSp>
        <p:nvGrpSpPr>
          <p:cNvPr id="79" name="Group 78">
            <a:extLst>
              <a:ext uri="{FF2B5EF4-FFF2-40B4-BE49-F238E27FC236}">
                <a16:creationId xmlns:a16="http://schemas.microsoft.com/office/drawing/2014/main" id="{025B870A-C371-4E89-B6E0-C83034373DCF}"/>
              </a:ext>
            </a:extLst>
          </p:cNvPr>
          <p:cNvGrpSpPr/>
          <p:nvPr/>
        </p:nvGrpSpPr>
        <p:grpSpPr>
          <a:xfrm>
            <a:off x="7592213" y="5255478"/>
            <a:ext cx="2064969" cy="1138460"/>
            <a:chOff x="5080335" y="3772474"/>
            <a:chExt cx="2064969" cy="1138460"/>
          </a:xfrm>
        </p:grpSpPr>
        <p:sp>
          <p:nvSpPr>
            <p:cNvPr id="80" name="Chevron 57">
              <a:extLst>
                <a:ext uri="{FF2B5EF4-FFF2-40B4-BE49-F238E27FC236}">
                  <a16:creationId xmlns:a16="http://schemas.microsoft.com/office/drawing/2014/main" id="{8ABE6400-3560-45F8-A015-FDB1A746965C}"/>
                </a:ext>
              </a:extLst>
            </p:cNvPr>
            <p:cNvSpPr/>
            <p:nvPr/>
          </p:nvSpPr>
          <p:spPr>
            <a:xfrm rot="5400000">
              <a:off x="6044824" y="413501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1" name="Rectangle 80">
              <a:extLst>
                <a:ext uri="{FF2B5EF4-FFF2-40B4-BE49-F238E27FC236}">
                  <a16:creationId xmlns:a16="http://schemas.microsoft.com/office/drawing/2014/main" id="{B34FAFCC-FA0D-4CB3-813B-6F9197AAA021}"/>
                </a:ext>
              </a:extLst>
            </p:cNvPr>
            <p:cNvSpPr/>
            <p:nvPr/>
          </p:nvSpPr>
          <p:spPr>
            <a:xfrm>
              <a:off x="5247692" y="3772474"/>
              <a:ext cx="1696616"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05E58"/>
                  </a:solidFill>
                  <a:effectLst/>
                  <a:uLnTx/>
                  <a:uFillTx/>
                  <a:latin typeface="Arial" panose="020B0604020202020204"/>
                  <a:ea typeface="+mn-ea"/>
                  <a:cs typeface="+mn-cs"/>
                </a:rPr>
                <a:t>REFERENCE GROUP</a:t>
              </a:r>
              <a:endParaRPr kumimoji="0" lang="nb-NO" sz="1000" b="1"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Participates</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in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10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82" name="Rectangle 81">
              <a:extLst>
                <a:ext uri="{FF2B5EF4-FFF2-40B4-BE49-F238E27FC236}">
                  <a16:creationId xmlns:a16="http://schemas.microsoft.com/office/drawing/2014/main" id="{EE816578-BA0D-4053-B9F6-FA3B3BFF7374}"/>
                </a:ext>
              </a:extLst>
            </p:cNvPr>
            <p:cNvSpPr/>
            <p:nvPr/>
          </p:nvSpPr>
          <p:spPr>
            <a:xfrm>
              <a:off x="5080335" y="4541602"/>
              <a:ext cx="2064969"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Estimated</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time spent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To be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decided</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sp>
        <p:nvSpPr>
          <p:cNvPr id="3" name="TextBox 2">
            <a:extLst>
              <a:ext uri="{FF2B5EF4-FFF2-40B4-BE49-F238E27FC236}">
                <a16:creationId xmlns:a16="http://schemas.microsoft.com/office/drawing/2014/main" id="{E056D385-3ABF-4171-AAF0-62B43A1C8127}"/>
              </a:ext>
            </a:extLst>
          </p:cNvPr>
          <p:cNvSpPr txBox="1"/>
          <p:nvPr/>
        </p:nvSpPr>
        <p:spPr>
          <a:xfrm>
            <a:off x="835682" y="4570290"/>
            <a:ext cx="61086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F7545"/>
                </a:solidFill>
                <a:effectLst/>
                <a:uLnTx/>
                <a:uFillTx/>
                <a:latin typeface="Arial" panose="020B0604020202020204" pitchFamily="34" charset="0"/>
                <a:ea typeface="+mn-ea"/>
                <a:cs typeface="Arial" panose="020B0604020202020204" pitchFamily="34" charset="0"/>
              </a:rPr>
              <a:t>Time spent by customer in the project:</a:t>
            </a: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3447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3FAC2703-A174-4B65-919D-F6E09180D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560" y="2573866"/>
            <a:ext cx="8854440" cy="42841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FE76245-A02F-4505-89BC-0763FB0E73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
        <p:nvSpPr>
          <p:cNvPr id="3" name="Title 2">
            <a:extLst>
              <a:ext uri="{FF2B5EF4-FFF2-40B4-BE49-F238E27FC236}">
                <a16:creationId xmlns:a16="http://schemas.microsoft.com/office/drawing/2014/main" id="{21811900-7635-4A88-AD49-B8DF612EF6EF}"/>
              </a:ext>
            </a:extLst>
          </p:cNvPr>
          <p:cNvSpPr>
            <a:spLocks noGrp="1"/>
          </p:cNvSpPr>
          <p:nvPr>
            <p:ph type="title"/>
          </p:nvPr>
        </p:nvSpPr>
        <p:spPr>
          <a:xfrm>
            <a:off x="758188" y="2077290"/>
            <a:ext cx="7363127" cy="851941"/>
          </a:xfrm>
        </p:spPr>
        <p:txBody>
          <a:bodyPr>
            <a:noAutofit/>
          </a:bodyPr>
          <a:lstStyle/>
          <a:p>
            <a:r>
              <a:rPr lang="en-US" sz="6000" dirty="0">
                <a:latin typeface="Arial Black" panose="020B0A04020102020204" pitchFamily="34" charset="0"/>
              </a:rPr>
              <a:t>A CRM PARTNER THAT HELPS YOU GROW</a:t>
            </a:r>
            <a:br>
              <a:rPr lang="en-US" sz="6000" dirty="0"/>
            </a:br>
            <a:endParaRPr lang="en-US" dirty="0"/>
          </a:p>
        </p:txBody>
      </p:sp>
    </p:spTree>
    <p:extLst>
      <p:ext uri="{BB962C8B-B14F-4D97-AF65-F5344CB8AC3E}">
        <p14:creationId xmlns:p14="http://schemas.microsoft.com/office/powerpoint/2010/main" val="2180403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 name="Title 1">
            <a:extLst>
              <a:ext uri="{FF2B5EF4-FFF2-40B4-BE49-F238E27FC236}">
                <a16:creationId xmlns:a16="http://schemas.microsoft.com/office/drawing/2014/main" id="{9EBE4C86-75CB-4223-B0FB-4DCC4E65A06B}"/>
              </a:ext>
            </a:extLst>
          </p:cNvPr>
          <p:cNvSpPr txBox="1">
            <a:spLocks/>
          </p:cNvSpPr>
          <p:nvPr/>
        </p:nvSpPr>
        <p:spPr>
          <a:xfrm>
            <a:off x="427381" y="336556"/>
            <a:ext cx="10515600" cy="851941"/>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Purpose and effect of implementing CRM</a:t>
            </a:r>
            <a:endParaRPr kumimoji="0" lang="nb-NO" sz="36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endParaRPr>
          </a:p>
        </p:txBody>
      </p:sp>
      <p:sp>
        <p:nvSpPr>
          <p:cNvPr id="139" name="Tekstfelt 19">
            <a:extLst>
              <a:ext uri="{FF2B5EF4-FFF2-40B4-BE49-F238E27FC236}">
                <a16:creationId xmlns:a16="http://schemas.microsoft.com/office/drawing/2014/main" id="{A810A341-87E0-42C1-A66A-7B5CFBA53775}"/>
              </a:ext>
            </a:extLst>
          </p:cNvPr>
          <p:cNvSpPr txBox="1"/>
          <p:nvPr/>
        </p:nvSpPr>
        <p:spPr>
          <a:xfrm>
            <a:off x="401652" y="1245054"/>
            <a:ext cx="25042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2929"/>
                </a:solidFill>
                <a:effectLst/>
                <a:uLnTx/>
                <a:uFillTx/>
                <a:latin typeface="Arial" panose="020B0604020202020204"/>
                <a:ea typeface="+mn-ea"/>
                <a:cs typeface="+mn-cs"/>
              </a:rPr>
              <a:t>Main goals and core challenges</a:t>
            </a:r>
            <a:endPar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1" name="Rektangel 20">
            <a:extLst>
              <a:ext uri="{FF2B5EF4-FFF2-40B4-BE49-F238E27FC236}">
                <a16:creationId xmlns:a16="http://schemas.microsoft.com/office/drawing/2014/main" id="{8BB9C533-C247-4B6A-B7DB-E96724C8CFF5}"/>
              </a:ext>
            </a:extLst>
          </p:cNvPr>
          <p:cNvSpPr/>
          <p:nvPr/>
        </p:nvSpPr>
        <p:spPr>
          <a:xfrm>
            <a:off x="427381" y="1527697"/>
            <a:ext cx="4991516" cy="2230268"/>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Increase market share from 10-15% to 30% over 5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To achieve this, you have to optimize processes for service and support.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Today you work in different systems which means that you work inefficiently and lack common routines, rules and processes with regards to case management</a:t>
            </a: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3" name="Rektangel 21">
            <a:extLst>
              <a:ext uri="{FF2B5EF4-FFF2-40B4-BE49-F238E27FC236}">
                <a16:creationId xmlns:a16="http://schemas.microsoft.com/office/drawing/2014/main" id="{543FF1D3-A1CA-489F-80FC-AA8D8E63EC66}"/>
              </a:ext>
            </a:extLst>
          </p:cNvPr>
          <p:cNvSpPr/>
          <p:nvPr/>
        </p:nvSpPr>
        <p:spPr>
          <a:xfrm>
            <a:off x="6034572" y="1531339"/>
            <a:ext cx="5681663" cy="223451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5" name="Tekstfelt 23">
            <a:extLst>
              <a:ext uri="{FF2B5EF4-FFF2-40B4-BE49-F238E27FC236}">
                <a16:creationId xmlns:a16="http://schemas.microsoft.com/office/drawing/2014/main" id="{837511DC-117C-4023-AF22-AF0C58AA1965}"/>
              </a:ext>
            </a:extLst>
          </p:cNvPr>
          <p:cNvSpPr txBox="1"/>
          <p:nvPr/>
        </p:nvSpPr>
        <p:spPr>
          <a:xfrm>
            <a:off x="5934385" y="3922044"/>
            <a:ext cx="5261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KPIs</a:t>
            </a:r>
          </a:p>
        </p:txBody>
      </p:sp>
      <p:sp>
        <p:nvSpPr>
          <p:cNvPr id="147" name="Tekstfelt 24">
            <a:extLst>
              <a:ext uri="{FF2B5EF4-FFF2-40B4-BE49-F238E27FC236}">
                <a16:creationId xmlns:a16="http://schemas.microsoft.com/office/drawing/2014/main" id="{0DC11272-CDD4-4CF3-807D-29C896F7F444}"/>
              </a:ext>
            </a:extLst>
          </p:cNvPr>
          <p:cNvSpPr txBox="1"/>
          <p:nvPr/>
        </p:nvSpPr>
        <p:spPr>
          <a:xfrm>
            <a:off x="5934385" y="1191576"/>
            <a:ext cx="194957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2B2929"/>
                </a:solidFill>
                <a:effectLst/>
                <a:uLnTx/>
                <a:uFillTx/>
                <a:latin typeface="Arial" panose="020B0604020202020204"/>
                <a:ea typeface="+mn-ea"/>
                <a:cs typeface="+mn-cs"/>
              </a:rPr>
              <a:t>Description of </a:t>
            </a:r>
            <a:r>
              <a:rPr lang="en-US" sz="1200" b="1" dirty="0">
                <a:solidFill>
                  <a:srgbClr val="2B2929"/>
                </a:solidFill>
                <a:latin typeface="Arial" panose="020B0604020202020204"/>
              </a:rPr>
              <a:t>s</a:t>
            </a:r>
            <a:r>
              <a:rPr kumimoji="0" lang="en-US" sz="1200" b="1" i="0" u="none" strike="noStrike" kern="1200" cap="none" spc="0" normalizeH="0" baseline="0" dirty="0">
                <a:ln>
                  <a:noFill/>
                </a:ln>
                <a:solidFill>
                  <a:srgbClr val="2B2929"/>
                </a:solidFill>
                <a:effectLst/>
                <a:uLnTx/>
                <a:uFillTx/>
                <a:latin typeface="Arial" panose="020B0604020202020204"/>
                <a:ea typeface="+mn-ea"/>
                <a:cs typeface="+mn-cs"/>
              </a:rPr>
              <a:t>olutions</a:t>
            </a:r>
          </a:p>
        </p:txBody>
      </p:sp>
      <p:sp>
        <p:nvSpPr>
          <p:cNvPr id="149" name="Rektangel 25">
            <a:extLst>
              <a:ext uri="{FF2B5EF4-FFF2-40B4-BE49-F238E27FC236}">
                <a16:creationId xmlns:a16="http://schemas.microsoft.com/office/drawing/2014/main" id="{36849B35-16EB-4DE8-8680-6939CA1F12EE}"/>
              </a:ext>
            </a:extLst>
          </p:cNvPr>
          <p:cNvSpPr/>
          <p:nvPr/>
        </p:nvSpPr>
        <p:spPr>
          <a:xfrm>
            <a:off x="6034573" y="4186070"/>
            <a:ext cx="5681663" cy="880839"/>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53" name="Trekant 29">
            <a:extLst>
              <a:ext uri="{FF2B5EF4-FFF2-40B4-BE49-F238E27FC236}">
                <a16:creationId xmlns:a16="http://schemas.microsoft.com/office/drawing/2014/main" id="{D9FAFF8F-9B4F-4F11-AA8A-592B4289494A}"/>
              </a:ext>
            </a:extLst>
          </p:cNvPr>
          <p:cNvSpPr/>
          <p:nvPr/>
        </p:nvSpPr>
        <p:spPr>
          <a:xfrm rot="5566579">
            <a:off x="5478912" y="2647749"/>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ktangel 20">
            <a:extLst>
              <a:ext uri="{FF2B5EF4-FFF2-40B4-BE49-F238E27FC236}">
                <a16:creationId xmlns:a16="http://schemas.microsoft.com/office/drawing/2014/main" id="{A1F4902D-CC9A-4C6A-8B55-C8E763C2735D}"/>
              </a:ext>
            </a:extLst>
          </p:cNvPr>
          <p:cNvSpPr/>
          <p:nvPr/>
        </p:nvSpPr>
        <p:spPr>
          <a:xfrm>
            <a:off x="427381" y="4224541"/>
            <a:ext cx="4991516" cy="1942765"/>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Increased internal capacity by streamlining the use of resources on service and support</a:t>
            </a:r>
            <a:b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Increased customer satisfaction through better insight and automated processes</a:t>
            </a:r>
            <a:b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Increased control over the customer base and data will streamline communication with customers</a:t>
            </a:r>
            <a:b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Common routines and processes will contribute to achieving their growth goal by reducing risk and increasing efficiency.</a:t>
            </a: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 name="Tekstfelt 23">
            <a:extLst>
              <a:ext uri="{FF2B5EF4-FFF2-40B4-BE49-F238E27FC236}">
                <a16:creationId xmlns:a16="http://schemas.microsoft.com/office/drawing/2014/main" id="{28630F68-263F-41D5-B90C-212F67DA4221}"/>
              </a:ext>
            </a:extLst>
          </p:cNvPr>
          <p:cNvSpPr txBox="1"/>
          <p:nvPr/>
        </p:nvSpPr>
        <p:spPr>
          <a:xfrm>
            <a:off x="401652" y="3947542"/>
            <a:ext cx="28440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2929"/>
                </a:solidFill>
                <a:effectLst/>
                <a:uLnTx/>
                <a:uFillTx/>
                <a:latin typeface="Arial" panose="020B0604020202020204"/>
                <a:ea typeface="+mn-ea"/>
                <a:cs typeface="+mn-cs"/>
              </a:rPr>
              <a:t>Desired effect of the implementation</a:t>
            </a:r>
            <a:endPar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6" name="Rektangel 25">
            <a:extLst>
              <a:ext uri="{FF2B5EF4-FFF2-40B4-BE49-F238E27FC236}">
                <a16:creationId xmlns:a16="http://schemas.microsoft.com/office/drawing/2014/main" id="{B6A91C23-A7D2-4A19-9206-E6C41B4BEC02}"/>
              </a:ext>
            </a:extLst>
          </p:cNvPr>
          <p:cNvSpPr/>
          <p:nvPr/>
        </p:nvSpPr>
        <p:spPr>
          <a:xfrm>
            <a:off x="6034572" y="5394133"/>
            <a:ext cx="5681663" cy="773173"/>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7" name="Tekstfelt 23">
            <a:extLst>
              <a:ext uri="{FF2B5EF4-FFF2-40B4-BE49-F238E27FC236}">
                <a16:creationId xmlns:a16="http://schemas.microsoft.com/office/drawing/2014/main" id="{6757AE79-265B-4328-A42B-73D245582FBE}"/>
              </a:ext>
            </a:extLst>
          </p:cNvPr>
          <p:cNvSpPr txBox="1"/>
          <p:nvPr/>
        </p:nvSpPr>
        <p:spPr>
          <a:xfrm>
            <a:off x="5934385" y="5117134"/>
            <a:ext cx="50847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Risk</a:t>
            </a:r>
          </a:p>
        </p:txBody>
      </p:sp>
      <p:sp>
        <p:nvSpPr>
          <p:cNvPr id="20" name="Trekant 29">
            <a:extLst>
              <a:ext uri="{FF2B5EF4-FFF2-40B4-BE49-F238E27FC236}">
                <a16:creationId xmlns:a16="http://schemas.microsoft.com/office/drawing/2014/main" id="{9E2A53BB-CE6C-4877-A53C-70DC56C583CD}"/>
              </a:ext>
            </a:extLst>
          </p:cNvPr>
          <p:cNvSpPr/>
          <p:nvPr/>
        </p:nvSpPr>
        <p:spPr>
          <a:xfrm rot="10800000">
            <a:off x="8558899" y="3948809"/>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rekant 29">
            <a:extLst>
              <a:ext uri="{FF2B5EF4-FFF2-40B4-BE49-F238E27FC236}">
                <a16:creationId xmlns:a16="http://schemas.microsoft.com/office/drawing/2014/main" id="{093EFAB5-304E-437D-87F4-5546616A3849}"/>
              </a:ext>
            </a:extLst>
          </p:cNvPr>
          <p:cNvSpPr/>
          <p:nvPr/>
        </p:nvSpPr>
        <p:spPr>
          <a:xfrm rot="16200000">
            <a:off x="5500153" y="5136567"/>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rekant 29">
            <a:extLst>
              <a:ext uri="{FF2B5EF4-FFF2-40B4-BE49-F238E27FC236}">
                <a16:creationId xmlns:a16="http://schemas.microsoft.com/office/drawing/2014/main" id="{D0D1551C-57F8-4D5E-BA4B-F5D95B72DC0A}"/>
              </a:ext>
            </a:extLst>
          </p:cNvPr>
          <p:cNvSpPr/>
          <p:nvPr/>
        </p:nvSpPr>
        <p:spPr>
          <a:xfrm rot="10800000">
            <a:off x="8558900" y="5192435"/>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20471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132"/>
          <p:cNvSpPr/>
          <p:nvPr/>
        </p:nvSpPr>
        <p:spPr>
          <a:xfrm>
            <a:off x="4379475" y="4076209"/>
            <a:ext cx="3449680" cy="2075167"/>
          </a:xfrm>
          <a:prstGeom prst="rect">
            <a:avLst/>
          </a:prstGeom>
          <a:solidFill>
            <a:schemeClr val="bg1">
              <a:alpha val="71000"/>
            </a:schemeClr>
          </a:solidFill>
          <a:ln w="19050">
            <a:solidFill>
              <a:srgbClr val="D4450D"/>
            </a:solidFill>
          </a:ln>
        </p:spPr>
        <p:style>
          <a:lnRef idx="2">
            <a:schemeClr val="accent1">
              <a:shade val="50000"/>
            </a:schemeClr>
          </a:lnRef>
          <a:fillRef idx="1">
            <a:schemeClr val="accent1"/>
          </a:fillRef>
          <a:effectRef idx="0">
            <a:schemeClr val="accent1"/>
          </a:effectRef>
          <a:fontRef idx="minor">
            <a:schemeClr val="lt1"/>
          </a:fontRef>
        </p:style>
        <p:txBody>
          <a:bodyPr tIns="9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rPr>
              <a:t>&lt;</a:t>
            </a:r>
          </a:p>
        </p:txBody>
      </p:sp>
      <p:grpSp>
        <p:nvGrpSpPr>
          <p:cNvPr id="22" name="Group 21">
            <a:extLst>
              <a:ext uri="{FF2B5EF4-FFF2-40B4-BE49-F238E27FC236}">
                <a16:creationId xmlns:a16="http://schemas.microsoft.com/office/drawing/2014/main" id="{52CE82BC-DBEA-2E47-814B-A5C7A7509C88}"/>
              </a:ext>
            </a:extLst>
          </p:cNvPr>
          <p:cNvGrpSpPr/>
          <p:nvPr/>
        </p:nvGrpSpPr>
        <p:grpSpPr>
          <a:xfrm>
            <a:off x="8101610" y="1070623"/>
            <a:ext cx="4404032" cy="4420977"/>
            <a:chOff x="4593404" y="1933575"/>
            <a:chExt cx="4404032" cy="4420977"/>
          </a:xfrm>
        </p:grpSpPr>
        <p:grpSp>
          <p:nvGrpSpPr>
            <p:cNvPr id="23" name="_Europe">
              <a:extLst>
                <a:ext uri="{FF2B5EF4-FFF2-40B4-BE49-F238E27FC236}">
                  <a16:creationId xmlns:a16="http://schemas.microsoft.com/office/drawing/2014/main" id="{386C7CFE-28FF-7348-9462-22A9E3ABCE1A}"/>
                </a:ext>
              </a:extLst>
            </p:cNvPr>
            <p:cNvGrpSpPr/>
            <p:nvPr>
              <p:custDataLst>
                <p:tags r:id="rId1"/>
              </p:custDataLst>
            </p:nvPr>
          </p:nvGrpSpPr>
          <p:grpSpPr>
            <a:xfrm>
              <a:off x="4593404" y="1933575"/>
              <a:ext cx="4404032" cy="4420977"/>
              <a:chOff x="2241864" y="1572045"/>
              <a:chExt cx="4176930" cy="4192999"/>
            </a:xfrm>
            <a:solidFill>
              <a:srgbClr val="D9D9D9"/>
            </a:solidFill>
          </p:grpSpPr>
          <p:sp>
            <p:nvSpPr>
              <p:cNvPr id="32" name="Freeform 31">
                <a:extLst>
                  <a:ext uri="{FF2B5EF4-FFF2-40B4-BE49-F238E27FC236}">
                    <a16:creationId xmlns:a16="http://schemas.microsoft.com/office/drawing/2014/main" id="{E545BCDB-6367-564D-A5AC-EBC653F2ECEE}"/>
                  </a:ext>
                </a:extLst>
              </p:cNvPr>
              <p:cNvSpPr>
                <a:spLocks noChangeAspect="1"/>
              </p:cNvSpPr>
              <p:nvPr/>
            </p:nvSpPr>
            <p:spPr bwMode="auto">
              <a:xfrm>
                <a:off x="3848851" y="3532568"/>
                <a:ext cx="678643" cy="923399"/>
              </a:xfrm>
              <a:custGeom>
                <a:avLst/>
                <a:gdLst>
                  <a:gd name="T0" fmla="*/ 128 w 462"/>
                  <a:gd name="T1" fmla="*/ 118 h 628"/>
                  <a:gd name="T2" fmla="*/ 173 w 462"/>
                  <a:gd name="T3" fmla="*/ 126 h 628"/>
                  <a:gd name="T4" fmla="*/ 197 w 462"/>
                  <a:gd name="T5" fmla="*/ 119 h 628"/>
                  <a:gd name="T6" fmla="*/ 259 w 462"/>
                  <a:gd name="T7" fmla="*/ 144 h 628"/>
                  <a:gd name="T8" fmla="*/ 255 w 462"/>
                  <a:gd name="T9" fmla="*/ 107 h 628"/>
                  <a:gd name="T10" fmla="*/ 236 w 462"/>
                  <a:gd name="T11" fmla="*/ 63 h 628"/>
                  <a:gd name="T12" fmla="*/ 238 w 462"/>
                  <a:gd name="T13" fmla="*/ 15 h 628"/>
                  <a:gd name="T14" fmla="*/ 261 w 462"/>
                  <a:gd name="T15" fmla="*/ 19 h 628"/>
                  <a:gd name="T16" fmla="*/ 303 w 462"/>
                  <a:gd name="T17" fmla="*/ 64 h 628"/>
                  <a:gd name="T18" fmla="*/ 361 w 462"/>
                  <a:gd name="T19" fmla="*/ 83 h 628"/>
                  <a:gd name="T20" fmla="*/ 386 w 462"/>
                  <a:gd name="T21" fmla="*/ 105 h 628"/>
                  <a:gd name="T22" fmla="*/ 454 w 462"/>
                  <a:gd name="T23" fmla="*/ 82 h 628"/>
                  <a:gd name="T24" fmla="*/ 520 w 462"/>
                  <a:gd name="T25" fmla="*/ 136 h 628"/>
                  <a:gd name="T26" fmla="*/ 539 w 462"/>
                  <a:gd name="T27" fmla="*/ 175 h 628"/>
                  <a:gd name="T28" fmla="*/ 507 w 462"/>
                  <a:gd name="T29" fmla="*/ 243 h 628"/>
                  <a:gd name="T30" fmla="*/ 537 w 462"/>
                  <a:gd name="T31" fmla="*/ 325 h 628"/>
                  <a:gd name="T32" fmla="*/ 539 w 462"/>
                  <a:gd name="T33" fmla="*/ 384 h 628"/>
                  <a:gd name="T34" fmla="*/ 532 w 462"/>
                  <a:gd name="T35" fmla="*/ 433 h 628"/>
                  <a:gd name="T36" fmla="*/ 505 w 462"/>
                  <a:gd name="T37" fmla="*/ 416 h 628"/>
                  <a:gd name="T38" fmla="*/ 478 w 462"/>
                  <a:gd name="T39" fmla="*/ 438 h 628"/>
                  <a:gd name="T40" fmla="*/ 431 w 462"/>
                  <a:gd name="T41" fmla="*/ 462 h 628"/>
                  <a:gd name="T42" fmla="*/ 385 w 462"/>
                  <a:gd name="T43" fmla="*/ 490 h 628"/>
                  <a:gd name="T44" fmla="*/ 389 w 462"/>
                  <a:gd name="T45" fmla="*/ 544 h 628"/>
                  <a:gd name="T46" fmla="*/ 414 w 462"/>
                  <a:gd name="T47" fmla="*/ 579 h 628"/>
                  <a:gd name="T48" fmla="*/ 452 w 462"/>
                  <a:gd name="T49" fmla="*/ 610 h 628"/>
                  <a:gd name="T50" fmla="*/ 457 w 462"/>
                  <a:gd name="T51" fmla="*/ 649 h 628"/>
                  <a:gd name="T52" fmla="*/ 398 w 462"/>
                  <a:gd name="T53" fmla="*/ 678 h 628"/>
                  <a:gd name="T54" fmla="*/ 408 w 462"/>
                  <a:gd name="T55" fmla="*/ 724 h 628"/>
                  <a:gd name="T56" fmla="*/ 390 w 462"/>
                  <a:gd name="T57" fmla="*/ 728 h 628"/>
                  <a:gd name="T58" fmla="*/ 349 w 462"/>
                  <a:gd name="T59" fmla="*/ 716 h 628"/>
                  <a:gd name="T60" fmla="*/ 299 w 462"/>
                  <a:gd name="T61" fmla="*/ 733 h 628"/>
                  <a:gd name="T62" fmla="*/ 267 w 462"/>
                  <a:gd name="T63" fmla="*/ 741 h 628"/>
                  <a:gd name="T64" fmla="*/ 242 w 462"/>
                  <a:gd name="T65" fmla="*/ 724 h 628"/>
                  <a:gd name="T66" fmla="*/ 185 w 462"/>
                  <a:gd name="T67" fmla="*/ 721 h 628"/>
                  <a:gd name="T68" fmla="*/ 159 w 462"/>
                  <a:gd name="T69" fmla="*/ 690 h 628"/>
                  <a:gd name="T70" fmla="*/ 122 w 462"/>
                  <a:gd name="T71" fmla="*/ 688 h 628"/>
                  <a:gd name="T72" fmla="*/ 67 w 462"/>
                  <a:gd name="T73" fmla="*/ 704 h 628"/>
                  <a:gd name="T74" fmla="*/ 68 w 462"/>
                  <a:gd name="T75" fmla="*/ 655 h 628"/>
                  <a:gd name="T76" fmla="*/ 91 w 462"/>
                  <a:gd name="T77" fmla="*/ 619 h 628"/>
                  <a:gd name="T78" fmla="*/ 100 w 462"/>
                  <a:gd name="T79" fmla="*/ 563 h 628"/>
                  <a:gd name="T80" fmla="*/ 38 w 462"/>
                  <a:gd name="T81" fmla="*/ 535 h 628"/>
                  <a:gd name="T82" fmla="*/ 13 w 462"/>
                  <a:gd name="T83" fmla="*/ 487 h 628"/>
                  <a:gd name="T84" fmla="*/ 11 w 462"/>
                  <a:gd name="T85" fmla="*/ 415 h 628"/>
                  <a:gd name="T86" fmla="*/ 0 w 462"/>
                  <a:gd name="T87" fmla="*/ 356 h 628"/>
                  <a:gd name="T88" fmla="*/ 29 w 462"/>
                  <a:gd name="T89" fmla="*/ 305 h 628"/>
                  <a:gd name="T90" fmla="*/ 57 w 462"/>
                  <a:gd name="T91" fmla="*/ 290 h 628"/>
                  <a:gd name="T92" fmla="*/ 96 w 462"/>
                  <a:gd name="T93" fmla="*/ 239 h 628"/>
                  <a:gd name="T94" fmla="*/ 100 w 462"/>
                  <a:gd name="T95" fmla="*/ 216 h 628"/>
                  <a:gd name="T96" fmla="*/ 122 w 462"/>
                  <a:gd name="T97" fmla="*/ 147 h 6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2"/>
                  <a:gd name="T148" fmla="*/ 0 h 628"/>
                  <a:gd name="T149" fmla="*/ 462 w 462"/>
                  <a:gd name="T150" fmla="*/ 628 h 6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2" h="628">
                    <a:moveTo>
                      <a:pt x="103" y="124"/>
                    </a:moveTo>
                    <a:lnTo>
                      <a:pt x="118" y="114"/>
                    </a:lnTo>
                    <a:lnTo>
                      <a:pt x="108" y="99"/>
                    </a:lnTo>
                    <a:lnTo>
                      <a:pt x="120" y="92"/>
                    </a:lnTo>
                    <a:lnTo>
                      <a:pt x="136" y="91"/>
                    </a:lnTo>
                    <a:lnTo>
                      <a:pt x="146" y="106"/>
                    </a:lnTo>
                    <a:lnTo>
                      <a:pt x="157" y="123"/>
                    </a:lnTo>
                    <a:lnTo>
                      <a:pt x="170" y="111"/>
                    </a:lnTo>
                    <a:lnTo>
                      <a:pt x="166" y="100"/>
                    </a:lnTo>
                    <a:lnTo>
                      <a:pt x="178" y="91"/>
                    </a:lnTo>
                    <a:lnTo>
                      <a:pt x="197" y="105"/>
                    </a:lnTo>
                    <a:lnTo>
                      <a:pt x="218" y="121"/>
                    </a:lnTo>
                    <a:lnTo>
                      <a:pt x="228" y="128"/>
                    </a:lnTo>
                    <a:lnTo>
                      <a:pt x="236" y="109"/>
                    </a:lnTo>
                    <a:lnTo>
                      <a:pt x="215" y="90"/>
                    </a:lnTo>
                    <a:lnTo>
                      <a:pt x="203" y="79"/>
                    </a:lnTo>
                    <a:lnTo>
                      <a:pt x="186" y="71"/>
                    </a:lnTo>
                    <a:lnTo>
                      <a:pt x="199" y="53"/>
                    </a:lnTo>
                    <a:lnTo>
                      <a:pt x="185" y="42"/>
                    </a:lnTo>
                    <a:lnTo>
                      <a:pt x="200" y="28"/>
                    </a:lnTo>
                    <a:lnTo>
                      <a:pt x="200" y="13"/>
                    </a:lnTo>
                    <a:lnTo>
                      <a:pt x="204" y="0"/>
                    </a:lnTo>
                    <a:lnTo>
                      <a:pt x="211" y="3"/>
                    </a:lnTo>
                    <a:lnTo>
                      <a:pt x="220" y="16"/>
                    </a:lnTo>
                    <a:lnTo>
                      <a:pt x="235" y="18"/>
                    </a:lnTo>
                    <a:lnTo>
                      <a:pt x="248" y="30"/>
                    </a:lnTo>
                    <a:lnTo>
                      <a:pt x="255" y="54"/>
                    </a:lnTo>
                    <a:lnTo>
                      <a:pt x="263" y="65"/>
                    </a:lnTo>
                    <a:lnTo>
                      <a:pt x="295" y="61"/>
                    </a:lnTo>
                    <a:lnTo>
                      <a:pt x="304" y="70"/>
                    </a:lnTo>
                    <a:lnTo>
                      <a:pt x="292" y="84"/>
                    </a:lnTo>
                    <a:lnTo>
                      <a:pt x="302" y="97"/>
                    </a:lnTo>
                    <a:lnTo>
                      <a:pt x="325" y="88"/>
                    </a:lnTo>
                    <a:lnTo>
                      <a:pt x="345" y="78"/>
                    </a:lnTo>
                    <a:lnTo>
                      <a:pt x="374" y="70"/>
                    </a:lnTo>
                    <a:lnTo>
                      <a:pt x="382" y="69"/>
                    </a:lnTo>
                    <a:lnTo>
                      <a:pt x="405" y="92"/>
                    </a:lnTo>
                    <a:lnTo>
                      <a:pt x="422" y="101"/>
                    </a:lnTo>
                    <a:lnTo>
                      <a:pt x="438" y="114"/>
                    </a:lnTo>
                    <a:lnTo>
                      <a:pt x="455" y="133"/>
                    </a:lnTo>
                    <a:lnTo>
                      <a:pt x="462" y="149"/>
                    </a:lnTo>
                    <a:lnTo>
                      <a:pt x="454" y="147"/>
                    </a:lnTo>
                    <a:lnTo>
                      <a:pt x="439" y="167"/>
                    </a:lnTo>
                    <a:lnTo>
                      <a:pt x="430" y="187"/>
                    </a:lnTo>
                    <a:lnTo>
                      <a:pt x="427" y="204"/>
                    </a:lnTo>
                    <a:lnTo>
                      <a:pt x="432" y="227"/>
                    </a:lnTo>
                    <a:lnTo>
                      <a:pt x="442" y="249"/>
                    </a:lnTo>
                    <a:lnTo>
                      <a:pt x="452" y="273"/>
                    </a:lnTo>
                    <a:lnTo>
                      <a:pt x="445" y="283"/>
                    </a:lnTo>
                    <a:lnTo>
                      <a:pt x="449" y="299"/>
                    </a:lnTo>
                    <a:lnTo>
                      <a:pt x="454" y="323"/>
                    </a:lnTo>
                    <a:lnTo>
                      <a:pt x="462" y="342"/>
                    </a:lnTo>
                    <a:lnTo>
                      <a:pt x="459" y="359"/>
                    </a:lnTo>
                    <a:lnTo>
                      <a:pt x="448" y="364"/>
                    </a:lnTo>
                    <a:lnTo>
                      <a:pt x="438" y="361"/>
                    </a:lnTo>
                    <a:lnTo>
                      <a:pt x="437" y="344"/>
                    </a:lnTo>
                    <a:lnTo>
                      <a:pt x="425" y="350"/>
                    </a:lnTo>
                    <a:lnTo>
                      <a:pt x="425" y="363"/>
                    </a:lnTo>
                    <a:lnTo>
                      <a:pt x="416" y="368"/>
                    </a:lnTo>
                    <a:lnTo>
                      <a:pt x="402" y="368"/>
                    </a:lnTo>
                    <a:lnTo>
                      <a:pt x="391" y="373"/>
                    </a:lnTo>
                    <a:lnTo>
                      <a:pt x="377" y="378"/>
                    </a:lnTo>
                    <a:lnTo>
                      <a:pt x="363" y="388"/>
                    </a:lnTo>
                    <a:lnTo>
                      <a:pt x="349" y="395"/>
                    </a:lnTo>
                    <a:lnTo>
                      <a:pt x="341" y="406"/>
                    </a:lnTo>
                    <a:lnTo>
                      <a:pt x="324" y="412"/>
                    </a:lnTo>
                    <a:lnTo>
                      <a:pt x="325" y="424"/>
                    </a:lnTo>
                    <a:lnTo>
                      <a:pt x="323" y="436"/>
                    </a:lnTo>
                    <a:lnTo>
                      <a:pt x="327" y="457"/>
                    </a:lnTo>
                    <a:lnTo>
                      <a:pt x="338" y="472"/>
                    </a:lnTo>
                    <a:lnTo>
                      <a:pt x="346" y="481"/>
                    </a:lnTo>
                    <a:lnTo>
                      <a:pt x="348" y="487"/>
                    </a:lnTo>
                    <a:lnTo>
                      <a:pt x="359" y="495"/>
                    </a:lnTo>
                    <a:lnTo>
                      <a:pt x="370" y="503"/>
                    </a:lnTo>
                    <a:lnTo>
                      <a:pt x="380" y="513"/>
                    </a:lnTo>
                    <a:lnTo>
                      <a:pt x="386" y="525"/>
                    </a:lnTo>
                    <a:lnTo>
                      <a:pt x="391" y="532"/>
                    </a:lnTo>
                    <a:lnTo>
                      <a:pt x="385" y="546"/>
                    </a:lnTo>
                    <a:lnTo>
                      <a:pt x="367" y="560"/>
                    </a:lnTo>
                    <a:lnTo>
                      <a:pt x="345" y="569"/>
                    </a:lnTo>
                    <a:lnTo>
                      <a:pt x="335" y="570"/>
                    </a:lnTo>
                    <a:lnTo>
                      <a:pt x="331" y="587"/>
                    </a:lnTo>
                    <a:lnTo>
                      <a:pt x="339" y="595"/>
                    </a:lnTo>
                    <a:lnTo>
                      <a:pt x="343" y="609"/>
                    </a:lnTo>
                    <a:lnTo>
                      <a:pt x="342" y="619"/>
                    </a:lnTo>
                    <a:lnTo>
                      <a:pt x="334" y="621"/>
                    </a:lnTo>
                    <a:lnTo>
                      <a:pt x="328" y="612"/>
                    </a:lnTo>
                    <a:lnTo>
                      <a:pt x="320" y="605"/>
                    </a:lnTo>
                    <a:lnTo>
                      <a:pt x="306" y="602"/>
                    </a:lnTo>
                    <a:lnTo>
                      <a:pt x="294" y="602"/>
                    </a:lnTo>
                    <a:lnTo>
                      <a:pt x="286" y="614"/>
                    </a:lnTo>
                    <a:lnTo>
                      <a:pt x="268" y="613"/>
                    </a:lnTo>
                    <a:lnTo>
                      <a:pt x="252" y="616"/>
                    </a:lnTo>
                    <a:lnTo>
                      <a:pt x="246" y="624"/>
                    </a:lnTo>
                    <a:lnTo>
                      <a:pt x="236" y="628"/>
                    </a:lnTo>
                    <a:lnTo>
                      <a:pt x="225" y="623"/>
                    </a:lnTo>
                    <a:lnTo>
                      <a:pt x="223" y="618"/>
                    </a:lnTo>
                    <a:lnTo>
                      <a:pt x="216" y="610"/>
                    </a:lnTo>
                    <a:lnTo>
                      <a:pt x="204" y="609"/>
                    </a:lnTo>
                    <a:lnTo>
                      <a:pt x="189" y="609"/>
                    </a:lnTo>
                    <a:lnTo>
                      <a:pt x="168" y="606"/>
                    </a:lnTo>
                    <a:lnTo>
                      <a:pt x="156" y="606"/>
                    </a:lnTo>
                    <a:lnTo>
                      <a:pt x="149" y="597"/>
                    </a:lnTo>
                    <a:lnTo>
                      <a:pt x="144" y="589"/>
                    </a:lnTo>
                    <a:lnTo>
                      <a:pt x="134" y="580"/>
                    </a:lnTo>
                    <a:lnTo>
                      <a:pt x="117" y="592"/>
                    </a:lnTo>
                    <a:lnTo>
                      <a:pt x="115" y="581"/>
                    </a:lnTo>
                    <a:lnTo>
                      <a:pt x="103" y="578"/>
                    </a:lnTo>
                    <a:lnTo>
                      <a:pt x="83" y="600"/>
                    </a:lnTo>
                    <a:lnTo>
                      <a:pt x="68" y="600"/>
                    </a:lnTo>
                    <a:lnTo>
                      <a:pt x="56" y="592"/>
                    </a:lnTo>
                    <a:lnTo>
                      <a:pt x="47" y="590"/>
                    </a:lnTo>
                    <a:lnTo>
                      <a:pt x="47" y="570"/>
                    </a:lnTo>
                    <a:lnTo>
                      <a:pt x="57" y="551"/>
                    </a:lnTo>
                    <a:lnTo>
                      <a:pt x="62" y="542"/>
                    </a:lnTo>
                    <a:lnTo>
                      <a:pt x="72" y="530"/>
                    </a:lnTo>
                    <a:lnTo>
                      <a:pt x="77" y="520"/>
                    </a:lnTo>
                    <a:lnTo>
                      <a:pt x="81" y="508"/>
                    </a:lnTo>
                    <a:lnTo>
                      <a:pt x="103" y="479"/>
                    </a:lnTo>
                    <a:lnTo>
                      <a:pt x="84" y="473"/>
                    </a:lnTo>
                    <a:lnTo>
                      <a:pt x="67" y="467"/>
                    </a:lnTo>
                    <a:lnTo>
                      <a:pt x="52" y="461"/>
                    </a:lnTo>
                    <a:lnTo>
                      <a:pt x="32" y="450"/>
                    </a:lnTo>
                    <a:lnTo>
                      <a:pt x="19" y="438"/>
                    </a:lnTo>
                    <a:lnTo>
                      <a:pt x="7" y="426"/>
                    </a:lnTo>
                    <a:lnTo>
                      <a:pt x="11" y="409"/>
                    </a:lnTo>
                    <a:lnTo>
                      <a:pt x="17" y="389"/>
                    </a:lnTo>
                    <a:lnTo>
                      <a:pt x="12" y="368"/>
                    </a:lnTo>
                    <a:lnTo>
                      <a:pt x="9" y="349"/>
                    </a:lnTo>
                    <a:lnTo>
                      <a:pt x="7" y="335"/>
                    </a:lnTo>
                    <a:lnTo>
                      <a:pt x="7" y="318"/>
                    </a:lnTo>
                    <a:lnTo>
                      <a:pt x="0" y="299"/>
                    </a:lnTo>
                    <a:lnTo>
                      <a:pt x="14" y="289"/>
                    </a:lnTo>
                    <a:lnTo>
                      <a:pt x="31" y="272"/>
                    </a:lnTo>
                    <a:lnTo>
                      <a:pt x="24" y="256"/>
                    </a:lnTo>
                    <a:lnTo>
                      <a:pt x="17" y="246"/>
                    </a:lnTo>
                    <a:lnTo>
                      <a:pt x="34" y="232"/>
                    </a:lnTo>
                    <a:lnTo>
                      <a:pt x="48" y="244"/>
                    </a:lnTo>
                    <a:lnTo>
                      <a:pt x="60" y="235"/>
                    </a:lnTo>
                    <a:lnTo>
                      <a:pt x="74" y="219"/>
                    </a:lnTo>
                    <a:lnTo>
                      <a:pt x="81" y="201"/>
                    </a:lnTo>
                    <a:lnTo>
                      <a:pt x="67" y="191"/>
                    </a:lnTo>
                    <a:lnTo>
                      <a:pt x="70" y="176"/>
                    </a:lnTo>
                    <a:lnTo>
                      <a:pt x="84" y="182"/>
                    </a:lnTo>
                    <a:lnTo>
                      <a:pt x="92" y="167"/>
                    </a:lnTo>
                    <a:lnTo>
                      <a:pt x="102" y="145"/>
                    </a:lnTo>
                    <a:lnTo>
                      <a:pt x="103" y="124"/>
                    </a:lnTo>
                    <a:close/>
                  </a:path>
                </a:pathLst>
              </a:custGeom>
              <a:solidFill>
                <a:schemeClr val="accent1"/>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33" name="Freeform 32">
                <a:extLst>
                  <a:ext uri="{FF2B5EF4-FFF2-40B4-BE49-F238E27FC236}">
                    <a16:creationId xmlns:a16="http://schemas.microsoft.com/office/drawing/2014/main" id="{52D8C694-4DE9-B445-87C8-FBBF37B4288E}"/>
                  </a:ext>
                </a:extLst>
              </p:cNvPr>
              <p:cNvSpPr>
                <a:spLocks noChangeAspect="1"/>
              </p:cNvSpPr>
              <p:nvPr/>
            </p:nvSpPr>
            <p:spPr bwMode="auto">
              <a:xfrm>
                <a:off x="3313601" y="4861423"/>
                <a:ext cx="29667" cy="29667"/>
              </a:xfrm>
              <a:custGeom>
                <a:avLst/>
                <a:gdLst>
                  <a:gd name="T0" fmla="*/ 24 w 20"/>
                  <a:gd name="T1" fmla="*/ 11 h 20"/>
                  <a:gd name="T2" fmla="*/ 14 w 20"/>
                  <a:gd name="T3" fmla="*/ 24 h 20"/>
                  <a:gd name="T4" fmla="*/ 0 w 20"/>
                  <a:gd name="T5" fmla="*/ 0 h 20"/>
                  <a:gd name="T6" fmla="*/ 14 w 20"/>
                  <a:gd name="T7" fmla="*/ 0 h 20"/>
                  <a:gd name="T8" fmla="*/ 23 w 20"/>
                  <a:gd name="T9" fmla="*/ 4 h 20"/>
                  <a:gd name="T10" fmla="*/ 24 w 20"/>
                  <a:gd name="T11" fmla="*/ 11 h 20"/>
                  <a:gd name="T12" fmla="*/ 0 60000 65536"/>
                  <a:gd name="T13" fmla="*/ 0 60000 65536"/>
                  <a:gd name="T14" fmla="*/ 0 60000 65536"/>
                  <a:gd name="T15" fmla="*/ 0 60000 65536"/>
                  <a:gd name="T16" fmla="*/ 0 60000 65536"/>
                  <a:gd name="T17" fmla="*/ 0 60000 65536"/>
                  <a:gd name="T18" fmla="*/ 0 w 20"/>
                  <a:gd name="T19" fmla="*/ 0 h 20"/>
                  <a:gd name="T20" fmla="*/ 20 w 20"/>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20" h="20">
                    <a:moveTo>
                      <a:pt x="20" y="9"/>
                    </a:moveTo>
                    <a:lnTo>
                      <a:pt x="12" y="20"/>
                    </a:lnTo>
                    <a:lnTo>
                      <a:pt x="0" y="0"/>
                    </a:lnTo>
                    <a:lnTo>
                      <a:pt x="12" y="0"/>
                    </a:lnTo>
                    <a:lnTo>
                      <a:pt x="19" y="3"/>
                    </a:lnTo>
                    <a:lnTo>
                      <a:pt x="20" y="9"/>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34" name="Freeform 33">
                <a:extLst>
                  <a:ext uri="{FF2B5EF4-FFF2-40B4-BE49-F238E27FC236}">
                    <a16:creationId xmlns:a16="http://schemas.microsoft.com/office/drawing/2014/main" id="{20328511-48FF-5B4A-8EAE-A951DBAC989A}"/>
                  </a:ext>
                </a:extLst>
              </p:cNvPr>
              <p:cNvSpPr>
                <a:spLocks noChangeAspect="1"/>
              </p:cNvSpPr>
              <p:nvPr/>
            </p:nvSpPr>
            <p:spPr bwMode="auto">
              <a:xfrm>
                <a:off x="4125747" y="4291560"/>
                <a:ext cx="547612" cy="295438"/>
              </a:xfrm>
              <a:custGeom>
                <a:avLst/>
                <a:gdLst>
                  <a:gd name="T0" fmla="*/ 4 w 372"/>
                  <a:gd name="T1" fmla="*/ 121 h 201"/>
                  <a:gd name="T2" fmla="*/ 4 w 372"/>
                  <a:gd name="T3" fmla="*/ 147 h 201"/>
                  <a:gd name="T4" fmla="*/ 18 w 372"/>
                  <a:gd name="T5" fmla="*/ 170 h 201"/>
                  <a:gd name="T6" fmla="*/ 36 w 372"/>
                  <a:gd name="T7" fmla="*/ 191 h 201"/>
                  <a:gd name="T8" fmla="*/ 68 w 372"/>
                  <a:gd name="T9" fmla="*/ 178 h 201"/>
                  <a:gd name="T10" fmla="*/ 100 w 372"/>
                  <a:gd name="T11" fmla="*/ 156 h 201"/>
                  <a:gd name="T12" fmla="*/ 126 w 372"/>
                  <a:gd name="T13" fmla="*/ 182 h 201"/>
                  <a:gd name="T14" fmla="*/ 161 w 372"/>
                  <a:gd name="T15" fmla="*/ 197 h 201"/>
                  <a:gd name="T16" fmla="*/ 192 w 372"/>
                  <a:gd name="T17" fmla="*/ 202 h 201"/>
                  <a:gd name="T18" fmla="*/ 222 w 372"/>
                  <a:gd name="T19" fmla="*/ 207 h 201"/>
                  <a:gd name="T20" fmla="*/ 261 w 372"/>
                  <a:gd name="T21" fmla="*/ 216 h 201"/>
                  <a:gd name="T22" fmla="*/ 285 w 372"/>
                  <a:gd name="T23" fmla="*/ 229 h 201"/>
                  <a:gd name="T24" fmla="*/ 301 w 372"/>
                  <a:gd name="T25" fmla="*/ 235 h 201"/>
                  <a:gd name="T26" fmla="*/ 310 w 372"/>
                  <a:gd name="T27" fmla="*/ 213 h 201"/>
                  <a:gd name="T28" fmla="*/ 332 w 372"/>
                  <a:gd name="T29" fmla="*/ 212 h 201"/>
                  <a:gd name="T30" fmla="*/ 348 w 372"/>
                  <a:gd name="T31" fmla="*/ 221 h 201"/>
                  <a:gd name="T32" fmla="*/ 362 w 372"/>
                  <a:gd name="T33" fmla="*/ 218 h 201"/>
                  <a:gd name="T34" fmla="*/ 380 w 372"/>
                  <a:gd name="T35" fmla="*/ 205 h 201"/>
                  <a:gd name="T36" fmla="*/ 375 w 372"/>
                  <a:gd name="T37" fmla="*/ 189 h 201"/>
                  <a:gd name="T38" fmla="*/ 391 w 372"/>
                  <a:gd name="T39" fmla="*/ 174 h 201"/>
                  <a:gd name="T40" fmla="*/ 408 w 372"/>
                  <a:gd name="T41" fmla="*/ 145 h 201"/>
                  <a:gd name="T42" fmla="*/ 391 w 372"/>
                  <a:gd name="T43" fmla="*/ 136 h 201"/>
                  <a:gd name="T44" fmla="*/ 403 w 372"/>
                  <a:gd name="T45" fmla="*/ 112 h 201"/>
                  <a:gd name="T46" fmla="*/ 431 w 372"/>
                  <a:gd name="T47" fmla="*/ 111 h 201"/>
                  <a:gd name="T48" fmla="*/ 432 w 372"/>
                  <a:gd name="T49" fmla="*/ 89 h 201"/>
                  <a:gd name="T50" fmla="*/ 442 w 372"/>
                  <a:gd name="T51" fmla="*/ 59 h 201"/>
                  <a:gd name="T52" fmla="*/ 436 w 372"/>
                  <a:gd name="T53" fmla="*/ 31 h 201"/>
                  <a:gd name="T54" fmla="*/ 399 w 372"/>
                  <a:gd name="T55" fmla="*/ 17 h 201"/>
                  <a:gd name="T56" fmla="*/ 367 w 372"/>
                  <a:gd name="T57" fmla="*/ 7 h 201"/>
                  <a:gd name="T58" fmla="*/ 330 w 372"/>
                  <a:gd name="T59" fmla="*/ 1 h 201"/>
                  <a:gd name="T60" fmla="*/ 301 w 372"/>
                  <a:gd name="T61" fmla="*/ 18 h 201"/>
                  <a:gd name="T62" fmla="*/ 277 w 372"/>
                  <a:gd name="T63" fmla="*/ 29 h 201"/>
                  <a:gd name="T64" fmla="*/ 247 w 372"/>
                  <a:gd name="T65" fmla="*/ 30 h 201"/>
                  <a:gd name="T66" fmla="*/ 233 w 372"/>
                  <a:gd name="T67" fmla="*/ 36 h 201"/>
                  <a:gd name="T68" fmla="*/ 186 w 372"/>
                  <a:gd name="T69" fmla="*/ 63 h 201"/>
                  <a:gd name="T70" fmla="*/ 169 w 372"/>
                  <a:gd name="T71" fmla="*/ 84 h 201"/>
                  <a:gd name="T72" fmla="*/ 183 w 372"/>
                  <a:gd name="T73" fmla="*/ 111 h 201"/>
                  <a:gd name="T74" fmla="*/ 173 w 372"/>
                  <a:gd name="T75" fmla="*/ 125 h 201"/>
                  <a:gd name="T76" fmla="*/ 156 w 372"/>
                  <a:gd name="T77" fmla="*/ 106 h 201"/>
                  <a:gd name="T78" fmla="*/ 125 w 372"/>
                  <a:gd name="T79" fmla="*/ 102 h 201"/>
                  <a:gd name="T80" fmla="*/ 94 w 372"/>
                  <a:gd name="T81" fmla="*/ 115 h 201"/>
                  <a:gd name="T82" fmla="*/ 68 w 372"/>
                  <a:gd name="T83" fmla="*/ 128 h 201"/>
                  <a:gd name="T84" fmla="*/ 43 w 372"/>
                  <a:gd name="T85" fmla="*/ 127 h 201"/>
                  <a:gd name="T86" fmla="*/ 32 w 372"/>
                  <a:gd name="T87" fmla="*/ 112 h 201"/>
                  <a:gd name="T88" fmla="*/ 0 w 372"/>
                  <a:gd name="T89" fmla="*/ 111 h 2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72"/>
                  <a:gd name="T136" fmla="*/ 0 h 201"/>
                  <a:gd name="T137" fmla="*/ 372 w 372"/>
                  <a:gd name="T138" fmla="*/ 201 h 2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72" h="201">
                    <a:moveTo>
                      <a:pt x="0" y="93"/>
                    </a:moveTo>
                    <a:lnTo>
                      <a:pt x="3" y="102"/>
                    </a:lnTo>
                    <a:lnTo>
                      <a:pt x="7" y="112"/>
                    </a:lnTo>
                    <a:lnTo>
                      <a:pt x="3" y="124"/>
                    </a:lnTo>
                    <a:lnTo>
                      <a:pt x="10" y="132"/>
                    </a:lnTo>
                    <a:lnTo>
                      <a:pt x="15" y="143"/>
                    </a:lnTo>
                    <a:lnTo>
                      <a:pt x="20" y="148"/>
                    </a:lnTo>
                    <a:lnTo>
                      <a:pt x="30" y="161"/>
                    </a:lnTo>
                    <a:lnTo>
                      <a:pt x="47" y="158"/>
                    </a:lnTo>
                    <a:lnTo>
                      <a:pt x="57" y="150"/>
                    </a:lnTo>
                    <a:lnTo>
                      <a:pt x="66" y="138"/>
                    </a:lnTo>
                    <a:lnTo>
                      <a:pt x="84" y="131"/>
                    </a:lnTo>
                    <a:lnTo>
                      <a:pt x="98" y="136"/>
                    </a:lnTo>
                    <a:lnTo>
                      <a:pt x="106" y="153"/>
                    </a:lnTo>
                    <a:lnTo>
                      <a:pt x="118" y="161"/>
                    </a:lnTo>
                    <a:lnTo>
                      <a:pt x="135" y="166"/>
                    </a:lnTo>
                    <a:lnTo>
                      <a:pt x="148" y="169"/>
                    </a:lnTo>
                    <a:lnTo>
                      <a:pt x="161" y="170"/>
                    </a:lnTo>
                    <a:lnTo>
                      <a:pt x="178" y="174"/>
                    </a:lnTo>
                    <a:lnTo>
                      <a:pt x="186" y="174"/>
                    </a:lnTo>
                    <a:lnTo>
                      <a:pt x="205" y="177"/>
                    </a:lnTo>
                    <a:lnTo>
                      <a:pt x="219" y="182"/>
                    </a:lnTo>
                    <a:lnTo>
                      <a:pt x="231" y="184"/>
                    </a:lnTo>
                    <a:lnTo>
                      <a:pt x="239" y="193"/>
                    </a:lnTo>
                    <a:lnTo>
                      <a:pt x="246" y="201"/>
                    </a:lnTo>
                    <a:lnTo>
                      <a:pt x="253" y="198"/>
                    </a:lnTo>
                    <a:lnTo>
                      <a:pt x="255" y="186"/>
                    </a:lnTo>
                    <a:lnTo>
                      <a:pt x="260" y="179"/>
                    </a:lnTo>
                    <a:lnTo>
                      <a:pt x="270" y="178"/>
                    </a:lnTo>
                    <a:lnTo>
                      <a:pt x="279" y="178"/>
                    </a:lnTo>
                    <a:lnTo>
                      <a:pt x="288" y="179"/>
                    </a:lnTo>
                    <a:lnTo>
                      <a:pt x="292" y="186"/>
                    </a:lnTo>
                    <a:lnTo>
                      <a:pt x="301" y="193"/>
                    </a:lnTo>
                    <a:lnTo>
                      <a:pt x="304" y="183"/>
                    </a:lnTo>
                    <a:lnTo>
                      <a:pt x="310" y="172"/>
                    </a:lnTo>
                    <a:lnTo>
                      <a:pt x="319" y="172"/>
                    </a:lnTo>
                    <a:lnTo>
                      <a:pt x="314" y="167"/>
                    </a:lnTo>
                    <a:lnTo>
                      <a:pt x="315" y="159"/>
                    </a:lnTo>
                    <a:lnTo>
                      <a:pt x="322" y="154"/>
                    </a:lnTo>
                    <a:lnTo>
                      <a:pt x="328" y="146"/>
                    </a:lnTo>
                    <a:lnTo>
                      <a:pt x="337" y="132"/>
                    </a:lnTo>
                    <a:lnTo>
                      <a:pt x="343" y="122"/>
                    </a:lnTo>
                    <a:lnTo>
                      <a:pt x="333" y="119"/>
                    </a:lnTo>
                    <a:lnTo>
                      <a:pt x="328" y="114"/>
                    </a:lnTo>
                    <a:lnTo>
                      <a:pt x="328" y="99"/>
                    </a:lnTo>
                    <a:lnTo>
                      <a:pt x="338" y="94"/>
                    </a:lnTo>
                    <a:lnTo>
                      <a:pt x="350" y="94"/>
                    </a:lnTo>
                    <a:lnTo>
                      <a:pt x="362" y="93"/>
                    </a:lnTo>
                    <a:lnTo>
                      <a:pt x="363" y="86"/>
                    </a:lnTo>
                    <a:lnTo>
                      <a:pt x="363" y="75"/>
                    </a:lnTo>
                    <a:lnTo>
                      <a:pt x="372" y="72"/>
                    </a:lnTo>
                    <a:lnTo>
                      <a:pt x="371" y="50"/>
                    </a:lnTo>
                    <a:lnTo>
                      <a:pt x="367" y="40"/>
                    </a:lnTo>
                    <a:lnTo>
                      <a:pt x="366" y="26"/>
                    </a:lnTo>
                    <a:lnTo>
                      <a:pt x="355" y="20"/>
                    </a:lnTo>
                    <a:lnTo>
                      <a:pt x="335" y="14"/>
                    </a:lnTo>
                    <a:lnTo>
                      <a:pt x="323" y="11"/>
                    </a:lnTo>
                    <a:lnTo>
                      <a:pt x="308" y="6"/>
                    </a:lnTo>
                    <a:lnTo>
                      <a:pt x="298" y="2"/>
                    </a:lnTo>
                    <a:lnTo>
                      <a:pt x="277" y="1"/>
                    </a:lnTo>
                    <a:lnTo>
                      <a:pt x="262" y="0"/>
                    </a:lnTo>
                    <a:lnTo>
                      <a:pt x="253" y="15"/>
                    </a:lnTo>
                    <a:lnTo>
                      <a:pt x="244" y="24"/>
                    </a:lnTo>
                    <a:lnTo>
                      <a:pt x="233" y="24"/>
                    </a:lnTo>
                    <a:lnTo>
                      <a:pt x="219" y="25"/>
                    </a:lnTo>
                    <a:lnTo>
                      <a:pt x="207" y="25"/>
                    </a:lnTo>
                    <a:lnTo>
                      <a:pt x="202" y="16"/>
                    </a:lnTo>
                    <a:lnTo>
                      <a:pt x="196" y="30"/>
                    </a:lnTo>
                    <a:lnTo>
                      <a:pt x="178" y="44"/>
                    </a:lnTo>
                    <a:lnTo>
                      <a:pt x="156" y="53"/>
                    </a:lnTo>
                    <a:lnTo>
                      <a:pt x="146" y="54"/>
                    </a:lnTo>
                    <a:lnTo>
                      <a:pt x="142" y="71"/>
                    </a:lnTo>
                    <a:lnTo>
                      <a:pt x="150" y="79"/>
                    </a:lnTo>
                    <a:lnTo>
                      <a:pt x="154" y="93"/>
                    </a:lnTo>
                    <a:lnTo>
                      <a:pt x="153" y="103"/>
                    </a:lnTo>
                    <a:lnTo>
                      <a:pt x="145" y="105"/>
                    </a:lnTo>
                    <a:lnTo>
                      <a:pt x="139" y="96"/>
                    </a:lnTo>
                    <a:lnTo>
                      <a:pt x="131" y="89"/>
                    </a:lnTo>
                    <a:lnTo>
                      <a:pt x="117" y="86"/>
                    </a:lnTo>
                    <a:lnTo>
                      <a:pt x="105" y="86"/>
                    </a:lnTo>
                    <a:lnTo>
                      <a:pt x="97" y="98"/>
                    </a:lnTo>
                    <a:lnTo>
                      <a:pt x="79" y="97"/>
                    </a:lnTo>
                    <a:lnTo>
                      <a:pt x="63" y="100"/>
                    </a:lnTo>
                    <a:lnTo>
                      <a:pt x="57" y="108"/>
                    </a:lnTo>
                    <a:lnTo>
                      <a:pt x="47" y="112"/>
                    </a:lnTo>
                    <a:lnTo>
                      <a:pt x="36" y="107"/>
                    </a:lnTo>
                    <a:lnTo>
                      <a:pt x="34" y="102"/>
                    </a:lnTo>
                    <a:lnTo>
                      <a:pt x="27" y="94"/>
                    </a:lnTo>
                    <a:lnTo>
                      <a:pt x="15" y="93"/>
                    </a:lnTo>
                    <a:lnTo>
                      <a:pt x="0" y="93"/>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35" name="Freeform 34">
                <a:extLst>
                  <a:ext uri="{FF2B5EF4-FFF2-40B4-BE49-F238E27FC236}">
                    <a16:creationId xmlns:a16="http://schemas.microsoft.com/office/drawing/2014/main" id="{7EC5BE11-8E93-7745-9D9B-67B58654834B}"/>
                  </a:ext>
                </a:extLst>
              </p:cNvPr>
              <p:cNvSpPr>
                <a:spLocks noChangeAspect="1"/>
              </p:cNvSpPr>
              <p:nvPr/>
            </p:nvSpPr>
            <p:spPr bwMode="auto">
              <a:xfrm>
                <a:off x="3611511" y="3908356"/>
                <a:ext cx="254646" cy="245993"/>
              </a:xfrm>
              <a:custGeom>
                <a:avLst/>
                <a:gdLst>
                  <a:gd name="T0" fmla="*/ 0 w 173"/>
                  <a:gd name="T1" fmla="*/ 9 h 168"/>
                  <a:gd name="T2" fmla="*/ 20 w 173"/>
                  <a:gd name="T3" fmla="*/ 0 h 168"/>
                  <a:gd name="T4" fmla="*/ 33 w 173"/>
                  <a:gd name="T5" fmla="*/ 0 h 168"/>
                  <a:gd name="T6" fmla="*/ 38 w 173"/>
                  <a:gd name="T7" fmla="*/ 7 h 168"/>
                  <a:gd name="T8" fmla="*/ 49 w 173"/>
                  <a:gd name="T9" fmla="*/ 20 h 168"/>
                  <a:gd name="T10" fmla="*/ 64 w 173"/>
                  <a:gd name="T11" fmla="*/ 26 h 168"/>
                  <a:gd name="T12" fmla="*/ 80 w 173"/>
                  <a:gd name="T13" fmla="*/ 31 h 168"/>
                  <a:gd name="T14" fmla="*/ 96 w 173"/>
                  <a:gd name="T15" fmla="*/ 13 h 168"/>
                  <a:gd name="T16" fmla="*/ 120 w 173"/>
                  <a:gd name="T17" fmla="*/ 5 h 168"/>
                  <a:gd name="T18" fmla="*/ 126 w 173"/>
                  <a:gd name="T19" fmla="*/ 9 h 168"/>
                  <a:gd name="T20" fmla="*/ 138 w 173"/>
                  <a:gd name="T21" fmla="*/ 12 h 168"/>
                  <a:gd name="T22" fmla="*/ 155 w 173"/>
                  <a:gd name="T23" fmla="*/ 18 h 168"/>
                  <a:gd name="T24" fmla="*/ 169 w 173"/>
                  <a:gd name="T25" fmla="*/ 21 h 168"/>
                  <a:gd name="T26" fmla="*/ 169 w 173"/>
                  <a:gd name="T27" fmla="*/ 38 h 168"/>
                  <a:gd name="T28" fmla="*/ 171 w 173"/>
                  <a:gd name="T29" fmla="*/ 57 h 168"/>
                  <a:gd name="T30" fmla="*/ 174 w 173"/>
                  <a:gd name="T31" fmla="*/ 79 h 168"/>
                  <a:gd name="T32" fmla="*/ 189 w 173"/>
                  <a:gd name="T33" fmla="*/ 76 h 168"/>
                  <a:gd name="T34" fmla="*/ 200 w 173"/>
                  <a:gd name="T35" fmla="*/ 75 h 168"/>
                  <a:gd name="T36" fmla="*/ 200 w 173"/>
                  <a:gd name="T37" fmla="*/ 95 h 168"/>
                  <a:gd name="T38" fmla="*/ 202 w 173"/>
                  <a:gd name="T39" fmla="*/ 111 h 168"/>
                  <a:gd name="T40" fmla="*/ 206 w 173"/>
                  <a:gd name="T41" fmla="*/ 134 h 168"/>
                  <a:gd name="T42" fmla="*/ 180 w 173"/>
                  <a:gd name="T43" fmla="*/ 148 h 168"/>
                  <a:gd name="T44" fmla="*/ 166 w 173"/>
                  <a:gd name="T45" fmla="*/ 154 h 168"/>
                  <a:gd name="T46" fmla="*/ 164 w 173"/>
                  <a:gd name="T47" fmla="*/ 181 h 168"/>
                  <a:gd name="T48" fmla="*/ 168 w 173"/>
                  <a:gd name="T49" fmla="*/ 199 h 168"/>
                  <a:gd name="T50" fmla="*/ 160 w 173"/>
                  <a:gd name="T51" fmla="*/ 198 h 168"/>
                  <a:gd name="T52" fmla="*/ 145 w 173"/>
                  <a:gd name="T53" fmla="*/ 184 h 168"/>
                  <a:gd name="T54" fmla="*/ 136 w 173"/>
                  <a:gd name="T55" fmla="*/ 158 h 168"/>
                  <a:gd name="T56" fmla="*/ 118 w 173"/>
                  <a:gd name="T57" fmla="*/ 136 h 168"/>
                  <a:gd name="T58" fmla="*/ 106 w 173"/>
                  <a:gd name="T59" fmla="*/ 137 h 168"/>
                  <a:gd name="T60" fmla="*/ 83 w 173"/>
                  <a:gd name="T61" fmla="*/ 141 h 168"/>
                  <a:gd name="T62" fmla="*/ 77 w 173"/>
                  <a:gd name="T63" fmla="*/ 131 h 168"/>
                  <a:gd name="T64" fmla="*/ 70 w 173"/>
                  <a:gd name="T65" fmla="*/ 116 h 168"/>
                  <a:gd name="T66" fmla="*/ 60 w 173"/>
                  <a:gd name="T67" fmla="*/ 100 h 168"/>
                  <a:gd name="T68" fmla="*/ 48 w 173"/>
                  <a:gd name="T69" fmla="*/ 91 h 168"/>
                  <a:gd name="T70" fmla="*/ 32 w 173"/>
                  <a:gd name="T71" fmla="*/ 88 h 168"/>
                  <a:gd name="T72" fmla="*/ 37 w 173"/>
                  <a:gd name="T73" fmla="*/ 66 h 168"/>
                  <a:gd name="T74" fmla="*/ 26 w 173"/>
                  <a:gd name="T75" fmla="*/ 58 h 168"/>
                  <a:gd name="T76" fmla="*/ 11 w 173"/>
                  <a:gd name="T77" fmla="*/ 59 h 168"/>
                  <a:gd name="T78" fmla="*/ 6 w 173"/>
                  <a:gd name="T79" fmla="*/ 46 h 168"/>
                  <a:gd name="T80" fmla="*/ 8 w 173"/>
                  <a:gd name="T81" fmla="*/ 27 h 168"/>
                  <a:gd name="T82" fmla="*/ 0 w 173"/>
                  <a:gd name="T83" fmla="*/ 9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3"/>
                  <a:gd name="T127" fmla="*/ 0 h 168"/>
                  <a:gd name="T128" fmla="*/ 173 w 173"/>
                  <a:gd name="T129" fmla="*/ 168 h 1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3" h="168">
                    <a:moveTo>
                      <a:pt x="0" y="8"/>
                    </a:moveTo>
                    <a:lnTo>
                      <a:pt x="17" y="0"/>
                    </a:lnTo>
                    <a:lnTo>
                      <a:pt x="28" y="0"/>
                    </a:lnTo>
                    <a:lnTo>
                      <a:pt x="32" y="6"/>
                    </a:lnTo>
                    <a:lnTo>
                      <a:pt x="41" y="17"/>
                    </a:lnTo>
                    <a:lnTo>
                      <a:pt x="54" y="22"/>
                    </a:lnTo>
                    <a:lnTo>
                      <a:pt x="67" y="26"/>
                    </a:lnTo>
                    <a:lnTo>
                      <a:pt x="81" y="11"/>
                    </a:lnTo>
                    <a:lnTo>
                      <a:pt x="101" y="4"/>
                    </a:lnTo>
                    <a:lnTo>
                      <a:pt x="106" y="8"/>
                    </a:lnTo>
                    <a:lnTo>
                      <a:pt x="116" y="10"/>
                    </a:lnTo>
                    <a:lnTo>
                      <a:pt x="130" y="15"/>
                    </a:lnTo>
                    <a:lnTo>
                      <a:pt x="142" y="18"/>
                    </a:lnTo>
                    <a:lnTo>
                      <a:pt x="142" y="32"/>
                    </a:lnTo>
                    <a:lnTo>
                      <a:pt x="144" y="48"/>
                    </a:lnTo>
                    <a:lnTo>
                      <a:pt x="146" y="67"/>
                    </a:lnTo>
                    <a:lnTo>
                      <a:pt x="159" y="64"/>
                    </a:lnTo>
                    <a:lnTo>
                      <a:pt x="168" y="63"/>
                    </a:lnTo>
                    <a:lnTo>
                      <a:pt x="168" y="80"/>
                    </a:lnTo>
                    <a:lnTo>
                      <a:pt x="170" y="94"/>
                    </a:lnTo>
                    <a:lnTo>
                      <a:pt x="173" y="113"/>
                    </a:lnTo>
                    <a:lnTo>
                      <a:pt x="151" y="125"/>
                    </a:lnTo>
                    <a:lnTo>
                      <a:pt x="139" y="130"/>
                    </a:lnTo>
                    <a:lnTo>
                      <a:pt x="138" y="153"/>
                    </a:lnTo>
                    <a:lnTo>
                      <a:pt x="141" y="168"/>
                    </a:lnTo>
                    <a:lnTo>
                      <a:pt x="134" y="167"/>
                    </a:lnTo>
                    <a:lnTo>
                      <a:pt x="122" y="155"/>
                    </a:lnTo>
                    <a:lnTo>
                      <a:pt x="114" y="133"/>
                    </a:lnTo>
                    <a:lnTo>
                      <a:pt x="99" y="115"/>
                    </a:lnTo>
                    <a:lnTo>
                      <a:pt x="89" y="116"/>
                    </a:lnTo>
                    <a:lnTo>
                      <a:pt x="70" y="119"/>
                    </a:lnTo>
                    <a:lnTo>
                      <a:pt x="65" y="111"/>
                    </a:lnTo>
                    <a:lnTo>
                      <a:pt x="59" y="98"/>
                    </a:lnTo>
                    <a:lnTo>
                      <a:pt x="50" y="84"/>
                    </a:lnTo>
                    <a:lnTo>
                      <a:pt x="40" y="77"/>
                    </a:lnTo>
                    <a:lnTo>
                      <a:pt x="27" y="74"/>
                    </a:lnTo>
                    <a:lnTo>
                      <a:pt x="31" y="56"/>
                    </a:lnTo>
                    <a:lnTo>
                      <a:pt x="22" y="49"/>
                    </a:lnTo>
                    <a:lnTo>
                      <a:pt x="9" y="50"/>
                    </a:lnTo>
                    <a:lnTo>
                      <a:pt x="5" y="39"/>
                    </a:lnTo>
                    <a:lnTo>
                      <a:pt x="7" y="23"/>
                    </a:lnTo>
                    <a:lnTo>
                      <a:pt x="0" y="8"/>
                    </a:lnTo>
                    <a:close/>
                  </a:path>
                </a:pathLst>
              </a:custGeom>
              <a:solidFill>
                <a:schemeClr val="bg1">
                  <a:lumMod val="85000"/>
                </a:schemeClr>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36" name="Freeform 35">
                <a:extLst>
                  <a:ext uri="{FF2B5EF4-FFF2-40B4-BE49-F238E27FC236}">
                    <a16:creationId xmlns:a16="http://schemas.microsoft.com/office/drawing/2014/main" id="{A220E130-207C-8C4A-88E8-A3B6A7D00FD6}"/>
                  </a:ext>
                </a:extLst>
              </p:cNvPr>
              <p:cNvSpPr>
                <a:spLocks noChangeAspect="1"/>
              </p:cNvSpPr>
              <p:nvPr/>
            </p:nvSpPr>
            <p:spPr bwMode="auto">
              <a:xfrm>
                <a:off x="5122079" y="3427496"/>
                <a:ext cx="652684" cy="583460"/>
              </a:xfrm>
              <a:custGeom>
                <a:avLst/>
                <a:gdLst>
                  <a:gd name="T0" fmla="*/ 17 w 444"/>
                  <a:gd name="T1" fmla="*/ 465 h 397"/>
                  <a:gd name="T2" fmla="*/ 26 w 444"/>
                  <a:gd name="T3" fmla="*/ 421 h 397"/>
                  <a:gd name="T4" fmla="*/ 0 w 444"/>
                  <a:gd name="T5" fmla="*/ 401 h 397"/>
                  <a:gd name="T6" fmla="*/ 26 w 444"/>
                  <a:gd name="T7" fmla="*/ 346 h 397"/>
                  <a:gd name="T8" fmla="*/ 34 w 444"/>
                  <a:gd name="T9" fmla="*/ 309 h 397"/>
                  <a:gd name="T10" fmla="*/ 19 w 444"/>
                  <a:gd name="T11" fmla="*/ 271 h 397"/>
                  <a:gd name="T12" fmla="*/ 12 w 444"/>
                  <a:gd name="T13" fmla="*/ 240 h 397"/>
                  <a:gd name="T14" fmla="*/ 20 w 444"/>
                  <a:gd name="T15" fmla="*/ 227 h 397"/>
                  <a:gd name="T16" fmla="*/ 52 w 444"/>
                  <a:gd name="T17" fmla="*/ 239 h 397"/>
                  <a:gd name="T18" fmla="*/ 73 w 444"/>
                  <a:gd name="T19" fmla="*/ 235 h 397"/>
                  <a:gd name="T20" fmla="*/ 89 w 444"/>
                  <a:gd name="T21" fmla="*/ 222 h 397"/>
                  <a:gd name="T22" fmla="*/ 103 w 444"/>
                  <a:gd name="T23" fmla="*/ 208 h 397"/>
                  <a:gd name="T24" fmla="*/ 124 w 444"/>
                  <a:gd name="T25" fmla="*/ 207 h 397"/>
                  <a:gd name="T26" fmla="*/ 138 w 444"/>
                  <a:gd name="T27" fmla="*/ 197 h 397"/>
                  <a:gd name="T28" fmla="*/ 139 w 444"/>
                  <a:gd name="T29" fmla="*/ 174 h 397"/>
                  <a:gd name="T30" fmla="*/ 137 w 444"/>
                  <a:gd name="T31" fmla="*/ 144 h 397"/>
                  <a:gd name="T32" fmla="*/ 166 w 444"/>
                  <a:gd name="T33" fmla="*/ 122 h 397"/>
                  <a:gd name="T34" fmla="*/ 191 w 444"/>
                  <a:gd name="T35" fmla="*/ 99 h 397"/>
                  <a:gd name="T36" fmla="*/ 170 w 444"/>
                  <a:gd name="T37" fmla="*/ 77 h 397"/>
                  <a:gd name="T38" fmla="*/ 183 w 444"/>
                  <a:gd name="T39" fmla="*/ 44 h 397"/>
                  <a:gd name="T40" fmla="*/ 212 w 444"/>
                  <a:gd name="T41" fmla="*/ 30 h 397"/>
                  <a:gd name="T42" fmla="*/ 238 w 444"/>
                  <a:gd name="T43" fmla="*/ 10 h 397"/>
                  <a:gd name="T44" fmla="*/ 259 w 444"/>
                  <a:gd name="T45" fmla="*/ 5 h 397"/>
                  <a:gd name="T46" fmla="*/ 314 w 444"/>
                  <a:gd name="T47" fmla="*/ 23 h 397"/>
                  <a:gd name="T48" fmla="*/ 358 w 444"/>
                  <a:gd name="T49" fmla="*/ 18 h 397"/>
                  <a:gd name="T50" fmla="*/ 406 w 444"/>
                  <a:gd name="T51" fmla="*/ 54 h 397"/>
                  <a:gd name="T52" fmla="*/ 420 w 444"/>
                  <a:gd name="T53" fmla="*/ 100 h 397"/>
                  <a:gd name="T54" fmla="*/ 422 w 444"/>
                  <a:gd name="T55" fmla="*/ 152 h 397"/>
                  <a:gd name="T56" fmla="*/ 460 w 444"/>
                  <a:gd name="T57" fmla="*/ 183 h 397"/>
                  <a:gd name="T58" fmla="*/ 492 w 444"/>
                  <a:gd name="T59" fmla="*/ 209 h 397"/>
                  <a:gd name="T60" fmla="*/ 515 w 444"/>
                  <a:gd name="T61" fmla="*/ 227 h 397"/>
                  <a:gd name="T62" fmla="*/ 503 w 444"/>
                  <a:gd name="T63" fmla="*/ 281 h 397"/>
                  <a:gd name="T64" fmla="*/ 461 w 444"/>
                  <a:gd name="T65" fmla="*/ 284 h 397"/>
                  <a:gd name="T66" fmla="*/ 470 w 444"/>
                  <a:gd name="T67" fmla="*/ 316 h 397"/>
                  <a:gd name="T68" fmla="*/ 484 w 444"/>
                  <a:gd name="T69" fmla="*/ 365 h 397"/>
                  <a:gd name="T70" fmla="*/ 472 w 444"/>
                  <a:gd name="T71" fmla="*/ 384 h 397"/>
                  <a:gd name="T72" fmla="*/ 440 w 444"/>
                  <a:gd name="T73" fmla="*/ 418 h 397"/>
                  <a:gd name="T74" fmla="*/ 409 w 444"/>
                  <a:gd name="T75" fmla="*/ 465 h 397"/>
                  <a:gd name="T76" fmla="*/ 366 w 444"/>
                  <a:gd name="T77" fmla="*/ 440 h 397"/>
                  <a:gd name="T78" fmla="*/ 303 w 444"/>
                  <a:gd name="T79" fmla="*/ 449 h 397"/>
                  <a:gd name="T80" fmla="*/ 271 w 444"/>
                  <a:gd name="T81" fmla="*/ 472 h 397"/>
                  <a:gd name="T82" fmla="*/ 230 w 444"/>
                  <a:gd name="T83" fmla="*/ 435 h 397"/>
                  <a:gd name="T84" fmla="*/ 180 w 444"/>
                  <a:gd name="T85" fmla="*/ 438 h 397"/>
                  <a:gd name="T86" fmla="*/ 142 w 444"/>
                  <a:gd name="T87" fmla="*/ 429 h 397"/>
                  <a:gd name="T88" fmla="*/ 98 w 444"/>
                  <a:gd name="T89" fmla="*/ 427 h 397"/>
                  <a:gd name="T90" fmla="*/ 68 w 444"/>
                  <a:gd name="T91" fmla="*/ 436 h 397"/>
                  <a:gd name="T92" fmla="*/ 29 w 444"/>
                  <a:gd name="T93" fmla="*/ 467 h 3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44"/>
                  <a:gd name="T142" fmla="*/ 0 h 397"/>
                  <a:gd name="T143" fmla="*/ 444 w 444"/>
                  <a:gd name="T144" fmla="*/ 397 h 3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44" h="397">
                    <a:moveTo>
                      <a:pt x="24" y="393"/>
                    </a:moveTo>
                    <a:lnTo>
                      <a:pt x="14" y="391"/>
                    </a:lnTo>
                    <a:lnTo>
                      <a:pt x="22" y="368"/>
                    </a:lnTo>
                    <a:lnTo>
                      <a:pt x="22" y="354"/>
                    </a:lnTo>
                    <a:lnTo>
                      <a:pt x="24" y="334"/>
                    </a:lnTo>
                    <a:lnTo>
                      <a:pt x="0" y="337"/>
                    </a:lnTo>
                    <a:lnTo>
                      <a:pt x="12" y="315"/>
                    </a:lnTo>
                    <a:lnTo>
                      <a:pt x="22" y="291"/>
                    </a:lnTo>
                    <a:lnTo>
                      <a:pt x="35" y="275"/>
                    </a:lnTo>
                    <a:lnTo>
                      <a:pt x="29" y="260"/>
                    </a:lnTo>
                    <a:lnTo>
                      <a:pt x="24" y="241"/>
                    </a:lnTo>
                    <a:lnTo>
                      <a:pt x="16" y="228"/>
                    </a:lnTo>
                    <a:lnTo>
                      <a:pt x="10" y="217"/>
                    </a:lnTo>
                    <a:lnTo>
                      <a:pt x="10" y="202"/>
                    </a:lnTo>
                    <a:lnTo>
                      <a:pt x="15" y="198"/>
                    </a:lnTo>
                    <a:lnTo>
                      <a:pt x="17" y="191"/>
                    </a:lnTo>
                    <a:lnTo>
                      <a:pt x="33" y="195"/>
                    </a:lnTo>
                    <a:lnTo>
                      <a:pt x="44" y="201"/>
                    </a:lnTo>
                    <a:lnTo>
                      <a:pt x="54" y="207"/>
                    </a:lnTo>
                    <a:lnTo>
                      <a:pt x="61" y="198"/>
                    </a:lnTo>
                    <a:lnTo>
                      <a:pt x="67" y="189"/>
                    </a:lnTo>
                    <a:lnTo>
                      <a:pt x="75" y="187"/>
                    </a:lnTo>
                    <a:lnTo>
                      <a:pt x="81" y="181"/>
                    </a:lnTo>
                    <a:lnTo>
                      <a:pt x="87" y="175"/>
                    </a:lnTo>
                    <a:lnTo>
                      <a:pt x="94" y="170"/>
                    </a:lnTo>
                    <a:lnTo>
                      <a:pt x="104" y="174"/>
                    </a:lnTo>
                    <a:lnTo>
                      <a:pt x="113" y="178"/>
                    </a:lnTo>
                    <a:lnTo>
                      <a:pt x="116" y="166"/>
                    </a:lnTo>
                    <a:lnTo>
                      <a:pt x="113" y="159"/>
                    </a:lnTo>
                    <a:lnTo>
                      <a:pt x="117" y="146"/>
                    </a:lnTo>
                    <a:lnTo>
                      <a:pt x="117" y="137"/>
                    </a:lnTo>
                    <a:lnTo>
                      <a:pt x="115" y="121"/>
                    </a:lnTo>
                    <a:lnTo>
                      <a:pt x="132" y="112"/>
                    </a:lnTo>
                    <a:lnTo>
                      <a:pt x="140" y="103"/>
                    </a:lnTo>
                    <a:lnTo>
                      <a:pt x="154" y="94"/>
                    </a:lnTo>
                    <a:lnTo>
                      <a:pt x="161" y="83"/>
                    </a:lnTo>
                    <a:lnTo>
                      <a:pt x="150" y="76"/>
                    </a:lnTo>
                    <a:lnTo>
                      <a:pt x="143" y="65"/>
                    </a:lnTo>
                    <a:lnTo>
                      <a:pt x="146" y="51"/>
                    </a:lnTo>
                    <a:lnTo>
                      <a:pt x="154" y="37"/>
                    </a:lnTo>
                    <a:lnTo>
                      <a:pt x="164" y="24"/>
                    </a:lnTo>
                    <a:lnTo>
                      <a:pt x="178" y="25"/>
                    </a:lnTo>
                    <a:lnTo>
                      <a:pt x="189" y="20"/>
                    </a:lnTo>
                    <a:lnTo>
                      <a:pt x="200" y="8"/>
                    </a:lnTo>
                    <a:lnTo>
                      <a:pt x="207" y="0"/>
                    </a:lnTo>
                    <a:lnTo>
                      <a:pt x="218" y="4"/>
                    </a:lnTo>
                    <a:lnTo>
                      <a:pt x="238" y="12"/>
                    </a:lnTo>
                    <a:lnTo>
                      <a:pt x="264" y="19"/>
                    </a:lnTo>
                    <a:lnTo>
                      <a:pt x="271" y="41"/>
                    </a:lnTo>
                    <a:lnTo>
                      <a:pt x="301" y="15"/>
                    </a:lnTo>
                    <a:lnTo>
                      <a:pt x="320" y="28"/>
                    </a:lnTo>
                    <a:lnTo>
                      <a:pt x="341" y="45"/>
                    </a:lnTo>
                    <a:lnTo>
                      <a:pt x="347" y="62"/>
                    </a:lnTo>
                    <a:lnTo>
                      <a:pt x="353" y="84"/>
                    </a:lnTo>
                    <a:lnTo>
                      <a:pt x="342" y="104"/>
                    </a:lnTo>
                    <a:lnTo>
                      <a:pt x="355" y="128"/>
                    </a:lnTo>
                    <a:lnTo>
                      <a:pt x="373" y="140"/>
                    </a:lnTo>
                    <a:lnTo>
                      <a:pt x="387" y="154"/>
                    </a:lnTo>
                    <a:lnTo>
                      <a:pt x="406" y="158"/>
                    </a:lnTo>
                    <a:lnTo>
                      <a:pt x="414" y="176"/>
                    </a:lnTo>
                    <a:lnTo>
                      <a:pt x="420" y="188"/>
                    </a:lnTo>
                    <a:lnTo>
                      <a:pt x="433" y="191"/>
                    </a:lnTo>
                    <a:lnTo>
                      <a:pt x="444" y="221"/>
                    </a:lnTo>
                    <a:lnTo>
                      <a:pt x="423" y="236"/>
                    </a:lnTo>
                    <a:lnTo>
                      <a:pt x="404" y="251"/>
                    </a:lnTo>
                    <a:lnTo>
                      <a:pt x="388" y="239"/>
                    </a:lnTo>
                    <a:lnTo>
                      <a:pt x="379" y="255"/>
                    </a:lnTo>
                    <a:lnTo>
                      <a:pt x="395" y="266"/>
                    </a:lnTo>
                    <a:lnTo>
                      <a:pt x="404" y="283"/>
                    </a:lnTo>
                    <a:lnTo>
                      <a:pt x="407" y="307"/>
                    </a:lnTo>
                    <a:lnTo>
                      <a:pt x="413" y="325"/>
                    </a:lnTo>
                    <a:lnTo>
                      <a:pt x="397" y="323"/>
                    </a:lnTo>
                    <a:lnTo>
                      <a:pt x="370" y="328"/>
                    </a:lnTo>
                    <a:lnTo>
                      <a:pt x="370" y="352"/>
                    </a:lnTo>
                    <a:lnTo>
                      <a:pt x="362" y="378"/>
                    </a:lnTo>
                    <a:lnTo>
                      <a:pt x="344" y="391"/>
                    </a:lnTo>
                    <a:lnTo>
                      <a:pt x="329" y="389"/>
                    </a:lnTo>
                    <a:lnTo>
                      <a:pt x="308" y="370"/>
                    </a:lnTo>
                    <a:lnTo>
                      <a:pt x="268" y="376"/>
                    </a:lnTo>
                    <a:lnTo>
                      <a:pt x="255" y="378"/>
                    </a:lnTo>
                    <a:lnTo>
                      <a:pt x="236" y="384"/>
                    </a:lnTo>
                    <a:lnTo>
                      <a:pt x="228" y="397"/>
                    </a:lnTo>
                    <a:lnTo>
                      <a:pt x="209" y="379"/>
                    </a:lnTo>
                    <a:lnTo>
                      <a:pt x="193" y="366"/>
                    </a:lnTo>
                    <a:lnTo>
                      <a:pt x="179" y="366"/>
                    </a:lnTo>
                    <a:lnTo>
                      <a:pt x="151" y="368"/>
                    </a:lnTo>
                    <a:lnTo>
                      <a:pt x="139" y="354"/>
                    </a:lnTo>
                    <a:lnTo>
                      <a:pt x="119" y="361"/>
                    </a:lnTo>
                    <a:lnTo>
                      <a:pt x="96" y="359"/>
                    </a:lnTo>
                    <a:lnTo>
                      <a:pt x="82" y="359"/>
                    </a:lnTo>
                    <a:lnTo>
                      <a:pt x="64" y="360"/>
                    </a:lnTo>
                    <a:lnTo>
                      <a:pt x="57" y="367"/>
                    </a:lnTo>
                    <a:lnTo>
                      <a:pt x="55" y="386"/>
                    </a:lnTo>
                    <a:lnTo>
                      <a:pt x="24" y="393"/>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37" name="Freeform 36">
                <a:extLst>
                  <a:ext uri="{FF2B5EF4-FFF2-40B4-BE49-F238E27FC236}">
                    <a16:creationId xmlns:a16="http://schemas.microsoft.com/office/drawing/2014/main" id="{75E1FCF0-1B46-6D49-94D7-DF28071BF708}"/>
                  </a:ext>
                </a:extLst>
              </p:cNvPr>
              <p:cNvSpPr>
                <a:spLocks noChangeAspect="1"/>
              </p:cNvSpPr>
              <p:nvPr/>
            </p:nvSpPr>
            <p:spPr bwMode="auto">
              <a:xfrm>
                <a:off x="4557161" y="4711849"/>
                <a:ext cx="315217" cy="320161"/>
              </a:xfrm>
              <a:custGeom>
                <a:avLst/>
                <a:gdLst>
                  <a:gd name="T0" fmla="*/ 146 w 215"/>
                  <a:gd name="T1" fmla="*/ 259 h 218"/>
                  <a:gd name="T2" fmla="*/ 116 w 215"/>
                  <a:gd name="T3" fmla="*/ 213 h 218"/>
                  <a:gd name="T4" fmla="*/ 115 w 215"/>
                  <a:gd name="T5" fmla="*/ 202 h 218"/>
                  <a:gd name="T6" fmla="*/ 107 w 215"/>
                  <a:gd name="T7" fmla="*/ 188 h 218"/>
                  <a:gd name="T8" fmla="*/ 96 w 215"/>
                  <a:gd name="T9" fmla="*/ 173 h 218"/>
                  <a:gd name="T10" fmla="*/ 89 w 215"/>
                  <a:gd name="T11" fmla="*/ 164 h 218"/>
                  <a:gd name="T12" fmla="*/ 75 w 215"/>
                  <a:gd name="T13" fmla="*/ 150 h 218"/>
                  <a:gd name="T14" fmla="*/ 58 w 215"/>
                  <a:gd name="T15" fmla="*/ 134 h 218"/>
                  <a:gd name="T16" fmla="*/ 44 w 215"/>
                  <a:gd name="T17" fmla="*/ 126 h 218"/>
                  <a:gd name="T18" fmla="*/ 42 w 215"/>
                  <a:gd name="T19" fmla="*/ 116 h 218"/>
                  <a:gd name="T20" fmla="*/ 34 w 215"/>
                  <a:gd name="T21" fmla="*/ 102 h 218"/>
                  <a:gd name="T22" fmla="*/ 26 w 215"/>
                  <a:gd name="T23" fmla="*/ 89 h 218"/>
                  <a:gd name="T24" fmla="*/ 15 w 215"/>
                  <a:gd name="T25" fmla="*/ 81 h 218"/>
                  <a:gd name="T26" fmla="*/ 12 w 215"/>
                  <a:gd name="T27" fmla="*/ 64 h 218"/>
                  <a:gd name="T28" fmla="*/ 7 w 215"/>
                  <a:gd name="T29" fmla="*/ 49 h 218"/>
                  <a:gd name="T30" fmla="*/ 0 w 215"/>
                  <a:gd name="T31" fmla="*/ 36 h 218"/>
                  <a:gd name="T32" fmla="*/ 1 w 215"/>
                  <a:gd name="T33" fmla="*/ 19 h 218"/>
                  <a:gd name="T34" fmla="*/ 1 w 215"/>
                  <a:gd name="T35" fmla="*/ 0 h 218"/>
                  <a:gd name="T36" fmla="*/ 13 w 215"/>
                  <a:gd name="T37" fmla="*/ 5 h 218"/>
                  <a:gd name="T38" fmla="*/ 25 w 215"/>
                  <a:gd name="T39" fmla="*/ 11 h 218"/>
                  <a:gd name="T40" fmla="*/ 36 w 215"/>
                  <a:gd name="T41" fmla="*/ 14 h 218"/>
                  <a:gd name="T42" fmla="*/ 44 w 215"/>
                  <a:gd name="T43" fmla="*/ 12 h 218"/>
                  <a:gd name="T44" fmla="*/ 64 w 215"/>
                  <a:gd name="T45" fmla="*/ 12 h 218"/>
                  <a:gd name="T46" fmla="*/ 85 w 215"/>
                  <a:gd name="T47" fmla="*/ 13 h 218"/>
                  <a:gd name="T48" fmla="*/ 98 w 215"/>
                  <a:gd name="T49" fmla="*/ 17 h 218"/>
                  <a:gd name="T50" fmla="*/ 116 w 215"/>
                  <a:gd name="T51" fmla="*/ 20 h 218"/>
                  <a:gd name="T52" fmla="*/ 120 w 215"/>
                  <a:gd name="T53" fmla="*/ 39 h 218"/>
                  <a:gd name="T54" fmla="*/ 129 w 215"/>
                  <a:gd name="T55" fmla="*/ 44 h 218"/>
                  <a:gd name="T56" fmla="*/ 140 w 215"/>
                  <a:gd name="T57" fmla="*/ 24 h 218"/>
                  <a:gd name="T58" fmla="*/ 155 w 215"/>
                  <a:gd name="T59" fmla="*/ 24 h 218"/>
                  <a:gd name="T60" fmla="*/ 168 w 215"/>
                  <a:gd name="T61" fmla="*/ 31 h 218"/>
                  <a:gd name="T62" fmla="*/ 189 w 215"/>
                  <a:gd name="T63" fmla="*/ 40 h 218"/>
                  <a:gd name="T64" fmla="*/ 203 w 215"/>
                  <a:gd name="T65" fmla="*/ 44 h 218"/>
                  <a:gd name="T66" fmla="*/ 217 w 215"/>
                  <a:gd name="T67" fmla="*/ 53 h 218"/>
                  <a:gd name="T68" fmla="*/ 228 w 215"/>
                  <a:gd name="T69" fmla="*/ 59 h 218"/>
                  <a:gd name="T70" fmla="*/ 228 w 215"/>
                  <a:gd name="T71" fmla="*/ 71 h 218"/>
                  <a:gd name="T72" fmla="*/ 229 w 215"/>
                  <a:gd name="T73" fmla="*/ 82 h 218"/>
                  <a:gd name="T74" fmla="*/ 223 w 215"/>
                  <a:gd name="T75" fmla="*/ 95 h 218"/>
                  <a:gd name="T76" fmla="*/ 222 w 215"/>
                  <a:gd name="T77" fmla="*/ 107 h 218"/>
                  <a:gd name="T78" fmla="*/ 238 w 215"/>
                  <a:gd name="T79" fmla="*/ 115 h 218"/>
                  <a:gd name="T80" fmla="*/ 249 w 215"/>
                  <a:gd name="T81" fmla="*/ 130 h 218"/>
                  <a:gd name="T82" fmla="*/ 255 w 215"/>
                  <a:gd name="T83" fmla="*/ 144 h 218"/>
                  <a:gd name="T84" fmla="*/ 251 w 215"/>
                  <a:gd name="T85" fmla="*/ 150 h 218"/>
                  <a:gd name="T86" fmla="*/ 241 w 215"/>
                  <a:gd name="T87" fmla="*/ 147 h 218"/>
                  <a:gd name="T88" fmla="*/ 232 w 215"/>
                  <a:gd name="T89" fmla="*/ 157 h 218"/>
                  <a:gd name="T90" fmla="*/ 230 w 215"/>
                  <a:gd name="T91" fmla="*/ 165 h 218"/>
                  <a:gd name="T92" fmla="*/ 229 w 215"/>
                  <a:gd name="T93" fmla="*/ 178 h 218"/>
                  <a:gd name="T94" fmla="*/ 217 w 215"/>
                  <a:gd name="T95" fmla="*/ 183 h 218"/>
                  <a:gd name="T96" fmla="*/ 205 w 215"/>
                  <a:gd name="T97" fmla="*/ 182 h 218"/>
                  <a:gd name="T98" fmla="*/ 199 w 215"/>
                  <a:gd name="T99" fmla="*/ 172 h 218"/>
                  <a:gd name="T100" fmla="*/ 186 w 215"/>
                  <a:gd name="T101" fmla="*/ 168 h 218"/>
                  <a:gd name="T102" fmla="*/ 168 w 215"/>
                  <a:gd name="T103" fmla="*/ 168 h 218"/>
                  <a:gd name="T104" fmla="*/ 170 w 215"/>
                  <a:gd name="T105" fmla="*/ 184 h 218"/>
                  <a:gd name="T106" fmla="*/ 167 w 215"/>
                  <a:gd name="T107" fmla="*/ 197 h 218"/>
                  <a:gd name="T108" fmla="*/ 161 w 215"/>
                  <a:gd name="T109" fmla="*/ 206 h 218"/>
                  <a:gd name="T110" fmla="*/ 155 w 215"/>
                  <a:gd name="T111" fmla="*/ 210 h 218"/>
                  <a:gd name="T112" fmla="*/ 158 w 215"/>
                  <a:gd name="T113" fmla="*/ 225 h 218"/>
                  <a:gd name="T114" fmla="*/ 158 w 215"/>
                  <a:gd name="T115" fmla="*/ 238 h 218"/>
                  <a:gd name="T116" fmla="*/ 146 w 215"/>
                  <a:gd name="T117" fmla="*/ 259 h 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5"/>
                  <a:gd name="T178" fmla="*/ 0 h 218"/>
                  <a:gd name="T179" fmla="*/ 215 w 215"/>
                  <a:gd name="T180" fmla="*/ 218 h 21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5" h="218">
                    <a:moveTo>
                      <a:pt x="123" y="218"/>
                    </a:moveTo>
                    <a:lnTo>
                      <a:pt x="98" y="179"/>
                    </a:lnTo>
                    <a:lnTo>
                      <a:pt x="97" y="170"/>
                    </a:lnTo>
                    <a:lnTo>
                      <a:pt x="90" y="158"/>
                    </a:lnTo>
                    <a:lnTo>
                      <a:pt x="81" y="146"/>
                    </a:lnTo>
                    <a:lnTo>
                      <a:pt x="75" y="138"/>
                    </a:lnTo>
                    <a:lnTo>
                      <a:pt x="63" y="126"/>
                    </a:lnTo>
                    <a:lnTo>
                      <a:pt x="49" y="113"/>
                    </a:lnTo>
                    <a:lnTo>
                      <a:pt x="37" y="106"/>
                    </a:lnTo>
                    <a:lnTo>
                      <a:pt x="35" y="98"/>
                    </a:lnTo>
                    <a:lnTo>
                      <a:pt x="29" y="86"/>
                    </a:lnTo>
                    <a:lnTo>
                      <a:pt x="22" y="75"/>
                    </a:lnTo>
                    <a:lnTo>
                      <a:pt x="13" y="68"/>
                    </a:lnTo>
                    <a:lnTo>
                      <a:pt x="10" y="54"/>
                    </a:lnTo>
                    <a:lnTo>
                      <a:pt x="6" y="41"/>
                    </a:lnTo>
                    <a:lnTo>
                      <a:pt x="0" y="30"/>
                    </a:lnTo>
                    <a:lnTo>
                      <a:pt x="1" y="16"/>
                    </a:lnTo>
                    <a:lnTo>
                      <a:pt x="1" y="0"/>
                    </a:lnTo>
                    <a:lnTo>
                      <a:pt x="11" y="4"/>
                    </a:lnTo>
                    <a:lnTo>
                      <a:pt x="21" y="9"/>
                    </a:lnTo>
                    <a:lnTo>
                      <a:pt x="30" y="12"/>
                    </a:lnTo>
                    <a:lnTo>
                      <a:pt x="37" y="10"/>
                    </a:lnTo>
                    <a:lnTo>
                      <a:pt x="54" y="10"/>
                    </a:lnTo>
                    <a:lnTo>
                      <a:pt x="72" y="11"/>
                    </a:lnTo>
                    <a:lnTo>
                      <a:pt x="83" y="14"/>
                    </a:lnTo>
                    <a:lnTo>
                      <a:pt x="98" y="17"/>
                    </a:lnTo>
                    <a:lnTo>
                      <a:pt x="101" y="33"/>
                    </a:lnTo>
                    <a:lnTo>
                      <a:pt x="109" y="37"/>
                    </a:lnTo>
                    <a:lnTo>
                      <a:pt x="118" y="20"/>
                    </a:lnTo>
                    <a:lnTo>
                      <a:pt x="131" y="20"/>
                    </a:lnTo>
                    <a:lnTo>
                      <a:pt x="142" y="26"/>
                    </a:lnTo>
                    <a:lnTo>
                      <a:pt x="159" y="34"/>
                    </a:lnTo>
                    <a:lnTo>
                      <a:pt x="171" y="37"/>
                    </a:lnTo>
                    <a:lnTo>
                      <a:pt x="183" y="45"/>
                    </a:lnTo>
                    <a:lnTo>
                      <a:pt x="192" y="50"/>
                    </a:lnTo>
                    <a:lnTo>
                      <a:pt x="192" y="60"/>
                    </a:lnTo>
                    <a:lnTo>
                      <a:pt x="193" y="69"/>
                    </a:lnTo>
                    <a:lnTo>
                      <a:pt x="188" y="80"/>
                    </a:lnTo>
                    <a:lnTo>
                      <a:pt x="187" y="90"/>
                    </a:lnTo>
                    <a:lnTo>
                      <a:pt x="201" y="97"/>
                    </a:lnTo>
                    <a:lnTo>
                      <a:pt x="210" y="109"/>
                    </a:lnTo>
                    <a:lnTo>
                      <a:pt x="215" y="121"/>
                    </a:lnTo>
                    <a:lnTo>
                      <a:pt x="212" y="126"/>
                    </a:lnTo>
                    <a:lnTo>
                      <a:pt x="203" y="124"/>
                    </a:lnTo>
                    <a:lnTo>
                      <a:pt x="196" y="132"/>
                    </a:lnTo>
                    <a:lnTo>
                      <a:pt x="194" y="139"/>
                    </a:lnTo>
                    <a:lnTo>
                      <a:pt x="193" y="150"/>
                    </a:lnTo>
                    <a:lnTo>
                      <a:pt x="183" y="154"/>
                    </a:lnTo>
                    <a:lnTo>
                      <a:pt x="173" y="153"/>
                    </a:lnTo>
                    <a:lnTo>
                      <a:pt x="168" y="145"/>
                    </a:lnTo>
                    <a:lnTo>
                      <a:pt x="157" y="141"/>
                    </a:lnTo>
                    <a:lnTo>
                      <a:pt x="142" y="141"/>
                    </a:lnTo>
                    <a:lnTo>
                      <a:pt x="143" y="155"/>
                    </a:lnTo>
                    <a:lnTo>
                      <a:pt x="141" y="166"/>
                    </a:lnTo>
                    <a:lnTo>
                      <a:pt x="136" y="173"/>
                    </a:lnTo>
                    <a:lnTo>
                      <a:pt x="131" y="177"/>
                    </a:lnTo>
                    <a:lnTo>
                      <a:pt x="133" y="189"/>
                    </a:lnTo>
                    <a:lnTo>
                      <a:pt x="133" y="200"/>
                    </a:lnTo>
                    <a:lnTo>
                      <a:pt x="123" y="218"/>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38" name="Freeform 37">
                <a:extLst>
                  <a:ext uri="{FF2B5EF4-FFF2-40B4-BE49-F238E27FC236}">
                    <a16:creationId xmlns:a16="http://schemas.microsoft.com/office/drawing/2014/main" id="{EBC3B3C2-EE2E-6544-B072-0C1CD876D070}"/>
                  </a:ext>
                </a:extLst>
              </p:cNvPr>
              <p:cNvSpPr>
                <a:spLocks noChangeAspect="1"/>
              </p:cNvSpPr>
              <p:nvPr/>
            </p:nvSpPr>
            <p:spPr bwMode="auto">
              <a:xfrm>
                <a:off x="4360615" y="4572165"/>
                <a:ext cx="491985" cy="402983"/>
              </a:xfrm>
              <a:custGeom>
                <a:avLst/>
                <a:gdLst>
                  <a:gd name="T0" fmla="*/ 234 w 335"/>
                  <a:gd name="T1" fmla="*/ 301 h 274"/>
                  <a:gd name="T2" fmla="*/ 177 w 335"/>
                  <a:gd name="T3" fmla="*/ 288 h 274"/>
                  <a:gd name="T4" fmla="*/ 112 w 335"/>
                  <a:gd name="T5" fmla="*/ 213 h 274"/>
                  <a:gd name="T6" fmla="*/ 100 w 335"/>
                  <a:gd name="T7" fmla="*/ 169 h 274"/>
                  <a:gd name="T8" fmla="*/ 87 w 335"/>
                  <a:gd name="T9" fmla="*/ 104 h 274"/>
                  <a:gd name="T10" fmla="*/ 46 w 335"/>
                  <a:gd name="T11" fmla="*/ 143 h 274"/>
                  <a:gd name="T12" fmla="*/ 0 w 335"/>
                  <a:gd name="T13" fmla="*/ 114 h 274"/>
                  <a:gd name="T14" fmla="*/ 40 w 335"/>
                  <a:gd name="T15" fmla="*/ 76 h 274"/>
                  <a:gd name="T16" fmla="*/ 71 w 335"/>
                  <a:gd name="T17" fmla="*/ 68 h 274"/>
                  <a:gd name="T18" fmla="*/ 90 w 335"/>
                  <a:gd name="T19" fmla="*/ 75 h 274"/>
                  <a:gd name="T20" fmla="*/ 124 w 335"/>
                  <a:gd name="T21" fmla="*/ 70 h 274"/>
                  <a:gd name="T22" fmla="*/ 154 w 335"/>
                  <a:gd name="T23" fmla="*/ 50 h 274"/>
                  <a:gd name="T24" fmla="*/ 191 w 335"/>
                  <a:gd name="T25" fmla="*/ 20 h 274"/>
                  <a:gd name="T26" fmla="*/ 217 w 335"/>
                  <a:gd name="T27" fmla="*/ 0 h 274"/>
                  <a:gd name="T28" fmla="*/ 254 w 335"/>
                  <a:gd name="T29" fmla="*/ 29 h 274"/>
                  <a:gd name="T30" fmla="*/ 277 w 335"/>
                  <a:gd name="T31" fmla="*/ 63 h 274"/>
                  <a:gd name="T32" fmla="*/ 304 w 335"/>
                  <a:gd name="T33" fmla="*/ 87 h 274"/>
                  <a:gd name="T34" fmla="*/ 349 w 335"/>
                  <a:gd name="T35" fmla="*/ 71 h 274"/>
                  <a:gd name="T36" fmla="*/ 356 w 335"/>
                  <a:gd name="T37" fmla="*/ 100 h 274"/>
                  <a:gd name="T38" fmla="*/ 386 w 335"/>
                  <a:gd name="T39" fmla="*/ 117 h 274"/>
                  <a:gd name="T40" fmla="*/ 394 w 335"/>
                  <a:gd name="T41" fmla="*/ 146 h 274"/>
                  <a:gd name="T42" fmla="*/ 377 w 335"/>
                  <a:gd name="T43" fmla="*/ 167 h 274"/>
                  <a:gd name="T44" fmla="*/ 348 w 335"/>
                  <a:gd name="T45" fmla="*/ 153 h 274"/>
                  <a:gd name="T46" fmla="*/ 315 w 335"/>
                  <a:gd name="T47" fmla="*/ 137 h 274"/>
                  <a:gd name="T48" fmla="*/ 289 w 335"/>
                  <a:gd name="T49" fmla="*/ 157 h 274"/>
                  <a:gd name="T50" fmla="*/ 276 w 335"/>
                  <a:gd name="T51" fmla="*/ 133 h 274"/>
                  <a:gd name="T52" fmla="*/ 245 w 335"/>
                  <a:gd name="T53" fmla="*/ 126 h 274"/>
                  <a:gd name="T54" fmla="*/ 203 w 335"/>
                  <a:gd name="T55" fmla="*/ 125 h 274"/>
                  <a:gd name="T56" fmla="*/ 184 w 335"/>
                  <a:gd name="T57" fmla="*/ 124 h 274"/>
                  <a:gd name="T58" fmla="*/ 160 w 335"/>
                  <a:gd name="T59" fmla="*/ 113 h 274"/>
                  <a:gd name="T60" fmla="*/ 159 w 335"/>
                  <a:gd name="T61" fmla="*/ 149 h 274"/>
                  <a:gd name="T62" fmla="*/ 171 w 335"/>
                  <a:gd name="T63" fmla="*/ 177 h 274"/>
                  <a:gd name="T64" fmla="*/ 185 w 335"/>
                  <a:gd name="T65" fmla="*/ 202 h 274"/>
                  <a:gd name="T66" fmla="*/ 201 w 335"/>
                  <a:gd name="T67" fmla="*/ 230 h 274"/>
                  <a:gd name="T68" fmla="*/ 217 w 335"/>
                  <a:gd name="T69" fmla="*/ 247 h 274"/>
                  <a:gd name="T70" fmla="*/ 248 w 335"/>
                  <a:gd name="T71" fmla="*/ 277 h 274"/>
                  <a:gd name="T72" fmla="*/ 266 w 335"/>
                  <a:gd name="T73" fmla="*/ 301 h 274"/>
                  <a:gd name="T74" fmla="*/ 276 w 335"/>
                  <a:gd name="T75" fmla="*/ 326 h 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5"/>
                  <a:gd name="T115" fmla="*/ 0 h 274"/>
                  <a:gd name="T116" fmla="*/ 335 w 335"/>
                  <a:gd name="T117" fmla="*/ 274 h 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5" h="274">
                    <a:moveTo>
                      <a:pt x="232" y="274"/>
                    </a:moveTo>
                    <a:lnTo>
                      <a:pt x="197" y="253"/>
                    </a:lnTo>
                    <a:lnTo>
                      <a:pt x="167" y="241"/>
                    </a:lnTo>
                    <a:lnTo>
                      <a:pt x="149" y="242"/>
                    </a:lnTo>
                    <a:lnTo>
                      <a:pt x="116" y="200"/>
                    </a:lnTo>
                    <a:lnTo>
                      <a:pt x="94" y="179"/>
                    </a:lnTo>
                    <a:lnTo>
                      <a:pt x="109" y="166"/>
                    </a:lnTo>
                    <a:lnTo>
                      <a:pt x="84" y="142"/>
                    </a:lnTo>
                    <a:lnTo>
                      <a:pt x="84" y="108"/>
                    </a:lnTo>
                    <a:lnTo>
                      <a:pt x="73" y="87"/>
                    </a:lnTo>
                    <a:lnTo>
                      <a:pt x="55" y="87"/>
                    </a:lnTo>
                    <a:lnTo>
                      <a:pt x="39" y="120"/>
                    </a:lnTo>
                    <a:lnTo>
                      <a:pt x="19" y="106"/>
                    </a:lnTo>
                    <a:lnTo>
                      <a:pt x="0" y="96"/>
                    </a:lnTo>
                    <a:lnTo>
                      <a:pt x="12" y="70"/>
                    </a:lnTo>
                    <a:lnTo>
                      <a:pt x="34" y="64"/>
                    </a:lnTo>
                    <a:lnTo>
                      <a:pt x="41" y="63"/>
                    </a:lnTo>
                    <a:lnTo>
                      <a:pt x="60" y="57"/>
                    </a:lnTo>
                    <a:lnTo>
                      <a:pt x="69" y="60"/>
                    </a:lnTo>
                    <a:lnTo>
                      <a:pt x="76" y="63"/>
                    </a:lnTo>
                    <a:lnTo>
                      <a:pt x="87" y="62"/>
                    </a:lnTo>
                    <a:lnTo>
                      <a:pt x="104" y="59"/>
                    </a:lnTo>
                    <a:lnTo>
                      <a:pt x="123" y="53"/>
                    </a:lnTo>
                    <a:lnTo>
                      <a:pt x="130" y="42"/>
                    </a:lnTo>
                    <a:lnTo>
                      <a:pt x="147" y="32"/>
                    </a:lnTo>
                    <a:lnTo>
                      <a:pt x="161" y="17"/>
                    </a:lnTo>
                    <a:lnTo>
                      <a:pt x="171" y="9"/>
                    </a:lnTo>
                    <a:lnTo>
                      <a:pt x="183" y="0"/>
                    </a:lnTo>
                    <a:lnTo>
                      <a:pt x="204" y="15"/>
                    </a:lnTo>
                    <a:lnTo>
                      <a:pt x="214" y="24"/>
                    </a:lnTo>
                    <a:lnTo>
                      <a:pt x="221" y="38"/>
                    </a:lnTo>
                    <a:lnTo>
                      <a:pt x="233" y="53"/>
                    </a:lnTo>
                    <a:lnTo>
                      <a:pt x="245" y="62"/>
                    </a:lnTo>
                    <a:lnTo>
                      <a:pt x="256" y="73"/>
                    </a:lnTo>
                    <a:lnTo>
                      <a:pt x="282" y="71"/>
                    </a:lnTo>
                    <a:lnTo>
                      <a:pt x="294" y="60"/>
                    </a:lnTo>
                    <a:lnTo>
                      <a:pt x="298" y="75"/>
                    </a:lnTo>
                    <a:lnTo>
                      <a:pt x="300" y="84"/>
                    </a:lnTo>
                    <a:lnTo>
                      <a:pt x="312" y="90"/>
                    </a:lnTo>
                    <a:lnTo>
                      <a:pt x="325" y="98"/>
                    </a:lnTo>
                    <a:lnTo>
                      <a:pt x="335" y="111"/>
                    </a:lnTo>
                    <a:lnTo>
                      <a:pt x="332" y="123"/>
                    </a:lnTo>
                    <a:lnTo>
                      <a:pt x="327" y="130"/>
                    </a:lnTo>
                    <a:lnTo>
                      <a:pt x="317" y="140"/>
                    </a:lnTo>
                    <a:lnTo>
                      <a:pt x="305" y="132"/>
                    </a:lnTo>
                    <a:lnTo>
                      <a:pt x="293" y="129"/>
                    </a:lnTo>
                    <a:lnTo>
                      <a:pt x="276" y="121"/>
                    </a:lnTo>
                    <a:lnTo>
                      <a:pt x="265" y="115"/>
                    </a:lnTo>
                    <a:lnTo>
                      <a:pt x="252" y="115"/>
                    </a:lnTo>
                    <a:lnTo>
                      <a:pt x="243" y="132"/>
                    </a:lnTo>
                    <a:lnTo>
                      <a:pt x="235" y="128"/>
                    </a:lnTo>
                    <a:lnTo>
                      <a:pt x="232" y="112"/>
                    </a:lnTo>
                    <a:lnTo>
                      <a:pt x="217" y="109"/>
                    </a:lnTo>
                    <a:lnTo>
                      <a:pt x="206" y="106"/>
                    </a:lnTo>
                    <a:lnTo>
                      <a:pt x="188" y="105"/>
                    </a:lnTo>
                    <a:lnTo>
                      <a:pt x="171" y="105"/>
                    </a:lnTo>
                    <a:lnTo>
                      <a:pt x="164" y="107"/>
                    </a:lnTo>
                    <a:lnTo>
                      <a:pt x="155" y="104"/>
                    </a:lnTo>
                    <a:lnTo>
                      <a:pt x="145" y="99"/>
                    </a:lnTo>
                    <a:lnTo>
                      <a:pt x="135" y="95"/>
                    </a:lnTo>
                    <a:lnTo>
                      <a:pt x="135" y="111"/>
                    </a:lnTo>
                    <a:lnTo>
                      <a:pt x="134" y="125"/>
                    </a:lnTo>
                    <a:lnTo>
                      <a:pt x="140" y="136"/>
                    </a:lnTo>
                    <a:lnTo>
                      <a:pt x="144" y="149"/>
                    </a:lnTo>
                    <a:lnTo>
                      <a:pt x="147" y="163"/>
                    </a:lnTo>
                    <a:lnTo>
                      <a:pt x="156" y="170"/>
                    </a:lnTo>
                    <a:lnTo>
                      <a:pt x="163" y="181"/>
                    </a:lnTo>
                    <a:lnTo>
                      <a:pt x="169" y="193"/>
                    </a:lnTo>
                    <a:lnTo>
                      <a:pt x="171" y="201"/>
                    </a:lnTo>
                    <a:lnTo>
                      <a:pt x="183" y="208"/>
                    </a:lnTo>
                    <a:lnTo>
                      <a:pt x="197" y="221"/>
                    </a:lnTo>
                    <a:lnTo>
                      <a:pt x="209" y="233"/>
                    </a:lnTo>
                    <a:lnTo>
                      <a:pt x="215" y="241"/>
                    </a:lnTo>
                    <a:lnTo>
                      <a:pt x="224" y="253"/>
                    </a:lnTo>
                    <a:lnTo>
                      <a:pt x="231" y="265"/>
                    </a:lnTo>
                    <a:lnTo>
                      <a:pt x="232" y="274"/>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39" name="Freeform 38">
                <a:extLst>
                  <a:ext uri="{FF2B5EF4-FFF2-40B4-BE49-F238E27FC236}">
                    <a16:creationId xmlns:a16="http://schemas.microsoft.com/office/drawing/2014/main" id="{A25401DA-72D0-6F4F-AC7C-147D9C1B3D67}"/>
                  </a:ext>
                </a:extLst>
              </p:cNvPr>
              <p:cNvSpPr>
                <a:spLocks noChangeAspect="1" noEditPoints="1"/>
              </p:cNvSpPr>
              <p:nvPr/>
            </p:nvSpPr>
            <p:spPr bwMode="auto">
              <a:xfrm>
                <a:off x="4103497" y="3206226"/>
                <a:ext cx="375788" cy="445012"/>
              </a:xfrm>
              <a:custGeom>
                <a:avLst/>
                <a:gdLst>
                  <a:gd name="T0" fmla="*/ 31 w 256"/>
                  <a:gd name="T1" fmla="*/ 215 h 303"/>
                  <a:gd name="T2" fmla="*/ 23 w 256"/>
                  <a:gd name="T3" fmla="*/ 154 h 303"/>
                  <a:gd name="T4" fmla="*/ 53 w 256"/>
                  <a:gd name="T5" fmla="*/ 78 h 303"/>
                  <a:gd name="T6" fmla="*/ 105 w 256"/>
                  <a:gd name="T7" fmla="*/ 52 h 303"/>
                  <a:gd name="T8" fmla="*/ 170 w 256"/>
                  <a:gd name="T9" fmla="*/ 0 h 303"/>
                  <a:gd name="T10" fmla="*/ 163 w 256"/>
                  <a:gd name="T11" fmla="*/ 43 h 303"/>
                  <a:gd name="T12" fmla="*/ 153 w 256"/>
                  <a:gd name="T13" fmla="*/ 83 h 303"/>
                  <a:gd name="T14" fmla="*/ 154 w 256"/>
                  <a:gd name="T15" fmla="*/ 120 h 303"/>
                  <a:gd name="T16" fmla="*/ 151 w 256"/>
                  <a:gd name="T17" fmla="*/ 160 h 303"/>
                  <a:gd name="T18" fmla="*/ 126 w 256"/>
                  <a:gd name="T19" fmla="*/ 176 h 303"/>
                  <a:gd name="T20" fmla="*/ 97 w 256"/>
                  <a:gd name="T21" fmla="*/ 201 h 303"/>
                  <a:gd name="T22" fmla="*/ 83 w 256"/>
                  <a:gd name="T23" fmla="*/ 260 h 303"/>
                  <a:gd name="T24" fmla="*/ 56 w 256"/>
                  <a:gd name="T25" fmla="*/ 284 h 303"/>
                  <a:gd name="T26" fmla="*/ 37 w 256"/>
                  <a:gd name="T27" fmla="*/ 265 h 303"/>
                  <a:gd name="T28" fmla="*/ 118 w 256"/>
                  <a:gd name="T29" fmla="*/ 252 h 303"/>
                  <a:gd name="T30" fmla="*/ 134 w 256"/>
                  <a:gd name="T31" fmla="*/ 230 h 303"/>
                  <a:gd name="T32" fmla="*/ 148 w 256"/>
                  <a:gd name="T33" fmla="*/ 192 h 303"/>
                  <a:gd name="T34" fmla="*/ 160 w 256"/>
                  <a:gd name="T35" fmla="*/ 216 h 303"/>
                  <a:gd name="T36" fmla="*/ 151 w 256"/>
                  <a:gd name="T37" fmla="*/ 253 h 303"/>
                  <a:gd name="T38" fmla="*/ 143 w 256"/>
                  <a:gd name="T39" fmla="*/ 269 h 303"/>
                  <a:gd name="T40" fmla="*/ 114 w 256"/>
                  <a:gd name="T41" fmla="*/ 260 h 303"/>
                  <a:gd name="T42" fmla="*/ 172 w 256"/>
                  <a:gd name="T43" fmla="*/ 292 h 303"/>
                  <a:gd name="T44" fmla="*/ 177 w 256"/>
                  <a:gd name="T45" fmla="*/ 282 h 303"/>
                  <a:gd name="T46" fmla="*/ 200 w 256"/>
                  <a:gd name="T47" fmla="*/ 303 h 303"/>
                  <a:gd name="T48" fmla="*/ 190 w 256"/>
                  <a:gd name="T49" fmla="*/ 317 h 303"/>
                  <a:gd name="T50" fmla="*/ 163 w 256"/>
                  <a:gd name="T51" fmla="*/ 311 h 303"/>
                  <a:gd name="T52" fmla="*/ 222 w 256"/>
                  <a:gd name="T53" fmla="*/ 274 h 303"/>
                  <a:gd name="T54" fmla="*/ 234 w 256"/>
                  <a:gd name="T55" fmla="*/ 247 h 303"/>
                  <a:gd name="T56" fmla="*/ 252 w 256"/>
                  <a:gd name="T57" fmla="*/ 223 h 303"/>
                  <a:gd name="T58" fmla="*/ 248 w 256"/>
                  <a:gd name="T59" fmla="*/ 185 h 303"/>
                  <a:gd name="T60" fmla="*/ 220 w 256"/>
                  <a:gd name="T61" fmla="*/ 185 h 303"/>
                  <a:gd name="T62" fmla="*/ 202 w 256"/>
                  <a:gd name="T63" fmla="*/ 206 h 303"/>
                  <a:gd name="T64" fmla="*/ 191 w 256"/>
                  <a:gd name="T65" fmla="*/ 179 h 303"/>
                  <a:gd name="T66" fmla="*/ 191 w 256"/>
                  <a:gd name="T67" fmla="*/ 206 h 303"/>
                  <a:gd name="T68" fmla="*/ 185 w 256"/>
                  <a:gd name="T69" fmla="*/ 240 h 303"/>
                  <a:gd name="T70" fmla="*/ 196 w 256"/>
                  <a:gd name="T71" fmla="*/ 264 h 303"/>
                  <a:gd name="T72" fmla="*/ 222 w 256"/>
                  <a:gd name="T73" fmla="*/ 274 h 303"/>
                  <a:gd name="T74" fmla="*/ 302 w 256"/>
                  <a:gd name="T75" fmla="*/ 334 h 303"/>
                  <a:gd name="T76" fmla="*/ 299 w 256"/>
                  <a:gd name="T77" fmla="*/ 354 h 303"/>
                  <a:gd name="T78" fmla="*/ 280 w 256"/>
                  <a:gd name="T79" fmla="*/ 352 h 303"/>
                  <a:gd name="T80" fmla="*/ 271 w 256"/>
                  <a:gd name="T81" fmla="*/ 329 h 3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6"/>
                  <a:gd name="T124" fmla="*/ 0 h 303"/>
                  <a:gd name="T125" fmla="*/ 256 w 256"/>
                  <a:gd name="T126" fmla="*/ 303 h 3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6" h="303">
                    <a:moveTo>
                      <a:pt x="31" y="223"/>
                    </a:moveTo>
                    <a:lnTo>
                      <a:pt x="26" y="181"/>
                    </a:lnTo>
                    <a:lnTo>
                      <a:pt x="0" y="174"/>
                    </a:lnTo>
                    <a:lnTo>
                      <a:pt x="19" y="130"/>
                    </a:lnTo>
                    <a:lnTo>
                      <a:pt x="21" y="93"/>
                    </a:lnTo>
                    <a:lnTo>
                      <a:pt x="45" y="66"/>
                    </a:lnTo>
                    <a:lnTo>
                      <a:pt x="60" y="43"/>
                    </a:lnTo>
                    <a:lnTo>
                      <a:pt x="88" y="44"/>
                    </a:lnTo>
                    <a:lnTo>
                      <a:pt x="116" y="23"/>
                    </a:lnTo>
                    <a:lnTo>
                      <a:pt x="143" y="0"/>
                    </a:lnTo>
                    <a:lnTo>
                      <a:pt x="154" y="12"/>
                    </a:lnTo>
                    <a:lnTo>
                      <a:pt x="137" y="36"/>
                    </a:lnTo>
                    <a:lnTo>
                      <a:pt x="144" y="46"/>
                    </a:lnTo>
                    <a:lnTo>
                      <a:pt x="129" y="70"/>
                    </a:lnTo>
                    <a:lnTo>
                      <a:pt x="121" y="86"/>
                    </a:lnTo>
                    <a:lnTo>
                      <a:pt x="130" y="101"/>
                    </a:lnTo>
                    <a:lnTo>
                      <a:pt x="143" y="113"/>
                    </a:lnTo>
                    <a:lnTo>
                      <a:pt x="127" y="135"/>
                    </a:lnTo>
                    <a:lnTo>
                      <a:pt x="111" y="132"/>
                    </a:lnTo>
                    <a:lnTo>
                      <a:pt x="106" y="148"/>
                    </a:lnTo>
                    <a:lnTo>
                      <a:pt x="98" y="158"/>
                    </a:lnTo>
                    <a:lnTo>
                      <a:pt x="82" y="169"/>
                    </a:lnTo>
                    <a:lnTo>
                      <a:pt x="76" y="199"/>
                    </a:lnTo>
                    <a:lnTo>
                      <a:pt x="70" y="219"/>
                    </a:lnTo>
                    <a:lnTo>
                      <a:pt x="62" y="241"/>
                    </a:lnTo>
                    <a:lnTo>
                      <a:pt x="47" y="239"/>
                    </a:lnTo>
                    <a:lnTo>
                      <a:pt x="38" y="226"/>
                    </a:lnTo>
                    <a:lnTo>
                      <a:pt x="31" y="223"/>
                    </a:lnTo>
                    <a:close/>
                    <a:moveTo>
                      <a:pt x="96" y="219"/>
                    </a:moveTo>
                    <a:lnTo>
                      <a:pt x="99" y="212"/>
                    </a:lnTo>
                    <a:lnTo>
                      <a:pt x="99" y="200"/>
                    </a:lnTo>
                    <a:lnTo>
                      <a:pt x="113" y="194"/>
                    </a:lnTo>
                    <a:lnTo>
                      <a:pt x="117" y="173"/>
                    </a:lnTo>
                    <a:lnTo>
                      <a:pt x="125" y="162"/>
                    </a:lnTo>
                    <a:lnTo>
                      <a:pt x="132" y="170"/>
                    </a:lnTo>
                    <a:lnTo>
                      <a:pt x="135" y="182"/>
                    </a:lnTo>
                    <a:lnTo>
                      <a:pt x="132" y="200"/>
                    </a:lnTo>
                    <a:lnTo>
                      <a:pt x="127" y="213"/>
                    </a:lnTo>
                    <a:lnTo>
                      <a:pt x="131" y="221"/>
                    </a:lnTo>
                    <a:lnTo>
                      <a:pt x="120" y="226"/>
                    </a:lnTo>
                    <a:lnTo>
                      <a:pt x="106" y="219"/>
                    </a:lnTo>
                    <a:lnTo>
                      <a:pt x="96" y="219"/>
                    </a:lnTo>
                    <a:close/>
                    <a:moveTo>
                      <a:pt x="137" y="252"/>
                    </a:moveTo>
                    <a:lnTo>
                      <a:pt x="145" y="246"/>
                    </a:lnTo>
                    <a:lnTo>
                      <a:pt x="144" y="238"/>
                    </a:lnTo>
                    <a:lnTo>
                      <a:pt x="149" y="237"/>
                    </a:lnTo>
                    <a:lnTo>
                      <a:pt x="160" y="246"/>
                    </a:lnTo>
                    <a:lnTo>
                      <a:pt x="168" y="255"/>
                    </a:lnTo>
                    <a:lnTo>
                      <a:pt x="168" y="267"/>
                    </a:lnTo>
                    <a:lnTo>
                      <a:pt x="160" y="267"/>
                    </a:lnTo>
                    <a:lnTo>
                      <a:pt x="149" y="276"/>
                    </a:lnTo>
                    <a:lnTo>
                      <a:pt x="137" y="262"/>
                    </a:lnTo>
                    <a:lnTo>
                      <a:pt x="137" y="252"/>
                    </a:lnTo>
                    <a:close/>
                    <a:moveTo>
                      <a:pt x="187" y="231"/>
                    </a:moveTo>
                    <a:lnTo>
                      <a:pt x="197" y="217"/>
                    </a:lnTo>
                    <a:lnTo>
                      <a:pt x="197" y="208"/>
                    </a:lnTo>
                    <a:lnTo>
                      <a:pt x="205" y="199"/>
                    </a:lnTo>
                    <a:lnTo>
                      <a:pt x="212" y="188"/>
                    </a:lnTo>
                    <a:lnTo>
                      <a:pt x="211" y="170"/>
                    </a:lnTo>
                    <a:lnTo>
                      <a:pt x="209" y="156"/>
                    </a:lnTo>
                    <a:lnTo>
                      <a:pt x="200" y="147"/>
                    </a:lnTo>
                    <a:lnTo>
                      <a:pt x="185" y="156"/>
                    </a:lnTo>
                    <a:lnTo>
                      <a:pt x="180" y="171"/>
                    </a:lnTo>
                    <a:lnTo>
                      <a:pt x="170" y="173"/>
                    </a:lnTo>
                    <a:lnTo>
                      <a:pt x="170" y="153"/>
                    </a:lnTo>
                    <a:lnTo>
                      <a:pt x="161" y="151"/>
                    </a:lnTo>
                    <a:lnTo>
                      <a:pt x="161" y="160"/>
                    </a:lnTo>
                    <a:lnTo>
                      <a:pt x="161" y="173"/>
                    </a:lnTo>
                    <a:lnTo>
                      <a:pt x="156" y="185"/>
                    </a:lnTo>
                    <a:lnTo>
                      <a:pt x="156" y="202"/>
                    </a:lnTo>
                    <a:lnTo>
                      <a:pt x="156" y="216"/>
                    </a:lnTo>
                    <a:lnTo>
                      <a:pt x="165" y="222"/>
                    </a:lnTo>
                    <a:lnTo>
                      <a:pt x="172" y="231"/>
                    </a:lnTo>
                    <a:lnTo>
                      <a:pt x="187" y="231"/>
                    </a:lnTo>
                    <a:close/>
                    <a:moveTo>
                      <a:pt x="246" y="273"/>
                    </a:moveTo>
                    <a:lnTo>
                      <a:pt x="254" y="281"/>
                    </a:lnTo>
                    <a:lnTo>
                      <a:pt x="256" y="290"/>
                    </a:lnTo>
                    <a:lnTo>
                      <a:pt x="252" y="298"/>
                    </a:lnTo>
                    <a:lnTo>
                      <a:pt x="245" y="303"/>
                    </a:lnTo>
                    <a:lnTo>
                      <a:pt x="236" y="296"/>
                    </a:lnTo>
                    <a:lnTo>
                      <a:pt x="228" y="292"/>
                    </a:lnTo>
                    <a:lnTo>
                      <a:pt x="228" y="277"/>
                    </a:lnTo>
                    <a:lnTo>
                      <a:pt x="246" y="273"/>
                    </a:lnTo>
                    <a:close/>
                  </a:path>
                </a:pathLst>
              </a:custGeom>
              <a:solidFill>
                <a:schemeClr val="accent1"/>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0" name="Freeform 39">
                <a:extLst>
                  <a:ext uri="{FF2B5EF4-FFF2-40B4-BE49-F238E27FC236}">
                    <a16:creationId xmlns:a16="http://schemas.microsoft.com/office/drawing/2014/main" id="{A11E890A-93CD-D241-96A4-18EB6ED0B264}"/>
                  </a:ext>
                </a:extLst>
              </p:cNvPr>
              <p:cNvSpPr>
                <a:spLocks noChangeAspect="1" noEditPoints="1"/>
              </p:cNvSpPr>
              <p:nvPr/>
            </p:nvSpPr>
            <p:spPr bwMode="auto">
              <a:xfrm>
                <a:off x="2402563" y="4547442"/>
                <a:ext cx="1117474" cy="934525"/>
              </a:xfrm>
              <a:custGeom>
                <a:avLst/>
                <a:gdLst>
                  <a:gd name="T0" fmla="*/ 852 w 760"/>
                  <a:gd name="T1" fmla="*/ 317 h 636"/>
                  <a:gd name="T2" fmla="*/ 802 w 760"/>
                  <a:gd name="T3" fmla="*/ 374 h 636"/>
                  <a:gd name="T4" fmla="*/ 678 w 760"/>
                  <a:gd name="T5" fmla="*/ 402 h 636"/>
                  <a:gd name="T6" fmla="*/ 590 w 760"/>
                  <a:gd name="T7" fmla="*/ 489 h 636"/>
                  <a:gd name="T8" fmla="*/ 566 w 760"/>
                  <a:gd name="T9" fmla="*/ 563 h 636"/>
                  <a:gd name="T10" fmla="*/ 561 w 760"/>
                  <a:gd name="T11" fmla="*/ 620 h 636"/>
                  <a:gd name="T12" fmla="*/ 502 w 760"/>
                  <a:gd name="T13" fmla="*/ 651 h 636"/>
                  <a:gd name="T14" fmla="*/ 485 w 760"/>
                  <a:gd name="T15" fmla="*/ 697 h 636"/>
                  <a:gd name="T16" fmla="*/ 421 w 760"/>
                  <a:gd name="T17" fmla="*/ 707 h 636"/>
                  <a:gd name="T18" fmla="*/ 378 w 760"/>
                  <a:gd name="T19" fmla="*/ 751 h 636"/>
                  <a:gd name="T20" fmla="*/ 305 w 760"/>
                  <a:gd name="T21" fmla="*/ 737 h 636"/>
                  <a:gd name="T22" fmla="*/ 228 w 760"/>
                  <a:gd name="T23" fmla="*/ 725 h 636"/>
                  <a:gd name="T24" fmla="*/ 176 w 760"/>
                  <a:gd name="T25" fmla="*/ 732 h 636"/>
                  <a:gd name="T26" fmla="*/ 114 w 760"/>
                  <a:gd name="T27" fmla="*/ 737 h 636"/>
                  <a:gd name="T28" fmla="*/ 61 w 760"/>
                  <a:gd name="T29" fmla="*/ 714 h 636"/>
                  <a:gd name="T30" fmla="*/ 21 w 760"/>
                  <a:gd name="T31" fmla="*/ 616 h 636"/>
                  <a:gd name="T32" fmla="*/ 30 w 760"/>
                  <a:gd name="T33" fmla="*/ 550 h 636"/>
                  <a:gd name="T34" fmla="*/ 44 w 760"/>
                  <a:gd name="T35" fmla="*/ 500 h 636"/>
                  <a:gd name="T36" fmla="*/ 83 w 760"/>
                  <a:gd name="T37" fmla="*/ 436 h 636"/>
                  <a:gd name="T38" fmla="*/ 76 w 760"/>
                  <a:gd name="T39" fmla="*/ 399 h 636"/>
                  <a:gd name="T40" fmla="*/ 125 w 760"/>
                  <a:gd name="T41" fmla="*/ 353 h 636"/>
                  <a:gd name="T42" fmla="*/ 178 w 760"/>
                  <a:gd name="T43" fmla="*/ 301 h 636"/>
                  <a:gd name="T44" fmla="*/ 187 w 760"/>
                  <a:gd name="T45" fmla="*/ 245 h 636"/>
                  <a:gd name="T46" fmla="*/ 150 w 760"/>
                  <a:gd name="T47" fmla="*/ 209 h 636"/>
                  <a:gd name="T48" fmla="*/ 111 w 760"/>
                  <a:gd name="T49" fmla="*/ 197 h 636"/>
                  <a:gd name="T50" fmla="*/ 73 w 760"/>
                  <a:gd name="T51" fmla="*/ 174 h 636"/>
                  <a:gd name="T52" fmla="*/ 15 w 760"/>
                  <a:gd name="T53" fmla="*/ 139 h 636"/>
                  <a:gd name="T54" fmla="*/ 21 w 760"/>
                  <a:gd name="T55" fmla="*/ 57 h 636"/>
                  <a:gd name="T56" fmla="*/ 108 w 760"/>
                  <a:gd name="T57" fmla="*/ 18 h 636"/>
                  <a:gd name="T58" fmla="*/ 177 w 760"/>
                  <a:gd name="T59" fmla="*/ 32 h 636"/>
                  <a:gd name="T60" fmla="*/ 277 w 760"/>
                  <a:gd name="T61" fmla="*/ 40 h 636"/>
                  <a:gd name="T62" fmla="*/ 383 w 760"/>
                  <a:gd name="T63" fmla="*/ 89 h 636"/>
                  <a:gd name="T64" fmla="*/ 484 w 760"/>
                  <a:gd name="T65" fmla="*/ 116 h 636"/>
                  <a:gd name="T66" fmla="*/ 545 w 760"/>
                  <a:gd name="T67" fmla="*/ 138 h 636"/>
                  <a:gd name="T68" fmla="*/ 592 w 760"/>
                  <a:gd name="T69" fmla="*/ 202 h 636"/>
                  <a:gd name="T70" fmla="*/ 660 w 760"/>
                  <a:gd name="T71" fmla="*/ 228 h 636"/>
                  <a:gd name="T72" fmla="*/ 710 w 760"/>
                  <a:gd name="T73" fmla="*/ 229 h 636"/>
                  <a:gd name="T74" fmla="*/ 793 w 760"/>
                  <a:gd name="T75" fmla="*/ 277 h 636"/>
                  <a:gd name="T76" fmla="*/ 858 w 760"/>
                  <a:gd name="T77" fmla="*/ 297 h 636"/>
                  <a:gd name="T78" fmla="*/ 887 w 760"/>
                  <a:gd name="T79" fmla="*/ 506 h 636"/>
                  <a:gd name="T80" fmla="*/ 859 w 760"/>
                  <a:gd name="T81" fmla="*/ 525 h 636"/>
                  <a:gd name="T82" fmla="*/ 899 w 760"/>
                  <a:gd name="T83" fmla="*/ 542 h 636"/>
                  <a:gd name="T84" fmla="*/ 829 w 760"/>
                  <a:gd name="T85" fmla="*/ 529 h 636"/>
                  <a:gd name="T86" fmla="*/ 793 w 760"/>
                  <a:gd name="T87" fmla="*/ 517 h 636"/>
                  <a:gd name="T88" fmla="*/ 746 w 760"/>
                  <a:gd name="T89" fmla="*/ 541 h 636"/>
                  <a:gd name="T90" fmla="*/ 779 w 760"/>
                  <a:gd name="T91" fmla="*/ 557 h 636"/>
                  <a:gd name="T92" fmla="*/ 812 w 760"/>
                  <a:gd name="T93" fmla="*/ 569 h 636"/>
                  <a:gd name="T94" fmla="*/ 678 w 760"/>
                  <a:gd name="T95" fmla="*/ 609 h 636"/>
                  <a:gd name="T96" fmla="*/ 679 w 760"/>
                  <a:gd name="T97" fmla="*/ 563 h 636"/>
                  <a:gd name="T98" fmla="*/ 660 w 760"/>
                  <a:gd name="T99" fmla="*/ 606 h 6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60"/>
                  <a:gd name="T151" fmla="*/ 0 h 636"/>
                  <a:gd name="T152" fmla="*/ 760 w 760"/>
                  <a:gd name="T153" fmla="*/ 636 h 6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60" h="636">
                    <a:moveTo>
                      <a:pt x="721" y="250"/>
                    </a:moveTo>
                    <a:lnTo>
                      <a:pt x="730" y="258"/>
                    </a:lnTo>
                    <a:lnTo>
                      <a:pt x="716" y="267"/>
                    </a:lnTo>
                    <a:lnTo>
                      <a:pt x="722" y="274"/>
                    </a:lnTo>
                    <a:lnTo>
                      <a:pt x="700" y="296"/>
                    </a:lnTo>
                    <a:lnTo>
                      <a:pt x="674" y="315"/>
                    </a:lnTo>
                    <a:lnTo>
                      <a:pt x="640" y="322"/>
                    </a:lnTo>
                    <a:lnTo>
                      <a:pt x="605" y="329"/>
                    </a:lnTo>
                    <a:lnTo>
                      <a:pt x="570" y="338"/>
                    </a:lnTo>
                    <a:lnTo>
                      <a:pt x="538" y="368"/>
                    </a:lnTo>
                    <a:lnTo>
                      <a:pt x="512" y="387"/>
                    </a:lnTo>
                    <a:lnTo>
                      <a:pt x="496" y="411"/>
                    </a:lnTo>
                    <a:lnTo>
                      <a:pt x="481" y="431"/>
                    </a:lnTo>
                    <a:lnTo>
                      <a:pt x="465" y="453"/>
                    </a:lnTo>
                    <a:lnTo>
                      <a:pt x="476" y="474"/>
                    </a:lnTo>
                    <a:lnTo>
                      <a:pt x="490" y="487"/>
                    </a:lnTo>
                    <a:lnTo>
                      <a:pt x="487" y="509"/>
                    </a:lnTo>
                    <a:lnTo>
                      <a:pt x="472" y="522"/>
                    </a:lnTo>
                    <a:lnTo>
                      <a:pt x="451" y="523"/>
                    </a:lnTo>
                    <a:lnTo>
                      <a:pt x="436" y="532"/>
                    </a:lnTo>
                    <a:lnTo>
                      <a:pt x="422" y="548"/>
                    </a:lnTo>
                    <a:lnTo>
                      <a:pt x="408" y="558"/>
                    </a:lnTo>
                    <a:lnTo>
                      <a:pt x="402" y="568"/>
                    </a:lnTo>
                    <a:lnTo>
                      <a:pt x="408" y="586"/>
                    </a:lnTo>
                    <a:lnTo>
                      <a:pt x="396" y="592"/>
                    </a:lnTo>
                    <a:lnTo>
                      <a:pt x="373" y="580"/>
                    </a:lnTo>
                    <a:lnTo>
                      <a:pt x="354" y="595"/>
                    </a:lnTo>
                    <a:lnTo>
                      <a:pt x="342" y="603"/>
                    </a:lnTo>
                    <a:lnTo>
                      <a:pt x="329" y="613"/>
                    </a:lnTo>
                    <a:lnTo>
                      <a:pt x="318" y="632"/>
                    </a:lnTo>
                    <a:lnTo>
                      <a:pt x="311" y="636"/>
                    </a:lnTo>
                    <a:lnTo>
                      <a:pt x="293" y="623"/>
                    </a:lnTo>
                    <a:lnTo>
                      <a:pt x="256" y="620"/>
                    </a:lnTo>
                    <a:lnTo>
                      <a:pt x="229" y="622"/>
                    </a:lnTo>
                    <a:lnTo>
                      <a:pt x="206" y="620"/>
                    </a:lnTo>
                    <a:lnTo>
                      <a:pt x="192" y="610"/>
                    </a:lnTo>
                    <a:lnTo>
                      <a:pt x="174" y="604"/>
                    </a:lnTo>
                    <a:lnTo>
                      <a:pt x="154" y="604"/>
                    </a:lnTo>
                    <a:lnTo>
                      <a:pt x="148" y="616"/>
                    </a:lnTo>
                    <a:lnTo>
                      <a:pt x="136" y="615"/>
                    </a:lnTo>
                    <a:lnTo>
                      <a:pt x="105" y="612"/>
                    </a:lnTo>
                    <a:lnTo>
                      <a:pt x="96" y="620"/>
                    </a:lnTo>
                    <a:lnTo>
                      <a:pt x="88" y="631"/>
                    </a:lnTo>
                    <a:lnTo>
                      <a:pt x="64" y="625"/>
                    </a:lnTo>
                    <a:lnTo>
                      <a:pt x="51" y="601"/>
                    </a:lnTo>
                    <a:lnTo>
                      <a:pt x="41" y="575"/>
                    </a:lnTo>
                    <a:lnTo>
                      <a:pt x="40" y="542"/>
                    </a:lnTo>
                    <a:lnTo>
                      <a:pt x="18" y="518"/>
                    </a:lnTo>
                    <a:lnTo>
                      <a:pt x="0" y="509"/>
                    </a:lnTo>
                    <a:lnTo>
                      <a:pt x="9" y="483"/>
                    </a:lnTo>
                    <a:lnTo>
                      <a:pt x="25" y="463"/>
                    </a:lnTo>
                    <a:lnTo>
                      <a:pt x="43" y="451"/>
                    </a:lnTo>
                    <a:lnTo>
                      <a:pt x="28" y="439"/>
                    </a:lnTo>
                    <a:lnTo>
                      <a:pt x="37" y="421"/>
                    </a:lnTo>
                    <a:lnTo>
                      <a:pt x="49" y="395"/>
                    </a:lnTo>
                    <a:lnTo>
                      <a:pt x="60" y="377"/>
                    </a:lnTo>
                    <a:lnTo>
                      <a:pt x="70" y="367"/>
                    </a:lnTo>
                    <a:lnTo>
                      <a:pt x="60" y="352"/>
                    </a:lnTo>
                    <a:lnTo>
                      <a:pt x="53" y="342"/>
                    </a:lnTo>
                    <a:lnTo>
                      <a:pt x="64" y="336"/>
                    </a:lnTo>
                    <a:lnTo>
                      <a:pt x="84" y="332"/>
                    </a:lnTo>
                    <a:lnTo>
                      <a:pt x="96" y="313"/>
                    </a:lnTo>
                    <a:lnTo>
                      <a:pt x="105" y="297"/>
                    </a:lnTo>
                    <a:lnTo>
                      <a:pt x="113" y="284"/>
                    </a:lnTo>
                    <a:lnTo>
                      <a:pt x="133" y="253"/>
                    </a:lnTo>
                    <a:lnTo>
                      <a:pt x="150" y="253"/>
                    </a:lnTo>
                    <a:lnTo>
                      <a:pt x="160" y="235"/>
                    </a:lnTo>
                    <a:lnTo>
                      <a:pt x="162" y="217"/>
                    </a:lnTo>
                    <a:lnTo>
                      <a:pt x="157" y="206"/>
                    </a:lnTo>
                    <a:lnTo>
                      <a:pt x="157" y="195"/>
                    </a:lnTo>
                    <a:lnTo>
                      <a:pt x="146" y="180"/>
                    </a:lnTo>
                    <a:lnTo>
                      <a:pt x="126" y="176"/>
                    </a:lnTo>
                    <a:lnTo>
                      <a:pt x="97" y="179"/>
                    </a:lnTo>
                    <a:lnTo>
                      <a:pt x="92" y="183"/>
                    </a:lnTo>
                    <a:lnTo>
                      <a:pt x="93" y="166"/>
                    </a:lnTo>
                    <a:lnTo>
                      <a:pt x="90" y="152"/>
                    </a:lnTo>
                    <a:lnTo>
                      <a:pt x="79" y="149"/>
                    </a:lnTo>
                    <a:lnTo>
                      <a:pt x="61" y="146"/>
                    </a:lnTo>
                    <a:lnTo>
                      <a:pt x="52" y="131"/>
                    </a:lnTo>
                    <a:lnTo>
                      <a:pt x="35" y="126"/>
                    </a:lnTo>
                    <a:lnTo>
                      <a:pt x="13" y="117"/>
                    </a:lnTo>
                    <a:lnTo>
                      <a:pt x="18" y="106"/>
                    </a:lnTo>
                    <a:lnTo>
                      <a:pt x="30" y="58"/>
                    </a:lnTo>
                    <a:lnTo>
                      <a:pt x="18" y="48"/>
                    </a:lnTo>
                    <a:lnTo>
                      <a:pt x="17" y="24"/>
                    </a:lnTo>
                    <a:lnTo>
                      <a:pt x="46" y="17"/>
                    </a:lnTo>
                    <a:lnTo>
                      <a:pt x="91" y="15"/>
                    </a:lnTo>
                    <a:lnTo>
                      <a:pt x="97" y="0"/>
                    </a:lnTo>
                    <a:lnTo>
                      <a:pt x="133" y="0"/>
                    </a:lnTo>
                    <a:lnTo>
                      <a:pt x="149" y="27"/>
                    </a:lnTo>
                    <a:lnTo>
                      <a:pt x="183" y="29"/>
                    </a:lnTo>
                    <a:lnTo>
                      <a:pt x="217" y="37"/>
                    </a:lnTo>
                    <a:lnTo>
                      <a:pt x="233" y="34"/>
                    </a:lnTo>
                    <a:lnTo>
                      <a:pt x="243" y="53"/>
                    </a:lnTo>
                    <a:lnTo>
                      <a:pt x="280" y="69"/>
                    </a:lnTo>
                    <a:lnTo>
                      <a:pt x="322" y="75"/>
                    </a:lnTo>
                    <a:lnTo>
                      <a:pt x="347" y="79"/>
                    </a:lnTo>
                    <a:lnTo>
                      <a:pt x="374" y="97"/>
                    </a:lnTo>
                    <a:lnTo>
                      <a:pt x="407" y="98"/>
                    </a:lnTo>
                    <a:lnTo>
                      <a:pt x="434" y="113"/>
                    </a:lnTo>
                    <a:lnTo>
                      <a:pt x="443" y="121"/>
                    </a:lnTo>
                    <a:lnTo>
                      <a:pt x="458" y="116"/>
                    </a:lnTo>
                    <a:lnTo>
                      <a:pt x="474" y="136"/>
                    </a:lnTo>
                    <a:lnTo>
                      <a:pt x="469" y="154"/>
                    </a:lnTo>
                    <a:lnTo>
                      <a:pt x="498" y="170"/>
                    </a:lnTo>
                    <a:lnTo>
                      <a:pt x="520" y="183"/>
                    </a:lnTo>
                    <a:lnTo>
                      <a:pt x="527" y="183"/>
                    </a:lnTo>
                    <a:lnTo>
                      <a:pt x="555" y="192"/>
                    </a:lnTo>
                    <a:lnTo>
                      <a:pt x="575" y="203"/>
                    </a:lnTo>
                    <a:lnTo>
                      <a:pt x="587" y="212"/>
                    </a:lnTo>
                    <a:lnTo>
                      <a:pt x="597" y="193"/>
                    </a:lnTo>
                    <a:lnTo>
                      <a:pt x="620" y="214"/>
                    </a:lnTo>
                    <a:lnTo>
                      <a:pt x="632" y="234"/>
                    </a:lnTo>
                    <a:lnTo>
                      <a:pt x="667" y="233"/>
                    </a:lnTo>
                    <a:lnTo>
                      <a:pt x="686" y="245"/>
                    </a:lnTo>
                    <a:lnTo>
                      <a:pt x="704" y="253"/>
                    </a:lnTo>
                    <a:lnTo>
                      <a:pt x="721" y="250"/>
                    </a:lnTo>
                    <a:close/>
                    <a:moveTo>
                      <a:pt x="760" y="447"/>
                    </a:moveTo>
                    <a:lnTo>
                      <a:pt x="756" y="437"/>
                    </a:lnTo>
                    <a:lnTo>
                      <a:pt x="746" y="426"/>
                    </a:lnTo>
                    <a:lnTo>
                      <a:pt x="733" y="421"/>
                    </a:lnTo>
                    <a:lnTo>
                      <a:pt x="717" y="431"/>
                    </a:lnTo>
                    <a:lnTo>
                      <a:pt x="722" y="442"/>
                    </a:lnTo>
                    <a:lnTo>
                      <a:pt x="734" y="447"/>
                    </a:lnTo>
                    <a:lnTo>
                      <a:pt x="744" y="457"/>
                    </a:lnTo>
                    <a:lnTo>
                      <a:pt x="756" y="456"/>
                    </a:lnTo>
                    <a:lnTo>
                      <a:pt x="760" y="447"/>
                    </a:lnTo>
                    <a:close/>
                    <a:moveTo>
                      <a:pt x="704" y="462"/>
                    </a:moveTo>
                    <a:lnTo>
                      <a:pt x="697" y="445"/>
                    </a:lnTo>
                    <a:lnTo>
                      <a:pt x="686" y="447"/>
                    </a:lnTo>
                    <a:lnTo>
                      <a:pt x="679" y="435"/>
                    </a:lnTo>
                    <a:lnTo>
                      <a:pt x="667" y="435"/>
                    </a:lnTo>
                    <a:lnTo>
                      <a:pt x="654" y="438"/>
                    </a:lnTo>
                    <a:lnTo>
                      <a:pt x="640" y="443"/>
                    </a:lnTo>
                    <a:lnTo>
                      <a:pt x="627" y="455"/>
                    </a:lnTo>
                    <a:lnTo>
                      <a:pt x="626" y="467"/>
                    </a:lnTo>
                    <a:lnTo>
                      <a:pt x="638" y="464"/>
                    </a:lnTo>
                    <a:lnTo>
                      <a:pt x="655" y="469"/>
                    </a:lnTo>
                    <a:lnTo>
                      <a:pt x="662" y="481"/>
                    </a:lnTo>
                    <a:lnTo>
                      <a:pt x="675" y="490"/>
                    </a:lnTo>
                    <a:lnTo>
                      <a:pt x="683" y="479"/>
                    </a:lnTo>
                    <a:lnTo>
                      <a:pt x="696" y="469"/>
                    </a:lnTo>
                    <a:lnTo>
                      <a:pt x="704" y="462"/>
                    </a:lnTo>
                    <a:close/>
                    <a:moveTo>
                      <a:pt x="570" y="512"/>
                    </a:moveTo>
                    <a:lnTo>
                      <a:pt x="578" y="500"/>
                    </a:lnTo>
                    <a:lnTo>
                      <a:pt x="585" y="483"/>
                    </a:lnTo>
                    <a:lnTo>
                      <a:pt x="571" y="474"/>
                    </a:lnTo>
                    <a:lnTo>
                      <a:pt x="554" y="488"/>
                    </a:lnTo>
                    <a:lnTo>
                      <a:pt x="544" y="502"/>
                    </a:lnTo>
                    <a:lnTo>
                      <a:pt x="555" y="510"/>
                    </a:lnTo>
                    <a:lnTo>
                      <a:pt x="570" y="512"/>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1" name="Freeform 40">
                <a:extLst>
                  <a:ext uri="{FF2B5EF4-FFF2-40B4-BE49-F238E27FC236}">
                    <a16:creationId xmlns:a16="http://schemas.microsoft.com/office/drawing/2014/main" id="{E2239986-3B78-4D4D-8319-7B0D7CECCDE6}"/>
                  </a:ext>
                </a:extLst>
              </p:cNvPr>
              <p:cNvSpPr>
                <a:spLocks noChangeAspect="1" noEditPoints="1"/>
              </p:cNvSpPr>
              <p:nvPr/>
            </p:nvSpPr>
            <p:spPr bwMode="auto">
              <a:xfrm>
                <a:off x="5035549" y="3017096"/>
                <a:ext cx="362190" cy="249701"/>
              </a:xfrm>
              <a:custGeom>
                <a:avLst/>
                <a:gdLst>
                  <a:gd name="T0" fmla="*/ 129 w 246"/>
                  <a:gd name="T1" fmla="*/ 156 h 170"/>
                  <a:gd name="T2" fmla="*/ 138 w 246"/>
                  <a:gd name="T3" fmla="*/ 141 h 170"/>
                  <a:gd name="T4" fmla="*/ 129 w 246"/>
                  <a:gd name="T5" fmla="*/ 119 h 170"/>
                  <a:gd name="T6" fmla="*/ 111 w 246"/>
                  <a:gd name="T7" fmla="*/ 122 h 170"/>
                  <a:gd name="T8" fmla="*/ 106 w 246"/>
                  <a:gd name="T9" fmla="*/ 130 h 170"/>
                  <a:gd name="T10" fmla="*/ 106 w 246"/>
                  <a:gd name="T11" fmla="*/ 109 h 170"/>
                  <a:gd name="T12" fmla="*/ 96 w 246"/>
                  <a:gd name="T13" fmla="*/ 112 h 170"/>
                  <a:gd name="T14" fmla="*/ 85 w 246"/>
                  <a:gd name="T15" fmla="*/ 112 h 170"/>
                  <a:gd name="T16" fmla="*/ 91 w 246"/>
                  <a:gd name="T17" fmla="*/ 86 h 170"/>
                  <a:gd name="T18" fmla="*/ 77 w 246"/>
                  <a:gd name="T19" fmla="*/ 74 h 170"/>
                  <a:gd name="T20" fmla="*/ 93 w 246"/>
                  <a:gd name="T21" fmla="*/ 46 h 170"/>
                  <a:gd name="T22" fmla="*/ 111 w 246"/>
                  <a:gd name="T23" fmla="*/ 46 h 170"/>
                  <a:gd name="T24" fmla="*/ 118 w 246"/>
                  <a:gd name="T25" fmla="*/ 18 h 170"/>
                  <a:gd name="T26" fmla="*/ 131 w 246"/>
                  <a:gd name="T27" fmla="*/ 15 h 170"/>
                  <a:gd name="T28" fmla="*/ 151 w 246"/>
                  <a:gd name="T29" fmla="*/ 29 h 170"/>
                  <a:gd name="T30" fmla="*/ 170 w 246"/>
                  <a:gd name="T31" fmla="*/ 6 h 170"/>
                  <a:gd name="T32" fmla="*/ 197 w 246"/>
                  <a:gd name="T33" fmla="*/ 0 h 170"/>
                  <a:gd name="T34" fmla="*/ 218 w 246"/>
                  <a:gd name="T35" fmla="*/ 4 h 170"/>
                  <a:gd name="T36" fmla="*/ 242 w 246"/>
                  <a:gd name="T37" fmla="*/ 10 h 170"/>
                  <a:gd name="T38" fmla="*/ 266 w 246"/>
                  <a:gd name="T39" fmla="*/ 13 h 170"/>
                  <a:gd name="T40" fmla="*/ 279 w 246"/>
                  <a:gd name="T41" fmla="*/ 15 h 170"/>
                  <a:gd name="T42" fmla="*/ 293 w 246"/>
                  <a:gd name="T43" fmla="*/ 25 h 170"/>
                  <a:gd name="T44" fmla="*/ 285 w 246"/>
                  <a:gd name="T45" fmla="*/ 39 h 170"/>
                  <a:gd name="T46" fmla="*/ 291 w 246"/>
                  <a:gd name="T47" fmla="*/ 44 h 170"/>
                  <a:gd name="T48" fmla="*/ 274 w 246"/>
                  <a:gd name="T49" fmla="*/ 48 h 170"/>
                  <a:gd name="T50" fmla="*/ 266 w 246"/>
                  <a:gd name="T51" fmla="*/ 57 h 170"/>
                  <a:gd name="T52" fmla="*/ 254 w 246"/>
                  <a:gd name="T53" fmla="*/ 77 h 170"/>
                  <a:gd name="T54" fmla="*/ 255 w 246"/>
                  <a:gd name="T55" fmla="*/ 93 h 170"/>
                  <a:gd name="T56" fmla="*/ 264 w 246"/>
                  <a:gd name="T57" fmla="*/ 124 h 170"/>
                  <a:gd name="T58" fmla="*/ 272 w 246"/>
                  <a:gd name="T59" fmla="*/ 137 h 170"/>
                  <a:gd name="T60" fmla="*/ 283 w 246"/>
                  <a:gd name="T61" fmla="*/ 175 h 170"/>
                  <a:gd name="T62" fmla="*/ 279 w 246"/>
                  <a:gd name="T63" fmla="*/ 181 h 170"/>
                  <a:gd name="T64" fmla="*/ 273 w 246"/>
                  <a:gd name="T65" fmla="*/ 191 h 170"/>
                  <a:gd name="T66" fmla="*/ 270 w 246"/>
                  <a:gd name="T67" fmla="*/ 197 h 170"/>
                  <a:gd name="T68" fmla="*/ 257 w 246"/>
                  <a:gd name="T69" fmla="*/ 197 h 170"/>
                  <a:gd name="T70" fmla="*/ 249 w 246"/>
                  <a:gd name="T71" fmla="*/ 198 h 170"/>
                  <a:gd name="T72" fmla="*/ 236 w 246"/>
                  <a:gd name="T73" fmla="*/ 202 h 170"/>
                  <a:gd name="T74" fmla="*/ 223 w 246"/>
                  <a:gd name="T75" fmla="*/ 195 h 170"/>
                  <a:gd name="T76" fmla="*/ 205 w 246"/>
                  <a:gd name="T77" fmla="*/ 184 h 170"/>
                  <a:gd name="T78" fmla="*/ 187 w 246"/>
                  <a:gd name="T79" fmla="*/ 175 h 170"/>
                  <a:gd name="T80" fmla="*/ 174 w 246"/>
                  <a:gd name="T81" fmla="*/ 166 h 170"/>
                  <a:gd name="T82" fmla="*/ 162 w 246"/>
                  <a:gd name="T83" fmla="*/ 154 h 170"/>
                  <a:gd name="T84" fmla="*/ 147 w 246"/>
                  <a:gd name="T85" fmla="*/ 168 h 170"/>
                  <a:gd name="T86" fmla="*/ 129 w 246"/>
                  <a:gd name="T87" fmla="*/ 156 h 170"/>
                  <a:gd name="T88" fmla="*/ 15 w 246"/>
                  <a:gd name="T89" fmla="*/ 152 h 170"/>
                  <a:gd name="T90" fmla="*/ 31 w 246"/>
                  <a:gd name="T91" fmla="*/ 140 h 170"/>
                  <a:gd name="T92" fmla="*/ 54 w 246"/>
                  <a:gd name="T93" fmla="*/ 131 h 170"/>
                  <a:gd name="T94" fmla="*/ 61 w 246"/>
                  <a:gd name="T95" fmla="*/ 115 h 170"/>
                  <a:gd name="T96" fmla="*/ 51 w 246"/>
                  <a:gd name="T97" fmla="*/ 103 h 170"/>
                  <a:gd name="T98" fmla="*/ 25 w 246"/>
                  <a:gd name="T99" fmla="*/ 111 h 170"/>
                  <a:gd name="T100" fmla="*/ 5 w 246"/>
                  <a:gd name="T101" fmla="*/ 119 h 170"/>
                  <a:gd name="T102" fmla="*/ 0 w 246"/>
                  <a:gd name="T103" fmla="*/ 140 h 170"/>
                  <a:gd name="T104" fmla="*/ 15 w 246"/>
                  <a:gd name="T105" fmla="*/ 152 h 170"/>
                  <a:gd name="T106" fmla="*/ 23 w 246"/>
                  <a:gd name="T107" fmla="*/ 67 h 170"/>
                  <a:gd name="T108" fmla="*/ 18 w 246"/>
                  <a:gd name="T109" fmla="*/ 56 h 170"/>
                  <a:gd name="T110" fmla="*/ 5 w 246"/>
                  <a:gd name="T111" fmla="*/ 45 h 170"/>
                  <a:gd name="T112" fmla="*/ 12 w 246"/>
                  <a:gd name="T113" fmla="*/ 32 h 170"/>
                  <a:gd name="T114" fmla="*/ 27 w 246"/>
                  <a:gd name="T115" fmla="*/ 37 h 170"/>
                  <a:gd name="T116" fmla="*/ 42 w 246"/>
                  <a:gd name="T117" fmla="*/ 37 h 170"/>
                  <a:gd name="T118" fmla="*/ 44 w 246"/>
                  <a:gd name="T119" fmla="*/ 50 h 170"/>
                  <a:gd name="T120" fmla="*/ 48 w 246"/>
                  <a:gd name="T121" fmla="*/ 70 h 170"/>
                  <a:gd name="T122" fmla="*/ 23 w 246"/>
                  <a:gd name="T123" fmla="*/ 67 h 1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170"/>
                  <a:gd name="T188" fmla="*/ 246 w 246"/>
                  <a:gd name="T189" fmla="*/ 170 h 1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170">
                    <a:moveTo>
                      <a:pt x="108" y="131"/>
                    </a:moveTo>
                    <a:lnTo>
                      <a:pt x="116" y="119"/>
                    </a:lnTo>
                    <a:lnTo>
                      <a:pt x="108" y="100"/>
                    </a:lnTo>
                    <a:lnTo>
                      <a:pt x="93" y="103"/>
                    </a:lnTo>
                    <a:lnTo>
                      <a:pt x="89" y="109"/>
                    </a:lnTo>
                    <a:lnTo>
                      <a:pt x="89" y="92"/>
                    </a:lnTo>
                    <a:lnTo>
                      <a:pt x="81" y="94"/>
                    </a:lnTo>
                    <a:lnTo>
                      <a:pt x="71" y="94"/>
                    </a:lnTo>
                    <a:lnTo>
                      <a:pt x="76" y="72"/>
                    </a:lnTo>
                    <a:lnTo>
                      <a:pt x="65" y="62"/>
                    </a:lnTo>
                    <a:lnTo>
                      <a:pt x="78" y="39"/>
                    </a:lnTo>
                    <a:lnTo>
                      <a:pt x="93" y="39"/>
                    </a:lnTo>
                    <a:lnTo>
                      <a:pt x="99" y="15"/>
                    </a:lnTo>
                    <a:lnTo>
                      <a:pt x="110" y="13"/>
                    </a:lnTo>
                    <a:lnTo>
                      <a:pt x="127" y="24"/>
                    </a:lnTo>
                    <a:lnTo>
                      <a:pt x="143" y="5"/>
                    </a:lnTo>
                    <a:lnTo>
                      <a:pt x="165" y="0"/>
                    </a:lnTo>
                    <a:lnTo>
                      <a:pt x="183" y="3"/>
                    </a:lnTo>
                    <a:lnTo>
                      <a:pt x="203" y="8"/>
                    </a:lnTo>
                    <a:lnTo>
                      <a:pt x="223" y="11"/>
                    </a:lnTo>
                    <a:lnTo>
                      <a:pt x="234" y="13"/>
                    </a:lnTo>
                    <a:lnTo>
                      <a:pt x="246" y="21"/>
                    </a:lnTo>
                    <a:lnTo>
                      <a:pt x="239" y="33"/>
                    </a:lnTo>
                    <a:lnTo>
                      <a:pt x="244" y="37"/>
                    </a:lnTo>
                    <a:lnTo>
                      <a:pt x="230" y="40"/>
                    </a:lnTo>
                    <a:lnTo>
                      <a:pt x="223" y="48"/>
                    </a:lnTo>
                    <a:lnTo>
                      <a:pt x="213" y="65"/>
                    </a:lnTo>
                    <a:lnTo>
                      <a:pt x="214" y="78"/>
                    </a:lnTo>
                    <a:lnTo>
                      <a:pt x="222" y="104"/>
                    </a:lnTo>
                    <a:lnTo>
                      <a:pt x="228" y="115"/>
                    </a:lnTo>
                    <a:lnTo>
                      <a:pt x="238" y="147"/>
                    </a:lnTo>
                    <a:lnTo>
                      <a:pt x="234" y="152"/>
                    </a:lnTo>
                    <a:lnTo>
                      <a:pt x="229" y="161"/>
                    </a:lnTo>
                    <a:lnTo>
                      <a:pt x="227" y="166"/>
                    </a:lnTo>
                    <a:lnTo>
                      <a:pt x="216" y="166"/>
                    </a:lnTo>
                    <a:lnTo>
                      <a:pt x="209" y="167"/>
                    </a:lnTo>
                    <a:lnTo>
                      <a:pt x="198" y="170"/>
                    </a:lnTo>
                    <a:lnTo>
                      <a:pt x="187" y="164"/>
                    </a:lnTo>
                    <a:lnTo>
                      <a:pt x="172" y="155"/>
                    </a:lnTo>
                    <a:lnTo>
                      <a:pt x="157" y="147"/>
                    </a:lnTo>
                    <a:lnTo>
                      <a:pt x="146" y="140"/>
                    </a:lnTo>
                    <a:lnTo>
                      <a:pt x="136" y="130"/>
                    </a:lnTo>
                    <a:lnTo>
                      <a:pt x="123" y="141"/>
                    </a:lnTo>
                    <a:lnTo>
                      <a:pt x="108" y="131"/>
                    </a:lnTo>
                    <a:close/>
                    <a:moveTo>
                      <a:pt x="13" y="128"/>
                    </a:moveTo>
                    <a:lnTo>
                      <a:pt x="26" y="118"/>
                    </a:lnTo>
                    <a:lnTo>
                      <a:pt x="45" y="110"/>
                    </a:lnTo>
                    <a:lnTo>
                      <a:pt x="51" y="97"/>
                    </a:lnTo>
                    <a:lnTo>
                      <a:pt x="43" y="87"/>
                    </a:lnTo>
                    <a:lnTo>
                      <a:pt x="21" y="93"/>
                    </a:lnTo>
                    <a:lnTo>
                      <a:pt x="4" y="100"/>
                    </a:lnTo>
                    <a:lnTo>
                      <a:pt x="0" y="118"/>
                    </a:lnTo>
                    <a:lnTo>
                      <a:pt x="13" y="128"/>
                    </a:lnTo>
                    <a:close/>
                    <a:moveTo>
                      <a:pt x="19" y="56"/>
                    </a:moveTo>
                    <a:lnTo>
                      <a:pt x="15" y="47"/>
                    </a:lnTo>
                    <a:lnTo>
                      <a:pt x="4" y="38"/>
                    </a:lnTo>
                    <a:lnTo>
                      <a:pt x="10" y="27"/>
                    </a:lnTo>
                    <a:lnTo>
                      <a:pt x="23" y="31"/>
                    </a:lnTo>
                    <a:lnTo>
                      <a:pt x="35" y="31"/>
                    </a:lnTo>
                    <a:lnTo>
                      <a:pt x="37" y="42"/>
                    </a:lnTo>
                    <a:lnTo>
                      <a:pt x="40" y="59"/>
                    </a:lnTo>
                    <a:lnTo>
                      <a:pt x="19" y="56"/>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2" name="Freeform 41">
                <a:extLst>
                  <a:ext uri="{FF2B5EF4-FFF2-40B4-BE49-F238E27FC236}">
                    <a16:creationId xmlns:a16="http://schemas.microsoft.com/office/drawing/2014/main" id="{8D9306C5-36CA-FA4C-B120-270EDE56288A}"/>
                  </a:ext>
                </a:extLst>
              </p:cNvPr>
              <p:cNvSpPr>
                <a:spLocks noChangeAspect="1" noEditPoints="1"/>
              </p:cNvSpPr>
              <p:nvPr/>
            </p:nvSpPr>
            <p:spPr bwMode="auto">
              <a:xfrm>
                <a:off x="2971189" y="3919481"/>
                <a:ext cx="1033416" cy="1176809"/>
              </a:xfrm>
              <a:custGeom>
                <a:avLst/>
                <a:gdLst>
                  <a:gd name="T0" fmla="*/ 660 w 703"/>
                  <a:gd name="T1" fmla="*/ 757 h 801"/>
                  <a:gd name="T2" fmla="*/ 576 w 703"/>
                  <a:gd name="T3" fmla="*/ 751 h 801"/>
                  <a:gd name="T4" fmla="*/ 507 w 703"/>
                  <a:gd name="T5" fmla="*/ 725 h 801"/>
                  <a:gd name="T6" fmla="*/ 422 w 703"/>
                  <a:gd name="T7" fmla="*/ 729 h 801"/>
                  <a:gd name="T8" fmla="*/ 377 w 703"/>
                  <a:gd name="T9" fmla="*/ 808 h 801"/>
                  <a:gd name="T10" fmla="*/ 291 w 703"/>
                  <a:gd name="T11" fmla="*/ 786 h 801"/>
                  <a:gd name="T12" fmla="*/ 291 w 703"/>
                  <a:gd name="T13" fmla="*/ 762 h 801"/>
                  <a:gd name="T14" fmla="*/ 238 w 703"/>
                  <a:gd name="T15" fmla="*/ 759 h 801"/>
                  <a:gd name="T16" fmla="*/ 166 w 703"/>
                  <a:gd name="T17" fmla="*/ 725 h 801"/>
                  <a:gd name="T18" fmla="*/ 98 w 703"/>
                  <a:gd name="T19" fmla="*/ 691 h 801"/>
                  <a:gd name="T20" fmla="*/ 113 w 703"/>
                  <a:gd name="T21" fmla="*/ 610 h 801"/>
                  <a:gd name="T22" fmla="*/ 163 w 703"/>
                  <a:gd name="T23" fmla="*/ 486 h 801"/>
                  <a:gd name="T24" fmla="*/ 197 w 703"/>
                  <a:gd name="T25" fmla="*/ 480 h 801"/>
                  <a:gd name="T26" fmla="*/ 175 w 703"/>
                  <a:gd name="T27" fmla="*/ 402 h 801"/>
                  <a:gd name="T28" fmla="*/ 132 w 703"/>
                  <a:gd name="T29" fmla="*/ 326 h 801"/>
                  <a:gd name="T30" fmla="*/ 130 w 703"/>
                  <a:gd name="T31" fmla="*/ 251 h 801"/>
                  <a:gd name="T32" fmla="*/ 70 w 703"/>
                  <a:gd name="T33" fmla="*/ 209 h 801"/>
                  <a:gd name="T34" fmla="*/ 21 w 703"/>
                  <a:gd name="T35" fmla="*/ 202 h 801"/>
                  <a:gd name="T36" fmla="*/ 18 w 703"/>
                  <a:gd name="T37" fmla="*/ 168 h 801"/>
                  <a:gd name="T38" fmla="*/ 20 w 703"/>
                  <a:gd name="T39" fmla="*/ 147 h 801"/>
                  <a:gd name="T40" fmla="*/ 32 w 703"/>
                  <a:gd name="T41" fmla="*/ 131 h 801"/>
                  <a:gd name="T42" fmla="*/ 10 w 703"/>
                  <a:gd name="T43" fmla="*/ 114 h 801"/>
                  <a:gd name="T44" fmla="*/ 52 w 703"/>
                  <a:gd name="T45" fmla="*/ 109 h 801"/>
                  <a:gd name="T46" fmla="*/ 109 w 703"/>
                  <a:gd name="T47" fmla="*/ 111 h 801"/>
                  <a:gd name="T48" fmla="*/ 155 w 703"/>
                  <a:gd name="T49" fmla="*/ 137 h 801"/>
                  <a:gd name="T50" fmla="*/ 232 w 703"/>
                  <a:gd name="T51" fmla="*/ 157 h 801"/>
                  <a:gd name="T52" fmla="*/ 219 w 703"/>
                  <a:gd name="T53" fmla="*/ 86 h 801"/>
                  <a:gd name="T54" fmla="*/ 252 w 703"/>
                  <a:gd name="T55" fmla="*/ 74 h 801"/>
                  <a:gd name="T56" fmla="*/ 270 w 703"/>
                  <a:gd name="T57" fmla="*/ 112 h 801"/>
                  <a:gd name="T58" fmla="*/ 352 w 703"/>
                  <a:gd name="T59" fmla="*/ 94 h 801"/>
                  <a:gd name="T60" fmla="*/ 450 w 703"/>
                  <a:gd name="T61" fmla="*/ 20 h 801"/>
                  <a:gd name="T62" fmla="*/ 518 w 703"/>
                  <a:gd name="T63" fmla="*/ 0 h 801"/>
                  <a:gd name="T64" fmla="*/ 529 w 703"/>
                  <a:gd name="T65" fmla="*/ 50 h 801"/>
                  <a:gd name="T66" fmla="*/ 551 w 703"/>
                  <a:gd name="T67" fmla="*/ 78 h 801"/>
                  <a:gd name="T68" fmla="*/ 589 w 703"/>
                  <a:gd name="T69" fmla="*/ 107 h 801"/>
                  <a:gd name="T70" fmla="*/ 624 w 703"/>
                  <a:gd name="T71" fmla="*/ 128 h 801"/>
                  <a:gd name="T72" fmla="*/ 664 w 703"/>
                  <a:gd name="T73" fmla="*/ 175 h 801"/>
                  <a:gd name="T74" fmla="*/ 698 w 703"/>
                  <a:gd name="T75" fmla="*/ 194 h 801"/>
                  <a:gd name="T76" fmla="*/ 748 w 703"/>
                  <a:gd name="T77" fmla="*/ 222 h 801"/>
                  <a:gd name="T78" fmla="*/ 810 w 703"/>
                  <a:gd name="T79" fmla="*/ 250 h 801"/>
                  <a:gd name="T80" fmla="*/ 802 w 703"/>
                  <a:gd name="T81" fmla="*/ 305 h 801"/>
                  <a:gd name="T82" fmla="*/ 778 w 703"/>
                  <a:gd name="T83" fmla="*/ 342 h 801"/>
                  <a:gd name="T84" fmla="*/ 759 w 703"/>
                  <a:gd name="T85" fmla="*/ 396 h 801"/>
                  <a:gd name="T86" fmla="*/ 722 w 703"/>
                  <a:gd name="T87" fmla="*/ 399 h 801"/>
                  <a:gd name="T88" fmla="*/ 690 w 703"/>
                  <a:gd name="T89" fmla="*/ 434 h 801"/>
                  <a:gd name="T90" fmla="*/ 655 w 703"/>
                  <a:gd name="T91" fmla="*/ 479 h 801"/>
                  <a:gd name="T92" fmla="*/ 686 w 703"/>
                  <a:gd name="T93" fmla="*/ 477 h 801"/>
                  <a:gd name="T94" fmla="*/ 709 w 703"/>
                  <a:gd name="T95" fmla="*/ 505 h 801"/>
                  <a:gd name="T96" fmla="*/ 702 w 703"/>
                  <a:gd name="T97" fmla="*/ 531 h 801"/>
                  <a:gd name="T98" fmla="*/ 709 w 703"/>
                  <a:gd name="T99" fmla="*/ 588 h 801"/>
                  <a:gd name="T100" fmla="*/ 673 w 703"/>
                  <a:gd name="T101" fmla="*/ 617 h 801"/>
                  <a:gd name="T102" fmla="*/ 690 w 703"/>
                  <a:gd name="T103" fmla="*/ 660 h 801"/>
                  <a:gd name="T104" fmla="*/ 712 w 703"/>
                  <a:gd name="T105" fmla="*/ 704 h 801"/>
                  <a:gd name="T106" fmla="*/ 723 w 703"/>
                  <a:gd name="T107" fmla="*/ 711 h 801"/>
                  <a:gd name="T108" fmla="*/ 802 w 703"/>
                  <a:gd name="T109" fmla="*/ 940 h 801"/>
                  <a:gd name="T110" fmla="*/ 824 w 703"/>
                  <a:gd name="T111" fmla="*/ 897 h 801"/>
                  <a:gd name="T112" fmla="*/ 831 w 703"/>
                  <a:gd name="T113" fmla="*/ 838 h 801"/>
                  <a:gd name="T114" fmla="*/ 819 w 703"/>
                  <a:gd name="T115" fmla="*/ 808 h 801"/>
                  <a:gd name="T116" fmla="*/ 796 w 703"/>
                  <a:gd name="T117" fmla="*/ 845 h 801"/>
                  <a:gd name="T118" fmla="*/ 767 w 703"/>
                  <a:gd name="T119" fmla="*/ 865 h 801"/>
                  <a:gd name="T120" fmla="*/ 766 w 703"/>
                  <a:gd name="T121" fmla="*/ 904 h 801"/>
                  <a:gd name="T122" fmla="*/ 773 w 703"/>
                  <a:gd name="T123" fmla="*/ 928 h 801"/>
                  <a:gd name="T124" fmla="*/ 798 w 703"/>
                  <a:gd name="T125" fmla="*/ 952 h 8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3"/>
                  <a:gd name="T190" fmla="*/ 0 h 801"/>
                  <a:gd name="T191" fmla="*/ 703 w 703"/>
                  <a:gd name="T192" fmla="*/ 801 h 80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3" h="801">
                    <a:moveTo>
                      <a:pt x="599" y="608"/>
                    </a:moveTo>
                    <a:lnTo>
                      <a:pt x="578" y="625"/>
                    </a:lnTo>
                    <a:lnTo>
                      <a:pt x="555" y="637"/>
                    </a:lnTo>
                    <a:lnTo>
                      <a:pt x="531" y="653"/>
                    </a:lnTo>
                    <a:lnTo>
                      <a:pt x="524" y="662"/>
                    </a:lnTo>
                    <a:lnTo>
                      <a:pt x="484" y="632"/>
                    </a:lnTo>
                    <a:lnTo>
                      <a:pt x="452" y="612"/>
                    </a:lnTo>
                    <a:lnTo>
                      <a:pt x="441" y="622"/>
                    </a:lnTo>
                    <a:lnTo>
                      <a:pt x="426" y="610"/>
                    </a:lnTo>
                    <a:lnTo>
                      <a:pt x="404" y="608"/>
                    </a:lnTo>
                    <a:lnTo>
                      <a:pt x="375" y="612"/>
                    </a:lnTo>
                    <a:lnTo>
                      <a:pt x="355" y="613"/>
                    </a:lnTo>
                    <a:lnTo>
                      <a:pt x="339" y="651"/>
                    </a:lnTo>
                    <a:lnTo>
                      <a:pt x="334" y="677"/>
                    </a:lnTo>
                    <a:lnTo>
                      <a:pt x="317" y="680"/>
                    </a:lnTo>
                    <a:lnTo>
                      <a:pt x="299" y="672"/>
                    </a:lnTo>
                    <a:lnTo>
                      <a:pt x="280" y="660"/>
                    </a:lnTo>
                    <a:lnTo>
                      <a:pt x="245" y="661"/>
                    </a:lnTo>
                    <a:lnTo>
                      <a:pt x="253" y="650"/>
                    </a:lnTo>
                    <a:lnTo>
                      <a:pt x="252" y="644"/>
                    </a:lnTo>
                    <a:lnTo>
                      <a:pt x="245" y="641"/>
                    </a:lnTo>
                    <a:lnTo>
                      <a:pt x="233" y="641"/>
                    </a:lnTo>
                    <a:lnTo>
                      <a:pt x="210" y="620"/>
                    </a:lnTo>
                    <a:lnTo>
                      <a:pt x="200" y="639"/>
                    </a:lnTo>
                    <a:lnTo>
                      <a:pt x="188" y="630"/>
                    </a:lnTo>
                    <a:lnTo>
                      <a:pt x="168" y="619"/>
                    </a:lnTo>
                    <a:lnTo>
                      <a:pt x="140" y="610"/>
                    </a:lnTo>
                    <a:lnTo>
                      <a:pt x="133" y="610"/>
                    </a:lnTo>
                    <a:lnTo>
                      <a:pt x="111" y="597"/>
                    </a:lnTo>
                    <a:lnTo>
                      <a:pt x="82" y="581"/>
                    </a:lnTo>
                    <a:lnTo>
                      <a:pt x="87" y="563"/>
                    </a:lnTo>
                    <a:lnTo>
                      <a:pt x="71" y="543"/>
                    </a:lnTo>
                    <a:lnTo>
                      <a:pt x="95" y="513"/>
                    </a:lnTo>
                    <a:lnTo>
                      <a:pt x="115" y="481"/>
                    </a:lnTo>
                    <a:lnTo>
                      <a:pt x="131" y="437"/>
                    </a:lnTo>
                    <a:lnTo>
                      <a:pt x="137" y="409"/>
                    </a:lnTo>
                    <a:lnTo>
                      <a:pt x="142" y="388"/>
                    </a:lnTo>
                    <a:lnTo>
                      <a:pt x="156" y="432"/>
                    </a:lnTo>
                    <a:lnTo>
                      <a:pt x="166" y="404"/>
                    </a:lnTo>
                    <a:lnTo>
                      <a:pt x="157" y="379"/>
                    </a:lnTo>
                    <a:lnTo>
                      <a:pt x="143" y="363"/>
                    </a:lnTo>
                    <a:lnTo>
                      <a:pt x="147" y="338"/>
                    </a:lnTo>
                    <a:lnTo>
                      <a:pt x="135" y="309"/>
                    </a:lnTo>
                    <a:lnTo>
                      <a:pt x="121" y="286"/>
                    </a:lnTo>
                    <a:lnTo>
                      <a:pt x="111" y="274"/>
                    </a:lnTo>
                    <a:lnTo>
                      <a:pt x="127" y="244"/>
                    </a:lnTo>
                    <a:lnTo>
                      <a:pt x="109" y="239"/>
                    </a:lnTo>
                    <a:lnTo>
                      <a:pt x="109" y="211"/>
                    </a:lnTo>
                    <a:lnTo>
                      <a:pt x="90" y="200"/>
                    </a:lnTo>
                    <a:lnTo>
                      <a:pt x="80" y="190"/>
                    </a:lnTo>
                    <a:lnTo>
                      <a:pt x="59" y="176"/>
                    </a:lnTo>
                    <a:lnTo>
                      <a:pt x="41" y="166"/>
                    </a:lnTo>
                    <a:lnTo>
                      <a:pt x="26" y="166"/>
                    </a:lnTo>
                    <a:lnTo>
                      <a:pt x="18" y="170"/>
                    </a:lnTo>
                    <a:lnTo>
                      <a:pt x="7" y="154"/>
                    </a:lnTo>
                    <a:lnTo>
                      <a:pt x="0" y="146"/>
                    </a:lnTo>
                    <a:lnTo>
                      <a:pt x="15" y="141"/>
                    </a:lnTo>
                    <a:lnTo>
                      <a:pt x="26" y="141"/>
                    </a:lnTo>
                    <a:lnTo>
                      <a:pt x="26" y="129"/>
                    </a:lnTo>
                    <a:lnTo>
                      <a:pt x="17" y="124"/>
                    </a:lnTo>
                    <a:lnTo>
                      <a:pt x="19" y="118"/>
                    </a:lnTo>
                    <a:lnTo>
                      <a:pt x="26" y="121"/>
                    </a:lnTo>
                    <a:lnTo>
                      <a:pt x="27" y="110"/>
                    </a:lnTo>
                    <a:lnTo>
                      <a:pt x="20" y="106"/>
                    </a:lnTo>
                    <a:lnTo>
                      <a:pt x="7" y="105"/>
                    </a:lnTo>
                    <a:lnTo>
                      <a:pt x="8" y="96"/>
                    </a:lnTo>
                    <a:lnTo>
                      <a:pt x="20" y="93"/>
                    </a:lnTo>
                    <a:lnTo>
                      <a:pt x="31" y="93"/>
                    </a:lnTo>
                    <a:lnTo>
                      <a:pt x="44" y="92"/>
                    </a:lnTo>
                    <a:lnTo>
                      <a:pt x="51" y="101"/>
                    </a:lnTo>
                    <a:lnTo>
                      <a:pt x="68" y="92"/>
                    </a:lnTo>
                    <a:lnTo>
                      <a:pt x="92" y="93"/>
                    </a:lnTo>
                    <a:lnTo>
                      <a:pt x="107" y="105"/>
                    </a:lnTo>
                    <a:lnTo>
                      <a:pt x="115" y="117"/>
                    </a:lnTo>
                    <a:lnTo>
                      <a:pt x="130" y="115"/>
                    </a:lnTo>
                    <a:lnTo>
                      <a:pt x="153" y="122"/>
                    </a:lnTo>
                    <a:lnTo>
                      <a:pt x="178" y="126"/>
                    </a:lnTo>
                    <a:lnTo>
                      <a:pt x="195" y="132"/>
                    </a:lnTo>
                    <a:lnTo>
                      <a:pt x="193" y="102"/>
                    </a:lnTo>
                    <a:lnTo>
                      <a:pt x="193" y="80"/>
                    </a:lnTo>
                    <a:lnTo>
                      <a:pt x="184" y="72"/>
                    </a:lnTo>
                    <a:lnTo>
                      <a:pt x="183" y="55"/>
                    </a:lnTo>
                    <a:lnTo>
                      <a:pt x="197" y="61"/>
                    </a:lnTo>
                    <a:lnTo>
                      <a:pt x="212" y="62"/>
                    </a:lnTo>
                    <a:lnTo>
                      <a:pt x="209" y="77"/>
                    </a:lnTo>
                    <a:lnTo>
                      <a:pt x="217" y="88"/>
                    </a:lnTo>
                    <a:lnTo>
                      <a:pt x="227" y="94"/>
                    </a:lnTo>
                    <a:lnTo>
                      <a:pt x="253" y="96"/>
                    </a:lnTo>
                    <a:lnTo>
                      <a:pt x="285" y="101"/>
                    </a:lnTo>
                    <a:lnTo>
                      <a:pt x="296" y="79"/>
                    </a:lnTo>
                    <a:lnTo>
                      <a:pt x="325" y="72"/>
                    </a:lnTo>
                    <a:lnTo>
                      <a:pt x="373" y="62"/>
                    </a:lnTo>
                    <a:lnTo>
                      <a:pt x="378" y="17"/>
                    </a:lnTo>
                    <a:lnTo>
                      <a:pt x="391" y="7"/>
                    </a:lnTo>
                    <a:lnTo>
                      <a:pt x="413" y="2"/>
                    </a:lnTo>
                    <a:lnTo>
                      <a:pt x="436" y="0"/>
                    </a:lnTo>
                    <a:lnTo>
                      <a:pt x="443" y="15"/>
                    </a:lnTo>
                    <a:lnTo>
                      <a:pt x="441" y="31"/>
                    </a:lnTo>
                    <a:lnTo>
                      <a:pt x="445" y="42"/>
                    </a:lnTo>
                    <a:lnTo>
                      <a:pt x="458" y="41"/>
                    </a:lnTo>
                    <a:lnTo>
                      <a:pt x="467" y="48"/>
                    </a:lnTo>
                    <a:lnTo>
                      <a:pt x="463" y="66"/>
                    </a:lnTo>
                    <a:lnTo>
                      <a:pt x="476" y="69"/>
                    </a:lnTo>
                    <a:lnTo>
                      <a:pt x="486" y="76"/>
                    </a:lnTo>
                    <a:lnTo>
                      <a:pt x="495" y="90"/>
                    </a:lnTo>
                    <a:lnTo>
                      <a:pt x="501" y="103"/>
                    </a:lnTo>
                    <a:lnTo>
                      <a:pt x="506" y="111"/>
                    </a:lnTo>
                    <a:lnTo>
                      <a:pt x="525" y="108"/>
                    </a:lnTo>
                    <a:lnTo>
                      <a:pt x="535" y="107"/>
                    </a:lnTo>
                    <a:lnTo>
                      <a:pt x="550" y="125"/>
                    </a:lnTo>
                    <a:lnTo>
                      <a:pt x="558" y="147"/>
                    </a:lnTo>
                    <a:lnTo>
                      <a:pt x="570" y="159"/>
                    </a:lnTo>
                    <a:lnTo>
                      <a:pt x="577" y="160"/>
                    </a:lnTo>
                    <a:lnTo>
                      <a:pt x="587" y="163"/>
                    </a:lnTo>
                    <a:lnTo>
                      <a:pt x="604" y="163"/>
                    </a:lnTo>
                    <a:lnTo>
                      <a:pt x="616" y="175"/>
                    </a:lnTo>
                    <a:lnTo>
                      <a:pt x="629" y="187"/>
                    </a:lnTo>
                    <a:lnTo>
                      <a:pt x="649" y="198"/>
                    </a:lnTo>
                    <a:lnTo>
                      <a:pt x="664" y="204"/>
                    </a:lnTo>
                    <a:lnTo>
                      <a:pt x="681" y="210"/>
                    </a:lnTo>
                    <a:lnTo>
                      <a:pt x="700" y="216"/>
                    </a:lnTo>
                    <a:lnTo>
                      <a:pt x="678" y="245"/>
                    </a:lnTo>
                    <a:lnTo>
                      <a:pt x="674" y="257"/>
                    </a:lnTo>
                    <a:lnTo>
                      <a:pt x="669" y="267"/>
                    </a:lnTo>
                    <a:lnTo>
                      <a:pt x="659" y="279"/>
                    </a:lnTo>
                    <a:lnTo>
                      <a:pt x="654" y="288"/>
                    </a:lnTo>
                    <a:lnTo>
                      <a:pt x="644" y="307"/>
                    </a:lnTo>
                    <a:lnTo>
                      <a:pt x="644" y="327"/>
                    </a:lnTo>
                    <a:lnTo>
                      <a:pt x="638" y="333"/>
                    </a:lnTo>
                    <a:lnTo>
                      <a:pt x="631" y="332"/>
                    </a:lnTo>
                    <a:lnTo>
                      <a:pt x="623" y="329"/>
                    </a:lnTo>
                    <a:lnTo>
                      <a:pt x="607" y="336"/>
                    </a:lnTo>
                    <a:lnTo>
                      <a:pt x="594" y="344"/>
                    </a:lnTo>
                    <a:lnTo>
                      <a:pt x="584" y="355"/>
                    </a:lnTo>
                    <a:lnTo>
                      <a:pt x="580" y="365"/>
                    </a:lnTo>
                    <a:lnTo>
                      <a:pt x="573" y="381"/>
                    </a:lnTo>
                    <a:lnTo>
                      <a:pt x="561" y="389"/>
                    </a:lnTo>
                    <a:lnTo>
                      <a:pt x="551" y="403"/>
                    </a:lnTo>
                    <a:lnTo>
                      <a:pt x="551" y="415"/>
                    </a:lnTo>
                    <a:lnTo>
                      <a:pt x="559" y="415"/>
                    </a:lnTo>
                    <a:lnTo>
                      <a:pt x="577" y="401"/>
                    </a:lnTo>
                    <a:lnTo>
                      <a:pt x="585" y="401"/>
                    </a:lnTo>
                    <a:lnTo>
                      <a:pt x="592" y="415"/>
                    </a:lnTo>
                    <a:lnTo>
                      <a:pt x="596" y="425"/>
                    </a:lnTo>
                    <a:lnTo>
                      <a:pt x="599" y="438"/>
                    </a:lnTo>
                    <a:lnTo>
                      <a:pt x="604" y="446"/>
                    </a:lnTo>
                    <a:lnTo>
                      <a:pt x="590" y="447"/>
                    </a:lnTo>
                    <a:lnTo>
                      <a:pt x="592" y="464"/>
                    </a:lnTo>
                    <a:lnTo>
                      <a:pt x="595" y="476"/>
                    </a:lnTo>
                    <a:lnTo>
                      <a:pt x="596" y="495"/>
                    </a:lnTo>
                    <a:lnTo>
                      <a:pt x="586" y="497"/>
                    </a:lnTo>
                    <a:lnTo>
                      <a:pt x="576" y="511"/>
                    </a:lnTo>
                    <a:lnTo>
                      <a:pt x="566" y="519"/>
                    </a:lnTo>
                    <a:lnTo>
                      <a:pt x="573" y="527"/>
                    </a:lnTo>
                    <a:lnTo>
                      <a:pt x="580" y="541"/>
                    </a:lnTo>
                    <a:lnTo>
                      <a:pt x="580" y="555"/>
                    </a:lnTo>
                    <a:lnTo>
                      <a:pt x="575" y="581"/>
                    </a:lnTo>
                    <a:lnTo>
                      <a:pt x="586" y="591"/>
                    </a:lnTo>
                    <a:lnTo>
                      <a:pt x="599" y="592"/>
                    </a:lnTo>
                    <a:lnTo>
                      <a:pt x="614" y="596"/>
                    </a:lnTo>
                    <a:lnTo>
                      <a:pt x="613" y="609"/>
                    </a:lnTo>
                    <a:lnTo>
                      <a:pt x="608" y="598"/>
                    </a:lnTo>
                    <a:lnTo>
                      <a:pt x="599" y="599"/>
                    </a:lnTo>
                    <a:lnTo>
                      <a:pt x="599" y="608"/>
                    </a:lnTo>
                    <a:close/>
                    <a:moveTo>
                      <a:pt x="674" y="791"/>
                    </a:moveTo>
                    <a:lnTo>
                      <a:pt x="677" y="780"/>
                    </a:lnTo>
                    <a:lnTo>
                      <a:pt x="682" y="771"/>
                    </a:lnTo>
                    <a:lnTo>
                      <a:pt x="693" y="755"/>
                    </a:lnTo>
                    <a:lnTo>
                      <a:pt x="703" y="735"/>
                    </a:lnTo>
                    <a:lnTo>
                      <a:pt x="692" y="725"/>
                    </a:lnTo>
                    <a:lnTo>
                      <a:pt x="699" y="705"/>
                    </a:lnTo>
                    <a:lnTo>
                      <a:pt x="702" y="690"/>
                    </a:lnTo>
                    <a:lnTo>
                      <a:pt x="700" y="680"/>
                    </a:lnTo>
                    <a:lnTo>
                      <a:pt x="689" y="680"/>
                    </a:lnTo>
                    <a:lnTo>
                      <a:pt x="683" y="692"/>
                    </a:lnTo>
                    <a:lnTo>
                      <a:pt x="679" y="704"/>
                    </a:lnTo>
                    <a:lnTo>
                      <a:pt x="669" y="711"/>
                    </a:lnTo>
                    <a:lnTo>
                      <a:pt x="660" y="716"/>
                    </a:lnTo>
                    <a:lnTo>
                      <a:pt x="645" y="716"/>
                    </a:lnTo>
                    <a:lnTo>
                      <a:pt x="645" y="728"/>
                    </a:lnTo>
                    <a:lnTo>
                      <a:pt x="650" y="740"/>
                    </a:lnTo>
                    <a:lnTo>
                      <a:pt x="652" y="749"/>
                    </a:lnTo>
                    <a:lnTo>
                      <a:pt x="644" y="761"/>
                    </a:lnTo>
                    <a:lnTo>
                      <a:pt x="640" y="767"/>
                    </a:lnTo>
                    <a:lnTo>
                      <a:pt x="647" y="770"/>
                    </a:lnTo>
                    <a:lnTo>
                      <a:pt x="650" y="781"/>
                    </a:lnTo>
                    <a:lnTo>
                      <a:pt x="653" y="792"/>
                    </a:lnTo>
                    <a:lnTo>
                      <a:pt x="661" y="799"/>
                    </a:lnTo>
                    <a:lnTo>
                      <a:pt x="671" y="801"/>
                    </a:lnTo>
                    <a:lnTo>
                      <a:pt x="674" y="791"/>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3" name="Freeform 42">
                <a:extLst>
                  <a:ext uri="{FF2B5EF4-FFF2-40B4-BE49-F238E27FC236}">
                    <a16:creationId xmlns:a16="http://schemas.microsoft.com/office/drawing/2014/main" id="{A0A77CC2-AEC8-0C4A-AFEA-C1151C0775BF}"/>
                  </a:ext>
                </a:extLst>
              </p:cNvPr>
              <p:cNvSpPr>
                <a:spLocks noChangeAspect="1"/>
              </p:cNvSpPr>
              <p:nvPr/>
            </p:nvSpPr>
            <p:spPr bwMode="auto">
              <a:xfrm>
                <a:off x="2700473" y="3211171"/>
                <a:ext cx="363426" cy="425233"/>
              </a:xfrm>
              <a:custGeom>
                <a:avLst/>
                <a:gdLst>
                  <a:gd name="T0" fmla="*/ 214 w 247"/>
                  <a:gd name="T1" fmla="*/ 299 h 289"/>
                  <a:gd name="T2" fmla="*/ 143 w 247"/>
                  <a:gd name="T3" fmla="*/ 320 h 289"/>
                  <a:gd name="T4" fmla="*/ 70 w 247"/>
                  <a:gd name="T5" fmla="*/ 318 h 289"/>
                  <a:gd name="T6" fmla="*/ 40 w 247"/>
                  <a:gd name="T7" fmla="*/ 326 h 289"/>
                  <a:gd name="T8" fmla="*/ 31 w 247"/>
                  <a:gd name="T9" fmla="*/ 289 h 289"/>
                  <a:gd name="T10" fmla="*/ 0 w 247"/>
                  <a:gd name="T11" fmla="*/ 280 h 289"/>
                  <a:gd name="T12" fmla="*/ 25 w 247"/>
                  <a:gd name="T13" fmla="*/ 262 h 289"/>
                  <a:gd name="T14" fmla="*/ 18 w 247"/>
                  <a:gd name="T15" fmla="*/ 239 h 289"/>
                  <a:gd name="T16" fmla="*/ 45 w 247"/>
                  <a:gd name="T17" fmla="*/ 245 h 289"/>
                  <a:gd name="T18" fmla="*/ 69 w 247"/>
                  <a:gd name="T19" fmla="*/ 233 h 289"/>
                  <a:gd name="T20" fmla="*/ 107 w 247"/>
                  <a:gd name="T21" fmla="*/ 223 h 289"/>
                  <a:gd name="T22" fmla="*/ 82 w 247"/>
                  <a:gd name="T23" fmla="*/ 206 h 289"/>
                  <a:gd name="T24" fmla="*/ 81 w 247"/>
                  <a:gd name="T25" fmla="*/ 186 h 289"/>
                  <a:gd name="T26" fmla="*/ 100 w 247"/>
                  <a:gd name="T27" fmla="*/ 150 h 289"/>
                  <a:gd name="T28" fmla="*/ 83 w 247"/>
                  <a:gd name="T29" fmla="*/ 130 h 289"/>
                  <a:gd name="T30" fmla="*/ 117 w 247"/>
                  <a:gd name="T31" fmla="*/ 93 h 289"/>
                  <a:gd name="T32" fmla="*/ 113 w 247"/>
                  <a:gd name="T33" fmla="*/ 58 h 289"/>
                  <a:gd name="T34" fmla="*/ 138 w 247"/>
                  <a:gd name="T35" fmla="*/ 54 h 289"/>
                  <a:gd name="T36" fmla="*/ 161 w 247"/>
                  <a:gd name="T37" fmla="*/ 67 h 289"/>
                  <a:gd name="T38" fmla="*/ 181 w 247"/>
                  <a:gd name="T39" fmla="*/ 76 h 289"/>
                  <a:gd name="T40" fmla="*/ 214 w 247"/>
                  <a:gd name="T41" fmla="*/ 58 h 289"/>
                  <a:gd name="T42" fmla="*/ 211 w 247"/>
                  <a:gd name="T43" fmla="*/ 24 h 289"/>
                  <a:gd name="T44" fmla="*/ 257 w 247"/>
                  <a:gd name="T45" fmla="*/ 5 h 289"/>
                  <a:gd name="T46" fmla="*/ 279 w 247"/>
                  <a:gd name="T47" fmla="*/ 48 h 289"/>
                  <a:gd name="T48" fmla="*/ 240 w 247"/>
                  <a:gd name="T49" fmla="*/ 70 h 289"/>
                  <a:gd name="T50" fmla="*/ 234 w 247"/>
                  <a:gd name="T51" fmla="*/ 112 h 289"/>
                  <a:gd name="T52" fmla="*/ 259 w 247"/>
                  <a:gd name="T53" fmla="*/ 115 h 289"/>
                  <a:gd name="T54" fmla="*/ 277 w 247"/>
                  <a:gd name="T55" fmla="*/ 120 h 289"/>
                  <a:gd name="T56" fmla="*/ 294 w 247"/>
                  <a:gd name="T57" fmla="*/ 148 h 289"/>
                  <a:gd name="T58" fmla="*/ 290 w 247"/>
                  <a:gd name="T59" fmla="*/ 190 h 289"/>
                  <a:gd name="T60" fmla="*/ 283 w 247"/>
                  <a:gd name="T61" fmla="*/ 233 h 289"/>
                  <a:gd name="T62" fmla="*/ 267 w 247"/>
                  <a:gd name="T63" fmla="*/ 290 h 289"/>
                  <a:gd name="T64" fmla="*/ 249 w 247"/>
                  <a:gd name="T65" fmla="*/ 330 h 2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7"/>
                  <a:gd name="T100" fmla="*/ 0 h 289"/>
                  <a:gd name="T101" fmla="*/ 247 w 247"/>
                  <a:gd name="T102" fmla="*/ 289 h 2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7" h="289">
                    <a:moveTo>
                      <a:pt x="209" y="277"/>
                    </a:moveTo>
                    <a:lnTo>
                      <a:pt x="180" y="251"/>
                    </a:lnTo>
                    <a:lnTo>
                      <a:pt x="153" y="263"/>
                    </a:lnTo>
                    <a:lnTo>
                      <a:pt x="120" y="269"/>
                    </a:lnTo>
                    <a:lnTo>
                      <a:pt x="91" y="268"/>
                    </a:lnTo>
                    <a:lnTo>
                      <a:pt x="59" y="267"/>
                    </a:lnTo>
                    <a:lnTo>
                      <a:pt x="44" y="289"/>
                    </a:lnTo>
                    <a:lnTo>
                      <a:pt x="34" y="274"/>
                    </a:lnTo>
                    <a:lnTo>
                      <a:pt x="35" y="252"/>
                    </a:lnTo>
                    <a:lnTo>
                      <a:pt x="26" y="243"/>
                    </a:lnTo>
                    <a:lnTo>
                      <a:pt x="7" y="247"/>
                    </a:lnTo>
                    <a:lnTo>
                      <a:pt x="0" y="235"/>
                    </a:lnTo>
                    <a:lnTo>
                      <a:pt x="14" y="228"/>
                    </a:lnTo>
                    <a:lnTo>
                      <a:pt x="21" y="220"/>
                    </a:lnTo>
                    <a:lnTo>
                      <a:pt x="10" y="213"/>
                    </a:lnTo>
                    <a:lnTo>
                      <a:pt x="15" y="201"/>
                    </a:lnTo>
                    <a:lnTo>
                      <a:pt x="27" y="202"/>
                    </a:lnTo>
                    <a:lnTo>
                      <a:pt x="38" y="206"/>
                    </a:lnTo>
                    <a:lnTo>
                      <a:pt x="46" y="193"/>
                    </a:lnTo>
                    <a:lnTo>
                      <a:pt x="58" y="196"/>
                    </a:lnTo>
                    <a:lnTo>
                      <a:pt x="74" y="188"/>
                    </a:lnTo>
                    <a:lnTo>
                      <a:pt x="90" y="187"/>
                    </a:lnTo>
                    <a:lnTo>
                      <a:pt x="86" y="165"/>
                    </a:lnTo>
                    <a:lnTo>
                      <a:pt x="69" y="173"/>
                    </a:lnTo>
                    <a:lnTo>
                      <a:pt x="58" y="169"/>
                    </a:lnTo>
                    <a:lnTo>
                      <a:pt x="68" y="156"/>
                    </a:lnTo>
                    <a:lnTo>
                      <a:pt x="86" y="143"/>
                    </a:lnTo>
                    <a:lnTo>
                      <a:pt x="84" y="126"/>
                    </a:lnTo>
                    <a:lnTo>
                      <a:pt x="70" y="125"/>
                    </a:lnTo>
                    <a:lnTo>
                      <a:pt x="70" y="109"/>
                    </a:lnTo>
                    <a:lnTo>
                      <a:pt x="89" y="93"/>
                    </a:lnTo>
                    <a:lnTo>
                      <a:pt x="98" y="78"/>
                    </a:lnTo>
                    <a:lnTo>
                      <a:pt x="91" y="65"/>
                    </a:lnTo>
                    <a:lnTo>
                      <a:pt x="95" y="49"/>
                    </a:lnTo>
                    <a:lnTo>
                      <a:pt x="103" y="37"/>
                    </a:lnTo>
                    <a:lnTo>
                      <a:pt x="116" y="45"/>
                    </a:lnTo>
                    <a:lnTo>
                      <a:pt x="123" y="55"/>
                    </a:lnTo>
                    <a:lnTo>
                      <a:pt x="135" y="56"/>
                    </a:lnTo>
                    <a:lnTo>
                      <a:pt x="144" y="59"/>
                    </a:lnTo>
                    <a:lnTo>
                      <a:pt x="152" y="64"/>
                    </a:lnTo>
                    <a:lnTo>
                      <a:pt x="166" y="56"/>
                    </a:lnTo>
                    <a:lnTo>
                      <a:pt x="180" y="49"/>
                    </a:lnTo>
                    <a:lnTo>
                      <a:pt x="163" y="39"/>
                    </a:lnTo>
                    <a:lnTo>
                      <a:pt x="177" y="20"/>
                    </a:lnTo>
                    <a:lnTo>
                      <a:pt x="198" y="0"/>
                    </a:lnTo>
                    <a:lnTo>
                      <a:pt x="216" y="4"/>
                    </a:lnTo>
                    <a:lnTo>
                      <a:pt x="226" y="13"/>
                    </a:lnTo>
                    <a:lnTo>
                      <a:pt x="234" y="40"/>
                    </a:lnTo>
                    <a:lnTo>
                      <a:pt x="218" y="51"/>
                    </a:lnTo>
                    <a:lnTo>
                      <a:pt x="202" y="59"/>
                    </a:lnTo>
                    <a:lnTo>
                      <a:pt x="198" y="68"/>
                    </a:lnTo>
                    <a:lnTo>
                      <a:pt x="197" y="94"/>
                    </a:lnTo>
                    <a:lnTo>
                      <a:pt x="206" y="112"/>
                    </a:lnTo>
                    <a:lnTo>
                      <a:pt x="218" y="97"/>
                    </a:lnTo>
                    <a:lnTo>
                      <a:pt x="223" y="92"/>
                    </a:lnTo>
                    <a:lnTo>
                      <a:pt x="233" y="101"/>
                    </a:lnTo>
                    <a:lnTo>
                      <a:pt x="240" y="108"/>
                    </a:lnTo>
                    <a:lnTo>
                      <a:pt x="247" y="124"/>
                    </a:lnTo>
                    <a:lnTo>
                      <a:pt x="245" y="145"/>
                    </a:lnTo>
                    <a:lnTo>
                      <a:pt x="244" y="160"/>
                    </a:lnTo>
                    <a:lnTo>
                      <a:pt x="241" y="180"/>
                    </a:lnTo>
                    <a:lnTo>
                      <a:pt x="238" y="196"/>
                    </a:lnTo>
                    <a:lnTo>
                      <a:pt x="226" y="226"/>
                    </a:lnTo>
                    <a:lnTo>
                      <a:pt x="224" y="244"/>
                    </a:lnTo>
                    <a:lnTo>
                      <a:pt x="213" y="260"/>
                    </a:lnTo>
                    <a:lnTo>
                      <a:pt x="209" y="277"/>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4" name="Freeform 43">
                <a:extLst>
                  <a:ext uri="{FF2B5EF4-FFF2-40B4-BE49-F238E27FC236}">
                    <a16:creationId xmlns:a16="http://schemas.microsoft.com/office/drawing/2014/main" id="{3C6C5DBD-7F8A-6A44-953E-CD224CF75D2E}"/>
                  </a:ext>
                </a:extLst>
              </p:cNvPr>
              <p:cNvSpPr>
                <a:spLocks noChangeAspect="1" noEditPoints="1"/>
              </p:cNvSpPr>
              <p:nvPr/>
            </p:nvSpPr>
            <p:spPr bwMode="auto">
              <a:xfrm>
                <a:off x="3803114" y="4484399"/>
                <a:ext cx="950595" cy="1210185"/>
              </a:xfrm>
              <a:custGeom>
                <a:avLst/>
                <a:gdLst>
                  <a:gd name="T0" fmla="*/ 385 w 647"/>
                  <a:gd name="T1" fmla="*/ 159 h 824"/>
                  <a:gd name="T2" fmla="*/ 383 w 647"/>
                  <a:gd name="T3" fmla="*/ 274 h 824"/>
                  <a:gd name="T4" fmla="*/ 461 w 647"/>
                  <a:gd name="T5" fmla="*/ 361 h 824"/>
                  <a:gd name="T6" fmla="*/ 614 w 647"/>
                  <a:gd name="T7" fmla="*/ 491 h 824"/>
                  <a:gd name="T8" fmla="*/ 664 w 647"/>
                  <a:gd name="T9" fmla="*/ 571 h 824"/>
                  <a:gd name="T10" fmla="*/ 769 w 647"/>
                  <a:gd name="T11" fmla="*/ 694 h 824"/>
                  <a:gd name="T12" fmla="*/ 685 w 647"/>
                  <a:gd name="T13" fmla="*/ 619 h 824"/>
                  <a:gd name="T14" fmla="*/ 663 w 647"/>
                  <a:gd name="T15" fmla="*/ 719 h 824"/>
                  <a:gd name="T16" fmla="*/ 600 w 647"/>
                  <a:gd name="T17" fmla="*/ 830 h 824"/>
                  <a:gd name="T18" fmla="*/ 597 w 647"/>
                  <a:gd name="T19" fmla="*/ 797 h 824"/>
                  <a:gd name="T20" fmla="*/ 542 w 647"/>
                  <a:gd name="T21" fmla="*/ 684 h 824"/>
                  <a:gd name="T22" fmla="*/ 502 w 647"/>
                  <a:gd name="T23" fmla="*/ 602 h 824"/>
                  <a:gd name="T24" fmla="*/ 464 w 647"/>
                  <a:gd name="T25" fmla="*/ 557 h 824"/>
                  <a:gd name="T26" fmla="*/ 321 w 647"/>
                  <a:gd name="T27" fmla="*/ 461 h 824"/>
                  <a:gd name="T28" fmla="*/ 267 w 647"/>
                  <a:gd name="T29" fmla="*/ 386 h 824"/>
                  <a:gd name="T30" fmla="*/ 228 w 647"/>
                  <a:gd name="T31" fmla="*/ 305 h 824"/>
                  <a:gd name="T32" fmla="*/ 145 w 647"/>
                  <a:gd name="T33" fmla="*/ 220 h 824"/>
                  <a:gd name="T34" fmla="*/ 56 w 647"/>
                  <a:gd name="T35" fmla="*/ 267 h 824"/>
                  <a:gd name="T36" fmla="*/ 11 w 647"/>
                  <a:gd name="T37" fmla="*/ 234 h 824"/>
                  <a:gd name="T38" fmla="*/ 0 w 647"/>
                  <a:gd name="T39" fmla="*/ 160 h 824"/>
                  <a:gd name="T40" fmla="*/ 34 w 647"/>
                  <a:gd name="T41" fmla="*/ 109 h 824"/>
                  <a:gd name="T42" fmla="*/ 65 w 647"/>
                  <a:gd name="T43" fmla="*/ 80 h 824"/>
                  <a:gd name="T44" fmla="*/ 108 w 647"/>
                  <a:gd name="T45" fmla="*/ 61 h 824"/>
                  <a:gd name="T46" fmla="*/ 151 w 647"/>
                  <a:gd name="T47" fmla="*/ 77 h 824"/>
                  <a:gd name="T48" fmla="*/ 188 w 647"/>
                  <a:gd name="T49" fmla="*/ 61 h 824"/>
                  <a:gd name="T50" fmla="*/ 225 w 647"/>
                  <a:gd name="T51" fmla="*/ 58 h 824"/>
                  <a:gd name="T52" fmla="*/ 247 w 647"/>
                  <a:gd name="T53" fmla="*/ 53 h 824"/>
                  <a:gd name="T54" fmla="*/ 279 w 647"/>
                  <a:gd name="T55" fmla="*/ 31 h 824"/>
                  <a:gd name="T56" fmla="*/ 329 w 647"/>
                  <a:gd name="T57" fmla="*/ 23 h 824"/>
                  <a:gd name="T58" fmla="*/ 387 w 647"/>
                  <a:gd name="T59" fmla="*/ 26 h 824"/>
                  <a:gd name="T60" fmla="*/ 453 w 647"/>
                  <a:gd name="T61" fmla="*/ 46 h 824"/>
                  <a:gd name="T62" fmla="*/ 471 w 647"/>
                  <a:gd name="T63" fmla="*/ 86 h 824"/>
                  <a:gd name="T64" fmla="*/ 466 w 647"/>
                  <a:gd name="T65" fmla="*/ 132 h 824"/>
                  <a:gd name="T66" fmla="*/ 134 w 647"/>
                  <a:gd name="T67" fmla="*/ 626 h 824"/>
                  <a:gd name="T68" fmla="*/ 139 w 647"/>
                  <a:gd name="T69" fmla="*/ 511 h 824"/>
                  <a:gd name="T70" fmla="*/ 86 w 647"/>
                  <a:gd name="T71" fmla="*/ 550 h 824"/>
                  <a:gd name="T72" fmla="*/ 32 w 647"/>
                  <a:gd name="T73" fmla="*/ 563 h 824"/>
                  <a:gd name="T74" fmla="*/ 50 w 647"/>
                  <a:gd name="T75" fmla="*/ 646 h 824"/>
                  <a:gd name="T76" fmla="*/ 49 w 647"/>
                  <a:gd name="T77" fmla="*/ 720 h 824"/>
                  <a:gd name="T78" fmla="*/ 99 w 647"/>
                  <a:gd name="T79" fmla="*/ 705 h 824"/>
                  <a:gd name="T80" fmla="*/ 439 w 647"/>
                  <a:gd name="T81" fmla="*/ 863 h 824"/>
                  <a:gd name="T82" fmla="*/ 390 w 647"/>
                  <a:gd name="T83" fmla="*/ 839 h 824"/>
                  <a:gd name="T84" fmla="*/ 345 w 647"/>
                  <a:gd name="T85" fmla="*/ 830 h 824"/>
                  <a:gd name="T86" fmla="*/ 355 w 647"/>
                  <a:gd name="T87" fmla="*/ 876 h 824"/>
                  <a:gd name="T88" fmla="*/ 434 w 647"/>
                  <a:gd name="T89" fmla="*/ 928 h 824"/>
                  <a:gd name="T90" fmla="*/ 519 w 647"/>
                  <a:gd name="T91" fmla="*/ 965 h 824"/>
                  <a:gd name="T92" fmla="*/ 531 w 647"/>
                  <a:gd name="T93" fmla="*/ 872 h 824"/>
                  <a:gd name="T94" fmla="*/ 504 w 647"/>
                  <a:gd name="T95" fmla="*/ 857 h 8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7"/>
                  <a:gd name="T145" fmla="*/ 0 h 824"/>
                  <a:gd name="T146" fmla="*/ 647 w 647"/>
                  <a:gd name="T147" fmla="*/ 824 h 8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7" h="824">
                    <a:moveTo>
                      <a:pt x="392" y="111"/>
                    </a:moveTo>
                    <a:lnTo>
                      <a:pt x="364" y="111"/>
                    </a:lnTo>
                    <a:lnTo>
                      <a:pt x="343" y="125"/>
                    </a:lnTo>
                    <a:lnTo>
                      <a:pt x="324" y="134"/>
                    </a:lnTo>
                    <a:lnTo>
                      <a:pt x="328" y="152"/>
                    </a:lnTo>
                    <a:lnTo>
                      <a:pt x="334" y="164"/>
                    </a:lnTo>
                    <a:lnTo>
                      <a:pt x="320" y="180"/>
                    </a:lnTo>
                    <a:lnTo>
                      <a:pt x="322" y="231"/>
                    </a:lnTo>
                    <a:lnTo>
                      <a:pt x="372" y="259"/>
                    </a:lnTo>
                    <a:lnTo>
                      <a:pt x="345" y="275"/>
                    </a:lnTo>
                    <a:lnTo>
                      <a:pt x="355" y="301"/>
                    </a:lnTo>
                    <a:lnTo>
                      <a:pt x="388" y="304"/>
                    </a:lnTo>
                    <a:lnTo>
                      <a:pt x="405" y="339"/>
                    </a:lnTo>
                    <a:lnTo>
                      <a:pt x="425" y="377"/>
                    </a:lnTo>
                    <a:lnTo>
                      <a:pt x="463" y="413"/>
                    </a:lnTo>
                    <a:lnTo>
                      <a:pt x="517" y="413"/>
                    </a:lnTo>
                    <a:lnTo>
                      <a:pt x="531" y="423"/>
                    </a:lnTo>
                    <a:lnTo>
                      <a:pt x="505" y="444"/>
                    </a:lnTo>
                    <a:lnTo>
                      <a:pt x="526" y="469"/>
                    </a:lnTo>
                    <a:lnTo>
                      <a:pt x="559" y="481"/>
                    </a:lnTo>
                    <a:lnTo>
                      <a:pt x="593" y="498"/>
                    </a:lnTo>
                    <a:lnTo>
                      <a:pt x="627" y="521"/>
                    </a:lnTo>
                    <a:lnTo>
                      <a:pt x="644" y="530"/>
                    </a:lnTo>
                    <a:lnTo>
                      <a:pt x="647" y="584"/>
                    </a:lnTo>
                    <a:lnTo>
                      <a:pt x="620" y="582"/>
                    </a:lnTo>
                    <a:lnTo>
                      <a:pt x="612" y="557"/>
                    </a:lnTo>
                    <a:lnTo>
                      <a:pt x="592" y="550"/>
                    </a:lnTo>
                    <a:lnTo>
                      <a:pt x="576" y="521"/>
                    </a:lnTo>
                    <a:lnTo>
                      <a:pt x="545" y="553"/>
                    </a:lnTo>
                    <a:lnTo>
                      <a:pt x="533" y="570"/>
                    </a:lnTo>
                    <a:lnTo>
                      <a:pt x="525" y="586"/>
                    </a:lnTo>
                    <a:lnTo>
                      <a:pt x="558" y="605"/>
                    </a:lnTo>
                    <a:lnTo>
                      <a:pt x="570" y="646"/>
                    </a:lnTo>
                    <a:lnTo>
                      <a:pt x="531" y="661"/>
                    </a:lnTo>
                    <a:lnTo>
                      <a:pt x="519" y="695"/>
                    </a:lnTo>
                    <a:lnTo>
                      <a:pt x="505" y="699"/>
                    </a:lnTo>
                    <a:lnTo>
                      <a:pt x="479" y="733"/>
                    </a:lnTo>
                    <a:lnTo>
                      <a:pt x="473" y="697"/>
                    </a:lnTo>
                    <a:lnTo>
                      <a:pt x="485" y="678"/>
                    </a:lnTo>
                    <a:lnTo>
                      <a:pt x="502" y="671"/>
                    </a:lnTo>
                    <a:lnTo>
                      <a:pt x="503" y="636"/>
                    </a:lnTo>
                    <a:lnTo>
                      <a:pt x="497" y="601"/>
                    </a:lnTo>
                    <a:lnTo>
                      <a:pt x="482" y="574"/>
                    </a:lnTo>
                    <a:lnTo>
                      <a:pt x="456" y="576"/>
                    </a:lnTo>
                    <a:lnTo>
                      <a:pt x="434" y="560"/>
                    </a:lnTo>
                    <a:lnTo>
                      <a:pt x="445" y="531"/>
                    </a:lnTo>
                    <a:lnTo>
                      <a:pt x="437" y="514"/>
                    </a:lnTo>
                    <a:lnTo>
                      <a:pt x="422" y="507"/>
                    </a:lnTo>
                    <a:lnTo>
                      <a:pt x="410" y="507"/>
                    </a:lnTo>
                    <a:lnTo>
                      <a:pt x="401" y="496"/>
                    </a:lnTo>
                    <a:lnTo>
                      <a:pt x="384" y="488"/>
                    </a:lnTo>
                    <a:lnTo>
                      <a:pt x="390" y="469"/>
                    </a:lnTo>
                    <a:lnTo>
                      <a:pt x="367" y="466"/>
                    </a:lnTo>
                    <a:lnTo>
                      <a:pt x="336" y="461"/>
                    </a:lnTo>
                    <a:lnTo>
                      <a:pt x="293" y="410"/>
                    </a:lnTo>
                    <a:lnTo>
                      <a:pt x="270" y="388"/>
                    </a:lnTo>
                    <a:lnTo>
                      <a:pt x="259" y="375"/>
                    </a:lnTo>
                    <a:lnTo>
                      <a:pt x="230" y="368"/>
                    </a:lnTo>
                    <a:lnTo>
                      <a:pt x="240" y="352"/>
                    </a:lnTo>
                    <a:lnTo>
                      <a:pt x="225" y="325"/>
                    </a:lnTo>
                    <a:lnTo>
                      <a:pt x="208" y="317"/>
                    </a:lnTo>
                    <a:lnTo>
                      <a:pt x="192" y="320"/>
                    </a:lnTo>
                    <a:lnTo>
                      <a:pt x="194" y="300"/>
                    </a:lnTo>
                    <a:lnTo>
                      <a:pt x="192" y="257"/>
                    </a:lnTo>
                    <a:lnTo>
                      <a:pt x="185" y="229"/>
                    </a:lnTo>
                    <a:lnTo>
                      <a:pt x="174" y="228"/>
                    </a:lnTo>
                    <a:lnTo>
                      <a:pt x="153" y="210"/>
                    </a:lnTo>
                    <a:lnTo>
                      <a:pt x="122" y="185"/>
                    </a:lnTo>
                    <a:lnTo>
                      <a:pt x="105" y="200"/>
                    </a:lnTo>
                    <a:lnTo>
                      <a:pt x="81" y="216"/>
                    </a:lnTo>
                    <a:lnTo>
                      <a:pt x="67" y="232"/>
                    </a:lnTo>
                    <a:lnTo>
                      <a:pt x="47" y="225"/>
                    </a:lnTo>
                    <a:lnTo>
                      <a:pt x="48" y="212"/>
                    </a:lnTo>
                    <a:lnTo>
                      <a:pt x="33" y="208"/>
                    </a:lnTo>
                    <a:lnTo>
                      <a:pt x="20" y="207"/>
                    </a:lnTo>
                    <a:lnTo>
                      <a:pt x="9" y="197"/>
                    </a:lnTo>
                    <a:lnTo>
                      <a:pt x="14" y="171"/>
                    </a:lnTo>
                    <a:lnTo>
                      <a:pt x="14" y="157"/>
                    </a:lnTo>
                    <a:lnTo>
                      <a:pt x="7" y="143"/>
                    </a:lnTo>
                    <a:lnTo>
                      <a:pt x="0" y="135"/>
                    </a:lnTo>
                    <a:lnTo>
                      <a:pt x="10" y="127"/>
                    </a:lnTo>
                    <a:lnTo>
                      <a:pt x="20" y="113"/>
                    </a:lnTo>
                    <a:lnTo>
                      <a:pt x="30" y="111"/>
                    </a:lnTo>
                    <a:lnTo>
                      <a:pt x="29" y="92"/>
                    </a:lnTo>
                    <a:lnTo>
                      <a:pt x="26" y="80"/>
                    </a:lnTo>
                    <a:lnTo>
                      <a:pt x="24" y="63"/>
                    </a:lnTo>
                    <a:lnTo>
                      <a:pt x="38" y="62"/>
                    </a:lnTo>
                    <a:lnTo>
                      <a:pt x="55" y="67"/>
                    </a:lnTo>
                    <a:lnTo>
                      <a:pt x="65" y="66"/>
                    </a:lnTo>
                    <a:lnTo>
                      <a:pt x="73" y="63"/>
                    </a:lnTo>
                    <a:lnTo>
                      <a:pt x="84" y="63"/>
                    </a:lnTo>
                    <a:lnTo>
                      <a:pt x="91" y="51"/>
                    </a:lnTo>
                    <a:lnTo>
                      <a:pt x="100" y="39"/>
                    </a:lnTo>
                    <a:lnTo>
                      <a:pt x="106" y="46"/>
                    </a:lnTo>
                    <a:lnTo>
                      <a:pt x="117" y="53"/>
                    </a:lnTo>
                    <a:lnTo>
                      <a:pt x="127" y="65"/>
                    </a:lnTo>
                    <a:lnTo>
                      <a:pt x="137" y="77"/>
                    </a:lnTo>
                    <a:lnTo>
                      <a:pt x="151" y="69"/>
                    </a:lnTo>
                    <a:lnTo>
                      <a:pt x="156" y="60"/>
                    </a:lnTo>
                    <a:lnTo>
                      <a:pt x="158" y="51"/>
                    </a:lnTo>
                    <a:lnTo>
                      <a:pt x="158" y="43"/>
                    </a:lnTo>
                    <a:lnTo>
                      <a:pt x="165" y="40"/>
                    </a:lnTo>
                    <a:lnTo>
                      <a:pt x="179" y="44"/>
                    </a:lnTo>
                    <a:lnTo>
                      <a:pt x="189" y="49"/>
                    </a:lnTo>
                    <a:lnTo>
                      <a:pt x="197" y="55"/>
                    </a:lnTo>
                    <a:lnTo>
                      <a:pt x="202" y="60"/>
                    </a:lnTo>
                    <a:lnTo>
                      <a:pt x="211" y="53"/>
                    </a:lnTo>
                    <a:lnTo>
                      <a:pt x="208" y="45"/>
                    </a:lnTo>
                    <a:lnTo>
                      <a:pt x="209" y="39"/>
                    </a:lnTo>
                    <a:lnTo>
                      <a:pt x="221" y="39"/>
                    </a:lnTo>
                    <a:lnTo>
                      <a:pt x="228" y="31"/>
                    </a:lnTo>
                    <a:lnTo>
                      <a:pt x="235" y="26"/>
                    </a:lnTo>
                    <a:lnTo>
                      <a:pt x="240" y="17"/>
                    </a:lnTo>
                    <a:lnTo>
                      <a:pt x="250" y="30"/>
                    </a:lnTo>
                    <a:lnTo>
                      <a:pt x="267" y="27"/>
                    </a:lnTo>
                    <a:lnTo>
                      <a:pt x="277" y="19"/>
                    </a:lnTo>
                    <a:lnTo>
                      <a:pt x="286" y="7"/>
                    </a:lnTo>
                    <a:lnTo>
                      <a:pt x="304" y="0"/>
                    </a:lnTo>
                    <a:lnTo>
                      <a:pt x="318" y="5"/>
                    </a:lnTo>
                    <a:lnTo>
                      <a:pt x="326" y="22"/>
                    </a:lnTo>
                    <a:lnTo>
                      <a:pt x="338" y="30"/>
                    </a:lnTo>
                    <a:lnTo>
                      <a:pt x="355" y="35"/>
                    </a:lnTo>
                    <a:lnTo>
                      <a:pt x="368" y="38"/>
                    </a:lnTo>
                    <a:lnTo>
                      <a:pt x="381" y="39"/>
                    </a:lnTo>
                    <a:lnTo>
                      <a:pt x="398" y="43"/>
                    </a:lnTo>
                    <a:lnTo>
                      <a:pt x="406" y="43"/>
                    </a:lnTo>
                    <a:lnTo>
                      <a:pt x="398" y="61"/>
                    </a:lnTo>
                    <a:lnTo>
                      <a:pt x="396" y="72"/>
                    </a:lnTo>
                    <a:lnTo>
                      <a:pt x="415" y="76"/>
                    </a:lnTo>
                    <a:lnTo>
                      <a:pt x="417" y="94"/>
                    </a:lnTo>
                    <a:lnTo>
                      <a:pt x="394" y="103"/>
                    </a:lnTo>
                    <a:lnTo>
                      <a:pt x="392" y="111"/>
                    </a:lnTo>
                    <a:close/>
                    <a:moveTo>
                      <a:pt x="103" y="598"/>
                    </a:moveTo>
                    <a:lnTo>
                      <a:pt x="104" y="575"/>
                    </a:lnTo>
                    <a:lnTo>
                      <a:pt x="108" y="553"/>
                    </a:lnTo>
                    <a:lnTo>
                      <a:pt x="113" y="527"/>
                    </a:lnTo>
                    <a:lnTo>
                      <a:pt x="131" y="503"/>
                    </a:lnTo>
                    <a:lnTo>
                      <a:pt x="130" y="472"/>
                    </a:lnTo>
                    <a:lnTo>
                      <a:pt x="127" y="445"/>
                    </a:lnTo>
                    <a:lnTo>
                      <a:pt x="117" y="430"/>
                    </a:lnTo>
                    <a:lnTo>
                      <a:pt x="102" y="433"/>
                    </a:lnTo>
                    <a:lnTo>
                      <a:pt x="93" y="450"/>
                    </a:lnTo>
                    <a:lnTo>
                      <a:pt x="81" y="457"/>
                    </a:lnTo>
                    <a:lnTo>
                      <a:pt x="72" y="463"/>
                    </a:lnTo>
                    <a:lnTo>
                      <a:pt x="59" y="457"/>
                    </a:lnTo>
                    <a:lnTo>
                      <a:pt x="48" y="445"/>
                    </a:lnTo>
                    <a:lnTo>
                      <a:pt x="38" y="459"/>
                    </a:lnTo>
                    <a:lnTo>
                      <a:pt x="27" y="474"/>
                    </a:lnTo>
                    <a:lnTo>
                      <a:pt x="50" y="486"/>
                    </a:lnTo>
                    <a:lnTo>
                      <a:pt x="52" y="510"/>
                    </a:lnTo>
                    <a:lnTo>
                      <a:pt x="50" y="526"/>
                    </a:lnTo>
                    <a:lnTo>
                      <a:pt x="42" y="544"/>
                    </a:lnTo>
                    <a:lnTo>
                      <a:pt x="50" y="554"/>
                    </a:lnTo>
                    <a:lnTo>
                      <a:pt x="42" y="577"/>
                    </a:lnTo>
                    <a:lnTo>
                      <a:pt x="35" y="595"/>
                    </a:lnTo>
                    <a:lnTo>
                      <a:pt x="41" y="606"/>
                    </a:lnTo>
                    <a:lnTo>
                      <a:pt x="53" y="617"/>
                    </a:lnTo>
                    <a:lnTo>
                      <a:pt x="69" y="603"/>
                    </a:lnTo>
                    <a:lnTo>
                      <a:pt x="73" y="594"/>
                    </a:lnTo>
                    <a:lnTo>
                      <a:pt x="83" y="593"/>
                    </a:lnTo>
                    <a:lnTo>
                      <a:pt x="92" y="604"/>
                    </a:lnTo>
                    <a:lnTo>
                      <a:pt x="103" y="598"/>
                    </a:lnTo>
                    <a:close/>
                    <a:moveTo>
                      <a:pt x="413" y="710"/>
                    </a:moveTo>
                    <a:lnTo>
                      <a:pt x="369" y="726"/>
                    </a:lnTo>
                    <a:lnTo>
                      <a:pt x="359" y="728"/>
                    </a:lnTo>
                    <a:lnTo>
                      <a:pt x="346" y="728"/>
                    </a:lnTo>
                    <a:lnTo>
                      <a:pt x="334" y="725"/>
                    </a:lnTo>
                    <a:lnTo>
                      <a:pt x="328" y="706"/>
                    </a:lnTo>
                    <a:lnTo>
                      <a:pt x="319" y="690"/>
                    </a:lnTo>
                    <a:lnTo>
                      <a:pt x="317" y="699"/>
                    </a:lnTo>
                    <a:lnTo>
                      <a:pt x="309" y="713"/>
                    </a:lnTo>
                    <a:lnTo>
                      <a:pt x="290" y="699"/>
                    </a:lnTo>
                    <a:lnTo>
                      <a:pt x="280" y="711"/>
                    </a:lnTo>
                    <a:lnTo>
                      <a:pt x="264" y="729"/>
                    </a:lnTo>
                    <a:lnTo>
                      <a:pt x="273" y="738"/>
                    </a:lnTo>
                    <a:lnTo>
                      <a:pt x="299" y="737"/>
                    </a:lnTo>
                    <a:lnTo>
                      <a:pt x="306" y="750"/>
                    </a:lnTo>
                    <a:lnTo>
                      <a:pt x="325" y="767"/>
                    </a:lnTo>
                    <a:lnTo>
                      <a:pt x="341" y="768"/>
                    </a:lnTo>
                    <a:lnTo>
                      <a:pt x="365" y="781"/>
                    </a:lnTo>
                    <a:lnTo>
                      <a:pt x="380" y="803"/>
                    </a:lnTo>
                    <a:lnTo>
                      <a:pt x="399" y="814"/>
                    </a:lnTo>
                    <a:lnTo>
                      <a:pt x="419" y="824"/>
                    </a:lnTo>
                    <a:lnTo>
                      <a:pt x="437" y="812"/>
                    </a:lnTo>
                    <a:lnTo>
                      <a:pt x="437" y="784"/>
                    </a:lnTo>
                    <a:lnTo>
                      <a:pt x="429" y="765"/>
                    </a:lnTo>
                    <a:lnTo>
                      <a:pt x="441" y="746"/>
                    </a:lnTo>
                    <a:lnTo>
                      <a:pt x="447" y="734"/>
                    </a:lnTo>
                    <a:lnTo>
                      <a:pt x="451" y="716"/>
                    </a:lnTo>
                    <a:lnTo>
                      <a:pt x="451" y="707"/>
                    </a:lnTo>
                    <a:lnTo>
                      <a:pt x="439" y="716"/>
                    </a:lnTo>
                    <a:lnTo>
                      <a:pt x="424" y="721"/>
                    </a:lnTo>
                    <a:lnTo>
                      <a:pt x="421" y="711"/>
                    </a:lnTo>
                    <a:lnTo>
                      <a:pt x="413" y="710"/>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5" name="Freeform 44">
                <a:extLst>
                  <a:ext uri="{FF2B5EF4-FFF2-40B4-BE49-F238E27FC236}">
                    <a16:creationId xmlns:a16="http://schemas.microsoft.com/office/drawing/2014/main" id="{B3732CCA-7D6A-DB4D-AFD4-B4B5749D8CBD}"/>
                  </a:ext>
                </a:extLst>
              </p:cNvPr>
              <p:cNvSpPr>
                <a:spLocks noChangeAspect="1"/>
              </p:cNvSpPr>
              <p:nvPr/>
            </p:nvSpPr>
            <p:spPr bwMode="auto">
              <a:xfrm>
                <a:off x="4981159" y="3208699"/>
                <a:ext cx="459846" cy="294202"/>
              </a:xfrm>
              <a:custGeom>
                <a:avLst/>
                <a:gdLst>
                  <a:gd name="T0" fmla="*/ 0 w 313"/>
                  <a:gd name="T1" fmla="*/ 187 h 200"/>
                  <a:gd name="T2" fmla="*/ 2 w 313"/>
                  <a:gd name="T3" fmla="*/ 127 h 200"/>
                  <a:gd name="T4" fmla="*/ 20 w 313"/>
                  <a:gd name="T5" fmla="*/ 115 h 200"/>
                  <a:gd name="T6" fmla="*/ 46 w 313"/>
                  <a:gd name="T7" fmla="*/ 64 h 200"/>
                  <a:gd name="T8" fmla="*/ 70 w 313"/>
                  <a:gd name="T9" fmla="*/ 57 h 200"/>
                  <a:gd name="T10" fmla="*/ 88 w 313"/>
                  <a:gd name="T11" fmla="*/ 39 h 200"/>
                  <a:gd name="T12" fmla="*/ 106 w 313"/>
                  <a:gd name="T13" fmla="*/ 62 h 200"/>
                  <a:gd name="T14" fmla="*/ 124 w 313"/>
                  <a:gd name="T15" fmla="*/ 81 h 200"/>
                  <a:gd name="T16" fmla="*/ 140 w 313"/>
                  <a:gd name="T17" fmla="*/ 107 h 200"/>
                  <a:gd name="T18" fmla="*/ 160 w 313"/>
                  <a:gd name="T19" fmla="*/ 101 h 200"/>
                  <a:gd name="T20" fmla="*/ 179 w 313"/>
                  <a:gd name="T21" fmla="*/ 88 h 200"/>
                  <a:gd name="T22" fmla="*/ 177 w 313"/>
                  <a:gd name="T23" fmla="*/ 44 h 200"/>
                  <a:gd name="T24" fmla="*/ 176 w 313"/>
                  <a:gd name="T25" fmla="*/ 24 h 200"/>
                  <a:gd name="T26" fmla="*/ 172 w 313"/>
                  <a:gd name="T27" fmla="*/ 1 h 200"/>
                  <a:gd name="T28" fmla="*/ 190 w 313"/>
                  <a:gd name="T29" fmla="*/ 13 h 200"/>
                  <a:gd name="T30" fmla="*/ 206 w 313"/>
                  <a:gd name="T31" fmla="*/ 0 h 200"/>
                  <a:gd name="T32" fmla="*/ 217 w 313"/>
                  <a:gd name="T33" fmla="*/ 12 h 200"/>
                  <a:gd name="T34" fmla="*/ 231 w 313"/>
                  <a:gd name="T35" fmla="*/ 20 h 200"/>
                  <a:gd name="T36" fmla="*/ 248 w 313"/>
                  <a:gd name="T37" fmla="*/ 30 h 200"/>
                  <a:gd name="T38" fmla="*/ 266 w 313"/>
                  <a:gd name="T39" fmla="*/ 40 h 200"/>
                  <a:gd name="T40" fmla="*/ 279 w 313"/>
                  <a:gd name="T41" fmla="*/ 48 h 200"/>
                  <a:gd name="T42" fmla="*/ 292 w 313"/>
                  <a:gd name="T43" fmla="*/ 44 h 200"/>
                  <a:gd name="T44" fmla="*/ 301 w 313"/>
                  <a:gd name="T45" fmla="*/ 43 h 200"/>
                  <a:gd name="T46" fmla="*/ 314 w 313"/>
                  <a:gd name="T47" fmla="*/ 43 h 200"/>
                  <a:gd name="T48" fmla="*/ 324 w 313"/>
                  <a:gd name="T49" fmla="*/ 50 h 200"/>
                  <a:gd name="T50" fmla="*/ 340 w 313"/>
                  <a:gd name="T51" fmla="*/ 63 h 200"/>
                  <a:gd name="T52" fmla="*/ 346 w 313"/>
                  <a:gd name="T53" fmla="*/ 75 h 200"/>
                  <a:gd name="T54" fmla="*/ 334 w 313"/>
                  <a:gd name="T55" fmla="*/ 87 h 200"/>
                  <a:gd name="T56" fmla="*/ 338 w 313"/>
                  <a:gd name="T57" fmla="*/ 105 h 200"/>
                  <a:gd name="T58" fmla="*/ 348 w 313"/>
                  <a:gd name="T59" fmla="*/ 120 h 200"/>
                  <a:gd name="T60" fmla="*/ 360 w 313"/>
                  <a:gd name="T61" fmla="*/ 133 h 200"/>
                  <a:gd name="T62" fmla="*/ 372 w 313"/>
                  <a:gd name="T63" fmla="*/ 144 h 200"/>
                  <a:gd name="T64" fmla="*/ 370 w 313"/>
                  <a:gd name="T65" fmla="*/ 158 h 200"/>
                  <a:gd name="T66" fmla="*/ 366 w 313"/>
                  <a:gd name="T67" fmla="*/ 165 h 200"/>
                  <a:gd name="T68" fmla="*/ 360 w 313"/>
                  <a:gd name="T69" fmla="*/ 177 h 200"/>
                  <a:gd name="T70" fmla="*/ 352 w 313"/>
                  <a:gd name="T71" fmla="*/ 187 h 200"/>
                  <a:gd name="T72" fmla="*/ 339 w 313"/>
                  <a:gd name="T73" fmla="*/ 201 h 200"/>
                  <a:gd name="T74" fmla="*/ 326 w 313"/>
                  <a:gd name="T75" fmla="*/ 207 h 200"/>
                  <a:gd name="T76" fmla="*/ 309 w 313"/>
                  <a:gd name="T77" fmla="*/ 206 h 200"/>
                  <a:gd name="T78" fmla="*/ 297 w 313"/>
                  <a:gd name="T79" fmla="*/ 221 h 200"/>
                  <a:gd name="T80" fmla="*/ 288 w 313"/>
                  <a:gd name="T81" fmla="*/ 238 h 200"/>
                  <a:gd name="T82" fmla="*/ 277 w 313"/>
                  <a:gd name="T83" fmla="*/ 225 h 200"/>
                  <a:gd name="T84" fmla="*/ 265 w 313"/>
                  <a:gd name="T85" fmla="*/ 213 h 200"/>
                  <a:gd name="T86" fmla="*/ 246 w 313"/>
                  <a:gd name="T87" fmla="*/ 198 h 200"/>
                  <a:gd name="T88" fmla="*/ 226 w 313"/>
                  <a:gd name="T89" fmla="*/ 182 h 200"/>
                  <a:gd name="T90" fmla="*/ 200 w 313"/>
                  <a:gd name="T91" fmla="*/ 165 h 200"/>
                  <a:gd name="T92" fmla="*/ 185 w 313"/>
                  <a:gd name="T93" fmla="*/ 171 h 200"/>
                  <a:gd name="T94" fmla="*/ 171 w 313"/>
                  <a:gd name="T95" fmla="*/ 182 h 200"/>
                  <a:gd name="T96" fmla="*/ 155 w 313"/>
                  <a:gd name="T97" fmla="*/ 179 h 200"/>
                  <a:gd name="T98" fmla="*/ 133 w 313"/>
                  <a:gd name="T99" fmla="*/ 173 h 200"/>
                  <a:gd name="T100" fmla="*/ 108 w 313"/>
                  <a:gd name="T101" fmla="*/ 170 h 200"/>
                  <a:gd name="T102" fmla="*/ 97 w 313"/>
                  <a:gd name="T103" fmla="*/ 181 h 200"/>
                  <a:gd name="T104" fmla="*/ 89 w 313"/>
                  <a:gd name="T105" fmla="*/ 170 h 200"/>
                  <a:gd name="T106" fmla="*/ 71 w 313"/>
                  <a:gd name="T107" fmla="*/ 171 h 200"/>
                  <a:gd name="T108" fmla="*/ 51 w 313"/>
                  <a:gd name="T109" fmla="*/ 180 h 200"/>
                  <a:gd name="T110" fmla="*/ 24 w 313"/>
                  <a:gd name="T111" fmla="*/ 179 h 200"/>
                  <a:gd name="T112" fmla="*/ 6 w 313"/>
                  <a:gd name="T113" fmla="*/ 182 h 200"/>
                  <a:gd name="T114" fmla="*/ 0 w 313"/>
                  <a:gd name="T115" fmla="*/ 187 h 2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3"/>
                  <a:gd name="T175" fmla="*/ 0 h 200"/>
                  <a:gd name="T176" fmla="*/ 313 w 313"/>
                  <a:gd name="T177" fmla="*/ 200 h 2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3" h="200">
                    <a:moveTo>
                      <a:pt x="0" y="157"/>
                    </a:moveTo>
                    <a:lnTo>
                      <a:pt x="2" y="107"/>
                    </a:lnTo>
                    <a:lnTo>
                      <a:pt x="17" y="97"/>
                    </a:lnTo>
                    <a:lnTo>
                      <a:pt x="39" y="54"/>
                    </a:lnTo>
                    <a:lnTo>
                      <a:pt x="59" y="48"/>
                    </a:lnTo>
                    <a:lnTo>
                      <a:pt x="74" y="33"/>
                    </a:lnTo>
                    <a:lnTo>
                      <a:pt x="89" y="52"/>
                    </a:lnTo>
                    <a:lnTo>
                      <a:pt x="104" y="68"/>
                    </a:lnTo>
                    <a:lnTo>
                      <a:pt x="118" y="90"/>
                    </a:lnTo>
                    <a:lnTo>
                      <a:pt x="135" y="85"/>
                    </a:lnTo>
                    <a:lnTo>
                      <a:pt x="151" y="74"/>
                    </a:lnTo>
                    <a:lnTo>
                      <a:pt x="149" y="37"/>
                    </a:lnTo>
                    <a:lnTo>
                      <a:pt x="148" y="20"/>
                    </a:lnTo>
                    <a:lnTo>
                      <a:pt x="145" y="1"/>
                    </a:lnTo>
                    <a:lnTo>
                      <a:pt x="160" y="11"/>
                    </a:lnTo>
                    <a:lnTo>
                      <a:pt x="173" y="0"/>
                    </a:lnTo>
                    <a:lnTo>
                      <a:pt x="183" y="10"/>
                    </a:lnTo>
                    <a:lnTo>
                      <a:pt x="194" y="17"/>
                    </a:lnTo>
                    <a:lnTo>
                      <a:pt x="209" y="25"/>
                    </a:lnTo>
                    <a:lnTo>
                      <a:pt x="224" y="34"/>
                    </a:lnTo>
                    <a:lnTo>
                      <a:pt x="235" y="40"/>
                    </a:lnTo>
                    <a:lnTo>
                      <a:pt x="246" y="37"/>
                    </a:lnTo>
                    <a:lnTo>
                      <a:pt x="253" y="36"/>
                    </a:lnTo>
                    <a:lnTo>
                      <a:pt x="264" y="36"/>
                    </a:lnTo>
                    <a:lnTo>
                      <a:pt x="273" y="42"/>
                    </a:lnTo>
                    <a:lnTo>
                      <a:pt x="286" y="53"/>
                    </a:lnTo>
                    <a:lnTo>
                      <a:pt x="291" y="63"/>
                    </a:lnTo>
                    <a:lnTo>
                      <a:pt x="281" y="73"/>
                    </a:lnTo>
                    <a:lnTo>
                      <a:pt x="284" y="88"/>
                    </a:lnTo>
                    <a:lnTo>
                      <a:pt x="293" y="101"/>
                    </a:lnTo>
                    <a:lnTo>
                      <a:pt x="303" y="112"/>
                    </a:lnTo>
                    <a:lnTo>
                      <a:pt x="313" y="121"/>
                    </a:lnTo>
                    <a:lnTo>
                      <a:pt x="311" y="133"/>
                    </a:lnTo>
                    <a:lnTo>
                      <a:pt x="308" y="139"/>
                    </a:lnTo>
                    <a:lnTo>
                      <a:pt x="303" y="149"/>
                    </a:lnTo>
                    <a:lnTo>
                      <a:pt x="296" y="157"/>
                    </a:lnTo>
                    <a:lnTo>
                      <a:pt x="285" y="169"/>
                    </a:lnTo>
                    <a:lnTo>
                      <a:pt x="274" y="174"/>
                    </a:lnTo>
                    <a:lnTo>
                      <a:pt x="260" y="173"/>
                    </a:lnTo>
                    <a:lnTo>
                      <a:pt x="250" y="186"/>
                    </a:lnTo>
                    <a:lnTo>
                      <a:pt x="242" y="200"/>
                    </a:lnTo>
                    <a:lnTo>
                      <a:pt x="233" y="189"/>
                    </a:lnTo>
                    <a:lnTo>
                      <a:pt x="223" y="179"/>
                    </a:lnTo>
                    <a:lnTo>
                      <a:pt x="207" y="166"/>
                    </a:lnTo>
                    <a:lnTo>
                      <a:pt x="190" y="153"/>
                    </a:lnTo>
                    <a:lnTo>
                      <a:pt x="168" y="139"/>
                    </a:lnTo>
                    <a:lnTo>
                      <a:pt x="156" y="144"/>
                    </a:lnTo>
                    <a:lnTo>
                      <a:pt x="144" y="153"/>
                    </a:lnTo>
                    <a:lnTo>
                      <a:pt x="130" y="150"/>
                    </a:lnTo>
                    <a:lnTo>
                      <a:pt x="112" y="145"/>
                    </a:lnTo>
                    <a:lnTo>
                      <a:pt x="91" y="143"/>
                    </a:lnTo>
                    <a:lnTo>
                      <a:pt x="82" y="152"/>
                    </a:lnTo>
                    <a:lnTo>
                      <a:pt x="75" y="143"/>
                    </a:lnTo>
                    <a:lnTo>
                      <a:pt x="60" y="144"/>
                    </a:lnTo>
                    <a:lnTo>
                      <a:pt x="43" y="151"/>
                    </a:lnTo>
                    <a:lnTo>
                      <a:pt x="20" y="150"/>
                    </a:lnTo>
                    <a:lnTo>
                      <a:pt x="5" y="153"/>
                    </a:lnTo>
                    <a:lnTo>
                      <a:pt x="0" y="157"/>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6" name="Freeform 45">
                <a:extLst>
                  <a:ext uri="{FF2B5EF4-FFF2-40B4-BE49-F238E27FC236}">
                    <a16:creationId xmlns:a16="http://schemas.microsoft.com/office/drawing/2014/main" id="{0D4B5B36-711B-AE44-B4AB-FCE97B3036FC}"/>
                  </a:ext>
                </a:extLst>
              </p:cNvPr>
              <p:cNvSpPr>
                <a:spLocks noChangeAspect="1"/>
              </p:cNvSpPr>
              <p:nvPr/>
            </p:nvSpPr>
            <p:spPr bwMode="auto">
              <a:xfrm>
                <a:off x="4098552" y="4441134"/>
                <a:ext cx="38320" cy="32140"/>
              </a:xfrm>
              <a:custGeom>
                <a:avLst/>
                <a:gdLst>
                  <a:gd name="T0" fmla="*/ 0 w 26"/>
                  <a:gd name="T1" fmla="*/ 24 h 22"/>
                  <a:gd name="T2" fmla="*/ 4 w 26"/>
                  <a:gd name="T3" fmla="*/ 12 h 22"/>
                  <a:gd name="T4" fmla="*/ 11 w 26"/>
                  <a:gd name="T5" fmla="*/ 6 h 22"/>
                  <a:gd name="T6" fmla="*/ 26 w 26"/>
                  <a:gd name="T7" fmla="*/ 0 h 22"/>
                  <a:gd name="T8" fmla="*/ 31 w 26"/>
                  <a:gd name="T9" fmla="*/ 12 h 22"/>
                  <a:gd name="T10" fmla="*/ 26 w 26"/>
                  <a:gd name="T11" fmla="*/ 26 h 22"/>
                  <a:gd name="T12" fmla="*/ 12 w 26"/>
                  <a:gd name="T13" fmla="*/ 24 h 22"/>
                  <a:gd name="T14" fmla="*/ 0 w 26"/>
                  <a:gd name="T15" fmla="*/ 24 h 22"/>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2"/>
                  <a:gd name="T26" fmla="*/ 26 w 26"/>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2">
                    <a:moveTo>
                      <a:pt x="0" y="20"/>
                    </a:moveTo>
                    <a:lnTo>
                      <a:pt x="3" y="10"/>
                    </a:lnTo>
                    <a:lnTo>
                      <a:pt x="9" y="5"/>
                    </a:lnTo>
                    <a:lnTo>
                      <a:pt x="22" y="0"/>
                    </a:lnTo>
                    <a:lnTo>
                      <a:pt x="26" y="10"/>
                    </a:lnTo>
                    <a:lnTo>
                      <a:pt x="22" y="22"/>
                    </a:lnTo>
                    <a:lnTo>
                      <a:pt x="10" y="20"/>
                    </a:lnTo>
                    <a:lnTo>
                      <a:pt x="0" y="20"/>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7" name="Freeform 46">
                <a:extLst>
                  <a:ext uri="{FF2B5EF4-FFF2-40B4-BE49-F238E27FC236}">
                    <a16:creationId xmlns:a16="http://schemas.microsoft.com/office/drawing/2014/main" id="{DF0BD114-A320-2948-AE49-346522A7A1F4}"/>
                  </a:ext>
                </a:extLst>
              </p:cNvPr>
              <p:cNvSpPr>
                <a:spLocks noChangeAspect="1"/>
              </p:cNvSpPr>
              <p:nvPr/>
            </p:nvSpPr>
            <p:spPr bwMode="auto">
              <a:xfrm>
                <a:off x="3814239" y="4073999"/>
                <a:ext cx="59335" cy="85294"/>
              </a:xfrm>
              <a:custGeom>
                <a:avLst/>
                <a:gdLst>
                  <a:gd name="T0" fmla="*/ 4 w 40"/>
                  <a:gd name="T1" fmla="*/ 65 h 58"/>
                  <a:gd name="T2" fmla="*/ 16 w 40"/>
                  <a:gd name="T3" fmla="*/ 69 h 58"/>
                  <a:gd name="T4" fmla="*/ 36 w 40"/>
                  <a:gd name="T5" fmla="*/ 69 h 58"/>
                  <a:gd name="T6" fmla="*/ 41 w 40"/>
                  <a:gd name="T7" fmla="*/ 49 h 58"/>
                  <a:gd name="T8" fmla="*/ 48 w 40"/>
                  <a:gd name="T9" fmla="*/ 25 h 58"/>
                  <a:gd name="T10" fmla="*/ 42 w 40"/>
                  <a:gd name="T11" fmla="*/ 0 h 58"/>
                  <a:gd name="T12" fmla="*/ 16 w 40"/>
                  <a:gd name="T13" fmla="*/ 14 h 58"/>
                  <a:gd name="T14" fmla="*/ 1 w 40"/>
                  <a:gd name="T15" fmla="*/ 20 h 58"/>
                  <a:gd name="T16" fmla="*/ 0 w 40"/>
                  <a:gd name="T17" fmla="*/ 48 h 58"/>
                  <a:gd name="T18" fmla="*/ 4 w 40"/>
                  <a:gd name="T19" fmla="*/ 65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58"/>
                  <a:gd name="T32" fmla="*/ 40 w 40"/>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58">
                    <a:moveTo>
                      <a:pt x="3" y="55"/>
                    </a:moveTo>
                    <a:lnTo>
                      <a:pt x="13" y="58"/>
                    </a:lnTo>
                    <a:lnTo>
                      <a:pt x="30" y="58"/>
                    </a:lnTo>
                    <a:lnTo>
                      <a:pt x="34" y="41"/>
                    </a:lnTo>
                    <a:lnTo>
                      <a:pt x="40" y="21"/>
                    </a:lnTo>
                    <a:lnTo>
                      <a:pt x="35" y="0"/>
                    </a:lnTo>
                    <a:lnTo>
                      <a:pt x="13" y="12"/>
                    </a:lnTo>
                    <a:lnTo>
                      <a:pt x="1" y="17"/>
                    </a:lnTo>
                    <a:lnTo>
                      <a:pt x="0" y="40"/>
                    </a:lnTo>
                    <a:lnTo>
                      <a:pt x="3" y="55"/>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8" name="Freeform 47">
                <a:extLst>
                  <a:ext uri="{FF2B5EF4-FFF2-40B4-BE49-F238E27FC236}">
                    <a16:creationId xmlns:a16="http://schemas.microsoft.com/office/drawing/2014/main" id="{0AE5EAC0-4A74-EC4B-BF7E-4F1CE5B987DC}"/>
                  </a:ext>
                </a:extLst>
              </p:cNvPr>
              <p:cNvSpPr>
                <a:spLocks noChangeAspect="1" noEditPoints="1"/>
              </p:cNvSpPr>
              <p:nvPr/>
            </p:nvSpPr>
            <p:spPr bwMode="auto">
              <a:xfrm>
                <a:off x="4293863" y="5739085"/>
                <a:ext cx="66752" cy="25959"/>
              </a:xfrm>
              <a:custGeom>
                <a:avLst/>
                <a:gdLst>
                  <a:gd name="T0" fmla="*/ 37 w 45"/>
                  <a:gd name="T1" fmla="*/ 8 h 18"/>
                  <a:gd name="T2" fmla="*/ 29 w 45"/>
                  <a:gd name="T3" fmla="*/ 8 h 18"/>
                  <a:gd name="T4" fmla="*/ 29 w 45"/>
                  <a:gd name="T5" fmla="*/ 16 h 18"/>
                  <a:gd name="T6" fmla="*/ 46 w 45"/>
                  <a:gd name="T7" fmla="*/ 21 h 18"/>
                  <a:gd name="T8" fmla="*/ 54 w 45"/>
                  <a:gd name="T9" fmla="*/ 13 h 18"/>
                  <a:gd name="T10" fmla="*/ 37 w 45"/>
                  <a:gd name="T11" fmla="*/ 8 h 18"/>
                  <a:gd name="T12" fmla="*/ 4 w 45"/>
                  <a:gd name="T13" fmla="*/ 0 h 18"/>
                  <a:gd name="T14" fmla="*/ 0 w 45"/>
                  <a:gd name="T15" fmla="*/ 5 h 18"/>
                  <a:gd name="T16" fmla="*/ 4 w 45"/>
                  <a:gd name="T17" fmla="*/ 8 h 18"/>
                  <a:gd name="T18" fmla="*/ 8 w 45"/>
                  <a:gd name="T19" fmla="*/ 8 h 18"/>
                  <a:gd name="T20" fmla="*/ 12 w 45"/>
                  <a:gd name="T21" fmla="*/ 5 h 18"/>
                  <a:gd name="T22" fmla="*/ 4 w 45"/>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18"/>
                  <a:gd name="T38" fmla="*/ 45 w 45"/>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18">
                    <a:moveTo>
                      <a:pt x="31" y="7"/>
                    </a:moveTo>
                    <a:lnTo>
                      <a:pt x="24" y="7"/>
                    </a:lnTo>
                    <a:lnTo>
                      <a:pt x="24" y="14"/>
                    </a:lnTo>
                    <a:lnTo>
                      <a:pt x="38" y="18"/>
                    </a:lnTo>
                    <a:lnTo>
                      <a:pt x="45" y="11"/>
                    </a:lnTo>
                    <a:lnTo>
                      <a:pt x="31" y="7"/>
                    </a:lnTo>
                    <a:close/>
                    <a:moveTo>
                      <a:pt x="3" y="0"/>
                    </a:moveTo>
                    <a:lnTo>
                      <a:pt x="0" y="4"/>
                    </a:lnTo>
                    <a:lnTo>
                      <a:pt x="3" y="7"/>
                    </a:lnTo>
                    <a:lnTo>
                      <a:pt x="7" y="7"/>
                    </a:lnTo>
                    <a:lnTo>
                      <a:pt x="10" y="4"/>
                    </a:lnTo>
                    <a:lnTo>
                      <a:pt x="3" y="0"/>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9" name="Freeform 48">
                <a:extLst>
                  <a:ext uri="{FF2B5EF4-FFF2-40B4-BE49-F238E27FC236}">
                    <a16:creationId xmlns:a16="http://schemas.microsoft.com/office/drawing/2014/main" id="{E6B41CFE-D265-6145-8BA9-09AF3A49A5B4}"/>
                  </a:ext>
                </a:extLst>
              </p:cNvPr>
              <p:cNvSpPr>
                <a:spLocks noChangeAspect="1"/>
              </p:cNvSpPr>
              <p:nvPr/>
            </p:nvSpPr>
            <p:spPr bwMode="auto">
              <a:xfrm>
                <a:off x="5370544" y="4345951"/>
                <a:ext cx="302855" cy="342412"/>
              </a:xfrm>
              <a:custGeom>
                <a:avLst/>
                <a:gdLst>
                  <a:gd name="T0" fmla="*/ 0 w 206"/>
                  <a:gd name="T1" fmla="*/ 34 h 233"/>
                  <a:gd name="T2" fmla="*/ 25 w 206"/>
                  <a:gd name="T3" fmla="*/ 38 h 233"/>
                  <a:gd name="T4" fmla="*/ 45 w 206"/>
                  <a:gd name="T5" fmla="*/ 53 h 233"/>
                  <a:gd name="T6" fmla="*/ 67 w 206"/>
                  <a:gd name="T7" fmla="*/ 75 h 233"/>
                  <a:gd name="T8" fmla="*/ 89 w 206"/>
                  <a:gd name="T9" fmla="*/ 97 h 233"/>
                  <a:gd name="T10" fmla="*/ 108 w 206"/>
                  <a:gd name="T11" fmla="*/ 124 h 233"/>
                  <a:gd name="T12" fmla="*/ 124 w 206"/>
                  <a:gd name="T13" fmla="*/ 155 h 233"/>
                  <a:gd name="T14" fmla="*/ 133 w 206"/>
                  <a:gd name="T15" fmla="*/ 181 h 233"/>
                  <a:gd name="T16" fmla="*/ 124 w 206"/>
                  <a:gd name="T17" fmla="*/ 207 h 233"/>
                  <a:gd name="T18" fmla="*/ 105 w 206"/>
                  <a:gd name="T19" fmla="*/ 258 h 233"/>
                  <a:gd name="T20" fmla="*/ 131 w 206"/>
                  <a:gd name="T21" fmla="*/ 277 h 233"/>
                  <a:gd name="T22" fmla="*/ 162 w 206"/>
                  <a:gd name="T23" fmla="*/ 264 h 233"/>
                  <a:gd name="T24" fmla="*/ 171 w 206"/>
                  <a:gd name="T25" fmla="*/ 238 h 233"/>
                  <a:gd name="T26" fmla="*/ 177 w 206"/>
                  <a:gd name="T27" fmla="*/ 191 h 233"/>
                  <a:gd name="T28" fmla="*/ 196 w 206"/>
                  <a:gd name="T29" fmla="*/ 189 h 233"/>
                  <a:gd name="T30" fmla="*/ 226 w 206"/>
                  <a:gd name="T31" fmla="*/ 182 h 233"/>
                  <a:gd name="T32" fmla="*/ 245 w 206"/>
                  <a:gd name="T33" fmla="*/ 160 h 233"/>
                  <a:gd name="T34" fmla="*/ 226 w 206"/>
                  <a:gd name="T35" fmla="*/ 144 h 233"/>
                  <a:gd name="T36" fmla="*/ 211 w 206"/>
                  <a:gd name="T37" fmla="*/ 115 h 233"/>
                  <a:gd name="T38" fmla="*/ 196 w 206"/>
                  <a:gd name="T39" fmla="*/ 115 h 233"/>
                  <a:gd name="T40" fmla="*/ 188 w 206"/>
                  <a:gd name="T41" fmla="*/ 83 h 233"/>
                  <a:gd name="T42" fmla="*/ 172 w 206"/>
                  <a:gd name="T43" fmla="*/ 58 h 233"/>
                  <a:gd name="T44" fmla="*/ 171 w 206"/>
                  <a:gd name="T45" fmla="*/ 40 h 233"/>
                  <a:gd name="T46" fmla="*/ 149 w 206"/>
                  <a:gd name="T47" fmla="*/ 30 h 233"/>
                  <a:gd name="T48" fmla="*/ 117 w 206"/>
                  <a:gd name="T49" fmla="*/ 30 h 233"/>
                  <a:gd name="T50" fmla="*/ 98 w 206"/>
                  <a:gd name="T51" fmla="*/ 0 h 233"/>
                  <a:gd name="T52" fmla="*/ 61 w 206"/>
                  <a:gd name="T53" fmla="*/ 6 h 233"/>
                  <a:gd name="T54" fmla="*/ 14 w 206"/>
                  <a:gd name="T55" fmla="*/ 7 h 233"/>
                  <a:gd name="T56" fmla="*/ 0 w 206"/>
                  <a:gd name="T57" fmla="*/ 34 h 2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6"/>
                  <a:gd name="T88" fmla="*/ 0 h 233"/>
                  <a:gd name="T89" fmla="*/ 206 w 206"/>
                  <a:gd name="T90" fmla="*/ 233 h 23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6" h="233">
                    <a:moveTo>
                      <a:pt x="0" y="29"/>
                    </a:moveTo>
                    <a:lnTo>
                      <a:pt x="21" y="32"/>
                    </a:lnTo>
                    <a:lnTo>
                      <a:pt x="38" y="45"/>
                    </a:lnTo>
                    <a:lnTo>
                      <a:pt x="56" y="63"/>
                    </a:lnTo>
                    <a:lnTo>
                      <a:pt x="75" y="82"/>
                    </a:lnTo>
                    <a:lnTo>
                      <a:pt x="91" y="104"/>
                    </a:lnTo>
                    <a:lnTo>
                      <a:pt x="104" y="130"/>
                    </a:lnTo>
                    <a:lnTo>
                      <a:pt x="112" y="152"/>
                    </a:lnTo>
                    <a:lnTo>
                      <a:pt x="104" y="174"/>
                    </a:lnTo>
                    <a:lnTo>
                      <a:pt x="88" y="217"/>
                    </a:lnTo>
                    <a:lnTo>
                      <a:pt x="110" y="233"/>
                    </a:lnTo>
                    <a:lnTo>
                      <a:pt x="136" y="222"/>
                    </a:lnTo>
                    <a:lnTo>
                      <a:pt x="144" y="200"/>
                    </a:lnTo>
                    <a:lnTo>
                      <a:pt x="149" y="161"/>
                    </a:lnTo>
                    <a:lnTo>
                      <a:pt x="165" y="159"/>
                    </a:lnTo>
                    <a:lnTo>
                      <a:pt x="190" y="153"/>
                    </a:lnTo>
                    <a:lnTo>
                      <a:pt x="206" y="135"/>
                    </a:lnTo>
                    <a:lnTo>
                      <a:pt x="190" y="121"/>
                    </a:lnTo>
                    <a:lnTo>
                      <a:pt x="177" y="97"/>
                    </a:lnTo>
                    <a:lnTo>
                      <a:pt x="165" y="97"/>
                    </a:lnTo>
                    <a:lnTo>
                      <a:pt x="158" y="70"/>
                    </a:lnTo>
                    <a:lnTo>
                      <a:pt x="145" y="49"/>
                    </a:lnTo>
                    <a:lnTo>
                      <a:pt x="144" y="34"/>
                    </a:lnTo>
                    <a:lnTo>
                      <a:pt x="125" y="25"/>
                    </a:lnTo>
                    <a:lnTo>
                      <a:pt x="98" y="25"/>
                    </a:lnTo>
                    <a:lnTo>
                      <a:pt x="82" y="0"/>
                    </a:lnTo>
                    <a:lnTo>
                      <a:pt x="51" y="5"/>
                    </a:lnTo>
                    <a:lnTo>
                      <a:pt x="12" y="6"/>
                    </a:lnTo>
                    <a:lnTo>
                      <a:pt x="0" y="29"/>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0" name="Freeform 49">
                <a:extLst>
                  <a:ext uri="{FF2B5EF4-FFF2-40B4-BE49-F238E27FC236}">
                    <a16:creationId xmlns:a16="http://schemas.microsoft.com/office/drawing/2014/main" id="{2EE81B45-3D87-3146-BA5F-7F44F47780A8}"/>
                  </a:ext>
                </a:extLst>
              </p:cNvPr>
              <p:cNvSpPr>
                <a:spLocks noChangeAspect="1"/>
              </p:cNvSpPr>
              <p:nvPr/>
            </p:nvSpPr>
            <p:spPr bwMode="auto">
              <a:xfrm>
                <a:off x="3851323" y="4798379"/>
                <a:ext cx="21014" cy="16070"/>
              </a:xfrm>
              <a:custGeom>
                <a:avLst/>
                <a:gdLst>
                  <a:gd name="T0" fmla="*/ 0 w 14"/>
                  <a:gd name="T1" fmla="*/ 1 h 11"/>
                  <a:gd name="T2" fmla="*/ 0 w 14"/>
                  <a:gd name="T3" fmla="*/ 12 h 11"/>
                  <a:gd name="T4" fmla="*/ 17 w 14"/>
                  <a:gd name="T5" fmla="*/ 13 h 11"/>
                  <a:gd name="T6" fmla="*/ 11 w 14"/>
                  <a:gd name="T7" fmla="*/ 0 h 11"/>
                  <a:gd name="T8" fmla="*/ 0 w 14"/>
                  <a:gd name="T9" fmla="*/ 1 h 11"/>
                  <a:gd name="T10" fmla="*/ 0 60000 65536"/>
                  <a:gd name="T11" fmla="*/ 0 60000 65536"/>
                  <a:gd name="T12" fmla="*/ 0 60000 65536"/>
                  <a:gd name="T13" fmla="*/ 0 60000 65536"/>
                  <a:gd name="T14" fmla="*/ 0 60000 65536"/>
                  <a:gd name="T15" fmla="*/ 0 w 14"/>
                  <a:gd name="T16" fmla="*/ 0 h 11"/>
                  <a:gd name="T17" fmla="*/ 14 w 14"/>
                  <a:gd name="T18" fmla="*/ 11 h 11"/>
                </a:gdLst>
                <a:ahLst/>
                <a:cxnLst>
                  <a:cxn ang="T10">
                    <a:pos x="T0" y="T1"/>
                  </a:cxn>
                  <a:cxn ang="T11">
                    <a:pos x="T2" y="T3"/>
                  </a:cxn>
                  <a:cxn ang="T12">
                    <a:pos x="T4" y="T5"/>
                  </a:cxn>
                  <a:cxn ang="T13">
                    <a:pos x="T6" y="T7"/>
                  </a:cxn>
                  <a:cxn ang="T14">
                    <a:pos x="T8" y="T9"/>
                  </a:cxn>
                </a:cxnLst>
                <a:rect l="T15" t="T16" r="T17" b="T18"/>
                <a:pathLst>
                  <a:path w="14" h="11">
                    <a:moveTo>
                      <a:pt x="0" y="1"/>
                    </a:moveTo>
                    <a:lnTo>
                      <a:pt x="0" y="10"/>
                    </a:lnTo>
                    <a:lnTo>
                      <a:pt x="14" y="11"/>
                    </a:lnTo>
                    <a:lnTo>
                      <a:pt x="9" y="0"/>
                    </a:lnTo>
                    <a:lnTo>
                      <a:pt x="0" y="1"/>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1" name="Freeform 50">
                <a:extLst>
                  <a:ext uri="{FF2B5EF4-FFF2-40B4-BE49-F238E27FC236}">
                    <a16:creationId xmlns:a16="http://schemas.microsoft.com/office/drawing/2014/main" id="{966D2AEE-130E-234C-9E6F-E82324969EED}"/>
                  </a:ext>
                </a:extLst>
              </p:cNvPr>
              <p:cNvSpPr>
                <a:spLocks noChangeAspect="1"/>
              </p:cNvSpPr>
              <p:nvPr/>
            </p:nvSpPr>
            <p:spPr bwMode="auto">
              <a:xfrm>
                <a:off x="4015730" y="1572045"/>
                <a:ext cx="1389426" cy="1584736"/>
              </a:xfrm>
              <a:custGeom>
                <a:avLst/>
                <a:gdLst>
                  <a:gd name="T0" fmla="*/ 276 w 945"/>
                  <a:gd name="T1" fmla="*/ 1154 h 1079"/>
                  <a:gd name="T2" fmla="*/ 250 w 945"/>
                  <a:gd name="T3" fmla="*/ 1179 h 1079"/>
                  <a:gd name="T4" fmla="*/ 215 w 945"/>
                  <a:gd name="T5" fmla="*/ 1187 h 1079"/>
                  <a:gd name="T6" fmla="*/ 128 w 945"/>
                  <a:gd name="T7" fmla="*/ 1275 h 1079"/>
                  <a:gd name="T8" fmla="*/ 67 w 945"/>
                  <a:gd name="T9" fmla="*/ 1265 h 1079"/>
                  <a:gd name="T10" fmla="*/ 5 w 945"/>
                  <a:gd name="T11" fmla="*/ 1199 h 1079"/>
                  <a:gd name="T12" fmla="*/ 39 w 945"/>
                  <a:gd name="T13" fmla="*/ 1176 h 1079"/>
                  <a:gd name="T14" fmla="*/ 50 w 945"/>
                  <a:gd name="T15" fmla="*/ 1105 h 1079"/>
                  <a:gd name="T16" fmla="*/ 33 w 945"/>
                  <a:gd name="T17" fmla="*/ 1091 h 1079"/>
                  <a:gd name="T18" fmla="*/ 101 w 945"/>
                  <a:gd name="T19" fmla="*/ 1050 h 1079"/>
                  <a:gd name="T20" fmla="*/ 56 w 945"/>
                  <a:gd name="T21" fmla="*/ 1037 h 1079"/>
                  <a:gd name="T22" fmla="*/ 33 w 945"/>
                  <a:gd name="T23" fmla="*/ 1027 h 1079"/>
                  <a:gd name="T24" fmla="*/ 24 w 945"/>
                  <a:gd name="T25" fmla="*/ 967 h 1079"/>
                  <a:gd name="T26" fmla="*/ 101 w 945"/>
                  <a:gd name="T27" fmla="*/ 983 h 1079"/>
                  <a:gd name="T28" fmla="*/ 124 w 945"/>
                  <a:gd name="T29" fmla="*/ 945 h 1079"/>
                  <a:gd name="T30" fmla="*/ 52 w 945"/>
                  <a:gd name="T31" fmla="*/ 939 h 1079"/>
                  <a:gd name="T32" fmla="*/ 62 w 945"/>
                  <a:gd name="T33" fmla="*/ 890 h 1079"/>
                  <a:gd name="T34" fmla="*/ 109 w 945"/>
                  <a:gd name="T35" fmla="*/ 876 h 1079"/>
                  <a:gd name="T36" fmla="*/ 69 w 945"/>
                  <a:gd name="T37" fmla="*/ 853 h 1079"/>
                  <a:gd name="T38" fmla="*/ 128 w 945"/>
                  <a:gd name="T39" fmla="*/ 840 h 1079"/>
                  <a:gd name="T40" fmla="*/ 155 w 945"/>
                  <a:gd name="T41" fmla="*/ 829 h 1079"/>
                  <a:gd name="T42" fmla="*/ 143 w 945"/>
                  <a:gd name="T43" fmla="*/ 790 h 1079"/>
                  <a:gd name="T44" fmla="*/ 207 w 945"/>
                  <a:gd name="T45" fmla="*/ 783 h 1079"/>
                  <a:gd name="T46" fmla="*/ 252 w 945"/>
                  <a:gd name="T47" fmla="*/ 762 h 1079"/>
                  <a:gd name="T48" fmla="*/ 315 w 945"/>
                  <a:gd name="T49" fmla="*/ 762 h 1079"/>
                  <a:gd name="T50" fmla="*/ 302 w 945"/>
                  <a:gd name="T51" fmla="*/ 737 h 1079"/>
                  <a:gd name="T52" fmla="*/ 324 w 945"/>
                  <a:gd name="T53" fmla="*/ 678 h 1079"/>
                  <a:gd name="T54" fmla="*/ 375 w 945"/>
                  <a:gd name="T55" fmla="*/ 632 h 1079"/>
                  <a:gd name="T56" fmla="*/ 425 w 945"/>
                  <a:gd name="T57" fmla="*/ 562 h 1079"/>
                  <a:gd name="T58" fmla="*/ 461 w 945"/>
                  <a:gd name="T59" fmla="*/ 503 h 1079"/>
                  <a:gd name="T60" fmla="*/ 446 w 945"/>
                  <a:gd name="T61" fmla="*/ 490 h 1079"/>
                  <a:gd name="T62" fmla="*/ 479 w 945"/>
                  <a:gd name="T63" fmla="*/ 425 h 1079"/>
                  <a:gd name="T64" fmla="*/ 541 w 945"/>
                  <a:gd name="T65" fmla="*/ 383 h 1079"/>
                  <a:gd name="T66" fmla="*/ 561 w 945"/>
                  <a:gd name="T67" fmla="*/ 353 h 1079"/>
                  <a:gd name="T68" fmla="*/ 540 w 945"/>
                  <a:gd name="T69" fmla="*/ 320 h 1079"/>
                  <a:gd name="T70" fmla="*/ 598 w 945"/>
                  <a:gd name="T71" fmla="*/ 288 h 1079"/>
                  <a:gd name="T72" fmla="*/ 640 w 945"/>
                  <a:gd name="T73" fmla="*/ 252 h 1079"/>
                  <a:gd name="T74" fmla="*/ 702 w 945"/>
                  <a:gd name="T75" fmla="*/ 185 h 1079"/>
                  <a:gd name="T76" fmla="*/ 737 w 945"/>
                  <a:gd name="T77" fmla="*/ 157 h 1079"/>
                  <a:gd name="T78" fmla="*/ 795 w 945"/>
                  <a:gd name="T79" fmla="*/ 151 h 1079"/>
                  <a:gd name="T80" fmla="*/ 877 w 945"/>
                  <a:gd name="T81" fmla="*/ 81 h 1079"/>
                  <a:gd name="T82" fmla="*/ 911 w 945"/>
                  <a:gd name="T83" fmla="*/ 99 h 1079"/>
                  <a:gd name="T84" fmla="*/ 984 w 945"/>
                  <a:gd name="T85" fmla="*/ 24 h 1079"/>
                  <a:gd name="T86" fmla="*/ 1009 w 945"/>
                  <a:gd name="T87" fmla="*/ 8 h 1079"/>
                  <a:gd name="T88" fmla="*/ 1024 w 945"/>
                  <a:gd name="T89" fmla="*/ 55 h 1079"/>
                  <a:gd name="T90" fmla="*/ 1098 w 945"/>
                  <a:gd name="T91" fmla="*/ 43 h 1079"/>
                  <a:gd name="T92" fmla="*/ 1075 w 945"/>
                  <a:gd name="T93" fmla="*/ 101 h 1079"/>
                  <a:gd name="T94" fmla="*/ 1087 w 945"/>
                  <a:gd name="T95" fmla="*/ 122 h 1079"/>
                  <a:gd name="T96" fmla="*/ 1062 w 945"/>
                  <a:gd name="T97" fmla="*/ 222 h 1079"/>
                  <a:gd name="T98" fmla="*/ 1012 w 945"/>
                  <a:gd name="T99" fmla="*/ 125 h 1079"/>
                  <a:gd name="T100" fmla="*/ 929 w 945"/>
                  <a:gd name="T101" fmla="*/ 223 h 1079"/>
                  <a:gd name="T102" fmla="*/ 834 w 945"/>
                  <a:gd name="T103" fmla="*/ 250 h 1079"/>
                  <a:gd name="T104" fmla="*/ 747 w 945"/>
                  <a:gd name="T105" fmla="*/ 253 h 1079"/>
                  <a:gd name="T106" fmla="*/ 640 w 945"/>
                  <a:gd name="T107" fmla="*/ 330 h 1079"/>
                  <a:gd name="T108" fmla="*/ 547 w 945"/>
                  <a:gd name="T109" fmla="*/ 459 h 1079"/>
                  <a:gd name="T110" fmla="*/ 479 w 945"/>
                  <a:gd name="T111" fmla="*/ 615 h 1079"/>
                  <a:gd name="T112" fmla="*/ 425 w 945"/>
                  <a:gd name="T113" fmla="*/ 719 h 1079"/>
                  <a:gd name="T114" fmla="*/ 362 w 945"/>
                  <a:gd name="T115" fmla="*/ 956 h 1079"/>
                  <a:gd name="T116" fmla="*/ 347 w 945"/>
                  <a:gd name="T117" fmla="*/ 1076 h 1079"/>
                  <a:gd name="T118" fmla="*/ 322 w 945"/>
                  <a:gd name="T119" fmla="*/ 1193 h 10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45"/>
                  <a:gd name="T181" fmla="*/ 0 h 1079"/>
                  <a:gd name="T182" fmla="*/ 945 w 945"/>
                  <a:gd name="T183" fmla="*/ 1079 h 10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45" h="1079">
                    <a:moveTo>
                      <a:pt x="260" y="1005"/>
                    </a:moveTo>
                    <a:lnTo>
                      <a:pt x="253" y="994"/>
                    </a:lnTo>
                    <a:lnTo>
                      <a:pt x="234" y="996"/>
                    </a:lnTo>
                    <a:lnTo>
                      <a:pt x="232" y="971"/>
                    </a:lnTo>
                    <a:lnTo>
                      <a:pt x="229" y="947"/>
                    </a:lnTo>
                    <a:lnTo>
                      <a:pt x="218" y="949"/>
                    </a:lnTo>
                    <a:lnTo>
                      <a:pt x="210" y="973"/>
                    </a:lnTo>
                    <a:lnTo>
                      <a:pt x="210" y="992"/>
                    </a:lnTo>
                    <a:lnTo>
                      <a:pt x="210" y="1005"/>
                    </a:lnTo>
                    <a:lnTo>
                      <a:pt x="202" y="1014"/>
                    </a:lnTo>
                    <a:lnTo>
                      <a:pt x="191" y="1010"/>
                    </a:lnTo>
                    <a:lnTo>
                      <a:pt x="181" y="999"/>
                    </a:lnTo>
                    <a:lnTo>
                      <a:pt x="172" y="1019"/>
                    </a:lnTo>
                    <a:lnTo>
                      <a:pt x="149" y="1043"/>
                    </a:lnTo>
                    <a:lnTo>
                      <a:pt x="119" y="1053"/>
                    </a:lnTo>
                    <a:lnTo>
                      <a:pt x="108" y="1073"/>
                    </a:lnTo>
                    <a:lnTo>
                      <a:pt x="93" y="1076"/>
                    </a:lnTo>
                    <a:lnTo>
                      <a:pt x="86" y="1077"/>
                    </a:lnTo>
                    <a:lnTo>
                      <a:pt x="76" y="1079"/>
                    </a:lnTo>
                    <a:lnTo>
                      <a:pt x="56" y="1065"/>
                    </a:lnTo>
                    <a:lnTo>
                      <a:pt x="34" y="1058"/>
                    </a:lnTo>
                    <a:lnTo>
                      <a:pt x="29" y="1057"/>
                    </a:lnTo>
                    <a:lnTo>
                      <a:pt x="11" y="1045"/>
                    </a:lnTo>
                    <a:lnTo>
                      <a:pt x="4" y="1009"/>
                    </a:lnTo>
                    <a:lnTo>
                      <a:pt x="0" y="987"/>
                    </a:lnTo>
                    <a:lnTo>
                      <a:pt x="4" y="974"/>
                    </a:lnTo>
                    <a:lnTo>
                      <a:pt x="20" y="979"/>
                    </a:lnTo>
                    <a:lnTo>
                      <a:pt x="33" y="990"/>
                    </a:lnTo>
                    <a:lnTo>
                      <a:pt x="49" y="975"/>
                    </a:lnTo>
                    <a:lnTo>
                      <a:pt x="32" y="973"/>
                    </a:lnTo>
                    <a:lnTo>
                      <a:pt x="42" y="944"/>
                    </a:lnTo>
                    <a:lnTo>
                      <a:pt x="42" y="930"/>
                    </a:lnTo>
                    <a:lnTo>
                      <a:pt x="23" y="949"/>
                    </a:lnTo>
                    <a:lnTo>
                      <a:pt x="7" y="957"/>
                    </a:lnTo>
                    <a:lnTo>
                      <a:pt x="6" y="932"/>
                    </a:lnTo>
                    <a:lnTo>
                      <a:pt x="28" y="918"/>
                    </a:lnTo>
                    <a:lnTo>
                      <a:pt x="42" y="903"/>
                    </a:lnTo>
                    <a:lnTo>
                      <a:pt x="49" y="889"/>
                    </a:lnTo>
                    <a:lnTo>
                      <a:pt x="67" y="877"/>
                    </a:lnTo>
                    <a:lnTo>
                      <a:pt x="85" y="884"/>
                    </a:lnTo>
                    <a:lnTo>
                      <a:pt x="92" y="868"/>
                    </a:lnTo>
                    <a:lnTo>
                      <a:pt x="77" y="854"/>
                    </a:lnTo>
                    <a:lnTo>
                      <a:pt x="63" y="856"/>
                    </a:lnTo>
                    <a:lnTo>
                      <a:pt x="47" y="873"/>
                    </a:lnTo>
                    <a:lnTo>
                      <a:pt x="30" y="887"/>
                    </a:lnTo>
                    <a:lnTo>
                      <a:pt x="25" y="888"/>
                    </a:lnTo>
                    <a:lnTo>
                      <a:pt x="19" y="884"/>
                    </a:lnTo>
                    <a:lnTo>
                      <a:pt x="28" y="864"/>
                    </a:lnTo>
                    <a:lnTo>
                      <a:pt x="38" y="844"/>
                    </a:lnTo>
                    <a:lnTo>
                      <a:pt x="27" y="834"/>
                    </a:lnTo>
                    <a:lnTo>
                      <a:pt x="15" y="828"/>
                    </a:lnTo>
                    <a:lnTo>
                      <a:pt x="20" y="814"/>
                    </a:lnTo>
                    <a:lnTo>
                      <a:pt x="35" y="813"/>
                    </a:lnTo>
                    <a:lnTo>
                      <a:pt x="50" y="812"/>
                    </a:lnTo>
                    <a:lnTo>
                      <a:pt x="66" y="814"/>
                    </a:lnTo>
                    <a:lnTo>
                      <a:pt x="85" y="827"/>
                    </a:lnTo>
                    <a:lnTo>
                      <a:pt x="100" y="832"/>
                    </a:lnTo>
                    <a:lnTo>
                      <a:pt x="111" y="822"/>
                    </a:lnTo>
                    <a:lnTo>
                      <a:pt x="111" y="808"/>
                    </a:lnTo>
                    <a:lnTo>
                      <a:pt x="104" y="795"/>
                    </a:lnTo>
                    <a:lnTo>
                      <a:pt x="94" y="793"/>
                    </a:lnTo>
                    <a:lnTo>
                      <a:pt x="78" y="795"/>
                    </a:lnTo>
                    <a:lnTo>
                      <a:pt x="61" y="795"/>
                    </a:lnTo>
                    <a:lnTo>
                      <a:pt x="44" y="790"/>
                    </a:lnTo>
                    <a:lnTo>
                      <a:pt x="32" y="787"/>
                    </a:lnTo>
                    <a:lnTo>
                      <a:pt x="37" y="763"/>
                    </a:lnTo>
                    <a:lnTo>
                      <a:pt x="39" y="751"/>
                    </a:lnTo>
                    <a:lnTo>
                      <a:pt x="52" y="749"/>
                    </a:lnTo>
                    <a:lnTo>
                      <a:pt x="67" y="752"/>
                    </a:lnTo>
                    <a:lnTo>
                      <a:pt x="93" y="756"/>
                    </a:lnTo>
                    <a:lnTo>
                      <a:pt x="100" y="745"/>
                    </a:lnTo>
                    <a:lnTo>
                      <a:pt x="92" y="737"/>
                    </a:lnTo>
                    <a:lnTo>
                      <a:pt x="87" y="737"/>
                    </a:lnTo>
                    <a:lnTo>
                      <a:pt x="71" y="735"/>
                    </a:lnTo>
                    <a:lnTo>
                      <a:pt x="59" y="726"/>
                    </a:lnTo>
                    <a:lnTo>
                      <a:pt x="58" y="718"/>
                    </a:lnTo>
                    <a:lnTo>
                      <a:pt x="78" y="715"/>
                    </a:lnTo>
                    <a:lnTo>
                      <a:pt x="100" y="732"/>
                    </a:lnTo>
                    <a:lnTo>
                      <a:pt x="112" y="716"/>
                    </a:lnTo>
                    <a:lnTo>
                      <a:pt x="108" y="707"/>
                    </a:lnTo>
                    <a:lnTo>
                      <a:pt x="91" y="701"/>
                    </a:lnTo>
                    <a:lnTo>
                      <a:pt x="100" y="686"/>
                    </a:lnTo>
                    <a:lnTo>
                      <a:pt x="115" y="693"/>
                    </a:lnTo>
                    <a:lnTo>
                      <a:pt x="130" y="698"/>
                    </a:lnTo>
                    <a:lnTo>
                      <a:pt x="138" y="687"/>
                    </a:lnTo>
                    <a:lnTo>
                      <a:pt x="133" y="675"/>
                    </a:lnTo>
                    <a:lnTo>
                      <a:pt x="124" y="675"/>
                    </a:lnTo>
                    <a:lnTo>
                      <a:pt x="120" y="665"/>
                    </a:lnTo>
                    <a:lnTo>
                      <a:pt x="128" y="661"/>
                    </a:lnTo>
                    <a:lnTo>
                      <a:pt x="143" y="668"/>
                    </a:lnTo>
                    <a:lnTo>
                      <a:pt x="160" y="675"/>
                    </a:lnTo>
                    <a:lnTo>
                      <a:pt x="174" y="659"/>
                    </a:lnTo>
                    <a:lnTo>
                      <a:pt x="179" y="643"/>
                    </a:lnTo>
                    <a:lnTo>
                      <a:pt x="181" y="632"/>
                    </a:lnTo>
                    <a:lnTo>
                      <a:pt x="194" y="637"/>
                    </a:lnTo>
                    <a:lnTo>
                      <a:pt x="212" y="641"/>
                    </a:lnTo>
                    <a:lnTo>
                      <a:pt x="217" y="632"/>
                    </a:lnTo>
                    <a:lnTo>
                      <a:pt x="228" y="644"/>
                    </a:lnTo>
                    <a:lnTo>
                      <a:pt x="245" y="654"/>
                    </a:lnTo>
                    <a:lnTo>
                      <a:pt x="265" y="641"/>
                    </a:lnTo>
                    <a:lnTo>
                      <a:pt x="277" y="627"/>
                    </a:lnTo>
                    <a:lnTo>
                      <a:pt x="277" y="615"/>
                    </a:lnTo>
                    <a:lnTo>
                      <a:pt x="271" y="605"/>
                    </a:lnTo>
                    <a:lnTo>
                      <a:pt x="254" y="620"/>
                    </a:lnTo>
                    <a:lnTo>
                      <a:pt x="239" y="625"/>
                    </a:lnTo>
                    <a:lnTo>
                      <a:pt x="227" y="616"/>
                    </a:lnTo>
                    <a:lnTo>
                      <a:pt x="251" y="595"/>
                    </a:lnTo>
                    <a:lnTo>
                      <a:pt x="272" y="571"/>
                    </a:lnTo>
                    <a:lnTo>
                      <a:pt x="282" y="552"/>
                    </a:lnTo>
                    <a:lnTo>
                      <a:pt x="291" y="551"/>
                    </a:lnTo>
                    <a:lnTo>
                      <a:pt x="304" y="552"/>
                    </a:lnTo>
                    <a:lnTo>
                      <a:pt x="315" y="532"/>
                    </a:lnTo>
                    <a:lnTo>
                      <a:pt x="328" y="507"/>
                    </a:lnTo>
                    <a:lnTo>
                      <a:pt x="334" y="485"/>
                    </a:lnTo>
                    <a:lnTo>
                      <a:pt x="348" y="485"/>
                    </a:lnTo>
                    <a:lnTo>
                      <a:pt x="357" y="473"/>
                    </a:lnTo>
                    <a:lnTo>
                      <a:pt x="344" y="468"/>
                    </a:lnTo>
                    <a:lnTo>
                      <a:pt x="358" y="449"/>
                    </a:lnTo>
                    <a:lnTo>
                      <a:pt x="374" y="437"/>
                    </a:lnTo>
                    <a:lnTo>
                      <a:pt x="388" y="423"/>
                    </a:lnTo>
                    <a:lnTo>
                      <a:pt x="403" y="414"/>
                    </a:lnTo>
                    <a:lnTo>
                      <a:pt x="400" y="402"/>
                    </a:lnTo>
                    <a:lnTo>
                      <a:pt x="390" y="407"/>
                    </a:lnTo>
                    <a:lnTo>
                      <a:pt x="375" y="412"/>
                    </a:lnTo>
                    <a:lnTo>
                      <a:pt x="385" y="395"/>
                    </a:lnTo>
                    <a:lnTo>
                      <a:pt x="391" y="384"/>
                    </a:lnTo>
                    <a:lnTo>
                      <a:pt x="400" y="375"/>
                    </a:lnTo>
                    <a:lnTo>
                      <a:pt x="403" y="358"/>
                    </a:lnTo>
                    <a:lnTo>
                      <a:pt x="422" y="358"/>
                    </a:lnTo>
                    <a:lnTo>
                      <a:pt x="448" y="347"/>
                    </a:lnTo>
                    <a:lnTo>
                      <a:pt x="461" y="329"/>
                    </a:lnTo>
                    <a:lnTo>
                      <a:pt x="455" y="322"/>
                    </a:lnTo>
                    <a:lnTo>
                      <a:pt x="441" y="327"/>
                    </a:lnTo>
                    <a:lnTo>
                      <a:pt x="446" y="315"/>
                    </a:lnTo>
                    <a:lnTo>
                      <a:pt x="456" y="302"/>
                    </a:lnTo>
                    <a:lnTo>
                      <a:pt x="472" y="297"/>
                    </a:lnTo>
                    <a:lnTo>
                      <a:pt x="477" y="289"/>
                    </a:lnTo>
                    <a:lnTo>
                      <a:pt x="467" y="274"/>
                    </a:lnTo>
                    <a:lnTo>
                      <a:pt x="464" y="269"/>
                    </a:lnTo>
                    <a:lnTo>
                      <a:pt x="454" y="269"/>
                    </a:lnTo>
                    <a:lnTo>
                      <a:pt x="482" y="245"/>
                    </a:lnTo>
                    <a:lnTo>
                      <a:pt x="489" y="260"/>
                    </a:lnTo>
                    <a:lnTo>
                      <a:pt x="499" y="262"/>
                    </a:lnTo>
                    <a:lnTo>
                      <a:pt x="503" y="242"/>
                    </a:lnTo>
                    <a:lnTo>
                      <a:pt x="518" y="228"/>
                    </a:lnTo>
                    <a:lnTo>
                      <a:pt x="528" y="234"/>
                    </a:lnTo>
                    <a:lnTo>
                      <a:pt x="542" y="223"/>
                    </a:lnTo>
                    <a:lnTo>
                      <a:pt x="538" y="212"/>
                    </a:lnTo>
                    <a:lnTo>
                      <a:pt x="549" y="197"/>
                    </a:lnTo>
                    <a:lnTo>
                      <a:pt x="566" y="181"/>
                    </a:lnTo>
                    <a:lnTo>
                      <a:pt x="580" y="168"/>
                    </a:lnTo>
                    <a:lnTo>
                      <a:pt x="590" y="156"/>
                    </a:lnTo>
                    <a:lnTo>
                      <a:pt x="597" y="167"/>
                    </a:lnTo>
                    <a:lnTo>
                      <a:pt x="616" y="151"/>
                    </a:lnTo>
                    <a:lnTo>
                      <a:pt x="610" y="142"/>
                    </a:lnTo>
                    <a:lnTo>
                      <a:pt x="620" y="132"/>
                    </a:lnTo>
                    <a:lnTo>
                      <a:pt x="631" y="142"/>
                    </a:lnTo>
                    <a:lnTo>
                      <a:pt x="643" y="131"/>
                    </a:lnTo>
                    <a:lnTo>
                      <a:pt x="661" y="122"/>
                    </a:lnTo>
                    <a:lnTo>
                      <a:pt x="668" y="127"/>
                    </a:lnTo>
                    <a:lnTo>
                      <a:pt x="686" y="100"/>
                    </a:lnTo>
                    <a:lnTo>
                      <a:pt x="707" y="83"/>
                    </a:lnTo>
                    <a:lnTo>
                      <a:pt x="715" y="97"/>
                    </a:lnTo>
                    <a:lnTo>
                      <a:pt x="737" y="68"/>
                    </a:lnTo>
                    <a:lnTo>
                      <a:pt x="761" y="33"/>
                    </a:lnTo>
                    <a:lnTo>
                      <a:pt x="794" y="14"/>
                    </a:lnTo>
                    <a:lnTo>
                      <a:pt x="783" y="53"/>
                    </a:lnTo>
                    <a:lnTo>
                      <a:pt x="766" y="83"/>
                    </a:lnTo>
                    <a:lnTo>
                      <a:pt x="787" y="84"/>
                    </a:lnTo>
                    <a:lnTo>
                      <a:pt x="808" y="54"/>
                    </a:lnTo>
                    <a:lnTo>
                      <a:pt x="817" y="34"/>
                    </a:lnTo>
                    <a:lnTo>
                      <a:pt x="827" y="20"/>
                    </a:lnTo>
                    <a:lnTo>
                      <a:pt x="835" y="21"/>
                    </a:lnTo>
                    <a:lnTo>
                      <a:pt x="835" y="41"/>
                    </a:lnTo>
                    <a:lnTo>
                      <a:pt x="843" y="24"/>
                    </a:lnTo>
                    <a:lnTo>
                      <a:pt x="848" y="7"/>
                    </a:lnTo>
                    <a:lnTo>
                      <a:pt x="862" y="2"/>
                    </a:lnTo>
                    <a:lnTo>
                      <a:pt x="876" y="0"/>
                    </a:lnTo>
                    <a:lnTo>
                      <a:pt x="862" y="27"/>
                    </a:lnTo>
                    <a:lnTo>
                      <a:pt x="861" y="46"/>
                    </a:lnTo>
                    <a:lnTo>
                      <a:pt x="873" y="41"/>
                    </a:lnTo>
                    <a:lnTo>
                      <a:pt x="890" y="23"/>
                    </a:lnTo>
                    <a:lnTo>
                      <a:pt x="909" y="29"/>
                    </a:lnTo>
                    <a:lnTo>
                      <a:pt x="923" y="36"/>
                    </a:lnTo>
                    <a:lnTo>
                      <a:pt x="941" y="49"/>
                    </a:lnTo>
                    <a:lnTo>
                      <a:pt x="945" y="57"/>
                    </a:lnTo>
                    <a:lnTo>
                      <a:pt x="924" y="82"/>
                    </a:lnTo>
                    <a:lnTo>
                      <a:pt x="904" y="85"/>
                    </a:lnTo>
                    <a:lnTo>
                      <a:pt x="888" y="81"/>
                    </a:lnTo>
                    <a:lnTo>
                      <a:pt x="893" y="95"/>
                    </a:lnTo>
                    <a:lnTo>
                      <a:pt x="907" y="103"/>
                    </a:lnTo>
                    <a:lnTo>
                      <a:pt x="914" y="103"/>
                    </a:lnTo>
                    <a:lnTo>
                      <a:pt x="923" y="118"/>
                    </a:lnTo>
                    <a:lnTo>
                      <a:pt x="926" y="127"/>
                    </a:lnTo>
                    <a:lnTo>
                      <a:pt x="915" y="151"/>
                    </a:lnTo>
                    <a:lnTo>
                      <a:pt x="893" y="187"/>
                    </a:lnTo>
                    <a:lnTo>
                      <a:pt x="881" y="181"/>
                    </a:lnTo>
                    <a:lnTo>
                      <a:pt x="893" y="149"/>
                    </a:lnTo>
                    <a:lnTo>
                      <a:pt x="891" y="125"/>
                    </a:lnTo>
                    <a:lnTo>
                      <a:pt x="851" y="105"/>
                    </a:lnTo>
                    <a:lnTo>
                      <a:pt x="831" y="98"/>
                    </a:lnTo>
                    <a:lnTo>
                      <a:pt x="797" y="130"/>
                    </a:lnTo>
                    <a:lnTo>
                      <a:pt x="795" y="161"/>
                    </a:lnTo>
                    <a:lnTo>
                      <a:pt x="781" y="188"/>
                    </a:lnTo>
                    <a:lnTo>
                      <a:pt x="764" y="197"/>
                    </a:lnTo>
                    <a:lnTo>
                      <a:pt x="747" y="215"/>
                    </a:lnTo>
                    <a:lnTo>
                      <a:pt x="721" y="197"/>
                    </a:lnTo>
                    <a:lnTo>
                      <a:pt x="701" y="210"/>
                    </a:lnTo>
                    <a:lnTo>
                      <a:pt x="658" y="165"/>
                    </a:lnTo>
                    <a:lnTo>
                      <a:pt x="645" y="183"/>
                    </a:lnTo>
                    <a:lnTo>
                      <a:pt x="628" y="189"/>
                    </a:lnTo>
                    <a:lnTo>
                      <a:pt x="628" y="213"/>
                    </a:lnTo>
                    <a:lnTo>
                      <a:pt x="614" y="233"/>
                    </a:lnTo>
                    <a:lnTo>
                      <a:pt x="561" y="242"/>
                    </a:lnTo>
                    <a:lnTo>
                      <a:pt x="556" y="259"/>
                    </a:lnTo>
                    <a:lnTo>
                      <a:pt x="538" y="278"/>
                    </a:lnTo>
                    <a:lnTo>
                      <a:pt x="525" y="299"/>
                    </a:lnTo>
                    <a:lnTo>
                      <a:pt x="503" y="324"/>
                    </a:lnTo>
                    <a:lnTo>
                      <a:pt x="482" y="358"/>
                    </a:lnTo>
                    <a:lnTo>
                      <a:pt x="460" y="386"/>
                    </a:lnTo>
                    <a:lnTo>
                      <a:pt x="448" y="417"/>
                    </a:lnTo>
                    <a:lnTo>
                      <a:pt x="433" y="435"/>
                    </a:lnTo>
                    <a:lnTo>
                      <a:pt x="417" y="481"/>
                    </a:lnTo>
                    <a:lnTo>
                      <a:pt x="403" y="518"/>
                    </a:lnTo>
                    <a:lnTo>
                      <a:pt x="386" y="568"/>
                    </a:lnTo>
                    <a:lnTo>
                      <a:pt x="396" y="593"/>
                    </a:lnTo>
                    <a:lnTo>
                      <a:pt x="381" y="614"/>
                    </a:lnTo>
                    <a:lnTo>
                      <a:pt x="357" y="605"/>
                    </a:lnTo>
                    <a:lnTo>
                      <a:pt x="329" y="629"/>
                    </a:lnTo>
                    <a:lnTo>
                      <a:pt x="304" y="657"/>
                    </a:lnTo>
                    <a:lnTo>
                      <a:pt x="305" y="753"/>
                    </a:lnTo>
                    <a:lnTo>
                      <a:pt x="304" y="805"/>
                    </a:lnTo>
                    <a:lnTo>
                      <a:pt x="311" y="818"/>
                    </a:lnTo>
                    <a:lnTo>
                      <a:pt x="318" y="831"/>
                    </a:lnTo>
                    <a:lnTo>
                      <a:pt x="301" y="848"/>
                    </a:lnTo>
                    <a:lnTo>
                      <a:pt x="292" y="906"/>
                    </a:lnTo>
                    <a:lnTo>
                      <a:pt x="284" y="959"/>
                    </a:lnTo>
                    <a:lnTo>
                      <a:pt x="277" y="968"/>
                    </a:lnTo>
                    <a:lnTo>
                      <a:pt x="271" y="975"/>
                    </a:lnTo>
                    <a:lnTo>
                      <a:pt x="271" y="1004"/>
                    </a:lnTo>
                    <a:lnTo>
                      <a:pt x="260" y="1005"/>
                    </a:lnTo>
                    <a:close/>
                  </a:path>
                </a:pathLst>
              </a:custGeom>
              <a:solidFill>
                <a:schemeClr val="accent1"/>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2" name="Freeform 51">
                <a:extLst>
                  <a:ext uri="{FF2B5EF4-FFF2-40B4-BE49-F238E27FC236}">
                    <a16:creationId xmlns:a16="http://schemas.microsoft.com/office/drawing/2014/main" id="{2CEA4C89-D433-0C42-8D7F-278EAB9270E7}"/>
                  </a:ext>
                </a:extLst>
              </p:cNvPr>
              <p:cNvSpPr>
                <a:spLocks noChangeAspect="1"/>
              </p:cNvSpPr>
              <p:nvPr/>
            </p:nvSpPr>
            <p:spPr bwMode="auto">
              <a:xfrm>
                <a:off x="3653540" y="3678433"/>
                <a:ext cx="346120" cy="327578"/>
              </a:xfrm>
              <a:custGeom>
                <a:avLst/>
                <a:gdLst>
                  <a:gd name="T0" fmla="*/ 0 w 236"/>
                  <a:gd name="T1" fmla="*/ 185 h 223"/>
                  <a:gd name="T2" fmla="*/ 19 w 236"/>
                  <a:gd name="T3" fmla="*/ 168 h 223"/>
                  <a:gd name="T4" fmla="*/ 45 w 236"/>
                  <a:gd name="T5" fmla="*/ 173 h 223"/>
                  <a:gd name="T6" fmla="*/ 65 w 236"/>
                  <a:gd name="T7" fmla="*/ 172 h 223"/>
                  <a:gd name="T8" fmla="*/ 87 w 236"/>
                  <a:gd name="T9" fmla="*/ 162 h 223"/>
                  <a:gd name="T10" fmla="*/ 83 w 236"/>
                  <a:gd name="T11" fmla="*/ 139 h 223"/>
                  <a:gd name="T12" fmla="*/ 75 w 236"/>
                  <a:gd name="T13" fmla="*/ 133 h 223"/>
                  <a:gd name="T14" fmla="*/ 103 w 236"/>
                  <a:gd name="T15" fmla="*/ 95 h 223"/>
                  <a:gd name="T16" fmla="*/ 115 w 236"/>
                  <a:gd name="T17" fmla="*/ 68 h 223"/>
                  <a:gd name="T18" fmla="*/ 127 w 236"/>
                  <a:gd name="T19" fmla="*/ 44 h 223"/>
                  <a:gd name="T20" fmla="*/ 140 w 236"/>
                  <a:gd name="T21" fmla="*/ 12 h 223"/>
                  <a:gd name="T22" fmla="*/ 146 w 236"/>
                  <a:gd name="T23" fmla="*/ 0 h 223"/>
                  <a:gd name="T24" fmla="*/ 164 w 236"/>
                  <a:gd name="T25" fmla="*/ 7 h 223"/>
                  <a:gd name="T26" fmla="*/ 155 w 236"/>
                  <a:gd name="T27" fmla="*/ 20 h 223"/>
                  <a:gd name="T28" fmla="*/ 148 w 236"/>
                  <a:gd name="T29" fmla="*/ 37 h 223"/>
                  <a:gd name="T30" fmla="*/ 149 w 236"/>
                  <a:gd name="T31" fmla="*/ 55 h 223"/>
                  <a:gd name="T32" fmla="*/ 142 w 236"/>
                  <a:gd name="T33" fmla="*/ 69 h 223"/>
                  <a:gd name="T34" fmla="*/ 139 w 236"/>
                  <a:gd name="T35" fmla="*/ 82 h 223"/>
                  <a:gd name="T36" fmla="*/ 146 w 236"/>
                  <a:gd name="T37" fmla="*/ 95 h 223"/>
                  <a:gd name="T38" fmla="*/ 164 w 236"/>
                  <a:gd name="T39" fmla="*/ 100 h 223"/>
                  <a:gd name="T40" fmla="*/ 189 w 236"/>
                  <a:gd name="T41" fmla="*/ 83 h 223"/>
                  <a:gd name="T42" fmla="*/ 191 w 236"/>
                  <a:gd name="T43" fmla="*/ 71 h 223"/>
                  <a:gd name="T44" fmla="*/ 176 w 236"/>
                  <a:gd name="T45" fmla="*/ 67 h 223"/>
                  <a:gd name="T46" fmla="*/ 183 w 236"/>
                  <a:gd name="T47" fmla="*/ 49 h 223"/>
                  <a:gd name="T48" fmla="*/ 177 w 236"/>
                  <a:gd name="T49" fmla="*/ 44 h 223"/>
                  <a:gd name="T50" fmla="*/ 180 w 236"/>
                  <a:gd name="T51" fmla="*/ 23 h 223"/>
                  <a:gd name="T52" fmla="*/ 197 w 236"/>
                  <a:gd name="T53" fmla="*/ 18 h 223"/>
                  <a:gd name="T54" fmla="*/ 215 w 236"/>
                  <a:gd name="T55" fmla="*/ 17 h 223"/>
                  <a:gd name="T56" fmla="*/ 235 w 236"/>
                  <a:gd name="T57" fmla="*/ 18 h 223"/>
                  <a:gd name="T58" fmla="*/ 254 w 236"/>
                  <a:gd name="T59" fmla="*/ 18 h 223"/>
                  <a:gd name="T60" fmla="*/ 265 w 236"/>
                  <a:gd name="T61" fmla="*/ 15 h 223"/>
                  <a:gd name="T62" fmla="*/ 280 w 236"/>
                  <a:gd name="T63" fmla="*/ 30 h 223"/>
                  <a:gd name="T64" fmla="*/ 279 w 236"/>
                  <a:gd name="T65" fmla="*/ 55 h 223"/>
                  <a:gd name="T66" fmla="*/ 267 w 236"/>
                  <a:gd name="T67" fmla="*/ 81 h 223"/>
                  <a:gd name="T68" fmla="*/ 257 w 236"/>
                  <a:gd name="T69" fmla="*/ 99 h 223"/>
                  <a:gd name="T70" fmla="*/ 241 w 236"/>
                  <a:gd name="T71" fmla="*/ 92 h 223"/>
                  <a:gd name="T72" fmla="*/ 237 w 236"/>
                  <a:gd name="T73" fmla="*/ 109 h 223"/>
                  <a:gd name="T74" fmla="*/ 254 w 236"/>
                  <a:gd name="T75" fmla="*/ 121 h 223"/>
                  <a:gd name="T76" fmla="*/ 246 w 236"/>
                  <a:gd name="T77" fmla="*/ 143 h 223"/>
                  <a:gd name="T78" fmla="*/ 229 w 236"/>
                  <a:gd name="T79" fmla="*/ 162 h 223"/>
                  <a:gd name="T80" fmla="*/ 215 w 236"/>
                  <a:gd name="T81" fmla="*/ 172 h 223"/>
                  <a:gd name="T82" fmla="*/ 198 w 236"/>
                  <a:gd name="T83" fmla="*/ 158 h 223"/>
                  <a:gd name="T84" fmla="*/ 178 w 236"/>
                  <a:gd name="T85" fmla="*/ 175 h 223"/>
                  <a:gd name="T86" fmla="*/ 186 w 236"/>
                  <a:gd name="T87" fmla="*/ 187 h 223"/>
                  <a:gd name="T88" fmla="*/ 195 w 236"/>
                  <a:gd name="T89" fmla="*/ 206 h 223"/>
                  <a:gd name="T90" fmla="*/ 174 w 236"/>
                  <a:gd name="T91" fmla="*/ 226 h 223"/>
                  <a:gd name="T92" fmla="*/ 158 w 236"/>
                  <a:gd name="T93" fmla="*/ 238 h 223"/>
                  <a:gd name="T94" fmla="*/ 166 w 236"/>
                  <a:gd name="T95" fmla="*/ 260 h 223"/>
                  <a:gd name="T96" fmla="*/ 155 w 236"/>
                  <a:gd name="T97" fmla="*/ 261 h 223"/>
                  <a:gd name="T98" fmla="*/ 140 w 236"/>
                  <a:gd name="T99" fmla="*/ 265 h 223"/>
                  <a:gd name="T100" fmla="*/ 138 w 236"/>
                  <a:gd name="T101" fmla="*/ 242 h 223"/>
                  <a:gd name="T102" fmla="*/ 135 w 236"/>
                  <a:gd name="T103" fmla="*/ 223 h 223"/>
                  <a:gd name="T104" fmla="*/ 135 w 236"/>
                  <a:gd name="T105" fmla="*/ 207 h 223"/>
                  <a:gd name="T106" fmla="*/ 121 w 236"/>
                  <a:gd name="T107" fmla="*/ 203 h 223"/>
                  <a:gd name="T108" fmla="*/ 104 w 236"/>
                  <a:gd name="T109" fmla="*/ 197 h 223"/>
                  <a:gd name="T110" fmla="*/ 93 w 236"/>
                  <a:gd name="T111" fmla="*/ 195 h 223"/>
                  <a:gd name="T112" fmla="*/ 87 w 236"/>
                  <a:gd name="T113" fmla="*/ 190 h 223"/>
                  <a:gd name="T114" fmla="*/ 63 w 236"/>
                  <a:gd name="T115" fmla="*/ 198 h 223"/>
                  <a:gd name="T116" fmla="*/ 46 w 236"/>
                  <a:gd name="T117" fmla="*/ 216 h 223"/>
                  <a:gd name="T118" fmla="*/ 31 w 236"/>
                  <a:gd name="T119" fmla="*/ 212 h 223"/>
                  <a:gd name="T120" fmla="*/ 15 w 236"/>
                  <a:gd name="T121" fmla="*/ 206 h 223"/>
                  <a:gd name="T122" fmla="*/ 5 w 236"/>
                  <a:gd name="T123" fmla="*/ 193 h 223"/>
                  <a:gd name="T124" fmla="*/ 0 w 236"/>
                  <a:gd name="T125" fmla="*/ 185 h 2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6"/>
                  <a:gd name="T190" fmla="*/ 0 h 223"/>
                  <a:gd name="T191" fmla="*/ 236 w 236"/>
                  <a:gd name="T192" fmla="*/ 223 h 22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6" h="223">
                    <a:moveTo>
                      <a:pt x="0" y="156"/>
                    </a:moveTo>
                    <a:lnTo>
                      <a:pt x="16" y="141"/>
                    </a:lnTo>
                    <a:lnTo>
                      <a:pt x="38" y="146"/>
                    </a:lnTo>
                    <a:lnTo>
                      <a:pt x="55" y="145"/>
                    </a:lnTo>
                    <a:lnTo>
                      <a:pt x="73" y="136"/>
                    </a:lnTo>
                    <a:lnTo>
                      <a:pt x="70" y="117"/>
                    </a:lnTo>
                    <a:lnTo>
                      <a:pt x="63" y="112"/>
                    </a:lnTo>
                    <a:lnTo>
                      <a:pt x="87" y="80"/>
                    </a:lnTo>
                    <a:lnTo>
                      <a:pt x="97" y="57"/>
                    </a:lnTo>
                    <a:lnTo>
                      <a:pt x="107" y="37"/>
                    </a:lnTo>
                    <a:lnTo>
                      <a:pt x="118" y="10"/>
                    </a:lnTo>
                    <a:lnTo>
                      <a:pt x="123" y="0"/>
                    </a:lnTo>
                    <a:lnTo>
                      <a:pt x="138" y="6"/>
                    </a:lnTo>
                    <a:lnTo>
                      <a:pt x="131" y="17"/>
                    </a:lnTo>
                    <a:lnTo>
                      <a:pt x="125" y="31"/>
                    </a:lnTo>
                    <a:lnTo>
                      <a:pt x="126" y="46"/>
                    </a:lnTo>
                    <a:lnTo>
                      <a:pt x="120" y="58"/>
                    </a:lnTo>
                    <a:lnTo>
                      <a:pt x="117" y="69"/>
                    </a:lnTo>
                    <a:lnTo>
                      <a:pt x="123" y="80"/>
                    </a:lnTo>
                    <a:lnTo>
                      <a:pt x="138" y="84"/>
                    </a:lnTo>
                    <a:lnTo>
                      <a:pt x="159" y="70"/>
                    </a:lnTo>
                    <a:lnTo>
                      <a:pt x="161" y="60"/>
                    </a:lnTo>
                    <a:lnTo>
                      <a:pt x="148" y="56"/>
                    </a:lnTo>
                    <a:lnTo>
                      <a:pt x="154" y="41"/>
                    </a:lnTo>
                    <a:lnTo>
                      <a:pt x="149" y="37"/>
                    </a:lnTo>
                    <a:lnTo>
                      <a:pt x="152" y="19"/>
                    </a:lnTo>
                    <a:lnTo>
                      <a:pt x="166" y="15"/>
                    </a:lnTo>
                    <a:lnTo>
                      <a:pt x="181" y="14"/>
                    </a:lnTo>
                    <a:lnTo>
                      <a:pt x="198" y="15"/>
                    </a:lnTo>
                    <a:lnTo>
                      <a:pt x="214" y="15"/>
                    </a:lnTo>
                    <a:lnTo>
                      <a:pt x="223" y="13"/>
                    </a:lnTo>
                    <a:lnTo>
                      <a:pt x="236" y="25"/>
                    </a:lnTo>
                    <a:lnTo>
                      <a:pt x="235" y="46"/>
                    </a:lnTo>
                    <a:lnTo>
                      <a:pt x="225" y="68"/>
                    </a:lnTo>
                    <a:lnTo>
                      <a:pt x="217" y="83"/>
                    </a:lnTo>
                    <a:lnTo>
                      <a:pt x="203" y="77"/>
                    </a:lnTo>
                    <a:lnTo>
                      <a:pt x="200" y="92"/>
                    </a:lnTo>
                    <a:lnTo>
                      <a:pt x="214" y="102"/>
                    </a:lnTo>
                    <a:lnTo>
                      <a:pt x="207" y="120"/>
                    </a:lnTo>
                    <a:lnTo>
                      <a:pt x="193" y="136"/>
                    </a:lnTo>
                    <a:lnTo>
                      <a:pt x="181" y="145"/>
                    </a:lnTo>
                    <a:lnTo>
                      <a:pt x="167" y="133"/>
                    </a:lnTo>
                    <a:lnTo>
                      <a:pt x="150" y="147"/>
                    </a:lnTo>
                    <a:lnTo>
                      <a:pt x="157" y="157"/>
                    </a:lnTo>
                    <a:lnTo>
                      <a:pt x="164" y="173"/>
                    </a:lnTo>
                    <a:lnTo>
                      <a:pt x="147" y="190"/>
                    </a:lnTo>
                    <a:lnTo>
                      <a:pt x="133" y="200"/>
                    </a:lnTo>
                    <a:lnTo>
                      <a:pt x="140" y="219"/>
                    </a:lnTo>
                    <a:lnTo>
                      <a:pt x="131" y="220"/>
                    </a:lnTo>
                    <a:lnTo>
                      <a:pt x="118" y="223"/>
                    </a:lnTo>
                    <a:lnTo>
                      <a:pt x="116" y="204"/>
                    </a:lnTo>
                    <a:lnTo>
                      <a:pt x="114" y="188"/>
                    </a:lnTo>
                    <a:lnTo>
                      <a:pt x="114" y="174"/>
                    </a:lnTo>
                    <a:lnTo>
                      <a:pt x="102" y="171"/>
                    </a:lnTo>
                    <a:lnTo>
                      <a:pt x="88" y="166"/>
                    </a:lnTo>
                    <a:lnTo>
                      <a:pt x="78" y="164"/>
                    </a:lnTo>
                    <a:lnTo>
                      <a:pt x="73" y="160"/>
                    </a:lnTo>
                    <a:lnTo>
                      <a:pt x="53" y="167"/>
                    </a:lnTo>
                    <a:lnTo>
                      <a:pt x="39" y="182"/>
                    </a:lnTo>
                    <a:lnTo>
                      <a:pt x="26" y="178"/>
                    </a:lnTo>
                    <a:lnTo>
                      <a:pt x="13" y="173"/>
                    </a:lnTo>
                    <a:lnTo>
                      <a:pt x="4" y="162"/>
                    </a:lnTo>
                    <a:lnTo>
                      <a:pt x="0" y="156"/>
                    </a:lnTo>
                    <a:close/>
                  </a:path>
                </a:pathLst>
              </a:custGeom>
              <a:solidFill>
                <a:schemeClr val="accent1"/>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3" name="Freeform 52">
                <a:extLst>
                  <a:ext uri="{FF2B5EF4-FFF2-40B4-BE49-F238E27FC236}">
                    <a16:creationId xmlns:a16="http://schemas.microsoft.com/office/drawing/2014/main" id="{1C4686B9-6E80-2A42-814A-6C04E3F2DCF4}"/>
                  </a:ext>
                </a:extLst>
              </p:cNvPr>
              <p:cNvSpPr>
                <a:spLocks noChangeAspect="1"/>
              </p:cNvSpPr>
              <p:nvPr/>
            </p:nvSpPr>
            <p:spPr bwMode="auto">
              <a:xfrm>
                <a:off x="2241864" y="4719266"/>
                <a:ext cx="398038" cy="602002"/>
              </a:xfrm>
              <a:custGeom>
                <a:avLst/>
                <a:gdLst>
                  <a:gd name="T0" fmla="*/ 151 w 271"/>
                  <a:gd name="T1" fmla="*/ 476 h 410"/>
                  <a:gd name="T2" fmla="*/ 108 w 271"/>
                  <a:gd name="T3" fmla="*/ 479 h 410"/>
                  <a:gd name="T4" fmla="*/ 68 w 271"/>
                  <a:gd name="T5" fmla="*/ 485 h 410"/>
                  <a:gd name="T6" fmla="*/ 52 w 271"/>
                  <a:gd name="T7" fmla="*/ 487 h 410"/>
                  <a:gd name="T8" fmla="*/ 25 w 271"/>
                  <a:gd name="T9" fmla="*/ 469 h 410"/>
                  <a:gd name="T10" fmla="*/ 0 w 271"/>
                  <a:gd name="T11" fmla="*/ 457 h 410"/>
                  <a:gd name="T12" fmla="*/ 19 w 271"/>
                  <a:gd name="T13" fmla="*/ 416 h 410"/>
                  <a:gd name="T14" fmla="*/ 30 w 271"/>
                  <a:gd name="T15" fmla="*/ 381 h 410"/>
                  <a:gd name="T16" fmla="*/ 43 w 271"/>
                  <a:gd name="T17" fmla="*/ 329 h 410"/>
                  <a:gd name="T18" fmla="*/ 25 w 271"/>
                  <a:gd name="T19" fmla="*/ 320 h 410"/>
                  <a:gd name="T20" fmla="*/ 23 w 271"/>
                  <a:gd name="T21" fmla="*/ 306 h 410"/>
                  <a:gd name="T22" fmla="*/ 33 w 271"/>
                  <a:gd name="T23" fmla="*/ 298 h 410"/>
                  <a:gd name="T24" fmla="*/ 30 w 271"/>
                  <a:gd name="T25" fmla="*/ 287 h 410"/>
                  <a:gd name="T26" fmla="*/ 12 w 271"/>
                  <a:gd name="T27" fmla="*/ 284 h 410"/>
                  <a:gd name="T28" fmla="*/ 20 w 271"/>
                  <a:gd name="T29" fmla="*/ 261 h 410"/>
                  <a:gd name="T30" fmla="*/ 48 w 271"/>
                  <a:gd name="T31" fmla="*/ 219 h 410"/>
                  <a:gd name="T32" fmla="*/ 82 w 271"/>
                  <a:gd name="T33" fmla="*/ 186 h 410"/>
                  <a:gd name="T34" fmla="*/ 120 w 271"/>
                  <a:gd name="T35" fmla="*/ 148 h 410"/>
                  <a:gd name="T36" fmla="*/ 133 w 271"/>
                  <a:gd name="T37" fmla="*/ 74 h 410"/>
                  <a:gd name="T38" fmla="*/ 143 w 271"/>
                  <a:gd name="T39" fmla="*/ 21 h 410"/>
                  <a:gd name="T40" fmla="*/ 145 w 271"/>
                  <a:gd name="T41" fmla="*/ 0 h 410"/>
                  <a:gd name="T42" fmla="*/ 171 w 271"/>
                  <a:gd name="T43" fmla="*/ 11 h 410"/>
                  <a:gd name="T44" fmla="*/ 191 w 271"/>
                  <a:gd name="T45" fmla="*/ 17 h 410"/>
                  <a:gd name="T46" fmla="*/ 202 w 271"/>
                  <a:gd name="T47" fmla="*/ 34 h 410"/>
                  <a:gd name="T48" fmla="*/ 223 w 271"/>
                  <a:gd name="T49" fmla="*/ 38 h 410"/>
                  <a:gd name="T50" fmla="*/ 236 w 271"/>
                  <a:gd name="T51" fmla="*/ 42 h 410"/>
                  <a:gd name="T52" fmla="*/ 240 w 271"/>
                  <a:gd name="T53" fmla="*/ 58 h 410"/>
                  <a:gd name="T54" fmla="*/ 239 w 271"/>
                  <a:gd name="T55" fmla="*/ 78 h 410"/>
                  <a:gd name="T56" fmla="*/ 245 w 271"/>
                  <a:gd name="T57" fmla="*/ 74 h 410"/>
                  <a:gd name="T58" fmla="*/ 279 w 271"/>
                  <a:gd name="T59" fmla="*/ 70 h 410"/>
                  <a:gd name="T60" fmla="*/ 303 w 271"/>
                  <a:gd name="T61" fmla="*/ 75 h 410"/>
                  <a:gd name="T62" fmla="*/ 316 w 271"/>
                  <a:gd name="T63" fmla="*/ 93 h 410"/>
                  <a:gd name="T64" fmla="*/ 316 w 271"/>
                  <a:gd name="T65" fmla="*/ 106 h 410"/>
                  <a:gd name="T66" fmla="*/ 322 w 271"/>
                  <a:gd name="T67" fmla="*/ 119 h 410"/>
                  <a:gd name="T68" fmla="*/ 320 w 271"/>
                  <a:gd name="T69" fmla="*/ 140 h 410"/>
                  <a:gd name="T70" fmla="*/ 308 w 271"/>
                  <a:gd name="T71" fmla="*/ 162 h 410"/>
                  <a:gd name="T72" fmla="*/ 288 w 271"/>
                  <a:gd name="T73" fmla="*/ 162 h 410"/>
                  <a:gd name="T74" fmla="*/ 264 w 271"/>
                  <a:gd name="T75" fmla="*/ 198 h 410"/>
                  <a:gd name="T76" fmla="*/ 254 w 271"/>
                  <a:gd name="T77" fmla="*/ 214 h 410"/>
                  <a:gd name="T78" fmla="*/ 244 w 271"/>
                  <a:gd name="T79" fmla="*/ 233 h 410"/>
                  <a:gd name="T80" fmla="*/ 229 w 271"/>
                  <a:gd name="T81" fmla="*/ 255 h 410"/>
                  <a:gd name="T82" fmla="*/ 206 w 271"/>
                  <a:gd name="T83" fmla="*/ 260 h 410"/>
                  <a:gd name="T84" fmla="*/ 192 w 271"/>
                  <a:gd name="T85" fmla="*/ 267 h 410"/>
                  <a:gd name="T86" fmla="*/ 201 w 271"/>
                  <a:gd name="T87" fmla="*/ 279 h 410"/>
                  <a:gd name="T88" fmla="*/ 213 w 271"/>
                  <a:gd name="T89" fmla="*/ 297 h 410"/>
                  <a:gd name="T90" fmla="*/ 201 w 271"/>
                  <a:gd name="T91" fmla="*/ 309 h 410"/>
                  <a:gd name="T92" fmla="*/ 188 w 271"/>
                  <a:gd name="T93" fmla="*/ 330 h 410"/>
                  <a:gd name="T94" fmla="*/ 173 w 271"/>
                  <a:gd name="T95" fmla="*/ 361 h 410"/>
                  <a:gd name="T96" fmla="*/ 163 w 271"/>
                  <a:gd name="T97" fmla="*/ 382 h 410"/>
                  <a:gd name="T98" fmla="*/ 181 w 271"/>
                  <a:gd name="T99" fmla="*/ 397 h 410"/>
                  <a:gd name="T100" fmla="*/ 159 w 271"/>
                  <a:gd name="T101" fmla="*/ 411 h 410"/>
                  <a:gd name="T102" fmla="*/ 140 w 271"/>
                  <a:gd name="T103" fmla="*/ 435 h 410"/>
                  <a:gd name="T104" fmla="*/ 130 w 271"/>
                  <a:gd name="T105" fmla="*/ 466 h 410"/>
                  <a:gd name="T106" fmla="*/ 151 w 271"/>
                  <a:gd name="T107" fmla="*/ 476 h 4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1"/>
                  <a:gd name="T163" fmla="*/ 0 h 410"/>
                  <a:gd name="T164" fmla="*/ 271 w 271"/>
                  <a:gd name="T165" fmla="*/ 410 h 4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1" h="410">
                    <a:moveTo>
                      <a:pt x="127" y="401"/>
                    </a:moveTo>
                    <a:lnTo>
                      <a:pt x="91" y="403"/>
                    </a:lnTo>
                    <a:lnTo>
                      <a:pt x="57" y="408"/>
                    </a:lnTo>
                    <a:lnTo>
                      <a:pt x="44" y="410"/>
                    </a:lnTo>
                    <a:lnTo>
                      <a:pt x="21" y="395"/>
                    </a:lnTo>
                    <a:lnTo>
                      <a:pt x="0" y="385"/>
                    </a:lnTo>
                    <a:lnTo>
                      <a:pt x="16" y="350"/>
                    </a:lnTo>
                    <a:lnTo>
                      <a:pt x="25" y="321"/>
                    </a:lnTo>
                    <a:lnTo>
                      <a:pt x="36" y="277"/>
                    </a:lnTo>
                    <a:lnTo>
                      <a:pt x="21" y="269"/>
                    </a:lnTo>
                    <a:lnTo>
                      <a:pt x="19" y="258"/>
                    </a:lnTo>
                    <a:lnTo>
                      <a:pt x="28" y="251"/>
                    </a:lnTo>
                    <a:lnTo>
                      <a:pt x="25" y="242"/>
                    </a:lnTo>
                    <a:lnTo>
                      <a:pt x="10" y="239"/>
                    </a:lnTo>
                    <a:lnTo>
                      <a:pt x="17" y="220"/>
                    </a:lnTo>
                    <a:lnTo>
                      <a:pt x="40" y="184"/>
                    </a:lnTo>
                    <a:lnTo>
                      <a:pt x="69" y="157"/>
                    </a:lnTo>
                    <a:lnTo>
                      <a:pt x="101" y="125"/>
                    </a:lnTo>
                    <a:lnTo>
                      <a:pt x="112" y="62"/>
                    </a:lnTo>
                    <a:lnTo>
                      <a:pt x="120" y="18"/>
                    </a:lnTo>
                    <a:lnTo>
                      <a:pt x="122" y="0"/>
                    </a:lnTo>
                    <a:lnTo>
                      <a:pt x="144" y="9"/>
                    </a:lnTo>
                    <a:lnTo>
                      <a:pt x="161" y="14"/>
                    </a:lnTo>
                    <a:lnTo>
                      <a:pt x="170" y="29"/>
                    </a:lnTo>
                    <a:lnTo>
                      <a:pt x="188" y="32"/>
                    </a:lnTo>
                    <a:lnTo>
                      <a:pt x="199" y="35"/>
                    </a:lnTo>
                    <a:lnTo>
                      <a:pt x="202" y="49"/>
                    </a:lnTo>
                    <a:lnTo>
                      <a:pt x="201" y="66"/>
                    </a:lnTo>
                    <a:lnTo>
                      <a:pt x="206" y="62"/>
                    </a:lnTo>
                    <a:lnTo>
                      <a:pt x="235" y="59"/>
                    </a:lnTo>
                    <a:lnTo>
                      <a:pt x="255" y="63"/>
                    </a:lnTo>
                    <a:lnTo>
                      <a:pt x="266" y="78"/>
                    </a:lnTo>
                    <a:lnTo>
                      <a:pt x="266" y="89"/>
                    </a:lnTo>
                    <a:lnTo>
                      <a:pt x="271" y="100"/>
                    </a:lnTo>
                    <a:lnTo>
                      <a:pt x="269" y="118"/>
                    </a:lnTo>
                    <a:lnTo>
                      <a:pt x="259" y="136"/>
                    </a:lnTo>
                    <a:lnTo>
                      <a:pt x="242" y="136"/>
                    </a:lnTo>
                    <a:lnTo>
                      <a:pt x="222" y="167"/>
                    </a:lnTo>
                    <a:lnTo>
                      <a:pt x="214" y="180"/>
                    </a:lnTo>
                    <a:lnTo>
                      <a:pt x="205" y="196"/>
                    </a:lnTo>
                    <a:lnTo>
                      <a:pt x="193" y="215"/>
                    </a:lnTo>
                    <a:lnTo>
                      <a:pt x="173" y="219"/>
                    </a:lnTo>
                    <a:lnTo>
                      <a:pt x="162" y="225"/>
                    </a:lnTo>
                    <a:lnTo>
                      <a:pt x="169" y="235"/>
                    </a:lnTo>
                    <a:lnTo>
                      <a:pt x="179" y="250"/>
                    </a:lnTo>
                    <a:lnTo>
                      <a:pt x="169" y="260"/>
                    </a:lnTo>
                    <a:lnTo>
                      <a:pt x="158" y="278"/>
                    </a:lnTo>
                    <a:lnTo>
                      <a:pt x="146" y="304"/>
                    </a:lnTo>
                    <a:lnTo>
                      <a:pt x="137" y="322"/>
                    </a:lnTo>
                    <a:lnTo>
                      <a:pt x="152" y="334"/>
                    </a:lnTo>
                    <a:lnTo>
                      <a:pt x="134" y="346"/>
                    </a:lnTo>
                    <a:lnTo>
                      <a:pt x="118" y="366"/>
                    </a:lnTo>
                    <a:lnTo>
                      <a:pt x="109" y="392"/>
                    </a:lnTo>
                    <a:lnTo>
                      <a:pt x="127" y="401"/>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4" name="Freeform 53">
                <a:extLst>
                  <a:ext uri="{FF2B5EF4-FFF2-40B4-BE49-F238E27FC236}">
                    <a16:creationId xmlns:a16="http://schemas.microsoft.com/office/drawing/2014/main" id="{481AA291-A580-3440-8F39-A55DDEA2021B}"/>
                  </a:ext>
                </a:extLst>
              </p:cNvPr>
              <p:cNvSpPr>
                <a:spLocks noChangeAspect="1"/>
              </p:cNvSpPr>
              <p:nvPr/>
            </p:nvSpPr>
            <p:spPr bwMode="auto">
              <a:xfrm>
                <a:off x="4914407" y="4387980"/>
                <a:ext cx="756520" cy="550084"/>
              </a:xfrm>
              <a:custGeom>
                <a:avLst/>
                <a:gdLst>
                  <a:gd name="T0" fmla="*/ 612 w 515"/>
                  <a:gd name="T1" fmla="*/ 272 h 374"/>
                  <a:gd name="T2" fmla="*/ 572 w 515"/>
                  <a:gd name="T3" fmla="*/ 321 h 374"/>
                  <a:gd name="T4" fmla="*/ 544 w 515"/>
                  <a:gd name="T5" fmla="*/ 415 h 374"/>
                  <a:gd name="T6" fmla="*/ 501 w 515"/>
                  <a:gd name="T7" fmla="*/ 400 h 374"/>
                  <a:gd name="T8" fmla="*/ 473 w 515"/>
                  <a:gd name="T9" fmla="*/ 377 h 374"/>
                  <a:gd name="T10" fmla="*/ 448 w 515"/>
                  <a:gd name="T11" fmla="*/ 377 h 374"/>
                  <a:gd name="T12" fmla="*/ 417 w 515"/>
                  <a:gd name="T13" fmla="*/ 375 h 374"/>
                  <a:gd name="T14" fmla="*/ 393 w 515"/>
                  <a:gd name="T15" fmla="*/ 397 h 374"/>
                  <a:gd name="T16" fmla="*/ 362 w 515"/>
                  <a:gd name="T17" fmla="*/ 427 h 374"/>
                  <a:gd name="T18" fmla="*/ 321 w 515"/>
                  <a:gd name="T19" fmla="*/ 435 h 374"/>
                  <a:gd name="T20" fmla="*/ 272 w 515"/>
                  <a:gd name="T21" fmla="*/ 435 h 374"/>
                  <a:gd name="T22" fmla="*/ 240 w 515"/>
                  <a:gd name="T23" fmla="*/ 445 h 374"/>
                  <a:gd name="T24" fmla="*/ 208 w 515"/>
                  <a:gd name="T25" fmla="*/ 432 h 374"/>
                  <a:gd name="T26" fmla="*/ 171 w 515"/>
                  <a:gd name="T27" fmla="*/ 430 h 374"/>
                  <a:gd name="T28" fmla="*/ 177 w 515"/>
                  <a:gd name="T29" fmla="*/ 400 h 374"/>
                  <a:gd name="T30" fmla="*/ 158 w 515"/>
                  <a:gd name="T31" fmla="*/ 377 h 374"/>
                  <a:gd name="T32" fmla="*/ 144 w 515"/>
                  <a:gd name="T33" fmla="*/ 375 h 374"/>
                  <a:gd name="T34" fmla="*/ 139 w 515"/>
                  <a:gd name="T35" fmla="*/ 353 h 374"/>
                  <a:gd name="T36" fmla="*/ 135 w 515"/>
                  <a:gd name="T37" fmla="*/ 332 h 374"/>
                  <a:gd name="T38" fmla="*/ 109 w 515"/>
                  <a:gd name="T39" fmla="*/ 350 h 374"/>
                  <a:gd name="T40" fmla="*/ 77 w 515"/>
                  <a:gd name="T41" fmla="*/ 338 h 374"/>
                  <a:gd name="T42" fmla="*/ 52 w 515"/>
                  <a:gd name="T43" fmla="*/ 339 h 374"/>
                  <a:gd name="T44" fmla="*/ 57 w 515"/>
                  <a:gd name="T45" fmla="*/ 318 h 374"/>
                  <a:gd name="T46" fmla="*/ 57 w 515"/>
                  <a:gd name="T47" fmla="*/ 278 h 374"/>
                  <a:gd name="T48" fmla="*/ 26 w 515"/>
                  <a:gd name="T49" fmla="*/ 252 h 374"/>
                  <a:gd name="T50" fmla="*/ 6 w 515"/>
                  <a:gd name="T51" fmla="*/ 223 h 374"/>
                  <a:gd name="T52" fmla="*/ 1 w 515"/>
                  <a:gd name="T53" fmla="*/ 209 h 374"/>
                  <a:gd name="T54" fmla="*/ 14 w 515"/>
                  <a:gd name="T55" fmla="*/ 198 h 374"/>
                  <a:gd name="T56" fmla="*/ 46 w 515"/>
                  <a:gd name="T57" fmla="*/ 170 h 374"/>
                  <a:gd name="T58" fmla="*/ 74 w 515"/>
                  <a:gd name="T59" fmla="*/ 118 h 374"/>
                  <a:gd name="T60" fmla="*/ 118 w 515"/>
                  <a:gd name="T61" fmla="*/ 58 h 374"/>
                  <a:gd name="T62" fmla="*/ 146 w 515"/>
                  <a:gd name="T63" fmla="*/ 32 h 374"/>
                  <a:gd name="T64" fmla="*/ 203 w 515"/>
                  <a:gd name="T65" fmla="*/ 20 h 374"/>
                  <a:gd name="T66" fmla="*/ 260 w 515"/>
                  <a:gd name="T67" fmla="*/ 33 h 374"/>
                  <a:gd name="T68" fmla="*/ 288 w 515"/>
                  <a:gd name="T69" fmla="*/ 57 h 374"/>
                  <a:gd name="T70" fmla="*/ 324 w 515"/>
                  <a:gd name="T71" fmla="*/ 24 h 374"/>
                  <a:gd name="T72" fmla="*/ 352 w 515"/>
                  <a:gd name="T73" fmla="*/ 39 h 374"/>
                  <a:gd name="T74" fmla="*/ 370 w 515"/>
                  <a:gd name="T75" fmla="*/ 0 h 374"/>
                  <a:gd name="T76" fmla="*/ 415 w 515"/>
                  <a:gd name="T77" fmla="*/ 19 h 374"/>
                  <a:gd name="T78" fmla="*/ 459 w 515"/>
                  <a:gd name="T79" fmla="*/ 63 h 374"/>
                  <a:gd name="T80" fmla="*/ 493 w 515"/>
                  <a:gd name="T81" fmla="*/ 120 h 374"/>
                  <a:gd name="T82" fmla="*/ 493 w 515"/>
                  <a:gd name="T83" fmla="*/ 173 h 374"/>
                  <a:gd name="T84" fmla="*/ 500 w 515"/>
                  <a:gd name="T85" fmla="*/ 243 h 374"/>
                  <a:gd name="T86" fmla="*/ 526 w 515"/>
                  <a:gd name="T87" fmla="*/ 265 h 374"/>
                  <a:gd name="T88" fmla="*/ 573 w 515"/>
                  <a:gd name="T89" fmla="*/ 239 h 37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15"/>
                  <a:gd name="T136" fmla="*/ 0 h 374"/>
                  <a:gd name="T137" fmla="*/ 515 w 515"/>
                  <a:gd name="T138" fmla="*/ 374 h 37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15" h="374">
                    <a:moveTo>
                      <a:pt x="494" y="207"/>
                    </a:moveTo>
                    <a:lnTo>
                      <a:pt x="515" y="229"/>
                    </a:lnTo>
                    <a:lnTo>
                      <a:pt x="495" y="262"/>
                    </a:lnTo>
                    <a:lnTo>
                      <a:pt x="481" y="270"/>
                    </a:lnTo>
                    <a:lnTo>
                      <a:pt x="468" y="263"/>
                    </a:lnTo>
                    <a:lnTo>
                      <a:pt x="458" y="349"/>
                    </a:lnTo>
                    <a:lnTo>
                      <a:pt x="435" y="341"/>
                    </a:lnTo>
                    <a:lnTo>
                      <a:pt x="422" y="336"/>
                    </a:lnTo>
                    <a:lnTo>
                      <a:pt x="410" y="329"/>
                    </a:lnTo>
                    <a:lnTo>
                      <a:pt x="398" y="317"/>
                    </a:lnTo>
                    <a:lnTo>
                      <a:pt x="391" y="318"/>
                    </a:lnTo>
                    <a:lnTo>
                      <a:pt x="377" y="317"/>
                    </a:lnTo>
                    <a:lnTo>
                      <a:pt x="366" y="318"/>
                    </a:lnTo>
                    <a:lnTo>
                      <a:pt x="351" y="315"/>
                    </a:lnTo>
                    <a:lnTo>
                      <a:pt x="344" y="321"/>
                    </a:lnTo>
                    <a:lnTo>
                      <a:pt x="331" y="334"/>
                    </a:lnTo>
                    <a:lnTo>
                      <a:pt x="315" y="350"/>
                    </a:lnTo>
                    <a:lnTo>
                      <a:pt x="305" y="359"/>
                    </a:lnTo>
                    <a:lnTo>
                      <a:pt x="286" y="367"/>
                    </a:lnTo>
                    <a:lnTo>
                      <a:pt x="270" y="366"/>
                    </a:lnTo>
                    <a:lnTo>
                      <a:pt x="250" y="366"/>
                    </a:lnTo>
                    <a:lnTo>
                      <a:pt x="229" y="366"/>
                    </a:lnTo>
                    <a:lnTo>
                      <a:pt x="211" y="368"/>
                    </a:lnTo>
                    <a:lnTo>
                      <a:pt x="202" y="374"/>
                    </a:lnTo>
                    <a:lnTo>
                      <a:pt x="189" y="366"/>
                    </a:lnTo>
                    <a:lnTo>
                      <a:pt x="175" y="363"/>
                    </a:lnTo>
                    <a:lnTo>
                      <a:pt x="157" y="361"/>
                    </a:lnTo>
                    <a:lnTo>
                      <a:pt x="144" y="361"/>
                    </a:lnTo>
                    <a:lnTo>
                      <a:pt x="140" y="354"/>
                    </a:lnTo>
                    <a:lnTo>
                      <a:pt x="149" y="336"/>
                    </a:lnTo>
                    <a:lnTo>
                      <a:pt x="145" y="323"/>
                    </a:lnTo>
                    <a:lnTo>
                      <a:pt x="133" y="317"/>
                    </a:lnTo>
                    <a:lnTo>
                      <a:pt x="121" y="320"/>
                    </a:lnTo>
                    <a:lnTo>
                      <a:pt x="121" y="315"/>
                    </a:lnTo>
                    <a:lnTo>
                      <a:pt x="106" y="307"/>
                    </a:lnTo>
                    <a:lnTo>
                      <a:pt x="117" y="297"/>
                    </a:lnTo>
                    <a:lnTo>
                      <a:pt x="120" y="291"/>
                    </a:lnTo>
                    <a:lnTo>
                      <a:pt x="114" y="279"/>
                    </a:lnTo>
                    <a:lnTo>
                      <a:pt x="104" y="281"/>
                    </a:lnTo>
                    <a:lnTo>
                      <a:pt x="92" y="294"/>
                    </a:lnTo>
                    <a:lnTo>
                      <a:pt x="81" y="289"/>
                    </a:lnTo>
                    <a:lnTo>
                      <a:pt x="65" y="284"/>
                    </a:lnTo>
                    <a:lnTo>
                      <a:pt x="56" y="283"/>
                    </a:lnTo>
                    <a:lnTo>
                      <a:pt x="44" y="285"/>
                    </a:lnTo>
                    <a:lnTo>
                      <a:pt x="37" y="278"/>
                    </a:lnTo>
                    <a:lnTo>
                      <a:pt x="48" y="267"/>
                    </a:lnTo>
                    <a:lnTo>
                      <a:pt x="54" y="245"/>
                    </a:lnTo>
                    <a:lnTo>
                      <a:pt x="48" y="234"/>
                    </a:lnTo>
                    <a:lnTo>
                      <a:pt x="33" y="224"/>
                    </a:lnTo>
                    <a:lnTo>
                      <a:pt x="22" y="212"/>
                    </a:lnTo>
                    <a:lnTo>
                      <a:pt x="14" y="197"/>
                    </a:lnTo>
                    <a:lnTo>
                      <a:pt x="5" y="187"/>
                    </a:lnTo>
                    <a:lnTo>
                      <a:pt x="3" y="182"/>
                    </a:lnTo>
                    <a:lnTo>
                      <a:pt x="1" y="176"/>
                    </a:lnTo>
                    <a:lnTo>
                      <a:pt x="0" y="164"/>
                    </a:lnTo>
                    <a:lnTo>
                      <a:pt x="12" y="166"/>
                    </a:lnTo>
                    <a:lnTo>
                      <a:pt x="29" y="157"/>
                    </a:lnTo>
                    <a:lnTo>
                      <a:pt x="39" y="143"/>
                    </a:lnTo>
                    <a:lnTo>
                      <a:pt x="53" y="118"/>
                    </a:lnTo>
                    <a:lnTo>
                      <a:pt x="62" y="99"/>
                    </a:lnTo>
                    <a:lnTo>
                      <a:pt x="77" y="70"/>
                    </a:lnTo>
                    <a:lnTo>
                      <a:pt x="99" y="49"/>
                    </a:lnTo>
                    <a:lnTo>
                      <a:pt x="109" y="35"/>
                    </a:lnTo>
                    <a:lnTo>
                      <a:pt x="123" y="27"/>
                    </a:lnTo>
                    <a:lnTo>
                      <a:pt x="134" y="13"/>
                    </a:lnTo>
                    <a:lnTo>
                      <a:pt x="171" y="17"/>
                    </a:lnTo>
                    <a:lnTo>
                      <a:pt x="193" y="20"/>
                    </a:lnTo>
                    <a:lnTo>
                      <a:pt x="219" y="28"/>
                    </a:lnTo>
                    <a:lnTo>
                      <a:pt x="222" y="46"/>
                    </a:lnTo>
                    <a:lnTo>
                      <a:pt x="242" y="48"/>
                    </a:lnTo>
                    <a:lnTo>
                      <a:pt x="247" y="29"/>
                    </a:lnTo>
                    <a:lnTo>
                      <a:pt x="273" y="20"/>
                    </a:lnTo>
                    <a:lnTo>
                      <a:pt x="284" y="27"/>
                    </a:lnTo>
                    <a:lnTo>
                      <a:pt x="296" y="33"/>
                    </a:lnTo>
                    <a:lnTo>
                      <a:pt x="303" y="16"/>
                    </a:lnTo>
                    <a:lnTo>
                      <a:pt x="311" y="0"/>
                    </a:lnTo>
                    <a:lnTo>
                      <a:pt x="332" y="3"/>
                    </a:lnTo>
                    <a:lnTo>
                      <a:pt x="349" y="16"/>
                    </a:lnTo>
                    <a:lnTo>
                      <a:pt x="367" y="34"/>
                    </a:lnTo>
                    <a:lnTo>
                      <a:pt x="386" y="53"/>
                    </a:lnTo>
                    <a:lnTo>
                      <a:pt x="402" y="75"/>
                    </a:lnTo>
                    <a:lnTo>
                      <a:pt x="415" y="101"/>
                    </a:lnTo>
                    <a:lnTo>
                      <a:pt x="423" y="123"/>
                    </a:lnTo>
                    <a:lnTo>
                      <a:pt x="415" y="145"/>
                    </a:lnTo>
                    <a:lnTo>
                      <a:pt x="399" y="188"/>
                    </a:lnTo>
                    <a:lnTo>
                      <a:pt x="421" y="204"/>
                    </a:lnTo>
                    <a:lnTo>
                      <a:pt x="413" y="219"/>
                    </a:lnTo>
                    <a:lnTo>
                      <a:pt x="443" y="223"/>
                    </a:lnTo>
                    <a:lnTo>
                      <a:pt x="468" y="227"/>
                    </a:lnTo>
                    <a:lnTo>
                      <a:pt x="482" y="201"/>
                    </a:lnTo>
                    <a:lnTo>
                      <a:pt x="494" y="207"/>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5" name="Freeform 54">
                <a:extLst>
                  <a:ext uri="{FF2B5EF4-FFF2-40B4-BE49-F238E27FC236}">
                    <a16:creationId xmlns:a16="http://schemas.microsoft.com/office/drawing/2014/main" id="{E02B502B-3AA5-374A-BDED-5BCC7DC4CC64}"/>
                  </a:ext>
                </a:extLst>
              </p:cNvPr>
              <p:cNvSpPr>
                <a:spLocks noChangeAspect="1" noEditPoints="1"/>
              </p:cNvSpPr>
              <p:nvPr/>
            </p:nvSpPr>
            <p:spPr bwMode="auto">
              <a:xfrm>
                <a:off x="2965008" y="2384191"/>
                <a:ext cx="697185" cy="1538999"/>
              </a:xfrm>
              <a:custGeom>
                <a:avLst/>
                <a:gdLst>
                  <a:gd name="T0" fmla="*/ 98 w 474"/>
                  <a:gd name="T1" fmla="*/ 1205 h 1047"/>
                  <a:gd name="T2" fmla="*/ 226 w 474"/>
                  <a:gd name="T3" fmla="*/ 1206 h 1047"/>
                  <a:gd name="T4" fmla="*/ 363 w 474"/>
                  <a:gd name="T5" fmla="*/ 1228 h 1047"/>
                  <a:gd name="T6" fmla="*/ 453 w 474"/>
                  <a:gd name="T7" fmla="*/ 1197 h 1047"/>
                  <a:gd name="T8" fmla="*/ 464 w 474"/>
                  <a:gd name="T9" fmla="*/ 1144 h 1047"/>
                  <a:gd name="T10" fmla="*/ 465 w 474"/>
                  <a:gd name="T11" fmla="*/ 1039 h 1047"/>
                  <a:gd name="T12" fmla="*/ 445 w 474"/>
                  <a:gd name="T13" fmla="*/ 1011 h 1047"/>
                  <a:gd name="T14" fmla="*/ 432 w 474"/>
                  <a:gd name="T15" fmla="*/ 945 h 1047"/>
                  <a:gd name="T16" fmla="*/ 394 w 474"/>
                  <a:gd name="T17" fmla="*/ 840 h 1047"/>
                  <a:gd name="T18" fmla="*/ 364 w 474"/>
                  <a:gd name="T19" fmla="*/ 708 h 1047"/>
                  <a:gd name="T20" fmla="*/ 326 w 474"/>
                  <a:gd name="T21" fmla="*/ 677 h 1047"/>
                  <a:gd name="T22" fmla="*/ 381 w 474"/>
                  <a:gd name="T23" fmla="*/ 637 h 1047"/>
                  <a:gd name="T24" fmla="*/ 418 w 474"/>
                  <a:gd name="T25" fmla="*/ 540 h 1047"/>
                  <a:gd name="T26" fmla="*/ 331 w 474"/>
                  <a:gd name="T27" fmla="*/ 511 h 1047"/>
                  <a:gd name="T28" fmla="*/ 393 w 474"/>
                  <a:gd name="T29" fmla="*/ 444 h 1047"/>
                  <a:gd name="T30" fmla="*/ 313 w 474"/>
                  <a:gd name="T31" fmla="*/ 416 h 1047"/>
                  <a:gd name="T32" fmla="*/ 257 w 474"/>
                  <a:gd name="T33" fmla="*/ 486 h 1047"/>
                  <a:gd name="T34" fmla="*/ 231 w 474"/>
                  <a:gd name="T35" fmla="*/ 545 h 1047"/>
                  <a:gd name="T36" fmla="*/ 217 w 474"/>
                  <a:gd name="T37" fmla="*/ 591 h 1047"/>
                  <a:gd name="T38" fmla="*/ 186 w 474"/>
                  <a:gd name="T39" fmla="*/ 644 h 1047"/>
                  <a:gd name="T40" fmla="*/ 218 w 474"/>
                  <a:gd name="T41" fmla="*/ 671 h 1047"/>
                  <a:gd name="T42" fmla="*/ 214 w 474"/>
                  <a:gd name="T43" fmla="*/ 725 h 1047"/>
                  <a:gd name="T44" fmla="*/ 213 w 474"/>
                  <a:gd name="T45" fmla="*/ 779 h 1047"/>
                  <a:gd name="T46" fmla="*/ 284 w 474"/>
                  <a:gd name="T47" fmla="*/ 776 h 1047"/>
                  <a:gd name="T48" fmla="*/ 263 w 474"/>
                  <a:gd name="T49" fmla="*/ 826 h 1047"/>
                  <a:gd name="T50" fmla="*/ 274 w 474"/>
                  <a:gd name="T51" fmla="*/ 880 h 1047"/>
                  <a:gd name="T52" fmla="*/ 253 w 474"/>
                  <a:gd name="T53" fmla="*/ 948 h 1047"/>
                  <a:gd name="T54" fmla="*/ 155 w 474"/>
                  <a:gd name="T55" fmla="*/ 960 h 1047"/>
                  <a:gd name="T56" fmla="*/ 151 w 474"/>
                  <a:gd name="T57" fmla="*/ 1019 h 1047"/>
                  <a:gd name="T58" fmla="*/ 82 w 474"/>
                  <a:gd name="T59" fmla="*/ 1048 h 1047"/>
                  <a:gd name="T60" fmla="*/ 124 w 474"/>
                  <a:gd name="T61" fmla="*/ 1087 h 1047"/>
                  <a:gd name="T62" fmla="*/ 226 w 474"/>
                  <a:gd name="T63" fmla="*/ 1096 h 1047"/>
                  <a:gd name="T64" fmla="*/ 169 w 474"/>
                  <a:gd name="T65" fmla="*/ 1143 h 1047"/>
                  <a:gd name="T66" fmla="*/ 51 w 474"/>
                  <a:gd name="T67" fmla="*/ 1186 h 1047"/>
                  <a:gd name="T68" fmla="*/ 81 w 474"/>
                  <a:gd name="T69" fmla="*/ 686 h 1047"/>
                  <a:gd name="T70" fmla="*/ 132 w 474"/>
                  <a:gd name="T71" fmla="*/ 744 h 1047"/>
                  <a:gd name="T72" fmla="*/ 137 w 474"/>
                  <a:gd name="T73" fmla="*/ 817 h 1047"/>
                  <a:gd name="T74" fmla="*/ 63 w 474"/>
                  <a:gd name="T75" fmla="*/ 790 h 1047"/>
                  <a:gd name="T76" fmla="*/ 21 w 474"/>
                  <a:gd name="T77" fmla="*/ 750 h 1047"/>
                  <a:gd name="T78" fmla="*/ 533 w 474"/>
                  <a:gd name="T79" fmla="*/ 327 h 1047"/>
                  <a:gd name="T80" fmla="*/ 544 w 474"/>
                  <a:gd name="T81" fmla="*/ 262 h 1047"/>
                  <a:gd name="T82" fmla="*/ 444 w 474"/>
                  <a:gd name="T83" fmla="*/ 388 h 1047"/>
                  <a:gd name="T84" fmla="*/ 412 w 474"/>
                  <a:gd name="T85" fmla="*/ 413 h 1047"/>
                  <a:gd name="T86" fmla="*/ 346 w 474"/>
                  <a:gd name="T87" fmla="*/ 38 h 1047"/>
                  <a:gd name="T88" fmla="*/ 380 w 474"/>
                  <a:gd name="T89" fmla="*/ 0 h 1047"/>
                  <a:gd name="T90" fmla="*/ 387 w 474"/>
                  <a:gd name="T91" fmla="*/ 8 h 1047"/>
                  <a:gd name="T92" fmla="*/ 195 w 474"/>
                  <a:gd name="T93" fmla="*/ 408 h 1047"/>
                  <a:gd name="T94" fmla="*/ 175 w 474"/>
                  <a:gd name="T95" fmla="*/ 454 h 1047"/>
                  <a:gd name="T96" fmla="*/ 192 w 474"/>
                  <a:gd name="T97" fmla="*/ 488 h 1047"/>
                  <a:gd name="T98" fmla="*/ 183 w 474"/>
                  <a:gd name="T99" fmla="*/ 831 h 1047"/>
                  <a:gd name="T100" fmla="*/ 182 w 474"/>
                  <a:gd name="T101" fmla="*/ 848 h 1047"/>
                  <a:gd name="T102" fmla="*/ 280 w 474"/>
                  <a:gd name="T103" fmla="*/ 1222 h 10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4"/>
                  <a:gd name="T157" fmla="*/ 0 h 1047"/>
                  <a:gd name="T158" fmla="*/ 474 w 474"/>
                  <a:gd name="T159" fmla="*/ 1047 h 10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4" h="1047">
                    <a:moveTo>
                      <a:pt x="0" y="1023"/>
                    </a:moveTo>
                    <a:lnTo>
                      <a:pt x="16" y="1030"/>
                    </a:lnTo>
                    <a:lnTo>
                      <a:pt x="35" y="1023"/>
                    </a:lnTo>
                    <a:lnTo>
                      <a:pt x="56" y="1009"/>
                    </a:lnTo>
                    <a:lnTo>
                      <a:pt x="82" y="1013"/>
                    </a:lnTo>
                    <a:lnTo>
                      <a:pt x="99" y="1025"/>
                    </a:lnTo>
                    <a:lnTo>
                      <a:pt x="118" y="1018"/>
                    </a:lnTo>
                    <a:lnTo>
                      <a:pt x="133" y="1004"/>
                    </a:lnTo>
                    <a:lnTo>
                      <a:pt x="153" y="1011"/>
                    </a:lnTo>
                    <a:lnTo>
                      <a:pt x="190" y="1014"/>
                    </a:lnTo>
                    <a:lnTo>
                      <a:pt x="204" y="1024"/>
                    </a:lnTo>
                    <a:lnTo>
                      <a:pt x="228" y="999"/>
                    </a:lnTo>
                    <a:lnTo>
                      <a:pt x="252" y="1023"/>
                    </a:lnTo>
                    <a:lnTo>
                      <a:pt x="286" y="1031"/>
                    </a:lnTo>
                    <a:lnTo>
                      <a:pt x="305" y="1033"/>
                    </a:lnTo>
                    <a:lnTo>
                      <a:pt x="335" y="1038"/>
                    </a:lnTo>
                    <a:lnTo>
                      <a:pt x="349" y="1028"/>
                    </a:lnTo>
                    <a:lnTo>
                      <a:pt x="373" y="1028"/>
                    </a:lnTo>
                    <a:lnTo>
                      <a:pt x="380" y="1022"/>
                    </a:lnTo>
                    <a:lnTo>
                      <a:pt x="381" y="1007"/>
                    </a:lnTo>
                    <a:lnTo>
                      <a:pt x="373" y="997"/>
                    </a:lnTo>
                    <a:lnTo>
                      <a:pt x="355" y="999"/>
                    </a:lnTo>
                    <a:lnTo>
                      <a:pt x="358" y="980"/>
                    </a:lnTo>
                    <a:lnTo>
                      <a:pt x="377" y="975"/>
                    </a:lnTo>
                    <a:lnTo>
                      <a:pt x="390" y="962"/>
                    </a:lnTo>
                    <a:lnTo>
                      <a:pt x="409" y="946"/>
                    </a:lnTo>
                    <a:lnTo>
                      <a:pt x="428" y="927"/>
                    </a:lnTo>
                    <a:lnTo>
                      <a:pt x="419" y="894"/>
                    </a:lnTo>
                    <a:lnTo>
                      <a:pt x="404" y="874"/>
                    </a:lnTo>
                    <a:lnTo>
                      <a:pt x="391" y="874"/>
                    </a:lnTo>
                    <a:lnTo>
                      <a:pt x="378" y="875"/>
                    </a:lnTo>
                    <a:lnTo>
                      <a:pt x="370" y="879"/>
                    </a:lnTo>
                    <a:lnTo>
                      <a:pt x="351" y="869"/>
                    </a:lnTo>
                    <a:lnTo>
                      <a:pt x="364" y="859"/>
                    </a:lnTo>
                    <a:lnTo>
                      <a:pt x="374" y="850"/>
                    </a:lnTo>
                    <a:lnTo>
                      <a:pt x="369" y="831"/>
                    </a:lnTo>
                    <a:lnTo>
                      <a:pt x="361" y="814"/>
                    </a:lnTo>
                    <a:lnTo>
                      <a:pt x="339" y="805"/>
                    </a:lnTo>
                    <a:lnTo>
                      <a:pt x="346" y="795"/>
                    </a:lnTo>
                    <a:lnTo>
                      <a:pt x="363" y="795"/>
                    </a:lnTo>
                    <a:lnTo>
                      <a:pt x="363" y="766"/>
                    </a:lnTo>
                    <a:lnTo>
                      <a:pt x="360" y="744"/>
                    </a:lnTo>
                    <a:lnTo>
                      <a:pt x="350" y="729"/>
                    </a:lnTo>
                    <a:lnTo>
                      <a:pt x="337" y="718"/>
                    </a:lnTo>
                    <a:lnTo>
                      <a:pt x="331" y="706"/>
                    </a:lnTo>
                    <a:lnTo>
                      <a:pt x="339" y="696"/>
                    </a:lnTo>
                    <a:lnTo>
                      <a:pt x="329" y="663"/>
                    </a:lnTo>
                    <a:lnTo>
                      <a:pt x="322" y="634"/>
                    </a:lnTo>
                    <a:lnTo>
                      <a:pt x="316" y="615"/>
                    </a:lnTo>
                    <a:lnTo>
                      <a:pt x="306" y="595"/>
                    </a:lnTo>
                    <a:lnTo>
                      <a:pt x="291" y="591"/>
                    </a:lnTo>
                    <a:lnTo>
                      <a:pt x="276" y="588"/>
                    </a:lnTo>
                    <a:lnTo>
                      <a:pt x="262" y="580"/>
                    </a:lnTo>
                    <a:lnTo>
                      <a:pt x="261" y="569"/>
                    </a:lnTo>
                    <a:lnTo>
                      <a:pt x="274" y="569"/>
                    </a:lnTo>
                    <a:lnTo>
                      <a:pt x="288" y="568"/>
                    </a:lnTo>
                    <a:lnTo>
                      <a:pt x="301" y="555"/>
                    </a:lnTo>
                    <a:lnTo>
                      <a:pt x="291" y="546"/>
                    </a:lnTo>
                    <a:lnTo>
                      <a:pt x="302" y="543"/>
                    </a:lnTo>
                    <a:lnTo>
                      <a:pt x="320" y="536"/>
                    </a:lnTo>
                    <a:lnTo>
                      <a:pt x="335" y="517"/>
                    </a:lnTo>
                    <a:lnTo>
                      <a:pt x="355" y="497"/>
                    </a:lnTo>
                    <a:lnTo>
                      <a:pt x="370" y="479"/>
                    </a:lnTo>
                    <a:lnTo>
                      <a:pt x="368" y="461"/>
                    </a:lnTo>
                    <a:lnTo>
                      <a:pt x="351" y="454"/>
                    </a:lnTo>
                    <a:lnTo>
                      <a:pt x="325" y="452"/>
                    </a:lnTo>
                    <a:lnTo>
                      <a:pt x="304" y="449"/>
                    </a:lnTo>
                    <a:lnTo>
                      <a:pt x="286" y="446"/>
                    </a:lnTo>
                    <a:lnTo>
                      <a:pt x="269" y="444"/>
                    </a:lnTo>
                    <a:lnTo>
                      <a:pt x="278" y="430"/>
                    </a:lnTo>
                    <a:lnTo>
                      <a:pt x="287" y="421"/>
                    </a:lnTo>
                    <a:lnTo>
                      <a:pt x="303" y="420"/>
                    </a:lnTo>
                    <a:lnTo>
                      <a:pt x="320" y="406"/>
                    </a:lnTo>
                    <a:lnTo>
                      <a:pt x="332" y="386"/>
                    </a:lnTo>
                    <a:lnTo>
                      <a:pt x="330" y="373"/>
                    </a:lnTo>
                    <a:lnTo>
                      <a:pt x="325" y="366"/>
                    </a:lnTo>
                    <a:lnTo>
                      <a:pt x="310" y="365"/>
                    </a:lnTo>
                    <a:lnTo>
                      <a:pt x="293" y="370"/>
                    </a:lnTo>
                    <a:lnTo>
                      <a:pt x="278" y="353"/>
                    </a:lnTo>
                    <a:lnTo>
                      <a:pt x="263" y="350"/>
                    </a:lnTo>
                    <a:lnTo>
                      <a:pt x="248" y="362"/>
                    </a:lnTo>
                    <a:lnTo>
                      <a:pt x="236" y="376"/>
                    </a:lnTo>
                    <a:lnTo>
                      <a:pt x="233" y="399"/>
                    </a:lnTo>
                    <a:lnTo>
                      <a:pt x="232" y="408"/>
                    </a:lnTo>
                    <a:lnTo>
                      <a:pt x="216" y="409"/>
                    </a:lnTo>
                    <a:lnTo>
                      <a:pt x="202" y="414"/>
                    </a:lnTo>
                    <a:lnTo>
                      <a:pt x="195" y="421"/>
                    </a:lnTo>
                    <a:lnTo>
                      <a:pt x="196" y="438"/>
                    </a:lnTo>
                    <a:lnTo>
                      <a:pt x="193" y="450"/>
                    </a:lnTo>
                    <a:lnTo>
                      <a:pt x="194" y="458"/>
                    </a:lnTo>
                    <a:lnTo>
                      <a:pt x="176" y="468"/>
                    </a:lnTo>
                    <a:lnTo>
                      <a:pt x="164" y="469"/>
                    </a:lnTo>
                    <a:lnTo>
                      <a:pt x="159" y="491"/>
                    </a:lnTo>
                    <a:lnTo>
                      <a:pt x="163" y="502"/>
                    </a:lnTo>
                    <a:lnTo>
                      <a:pt x="182" y="497"/>
                    </a:lnTo>
                    <a:lnTo>
                      <a:pt x="192" y="497"/>
                    </a:lnTo>
                    <a:lnTo>
                      <a:pt x="191" y="504"/>
                    </a:lnTo>
                    <a:lnTo>
                      <a:pt x="179" y="518"/>
                    </a:lnTo>
                    <a:lnTo>
                      <a:pt x="167" y="519"/>
                    </a:lnTo>
                    <a:lnTo>
                      <a:pt x="156" y="542"/>
                    </a:lnTo>
                    <a:lnTo>
                      <a:pt x="152" y="554"/>
                    </a:lnTo>
                    <a:lnTo>
                      <a:pt x="143" y="579"/>
                    </a:lnTo>
                    <a:lnTo>
                      <a:pt x="153" y="584"/>
                    </a:lnTo>
                    <a:lnTo>
                      <a:pt x="166" y="569"/>
                    </a:lnTo>
                    <a:lnTo>
                      <a:pt x="183" y="564"/>
                    </a:lnTo>
                    <a:lnTo>
                      <a:pt x="193" y="551"/>
                    </a:lnTo>
                    <a:lnTo>
                      <a:pt x="205" y="564"/>
                    </a:lnTo>
                    <a:lnTo>
                      <a:pt x="194" y="586"/>
                    </a:lnTo>
                    <a:lnTo>
                      <a:pt x="186" y="600"/>
                    </a:lnTo>
                    <a:lnTo>
                      <a:pt x="180" y="610"/>
                    </a:lnTo>
                    <a:lnTo>
                      <a:pt x="172" y="621"/>
                    </a:lnTo>
                    <a:lnTo>
                      <a:pt x="156" y="631"/>
                    </a:lnTo>
                    <a:lnTo>
                      <a:pt x="158" y="641"/>
                    </a:lnTo>
                    <a:lnTo>
                      <a:pt x="159" y="660"/>
                    </a:lnTo>
                    <a:lnTo>
                      <a:pt x="179" y="655"/>
                    </a:lnTo>
                    <a:lnTo>
                      <a:pt x="190" y="646"/>
                    </a:lnTo>
                    <a:lnTo>
                      <a:pt x="206" y="658"/>
                    </a:lnTo>
                    <a:lnTo>
                      <a:pt x="214" y="664"/>
                    </a:lnTo>
                    <a:lnTo>
                      <a:pt x="227" y="653"/>
                    </a:lnTo>
                    <a:lnTo>
                      <a:pt x="239" y="653"/>
                    </a:lnTo>
                    <a:lnTo>
                      <a:pt x="252" y="663"/>
                    </a:lnTo>
                    <a:lnTo>
                      <a:pt x="240" y="673"/>
                    </a:lnTo>
                    <a:lnTo>
                      <a:pt x="235" y="679"/>
                    </a:lnTo>
                    <a:lnTo>
                      <a:pt x="229" y="686"/>
                    </a:lnTo>
                    <a:lnTo>
                      <a:pt x="221" y="695"/>
                    </a:lnTo>
                    <a:lnTo>
                      <a:pt x="215" y="712"/>
                    </a:lnTo>
                    <a:lnTo>
                      <a:pt x="220" y="720"/>
                    </a:lnTo>
                    <a:lnTo>
                      <a:pt x="235" y="712"/>
                    </a:lnTo>
                    <a:lnTo>
                      <a:pt x="238" y="727"/>
                    </a:lnTo>
                    <a:lnTo>
                      <a:pt x="230" y="740"/>
                    </a:lnTo>
                    <a:lnTo>
                      <a:pt x="228" y="754"/>
                    </a:lnTo>
                    <a:lnTo>
                      <a:pt x="224" y="771"/>
                    </a:lnTo>
                    <a:lnTo>
                      <a:pt x="233" y="782"/>
                    </a:lnTo>
                    <a:lnTo>
                      <a:pt x="227" y="797"/>
                    </a:lnTo>
                    <a:lnTo>
                      <a:pt x="213" y="797"/>
                    </a:lnTo>
                    <a:lnTo>
                      <a:pt x="198" y="788"/>
                    </a:lnTo>
                    <a:lnTo>
                      <a:pt x="180" y="786"/>
                    </a:lnTo>
                    <a:lnTo>
                      <a:pt x="161" y="788"/>
                    </a:lnTo>
                    <a:lnTo>
                      <a:pt x="145" y="800"/>
                    </a:lnTo>
                    <a:lnTo>
                      <a:pt x="130" y="807"/>
                    </a:lnTo>
                    <a:lnTo>
                      <a:pt x="131" y="818"/>
                    </a:lnTo>
                    <a:lnTo>
                      <a:pt x="146" y="817"/>
                    </a:lnTo>
                    <a:lnTo>
                      <a:pt x="144" y="836"/>
                    </a:lnTo>
                    <a:lnTo>
                      <a:pt x="136" y="848"/>
                    </a:lnTo>
                    <a:lnTo>
                      <a:pt x="127" y="857"/>
                    </a:lnTo>
                    <a:lnTo>
                      <a:pt x="120" y="865"/>
                    </a:lnTo>
                    <a:lnTo>
                      <a:pt x="117" y="873"/>
                    </a:lnTo>
                    <a:lnTo>
                      <a:pt x="103" y="873"/>
                    </a:lnTo>
                    <a:lnTo>
                      <a:pt x="88" y="869"/>
                    </a:lnTo>
                    <a:lnTo>
                      <a:pt x="69" y="881"/>
                    </a:lnTo>
                    <a:lnTo>
                      <a:pt x="59" y="889"/>
                    </a:lnTo>
                    <a:lnTo>
                      <a:pt x="66" y="900"/>
                    </a:lnTo>
                    <a:lnTo>
                      <a:pt x="88" y="892"/>
                    </a:lnTo>
                    <a:lnTo>
                      <a:pt x="104" y="898"/>
                    </a:lnTo>
                    <a:lnTo>
                      <a:pt x="104" y="914"/>
                    </a:lnTo>
                    <a:lnTo>
                      <a:pt x="123" y="905"/>
                    </a:lnTo>
                    <a:lnTo>
                      <a:pt x="130" y="918"/>
                    </a:lnTo>
                    <a:lnTo>
                      <a:pt x="137" y="934"/>
                    </a:lnTo>
                    <a:lnTo>
                      <a:pt x="158" y="922"/>
                    </a:lnTo>
                    <a:lnTo>
                      <a:pt x="190" y="922"/>
                    </a:lnTo>
                    <a:lnTo>
                      <a:pt x="200" y="931"/>
                    </a:lnTo>
                    <a:lnTo>
                      <a:pt x="186" y="941"/>
                    </a:lnTo>
                    <a:lnTo>
                      <a:pt x="170" y="953"/>
                    </a:lnTo>
                    <a:lnTo>
                      <a:pt x="156" y="965"/>
                    </a:lnTo>
                    <a:lnTo>
                      <a:pt x="142" y="961"/>
                    </a:lnTo>
                    <a:lnTo>
                      <a:pt x="118" y="956"/>
                    </a:lnTo>
                    <a:lnTo>
                      <a:pt x="105" y="953"/>
                    </a:lnTo>
                    <a:lnTo>
                      <a:pt x="87" y="971"/>
                    </a:lnTo>
                    <a:lnTo>
                      <a:pt x="67" y="985"/>
                    </a:lnTo>
                    <a:lnTo>
                      <a:pt x="43" y="997"/>
                    </a:lnTo>
                    <a:lnTo>
                      <a:pt x="24" y="1006"/>
                    </a:lnTo>
                    <a:lnTo>
                      <a:pt x="0" y="1023"/>
                    </a:lnTo>
                    <a:close/>
                    <a:moveTo>
                      <a:pt x="46" y="576"/>
                    </a:moveTo>
                    <a:lnTo>
                      <a:pt x="63" y="565"/>
                    </a:lnTo>
                    <a:lnTo>
                      <a:pt x="68" y="577"/>
                    </a:lnTo>
                    <a:lnTo>
                      <a:pt x="72" y="590"/>
                    </a:lnTo>
                    <a:lnTo>
                      <a:pt x="90" y="592"/>
                    </a:lnTo>
                    <a:lnTo>
                      <a:pt x="105" y="592"/>
                    </a:lnTo>
                    <a:lnTo>
                      <a:pt x="115" y="615"/>
                    </a:lnTo>
                    <a:lnTo>
                      <a:pt x="111" y="626"/>
                    </a:lnTo>
                    <a:lnTo>
                      <a:pt x="108" y="634"/>
                    </a:lnTo>
                    <a:lnTo>
                      <a:pt x="116" y="643"/>
                    </a:lnTo>
                    <a:lnTo>
                      <a:pt x="126" y="648"/>
                    </a:lnTo>
                    <a:lnTo>
                      <a:pt x="123" y="672"/>
                    </a:lnTo>
                    <a:lnTo>
                      <a:pt x="115" y="687"/>
                    </a:lnTo>
                    <a:lnTo>
                      <a:pt x="102" y="687"/>
                    </a:lnTo>
                    <a:lnTo>
                      <a:pt x="87" y="684"/>
                    </a:lnTo>
                    <a:lnTo>
                      <a:pt x="67" y="687"/>
                    </a:lnTo>
                    <a:lnTo>
                      <a:pt x="60" y="671"/>
                    </a:lnTo>
                    <a:lnTo>
                      <a:pt x="53" y="664"/>
                    </a:lnTo>
                    <a:lnTo>
                      <a:pt x="43" y="655"/>
                    </a:lnTo>
                    <a:lnTo>
                      <a:pt x="38" y="660"/>
                    </a:lnTo>
                    <a:lnTo>
                      <a:pt x="26" y="675"/>
                    </a:lnTo>
                    <a:lnTo>
                      <a:pt x="17" y="657"/>
                    </a:lnTo>
                    <a:lnTo>
                      <a:pt x="18" y="631"/>
                    </a:lnTo>
                    <a:lnTo>
                      <a:pt x="22" y="622"/>
                    </a:lnTo>
                    <a:lnTo>
                      <a:pt x="38" y="614"/>
                    </a:lnTo>
                    <a:lnTo>
                      <a:pt x="54" y="603"/>
                    </a:lnTo>
                    <a:lnTo>
                      <a:pt x="46" y="576"/>
                    </a:lnTo>
                    <a:close/>
                    <a:moveTo>
                      <a:pt x="448" y="275"/>
                    </a:moveTo>
                    <a:lnTo>
                      <a:pt x="457" y="269"/>
                    </a:lnTo>
                    <a:lnTo>
                      <a:pt x="466" y="249"/>
                    </a:lnTo>
                    <a:lnTo>
                      <a:pt x="474" y="235"/>
                    </a:lnTo>
                    <a:lnTo>
                      <a:pt x="467" y="211"/>
                    </a:lnTo>
                    <a:lnTo>
                      <a:pt x="457" y="220"/>
                    </a:lnTo>
                    <a:lnTo>
                      <a:pt x="447" y="240"/>
                    </a:lnTo>
                    <a:lnTo>
                      <a:pt x="432" y="257"/>
                    </a:lnTo>
                    <a:lnTo>
                      <a:pt x="438" y="270"/>
                    </a:lnTo>
                    <a:lnTo>
                      <a:pt x="448" y="275"/>
                    </a:lnTo>
                    <a:close/>
                    <a:moveTo>
                      <a:pt x="373" y="326"/>
                    </a:moveTo>
                    <a:lnTo>
                      <a:pt x="370" y="316"/>
                    </a:lnTo>
                    <a:lnTo>
                      <a:pt x="358" y="314"/>
                    </a:lnTo>
                    <a:lnTo>
                      <a:pt x="339" y="326"/>
                    </a:lnTo>
                    <a:lnTo>
                      <a:pt x="335" y="336"/>
                    </a:lnTo>
                    <a:lnTo>
                      <a:pt x="346" y="347"/>
                    </a:lnTo>
                    <a:lnTo>
                      <a:pt x="362" y="337"/>
                    </a:lnTo>
                    <a:lnTo>
                      <a:pt x="373" y="326"/>
                    </a:lnTo>
                    <a:close/>
                    <a:moveTo>
                      <a:pt x="288" y="64"/>
                    </a:moveTo>
                    <a:lnTo>
                      <a:pt x="290" y="57"/>
                    </a:lnTo>
                    <a:lnTo>
                      <a:pt x="291" y="32"/>
                    </a:lnTo>
                    <a:lnTo>
                      <a:pt x="279" y="23"/>
                    </a:lnTo>
                    <a:lnTo>
                      <a:pt x="273" y="34"/>
                    </a:lnTo>
                    <a:lnTo>
                      <a:pt x="280" y="50"/>
                    </a:lnTo>
                    <a:lnTo>
                      <a:pt x="288" y="64"/>
                    </a:lnTo>
                    <a:close/>
                    <a:moveTo>
                      <a:pt x="319" y="0"/>
                    </a:moveTo>
                    <a:lnTo>
                      <a:pt x="313" y="0"/>
                    </a:lnTo>
                    <a:lnTo>
                      <a:pt x="300" y="6"/>
                    </a:lnTo>
                    <a:lnTo>
                      <a:pt x="305" y="19"/>
                    </a:lnTo>
                    <a:lnTo>
                      <a:pt x="321" y="22"/>
                    </a:lnTo>
                    <a:lnTo>
                      <a:pt x="325" y="7"/>
                    </a:lnTo>
                    <a:lnTo>
                      <a:pt x="319" y="0"/>
                    </a:lnTo>
                    <a:close/>
                    <a:moveTo>
                      <a:pt x="147" y="382"/>
                    </a:moveTo>
                    <a:lnTo>
                      <a:pt x="147" y="364"/>
                    </a:lnTo>
                    <a:lnTo>
                      <a:pt x="150" y="355"/>
                    </a:lnTo>
                    <a:lnTo>
                      <a:pt x="164" y="343"/>
                    </a:lnTo>
                    <a:lnTo>
                      <a:pt x="191" y="343"/>
                    </a:lnTo>
                    <a:lnTo>
                      <a:pt x="200" y="360"/>
                    </a:lnTo>
                    <a:lnTo>
                      <a:pt x="183" y="368"/>
                    </a:lnTo>
                    <a:lnTo>
                      <a:pt x="156" y="382"/>
                    </a:lnTo>
                    <a:lnTo>
                      <a:pt x="147" y="382"/>
                    </a:lnTo>
                    <a:close/>
                    <a:moveTo>
                      <a:pt x="162" y="437"/>
                    </a:moveTo>
                    <a:lnTo>
                      <a:pt x="178" y="441"/>
                    </a:lnTo>
                    <a:lnTo>
                      <a:pt x="178" y="420"/>
                    </a:lnTo>
                    <a:lnTo>
                      <a:pt x="174" y="405"/>
                    </a:lnTo>
                    <a:lnTo>
                      <a:pt x="161" y="410"/>
                    </a:lnTo>
                    <a:lnTo>
                      <a:pt x="149" y="415"/>
                    </a:lnTo>
                    <a:lnTo>
                      <a:pt x="144" y="423"/>
                    </a:lnTo>
                    <a:lnTo>
                      <a:pt x="152" y="434"/>
                    </a:lnTo>
                    <a:lnTo>
                      <a:pt x="162" y="437"/>
                    </a:lnTo>
                    <a:close/>
                    <a:moveTo>
                      <a:pt x="154" y="699"/>
                    </a:moveTo>
                    <a:lnTo>
                      <a:pt x="167" y="694"/>
                    </a:lnTo>
                    <a:lnTo>
                      <a:pt x="176" y="699"/>
                    </a:lnTo>
                    <a:lnTo>
                      <a:pt x="172" y="716"/>
                    </a:lnTo>
                    <a:lnTo>
                      <a:pt x="160" y="723"/>
                    </a:lnTo>
                    <a:lnTo>
                      <a:pt x="153" y="713"/>
                    </a:lnTo>
                    <a:lnTo>
                      <a:pt x="145" y="710"/>
                    </a:lnTo>
                    <a:lnTo>
                      <a:pt x="154" y="699"/>
                    </a:lnTo>
                    <a:close/>
                    <a:moveTo>
                      <a:pt x="240" y="1042"/>
                    </a:moveTo>
                    <a:lnTo>
                      <a:pt x="234" y="1038"/>
                    </a:lnTo>
                    <a:lnTo>
                      <a:pt x="235" y="1028"/>
                    </a:lnTo>
                    <a:lnTo>
                      <a:pt x="250" y="1030"/>
                    </a:lnTo>
                    <a:lnTo>
                      <a:pt x="264" y="1039"/>
                    </a:lnTo>
                    <a:lnTo>
                      <a:pt x="250" y="1047"/>
                    </a:lnTo>
                    <a:lnTo>
                      <a:pt x="240" y="1042"/>
                    </a:lnTo>
                    <a:close/>
                  </a:path>
                </a:pathLst>
              </a:custGeom>
              <a:solidFill>
                <a:schemeClr val="accent1"/>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6" name="Freeform 55">
                <a:extLst>
                  <a:ext uri="{FF2B5EF4-FFF2-40B4-BE49-F238E27FC236}">
                    <a16:creationId xmlns:a16="http://schemas.microsoft.com/office/drawing/2014/main" id="{88EA8CB7-C3E8-9640-9357-87EAE8AC2FF6}"/>
                  </a:ext>
                </a:extLst>
              </p:cNvPr>
              <p:cNvSpPr>
                <a:spLocks noChangeAspect="1"/>
              </p:cNvSpPr>
              <p:nvPr/>
            </p:nvSpPr>
            <p:spPr bwMode="auto">
              <a:xfrm>
                <a:off x="4309933" y="4865131"/>
                <a:ext cx="63043" cy="65516"/>
              </a:xfrm>
              <a:custGeom>
                <a:avLst/>
                <a:gdLst>
                  <a:gd name="T0" fmla="*/ 32 w 43"/>
                  <a:gd name="T1" fmla="*/ 0 h 45"/>
                  <a:gd name="T2" fmla="*/ 0 w 43"/>
                  <a:gd name="T3" fmla="*/ 19 h 45"/>
                  <a:gd name="T4" fmla="*/ 12 w 43"/>
                  <a:gd name="T5" fmla="*/ 49 h 45"/>
                  <a:gd name="T6" fmla="*/ 51 w 43"/>
                  <a:gd name="T7" fmla="*/ 53 h 45"/>
                  <a:gd name="T8" fmla="*/ 32 w 43"/>
                  <a:gd name="T9" fmla="*/ 0 h 45"/>
                  <a:gd name="T10" fmla="*/ 0 60000 65536"/>
                  <a:gd name="T11" fmla="*/ 0 60000 65536"/>
                  <a:gd name="T12" fmla="*/ 0 60000 65536"/>
                  <a:gd name="T13" fmla="*/ 0 60000 65536"/>
                  <a:gd name="T14" fmla="*/ 0 60000 65536"/>
                  <a:gd name="T15" fmla="*/ 0 w 43"/>
                  <a:gd name="T16" fmla="*/ 0 h 45"/>
                  <a:gd name="T17" fmla="*/ 43 w 43"/>
                  <a:gd name="T18" fmla="*/ 45 h 45"/>
                </a:gdLst>
                <a:ahLst/>
                <a:cxnLst>
                  <a:cxn ang="T10">
                    <a:pos x="T0" y="T1"/>
                  </a:cxn>
                  <a:cxn ang="T11">
                    <a:pos x="T2" y="T3"/>
                  </a:cxn>
                  <a:cxn ang="T12">
                    <a:pos x="T4" y="T5"/>
                  </a:cxn>
                  <a:cxn ang="T13">
                    <a:pos x="T6" y="T7"/>
                  </a:cxn>
                  <a:cxn ang="T14">
                    <a:pos x="T8" y="T9"/>
                  </a:cxn>
                </a:cxnLst>
                <a:rect l="T15" t="T16" r="T17" b="T18"/>
                <a:pathLst>
                  <a:path w="43" h="45">
                    <a:moveTo>
                      <a:pt x="27" y="0"/>
                    </a:moveTo>
                    <a:lnTo>
                      <a:pt x="0" y="16"/>
                    </a:lnTo>
                    <a:lnTo>
                      <a:pt x="10" y="42"/>
                    </a:lnTo>
                    <a:lnTo>
                      <a:pt x="43" y="45"/>
                    </a:lnTo>
                    <a:lnTo>
                      <a:pt x="27" y="0"/>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7" name="Freeform 56">
                <a:extLst>
                  <a:ext uri="{FF2B5EF4-FFF2-40B4-BE49-F238E27FC236}">
                    <a16:creationId xmlns:a16="http://schemas.microsoft.com/office/drawing/2014/main" id="{15E0D3EF-8536-B34A-9CC3-F341301F2AB7}"/>
                  </a:ext>
                </a:extLst>
              </p:cNvPr>
              <p:cNvSpPr>
                <a:spLocks noChangeAspect="1"/>
              </p:cNvSpPr>
              <p:nvPr/>
            </p:nvSpPr>
            <p:spPr bwMode="auto">
              <a:xfrm>
                <a:off x="4664706" y="4235934"/>
                <a:ext cx="421525" cy="202728"/>
              </a:xfrm>
              <a:custGeom>
                <a:avLst/>
                <a:gdLst>
                  <a:gd name="T0" fmla="*/ 0 w 287"/>
                  <a:gd name="T1" fmla="*/ 76 h 138"/>
                  <a:gd name="T2" fmla="*/ 1 w 287"/>
                  <a:gd name="T3" fmla="*/ 93 h 138"/>
                  <a:gd name="T4" fmla="*/ 6 w 287"/>
                  <a:gd name="T5" fmla="*/ 105 h 138"/>
                  <a:gd name="T6" fmla="*/ 7 w 287"/>
                  <a:gd name="T7" fmla="*/ 131 h 138"/>
                  <a:gd name="T8" fmla="*/ 15 w 287"/>
                  <a:gd name="T9" fmla="*/ 135 h 138"/>
                  <a:gd name="T10" fmla="*/ 27 w 287"/>
                  <a:gd name="T11" fmla="*/ 146 h 138"/>
                  <a:gd name="T12" fmla="*/ 34 w 287"/>
                  <a:gd name="T13" fmla="*/ 159 h 138"/>
                  <a:gd name="T14" fmla="*/ 50 w 287"/>
                  <a:gd name="T15" fmla="*/ 163 h 138"/>
                  <a:gd name="T16" fmla="*/ 70 w 287"/>
                  <a:gd name="T17" fmla="*/ 160 h 138"/>
                  <a:gd name="T18" fmla="*/ 97 w 287"/>
                  <a:gd name="T19" fmla="*/ 158 h 138"/>
                  <a:gd name="T20" fmla="*/ 119 w 287"/>
                  <a:gd name="T21" fmla="*/ 164 h 138"/>
                  <a:gd name="T22" fmla="*/ 125 w 287"/>
                  <a:gd name="T23" fmla="*/ 157 h 138"/>
                  <a:gd name="T24" fmla="*/ 130 w 287"/>
                  <a:gd name="T25" fmla="*/ 145 h 138"/>
                  <a:gd name="T26" fmla="*/ 143 w 287"/>
                  <a:gd name="T27" fmla="*/ 146 h 138"/>
                  <a:gd name="T28" fmla="*/ 151 w 287"/>
                  <a:gd name="T29" fmla="*/ 151 h 138"/>
                  <a:gd name="T30" fmla="*/ 156 w 287"/>
                  <a:gd name="T31" fmla="*/ 134 h 138"/>
                  <a:gd name="T32" fmla="*/ 169 w 287"/>
                  <a:gd name="T33" fmla="*/ 133 h 138"/>
                  <a:gd name="T34" fmla="*/ 183 w 287"/>
                  <a:gd name="T35" fmla="*/ 127 h 138"/>
                  <a:gd name="T36" fmla="*/ 202 w 287"/>
                  <a:gd name="T37" fmla="*/ 127 h 138"/>
                  <a:gd name="T38" fmla="*/ 216 w 287"/>
                  <a:gd name="T39" fmla="*/ 109 h 138"/>
                  <a:gd name="T40" fmla="*/ 226 w 287"/>
                  <a:gd name="T41" fmla="*/ 90 h 138"/>
                  <a:gd name="T42" fmla="*/ 236 w 287"/>
                  <a:gd name="T43" fmla="*/ 89 h 138"/>
                  <a:gd name="T44" fmla="*/ 248 w 287"/>
                  <a:gd name="T45" fmla="*/ 84 h 138"/>
                  <a:gd name="T46" fmla="*/ 263 w 287"/>
                  <a:gd name="T47" fmla="*/ 84 h 138"/>
                  <a:gd name="T48" fmla="*/ 273 w 287"/>
                  <a:gd name="T49" fmla="*/ 93 h 138"/>
                  <a:gd name="T50" fmla="*/ 291 w 287"/>
                  <a:gd name="T51" fmla="*/ 101 h 138"/>
                  <a:gd name="T52" fmla="*/ 309 w 287"/>
                  <a:gd name="T53" fmla="*/ 99 h 138"/>
                  <a:gd name="T54" fmla="*/ 318 w 287"/>
                  <a:gd name="T55" fmla="*/ 93 h 138"/>
                  <a:gd name="T56" fmla="*/ 302 w 287"/>
                  <a:gd name="T57" fmla="*/ 75 h 138"/>
                  <a:gd name="T58" fmla="*/ 311 w 287"/>
                  <a:gd name="T59" fmla="*/ 69 h 138"/>
                  <a:gd name="T60" fmla="*/ 320 w 287"/>
                  <a:gd name="T61" fmla="*/ 63 h 138"/>
                  <a:gd name="T62" fmla="*/ 331 w 287"/>
                  <a:gd name="T63" fmla="*/ 56 h 138"/>
                  <a:gd name="T64" fmla="*/ 341 w 287"/>
                  <a:gd name="T65" fmla="*/ 44 h 138"/>
                  <a:gd name="T66" fmla="*/ 326 w 287"/>
                  <a:gd name="T67" fmla="*/ 32 h 138"/>
                  <a:gd name="T68" fmla="*/ 315 w 287"/>
                  <a:gd name="T69" fmla="*/ 24 h 138"/>
                  <a:gd name="T70" fmla="*/ 297 w 287"/>
                  <a:gd name="T71" fmla="*/ 21 h 138"/>
                  <a:gd name="T72" fmla="*/ 272 w 287"/>
                  <a:gd name="T73" fmla="*/ 15 h 138"/>
                  <a:gd name="T74" fmla="*/ 254 w 287"/>
                  <a:gd name="T75" fmla="*/ 15 h 138"/>
                  <a:gd name="T76" fmla="*/ 244 w 287"/>
                  <a:gd name="T77" fmla="*/ 32 h 138"/>
                  <a:gd name="T78" fmla="*/ 228 w 287"/>
                  <a:gd name="T79" fmla="*/ 26 h 138"/>
                  <a:gd name="T80" fmla="*/ 216 w 287"/>
                  <a:gd name="T81" fmla="*/ 20 h 138"/>
                  <a:gd name="T82" fmla="*/ 194 w 287"/>
                  <a:gd name="T83" fmla="*/ 36 h 138"/>
                  <a:gd name="T84" fmla="*/ 189 w 287"/>
                  <a:gd name="T85" fmla="*/ 24 h 138"/>
                  <a:gd name="T86" fmla="*/ 178 w 287"/>
                  <a:gd name="T87" fmla="*/ 10 h 138"/>
                  <a:gd name="T88" fmla="*/ 165 w 287"/>
                  <a:gd name="T89" fmla="*/ 0 h 138"/>
                  <a:gd name="T90" fmla="*/ 137 w 287"/>
                  <a:gd name="T91" fmla="*/ 27 h 138"/>
                  <a:gd name="T92" fmla="*/ 122 w 287"/>
                  <a:gd name="T93" fmla="*/ 6 h 138"/>
                  <a:gd name="T94" fmla="*/ 106 w 287"/>
                  <a:gd name="T95" fmla="*/ 12 h 138"/>
                  <a:gd name="T96" fmla="*/ 74 w 287"/>
                  <a:gd name="T97" fmla="*/ 30 h 138"/>
                  <a:gd name="T98" fmla="*/ 52 w 287"/>
                  <a:gd name="T99" fmla="*/ 44 h 138"/>
                  <a:gd name="T100" fmla="*/ 32 w 287"/>
                  <a:gd name="T101" fmla="*/ 50 h 138"/>
                  <a:gd name="T102" fmla="*/ 14 w 287"/>
                  <a:gd name="T103" fmla="*/ 64 h 138"/>
                  <a:gd name="T104" fmla="*/ 0 w 287"/>
                  <a:gd name="T105" fmla="*/ 76 h 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87"/>
                  <a:gd name="T160" fmla="*/ 0 h 138"/>
                  <a:gd name="T161" fmla="*/ 287 w 287"/>
                  <a:gd name="T162" fmla="*/ 138 h 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87" h="138">
                    <a:moveTo>
                      <a:pt x="0" y="64"/>
                    </a:moveTo>
                    <a:lnTo>
                      <a:pt x="1" y="78"/>
                    </a:lnTo>
                    <a:lnTo>
                      <a:pt x="5" y="88"/>
                    </a:lnTo>
                    <a:lnTo>
                      <a:pt x="6" y="110"/>
                    </a:lnTo>
                    <a:lnTo>
                      <a:pt x="13" y="114"/>
                    </a:lnTo>
                    <a:lnTo>
                      <a:pt x="23" y="123"/>
                    </a:lnTo>
                    <a:lnTo>
                      <a:pt x="29" y="134"/>
                    </a:lnTo>
                    <a:lnTo>
                      <a:pt x="42" y="137"/>
                    </a:lnTo>
                    <a:lnTo>
                      <a:pt x="59" y="135"/>
                    </a:lnTo>
                    <a:lnTo>
                      <a:pt x="82" y="133"/>
                    </a:lnTo>
                    <a:lnTo>
                      <a:pt x="100" y="138"/>
                    </a:lnTo>
                    <a:lnTo>
                      <a:pt x="105" y="132"/>
                    </a:lnTo>
                    <a:lnTo>
                      <a:pt x="109" y="122"/>
                    </a:lnTo>
                    <a:lnTo>
                      <a:pt x="120" y="123"/>
                    </a:lnTo>
                    <a:lnTo>
                      <a:pt x="127" y="127"/>
                    </a:lnTo>
                    <a:lnTo>
                      <a:pt x="131" y="113"/>
                    </a:lnTo>
                    <a:lnTo>
                      <a:pt x="142" y="112"/>
                    </a:lnTo>
                    <a:lnTo>
                      <a:pt x="154" y="107"/>
                    </a:lnTo>
                    <a:lnTo>
                      <a:pt x="170" y="107"/>
                    </a:lnTo>
                    <a:lnTo>
                      <a:pt x="182" y="92"/>
                    </a:lnTo>
                    <a:lnTo>
                      <a:pt x="190" y="76"/>
                    </a:lnTo>
                    <a:lnTo>
                      <a:pt x="199" y="75"/>
                    </a:lnTo>
                    <a:lnTo>
                      <a:pt x="209" y="71"/>
                    </a:lnTo>
                    <a:lnTo>
                      <a:pt x="221" y="71"/>
                    </a:lnTo>
                    <a:lnTo>
                      <a:pt x="230" y="78"/>
                    </a:lnTo>
                    <a:lnTo>
                      <a:pt x="245" y="85"/>
                    </a:lnTo>
                    <a:lnTo>
                      <a:pt x="260" y="83"/>
                    </a:lnTo>
                    <a:lnTo>
                      <a:pt x="268" y="78"/>
                    </a:lnTo>
                    <a:lnTo>
                      <a:pt x="254" y="63"/>
                    </a:lnTo>
                    <a:lnTo>
                      <a:pt x="262" y="58"/>
                    </a:lnTo>
                    <a:lnTo>
                      <a:pt x="269" y="53"/>
                    </a:lnTo>
                    <a:lnTo>
                      <a:pt x="279" y="47"/>
                    </a:lnTo>
                    <a:lnTo>
                      <a:pt x="287" y="37"/>
                    </a:lnTo>
                    <a:lnTo>
                      <a:pt x="274" y="27"/>
                    </a:lnTo>
                    <a:lnTo>
                      <a:pt x="265" y="20"/>
                    </a:lnTo>
                    <a:lnTo>
                      <a:pt x="250" y="18"/>
                    </a:lnTo>
                    <a:lnTo>
                      <a:pt x="229" y="13"/>
                    </a:lnTo>
                    <a:lnTo>
                      <a:pt x="214" y="13"/>
                    </a:lnTo>
                    <a:lnTo>
                      <a:pt x="205" y="27"/>
                    </a:lnTo>
                    <a:lnTo>
                      <a:pt x="192" y="22"/>
                    </a:lnTo>
                    <a:lnTo>
                      <a:pt x="182" y="17"/>
                    </a:lnTo>
                    <a:lnTo>
                      <a:pt x="163" y="30"/>
                    </a:lnTo>
                    <a:lnTo>
                      <a:pt x="159" y="20"/>
                    </a:lnTo>
                    <a:lnTo>
                      <a:pt x="150" y="8"/>
                    </a:lnTo>
                    <a:lnTo>
                      <a:pt x="139" y="0"/>
                    </a:lnTo>
                    <a:lnTo>
                      <a:pt x="115" y="23"/>
                    </a:lnTo>
                    <a:lnTo>
                      <a:pt x="103" y="5"/>
                    </a:lnTo>
                    <a:lnTo>
                      <a:pt x="89" y="10"/>
                    </a:lnTo>
                    <a:lnTo>
                      <a:pt x="62" y="25"/>
                    </a:lnTo>
                    <a:lnTo>
                      <a:pt x="44" y="37"/>
                    </a:lnTo>
                    <a:lnTo>
                      <a:pt x="27" y="42"/>
                    </a:lnTo>
                    <a:lnTo>
                      <a:pt x="12" y="54"/>
                    </a:lnTo>
                    <a:lnTo>
                      <a:pt x="0" y="64"/>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8" name="Freeform 57">
                <a:extLst>
                  <a:ext uri="{FF2B5EF4-FFF2-40B4-BE49-F238E27FC236}">
                    <a16:creationId xmlns:a16="http://schemas.microsoft.com/office/drawing/2014/main" id="{51741362-7A00-0547-8C2B-2DB4908241D9}"/>
                  </a:ext>
                </a:extLst>
              </p:cNvPr>
              <p:cNvSpPr>
                <a:spLocks noChangeAspect="1"/>
              </p:cNvSpPr>
              <p:nvPr/>
            </p:nvSpPr>
            <p:spPr bwMode="auto">
              <a:xfrm>
                <a:off x="4377921" y="4543734"/>
                <a:ext cx="250937" cy="131031"/>
              </a:xfrm>
              <a:custGeom>
                <a:avLst/>
                <a:gdLst>
                  <a:gd name="T0" fmla="*/ 0 w 171"/>
                  <a:gd name="T1" fmla="*/ 106 h 89"/>
                  <a:gd name="T2" fmla="*/ 1 w 171"/>
                  <a:gd name="T3" fmla="*/ 83 h 89"/>
                  <a:gd name="T4" fmla="*/ 4 w 171"/>
                  <a:gd name="T5" fmla="*/ 74 h 89"/>
                  <a:gd name="T6" fmla="*/ 31 w 171"/>
                  <a:gd name="T7" fmla="*/ 63 h 89"/>
                  <a:gd name="T8" fmla="*/ 28 w 171"/>
                  <a:gd name="T9" fmla="*/ 42 h 89"/>
                  <a:gd name="T10" fmla="*/ 6 w 171"/>
                  <a:gd name="T11" fmla="*/ 37 h 89"/>
                  <a:gd name="T12" fmla="*/ 8 w 171"/>
                  <a:gd name="T13" fmla="*/ 24 h 89"/>
                  <a:gd name="T14" fmla="*/ 18 w 171"/>
                  <a:gd name="T15" fmla="*/ 2 h 89"/>
                  <a:gd name="T16" fmla="*/ 40 w 171"/>
                  <a:gd name="T17" fmla="*/ 6 h 89"/>
                  <a:gd name="T18" fmla="*/ 57 w 171"/>
                  <a:gd name="T19" fmla="*/ 12 h 89"/>
                  <a:gd name="T20" fmla="*/ 71 w 171"/>
                  <a:gd name="T21" fmla="*/ 14 h 89"/>
                  <a:gd name="T22" fmla="*/ 81 w 171"/>
                  <a:gd name="T23" fmla="*/ 25 h 89"/>
                  <a:gd name="T24" fmla="*/ 89 w 171"/>
                  <a:gd name="T25" fmla="*/ 35 h 89"/>
                  <a:gd name="T26" fmla="*/ 97 w 171"/>
                  <a:gd name="T27" fmla="*/ 31 h 89"/>
                  <a:gd name="T28" fmla="*/ 100 w 171"/>
                  <a:gd name="T29" fmla="*/ 17 h 89"/>
                  <a:gd name="T30" fmla="*/ 106 w 171"/>
                  <a:gd name="T31" fmla="*/ 8 h 89"/>
                  <a:gd name="T32" fmla="*/ 118 w 171"/>
                  <a:gd name="T33" fmla="*/ 7 h 89"/>
                  <a:gd name="T34" fmla="*/ 128 w 171"/>
                  <a:gd name="T35" fmla="*/ 7 h 89"/>
                  <a:gd name="T36" fmla="*/ 139 w 171"/>
                  <a:gd name="T37" fmla="*/ 8 h 89"/>
                  <a:gd name="T38" fmla="*/ 144 w 171"/>
                  <a:gd name="T39" fmla="*/ 17 h 89"/>
                  <a:gd name="T40" fmla="*/ 154 w 171"/>
                  <a:gd name="T41" fmla="*/ 25 h 89"/>
                  <a:gd name="T42" fmla="*/ 158 w 171"/>
                  <a:gd name="T43" fmla="*/ 13 h 89"/>
                  <a:gd name="T44" fmla="*/ 165 w 171"/>
                  <a:gd name="T45" fmla="*/ 0 h 89"/>
                  <a:gd name="T46" fmla="*/ 176 w 171"/>
                  <a:gd name="T47" fmla="*/ 0 h 89"/>
                  <a:gd name="T48" fmla="*/ 183 w 171"/>
                  <a:gd name="T49" fmla="*/ 7 h 89"/>
                  <a:gd name="T50" fmla="*/ 195 w 171"/>
                  <a:gd name="T51" fmla="*/ 14 h 89"/>
                  <a:gd name="T52" fmla="*/ 203 w 171"/>
                  <a:gd name="T53" fmla="*/ 23 h 89"/>
                  <a:gd name="T54" fmla="*/ 189 w 171"/>
                  <a:gd name="T55" fmla="*/ 33 h 89"/>
                  <a:gd name="T56" fmla="*/ 177 w 171"/>
                  <a:gd name="T57" fmla="*/ 43 h 89"/>
                  <a:gd name="T58" fmla="*/ 160 w 171"/>
                  <a:gd name="T59" fmla="*/ 61 h 89"/>
                  <a:gd name="T60" fmla="*/ 140 w 171"/>
                  <a:gd name="T61" fmla="*/ 73 h 89"/>
                  <a:gd name="T62" fmla="*/ 132 w 171"/>
                  <a:gd name="T63" fmla="*/ 86 h 89"/>
                  <a:gd name="T64" fmla="*/ 109 w 171"/>
                  <a:gd name="T65" fmla="*/ 93 h 89"/>
                  <a:gd name="T66" fmla="*/ 89 w 171"/>
                  <a:gd name="T67" fmla="*/ 96 h 89"/>
                  <a:gd name="T68" fmla="*/ 76 w 171"/>
                  <a:gd name="T69" fmla="*/ 98 h 89"/>
                  <a:gd name="T70" fmla="*/ 68 w 171"/>
                  <a:gd name="T71" fmla="*/ 94 h 89"/>
                  <a:gd name="T72" fmla="*/ 57 w 171"/>
                  <a:gd name="T73" fmla="*/ 91 h 89"/>
                  <a:gd name="T74" fmla="*/ 34 w 171"/>
                  <a:gd name="T75" fmla="*/ 98 h 89"/>
                  <a:gd name="T76" fmla="*/ 26 w 171"/>
                  <a:gd name="T77" fmla="*/ 99 h 89"/>
                  <a:gd name="T78" fmla="*/ 0 w 171"/>
                  <a:gd name="T79" fmla="*/ 106 h 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1"/>
                  <a:gd name="T121" fmla="*/ 0 h 89"/>
                  <a:gd name="T122" fmla="*/ 171 w 171"/>
                  <a:gd name="T123" fmla="*/ 89 h 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1" h="89">
                    <a:moveTo>
                      <a:pt x="0" y="89"/>
                    </a:moveTo>
                    <a:lnTo>
                      <a:pt x="1" y="70"/>
                    </a:lnTo>
                    <a:lnTo>
                      <a:pt x="3" y="62"/>
                    </a:lnTo>
                    <a:lnTo>
                      <a:pt x="26" y="53"/>
                    </a:lnTo>
                    <a:lnTo>
                      <a:pt x="24" y="35"/>
                    </a:lnTo>
                    <a:lnTo>
                      <a:pt x="5" y="31"/>
                    </a:lnTo>
                    <a:lnTo>
                      <a:pt x="7" y="20"/>
                    </a:lnTo>
                    <a:lnTo>
                      <a:pt x="15" y="2"/>
                    </a:lnTo>
                    <a:lnTo>
                      <a:pt x="34" y="5"/>
                    </a:lnTo>
                    <a:lnTo>
                      <a:pt x="48" y="10"/>
                    </a:lnTo>
                    <a:lnTo>
                      <a:pt x="60" y="12"/>
                    </a:lnTo>
                    <a:lnTo>
                      <a:pt x="68" y="21"/>
                    </a:lnTo>
                    <a:lnTo>
                      <a:pt x="75" y="29"/>
                    </a:lnTo>
                    <a:lnTo>
                      <a:pt x="82" y="26"/>
                    </a:lnTo>
                    <a:lnTo>
                      <a:pt x="84" y="14"/>
                    </a:lnTo>
                    <a:lnTo>
                      <a:pt x="89" y="7"/>
                    </a:lnTo>
                    <a:lnTo>
                      <a:pt x="99" y="6"/>
                    </a:lnTo>
                    <a:lnTo>
                      <a:pt x="108" y="6"/>
                    </a:lnTo>
                    <a:lnTo>
                      <a:pt x="117" y="7"/>
                    </a:lnTo>
                    <a:lnTo>
                      <a:pt x="121" y="14"/>
                    </a:lnTo>
                    <a:lnTo>
                      <a:pt x="130" y="21"/>
                    </a:lnTo>
                    <a:lnTo>
                      <a:pt x="133" y="11"/>
                    </a:lnTo>
                    <a:lnTo>
                      <a:pt x="139" y="0"/>
                    </a:lnTo>
                    <a:lnTo>
                      <a:pt x="148" y="0"/>
                    </a:lnTo>
                    <a:lnTo>
                      <a:pt x="154" y="6"/>
                    </a:lnTo>
                    <a:lnTo>
                      <a:pt x="164" y="12"/>
                    </a:lnTo>
                    <a:lnTo>
                      <a:pt x="171" y="19"/>
                    </a:lnTo>
                    <a:lnTo>
                      <a:pt x="159" y="28"/>
                    </a:lnTo>
                    <a:lnTo>
                      <a:pt x="149" y="36"/>
                    </a:lnTo>
                    <a:lnTo>
                      <a:pt x="135" y="51"/>
                    </a:lnTo>
                    <a:lnTo>
                      <a:pt x="118" y="61"/>
                    </a:lnTo>
                    <a:lnTo>
                      <a:pt x="111" y="72"/>
                    </a:lnTo>
                    <a:lnTo>
                      <a:pt x="92" y="78"/>
                    </a:lnTo>
                    <a:lnTo>
                      <a:pt x="75" y="81"/>
                    </a:lnTo>
                    <a:lnTo>
                      <a:pt x="64" y="82"/>
                    </a:lnTo>
                    <a:lnTo>
                      <a:pt x="57" y="79"/>
                    </a:lnTo>
                    <a:lnTo>
                      <a:pt x="48" y="76"/>
                    </a:lnTo>
                    <a:lnTo>
                      <a:pt x="29" y="82"/>
                    </a:lnTo>
                    <a:lnTo>
                      <a:pt x="22" y="83"/>
                    </a:lnTo>
                    <a:lnTo>
                      <a:pt x="0" y="89"/>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9" name="Freeform 58">
                <a:extLst>
                  <a:ext uri="{FF2B5EF4-FFF2-40B4-BE49-F238E27FC236}">
                    <a16:creationId xmlns:a16="http://schemas.microsoft.com/office/drawing/2014/main" id="{A4FED357-BA6E-3D48-AFAA-31EBBE20FD9E}"/>
                  </a:ext>
                </a:extLst>
              </p:cNvPr>
              <p:cNvSpPr>
                <a:spLocks noChangeAspect="1" noEditPoints="1"/>
              </p:cNvSpPr>
              <p:nvPr/>
            </p:nvSpPr>
            <p:spPr bwMode="auto">
              <a:xfrm>
                <a:off x="4377921" y="1840288"/>
                <a:ext cx="736742" cy="1734309"/>
              </a:xfrm>
              <a:custGeom>
                <a:avLst/>
                <a:gdLst>
                  <a:gd name="T0" fmla="*/ 540 w 502"/>
                  <a:gd name="T1" fmla="*/ 357 h 1180"/>
                  <a:gd name="T2" fmla="*/ 496 w 502"/>
                  <a:gd name="T3" fmla="*/ 436 h 1180"/>
                  <a:gd name="T4" fmla="*/ 478 w 502"/>
                  <a:gd name="T5" fmla="*/ 505 h 1180"/>
                  <a:gd name="T6" fmla="*/ 414 w 502"/>
                  <a:gd name="T7" fmla="*/ 580 h 1180"/>
                  <a:gd name="T8" fmla="*/ 351 w 502"/>
                  <a:gd name="T9" fmla="*/ 642 h 1180"/>
                  <a:gd name="T10" fmla="*/ 309 w 502"/>
                  <a:gd name="T11" fmla="*/ 742 h 1180"/>
                  <a:gd name="T12" fmla="*/ 304 w 502"/>
                  <a:gd name="T13" fmla="*/ 854 h 1180"/>
                  <a:gd name="T14" fmla="*/ 375 w 502"/>
                  <a:gd name="T15" fmla="*/ 885 h 1180"/>
                  <a:gd name="T16" fmla="*/ 359 w 502"/>
                  <a:gd name="T17" fmla="*/ 954 h 1180"/>
                  <a:gd name="T18" fmla="*/ 286 w 502"/>
                  <a:gd name="T19" fmla="*/ 960 h 1180"/>
                  <a:gd name="T20" fmla="*/ 251 w 502"/>
                  <a:gd name="T21" fmla="*/ 968 h 1180"/>
                  <a:gd name="T22" fmla="*/ 324 w 502"/>
                  <a:gd name="T23" fmla="*/ 987 h 1180"/>
                  <a:gd name="T24" fmla="*/ 319 w 502"/>
                  <a:gd name="T25" fmla="*/ 1039 h 1180"/>
                  <a:gd name="T26" fmla="*/ 252 w 502"/>
                  <a:gd name="T27" fmla="*/ 1039 h 1180"/>
                  <a:gd name="T28" fmla="*/ 277 w 502"/>
                  <a:gd name="T29" fmla="*/ 1081 h 1180"/>
                  <a:gd name="T30" fmla="*/ 260 w 502"/>
                  <a:gd name="T31" fmla="*/ 1185 h 1180"/>
                  <a:gd name="T32" fmla="*/ 201 w 502"/>
                  <a:gd name="T33" fmla="*/ 1302 h 1180"/>
                  <a:gd name="T34" fmla="*/ 139 w 502"/>
                  <a:gd name="T35" fmla="*/ 1292 h 1180"/>
                  <a:gd name="T36" fmla="*/ 134 w 502"/>
                  <a:gd name="T37" fmla="*/ 1349 h 1180"/>
                  <a:gd name="T38" fmla="*/ 90 w 502"/>
                  <a:gd name="T39" fmla="*/ 1357 h 1180"/>
                  <a:gd name="T40" fmla="*/ 69 w 502"/>
                  <a:gd name="T41" fmla="*/ 1332 h 1180"/>
                  <a:gd name="T42" fmla="*/ 70 w 502"/>
                  <a:gd name="T43" fmla="*/ 1251 h 1180"/>
                  <a:gd name="T44" fmla="*/ 32 w 502"/>
                  <a:gd name="T45" fmla="*/ 1169 h 1180"/>
                  <a:gd name="T46" fmla="*/ 20 w 502"/>
                  <a:gd name="T47" fmla="*/ 1080 h 1180"/>
                  <a:gd name="T48" fmla="*/ 0 w 502"/>
                  <a:gd name="T49" fmla="*/ 1039 h 1180"/>
                  <a:gd name="T50" fmla="*/ 17 w 502"/>
                  <a:gd name="T51" fmla="*/ 977 h 1180"/>
                  <a:gd name="T52" fmla="*/ 37 w 502"/>
                  <a:gd name="T53" fmla="*/ 933 h 1180"/>
                  <a:gd name="T54" fmla="*/ 65 w 502"/>
                  <a:gd name="T55" fmla="*/ 791 h 1180"/>
                  <a:gd name="T56" fmla="*/ 69 w 502"/>
                  <a:gd name="T57" fmla="*/ 740 h 1180"/>
                  <a:gd name="T58" fmla="*/ 99 w 502"/>
                  <a:gd name="T59" fmla="*/ 530 h 1180"/>
                  <a:gd name="T60" fmla="*/ 178 w 502"/>
                  <a:gd name="T61" fmla="*/ 487 h 1180"/>
                  <a:gd name="T62" fmla="*/ 203 w 502"/>
                  <a:gd name="T63" fmla="*/ 354 h 1180"/>
                  <a:gd name="T64" fmla="*/ 254 w 502"/>
                  <a:gd name="T65" fmla="*/ 241 h 1180"/>
                  <a:gd name="T66" fmla="*/ 331 w 502"/>
                  <a:gd name="T67" fmla="*/ 138 h 1180"/>
                  <a:gd name="T68" fmla="*/ 374 w 502"/>
                  <a:gd name="T69" fmla="*/ 70 h 1180"/>
                  <a:gd name="T70" fmla="*/ 454 w 502"/>
                  <a:gd name="T71" fmla="*/ 7 h 1180"/>
                  <a:gd name="T72" fmla="*/ 489 w 502"/>
                  <a:gd name="T73" fmla="*/ 39 h 1180"/>
                  <a:gd name="T74" fmla="*/ 553 w 502"/>
                  <a:gd name="T75" fmla="*/ 111 h 1180"/>
                  <a:gd name="T76" fmla="*/ 577 w 502"/>
                  <a:gd name="T77" fmla="*/ 178 h 1180"/>
                  <a:gd name="T78" fmla="*/ 583 w 502"/>
                  <a:gd name="T79" fmla="*/ 298 h 1180"/>
                  <a:gd name="T80" fmla="*/ 158 w 502"/>
                  <a:gd name="T81" fmla="*/ 1377 h 1180"/>
                  <a:gd name="T82" fmla="*/ 146 w 502"/>
                  <a:gd name="T83" fmla="*/ 1399 h 1180"/>
                  <a:gd name="T84" fmla="*/ 345 w 502"/>
                  <a:gd name="T85" fmla="*/ 1222 h 1180"/>
                  <a:gd name="T86" fmla="*/ 381 w 502"/>
                  <a:gd name="T87" fmla="*/ 1165 h 1180"/>
                  <a:gd name="T88" fmla="*/ 366 w 502"/>
                  <a:gd name="T89" fmla="*/ 1128 h 1180"/>
                  <a:gd name="T90" fmla="*/ 331 w 502"/>
                  <a:gd name="T91" fmla="*/ 1187 h 1180"/>
                  <a:gd name="T92" fmla="*/ 345 w 502"/>
                  <a:gd name="T93" fmla="*/ 1222 h 1180"/>
                  <a:gd name="T94" fmla="*/ 42 w 502"/>
                  <a:gd name="T95" fmla="*/ 1040 h 1180"/>
                  <a:gd name="T96" fmla="*/ 63 w 502"/>
                  <a:gd name="T97" fmla="*/ 999 h 1180"/>
                  <a:gd name="T98" fmla="*/ 109 w 502"/>
                  <a:gd name="T99" fmla="*/ 993 h 1180"/>
                  <a:gd name="T100" fmla="*/ 114 w 502"/>
                  <a:gd name="T101" fmla="*/ 1018 h 1180"/>
                  <a:gd name="T102" fmla="*/ 46 w 502"/>
                  <a:gd name="T103" fmla="*/ 1061 h 1180"/>
                  <a:gd name="T104" fmla="*/ 133 w 502"/>
                  <a:gd name="T105" fmla="*/ 1080 h 1180"/>
                  <a:gd name="T106" fmla="*/ 163 w 502"/>
                  <a:gd name="T107" fmla="*/ 1034 h 1180"/>
                  <a:gd name="T108" fmla="*/ 151 w 502"/>
                  <a:gd name="T109" fmla="*/ 1075 h 1180"/>
                  <a:gd name="T110" fmla="*/ 128 w 502"/>
                  <a:gd name="T111" fmla="*/ 1121 h 11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02"/>
                  <a:gd name="T169" fmla="*/ 0 h 1180"/>
                  <a:gd name="T170" fmla="*/ 502 w 502"/>
                  <a:gd name="T171" fmla="*/ 1180 h 11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02" h="1180">
                    <a:moveTo>
                      <a:pt x="502" y="277"/>
                    </a:moveTo>
                    <a:lnTo>
                      <a:pt x="469" y="276"/>
                    </a:lnTo>
                    <a:lnTo>
                      <a:pt x="455" y="300"/>
                    </a:lnTo>
                    <a:lnTo>
                      <a:pt x="430" y="322"/>
                    </a:lnTo>
                    <a:lnTo>
                      <a:pt x="412" y="347"/>
                    </a:lnTo>
                    <a:lnTo>
                      <a:pt x="418" y="367"/>
                    </a:lnTo>
                    <a:lnTo>
                      <a:pt x="422" y="388"/>
                    </a:lnTo>
                    <a:lnTo>
                      <a:pt x="415" y="419"/>
                    </a:lnTo>
                    <a:lnTo>
                      <a:pt x="403" y="425"/>
                    </a:lnTo>
                    <a:lnTo>
                      <a:pt x="389" y="446"/>
                    </a:lnTo>
                    <a:lnTo>
                      <a:pt x="380" y="466"/>
                    </a:lnTo>
                    <a:lnTo>
                      <a:pt x="349" y="488"/>
                    </a:lnTo>
                    <a:lnTo>
                      <a:pt x="329" y="510"/>
                    </a:lnTo>
                    <a:lnTo>
                      <a:pt x="310" y="521"/>
                    </a:lnTo>
                    <a:lnTo>
                      <a:pt x="296" y="540"/>
                    </a:lnTo>
                    <a:lnTo>
                      <a:pt x="286" y="559"/>
                    </a:lnTo>
                    <a:lnTo>
                      <a:pt x="272" y="580"/>
                    </a:lnTo>
                    <a:lnTo>
                      <a:pt x="260" y="624"/>
                    </a:lnTo>
                    <a:lnTo>
                      <a:pt x="255" y="662"/>
                    </a:lnTo>
                    <a:lnTo>
                      <a:pt x="253" y="699"/>
                    </a:lnTo>
                    <a:lnTo>
                      <a:pt x="256" y="718"/>
                    </a:lnTo>
                    <a:lnTo>
                      <a:pt x="275" y="720"/>
                    </a:lnTo>
                    <a:lnTo>
                      <a:pt x="289" y="739"/>
                    </a:lnTo>
                    <a:lnTo>
                      <a:pt x="316" y="744"/>
                    </a:lnTo>
                    <a:lnTo>
                      <a:pt x="323" y="773"/>
                    </a:lnTo>
                    <a:lnTo>
                      <a:pt x="325" y="794"/>
                    </a:lnTo>
                    <a:lnTo>
                      <a:pt x="302" y="802"/>
                    </a:lnTo>
                    <a:lnTo>
                      <a:pt x="283" y="804"/>
                    </a:lnTo>
                    <a:lnTo>
                      <a:pt x="255" y="807"/>
                    </a:lnTo>
                    <a:lnTo>
                      <a:pt x="241" y="807"/>
                    </a:lnTo>
                    <a:lnTo>
                      <a:pt x="216" y="801"/>
                    </a:lnTo>
                    <a:lnTo>
                      <a:pt x="212" y="800"/>
                    </a:lnTo>
                    <a:lnTo>
                      <a:pt x="211" y="814"/>
                    </a:lnTo>
                    <a:lnTo>
                      <a:pt x="214" y="823"/>
                    </a:lnTo>
                    <a:lnTo>
                      <a:pt x="244" y="829"/>
                    </a:lnTo>
                    <a:lnTo>
                      <a:pt x="273" y="830"/>
                    </a:lnTo>
                    <a:lnTo>
                      <a:pt x="297" y="833"/>
                    </a:lnTo>
                    <a:lnTo>
                      <a:pt x="290" y="869"/>
                    </a:lnTo>
                    <a:lnTo>
                      <a:pt x="269" y="874"/>
                    </a:lnTo>
                    <a:lnTo>
                      <a:pt x="247" y="874"/>
                    </a:lnTo>
                    <a:lnTo>
                      <a:pt x="231" y="873"/>
                    </a:lnTo>
                    <a:lnTo>
                      <a:pt x="212" y="874"/>
                    </a:lnTo>
                    <a:lnTo>
                      <a:pt x="212" y="887"/>
                    </a:lnTo>
                    <a:lnTo>
                      <a:pt x="229" y="895"/>
                    </a:lnTo>
                    <a:lnTo>
                      <a:pt x="233" y="909"/>
                    </a:lnTo>
                    <a:lnTo>
                      <a:pt x="228" y="930"/>
                    </a:lnTo>
                    <a:lnTo>
                      <a:pt x="221" y="958"/>
                    </a:lnTo>
                    <a:lnTo>
                      <a:pt x="219" y="997"/>
                    </a:lnTo>
                    <a:lnTo>
                      <a:pt x="200" y="1047"/>
                    </a:lnTo>
                    <a:lnTo>
                      <a:pt x="180" y="1078"/>
                    </a:lnTo>
                    <a:lnTo>
                      <a:pt x="169" y="1095"/>
                    </a:lnTo>
                    <a:lnTo>
                      <a:pt x="152" y="1066"/>
                    </a:lnTo>
                    <a:lnTo>
                      <a:pt x="129" y="1076"/>
                    </a:lnTo>
                    <a:lnTo>
                      <a:pt x="117" y="1087"/>
                    </a:lnTo>
                    <a:lnTo>
                      <a:pt x="110" y="1091"/>
                    </a:lnTo>
                    <a:lnTo>
                      <a:pt x="113" y="1121"/>
                    </a:lnTo>
                    <a:lnTo>
                      <a:pt x="113" y="1135"/>
                    </a:lnTo>
                    <a:lnTo>
                      <a:pt x="103" y="1144"/>
                    </a:lnTo>
                    <a:lnTo>
                      <a:pt x="89" y="1134"/>
                    </a:lnTo>
                    <a:lnTo>
                      <a:pt x="76" y="1141"/>
                    </a:lnTo>
                    <a:lnTo>
                      <a:pt x="57" y="1143"/>
                    </a:lnTo>
                    <a:lnTo>
                      <a:pt x="42" y="1139"/>
                    </a:lnTo>
                    <a:lnTo>
                      <a:pt x="58" y="1120"/>
                    </a:lnTo>
                    <a:lnTo>
                      <a:pt x="51" y="1083"/>
                    </a:lnTo>
                    <a:lnTo>
                      <a:pt x="45" y="1060"/>
                    </a:lnTo>
                    <a:lnTo>
                      <a:pt x="59" y="1052"/>
                    </a:lnTo>
                    <a:lnTo>
                      <a:pt x="59" y="1031"/>
                    </a:lnTo>
                    <a:lnTo>
                      <a:pt x="41" y="1032"/>
                    </a:lnTo>
                    <a:lnTo>
                      <a:pt x="27" y="983"/>
                    </a:lnTo>
                    <a:lnTo>
                      <a:pt x="15" y="943"/>
                    </a:lnTo>
                    <a:lnTo>
                      <a:pt x="10" y="922"/>
                    </a:lnTo>
                    <a:lnTo>
                      <a:pt x="17" y="908"/>
                    </a:lnTo>
                    <a:lnTo>
                      <a:pt x="17" y="888"/>
                    </a:lnTo>
                    <a:lnTo>
                      <a:pt x="0" y="896"/>
                    </a:lnTo>
                    <a:lnTo>
                      <a:pt x="0" y="874"/>
                    </a:lnTo>
                    <a:lnTo>
                      <a:pt x="3" y="846"/>
                    </a:lnTo>
                    <a:lnTo>
                      <a:pt x="5" y="836"/>
                    </a:lnTo>
                    <a:lnTo>
                      <a:pt x="14" y="822"/>
                    </a:lnTo>
                    <a:lnTo>
                      <a:pt x="25" y="821"/>
                    </a:lnTo>
                    <a:lnTo>
                      <a:pt x="25" y="792"/>
                    </a:lnTo>
                    <a:lnTo>
                      <a:pt x="31" y="785"/>
                    </a:lnTo>
                    <a:lnTo>
                      <a:pt x="38" y="776"/>
                    </a:lnTo>
                    <a:lnTo>
                      <a:pt x="46" y="723"/>
                    </a:lnTo>
                    <a:lnTo>
                      <a:pt x="55" y="665"/>
                    </a:lnTo>
                    <a:lnTo>
                      <a:pt x="72" y="648"/>
                    </a:lnTo>
                    <a:lnTo>
                      <a:pt x="65" y="635"/>
                    </a:lnTo>
                    <a:lnTo>
                      <a:pt x="58" y="622"/>
                    </a:lnTo>
                    <a:lnTo>
                      <a:pt x="59" y="570"/>
                    </a:lnTo>
                    <a:lnTo>
                      <a:pt x="58" y="474"/>
                    </a:lnTo>
                    <a:lnTo>
                      <a:pt x="83" y="446"/>
                    </a:lnTo>
                    <a:lnTo>
                      <a:pt x="111" y="422"/>
                    </a:lnTo>
                    <a:lnTo>
                      <a:pt x="135" y="431"/>
                    </a:lnTo>
                    <a:lnTo>
                      <a:pt x="150" y="410"/>
                    </a:lnTo>
                    <a:lnTo>
                      <a:pt x="140" y="385"/>
                    </a:lnTo>
                    <a:lnTo>
                      <a:pt x="157" y="335"/>
                    </a:lnTo>
                    <a:lnTo>
                      <a:pt x="171" y="298"/>
                    </a:lnTo>
                    <a:lnTo>
                      <a:pt x="187" y="252"/>
                    </a:lnTo>
                    <a:lnTo>
                      <a:pt x="202" y="234"/>
                    </a:lnTo>
                    <a:lnTo>
                      <a:pt x="214" y="203"/>
                    </a:lnTo>
                    <a:lnTo>
                      <a:pt x="236" y="175"/>
                    </a:lnTo>
                    <a:lnTo>
                      <a:pt x="257" y="141"/>
                    </a:lnTo>
                    <a:lnTo>
                      <a:pt x="279" y="116"/>
                    </a:lnTo>
                    <a:lnTo>
                      <a:pt x="292" y="95"/>
                    </a:lnTo>
                    <a:lnTo>
                      <a:pt x="310" y="76"/>
                    </a:lnTo>
                    <a:lnTo>
                      <a:pt x="315" y="59"/>
                    </a:lnTo>
                    <a:lnTo>
                      <a:pt x="368" y="50"/>
                    </a:lnTo>
                    <a:lnTo>
                      <a:pt x="382" y="30"/>
                    </a:lnTo>
                    <a:lnTo>
                      <a:pt x="382" y="6"/>
                    </a:lnTo>
                    <a:lnTo>
                      <a:pt x="399" y="0"/>
                    </a:lnTo>
                    <a:lnTo>
                      <a:pt x="400" y="21"/>
                    </a:lnTo>
                    <a:lnTo>
                      <a:pt x="412" y="33"/>
                    </a:lnTo>
                    <a:lnTo>
                      <a:pt x="426" y="48"/>
                    </a:lnTo>
                    <a:lnTo>
                      <a:pt x="457" y="62"/>
                    </a:lnTo>
                    <a:lnTo>
                      <a:pt x="466" y="93"/>
                    </a:lnTo>
                    <a:lnTo>
                      <a:pt x="471" y="113"/>
                    </a:lnTo>
                    <a:lnTo>
                      <a:pt x="472" y="134"/>
                    </a:lnTo>
                    <a:lnTo>
                      <a:pt x="486" y="150"/>
                    </a:lnTo>
                    <a:lnTo>
                      <a:pt x="491" y="194"/>
                    </a:lnTo>
                    <a:lnTo>
                      <a:pt x="491" y="218"/>
                    </a:lnTo>
                    <a:lnTo>
                      <a:pt x="491" y="251"/>
                    </a:lnTo>
                    <a:lnTo>
                      <a:pt x="502" y="277"/>
                    </a:lnTo>
                    <a:close/>
                    <a:moveTo>
                      <a:pt x="123" y="1150"/>
                    </a:moveTo>
                    <a:lnTo>
                      <a:pt x="133" y="1158"/>
                    </a:lnTo>
                    <a:lnTo>
                      <a:pt x="140" y="1169"/>
                    </a:lnTo>
                    <a:lnTo>
                      <a:pt x="135" y="1180"/>
                    </a:lnTo>
                    <a:lnTo>
                      <a:pt x="123" y="1177"/>
                    </a:lnTo>
                    <a:lnTo>
                      <a:pt x="117" y="1167"/>
                    </a:lnTo>
                    <a:lnTo>
                      <a:pt x="123" y="1150"/>
                    </a:lnTo>
                    <a:close/>
                    <a:moveTo>
                      <a:pt x="291" y="1028"/>
                    </a:moveTo>
                    <a:lnTo>
                      <a:pt x="298" y="1014"/>
                    </a:lnTo>
                    <a:lnTo>
                      <a:pt x="305" y="994"/>
                    </a:lnTo>
                    <a:lnTo>
                      <a:pt x="321" y="980"/>
                    </a:lnTo>
                    <a:lnTo>
                      <a:pt x="321" y="961"/>
                    </a:lnTo>
                    <a:lnTo>
                      <a:pt x="329" y="949"/>
                    </a:lnTo>
                    <a:lnTo>
                      <a:pt x="308" y="949"/>
                    </a:lnTo>
                    <a:lnTo>
                      <a:pt x="294" y="963"/>
                    </a:lnTo>
                    <a:lnTo>
                      <a:pt x="292" y="977"/>
                    </a:lnTo>
                    <a:lnTo>
                      <a:pt x="279" y="998"/>
                    </a:lnTo>
                    <a:lnTo>
                      <a:pt x="284" y="1010"/>
                    </a:lnTo>
                    <a:lnTo>
                      <a:pt x="281" y="1022"/>
                    </a:lnTo>
                    <a:lnTo>
                      <a:pt x="291" y="1028"/>
                    </a:lnTo>
                    <a:close/>
                    <a:moveTo>
                      <a:pt x="39" y="892"/>
                    </a:moveTo>
                    <a:lnTo>
                      <a:pt x="32" y="885"/>
                    </a:lnTo>
                    <a:lnTo>
                      <a:pt x="35" y="875"/>
                    </a:lnTo>
                    <a:lnTo>
                      <a:pt x="38" y="860"/>
                    </a:lnTo>
                    <a:lnTo>
                      <a:pt x="48" y="860"/>
                    </a:lnTo>
                    <a:lnTo>
                      <a:pt x="53" y="840"/>
                    </a:lnTo>
                    <a:lnTo>
                      <a:pt x="60" y="822"/>
                    </a:lnTo>
                    <a:lnTo>
                      <a:pt x="81" y="817"/>
                    </a:lnTo>
                    <a:lnTo>
                      <a:pt x="92" y="835"/>
                    </a:lnTo>
                    <a:lnTo>
                      <a:pt x="110" y="832"/>
                    </a:lnTo>
                    <a:lnTo>
                      <a:pt x="111" y="849"/>
                    </a:lnTo>
                    <a:lnTo>
                      <a:pt x="96" y="856"/>
                    </a:lnTo>
                    <a:lnTo>
                      <a:pt x="84" y="872"/>
                    </a:lnTo>
                    <a:lnTo>
                      <a:pt x="69" y="881"/>
                    </a:lnTo>
                    <a:lnTo>
                      <a:pt x="39" y="892"/>
                    </a:lnTo>
                    <a:close/>
                    <a:moveTo>
                      <a:pt x="108" y="935"/>
                    </a:moveTo>
                    <a:lnTo>
                      <a:pt x="107" y="925"/>
                    </a:lnTo>
                    <a:lnTo>
                      <a:pt x="112" y="908"/>
                    </a:lnTo>
                    <a:lnTo>
                      <a:pt x="119" y="896"/>
                    </a:lnTo>
                    <a:lnTo>
                      <a:pt x="128" y="886"/>
                    </a:lnTo>
                    <a:lnTo>
                      <a:pt x="137" y="870"/>
                    </a:lnTo>
                    <a:lnTo>
                      <a:pt x="146" y="879"/>
                    </a:lnTo>
                    <a:lnTo>
                      <a:pt x="138" y="893"/>
                    </a:lnTo>
                    <a:lnTo>
                      <a:pt x="127" y="904"/>
                    </a:lnTo>
                    <a:lnTo>
                      <a:pt x="123" y="919"/>
                    </a:lnTo>
                    <a:lnTo>
                      <a:pt x="118" y="939"/>
                    </a:lnTo>
                    <a:lnTo>
                      <a:pt x="108" y="943"/>
                    </a:lnTo>
                    <a:lnTo>
                      <a:pt x="108" y="935"/>
                    </a:lnTo>
                    <a:close/>
                  </a:path>
                </a:pathLst>
              </a:custGeom>
              <a:solidFill>
                <a:schemeClr val="accent1"/>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60" name="Freeform 59">
                <a:extLst>
                  <a:ext uri="{FF2B5EF4-FFF2-40B4-BE49-F238E27FC236}">
                    <a16:creationId xmlns:a16="http://schemas.microsoft.com/office/drawing/2014/main" id="{886A7162-2728-EA4A-BC7F-BCF982FF8336}"/>
                  </a:ext>
                </a:extLst>
              </p:cNvPr>
              <p:cNvSpPr>
                <a:spLocks noChangeAspect="1"/>
              </p:cNvSpPr>
              <p:nvPr/>
            </p:nvSpPr>
            <p:spPr bwMode="auto">
              <a:xfrm>
                <a:off x="3780863" y="4383035"/>
                <a:ext cx="374552" cy="213853"/>
              </a:xfrm>
              <a:custGeom>
                <a:avLst/>
                <a:gdLst>
                  <a:gd name="T0" fmla="*/ 103 w 255"/>
                  <a:gd name="T1" fmla="*/ 21 h 146"/>
                  <a:gd name="T2" fmla="*/ 86 w 255"/>
                  <a:gd name="T3" fmla="*/ 17 h 146"/>
                  <a:gd name="T4" fmla="*/ 51 w 255"/>
                  <a:gd name="T5" fmla="*/ 34 h 146"/>
                  <a:gd name="T6" fmla="*/ 34 w 255"/>
                  <a:gd name="T7" fmla="*/ 59 h 146"/>
                  <a:gd name="T8" fmla="*/ 12 w 255"/>
                  <a:gd name="T9" fmla="*/ 88 h 146"/>
                  <a:gd name="T10" fmla="*/ 0 w 255"/>
                  <a:gd name="T11" fmla="*/ 118 h 146"/>
                  <a:gd name="T12" fmla="*/ 31 w 255"/>
                  <a:gd name="T13" fmla="*/ 102 h 146"/>
                  <a:gd name="T14" fmla="*/ 49 w 255"/>
                  <a:gd name="T15" fmla="*/ 118 h 146"/>
                  <a:gd name="T16" fmla="*/ 57 w 255"/>
                  <a:gd name="T17" fmla="*/ 146 h 146"/>
                  <a:gd name="T18" fmla="*/ 83 w 255"/>
                  <a:gd name="T19" fmla="*/ 161 h 146"/>
                  <a:gd name="T20" fmla="*/ 105 w 255"/>
                  <a:gd name="T21" fmla="*/ 156 h 146"/>
                  <a:gd name="T22" fmla="*/ 126 w 255"/>
                  <a:gd name="T23" fmla="*/ 142 h 146"/>
                  <a:gd name="T24" fmla="*/ 144 w 255"/>
                  <a:gd name="T25" fmla="*/ 136 h 146"/>
                  <a:gd name="T26" fmla="*/ 169 w 255"/>
                  <a:gd name="T27" fmla="*/ 159 h 146"/>
                  <a:gd name="T28" fmla="*/ 197 w 255"/>
                  <a:gd name="T29" fmla="*/ 164 h 146"/>
                  <a:gd name="T30" fmla="*/ 206 w 255"/>
                  <a:gd name="T31" fmla="*/ 142 h 146"/>
                  <a:gd name="T32" fmla="*/ 214 w 255"/>
                  <a:gd name="T33" fmla="*/ 129 h 146"/>
                  <a:gd name="T34" fmla="*/ 242 w 255"/>
                  <a:gd name="T35" fmla="*/ 140 h 146"/>
                  <a:gd name="T36" fmla="*/ 258 w 255"/>
                  <a:gd name="T37" fmla="*/ 153 h 146"/>
                  <a:gd name="T38" fmla="*/ 265 w 255"/>
                  <a:gd name="T39" fmla="*/ 135 h 146"/>
                  <a:gd name="T40" fmla="*/ 280 w 255"/>
                  <a:gd name="T41" fmla="*/ 128 h 146"/>
                  <a:gd name="T42" fmla="*/ 297 w 255"/>
                  <a:gd name="T43" fmla="*/ 113 h 146"/>
                  <a:gd name="T44" fmla="*/ 297 w 255"/>
                  <a:gd name="T45" fmla="*/ 96 h 146"/>
                  <a:gd name="T46" fmla="*/ 283 w 255"/>
                  <a:gd name="T47" fmla="*/ 73 h 146"/>
                  <a:gd name="T48" fmla="*/ 257 w 255"/>
                  <a:gd name="T49" fmla="*/ 71 h 146"/>
                  <a:gd name="T50" fmla="*/ 267 w 255"/>
                  <a:gd name="T51" fmla="*/ 53 h 146"/>
                  <a:gd name="T52" fmla="*/ 279 w 255"/>
                  <a:gd name="T53" fmla="*/ 37 h 146"/>
                  <a:gd name="T54" fmla="*/ 240 w 255"/>
                  <a:gd name="T55" fmla="*/ 33 h 146"/>
                  <a:gd name="T56" fmla="*/ 226 w 255"/>
                  <a:gd name="T57" fmla="*/ 13 h 146"/>
                  <a:gd name="T58" fmla="*/ 194 w 255"/>
                  <a:gd name="T59" fmla="*/ 17 h 146"/>
                  <a:gd name="T60" fmla="*/ 177 w 255"/>
                  <a:gd name="T61" fmla="*/ 0 h 146"/>
                  <a:gd name="T62" fmla="*/ 135 w 255"/>
                  <a:gd name="T63" fmla="*/ 26 h 146"/>
                  <a:gd name="T64" fmla="*/ 111 w 255"/>
                  <a:gd name="T65" fmla="*/ 14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5"/>
                  <a:gd name="T100" fmla="*/ 0 h 146"/>
                  <a:gd name="T101" fmla="*/ 255 w 255"/>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5" h="146">
                    <a:moveTo>
                      <a:pt x="93" y="12"/>
                    </a:moveTo>
                    <a:lnTo>
                      <a:pt x="87" y="18"/>
                    </a:lnTo>
                    <a:lnTo>
                      <a:pt x="80" y="17"/>
                    </a:lnTo>
                    <a:lnTo>
                      <a:pt x="72" y="14"/>
                    </a:lnTo>
                    <a:lnTo>
                      <a:pt x="56" y="21"/>
                    </a:lnTo>
                    <a:lnTo>
                      <a:pt x="43" y="29"/>
                    </a:lnTo>
                    <a:lnTo>
                      <a:pt x="33" y="40"/>
                    </a:lnTo>
                    <a:lnTo>
                      <a:pt x="29" y="50"/>
                    </a:lnTo>
                    <a:lnTo>
                      <a:pt x="22" y="66"/>
                    </a:lnTo>
                    <a:lnTo>
                      <a:pt x="10" y="74"/>
                    </a:lnTo>
                    <a:lnTo>
                      <a:pt x="0" y="88"/>
                    </a:lnTo>
                    <a:lnTo>
                      <a:pt x="0" y="100"/>
                    </a:lnTo>
                    <a:lnTo>
                      <a:pt x="8" y="100"/>
                    </a:lnTo>
                    <a:lnTo>
                      <a:pt x="26" y="86"/>
                    </a:lnTo>
                    <a:lnTo>
                      <a:pt x="34" y="86"/>
                    </a:lnTo>
                    <a:lnTo>
                      <a:pt x="41" y="100"/>
                    </a:lnTo>
                    <a:lnTo>
                      <a:pt x="45" y="110"/>
                    </a:lnTo>
                    <a:lnTo>
                      <a:pt x="48" y="123"/>
                    </a:lnTo>
                    <a:lnTo>
                      <a:pt x="53" y="131"/>
                    </a:lnTo>
                    <a:lnTo>
                      <a:pt x="70" y="136"/>
                    </a:lnTo>
                    <a:lnTo>
                      <a:pt x="80" y="135"/>
                    </a:lnTo>
                    <a:lnTo>
                      <a:pt x="88" y="132"/>
                    </a:lnTo>
                    <a:lnTo>
                      <a:pt x="99" y="132"/>
                    </a:lnTo>
                    <a:lnTo>
                      <a:pt x="106" y="120"/>
                    </a:lnTo>
                    <a:lnTo>
                      <a:pt x="115" y="108"/>
                    </a:lnTo>
                    <a:lnTo>
                      <a:pt x="121" y="115"/>
                    </a:lnTo>
                    <a:lnTo>
                      <a:pt x="132" y="122"/>
                    </a:lnTo>
                    <a:lnTo>
                      <a:pt x="142" y="134"/>
                    </a:lnTo>
                    <a:lnTo>
                      <a:pt x="152" y="146"/>
                    </a:lnTo>
                    <a:lnTo>
                      <a:pt x="166" y="138"/>
                    </a:lnTo>
                    <a:lnTo>
                      <a:pt x="171" y="129"/>
                    </a:lnTo>
                    <a:lnTo>
                      <a:pt x="173" y="120"/>
                    </a:lnTo>
                    <a:lnTo>
                      <a:pt x="173" y="112"/>
                    </a:lnTo>
                    <a:lnTo>
                      <a:pt x="180" y="109"/>
                    </a:lnTo>
                    <a:lnTo>
                      <a:pt x="194" y="113"/>
                    </a:lnTo>
                    <a:lnTo>
                      <a:pt x="204" y="118"/>
                    </a:lnTo>
                    <a:lnTo>
                      <a:pt x="212" y="124"/>
                    </a:lnTo>
                    <a:lnTo>
                      <a:pt x="217" y="129"/>
                    </a:lnTo>
                    <a:lnTo>
                      <a:pt x="226" y="122"/>
                    </a:lnTo>
                    <a:lnTo>
                      <a:pt x="223" y="114"/>
                    </a:lnTo>
                    <a:lnTo>
                      <a:pt x="224" y="108"/>
                    </a:lnTo>
                    <a:lnTo>
                      <a:pt x="236" y="108"/>
                    </a:lnTo>
                    <a:lnTo>
                      <a:pt x="243" y="100"/>
                    </a:lnTo>
                    <a:lnTo>
                      <a:pt x="250" y="95"/>
                    </a:lnTo>
                    <a:lnTo>
                      <a:pt x="255" y="86"/>
                    </a:lnTo>
                    <a:lnTo>
                      <a:pt x="250" y="81"/>
                    </a:lnTo>
                    <a:lnTo>
                      <a:pt x="245" y="70"/>
                    </a:lnTo>
                    <a:lnTo>
                      <a:pt x="238" y="62"/>
                    </a:lnTo>
                    <a:lnTo>
                      <a:pt x="226" y="60"/>
                    </a:lnTo>
                    <a:lnTo>
                      <a:pt x="216" y="60"/>
                    </a:lnTo>
                    <a:lnTo>
                      <a:pt x="219" y="50"/>
                    </a:lnTo>
                    <a:lnTo>
                      <a:pt x="225" y="45"/>
                    </a:lnTo>
                    <a:lnTo>
                      <a:pt x="238" y="40"/>
                    </a:lnTo>
                    <a:lnTo>
                      <a:pt x="235" y="31"/>
                    </a:lnTo>
                    <a:lnTo>
                      <a:pt x="214" y="28"/>
                    </a:lnTo>
                    <a:lnTo>
                      <a:pt x="202" y="28"/>
                    </a:lnTo>
                    <a:lnTo>
                      <a:pt x="195" y="19"/>
                    </a:lnTo>
                    <a:lnTo>
                      <a:pt x="190" y="11"/>
                    </a:lnTo>
                    <a:lnTo>
                      <a:pt x="180" y="2"/>
                    </a:lnTo>
                    <a:lnTo>
                      <a:pt x="163" y="14"/>
                    </a:lnTo>
                    <a:lnTo>
                      <a:pt x="161" y="3"/>
                    </a:lnTo>
                    <a:lnTo>
                      <a:pt x="149" y="0"/>
                    </a:lnTo>
                    <a:lnTo>
                      <a:pt x="129" y="22"/>
                    </a:lnTo>
                    <a:lnTo>
                      <a:pt x="114" y="22"/>
                    </a:lnTo>
                    <a:lnTo>
                      <a:pt x="102" y="14"/>
                    </a:lnTo>
                    <a:lnTo>
                      <a:pt x="93" y="12"/>
                    </a:lnTo>
                    <a:close/>
                  </a:path>
                </a:pathLst>
              </a:custGeom>
              <a:solidFill>
                <a:schemeClr val="accent1"/>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61" name="Freeform 60">
                <a:extLst>
                  <a:ext uri="{FF2B5EF4-FFF2-40B4-BE49-F238E27FC236}">
                    <a16:creationId xmlns:a16="http://schemas.microsoft.com/office/drawing/2014/main" id="{FAD52390-B229-FE48-8576-59273CF96C1C}"/>
                  </a:ext>
                </a:extLst>
              </p:cNvPr>
              <p:cNvSpPr>
                <a:spLocks noChangeAspect="1"/>
              </p:cNvSpPr>
              <p:nvPr/>
            </p:nvSpPr>
            <p:spPr bwMode="auto">
              <a:xfrm>
                <a:off x="4323530" y="4039387"/>
                <a:ext cx="493221" cy="290494"/>
              </a:xfrm>
              <a:custGeom>
                <a:avLst/>
                <a:gdLst>
                  <a:gd name="T0" fmla="*/ 87 w 336"/>
                  <a:gd name="T1" fmla="*/ 234 h 198"/>
                  <a:gd name="T2" fmla="*/ 118 w 336"/>
                  <a:gd name="T3" fmla="*/ 233 h 198"/>
                  <a:gd name="T4" fmla="*/ 141 w 336"/>
                  <a:gd name="T5" fmla="*/ 222 h 198"/>
                  <a:gd name="T6" fmla="*/ 170 w 336"/>
                  <a:gd name="T7" fmla="*/ 205 h 198"/>
                  <a:gd name="T8" fmla="*/ 207 w 336"/>
                  <a:gd name="T9" fmla="*/ 211 h 198"/>
                  <a:gd name="T10" fmla="*/ 239 w 336"/>
                  <a:gd name="T11" fmla="*/ 221 h 198"/>
                  <a:gd name="T12" fmla="*/ 276 w 336"/>
                  <a:gd name="T13" fmla="*/ 235 h 198"/>
                  <a:gd name="T14" fmla="*/ 308 w 336"/>
                  <a:gd name="T15" fmla="*/ 209 h 198"/>
                  <a:gd name="T16" fmla="*/ 349 w 336"/>
                  <a:gd name="T17" fmla="*/ 189 h 198"/>
                  <a:gd name="T18" fmla="*/ 398 w 336"/>
                  <a:gd name="T19" fmla="*/ 165 h 198"/>
                  <a:gd name="T20" fmla="*/ 387 w 336"/>
                  <a:gd name="T21" fmla="*/ 134 h 198"/>
                  <a:gd name="T22" fmla="*/ 353 w 336"/>
                  <a:gd name="T23" fmla="*/ 116 h 198"/>
                  <a:gd name="T24" fmla="*/ 335 w 336"/>
                  <a:gd name="T25" fmla="*/ 112 h 198"/>
                  <a:gd name="T26" fmla="*/ 318 w 336"/>
                  <a:gd name="T27" fmla="*/ 87 h 198"/>
                  <a:gd name="T28" fmla="*/ 295 w 336"/>
                  <a:gd name="T29" fmla="*/ 72 h 198"/>
                  <a:gd name="T30" fmla="*/ 277 w 336"/>
                  <a:gd name="T31" fmla="*/ 97 h 198"/>
                  <a:gd name="T32" fmla="*/ 247 w 336"/>
                  <a:gd name="T33" fmla="*/ 89 h 198"/>
                  <a:gd name="T34" fmla="*/ 247 w 336"/>
                  <a:gd name="T35" fmla="*/ 68 h 198"/>
                  <a:gd name="T36" fmla="*/ 239 w 336"/>
                  <a:gd name="T37" fmla="*/ 43 h 198"/>
                  <a:gd name="T38" fmla="*/ 217 w 336"/>
                  <a:gd name="T39" fmla="*/ 52 h 198"/>
                  <a:gd name="T40" fmla="*/ 185 w 336"/>
                  <a:gd name="T41" fmla="*/ 38 h 198"/>
                  <a:gd name="T42" fmla="*/ 162 w 336"/>
                  <a:gd name="T43" fmla="*/ 18 h 198"/>
                  <a:gd name="T44" fmla="*/ 137 w 336"/>
                  <a:gd name="T45" fmla="*/ 20 h 198"/>
                  <a:gd name="T46" fmla="*/ 121 w 336"/>
                  <a:gd name="T47" fmla="*/ 7 h 198"/>
                  <a:gd name="T48" fmla="*/ 110 w 336"/>
                  <a:gd name="T49" fmla="*/ 28 h 198"/>
                  <a:gd name="T50" fmla="*/ 81 w 336"/>
                  <a:gd name="T51" fmla="*/ 34 h 198"/>
                  <a:gd name="T52" fmla="*/ 48 w 336"/>
                  <a:gd name="T53" fmla="*/ 52 h 198"/>
                  <a:gd name="T54" fmla="*/ 21 w 336"/>
                  <a:gd name="T55" fmla="*/ 74 h 198"/>
                  <a:gd name="T56" fmla="*/ 2 w 336"/>
                  <a:gd name="T57" fmla="*/ 95 h 198"/>
                  <a:gd name="T58" fmla="*/ 5 w 336"/>
                  <a:gd name="T59" fmla="*/ 134 h 198"/>
                  <a:gd name="T60" fmla="*/ 27 w 336"/>
                  <a:gd name="T61" fmla="*/ 163 h 198"/>
                  <a:gd name="T62" fmla="*/ 43 w 336"/>
                  <a:gd name="T63" fmla="*/ 179 h 198"/>
                  <a:gd name="T64" fmla="*/ 68 w 336"/>
                  <a:gd name="T65" fmla="*/ 201 h 198"/>
                  <a:gd name="T66" fmla="*/ 81 w 336"/>
                  <a:gd name="T67" fmla="*/ 223 h 1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6"/>
                  <a:gd name="T103" fmla="*/ 0 h 198"/>
                  <a:gd name="T104" fmla="*/ 336 w 336"/>
                  <a:gd name="T105" fmla="*/ 198 h 1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6" h="198">
                    <a:moveTo>
                      <a:pt x="68" y="188"/>
                    </a:moveTo>
                    <a:lnTo>
                      <a:pt x="73" y="197"/>
                    </a:lnTo>
                    <a:lnTo>
                      <a:pt x="85" y="197"/>
                    </a:lnTo>
                    <a:lnTo>
                      <a:pt x="99" y="196"/>
                    </a:lnTo>
                    <a:lnTo>
                      <a:pt x="110" y="196"/>
                    </a:lnTo>
                    <a:lnTo>
                      <a:pt x="119" y="187"/>
                    </a:lnTo>
                    <a:lnTo>
                      <a:pt x="128" y="172"/>
                    </a:lnTo>
                    <a:lnTo>
                      <a:pt x="143" y="173"/>
                    </a:lnTo>
                    <a:lnTo>
                      <a:pt x="164" y="174"/>
                    </a:lnTo>
                    <a:lnTo>
                      <a:pt x="174" y="178"/>
                    </a:lnTo>
                    <a:lnTo>
                      <a:pt x="189" y="183"/>
                    </a:lnTo>
                    <a:lnTo>
                      <a:pt x="201" y="186"/>
                    </a:lnTo>
                    <a:lnTo>
                      <a:pt x="221" y="192"/>
                    </a:lnTo>
                    <a:lnTo>
                      <a:pt x="232" y="198"/>
                    </a:lnTo>
                    <a:lnTo>
                      <a:pt x="244" y="188"/>
                    </a:lnTo>
                    <a:lnTo>
                      <a:pt x="259" y="176"/>
                    </a:lnTo>
                    <a:lnTo>
                      <a:pt x="276" y="171"/>
                    </a:lnTo>
                    <a:lnTo>
                      <a:pt x="294" y="159"/>
                    </a:lnTo>
                    <a:lnTo>
                      <a:pt x="321" y="144"/>
                    </a:lnTo>
                    <a:lnTo>
                      <a:pt x="335" y="139"/>
                    </a:lnTo>
                    <a:lnTo>
                      <a:pt x="336" y="123"/>
                    </a:lnTo>
                    <a:lnTo>
                      <a:pt x="326" y="113"/>
                    </a:lnTo>
                    <a:lnTo>
                      <a:pt x="318" y="104"/>
                    </a:lnTo>
                    <a:lnTo>
                      <a:pt x="297" y="98"/>
                    </a:lnTo>
                    <a:lnTo>
                      <a:pt x="282" y="106"/>
                    </a:lnTo>
                    <a:lnTo>
                      <a:pt x="282" y="94"/>
                    </a:lnTo>
                    <a:lnTo>
                      <a:pt x="281" y="82"/>
                    </a:lnTo>
                    <a:lnTo>
                      <a:pt x="268" y="73"/>
                    </a:lnTo>
                    <a:lnTo>
                      <a:pt x="256" y="67"/>
                    </a:lnTo>
                    <a:lnTo>
                      <a:pt x="248" y="61"/>
                    </a:lnTo>
                    <a:lnTo>
                      <a:pt x="237" y="71"/>
                    </a:lnTo>
                    <a:lnTo>
                      <a:pt x="233" y="82"/>
                    </a:lnTo>
                    <a:lnTo>
                      <a:pt x="225" y="81"/>
                    </a:lnTo>
                    <a:lnTo>
                      <a:pt x="208" y="75"/>
                    </a:lnTo>
                    <a:lnTo>
                      <a:pt x="201" y="68"/>
                    </a:lnTo>
                    <a:lnTo>
                      <a:pt x="208" y="57"/>
                    </a:lnTo>
                    <a:lnTo>
                      <a:pt x="220" y="38"/>
                    </a:lnTo>
                    <a:lnTo>
                      <a:pt x="201" y="36"/>
                    </a:lnTo>
                    <a:lnTo>
                      <a:pt x="195" y="41"/>
                    </a:lnTo>
                    <a:lnTo>
                      <a:pt x="183" y="44"/>
                    </a:lnTo>
                    <a:lnTo>
                      <a:pt x="172" y="33"/>
                    </a:lnTo>
                    <a:lnTo>
                      <a:pt x="156" y="32"/>
                    </a:lnTo>
                    <a:lnTo>
                      <a:pt x="143" y="24"/>
                    </a:lnTo>
                    <a:lnTo>
                      <a:pt x="136" y="15"/>
                    </a:lnTo>
                    <a:lnTo>
                      <a:pt x="125" y="20"/>
                    </a:lnTo>
                    <a:lnTo>
                      <a:pt x="115" y="17"/>
                    </a:lnTo>
                    <a:lnTo>
                      <a:pt x="114" y="0"/>
                    </a:lnTo>
                    <a:lnTo>
                      <a:pt x="102" y="6"/>
                    </a:lnTo>
                    <a:lnTo>
                      <a:pt x="102" y="19"/>
                    </a:lnTo>
                    <a:lnTo>
                      <a:pt x="93" y="24"/>
                    </a:lnTo>
                    <a:lnTo>
                      <a:pt x="79" y="24"/>
                    </a:lnTo>
                    <a:lnTo>
                      <a:pt x="68" y="29"/>
                    </a:lnTo>
                    <a:lnTo>
                      <a:pt x="54" y="34"/>
                    </a:lnTo>
                    <a:lnTo>
                      <a:pt x="40" y="44"/>
                    </a:lnTo>
                    <a:lnTo>
                      <a:pt x="26" y="51"/>
                    </a:lnTo>
                    <a:lnTo>
                      <a:pt x="18" y="62"/>
                    </a:lnTo>
                    <a:lnTo>
                      <a:pt x="1" y="68"/>
                    </a:lnTo>
                    <a:lnTo>
                      <a:pt x="2" y="80"/>
                    </a:lnTo>
                    <a:lnTo>
                      <a:pt x="0" y="92"/>
                    </a:lnTo>
                    <a:lnTo>
                      <a:pt x="4" y="113"/>
                    </a:lnTo>
                    <a:lnTo>
                      <a:pt x="15" y="128"/>
                    </a:lnTo>
                    <a:lnTo>
                      <a:pt x="23" y="137"/>
                    </a:lnTo>
                    <a:lnTo>
                      <a:pt x="25" y="143"/>
                    </a:lnTo>
                    <a:lnTo>
                      <a:pt x="36" y="151"/>
                    </a:lnTo>
                    <a:lnTo>
                      <a:pt x="47" y="159"/>
                    </a:lnTo>
                    <a:lnTo>
                      <a:pt x="57" y="169"/>
                    </a:lnTo>
                    <a:lnTo>
                      <a:pt x="63" y="181"/>
                    </a:lnTo>
                    <a:lnTo>
                      <a:pt x="68" y="188"/>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62" name="Freeform 61">
                <a:extLst>
                  <a:ext uri="{FF2B5EF4-FFF2-40B4-BE49-F238E27FC236}">
                    <a16:creationId xmlns:a16="http://schemas.microsoft.com/office/drawing/2014/main" id="{84DE2567-405F-7F42-B665-892D22230039}"/>
                  </a:ext>
                </a:extLst>
              </p:cNvPr>
              <p:cNvSpPr>
                <a:spLocks noChangeAspect="1"/>
              </p:cNvSpPr>
              <p:nvPr/>
            </p:nvSpPr>
            <p:spPr bwMode="auto">
              <a:xfrm>
                <a:off x="5038021" y="3844076"/>
                <a:ext cx="1380773" cy="933288"/>
              </a:xfrm>
              <a:custGeom>
                <a:avLst/>
                <a:gdLst>
                  <a:gd name="T0" fmla="*/ 938 w 940"/>
                  <a:gd name="T1" fmla="*/ 511 h 635"/>
                  <a:gd name="T2" fmla="*/ 777 w 940"/>
                  <a:gd name="T3" fmla="*/ 566 h 635"/>
                  <a:gd name="T4" fmla="*/ 847 w 940"/>
                  <a:gd name="T5" fmla="*/ 617 h 635"/>
                  <a:gd name="T6" fmla="*/ 928 w 940"/>
                  <a:gd name="T7" fmla="*/ 631 h 635"/>
                  <a:gd name="T8" fmla="*/ 949 w 940"/>
                  <a:gd name="T9" fmla="*/ 652 h 635"/>
                  <a:gd name="T10" fmla="*/ 905 w 940"/>
                  <a:gd name="T11" fmla="*/ 680 h 635"/>
                  <a:gd name="T12" fmla="*/ 866 w 940"/>
                  <a:gd name="T13" fmla="*/ 694 h 635"/>
                  <a:gd name="T14" fmla="*/ 807 w 940"/>
                  <a:gd name="T15" fmla="*/ 729 h 635"/>
                  <a:gd name="T16" fmla="*/ 755 w 940"/>
                  <a:gd name="T17" fmla="*/ 729 h 635"/>
                  <a:gd name="T18" fmla="*/ 740 w 940"/>
                  <a:gd name="T19" fmla="*/ 666 h 635"/>
                  <a:gd name="T20" fmla="*/ 712 w 940"/>
                  <a:gd name="T21" fmla="*/ 638 h 635"/>
                  <a:gd name="T22" fmla="*/ 700 w 940"/>
                  <a:gd name="T23" fmla="*/ 594 h 635"/>
                  <a:gd name="T24" fmla="*/ 646 w 940"/>
                  <a:gd name="T25" fmla="*/ 589 h 635"/>
                  <a:gd name="T26" fmla="*/ 644 w 940"/>
                  <a:gd name="T27" fmla="*/ 540 h 635"/>
                  <a:gd name="T28" fmla="*/ 563 w 940"/>
                  <a:gd name="T29" fmla="*/ 602 h 635"/>
                  <a:gd name="T30" fmla="*/ 549 w 940"/>
                  <a:gd name="T31" fmla="*/ 625 h 635"/>
                  <a:gd name="T32" fmla="*/ 473 w 940"/>
                  <a:gd name="T33" fmla="*/ 679 h 635"/>
                  <a:gd name="T34" fmla="*/ 391 w 940"/>
                  <a:gd name="T35" fmla="*/ 700 h 635"/>
                  <a:gd name="T36" fmla="*/ 441 w 940"/>
                  <a:gd name="T37" fmla="*/ 643 h 635"/>
                  <a:gd name="T38" fmla="*/ 496 w 940"/>
                  <a:gd name="T39" fmla="*/ 587 h 635"/>
                  <a:gd name="T40" fmla="*/ 480 w 940"/>
                  <a:gd name="T41" fmla="*/ 521 h 635"/>
                  <a:gd name="T42" fmla="*/ 442 w 940"/>
                  <a:gd name="T43" fmla="*/ 464 h 635"/>
                  <a:gd name="T44" fmla="*/ 386 w 940"/>
                  <a:gd name="T45" fmla="*/ 435 h 635"/>
                  <a:gd name="T46" fmla="*/ 284 w 940"/>
                  <a:gd name="T47" fmla="*/ 413 h 635"/>
                  <a:gd name="T48" fmla="*/ 252 w 940"/>
                  <a:gd name="T49" fmla="*/ 479 h 635"/>
                  <a:gd name="T50" fmla="*/ 194 w 940"/>
                  <a:gd name="T51" fmla="*/ 474 h 635"/>
                  <a:gd name="T52" fmla="*/ 160 w 940"/>
                  <a:gd name="T53" fmla="*/ 473 h 635"/>
                  <a:gd name="T54" fmla="*/ 59 w 940"/>
                  <a:gd name="T55" fmla="*/ 455 h 635"/>
                  <a:gd name="T56" fmla="*/ 25 w 940"/>
                  <a:gd name="T57" fmla="*/ 417 h 635"/>
                  <a:gd name="T58" fmla="*/ 10 w 940"/>
                  <a:gd name="T59" fmla="*/ 385 h 635"/>
                  <a:gd name="T60" fmla="*/ 39 w 940"/>
                  <a:gd name="T61" fmla="*/ 360 h 635"/>
                  <a:gd name="T62" fmla="*/ 52 w 940"/>
                  <a:gd name="T63" fmla="*/ 297 h 635"/>
                  <a:gd name="T64" fmla="*/ 116 w 940"/>
                  <a:gd name="T65" fmla="*/ 234 h 635"/>
                  <a:gd name="T66" fmla="*/ 120 w 940"/>
                  <a:gd name="T67" fmla="*/ 174 h 635"/>
                  <a:gd name="T68" fmla="*/ 105 w 940"/>
                  <a:gd name="T69" fmla="*/ 145 h 635"/>
                  <a:gd name="T70" fmla="*/ 137 w 940"/>
                  <a:gd name="T71" fmla="*/ 99 h 635"/>
                  <a:gd name="T72" fmla="*/ 183 w 940"/>
                  <a:gd name="T73" fmla="*/ 89 h 635"/>
                  <a:gd name="T74" fmla="*/ 248 w 940"/>
                  <a:gd name="T75" fmla="*/ 100 h 635"/>
                  <a:gd name="T76" fmla="*/ 317 w 940"/>
                  <a:gd name="T77" fmla="*/ 113 h 635"/>
                  <a:gd name="T78" fmla="*/ 372 w 940"/>
                  <a:gd name="T79" fmla="*/ 112 h 635"/>
                  <a:gd name="T80" fmla="*/ 460 w 940"/>
                  <a:gd name="T81" fmla="*/ 125 h 635"/>
                  <a:gd name="T82" fmla="*/ 509 w 940"/>
                  <a:gd name="T83" fmla="*/ 81 h 635"/>
                  <a:gd name="T84" fmla="*/ 560 w 940"/>
                  <a:gd name="T85" fmla="*/ 49 h 635"/>
                  <a:gd name="T86" fmla="*/ 607 w 940"/>
                  <a:gd name="T87" fmla="*/ 31 h 635"/>
                  <a:gd name="T88" fmla="*/ 689 w 940"/>
                  <a:gd name="T89" fmla="*/ 19 h 635"/>
                  <a:gd name="T90" fmla="*/ 706 w 940"/>
                  <a:gd name="T91" fmla="*/ 71 h 635"/>
                  <a:gd name="T92" fmla="*/ 774 w 940"/>
                  <a:gd name="T93" fmla="*/ 100 h 635"/>
                  <a:gd name="T94" fmla="*/ 814 w 940"/>
                  <a:gd name="T95" fmla="*/ 175 h 635"/>
                  <a:gd name="T96" fmla="*/ 900 w 940"/>
                  <a:gd name="T97" fmla="*/ 170 h 635"/>
                  <a:gd name="T98" fmla="*/ 965 w 940"/>
                  <a:gd name="T99" fmla="*/ 197 h 635"/>
                  <a:gd name="T100" fmla="*/ 1020 w 940"/>
                  <a:gd name="T101" fmla="*/ 187 h 635"/>
                  <a:gd name="T102" fmla="*/ 1080 w 940"/>
                  <a:gd name="T103" fmla="*/ 205 h 635"/>
                  <a:gd name="T104" fmla="*/ 1094 w 940"/>
                  <a:gd name="T105" fmla="*/ 263 h 635"/>
                  <a:gd name="T106" fmla="*/ 1097 w 940"/>
                  <a:gd name="T107" fmla="*/ 281 h 635"/>
                  <a:gd name="T108" fmla="*/ 1117 w 940"/>
                  <a:gd name="T109" fmla="*/ 340 h 635"/>
                  <a:gd name="T110" fmla="*/ 1072 w 940"/>
                  <a:gd name="T111" fmla="*/ 379 h 635"/>
                  <a:gd name="T112" fmla="*/ 1023 w 940"/>
                  <a:gd name="T113" fmla="*/ 429 h 6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40"/>
                  <a:gd name="T172" fmla="*/ 0 h 635"/>
                  <a:gd name="T173" fmla="*/ 940 w 940"/>
                  <a:gd name="T174" fmla="*/ 635 h 6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40" h="635">
                    <a:moveTo>
                      <a:pt x="860" y="384"/>
                    </a:moveTo>
                    <a:lnTo>
                      <a:pt x="824" y="399"/>
                    </a:lnTo>
                    <a:lnTo>
                      <a:pt x="789" y="430"/>
                    </a:lnTo>
                    <a:lnTo>
                      <a:pt x="729" y="446"/>
                    </a:lnTo>
                    <a:lnTo>
                      <a:pt x="703" y="471"/>
                    </a:lnTo>
                    <a:lnTo>
                      <a:pt x="654" y="476"/>
                    </a:lnTo>
                    <a:lnTo>
                      <a:pt x="655" y="498"/>
                    </a:lnTo>
                    <a:lnTo>
                      <a:pt x="690" y="494"/>
                    </a:lnTo>
                    <a:lnTo>
                      <a:pt x="713" y="519"/>
                    </a:lnTo>
                    <a:lnTo>
                      <a:pt x="723" y="541"/>
                    </a:lnTo>
                    <a:lnTo>
                      <a:pt x="757" y="536"/>
                    </a:lnTo>
                    <a:lnTo>
                      <a:pt x="781" y="531"/>
                    </a:lnTo>
                    <a:lnTo>
                      <a:pt x="793" y="516"/>
                    </a:lnTo>
                    <a:lnTo>
                      <a:pt x="806" y="520"/>
                    </a:lnTo>
                    <a:lnTo>
                      <a:pt x="799" y="548"/>
                    </a:lnTo>
                    <a:lnTo>
                      <a:pt x="794" y="563"/>
                    </a:lnTo>
                    <a:lnTo>
                      <a:pt x="779" y="570"/>
                    </a:lnTo>
                    <a:lnTo>
                      <a:pt x="762" y="572"/>
                    </a:lnTo>
                    <a:lnTo>
                      <a:pt x="750" y="564"/>
                    </a:lnTo>
                    <a:lnTo>
                      <a:pt x="733" y="568"/>
                    </a:lnTo>
                    <a:lnTo>
                      <a:pt x="729" y="584"/>
                    </a:lnTo>
                    <a:lnTo>
                      <a:pt x="712" y="589"/>
                    </a:lnTo>
                    <a:lnTo>
                      <a:pt x="688" y="592"/>
                    </a:lnTo>
                    <a:lnTo>
                      <a:pt x="679" y="613"/>
                    </a:lnTo>
                    <a:lnTo>
                      <a:pt x="661" y="627"/>
                    </a:lnTo>
                    <a:lnTo>
                      <a:pt x="646" y="635"/>
                    </a:lnTo>
                    <a:lnTo>
                      <a:pt x="635" y="613"/>
                    </a:lnTo>
                    <a:lnTo>
                      <a:pt x="644" y="590"/>
                    </a:lnTo>
                    <a:lnTo>
                      <a:pt x="642" y="562"/>
                    </a:lnTo>
                    <a:lnTo>
                      <a:pt x="623" y="560"/>
                    </a:lnTo>
                    <a:lnTo>
                      <a:pt x="587" y="575"/>
                    </a:lnTo>
                    <a:lnTo>
                      <a:pt x="577" y="563"/>
                    </a:lnTo>
                    <a:lnTo>
                      <a:pt x="599" y="537"/>
                    </a:lnTo>
                    <a:lnTo>
                      <a:pt x="635" y="514"/>
                    </a:lnTo>
                    <a:lnTo>
                      <a:pt x="626" y="490"/>
                    </a:lnTo>
                    <a:lnTo>
                      <a:pt x="589" y="500"/>
                    </a:lnTo>
                    <a:lnTo>
                      <a:pt x="566" y="510"/>
                    </a:lnTo>
                    <a:lnTo>
                      <a:pt x="553" y="511"/>
                    </a:lnTo>
                    <a:lnTo>
                      <a:pt x="544" y="495"/>
                    </a:lnTo>
                    <a:lnTo>
                      <a:pt x="553" y="478"/>
                    </a:lnTo>
                    <a:lnTo>
                      <a:pt x="556" y="466"/>
                    </a:lnTo>
                    <a:lnTo>
                      <a:pt x="542" y="454"/>
                    </a:lnTo>
                    <a:lnTo>
                      <a:pt x="524" y="461"/>
                    </a:lnTo>
                    <a:lnTo>
                      <a:pt x="497" y="481"/>
                    </a:lnTo>
                    <a:lnTo>
                      <a:pt x="474" y="506"/>
                    </a:lnTo>
                    <a:lnTo>
                      <a:pt x="462" y="500"/>
                    </a:lnTo>
                    <a:lnTo>
                      <a:pt x="448" y="510"/>
                    </a:lnTo>
                    <a:lnTo>
                      <a:pt x="462" y="526"/>
                    </a:lnTo>
                    <a:lnTo>
                      <a:pt x="422" y="566"/>
                    </a:lnTo>
                    <a:lnTo>
                      <a:pt x="410" y="577"/>
                    </a:lnTo>
                    <a:lnTo>
                      <a:pt x="398" y="571"/>
                    </a:lnTo>
                    <a:lnTo>
                      <a:pt x="384" y="597"/>
                    </a:lnTo>
                    <a:lnTo>
                      <a:pt x="359" y="593"/>
                    </a:lnTo>
                    <a:lnTo>
                      <a:pt x="329" y="589"/>
                    </a:lnTo>
                    <a:lnTo>
                      <a:pt x="337" y="574"/>
                    </a:lnTo>
                    <a:lnTo>
                      <a:pt x="363" y="563"/>
                    </a:lnTo>
                    <a:lnTo>
                      <a:pt x="371" y="541"/>
                    </a:lnTo>
                    <a:lnTo>
                      <a:pt x="376" y="502"/>
                    </a:lnTo>
                    <a:lnTo>
                      <a:pt x="392" y="500"/>
                    </a:lnTo>
                    <a:lnTo>
                      <a:pt x="417" y="494"/>
                    </a:lnTo>
                    <a:lnTo>
                      <a:pt x="433" y="476"/>
                    </a:lnTo>
                    <a:lnTo>
                      <a:pt x="417" y="462"/>
                    </a:lnTo>
                    <a:lnTo>
                      <a:pt x="404" y="438"/>
                    </a:lnTo>
                    <a:lnTo>
                      <a:pt x="392" y="438"/>
                    </a:lnTo>
                    <a:lnTo>
                      <a:pt x="385" y="411"/>
                    </a:lnTo>
                    <a:lnTo>
                      <a:pt x="372" y="390"/>
                    </a:lnTo>
                    <a:lnTo>
                      <a:pt x="371" y="375"/>
                    </a:lnTo>
                    <a:lnTo>
                      <a:pt x="352" y="366"/>
                    </a:lnTo>
                    <a:lnTo>
                      <a:pt x="325" y="366"/>
                    </a:lnTo>
                    <a:lnTo>
                      <a:pt x="309" y="341"/>
                    </a:lnTo>
                    <a:lnTo>
                      <a:pt x="278" y="346"/>
                    </a:lnTo>
                    <a:lnTo>
                      <a:pt x="239" y="347"/>
                    </a:lnTo>
                    <a:lnTo>
                      <a:pt x="227" y="370"/>
                    </a:lnTo>
                    <a:lnTo>
                      <a:pt x="219" y="386"/>
                    </a:lnTo>
                    <a:lnTo>
                      <a:pt x="212" y="403"/>
                    </a:lnTo>
                    <a:lnTo>
                      <a:pt x="200" y="397"/>
                    </a:lnTo>
                    <a:lnTo>
                      <a:pt x="189" y="390"/>
                    </a:lnTo>
                    <a:lnTo>
                      <a:pt x="163" y="399"/>
                    </a:lnTo>
                    <a:lnTo>
                      <a:pt x="158" y="418"/>
                    </a:lnTo>
                    <a:lnTo>
                      <a:pt x="138" y="416"/>
                    </a:lnTo>
                    <a:lnTo>
                      <a:pt x="135" y="398"/>
                    </a:lnTo>
                    <a:lnTo>
                      <a:pt x="109" y="390"/>
                    </a:lnTo>
                    <a:lnTo>
                      <a:pt x="87" y="387"/>
                    </a:lnTo>
                    <a:lnTo>
                      <a:pt x="50" y="383"/>
                    </a:lnTo>
                    <a:lnTo>
                      <a:pt x="40" y="378"/>
                    </a:lnTo>
                    <a:lnTo>
                      <a:pt x="29" y="367"/>
                    </a:lnTo>
                    <a:lnTo>
                      <a:pt x="21" y="351"/>
                    </a:lnTo>
                    <a:lnTo>
                      <a:pt x="14" y="344"/>
                    </a:lnTo>
                    <a:lnTo>
                      <a:pt x="0" y="329"/>
                    </a:lnTo>
                    <a:lnTo>
                      <a:pt x="8" y="324"/>
                    </a:lnTo>
                    <a:lnTo>
                      <a:pt x="15" y="319"/>
                    </a:lnTo>
                    <a:lnTo>
                      <a:pt x="25" y="313"/>
                    </a:lnTo>
                    <a:lnTo>
                      <a:pt x="33" y="303"/>
                    </a:lnTo>
                    <a:lnTo>
                      <a:pt x="40" y="291"/>
                    </a:lnTo>
                    <a:lnTo>
                      <a:pt x="44" y="273"/>
                    </a:lnTo>
                    <a:lnTo>
                      <a:pt x="44" y="250"/>
                    </a:lnTo>
                    <a:lnTo>
                      <a:pt x="51" y="231"/>
                    </a:lnTo>
                    <a:lnTo>
                      <a:pt x="72" y="217"/>
                    </a:lnTo>
                    <a:lnTo>
                      <a:pt x="98" y="197"/>
                    </a:lnTo>
                    <a:lnTo>
                      <a:pt x="110" y="190"/>
                    </a:lnTo>
                    <a:lnTo>
                      <a:pt x="112" y="168"/>
                    </a:lnTo>
                    <a:lnTo>
                      <a:pt x="101" y="146"/>
                    </a:lnTo>
                    <a:lnTo>
                      <a:pt x="97" y="145"/>
                    </a:lnTo>
                    <a:lnTo>
                      <a:pt x="92" y="131"/>
                    </a:lnTo>
                    <a:lnTo>
                      <a:pt x="88" y="122"/>
                    </a:lnTo>
                    <a:lnTo>
                      <a:pt x="82" y="109"/>
                    </a:lnTo>
                    <a:lnTo>
                      <a:pt x="113" y="102"/>
                    </a:lnTo>
                    <a:lnTo>
                      <a:pt x="115" y="83"/>
                    </a:lnTo>
                    <a:lnTo>
                      <a:pt x="122" y="76"/>
                    </a:lnTo>
                    <a:lnTo>
                      <a:pt x="140" y="75"/>
                    </a:lnTo>
                    <a:lnTo>
                      <a:pt x="154" y="75"/>
                    </a:lnTo>
                    <a:lnTo>
                      <a:pt x="177" y="77"/>
                    </a:lnTo>
                    <a:lnTo>
                      <a:pt x="197" y="70"/>
                    </a:lnTo>
                    <a:lnTo>
                      <a:pt x="209" y="84"/>
                    </a:lnTo>
                    <a:lnTo>
                      <a:pt x="237" y="82"/>
                    </a:lnTo>
                    <a:lnTo>
                      <a:pt x="251" y="82"/>
                    </a:lnTo>
                    <a:lnTo>
                      <a:pt x="267" y="95"/>
                    </a:lnTo>
                    <a:lnTo>
                      <a:pt x="286" y="113"/>
                    </a:lnTo>
                    <a:lnTo>
                      <a:pt x="294" y="100"/>
                    </a:lnTo>
                    <a:lnTo>
                      <a:pt x="313" y="94"/>
                    </a:lnTo>
                    <a:lnTo>
                      <a:pt x="326" y="92"/>
                    </a:lnTo>
                    <a:lnTo>
                      <a:pt x="366" y="86"/>
                    </a:lnTo>
                    <a:lnTo>
                      <a:pt x="387" y="105"/>
                    </a:lnTo>
                    <a:lnTo>
                      <a:pt x="402" y="107"/>
                    </a:lnTo>
                    <a:lnTo>
                      <a:pt x="420" y="94"/>
                    </a:lnTo>
                    <a:lnTo>
                      <a:pt x="428" y="68"/>
                    </a:lnTo>
                    <a:lnTo>
                      <a:pt x="428" y="44"/>
                    </a:lnTo>
                    <a:lnTo>
                      <a:pt x="455" y="39"/>
                    </a:lnTo>
                    <a:lnTo>
                      <a:pt x="471" y="41"/>
                    </a:lnTo>
                    <a:lnTo>
                      <a:pt x="488" y="41"/>
                    </a:lnTo>
                    <a:lnTo>
                      <a:pt x="503" y="44"/>
                    </a:lnTo>
                    <a:lnTo>
                      <a:pt x="511" y="26"/>
                    </a:lnTo>
                    <a:lnTo>
                      <a:pt x="542" y="12"/>
                    </a:lnTo>
                    <a:lnTo>
                      <a:pt x="565" y="0"/>
                    </a:lnTo>
                    <a:lnTo>
                      <a:pt x="580" y="16"/>
                    </a:lnTo>
                    <a:lnTo>
                      <a:pt x="599" y="31"/>
                    </a:lnTo>
                    <a:lnTo>
                      <a:pt x="613" y="45"/>
                    </a:lnTo>
                    <a:lnTo>
                      <a:pt x="594" y="60"/>
                    </a:lnTo>
                    <a:lnTo>
                      <a:pt x="604" y="84"/>
                    </a:lnTo>
                    <a:lnTo>
                      <a:pt x="641" y="84"/>
                    </a:lnTo>
                    <a:lnTo>
                      <a:pt x="651" y="84"/>
                    </a:lnTo>
                    <a:lnTo>
                      <a:pt x="669" y="99"/>
                    </a:lnTo>
                    <a:lnTo>
                      <a:pt x="675" y="124"/>
                    </a:lnTo>
                    <a:lnTo>
                      <a:pt x="685" y="147"/>
                    </a:lnTo>
                    <a:lnTo>
                      <a:pt x="704" y="142"/>
                    </a:lnTo>
                    <a:lnTo>
                      <a:pt x="722" y="155"/>
                    </a:lnTo>
                    <a:lnTo>
                      <a:pt x="757" y="143"/>
                    </a:lnTo>
                    <a:lnTo>
                      <a:pt x="783" y="134"/>
                    </a:lnTo>
                    <a:lnTo>
                      <a:pt x="795" y="156"/>
                    </a:lnTo>
                    <a:lnTo>
                      <a:pt x="812" y="166"/>
                    </a:lnTo>
                    <a:lnTo>
                      <a:pt x="825" y="149"/>
                    </a:lnTo>
                    <a:lnTo>
                      <a:pt x="846" y="166"/>
                    </a:lnTo>
                    <a:lnTo>
                      <a:pt x="858" y="157"/>
                    </a:lnTo>
                    <a:lnTo>
                      <a:pt x="875" y="158"/>
                    </a:lnTo>
                    <a:lnTo>
                      <a:pt x="893" y="162"/>
                    </a:lnTo>
                    <a:lnTo>
                      <a:pt x="909" y="172"/>
                    </a:lnTo>
                    <a:lnTo>
                      <a:pt x="931" y="172"/>
                    </a:lnTo>
                    <a:lnTo>
                      <a:pt x="935" y="194"/>
                    </a:lnTo>
                    <a:lnTo>
                      <a:pt x="921" y="221"/>
                    </a:lnTo>
                    <a:lnTo>
                      <a:pt x="930" y="221"/>
                    </a:lnTo>
                    <a:lnTo>
                      <a:pt x="934" y="228"/>
                    </a:lnTo>
                    <a:lnTo>
                      <a:pt x="923" y="236"/>
                    </a:lnTo>
                    <a:lnTo>
                      <a:pt x="923" y="249"/>
                    </a:lnTo>
                    <a:lnTo>
                      <a:pt x="933" y="253"/>
                    </a:lnTo>
                    <a:lnTo>
                      <a:pt x="940" y="286"/>
                    </a:lnTo>
                    <a:lnTo>
                      <a:pt x="940" y="310"/>
                    </a:lnTo>
                    <a:lnTo>
                      <a:pt x="918" y="316"/>
                    </a:lnTo>
                    <a:lnTo>
                      <a:pt x="902" y="319"/>
                    </a:lnTo>
                    <a:lnTo>
                      <a:pt x="896" y="337"/>
                    </a:lnTo>
                    <a:lnTo>
                      <a:pt x="862" y="344"/>
                    </a:lnTo>
                    <a:lnTo>
                      <a:pt x="861" y="361"/>
                    </a:lnTo>
                    <a:lnTo>
                      <a:pt x="860" y="384"/>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63" name="Freeform 62">
                <a:extLst>
                  <a:ext uri="{FF2B5EF4-FFF2-40B4-BE49-F238E27FC236}">
                    <a16:creationId xmlns:a16="http://schemas.microsoft.com/office/drawing/2014/main" id="{DE3E8E2B-6391-094F-9947-4160805AAFBE}"/>
                  </a:ext>
                </a:extLst>
              </p:cNvPr>
              <p:cNvSpPr>
                <a:spLocks noChangeAspect="1" noEditPoints="1"/>
              </p:cNvSpPr>
              <p:nvPr/>
            </p:nvSpPr>
            <p:spPr bwMode="auto">
              <a:xfrm>
                <a:off x="4963853" y="1715437"/>
                <a:ext cx="573571" cy="1265811"/>
              </a:xfrm>
              <a:custGeom>
                <a:avLst/>
                <a:gdLst>
                  <a:gd name="T0" fmla="*/ 295 w 390"/>
                  <a:gd name="T1" fmla="*/ 957 h 861"/>
                  <a:gd name="T2" fmla="*/ 232 w 390"/>
                  <a:gd name="T3" fmla="*/ 986 h 861"/>
                  <a:gd name="T4" fmla="*/ 181 w 390"/>
                  <a:gd name="T5" fmla="*/ 1024 h 861"/>
                  <a:gd name="T6" fmla="*/ 105 w 390"/>
                  <a:gd name="T7" fmla="*/ 1007 h 861"/>
                  <a:gd name="T8" fmla="*/ 65 w 390"/>
                  <a:gd name="T9" fmla="*/ 979 h 861"/>
                  <a:gd name="T10" fmla="*/ 19 w 390"/>
                  <a:gd name="T11" fmla="*/ 898 h 861"/>
                  <a:gd name="T12" fmla="*/ 23 w 390"/>
                  <a:gd name="T13" fmla="*/ 798 h 861"/>
                  <a:gd name="T14" fmla="*/ 40 w 390"/>
                  <a:gd name="T15" fmla="*/ 715 h 861"/>
                  <a:gd name="T16" fmla="*/ 94 w 390"/>
                  <a:gd name="T17" fmla="*/ 653 h 861"/>
                  <a:gd name="T18" fmla="*/ 144 w 390"/>
                  <a:gd name="T19" fmla="*/ 564 h 861"/>
                  <a:gd name="T20" fmla="*/ 199 w 390"/>
                  <a:gd name="T21" fmla="*/ 514 h 861"/>
                  <a:gd name="T22" fmla="*/ 162 w 390"/>
                  <a:gd name="T23" fmla="*/ 454 h 861"/>
                  <a:gd name="T24" fmla="*/ 109 w 390"/>
                  <a:gd name="T25" fmla="*/ 400 h 861"/>
                  <a:gd name="T26" fmla="*/ 104 w 390"/>
                  <a:gd name="T27" fmla="*/ 279 h 861"/>
                  <a:gd name="T28" fmla="*/ 80 w 390"/>
                  <a:gd name="T29" fmla="*/ 212 h 861"/>
                  <a:gd name="T30" fmla="*/ 15 w 390"/>
                  <a:gd name="T31" fmla="*/ 140 h 861"/>
                  <a:gd name="T32" fmla="*/ 15 w 390"/>
                  <a:gd name="T33" fmla="*/ 80 h 861"/>
                  <a:gd name="T34" fmla="*/ 121 w 390"/>
                  <a:gd name="T35" fmla="*/ 139 h 861"/>
                  <a:gd name="T36" fmla="*/ 178 w 390"/>
                  <a:gd name="T37" fmla="*/ 75 h 861"/>
                  <a:gd name="T38" fmla="*/ 245 w 390"/>
                  <a:gd name="T39" fmla="*/ 8 h 861"/>
                  <a:gd name="T40" fmla="*/ 281 w 390"/>
                  <a:gd name="T41" fmla="*/ 99 h 861"/>
                  <a:gd name="T42" fmla="*/ 288 w 390"/>
                  <a:gd name="T43" fmla="*/ 162 h 861"/>
                  <a:gd name="T44" fmla="*/ 320 w 390"/>
                  <a:gd name="T45" fmla="*/ 237 h 861"/>
                  <a:gd name="T46" fmla="*/ 315 w 390"/>
                  <a:gd name="T47" fmla="*/ 323 h 861"/>
                  <a:gd name="T48" fmla="*/ 357 w 390"/>
                  <a:gd name="T49" fmla="*/ 404 h 861"/>
                  <a:gd name="T50" fmla="*/ 356 w 390"/>
                  <a:gd name="T51" fmla="*/ 473 h 861"/>
                  <a:gd name="T52" fmla="*/ 385 w 390"/>
                  <a:gd name="T53" fmla="*/ 549 h 861"/>
                  <a:gd name="T54" fmla="*/ 426 w 390"/>
                  <a:gd name="T55" fmla="*/ 652 h 861"/>
                  <a:gd name="T56" fmla="*/ 445 w 390"/>
                  <a:gd name="T57" fmla="*/ 766 h 861"/>
                  <a:gd name="T58" fmla="*/ 391 w 390"/>
                  <a:gd name="T59" fmla="*/ 857 h 861"/>
                  <a:gd name="T60" fmla="*/ 330 w 390"/>
                  <a:gd name="T61" fmla="*/ 929 h 861"/>
                  <a:gd name="T62" fmla="*/ 318 w 390"/>
                  <a:gd name="T63" fmla="*/ 868 h 861"/>
                  <a:gd name="T64" fmla="*/ 349 w 390"/>
                  <a:gd name="T65" fmla="*/ 860 h 861"/>
                  <a:gd name="T66" fmla="*/ 400 w 390"/>
                  <a:gd name="T67" fmla="*/ 785 h 861"/>
                  <a:gd name="T68" fmla="*/ 406 w 390"/>
                  <a:gd name="T69" fmla="*/ 737 h 861"/>
                  <a:gd name="T70" fmla="*/ 385 w 390"/>
                  <a:gd name="T71" fmla="*/ 758 h 861"/>
                  <a:gd name="T72" fmla="*/ 359 w 390"/>
                  <a:gd name="T73" fmla="*/ 737 h 861"/>
                  <a:gd name="T74" fmla="*/ 331 w 390"/>
                  <a:gd name="T75" fmla="*/ 723 h 861"/>
                  <a:gd name="T76" fmla="*/ 308 w 390"/>
                  <a:gd name="T77" fmla="*/ 703 h 861"/>
                  <a:gd name="T78" fmla="*/ 277 w 390"/>
                  <a:gd name="T79" fmla="*/ 710 h 861"/>
                  <a:gd name="T80" fmla="*/ 297 w 390"/>
                  <a:gd name="T81" fmla="*/ 747 h 861"/>
                  <a:gd name="T82" fmla="*/ 313 w 390"/>
                  <a:gd name="T83" fmla="*/ 737 h 861"/>
                  <a:gd name="T84" fmla="*/ 332 w 390"/>
                  <a:gd name="T85" fmla="*/ 775 h 861"/>
                  <a:gd name="T86" fmla="*/ 339 w 390"/>
                  <a:gd name="T87" fmla="*/ 817 h 861"/>
                  <a:gd name="T88" fmla="*/ 311 w 390"/>
                  <a:gd name="T89" fmla="*/ 843 h 861"/>
                  <a:gd name="T90" fmla="*/ 269 w 390"/>
                  <a:gd name="T91" fmla="*/ 841 h 861"/>
                  <a:gd name="T92" fmla="*/ 281 w 390"/>
                  <a:gd name="T93" fmla="*/ 816 h 861"/>
                  <a:gd name="T94" fmla="*/ 243 w 390"/>
                  <a:gd name="T95" fmla="*/ 827 h 861"/>
                  <a:gd name="T96" fmla="*/ 255 w 390"/>
                  <a:gd name="T97" fmla="*/ 841 h 861"/>
                  <a:gd name="T98" fmla="*/ 220 w 390"/>
                  <a:gd name="T99" fmla="*/ 860 h 861"/>
                  <a:gd name="T100" fmla="*/ 227 w 390"/>
                  <a:gd name="T101" fmla="*/ 793 h 861"/>
                  <a:gd name="T102" fmla="*/ 203 w 390"/>
                  <a:gd name="T103" fmla="*/ 827 h 861"/>
                  <a:gd name="T104" fmla="*/ 205 w 390"/>
                  <a:gd name="T105" fmla="*/ 878 h 8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90"/>
                  <a:gd name="T160" fmla="*/ 0 h 861"/>
                  <a:gd name="T161" fmla="*/ 390 w 390"/>
                  <a:gd name="T162" fmla="*/ 861 h 8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90" h="861">
                    <a:moveTo>
                      <a:pt x="285" y="804"/>
                    </a:moveTo>
                    <a:lnTo>
                      <a:pt x="267" y="805"/>
                    </a:lnTo>
                    <a:lnTo>
                      <a:pt x="248" y="805"/>
                    </a:lnTo>
                    <a:lnTo>
                      <a:pt x="240" y="820"/>
                    </a:lnTo>
                    <a:lnTo>
                      <a:pt x="207" y="815"/>
                    </a:lnTo>
                    <a:lnTo>
                      <a:pt x="195" y="829"/>
                    </a:lnTo>
                    <a:lnTo>
                      <a:pt x="180" y="833"/>
                    </a:lnTo>
                    <a:lnTo>
                      <a:pt x="159" y="844"/>
                    </a:lnTo>
                    <a:lnTo>
                      <a:pt x="152" y="861"/>
                    </a:lnTo>
                    <a:lnTo>
                      <a:pt x="125" y="856"/>
                    </a:lnTo>
                    <a:lnTo>
                      <a:pt x="111" y="859"/>
                    </a:lnTo>
                    <a:lnTo>
                      <a:pt x="88" y="847"/>
                    </a:lnTo>
                    <a:lnTo>
                      <a:pt x="73" y="849"/>
                    </a:lnTo>
                    <a:lnTo>
                      <a:pt x="77" y="829"/>
                    </a:lnTo>
                    <a:lnTo>
                      <a:pt x="55" y="823"/>
                    </a:lnTo>
                    <a:lnTo>
                      <a:pt x="29" y="810"/>
                    </a:lnTo>
                    <a:lnTo>
                      <a:pt x="17" y="796"/>
                    </a:lnTo>
                    <a:lnTo>
                      <a:pt x="16" y="755"/>
                    </a:lnTo>
                    <a:lnTo>
                      <a:pt x="30" y="730"/>
                    </a:lnTo>
                    <a:lnTo>
                      <a:pt x="22" y="709"/>
                    </a:lnTo>
                    <a:lnTo>
                      <a:pt x="19" y="671"/>
                    </a:lnTo>
                    <a:lnTo>
                      <a:pt x="6" y="641"/>
                    </a:lnTo>
                    <a:lnTo>
                      <a:pt x="24" y="596"/>
                    </a:lnTo>
                    <a:lnTo>
                      <a:pt x="34" y="601"/>
                    </a:lnTo>
                    <a:lnTo>
                      <a:pt x="54" y="589"/>
                    </a:lnTo>
                    <a:lnTo>
                      <a:pt x="61" y="555"/>
                    </a:lnTo>
                    <a:lnTo>
                      <a:pt x="79" y="549"/>
                    </a:lnTo>
                    <a:lnTo>
                      <a:pt x="96" y="525"/>
                    </a:lnTo>
                    <a:lnTo>
                      <a:pt x="108" y="498"/>
                    </a:lnTo>
                    <a:lnTo>
                      <a:pt x="121" y="474"/>
                    </a:lnTo>
                    <a:lnTo>
                      <a:pt x="140" y="452"/>
                    </a:lnTo>
                    <a:lnTo>
                      <a:pt x="151" y="435"/>
                    </a:lnTo>
                    <a:lnTo>
                      <a:pt x="167" y="432"/>
                    </a:lnTo>
                    <a:lnTo>
                      <a:pt x="161" y="397"/>
                    </a:lnTo>
                    <a:lnTo>
                      <a:pt x="154" y="380"/>
                    </a:lnTo>
                    <a:lnTo>
                      <a:pt x="136" y="382"/>
                    </a:lnTo>
                    <a:lnTo>
                      <a:pt x="113" y="368"/>
                    </a:lnTo>
                    <a:lnTo>
                      <a:pt x="103" y="362"/>
                    </a:lnTo>
                    <a:lnTo>
                      <a:pt x="92" y="336"/>
                    </a:lnTo>
                    <a:lnTo>
                      <a:pt x="92" y="303"/>
                    </a:lnTo>
                    <a:lnTo>
                      <a:pt x="92" y="279"/>
                    </a:lnTo>
                    <a:lnTo>
                      <a:pt x="87" y="235"/>
                    </a:lnTo>
                    <a:lnTo>
                      <a:pt x="73" y="219"/>
                    </a:lnTo>
                    <a:lnTo>
                      <a:pt x="72" y="198"/>
                    </a:lnTo>
                    <a:lnTo>
                      <a:pt x="67" y="178"/>
                    </a:lnTo>
                    <a:lnTo>
                      <a:pt x="58" y="147"/>
                    </a:lnTo>
                    <a:lnTo>
                      <a:pt x="27" y="133"/>
                    </a:lnTo>
                    <a:lnTo>
                      <a:pt x="13" y="118"/>
                    </a:lnTo>
                    <a:lnTo>
                      <a:pt x="1" y="106"/>
                    </a:lnTo>
                    <a:lnTo>
                      <a:pt x="0" y="85"/>
                    </a:lnTo>
                    <a:lnTo>
                      <a:pt x="13" y="67"/>
                    </a:lnTo>
                    <a:lnTo>
                      <a:pt x="56" y="112"/>
                    </a:lnTo>
                    <a:lnTo>
                      <a:pt x="76" y="99"/>
                    </a:lnTo>
                    <a:lnTo>
                      <a:pt x="102" y="117"/>
                    </a:lnTo>
                    <a:lnTo>
                      <a:pt x="119" y="99"/>
                    </a:lnTo>
                    <a:lnTo>
                      <a:pt x="136" y="90"/>
                    </a:lnTo>
                    <a:lnTo>
                      <a:pt x="150" y="63"/>
                    </a:lnTo>
                    <a:lnTo>
                      <a:pt x="152" y="32"/>
                    </a:lnTo>
                    <a:lnTo>
                      <a:pt x="186" y="0"/>
                    </a:lnTo>
                    <a:lnTo>
                      <a:pt x="206" y="7"/>
                    </a:lnTo>
                    <a:lnTo>
                      <a:pt x="246" y="27"/>
                    </a:lnTo>
                    <a:lnTo>
                      <a:pt x="248" y="51"/>
                    </a:lnTo>
                    <a:lnTo>
                      <a:pt x="236" y="83"/>
                    </a:lnTo>
                    <a:lnTo>
                      <a:pt x="248" y="89"/>
                    </a:lnTo>
                    <a:lnTo>
                      <a:pt x="231" y="124"/>
                    </a:lnTo>
                    <a:lnTo>
                      <a:pt x="242" y="136"/>
                    </a:lnTo>
                    <a:lnTo>
                      <a:pt x="258" y="166"/>
                    </a:lnTo>
                    <a:lnTo>
                      <a:pt x="272" y="178"/>
                    </a:lnTo>
                    <a:lnTo>
                      <a:pt x="269" y="199"/>
                    </a:lnTo>
                    <a:lnTo>
                      <a:pt x="272" y="223"/>
                    </a:lnTo>
                    <a:lnTo>
                      <a:pt x="269" y="259"/>
                    </a:lnTo>
                    <a:lnTo>
                      <a:pt x="265" y="272"/>
                    </a:lnTo>
                    <a:lnTo>
                      <a:pt x="276" y="296"/>
                    </a:lnTo>
                    <a:lnTo>
                      <a:pt x="291" y="322"/>
                    </a:lnTo>
                    <a:lnTo>
                      <a:pt x="300" y="340"/>
                    </a:lnTo>
                    <a:lnTo>
                      <a:pt x="300" y="357"/>
                    </a:lnTo>
                    <a:lnTo>
                      <a:pt x="286" y="378"/>
                    </a:lnTo>
                    <a:lnTo>
                      <a:pt x="299" y="398"/>
                    </a:lnTo>
                    <a:lnTo>
                      <a:pt x="300" y="435"/>
                    </a:lnTo>
                    <a:lnTo>
                      <a:pt x="320" y="442"/>
                    </a:lnTo>
                    <a:lnTo>
                      <a:pt x="324" y="462"/>
                    </a:lnTo>
                    <a:lnTo>
                      <a:pt x="331" y="485"/>
                    </a:lnTo>
                    <a:lnTo>
                      <a:pt x="333" y="527"/>
                    </a:lnTo>
                    <a:lnTo>
                      <a:pt x="358" y="548"/>
                    </a:lnTo>
                    <a:lnTo>
                      <a:pt x="386" y="575"/>
                    </a:lnTo>
                    <a:lnTo>
                      <a:pt x="390" y="603"/>
                    </a:lnTo>
                    <a:lnTo>
                      <a:pt x="374" y="644"/>
                    </a:lnTo>
                    <a:lnTo>
                      <a:pt x="365" y="658"/>
                    </a:lnTo>
                    <a:lnTo>
                      <a:pt x="345" y="697"/>
                    </a:lnTo>
                    <a:lnTo>
                      <a:pt x="329" y="721"/>
                    </a:lnTo>
                    <a:lnTo>
                      <a:pt x="311" y="745"/>
                    </a:lnTo>
                    <a:lnTo>
                      <a:pt x="290" y="761"/>
                    </a:lnTo>
                    <a:lnTo>
                      <a:pt x="277" y="781"/>
                    </a:lnTo>
                    <a:lnTo>
                      <a:pt x="285" y="804"/>
                    </a:lnTo>
                    <a:close/>
                    <a:moveTo>
                      <a:pt x="255" y="730"/>
                    </a:moveTo>
                    <a:lnTo>
                      <a:pt x="267" y="730"/>
                    </a:lnTo>
                    <a:lnTo>
                      <a:pt x="275" y="735"/>
                    </a:lnTo>
                    <a:lnTo>
                      <a:pt x="284" y="735"/>
                    </a:lnTo>
                    <a:lnTo>
                      <a:pt x="293" y="723"/>
                    </a:lnTo>
                    <a:lnTo>
                      <a:pt x="312" y="703"/>
                    </a:lnTo>
                    <a:lnTo>
                      <a:pt x="328" y="683"/>
                    </a:lnTo>
                    <a:lnTo>
                      <a:pt x="336" y="660"/>
                    </a:lnTo>
                    <a:lnTo>
                      <a:pt x="347" y="646"/>
                    </a:lnTo>
                    <a:lnTo>
                      <a:pt x="342" y="636"/>
                    </a:lnTo>
                    <a:lnTo>
                      <a:pt x="341" y="620"/>
                    </a:lnTo>
                    <a:lnTo>
                      <a:pt x="332" y="614"/>
                    </a:lnTo>
                    <a:lnTo>
                      <a:pt x="327" y="627"/>
                    </a:lnTo>
                    <a:lnTo>
                      <a:pt x="324" y="637"/>
                    </a:lnTo>
                    <a:lnTo>
                      <a:pt x="315" y="647"/>
                    </a:lnTo>
                    <a:lnTo>
                      <a:pt x="309" y="634"/>
                    </a:lnTo>
                    <a:lnTo>
                      <a:pt x="302" y="620"/>
                    </a:lnTo>
                    <a:lnTo>
                      <a:pt x="293" y="610"/>
                    </a:lnTo>
                    <a:lnTo>
                      <a:pt x="284" y="615"/>
                    </a:lnTo>
                    <a:lnTo>
                      <a:pt x="278" y="608"/>
                    </a:lnTo>
                    <a:lnTo>
                      <a:pt x="276" y="596"/>
                    </a:lnTo>
                    <a:lnTo>
                      <a:pt x="270" y="579"/>
                    </a:lnTo>
                    <a:lnTo>
                      <a:pt x="259" y="591"/>
                    </a:lnTo>
                    <a:lnTo>
                      <a:pt x="244" y="587"/>
                    </a:lnTo>
                    <a:lnTo>
                      <a:pt x="233" y="589"/>
                    </a:lnTo>
                    <a:lnTo>
                      <a:pt x="233" y="597"/>
                    </a:lnTo>
                    <a:lnTo>
                      <a:pt x="243" y="601"/>
                    </a:lnTo>
                    <a:lnTo>
                      <a:pt x="251" y="613"/>
                    </a:lnTo>
                    <a:lnTo>
                      <a:pt x="250" y="628"/>
                    </a:lnTo>
                    <a:lnTo>
                      <a:pt x="250" y="637"/>
                    </a:lnTo>
                    <a:lnTo>
                      <a:pt x="260" y="637"/>
                    </a:lnTo>
                    <a:lnTo>
                      <a:pt x="263" y="620"/>
                    </a:lnTo>
                    <a:lnTo>
                      <a:pt x="273" y="631"/>
                    </a:lnTo>
                    <a:lnTo>
                      <a:pt x="282" y="642"/>
                    </a:lnTo>
                    <a:lnTo>
                      <a:pt x="279" y="652"/>
                    </a:lnTo>
                    <a:lnTo>
                      <a:pt x="272" y="668"/>
                    </a:lnTo>
                    <a:lnTo>
                      <a:pt x="284" y="674"/>
                    </a:lnTo>
                    <a:lnTo>
                      <a:pt x="285" y="687"/>
                    </a:lnTo>
                    <a:lnTo>
                      <a:pt x="279" y="698"/>
                    </a:lnTo>
                    <a:lnTo>
                      <a:pt x="272" y="707"/>
                    </a:lnTo>
                    <a:lnTo>
                      <a:pt x="261" y="709"/>
                    </a:lnTo>
                    <a:lnTo>
                      <a:pt x="255" y="715"/>
                    </a:lnTo>
                    <a:lnTo>
                      <a:pt x="255" y="730"/>
                    </a:lnTo>
                    <a:close/>
                    <a:moveTo>
                      <a:pt x="226" y="707"/>
                    </a:moveTo>
                    <a:lnTo>
                      <a:pt x="236" y="709"/>
                    </a:lnTo>
                    <a:lnTo>
                      <a:pt x="241" y="700"/>
                    </a:lnTo>
                    <a:lnTo>
                      <a:pt x="236" y="686"/>
                    </a:lnTo>
                    <a:lnTo>
                      <a:pt x="231" y="676"/>
                    </a:lnTo>
                    <a:lnTo>
                      <a:pt x="213" y="684"/>
                    </a:lnTo>
                    <a:lnTo>
                      <a:pt x="204" y="695"/>
                    </a:lnTo>
                    <a:lnTo>
                      <a:pt x="200" y="709"/>
                    </a:lnTo>
                    <a:lnTo>
                      <a:pt x="205" y="715"/>
                    </a:lnTo>
                    <a:lnTo>
                      <a:pt x="214" y="707"/>
                    </a:lnTo>
                    <a:lnTo>
                      <a:pt x="226" y="707"/>
                    </a:lnTo>
                    <a:close/>
                    <a:moveTo>
                      <a:pt x="190" y="733"/>
                    </a:moveTo>
                    <a:lnTo>
                      <a:pt x="185" y="723"/>
                    </a:lnTo>
                    <a:lnTo>
                      <a:pt x="187" y="705"/>
                    </a:lnTo>
                    <a:lnTo>
                      <a:pt x="189" y="690"/>
                    </a:lnTo>
                    <a:lnTo>
                      <a:pt x="191" y="667"/>
                    </a:lnTo>
                    <a:lnTo>
                      <a:pt x="183" y="659"/>
                    </a:lnTo>
                    <a:lnTo>
                      <a:pt x="175" y="678"/>
                    </a:lnTo>
                    <a:lnTo>
                      <a:pt x="171" y="695"/>
                    </a:lnTo>
                    <a:lnTo>
                      <a:pt x="164" y="709"/>
                    </a:lnTo>
                    <a:lnTo>
                      <a:pt x="163" y="723"/>
                    </a:lnTo>
                    <a:lnTo>
                      <a:pt x="172" y="738"/>
                    </a:lnTo>
                    <a:lnTo>
                      <a:pt x="183" y="743"/>
                    </a:lnTo>
                    <a:lnTo>
                      <a:pt x="190" y="733"/>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64" name="Freeform 63">
                <a:extLst>
                  <a:ext uri="{FF2B5EF4-FFF2-40B4-BE49-F238E27FC236}">
                    <a16:creationId xmlns:a16="http://schemas.microsoft.com/office/drawing/2014/main" id="{F596E30E-E5D3-CC4D-97BB-2E8DDE7FE213}"/>
                  </a:ext>
                </a:extLst>
              </p:cNvPr>
              <p:cNvSpPr>
                <a:spLocks noChangeAspect="1"/>
              </p:cNvSpPr>
              <p:nvPr/>
            </p:nvSpPr>
            <p:spPr bwMode="auto">
              <a:xfrm>
                <a:off x="4981159" y="3412662"/>
                <a:ext cx="378260" cy="318925"/>
              </a:xfrm>
              <a:custGeom>
                <a:avLst/>
                <a:gdLst>
                  <a:gd name="T0" fmla="*/ 10 w 257"/>
                  <a:gd name="T1" fmla="*/ 118 h 217"/>
                  <a:gd name="T2" fmla="*/ 2 w 257"/>
                  <a:gd name="T3" fmla="*/ 99 h 217"/>
                  <a:gd name="T4" fmla="*/ 0 w 257"/>
                  <a:gd name="T5" fmla="*/ 21 h 217"/>
                  <a:gd name="T6" fmla="*/ 6 w 257"/>
                  <a:gd name="T7" fmla="*/ 17 h 217"/>
                  <a:gd name="T8" fmla="*/ 24 w 257"/>
                  <a:gd name="T9" fmla="*/ 13 h 217"/>
                  <a:gd name="T10" fmla="*/ 51 w 257"/>
                  <a:gd name="T11" fmla="*/ 14 h 217"/>
                  <a:gd name="T12" fmla="*/ 71 w 257"/>
                  <a:gd name="T13" fmla="*/ 6 h 217"/>
                  <a:gd name="T14" fmla="*/ 89 w 257"/>
                  <a:gd name="T15" fmla="*/ 5 h 217"/>
                  <a:gd name="T16" fmla="*/ 98 w 257"/>
                  <a:gd name="T17" fmla="*/ 15 h 217"/>
                  <a:gd name="T18" fmla="*/ 108 w 257"/>
                  <a:gd name="T19" fmla="*/ 5 h 217"/>
                  <a:gd name="T20" fmla="*/ 133 w 257"/>
                  <a:gd name="T21" fmla="*/ 7 h 217"/>
                  <a:gd name="T22" fmla="*/ 155 w 257"/>
                  <a:gd name="T23" fmla="*/ 13 h 217"/>
                  <a:gd name="T24" fmla="*/ 171 w 257"/>
                  <a:gd name="T25" fmla="*/ 17 h 217"/>
                  <a:gd name="T26" fmla="*/ 186 w 257"/>
                  <a:gd name="T27" fmla="*/ 6 h 217"/>
                  <a:gd name="T28" fmla="*/ 200 w 257"/>
                  <a:gd name="T29" fmla="*/ 0 h 217"/>
                  <a:gd name="T30" fmla="*/ 226 w 257"/>
                  <a:gd name="T31" fmla="*/ 17 h 217"/>
                  <a:gd name="T32" fmla="*/ 246 w 257"/>
                  <a:gd name="T33" fmla="*/ 32 h 217"/>
                  <a:gd name="T34" fmla="*/ 266 w 257"/>
                  <a:gd name="T35" fmla="*/ 48 h 217"/>
                  <a:gd name="T36" fmla="*/ 277 w 257"/>
                  <a:gd name="T37" fmla="*/ 59 h 217"/>
                  <a:gd name="T38" fmla="*/ 288 w 257"/>
                  <a:gd name="T39" fmla="*/ 73 h 217"/>
                  <a:gd name="T40" fmla="*/ 285 w 257"/>
                  <a:gd name="T41" fmla="*/ 89 h 217"/>
                  <a:gd name="T42" fmla="*/ 293 w 257"/>
                  <a:gd name="T43" fmla="*/ 102 h 217"/>
                  <a:gd name="T44" fmla="*/ 306 w 257"/>
                  <a:gd name="T45" fmla="*/ 111 h 217"/>
                  <a:gd name="T46" fmla="*/ 298 w 257"/>
                  <a:gd name="T47" fmla="*/ 124 h 217"/>
                  <a:gd name="T48" fmla="*/ 281 w 257"/>
                  <a:gd name="T49" fmla="*/ 134 h 217"/>
                  <a:gd name="T50" fmla="*/ 271 w 257"/>
                  <a:gd name="T51" fmla="*/ 145 h 217"/>
                  <a:gd name="T52" fmla="*/ 251 w 257"/>
                  <a:gd name="T53" fmla="*/ 156 h 217"/>
                  <a:gd name="T54" fmla="*/ 254 w 257"/>
                  <a:gd name="T55" fmla="*/ 175 h 217"/>
                  <a:gd name="T56" fmla="*/ 254 w 257"/>
                  <a:gd name="T57" fmla="*/ 185 h 217"/>
                  <a:gd name="T58" fmla="*/ 249 w 257"/>
                  <a:gd name="T59" fmla="*/ 201 h 217"/>
                  <a:gd name="T60" fmla="*/ 252 w 257"/>
                  <a:gd name="T61" fmla="*/ 209 h 217"/>
                  <a:gd name="T62" fmla="*/ 249 w 257"/>
                  <a:gd name="T63" fmla="*/ 224 h 217"/>
                  <a:gd name="T64" fmla="*/ 238 w 257"/>
                  <a:gd name="T65" fmla="*/ 219 h 217"/>
                  <a:gd name="T66" fmla="*/ 226 w 257"/>
                  <a:gd name="T67" fmla="*/ 214 h 217"/>
                  <a:gd name="T68" fmla="*/ 218 w 257"/>
                  <a:gd name="T69" fmla="*/ 220 h 217"/>
                  <a:gd name="T70" fmla="*/ 211 w 257"/>
                  <a:gd name="T71" fmla="*/ 227 h 217"/>
                  <a:gd name="T72" fmla="*/ 204 w 257"/>
                  <a:gd name="T73" fmla="*/ 234 h 217"/>
                  <a:gd name="T74" fmla="*/ 194 w 257"/>
                  <a:gd name="T75" fmla="*/ 237 h 217"/>
                  <a:gd name="T76" fmla="*/ 187 w 257"/>
                  <a:gd name="T77" fmla="*/ 247 h 217"/>
                  <a:gd name="T78" fmla="*/ 179 w 257"/>
                  <a:gd name="T79" fmla="*/ 258 h 217"/>
                  <a:gd name="T80" fmla="*/ 167 w 257"/>
                  <a:gd name="T81" fmla="*/ 251 h 217"/>
                  <a:gd name="T82" fmla="*/ 154 w 257"/>
                  <a:gd name="T83" fmla="*/ 244 h 217"/>
                  <a:gd name="T84" fmla="*/ 135 w 257"/>
                  <a:gd name="T85" fmla="*/ 239 h 217"/>
                  <a:gd name="T86" fmla="*/ 125 w 257"/>
                  <a:gd name="T87" fmla="*/ 224 h 217"/>
                  <a:gd name="T88" fmla="*/ 114 w 257"/>
                  <a:gd name="T89" fmla="*/ 216 h 217"/>
                  <a:gd name="T90" fmla="*/ 107 w 257"/>
                  <a:gd name="T91" fmla="*/ 204 h 217"/>
                  <a:gd name="T92" fmla="*/ 108 w 257"/>
                  <a:gd name="T93" fmla="*/ 187 h 217"/>
                  <a:gd name="T94" fmla="*/ 99 w 257"/>
                  <a:gd name="T95" fmla="*/ 183 h 217"/>
                  <a:gd name="T96" fmla="*/ 98 w 257"/>
                  <a:gd name="T97" fmla="*/ 169 h 217"/>
                  <a:gd name="T98" fmla="*/ 82 w 257"/>
                  <a:gd name="T99" fmla="*/ 166 h 217"/>
                  <a:gd name="T100" fmla="*/ 79 w 257"/>
                  <a:gd name="T101" fmla="*/ 152 h 217"/>
                  <a:gd name="T102" fmla="*/ 61 w 257"/>
                  <a:gd name="T103" fmla="*/ 133 h 217"/>
                  <a:gd name="T104" fmla="*/ 37 w 257"/>
                  <a:gd name="T105" fmla="*/ 130 h 217"/>
                  <a:gd name="T106" fmla="*/ 15 w 257"/>
                  <a:gd name="T107" fmla="*/ 121 h 217"/>
                  <a:gd name="T108" fmla="*/ 10 w 257"/>
                  <a:gd name="T109" fmla="*/ 118 h 2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7"/>
                  <a:gd name="T166" fmla="*/ 0 h 217"/>
                  <a:gd name="T167" fmla="*/ 257 w 257"/>
                  <a:gd name="T168" fmla="*/ 217 h 2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7" h="217">
                    <a:moveTo>
                      <a:pt x="8" y="99"/>
                    </a:moveTo>
                    <a:lnTo>
                      <a:pt x="2" y="83"/>
                    </a:lnTo>
                    <a:lnTo>
                      <a:pt x="0" y="18"/>
                    </a:lnTo>
                    <a:lnTo>
                      <a:pt x="5" y="14"/>
                    </a:lnTo>
                    <a:lnTo>
                      <a:pt x="20" y="11"/>
                    </a:lnTo>
                    <a:lnTo>
                      <a:pt x="43" y="12"/>
                    </a:lnTo>
                    <a:lnTo>
                      <a:pt x="60" y="5"/>
                    </a:lnTo>
                    <a:lnTo>
                      <a:pt x="75" y="4"/>
                    </a:lnTo>
                    <a:lnTo>
                      <a:pt x="82" y="13"/>
                    </a:lnTo>
                    <a:lnTo>
                      <a:pt x="91" y="4"/>
                    </a:lnTo>
                    <a:lnTo>
                      <a:pt x="112" y="6"/>
                    </a:lnTo>
                    <a:lnTo>
                      <a:pt x="130" y="11"/>
                    </a:lnTo>
                    <a:lnTo>
                      <a:pt x="144" y="14"/>
                    </a:lnTo>
                    <a:lnTo>
                      <a:pt x="156" y="5"/>
                    </a:lnTo>
                    <a:lnTo>
                      <a:pt x="168" y="0"/>
                    </a:lnTo>
                    <a:lnTo>
                      <a:pt x="190" y="14"/>
                    </a:lnTo>
                    <a:lnTo>
                      <a:pt x="207" y="27"/>
                    </a:lnTo>
                    <a:lnTo>
                      <a:pt x="223" y="40"/>
                    </a:lnTo>
                    <a:lnTo>
                      <a:pt x="233" y="50"/>
                    </a:lnTo>
                    <a:lnTo>
                      <a:pt x="242" y="61"/>
                    </a:lnTo>
                    <a:lnTo>
                      <a:pt x="239" y="75"/>
                    </a:lnTo>
                    <a:lnTo>
                      <a:pt x="246" y="86"/>
                    </a:lnTo>
                    <a:lnTo>
                      <a:pt x="257" y="93"/>
                    </a:lnTo>
                    <a:lnTo>
                      <a:pt x="250" y="104"/>
                    </a:lnTo>
                    <a:lnTo>
                      <a:pt x="236" y="113"/>
                    </a:lnTo>
                    <a:lnTo>
                      <a:pt x="228" y="122"/>
                    </a:lnTo>
                    <a:lnTo>
                      <a:pt x="211" y="131"/>
                    </a:lnTo>
                    <a:lnTo>
                      <a:pt x="213" y="147"/>
                    </a:lnTo>
                    <a:lnTo>
                      <a:pt x="213" y="156"/>
                    </a:lnTo>
                    <a:lnTo>
                      <a:pt x="209" y="169"/>
                    </a:lnTo>
                    <a:lnTo>
                      <a:pt x="212" y="176"/>
                    </a:lnTo>
                    <a:lnTo>
                      <a:pt x="209" y="188"/>
                    </a:lnTo>
                    <a:lnTo>
                      <a:pt x="200" y="184"/>
                    </a:lnTo>
                    <a:lnTo>
                      <a:pt x="190" y="180"/>
                    </a:lnTo>
                    <a:lnTo>
                      <a:pt x="183" y="185"/>
                    </a:lnTo>
                    <a:lnTo>
                      <a:pt x="177" y="191"/>
                    </a:lnTo>
                    <a:lnTo>
                      <a:pt x="171" y="197"/>
                    </a:lnTo>
                    <a:lnTo>
                      <a:pt x="163" y="199"/>
                    </a:lnTo>
                    <a:lnTo>
                      <a:pt x="157" y="208"/>
                    </a:lnTo>
                    <a:lnTo>
                      <a:pt x="150" y="217"/>
                    </a:lnTo>
                    <a:lnTo>
                      <a:pt x="140" y="211"/>
                    </a:lnTo>
                    <a:lnTo>
                      <a:pt x="129" y="205"/>
                    </a:lnTo>
                    <a:lnTo>
                      <a:pt x="113" y="201"/>
                    </a:lnTo>
                    <a:lnTo>
                      <a:pt x="105" y="188"/>
                    </a:lnTo>
                    <a:lnTo>
                      <a:pt x="96" y="182"/>
                    </a:lnTo>
                    <a:lnTo>
                      <a:pt x="90" y="172"/>
                    </a:lnTo>
                    <a:lnTo>
                      <a:pt x="91" y="157"/>
                    </a:lnTo>
                    <a:lnTo>
                      <a:pt x="83" y="154"/>
                    </a:lnTo>
                    <a:lnTo>
                      <a:pt x="82" y="142"/>
                    </a:lnTo>
                    <a:lnTo>
                      <a:pt x="69" y="140"/>
                    </a:lnTo>
                    <a:lnTo>
                      <a:pt x="66" y="128"/>
                    </a:lnTo>
                    <a:lnTo>
                      <a:pt x="51" y="112"/>
                    </a:lnTo>
                    <a:lnTo>
                      <a:pt x="31" y="109"/>
                    </a:lnTo>
                    <a:lnTo>
                      <a:pt x="13" y="102"/>
                    </a:lnTo>
                    <a:lnTo>
                      <a:pt x="8" y="99"/>
                    </a:lnTo>
                    <a:close/>
                  </a:path>
                </a:pathLst>
              </a:custGeom>
              <a:solidFill>
                <a:schemeClr val="accent2">
                  <a:lumMod val="50000"/>
                </a:schemeClr>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65" name="Freeform 64">
                <a:extLst>
                  <a:ext uri="{FF2B5EF4-FFF2-40B4-BE49-F238E27FC236}">
                    <a16:creationId xmlns:a16="http://schemas.microsoft.com/office/drawing/2014/main" id="{E18A6F31-40D5-3F46-886E-6CFE4338BC94}"/>
                  </a:ext>
                </a:extLst>
              </p:cNvPr>
              <p:cNvSpPr>
                <a:spLocks noChangeAspect="1"/>
              </p:cNvSpPr>
              <p:nvPr/>
            </p:nvSpPr>
            <p:spPr bwMode="auto">
              <a:xfrm>
                <a:off x="4475576" y="3607973"/>
                <a:ext cx="726853" cy="682351"/>
              </a:xfrm>
              <a:custGeom>
                <a:avLst/>
                <a:gdLst>
                  <a:gd name="T0" fmla="*/ 58 w 494"/>
                  <a:gd name="T1" fmla="*/ 111 h 464"/>
                  <a:gd name="T2" fmla="*/ 60 w 494"/>
                  <a:gd name="T3" fmla="*/ 58 h 464"/>
                  <a:gd name="T4" fmla="*/ 96 w 494"/>
                  <a:gd name="T5" fmla="*/ 64 h 464"/>
                  <a:gd name="T6" fmla="*/ 152 w 494"/>
                  <a:gd name="T7" fmla="*/ 38 h 464"/>
                  <a:gd name="T8" fmla="*/ 206 w 494"/>
                  <a:gd name="T9" fmla="*/ 5 h 464"/>
                  <a:gd name="T10" fmla="*/ 289 w 494"/>
                  <a:gd name="T11" fmla="*/ 15 h 464"/>
                  <a:gd name="T12" fmla="*/ 277 w 494"/>
                  <a:gd name="T13" fmla="*/ 43 h 464"/>
                  <a:gd name="T14" fmla="*/ 324 w 494"/>
                  <a:gd name="T15" fmla="*/ 44 h 464"/>
                  <a:gd name="T16" fmla="*/ 367 w 494"/>
                  <a:gd name="T17" fmla="*/ 37 h 464"/>
                  <a:gd name="T18" fmla="*/ 381 w 494"/>
                  <a:gd name="T19" fmla="*/ 46 h 464"/>
                  <a:gd name="T20" fmla="*/ 418 w 494"/>
                  <a:gd name="T21" fmla="*/ 52 h 464"/>
                  <a:gd name="T22" fmla="*/ 458 w 494"/>
                  <a:gd name="T23" fmla="*/ 52 h 464"/>
                  <a:gd name="T24" fmla="*/ 493 w 494"/>
                  <a:gd name="T25" fmla="*/ 50 h 464"/>
                  <a:gd name="T26" fmla="*/ 517 w 494"/>
                  <a:gd name="T27" fmla="*/ 46 h 464"/>
                  <a:gd name="T28" fmla="*/ 534 w 494"/>
                  <a:gd name="T29" fmla="*/ 65 h 464"/>
                  <a:gd name="T30" fmla="*/ 542 w 494"/>
                  <a:gd name="T31" fmla="*/ 89 h 464"/>
                  <a:gd name="T32" fmla="*/ 536 w 494"/>
                  <a:gd name="T33" fmla="*/ 112 h 464"/>
                  <a:gd name="T34" fmla="*/ 552 w 494"/>
                  <a:gd name="T35" fmla="*/ 140 h 464"/>
                  <a:gd name="T36" fmla="*/ 565 w 494"/>
                  <a:gd name="T37" fmla="*/ 181 h 464"/>
                  <a:gd name="T38" fmla="*/ 538 w 494"/>
                  <a:gd name="T39" fmla="*/ 228 h 464"/>
                  <a:gd name="T40" fmla="*/ 552 w 494"/>
                  <a:gd name="T41" fmla="*/ 251 h 464"/>
                  <a:gd name="T42" fmla="*/ 550 w 494"/>
                  <a:gd name="T43" fmla="*/ 291 h 464"/>
                  <a:gd name="T44" fmla="*/ 552 w 494"/>
                  <a:gd name="T45" fmla="*/ 321 h 464"/>
                  <a:gd name="T46" fmla="*/ 564 w 494"/>
                  <a:gd name="T47" fmla="*/ 347 h 464"/>
                  <a:gd name="T48" fmla="*/ 575 w 494"/>
                  <a:gd name="T49" fmla="*/ 365 h 464"/>
                  <a:gd name="T50" fmla="*/ 586 w 494"/>
                  <a:gd name="T51" fmla="*/ 418 h 464"/>
                  <a:gd name="T52" fmla="*/ 540 w 494"/>
                  <a:gd name="T53" fmla="*/ 450 h 464"/>
                  <a:gd name="T54" fmla="*/ 507 w 494"/>
                  <a:gd name="T55" fmla="*/ 489 h 464"/>
                  <a:gd name="T56" fmla="*/ 502 w 494"/>
                  <a:gd name="T57" fmla="*/ 538 h 464"/>
                  <a:gd name="T58" fmla="*/ 478 w 494"/>
                  <a:gd name="T59" fmla="*/ 540 h 464"/>
                  <a:gd name="T60" fmla="*/ 450 w 494"/>
                  <a:gd name="T61" fmla="*/ 529 h 464"/>
                  <a:gd name="T62" fmla="*/ 407 w 494"/>
                  <a:gd name="T63" fmla="*/ 523 h 464"/>
                  <a:gd name="T64" fmla="*/ 381 w 494"/>
                  <a:gd name="T65" fmla="*/ 534 h 464"/>
                  <a:gd name="T66" fmla="*/ 346 w 494"/>
                  <a:gd name="T67" fmla="*/ 544 h 464"/>
                  <a:gd name="T68" fmla="*/ 331 w 494"/>
                  <a:gd name="T69" fmla="*/ 518 h 464"/>
                  <a:gd name="T70" fmla="*/ 289 w 494"/>
                  <a:gd name="T71" fmla="*/ 535 h 464"/>
                  <a:gd name="T72" fmla="*/ 276 w 494"/>
                  <a:gd name="T73" fmla="*/ 495 h 464"/>
                  <a:gd name="T74" fmla="*/ 255 w 494"/>
                  <a:gd name="T75" fmla="*/ 472 h 464"/>
                  <a:gd name="T76" fmla="*/ 212 w 494"/>
                  <a:gd name="T77" fmla="*/ 475 h 464"/>
                  <a:gd name="T78" fmla="*/ 211 w 494"/>
                  <a:gd name="T79" fmla="*/ 446 h 464"/>
                  <a:gd name="T80" fmla="*/ 181 w 494"/>
                  <a:gd name="T81" fmla="*/ 428 h 464"/>
                  <a:gd name="T82" fmla="*/ 158 w 494"/>
                  <a:gd name="T83" fmla="*/ 433 h 464"/>
                  <a:gd name="T84" fmla="*/ 144 w 494"/>
                  <a:gd name="T85" fmla="*/ 445 h 464"/>
                  <a:gd name="T86" fmla="*/ 115 w 494"/>
                  <a:gd name="T87" fmla="*/ 429 h 464"/>
                  <a:gd name="T88" fmla="*/ 138 w 494"/>
                  <a:gd name="T89" fmla="*/ 394 h 464"/>
                  <a:gd name="T90" fmla="*/ 108 w 494"/>
                  <a:gd name="T91" fmla="*/ 397 h 464"/>
                  <a:gd name="T92" fmla="*/ 81 w 494"/>
                  <a:gd name="T93" fmla="*/ 388 h 464"/>
                  <a:gd name="T94" fmla="*/ 46 w 494"/>
                  <a:gd name="T95" fmla="*/ 377 h 464"/>
                  <a:gd name="T96" fmla="*/ 42 w 494"/>
                  <a:gd name="T97" fmla="*/ 346 h 464"/>
                  <a:gd name="T98" fmla="*/ 26 w 494"/>
                  <a:gd name="T99" fmla="*/ 295 h 464"/>
                  <a:gd name="T100" fmla="*/ 30 w 494"/>
                  <a:gd name="T101" fmla="*/ 264 h 464"/>
                  <a:gd name="T102" fmla="*/ 6 w 494"/>
                  <a:gd name="T103" fmla="*/ 209 h 464"/>
                  <a:gd name="T104" fmla="*/ 4 w 494"/>
                  <a:gd name="T105" fmla="*/ 162 h 464"/>
                  <a:gd name="T106" fmla="*/ 32 w 494"/>
                  <a:gd name="T107" fmla="*/ 114 h 4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4"/>
                  <a:gd name="T163" fmla="*/ 0 h 464"/>
                  <a:gd name="T164" fmla="*/ 494 w 494"/>
                  <a:gd name="T165" fmla="*/ 464 h 46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4" h="464">
                    <a:moveTo>
                      <a:pt x="35" y="98"/>
                    </a:moveTo>
                    <a:lnTo>
                      <a:pt x="49" y="93"/>
                    </a:lnTo>
                    <a:lnTo>
                      <a:pt x="46" y="68"/>
                    </a:lnTo>
                    <a:lnTo>
                      <a:pt x="50" y="49"/>
                    </a:lnTo>
                    <a:lnTo>
                      <a:pt x="67" y="49"/>
                    </a:lnTo>
                    <a:lnTo>
                      <a:pt x="81" y="54"/>
                    </a:lnTo>
                    <a:lnTo>
                      <a:pt x="101" y="47"/>
                    </a:lnTo>
                    <a:lnTo>
                      <a:pt x="128" y="32"/>
                    </a:lnTo>
                    <a:lnTo>
                      <a:pt x="148" y="19"/>
                    </a:lnTo>
                    <a:lnTo>
                      <a:pt x="173" y="4"/>
                    </a:lnTo>
                    <a:lnTo>
                      <a:pt x="234" y="0"/>
                    </a:lnTo>
                    <a:lnTo>
                      <a:pt x="243" y="13"/>
                    </a:lnTo>
                    <a:lnTo>
                      <a:pt x="225" y="23"/>
                    </a:lnTo>
                    <a:lnTo>
                      <a:pt x="233" y="36"/>
                    </a:lnTo>
                    <a:lnTo>
                      <a:pt x="255" y="44"/>
                    </a:lnTo>
                    <a:lnTo>
                      <a:pt x="272" y="37"/>
                    </a:lnTo>
                    <a:lnTo>
                      <a:pt x="293" y="27"/>
                    </a:lnTo>
                    <a:lnTo>
                      <a:pt x="308" y="31"/>
                    </a:lnTo>
                    <a:lnTo>
                      <a:pt x="310" y="37"/>
                    </a:lnTo>
                    <a:lnTo>
                      <a:pt x="320" y="39"/>
                    </a:lnTo>
                    <a:lnTo>
                      <a:pt x="340" y="45"/>
                    </a:lnTo>
                    <a:lnTo>
                      <a:pt x="351" y="44"/>
                    </a:lnTo>
                    <a:lnTo>
                      <a:pt x="363" y="44"/>
                    </a:lnTo>
                    <a:lnTo>
                      <a:pt x="385" y="44"/>
                    </a:lnTo>
                    <a:lnTo>
                      <a:pt x="394" y="40"/>
                    </a:lnTo>
                    <a:lnTo>
                      <a:pt x="414" y="42"/>
                    </a:lnTo>
                    <a:lnTo>
                      <a:pt x="426" y="39"/>
                    </a:lnTo>
                    <a:lnTo>
                      <a:pt x="434" y="39"/>
                    </a:lnTo>
                    <a:lnTo>
                      <a:pt x="440" y="49"/>
                    </a:lnTo>
                    <a:lnTo>
                      <a:pt x="449" y="55"/>
                    </a:lnTo>
                    <a:lnTo>
                      <a:pt x="457" y="68"/>
                    </a:lnTo>
                    <a:lnTo>
                      <a:pt x="455" y="75"/>
                    </a:lnTo>
                    <a:lnTo>
                      <a:pt x="450" y="79"/>
                    </a:lnTo>
                    <a:lnTo>
                      <a:pt x="450" y="94"/>
                    </a:lnTo>
                    <a:lnTo>
                      <a:pt x="456" y="105"/>
                    </a:lnTo>
                    <a:lnTo>
                      <a:pt x="464" y="118"/>
                    </a:lnTo>
                    <a:lnTo>
                      <a:pt x="469" y="137"/>
                    </a:lnTo>
                    <a:lnTo>
                      <a:pt x="475" y="152"/>
                    </a:lnTo>
                    <a:lnTo>
                      <a:pt x="462" y="168"/>
                    </a:lnTo>
                    <a:lnTo>
                      <a:pt x="452" y="192"/>
                    </a:lnTo>
                    <a:lnTo>
                      <a:pt x="440" y="214"/>
                    </a:lnTo>
                    <a:lnTo>
                      <a:pt x="464" y="211"/>
                    </a:lnTo>
                    <a:lnTo>
                      <a:pt x="462" y="231"/>
                    </a:lnTo>
                    <a:lnTo>
                      <a:pt x="462" y="245"/>
                    </a:lnTo>
                    <a:lnTo>
                      <a:pt x="454" y="268"/>
                    </a:lnTo>
                    <a:lnTo>
                      <a:pt x="464" y="270"/>
                    </a:lnTo>
                    <a:lnTo>
                      <a:pt x="470" y="283"/>
                    </a:lnTo>
                    <a:lnTo>
                      <a:pt x="474" y="292"/>
                    </a:lnTo>
                    <a:lnTo>
                      <a:pt x="479" y="306"/>
                    </a:lnTo>
                    <a:lnTo>
                      <a:pt x="483" y="307"/>
                    </a:lnTo>
                    <a:lnTo>
                      <a:pt x="494" y="329"/>
                    </a:lnTo>
                    <a:lnTo>
                      <a:pt x="492" y="351"/>
                    </a:lnTo>
                    <a:lnTo>
                      <a:pt x="480" y="358"/>
                    </a:lnTo>
                    <a:lnTo>
                      <a:pt x="454" y="378"/>
                    </a:lnTo>
                    <a:lnTo>
                      <a:pt x="433" y="392"/>
                    </a:lnTo>
                    <a:lnTo>
                      <a:pt x="426" y="411"/>
                    </a:lnTo>
                    <a:lnTo>
                      <a:pt x="426" y="434"/>
                    </a:lnTo>
                    <a:lnTo>
                      <a:pt x="422" y="452"/>
                    </a:lnTo>
                    <a:lnTo>
                      <a:pt x="415" y="464"/>
                    </a:lnTo>
                    <a:lnTo>
                      <a:pt x="402" y="454"/>
                    </a:lnTo>
                    <a:lnTo>
                      <a:pt x="393" y="447"/>
                    </a:lnTo>
                    <a:lnTo>
                      <a:pt x="378" y="445"/>
                    </a:lnTo>
                    <a:lnTo>
                      <a:pt x="357" y="440"/>
                    </a:lnTo>
                    <a:lnTo>
                      <a:pt x="342" y="440"/>
                    </a:lnTo>
                    <a:lnTo>
                      <a:pt x="333" y="454"/>
                    </a:lnTo>
                    <a:lnTo>
                      <a:pt x="320" y="449"/>
                    </a:lnTo>
                    <a:lnTo>
                      <a:pt x="310" y="444"/>
                    </a:lnTo>
                    <a:lnTo>
                      <a:pt x="291" y="457"/>
                    </a:lnTo>
                    <a:lnTo>
                      <a:pt x="287" y="447"/>
                    </a:lnTo>
                    <a:lnTo>
                      <a:pt x="278" y="435"/>
                    </a:lnTo>
                    <a:lnTo>
                      <a:pt x="267" y="427"/>
                    </a:lnTo>
                    <a:lnTo>
                      <a:pt x="243" y="450"/>
                    </a:lnTo>
                    <a:lnTo>
                      <a:pt x="231" y="432"/>
                    </a:lnTo>
                    <a:lnTo>
                      <a:pt x="232" y="416"/>
                    </a:lnTo>
                    <a:lnTo>
                      <a:pt x="222" y="406"/>
                    </a:lnTo>
                    <a:lnTo>
                      <a:pt x="214" y="397"/>
                    </a:lnTo>
                    <a:lnTo>
                      <a:pt x="193" y="391"/>
                    </a:lnTo>
                    <a:lnTo>
                      <a:pt x="178" y="399"/>
                    </a:lnTo>
                    <a:lnTo>
                      <a:pt x="178" y="387"/>
                    </a:lnTo>
                    <a:lnTo>
                      <a:pt x="177" y="375"/>
                    </a:lnTo>
                    <a:lnTo>
                      <a:pt x="164" y="366"/>
                    </a:lnTo>
                    <a:lnTo>
                      <a:pt x="152" y="360"/>
                    </a:lnTo>
                    <a:lnTo>
                      <a:pt x="144" y="354"/>
                    </a:lnTo>
                    <a:lnTo>
                      <a:pt x="133" y="364"/>
                    </a:lnTo>
                    <a:lnTo>
                      <a:pt x="129" y="375"/>
                    </a:lnTo>
                    <a:lnTo>
                      <a:pt x="121" y="374"/>
                    </a:lnTo>
                    <a:lnTo>
                      <a:pt x="104" y="368"/>
                    </a:lnTo>
                    <a:lnTo>
                      <a:pt x="97" y="361"/>
                    </a:lnTo>
                    <a:lnTo>
                      <a:pt x="104" y="350"/>
                    </a:lnTo>
                    <a:lnTo>
                      <a:pt x="116" y="331"/>
                    </a:lnTo>
                    <a:lnTo>
                      <a:pt x="97" y="329"/>
                    </a:lnTo>
                    <a:lnTo>
                      <a:pt x="91" y="334"/>
                    </a:lnTo>
                    <a:lnTo>
                      <a:pt x="79" y="337"/>
                    </a:lnTo>
                    <a:lnTo>
                      <a:pt x="68" y="326"/>
                    </a:lnTo>
                    <a:lnTo>
                      <a:pt x="52" y="325"/>
                    </a:lnTo>
                    <a:lnTo>
                      <a:pt x="39" y="317"/>
                    </a:lnTo>
                    <a:lnTo>
                      <a:pt x="32" y="308"/>
                    </a:lnTo>
                    <a:lnTo>
                      <a:pt x="35" y="291"/>
                    </a:lnTo>
                    <a:lnTo>
                      <a:pt x="27" y="272"/>
                    </a:lnTo>
                    <a:lnTo>
                      <a:pt x="22" y="248"/>
                    </a:lnTo>
                    <a:lnTo>
                      <a:pt x="18" y="232"/>
                    </a:lnTo>
                    <a:lnTo>
                      <a:pt x="25" y="222"/>
                    </a:lnTo>
                    <a:lnTo>
                      <a:pt x="15" y="198"/>
                    </a:lnTo>
                    <a:lnTo>
                      <a:pt x="5" y="176"/>
                    </a:lnTo>
                    <a:lnTo>
                      <a:pt x="0" y="153"/>
                    </a:lnTo>
                    <a:lnTo>
                      <a:pt x="3" y="136"/>
                    </a:lnTo>
                    <a:lnTo>
                      <a:pt x="12" y="116"/>
                    </a:lnTo>
                    <a:lnTo>
                      <a:pt x="27" y="96"/>
                    </a:lnTo>
                    <a:lnTo>
                      <a:pt x="35" y="98"/>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66" name="Freeform 65">
                <a:extLst>
                  <a:ext uri="{FF2B5EF4-FFF2-40B4-BE49-F238E27FC236}">
                    <a16:creationId xmlns:a16="http://schemas.microsoft.com/office/drawing/2014/main" id="{BD7AFC16-2788-5145-BE9D-DC98A8269A57}"/>
                  </a:ext>
                </a:extLst>
              </p:cNvPr>
              <p:cNvSpPr>
                <a:spLocks noChangeAspect="1"/>
              </p:cNvSpPr>
              <p:nvPr/>
            </p:nvSpPr>
            <p:spPr bwMode="auto">
              <a:xfrm>
                <a:off x="4588065" y="4339770"/>
                <a:ext cx="522889" cy="339939"/>
              </a:xfrm>
              <a:custGeom>
                <a:avLst/>
                <a:gdLst>
                  <a:gd name="T0" fmla="*/ 58 w 356"/>
                  <a:gd name="T1" fmla="*/ 50 h 231"/>
                  <a:gd name="T2" fmla="*/ 57 w 356"/>
                  <a:gd name="T3" fmla="*/ 71 h 231"/>
                  <a:gd name="T4" fmla="*/ 29 w 356"/>
                  <a:gd name="T5" fmla="*/ 73 h 231"/>
                  <a:gd name="T6" fmla="*/ 17 w 356"/>
                  <a:gd name="T7" fmla="*/ 96 h 231"/>
                  <a:gd name="T8" fmla="*/ 34 w 356"/>
                  <a:gd name="T9" fmla="*/ 106 h 231"/>
                  <a:gd name="T10" fmla="*/ 17 w 356"/>
                  <a:gd name="T11" fmla="*/ 135 h 231"/>
                  <a:gd name="T12" fmla="*/ 1 w 356"/>
                  <a:gd name="T13" fmla="*/ 150 h 231"/>
                  <a:gd name="T14" fmla="*/ 6 w 356"/>
                  <a:gd name="T15" fmla="*/ 165 h 231"/>
                  <a:gd name="T16" fmla="*/ 25 w 356"/>
                  <a:gd name="T17" fmla="*/ 180 h 231"/>
                  <a:gd name="T18" fmla="*/ 58 w 356"/>
                  <a:gd name="T19" fmla="*/ 206 h 231"/>
                  <a:gd name="T20" fmla="*/ 78 w 356"/>
                  <a:gd name="T21" fmla="*/ 233 h 231"/>
                  <a:gd name="T22" fmla="*/ 107 w 356"/>
                  <a:gd name="T23" fmla="*/ 262 h 231"/>
                  <a:gd name="T24" fmla="*/ 151 w 356"/>
                  <a:gd name="T25" fmla="*/ 273 h 231"/>
                  <a:gd name="T26" fmla="*/ 187 w 356"/>
                  <a:gd name="T27" fmla="*/ 263 h 231"/>
                  <a:gd name="T28" fmla="*/ 223 w 356"/>
                  <a:gd name="T29" fmla="*/ 249 h 231"/>
                  <a:gd name="T30" fmla="*/ 250 w 356"/>
                  <a:gd name="T31" fmla="*/ 226 h 231"/>
                  <a:gd name="T32" fmla="*/ 278 w 356"/>
                  <a:gd name="T33" fmla="*/ 237 h 231"/>
                  <a:gd name="T34" fmla="*/ 310 w 356"/>
                  <a:gd name="T35" fmla="*/ 210 h 231"/>
                  <a:gd name="T36" fmla="*/ 337 w 356"/>
                  <a:gd name="T37" fmla="*/ 157 h 231"/>
                  <a:gd name="T38" fmla="*/ 381 w 356"/>
                  <a:gd name="T39" fmla="*/ 98 h 231"/>
                  <a:gd name="T40" fmla="*/ 410 w 356"/>
                  <a:gd name="T41" fmla="*/ 71 h 231"/>
                  <a:gd name="T42" fmla="*/ 411 w 356"/>
                  <a:gd name="T43" fmla="*/ 49 h 231"/>
                  <a:gd name="T44" fmla="*/ 389 w 356"/>
                  <a:gd name="T45" fmla="*/ 17 h 231"/>
                  <a:gd name="T46" fmla="*/ 371 w 356"/>
                  <a:gd name="T47" fmla="*/ 14 h 231"/>
                  <a:gd name="T48" fmla="*/ 335 w 356"/>
                  <a:gd name="T49" fmla="*/ 8 h 231"/>
                  <a:gd name="T50" fmla="*/ 310 w 356"/>
                  <a:gd name="T51" fmla="*/ 0 h 231"/>
                  <a:gd name="T52" fmla="*/ 288 w 356"/>
                  <a:gd name="T53" fmla="*/ 6 h 231"/>
                  <a:gd name="T54" fmla="*/ 264 w 356"/>
                  <a:gd name="T55" fmla="*/ 43 h 231"/>
                  <a:gd name="T56" fmla="*/ 231 w 356"/>
                  <a:gd name="T57" fmla="*/ 49 h 231"/>
                  <a:gd name="T58" fmla="*/ 213 w 356"/>
                  <a:gd name="T59" fmla="*/ 67 h 231"/>
                  <a:gd name="T60" fmla="*/ 191 w 356"/>
                  <a:gd name="T61" fmla="*/ 61 h 231"/>
                  <a:gd name="T62" fmla="*/ 181 w 356"/>
                  <a:gd name="T63" fmla="*/ 80 h 231"/>
                  <a:gd name="T64" fmla="*/ 132 w 356"/>
                  <a:gd name="T65" fmla="*/ 76 h 231"/>
                  <a:gd name="T66" fmla="*/ 96 w 356"/>
                  <a:gd name="T67" fmla="*/ 75 h 231"/>
                  <a:gd name="T68" fmla="*/ 77 w 356"/>
                  <a:gd name="T69" fmla="*/ 51 h 2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6"/>
                  <a:gd name="T106" fmla="*/ 0 h 231"/>
                  <a:gd name="T107" fmla="*/ 356 w 356"/>
                  <a:gd name="T108" fmla="*/ 231 h 2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6" h="231">
                    <a:moveTo>
                      <a:pt x="58" y="39"/>
                    </a:moveTo>
                    <a:lnTo>
                      <a:pt x="49" y="42"/>
                    </a:lnTo>
                    <a:lnTo>
                      <a:pt x="49" y="53"/>
                    </a:lnTo>
                    <a:lnTo>
                      <a:pt x="48" y="60"/>
                    </a:lnTo>
                    <a:lnTo>
                      <a:pt x="36" y="61"/>
                    </a:lnTo>
                    <a:lnTo>
                      <a:pt x="24" y="61"/>
                    </a:lnTo>
                    <a:lnTo>
                      <a:pt x="14" y="66"/>
                    </a:lnTo>
                    <a:lnTo>
                      <a:pt x="14" y="81"/>
                    </a:lnTo>
                    <a:lnTo>
                      <a:pt x="19" y="86"/>
                    </a:lnTo>
                    <a:lnTo>
                      <a:pt x="29" y="89"/>
                    </a:lnTo>
                    <a:lnTo>
                      <a:pt x="23" y="99"/>
                    </a:lnTo>
                    <a:lnTo>
                      <a:pt x="14" y="113"/>
                    </a:lnTo>
                    <a:lnTo>
                      <a:pt x="8" y="121"/>
                    </a:lnTo>
                    <a:lnTo>
                      <a:pt x="1" y="126"/>
                    </a:lnTo>
                    <a:lnTo>
                      <a:pt x="0" y="134"/>
                    </a:lnTo>
                    <a:lnTo>
                      <a:pt x="5" y="139"/>
                    </a:lnTo>
                    <a:lnTo>
                      <a:pt x="11" y="145"/>
                    </a:lnTo>
                    <a:lnTo>
                      <a:pt x="21" y="151"/>
                    </a:lnTo>
                    <a:lnTo>
                      <a:pt x="28" y="158"/>
                    </a:lnTo>
                    <a:lnTo>
                      <a:pt x="49" y="173"/>
                    </a:lnTo>
                    <a:lnTo>
                      <a:pt x="59" y="182"/>
                    </a:lnTo>
                    <a:lnTo>
                      <a:pt x="66" y="196"/>
                    </a:lnTo>
                    <a:lnTo>
                      <a:pt x="78" y="211"/>
                    </a:lnTo>
                    <a:lnTo>
                      <a:pt x="90" y="220"/>
                    </a:lnTo>
                    <a:lnTo>
                      <a:pt x="101" y="231"/>
                    </a:lnTo>
                    <a:lnTo>
                      <a:pt x="127" y="229"/>
                    </a:lnTo>
                    <a:lnTo>
                      <a:pt x="139" y="218"/>
                    </a:lnTo>
                    <a:lnTo>
                      <a:pt x="157" y="221"/>
                    </a:lnTo>
                    <a:lnTo>
                      <a:pt x="173" y="216"/>
                    </a:lnTo>
                    <a:lnTo>
                      <a:pt x="188" y="209"/>
                    </a:lnTo>
                    <a:lnTo>
                      <a:pt x="196" y="200"/>
                    </a:lnTo>
                    <a:lnTo>
                      <a:pt x="210" y="190"/>
                    </a:lnTo>
                    <a:lnTo>
                      <a:pt x="222" y="197"/>
                    </a:lnTo>
                    <a:lnTo>
                      <a:pt x="234" y="199"/>
                    </a:lnTo>
                    <a:lnTo>
                      <a:pt x="251" y="190"/>
                    </a:lnTo>
                    <a:lnTo>
                      <a:pt x="261" y="176"/>
                    </a:lnTo>
                    <a:lnTo>
                      <a:pt x="275" y="151"/>
                    </a:lnTo>
                    <a:lnTo>
                      <a:pt x="284" y="132"/>
                    </a:lnTo>
                    <a:lnTo>
                      <a:pt x="299" y="103"/>
                    </a:lnTo>
                    <a:lnTo>
                      <a:pt x="321" y="82"/>
                    </a:lnTo>
                    <a:lnTo>
                      <a:pt x="331" y="68"/>
                    </a:lnTo>
                    <a:lnTo>
                      <a:pt x="345" y="60"/>
                    </a:lnTo>
                    <a:lnTo>
                      <a:pt x="356" y="46"/>
                    </a:lnTo>
                    <a:lnTo>
                      <a:pt x="346" y="41"/>
                    </a:lnTo>
                    <a:lnTo>
                      <a:pt x="335" y="30"/>
                    </a:lnTo>
                    <a:lnTo>
                      <a:pt x="327" y="14"/>
                    </a:lnTo>
                    <a:lnTo>
                      <a:pt x="320" y="7"/>
                    </a:lnTo>
                    <a:lnTo>
                      <a:pt x="312" y="12"/>
                    </a:lnTo>
                    <a:lnTo>
                      <a:pt x="297" y="14"/>
                    </a:lnTo>
                    <a:lnTo>
                      <a:pt x="282" y="7"/>
                    </a:lnTo>
                    <a:lnTo>
                      <a:pt x="273" y="0"/>
                    </a:lnTo>
                    <a:lnTo>
                      <a:pt x="261" y="0"/>
                    </a:lnTo>
                    <a:lnTo>
                      <a:pt x="251" y="4"/>
                    </a:lnTo>
                    <a:lnTo>
                      <a:pt x="242" y="5"/>
                    </a:lnTo>
                    <a:lnTo>
                      <a:pt x="234" y="21"/>
                    </a:lnTo>
                    <a:lnTo>
                      <a:pt x="222" y="36"/>
                    </a:lnTo>
                    <a:lnTo>
                      <a:pt x="206" y="36"/>
                    </a:lnTo>
                    <a:lnTo>
                      <a:pt x="194" y="41"/>
                    </a:lnTo>
                    <a:lnTo>
                      <a:pt x="183" y="42"/>
                    </a:lnTo>
                    <a:lnTo>
                      <a:pt x="179" y="56"/>
                    </a:lnTo>
                    <a:lnTo>
                      <a:pt x="172" y="52"/>
                    </a:lnTo>
                    <a:lnTo>
                      <a:pt x="161" y="51"/>
                    </a:lnTo>
                    <a:lnTo>
                      <a:pt x="157" y="61"/>
                    </a:lnTo>
                    <a:lnTo>
                      <a:pt x="152" y="67"/>
                    </a:lnTo>
                    <a:lnTo>
                      <a:pt x="134" y="62"/>
                    </a:lnTo>
                    <a:lnTo>
                      <a:pt x="111" y="64"/>
                    </a:lnTo>
                    <a:lnTo>
                      <a:pt x="94" y="66"/>
                    </a:lnTo>
                    <a:lnTo>
                      <a:pt x="81" y="63"/>
                    </a:lnTo>
                    <a:lnTo>
                      <a:pt x="75" y="52"/>
                    </a:lnTo>
                    <a:lnTo>
                      <a:pt x="65" y="43"/>
                    </a:lnTo>
                    <a:lnTo>
                      <a:pt x="58" y="39"/>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grpSp>
        <p:sp>
          <p:nvSpPr>
            <p:cNvPr id="24" name="Oval 23">
              <a:extLst>
                <a:ext uri="{FF2B5EF4-FFF2-40B4-BE49-F238E27FC236}">
                  <a16:creationId xmlns:a16="http://schemas.microsoft.com/office/drawing/2014/main" id="{6D7C1F71-6952-D742-92BD-FF6279BB7F3D}"/>
                </a:ext>
              </a:extLst>
            </p:cNvPr>
            <p:cNvSpPr/>
            <p:nvPr/>
          </p:nvSpPr>
          <p:spPr>
            <a:xfrm>
              <a:off x="5650308" y="4158507"/>
              <a:ext cx="215022" cy="215022"/>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51206" rIns="0"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6</a:t>
              </a:r>
            </a:p>
          </p:txBody>
        </p:sp>
        <p:sp>
          <p:nvSpPr>
            <p:cNvPr id="25" name="Oval 24">
              <a:extLst>
                <a:ext uri="{FF2B5EF4-FFF2-40B4-BE49-F238E27FC236}">
                  <a16:creationId xmlns:a16="http://schemas.microsoft.com/office/drawing/2014/main" id="{3E8C0438-7D5C-684D-ADFE-B4BFEE43B9C5}"/>
                </a:ext>
              </a:extLst>
            </p:cNvPr>
            <p:cNvSpPr/>
            <p:nvPr/>
          </p:nvSpPr>
          <p:spPr>
            <a:xfrm>
              <a:off x="6177217" y="4251054"/>
              <a:ext cx="215022" cy="215022"/>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51206" rIns="0"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25</a:t>
              </a:r>
            </a:p>
          </p:txBody>
        </p:sp>
        <p:sp>
          <p:nvSpPr>
            <p:cNvPr id="26" name="Oval 25">
              <a:extLst>
                <a:ext uri="{FF2B5EF4-FFF2-40B4-BE49-F238E27FC236}">
                  <a16:creationId xmlns:a16="http://schemas.microsoft.com/office/drawing/2014/main" id="{26778B0F-532D-7D43-8EA2-70686787C4F3}"/>
                </a:ext>
              </a:extLst>
            </p:cNvPr>
            <p:cNvSpPr/>
            <p:nvPr/>
          </p:nvSpPr>
          <p:spPr>
            <a:xfrm>
              <a:off x="6565334" y="4248360"/>
              <a:ext cx="215022" cy="215022"/>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51206" rIns="0"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21</a:t>
              </a:r>
            </a:p>
          </p:txBody>
        </p:sp>
        <p:sp>
          <p:nvSpPr>
            <p:cNvPr id="27" name="Oval 26">
              <a:extLst>
                <a:ext uri="{FF2B5EF4-FFF2-40B4-BE49-F238E27FC236}">
                  <a16:creationId xmlns:a16="http://schemas.microsoft.com/office/drawing/2014/main" id="{E87EFBA2-0CBF-5E47-AAFE-E3E439AEAA7A}"/>
                </a:ext>
              </a:extLst>
            </p:cNvPr>
            <p:cNvSpPr/>
            <p:nvPr/>
          </p:nvSpPr>
          <p:spPr>
            <a:xfrm>
              <a:off x="6546015" y="3830932"/>
              <a:ext cx="215022" cy="215022"/>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51206" rIns="0"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18</a:t>
              </a:r>
            </a:p>
          </p:txBody>
        </p:sp>
        <p:sp>
          <p:nvSpPr>
            <p:cNvPr id="28" name="Oval 27">
              <a:extLst>
                <a:ext uri="{FF2B5EF4-FFF2-40B4-BE49-F238E27FC236}">
                  <a16:creationId xmlns:a16="http://schemas.microsoft.com/office/drawing/2014/main" id="{278F6F92-27C5-BB4B-975F-8B3121D51176}"/>
                </a:ext>
              </a:extLst>
            </p:cNvPr>
            <p:cNvSpPr/>
            <p:nvPr/>
          </p:nvSpPr>
          <p:spPr>
            <a:xfrm>
              <a:off x="6321345" y="4902577"/>
              <a:ext cx="215022" cy="215022"/>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51206" rIns="0"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11</a:t>
              </a:r>
            </a:p>
          </p:txBody>
        </p:sp>
        <p:sp>
          <p:nvSpPr>
            <p:cNvPr id="29" name="Oval 28">
              <a:extLst>
                <a:ext uri="{FF2B5EF4-FFF2-40B4-BE49-F238E27FC236}">
                  <a16:creationId xmlns:a16="http://schemas.microsoft.com/office/drawing/2014/main" id="{2F53B1AC-A93E-CE4B-B0B8-B6CDD1B62F4F}"/>
                </a:ext>
              </a:extLst>
            </p:cNvPr>
            <p:cNvSpPr/>
            <p:nvPr/>
          </p:nvSpPr>
          <p:spPr>
            <a:xfrm>
              <a:off x="6570038" y="3291926"/>
              <a:ext cx="215022" cy="215022"/>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51206" rIns="0"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99</a:t>
              </a:r>
            </a:p>
          </p:txBody>
        </p:sp>
        <p:sp>
          <p:nvSpPr>
            <p:cNvPr id="30" name="Oval 29">
              <a:extLst>
                <a:ext uri="{FF2B5EF4-FFF2-40B4-BE49-F238E27FC236}">
                  <a16:creationId xmlns:a16="http://schemas.microsoft.com/office/drawing/2014/main" id="{7040792D-55FF-CB4E-B43A-61C8A99F4D64}"/>
                </a:ext>
              </a:extLst>
            </p:cNvPr>
            <p:cNvSpPr/>
            <p:nvPr/>
          </p:nvSpPr>
          <p:spPr>
            <a:xfrm>
              <a:off x="6956332" y="3620739"/>
              <a:ext cx="215022" cy="215022"/>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51206" rIns="0"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40</a:t>
              </a:r>
            </a:p>
          </p:txBody>
        </p:sp>
        <p:sp>
          <p:nvSpPr>
            <p:cNvPr id="31" name="Oval 30">
              <a:extLst>
                <a:ext uri="{FF2B5EF4-FFF2-40B4-BE49-F238E27FC236}">
                  <a16:creationId xmlns:a16="http://schemas.microsoft.com/office/drawing/2014/main" id="{29EFC959-0DFC-2E4B-A19C-3D06D1D54BC3}"/>
                </a:ext>
              </a:extLst>
            </p:cNvPr>
            <p:cNvSpPr/>
            <p:nvPr/>
          </p:nvSpPr>
          <p:spPr>
            <a:xfrm>
              <a:off x="7579345" y="3934190"/>
              <a:ext cx="215022" cy="215022"/>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51206" rIns="0"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36</a:t>
              </a:r>
            </a:p>
          </p:txBody>
        </p:sp>
      </p:grpSp>
      <p:sp>
        <p:nvSpPr>
          <p:cNvPr id="4" name="Rectangle 3"/>
          <p:cNvSpPr/>
          <p:nvPr/>
        </p:nvSpPr>
        <p:spPr>
          <a:xfrm>
            <a:off x="7965598" y="4048869"/>
            <a:ext cx="3499972" cy="2077751"/>
          </a:xfrm>
          <a:prstGeom prst="rect">
            <a:avLst/>
          </a:prstGeom>
          <a:gradFill>
            <a:gsLst>
              <a:gs pos="59000">
                <a:schemeClr val="bg1">
                  <a:alpha val="95000"/>
                </a:schemeClr>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0" name="Rectangle 109"/>
          <p:cNvSpPr/>
          <p:nvPr/>
        </p:nvSpPr>
        <p:spPr>
          <a:xfrm>
            <a:off x="4379475" y="1970855"/>
            <a:ext cx="3449680" cy="1921504"/>
          </a:xfrm>
          <a:prstGeom prst="rect">
            <a:avLst/>
          </a:prstGeom>
          <a:solidFill>
            <a:schemeClr val="bg1">
              <a:alpha val="71000"/>
            </a:schemeClr>
          </a:solidFill>
          <a:ln w="19050">
            <a:solidFill>
              <a:srgbClr val="D4450D"/>
            </a:solidFill>
          </a:ln>
        </p:spPr>
        <p:style>
          <a:lnRef idx="2">
            <a:schemeClr val="accent1">
              <a:shade val="50000"/>
            </a:schemeClr>
          </a:lnRef>
          <a:fillRef idx="1">
            <a:schemeClr val="accent1"/>
          </a:fillRef>
          <a:effectRef idx="0">
            <a:schemeClr val="accent1"/>
          </a:effectRef>
          <a:fontRef idx="minor">
            <a:schemeClr val="lt1"/>
          </a:fontRef>
        </p:style>
        <p:txBody>
          <a:bodyPr tIns="9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1" name="Rectangle 70">
            <a:extLst>
              <a:ext uri="{FF2B5EF4-FFF2-40B4-BE49-F238E27FC236}">
                <a16:creationId xmlns:a16="http://schemas.microsoft.com/office/drawing/2014/main" id="{3B6D44B0-9248-D54E-BBCD-381257ABB272}"/>
              </a:ext>
            </a:extLst>
          </p:cNvPr>
          <p:cNvSpPr/>
          <p:nvPr/>
        </p:nvSpPr>
        <p:spPr>
          <a:xfrm rot="16200000">
            <a:off x="8493852" y="3222787"/>
            <a:ext cx="2420729" cy="3392371"/>
          </a:xfrm>
          <a:prstGeom prst="rect">
            <a:avLst/>
          </a:prstGeom>
          <a:gradFill>
            <a:gsLst>
              <a:gs pos="0">
                <a:schemeClr val="bg1"/>
              </a:gs>
              <a:gs pos="100000">
                <a:schemeClr val="bg1">
                  <a:alpha val="0"/>
                </a:schemeClr>
              </a:gs>
            </a:gsLst>
            <a:lin ang="0" scaled="0"/>
          </a:gra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413" tIns="51206" rIns="102413"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 Placeholder 1"/>
          <p:cNvSpPr>
            <a:spLocks noGrp="1"/>
          </p:cNvSpPr>
          <p:nvPr>
            <p:ph type="body" idx="1"/>
          </p:nvPr>
        </p:nvSpPr>
        <p:spPr/>
        <p:txBody>
          <a:bodyPr/>
          <a:lstStyle/>
          <a:p>
            <a:r>
              <a:rPr lang="en-GB" dirty="0"/>
              <a:t>Company overview</a:t>
            </a:r>
          </a:p>
        </p:txBody>
      </p:sp>
      <p:sp>
        <p:nvSpPr>
          <p:cNvPr id="6" name="Title 5"/>
          <p:cNvSpPr>
            <a:spLocks noGrp="1"/>
          </p:cNvSpPr>
          <p:nvPr>
            <p:ph type="title"/>
          </p:nvPr>
        </p:nvSpPr>
        <p:spPr/>
        <p:txBody>
          <a:bodyPr/>
          <a:lstStyle/>
          <a:p>
            <a:r>
              <a:rPr lang="en-GB" dirty="0"/>
              <a:t>SuperOffice at a glance</a:t>
            </a:r>
          </a:p>
        </p:txBody>
      </p:sp>
      <p:sp>
        <p:nvSpPr>
          <p:cNvPr id="16" name="Text Placeholder 15"/>
          <p:cNvSpPr>
            <a:spLocks noGrp="1"/>
          </p:cNvSpPr>
          <p:nvPr>
            <p:ph type="body" sz="quarter" idx="10"/>
          </p:nvPr>
        </p:nvSpPr>
        <p:spPr/>
        <p:txBody>
          <a:bodyPr/>
          <a:lstStyle/>
          <a:p>
            <a:r>
              <a:rPr lang="en-GB" dirty="0"/>
              <a:t>Presence</a:t>
            </a:r>
          </a:p>
        </p:txBody>
      </p:sp>
      <p:sp>
        <p:nvSpPr>
          <p:cNvPr id="10" name="TextBox 9">
            <a:extLst>
              <a:ext uri="{FF2B5EF4-FFF2-40B4-BE49-F238E27FC236}">
                <a16:creationId xmlns:a16="http://schemas.microsoft.com/office/drawing/2014/main" id="{BC7FBF8A-AB42-9140-8007-62FBF745AE7E}"/>
              </a:ext>
            </a:extLst>
          </p:cNvPr>
          <p:cNvSpPr txBox="1"/>
          <p:nvPr/>
        </p:nvSpPr>
        <p:spPr>
          <a:xfrm>
            <a:off x="855454" y="921952"/>
            <a:ext cx="5099020" cy="33855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The #1 provider of CRM software in the Nordics</a:t>
            </a:r>
            <a:endParaRPr kumimoji="0" lang="en-GB" sz="12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ACA33C73-E852-2945-B7D6-DBB30A690CA5}"/>
              </a:ext>
            </a:extLst>
          </p:cNvPr>
          <p:cNvSpPr/>
          <p:nvPr/>
        </p:nvSpPr>
        <p:spPr>
          <a:xfrm>
            <a:off x="8023474" y="1925205"/>
            <a:ext cx="145943" cy="78028"/>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413" tIns="51206" rIns="102413"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3A057AA-005F-3048-A7C2-57D94B3FEE46}"/>
              </a:ext>
            </a:extLst>
          </p:cNvPr>
          <p:cNvSpPr txBox="1"/>
          <p:nvPr/>
        </p:nvSpPr>
        <p:spPr>
          <a:xfrm>
            <a:off x="8138415" y="1876061"/>
            <a:ext cx="1536953" cy="157395"/>
          </a:xfrm>
          <a:prstGeom prst="rect">
            <a:avLst/>
          </a:prstGeom>
          <a:noFill/>
        </p:spPr>
        <p:txBody>
          <a:bodyPr vert="horz" wrap="square" lIns="102413" tIns="51206" rIns="102413" bIns="51206"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Geographies served</a:t>
            </a:r>
          </a:p>
        </p:txBody>
      </p:sp>
      <p:sp>
        <p:nvSpPr>
          <p:cNvPr id="20" name="Oval 19">
            <a:extLst>
              <a:ext uri="{FF2B5EF4-FFF2-40B4-BE49-F238E27FC236}">
                <a16:creationId xmlns:a16="http://schemas.microsoft.com/office/drawing/2014/main" id="{9DC5E6EF-7FA9-DF4E-901C-948FA0773918}"/>
              </a:ext>
            </a:extLst>
          </p:cNvPr>
          <p:cNvSpPr/>
          <p:nvPr/>
        </p:nvSpPr>
        <p:spPr>
          <a:xfrm>
            <a:off x="7994287" y="2239316"/>
            <a:ext cx="204308" cy="204308"/>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413" tIns="51206" rIns="102413"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a:t>
            </a:r>
          </a:p>
        </p:txBody>
      </p:sp>
      <p:sp>
        <p:nvSpPr>
          <p:cNvPr id="21" name="TextBox 20">
            <a:extLst>
              <a:ext uri="{FF2B5EF4-FFF2-40B4-BE49-F238E27FC236}">
                <a16:creationId xmlns:a16="http://schemas.microsoft.com/office/drawing/2014/main" id="{AFC2B5C4-7ED3-C34E-B67F-D8449295EF50}"/>
              </a:ext>
            </a:extLst>
          </p:cNvPr>
          <p:cNvSpPr txBox="1"/>
          <p:nvPr/>
        </p:nvSpPr>
        <p:spPr>
          <a:xfrm>
            <a:off x="8138415" y="2269859"/>
            <a:ext cx="1536953" cy="157395"/>
          </a:xfrm>
          <a:prstGeom prst="rect">
            <a:avLst/>
          </a:prstGeom>
          <a:noFill/>
        </p:spPr>
        <p:txBody>
          <a:bodyPr vert="horz" wrap="square" lIns="102413" tIns="51206" rIns="102413" bIns="51206"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Number of employees</a:t>
            </a:r>
          </a:p>
        </p:txBody>
      </p:sp>
      <p:sp>
        <p:nvSpPr>
          <p:cNvPr id="67" name="Rectangle 66">
            <a:extLst>
              <a:ext uri="{FF2B5EF4-FFF2-40B4-BE49-F238E27FC236}">
                <a16:creationId xmlns:a16="http://schemas.microsoft.com/office/drawing/2014/main" id="{3B6D44B0-9248-D54E-BBCD-381257ABB272}"/>
              </a:ext>
            </a:extLst>
          </p:cNvPr>
          <p:cNvSpPr/>
          <p:nvPr/>
        </p:nvSpPr>
        <p:spPr>
          <a:xfrm rot="16200000">
            <a:off x="9557039" y="3534775"/>
            <a:ext cx="4608710" cy="923293"/>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413" tIns="51206" rIns="102413"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2" name="Rectangle 71">
            <a:extLst>
              <a:ext uri="{FF2B5EF4-FFF2-40B4-BE49-F238E27FC236}">
                <a16:creationId xmlns:a16="http://schemas.microsoft.com/office/drawing/2014/main" id="{3B6D44B0-9248-D54E-BBCD-381257ABB272}"/>
              </a:ext>
            </a:extLst>
          </p:cNvPr>
          <p:cNvSpPr/>
          <p:nvPr/>
        </p:nvSpPr>
        <p:spPr>
          <a:xfrm rot="16200000">
            <a:off x="10176383" y="-270599"/>
            <a:ext cx="1942201" cy="2351117"/>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413" tIns="51206" rIns="102413"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73" name="Straight Connector 72">
            <a:extLst>
              <a:ext uri="{FF2B5EF4-FFF2-40B4-BE49-F238E27FC236}">
                <a16:creationId xmlns:a16="http://schemas.microsoft.com/office/drawing/2014/main" id="{B5785B5F-CA7F-164C-9FD8-AC41311B0F12}"/>
              </a:ext>
            </a:extLst>
          </p:cNvPr>
          <p:cNvCxnSpPr/>
          <p:nvPr/>
        </p:nvCxnSpPr>
        <p:spPr>
          <a:xfrm>
            <a:off x="7995584"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AB68B20-3D4D-094B-941F-D2C03BD4DB8D}"/>
              </a:ext>
            </a:extLst>
          </p:cNvPr>
          <p:cNvGrpSpPr/>
          <p:nvPr/>
        </p:nvGrpSpPr>
        <p:grpSpPr>
          <a:xfrm>
            <a:off x="7435524" y="4294364"/>
            <a:ext cx="4431614" cy="1993639"/>
            <a:chOff x="1001309" y="4303611"/>
            <a:chExt cx="4431614" cy="1993639"/>
          </a:xfrm>
        </p:grpSpPr>
        <p:graphicFrame>
          <p:nvGraphicFramePr>
            <p:cNvPr id="12" name="Chart 11">
              <a:extLst>
                <a:ext uri="{FF2B5EF4-FFF2-40B4-BE49-F238E27FC236}">
                  <a16:creationId xmlns:a16="http://schemas.microsoft.com/office/drawing/2014/main" id="{3C65D657-E1D0-D247-80D4-7210787F5DE9}"/>
                </a:ext>
              </a:extLst>
            </p:cNvPr>
            <p:cNvGraphicFramePr/>
            <p:nvPr/>
          </p:nvGraphicFramePr>
          <p:xfrm>
            <a:off x="1001309" y="4303611"/>
            <a:ext cx="4431614" cy="199363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54F27E4C-F556-BE4C-BC7E-C992A365A796}"/>
                </a:ext>
              </a:extLst>
            </p:cNvPr>
            <p:cNvSpPr txBox="1"/>
            <p:nvPr/>
          </p:nvSpPr>
          <p:spPr>
            <a:xfrm>
              <a:off x="2648432" y="5000830"/>
              <a:ext cx="1135541" cy="380411"/>
            </a:xfrm>
            <a:prstGeom prst="rect">
              <a:avLst/>
            </a:prstGeom>
            <a:noFill/>
          </p:spPr>
          <p:txBody>
            <a:bodyPr vert="horz" wrap="square" lIns="102413" tIns="51206" rIns="102413" bIns="5120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2B2929"/>
                  </a:solidFill>
                  <a:effectLst/>
                  <a:uLnTx/>
                  <a:uFillTx/>
                  <a:latin typeface="Arial" panose="020B0604020202020204" pitchFamily="34" charset="0"/>
                  <a:ea typeface="+mn-ea"/>
                  <a:cs typeface="Arial" panose="020B0604020202020204" pitchFamily="34" charset="0"/>
                </a:rPr>
                <a:t>FY19A revenue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B2929"/>
                  </a:solidFill>
                  <a:effectLst/>
                  <a:uLnTx/>
                  <a:uFillTx/>
                  <a:latin typeface="Arial" panose="020B0604020202020204" pitchFamily="34" charset="0"/>
                  <a:ea typeface="+mn-ea"/>
                  <a:cs typeface="Arial" panose="020B0604020202020204" pitchFamily="34" charset="0"/>
                </a:rPr>
                <a:t>450 MNOK</a:t>
              </a:r>
              <a:endParaRPr kumimoji="0" lang="en-GB" sz="1050" b="0" i="0" u="none" strike="noStrike" kern="1200" cap="none" spc="0" normalizeH="0" baseline="30000" noProof="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15" name="Arc 14">
              <a:extLst>
                <a:ext uri="{FF2B5EF4-FFF2-40B4-BE49-F238E27FC236}">
                  <a16:creationId xmlns:a16="http://schemas.microsoft.com/office/drawing/2014/main" id="{17B33161-67BB-0949-B528-812CC7501337}"/>
                </a:ext>
              </a:extLst>
            </p:cNvPr>
            <p:cNvSpPr/>
            <p:nvPr/>
          </p:nvSpPr>
          <p:spPr>
            <a:xfrm rot="473700">
              <a:off x="2398590" y="4366454"/>
              <a:ext cx="1620000" cy="1620000"/>
            </a:xfrm>
            <a:prstGeom prst="arc">
              <a:avLst>
                <a:gd name="adj1" fmla="val 15751584"/>
                <a:gd name="adj2" fmla="val 9374056"/>
              </a:avLst>
            </a:prstGeom>
            <a:ln w="25400">
              <a:solidFill>
                <a:srgbClr val="D4450D">
                  <a:alpha val="95000"/>
                </a:srgbClr>
              </a:solidFill>
              <a:headEnd type="oval"/>
              <a:tailEnd type="oval"/>
            </a:ln>
            <a:effectLst/>
          </p:spPr>
          <p:style>
            <a:lnRef idx="2">
              <a:schemeClr val="accent2"/>
            </a:lnRef>
            <a:fillRef idx="0">
              <a:schemeClr val="accent2"/>
            </a:fillRef>
            <a:effectRef idx="1">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4FB98873-A952-F541-A5DF-9CB539002640}"/>
                </a:ext>
              </a:extLst>
            </p:cNvPr>
            <p:cNvSpPr txBox="1"/>
            <p:nvPr/>
          </p:nvSpPr>
          <p:spPr>
            <a:xfrm>
              <a:off x="3643244" y="5699706"/>
              <a:ext cx="1397230" cy="436161"/>
            </a:xfrm>
            <a:prstGeom prst="rect">
              <a:avLst/>
            </a:prstGeom>
            <a:noFill/>
          </p:spPr>
          <p:txBody>
            <a:bodyPr vert="horz" wrap="square" lIns="102413" tIns="51206" rIns="102413" bIns="51206"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a:ln>
                    <a:noFill/>
                  </a:ln>
                  <a:solidFill>
                    <a:srgbClr val="D4450D"/>
                  </a:solidFill>
                  <a:effectLst/>
                  <a:uLnTx/>
                  <a:uFillTx/>
                  <a:latin typeface="Arial" panose="020B0604020202020204" pitchFamily="34" charset="0"/>
                  <a:ea typeface="+mn-ea"/>
                  <a:cs typeface="Arial" panose="020B0604020202020204" pitchFamily="34" charset="0"/>
                </a:rPr>
                <a:t>~70% of revenue from the Nordics</a:t>
              </a:r>
            </a:p>
          </p:txBody>
        </p:sp>
      </p:grpSp>
      <p:sp>
        <p:nvSpPr>
          <p:cNvPr id="75" name="Rectangle 74">
            <a:extLst>
              <a:ext uri="{FF2B5EF4-FFF2-40B4-BE49-F238E27FC236}">
                <a16:creationId xmlns:a16="http://schemas.microsoft.com/office/drawing/2014/main" id="{ACA33C73-E852-2945-B7D6-DBB30A690CA5}"/>
              </a:ext>
            </a:extLst>
          </p:cNvPr>
          <p:cNvSpPr/>
          <p:nvPr/>
        </p:nvSpPr>
        <p:spPr>
          <a:xfrm>
            <a:off x="8023474" y="2106832"/>
            <a:ext cx="145943" cy="78028"/>
          </a:xfrm>
          <a:prstGeom prst="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413" tIns="51206" rIns="102413"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6" name="TextBox 75">
            <a:extLst>
              <a:ext uri="{FF2B5EF4-FFF2-40B4-BE49-F238E27FC236}">
                <a16:creationId xmlns:a16="http://schemas.microsoft.com/office/drawing/2014/main" id="{23A057AA-005F-3048-A7C2-57D94B3FEE46}"/>
              </a:ext>
            </a:extLst>
          </p:cNvPr>
          <p:cNvSpPr txBox="1"/>
          <p:nvPr/>
        </p:nvSpPr>
        <p:spPr>
          <a:xfrm>
            <a:off x="8138415" y="2057688"/>
            <a:ext cx="1536953" cy="157395"/>
          </a:xfrm>
          <a:prstGeom prst="rect">
            <a:avLst/>
          </a:prstGeom>
          <a:noFill/>
        </p:spPr>
        <p:txBody>
          <a:bodyPr vert="horz" wrap="square" lIns="102413" tIns="51206" rIns="102413" bIns="51206"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Customer service office</a:t>
            </a:r>
          </a:p>
        </p:txBody>
      </p:sp>
      <p:sp>
        <p:nvSpPr>
          <p:cNvPr id="81" name="Rectangle 80"/>
          <p:cNvSpPr/>
          <p:nvPr/>
        </p:nvSpPr>
        <p:spPr>
          <a:xfrm>
            <a:off x="1936806" y="1804156"/>
            <a:ext cx="1189289" cy="13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D4450D"/>
                </a:solidFill>
                <a:effectLst/>
                <a:uLnTx/>
                <a:uFillTx/>
                <a:latin typeface="Arial Black" panose="020B0A04020102020204" pitchFamily="34" charset="0"/>
                <a:ea typeface="+mn-ea"/>
                <a:cs typeface="+mn-cs"/>
              </a:rPr>
              <a:t>Background</a:t>
            </a:r>
          </a:p>
        </p:txBody>
      </p:sp>
      <p:sp>
        <p:nvSpPr>
          <p:cNvPr id="82" name="Rectangle 81"/>
          <p:cNvSpPr/>
          <p:nvPr/>
        </p:nvSpPr>
        <p:spPr>
          <a:xfrm>
            <a:off x="2047628" y="3249474"/>
            <a:ext cx="982884" cy="177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D4450D"/>
                </a:solidFill>
                <a:effectLst/>
                <a:uLnTx/>
                <a:uFillTx/>
                <a:latin typeface="Arial Black" panose="020B0A04020102020204" pitchFamily="34" charset="0"/>
                <a:ea typeface="+mn-ea"/>
                <a:cs typeface="+mn-cs"/>
              </a:rPr>
              <a:t>Positioning</a:t>
            </a:r>
          </a:p>
        </p:txBody>
      </p:sp>
      <p:sp>
        <p:nvSpPr>
          <p:cNvPr id="83" name="Rectangle 82"/>
          <p:cNvSpPr/>
          <p:nvPr/>
        </p:nvSpPr>
        <p:spPr>
          <a:xfrm>
            <a:off x="2099925" y="4716110"/>
            <a:ext cx="893531" cy="177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D4450D"/>
                </a:solidFill>
                <a:effectLst/>
                <a:uLnTx/>
                <a:uFillTx/>
                <a:latin typeface="Arial Black" panose="020B0A04020102020204" pitchFamily="34" charset="0"/>
                <a:ea typeface="+mn-ea"/>
                <a:cs typeface="+mn-cs"/>
              </a:rPr>
              <a:t>Financials</a:t>
            </a:r>
          </a:p>
        </p:txBody>
      </p:sp>
      <p:sp>
        <p:nvSpPr>
          <p:cNvPr id="91" name="Rectangle 90"/>
          <p:cNvSpPr/>
          <p:nvPr/>
        </p:nvSpPr>
        <p:spPr>
          <a:xfrm>
            <a:off x="5211069" y="1866146"/>
            <a:ext cx="1786493" cy="177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D4450D"/>
                </a:solidFill>
                <a:effectLst/>
                <a:uLnTx/>
                <a:uFillTx/>
                <a:latin typeface="Arial Black" panose="020B0A04020102020204" pitchFamily="34" charset="0"/>
                <a:ea typeface="+mn-ea"/>
                <a:cs typeface="+mn-cs"/>
              </a:rPr>
              <a:t>Revenue development</a:t>
            </a:r>
          </a:p>
        </p:txBody>
      </p:sp>
      <p:sp>
        <p:nvSpPr>
          <p:cNvPr id="99" name="Rectangle 98"/>
          <p:cNvSpPr/>
          <p:nvPr/>
        </p:nvSpPr>
        <p:spPr>
          <a:xfrm>
            <a:off x="4330590" y="1972015"/>
            <a:ext cx="504375" cy="177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1" u="none" strike="noStrike" kern="1200" cap="none" spc="0" normalizeH="0" baseline="0" noProof="0" dirty="0">
                <a:ln>
                  <a:noFill/>
                </a:ln>
                <a:solidFill>
                  <a:srgbClr val="2B2929"/>
                </a:solidFill>
                <a:effectLst/>
                <a:uLnTx/>
                <a:uFillTx/>
                <a:latin typeface="Arial" panose="020B0604020202020204"/>
                <a:ea typeface="+mn-ea"/>
                <a:cs typeface="+mn-cs"/>
              </a:rPr>
              <a:t>NOKm</a:t>
            </a:r>
          </a:p>
        </p:txBody>
      </p:sp>
      <p:sp>
        <p:nvSpPr>
          <p:cNvPr id="119" name="Rectangle: Rounded Corners 4">
            <a:extLst>
              <a:ext uri="{FF2B5EF4-FFF2-40B4-BE49-F238E27FC236}">
                <a16:creationId xmlns:a16="http://schemas.microsoft.com/office/drawing/2014/main" id="{4E110CBB-1D14-452A-87CB-72A7F22A922D}"/>
              </a:ext>
            </a:extLst>
          </p:cNvPr>
          <p:cNvSpPr/>
          <p:nvPr/>
        </p:nvSpPr>
        <p:spPr>
          <a:xfrm>
            <a:off x="899161" y="1961330"/>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Founded in </a:t>
            </a:r>
            <a:r>
              <a:rPr kumimoji="0" lang="en-GB" sz="900" b="1" i="0" u="none" strike="noStrike" kern="1200" cap="none" spc="0" normalizeH="0" baseline="0" noProof="0" dirty="0">
                <a:ln>
                  <a:noFill/>
                </a:ln>
                <a:solidFill>
                  <a:srgbClr val="2B2929"/>
                </a:solidFill>
                <a:effectLst/>
                <a:uLnTx/>
                <a:uFillTx/>
                <a:latin typeface="Arial" panose="020B0604020202020204"/>
                <a:ea typeface="+mn-ea"/>
                <a:cs typeface="+mn-cs"/>
              </a:rPr>
              <a:t>1990</a:t>
            </a:r>
          </a:p>
        </p:txBody>
      </p:sp>
      <p:sp>
        <p:nvSpPr>
          <p:cNvPr id="122" name="Rectangle: Rounded Corners 4">
            <a:extLst>
              <a:ext uri="{FF2B5EF4-FFF2-40B4-BE49-F238E27FC236}">
                <a16:creationId xmlns:a16="http://schemas.microsoft.com/office/drawing/2014/main" id="{4E110CBB-1D14-452A-87CB-72A7F22A922D}"/>
              </a:ext>
            </a:extLst>
          </p:cNvPr>
          <p:cNvSpPr/>
          <p:nvPr/>
        </p:nvSpPr>
        <p:spPr>
          <a:xfrm>
            <a:off x="894398" y="1961331"/>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123" name="Rectangle: Rounded Corners 4">
            <a:extLst>
              <a:ext uri="{FF2B5EF4-FFF2-40B4-BE49-F238E27FC236}">
                <a16:creationId xmlns:a16="http://schemas.microsoft.com/office/drawing/2014/main" id="{4E110CBB-1D14-452A-87CB-72A7F22A922D}"/>
              </a:ext>
            </a:extLst>
          </p:cNvPr>
          <p:cNvSpPr/>
          <p:nvPr/>
        </p:nvSpPr>
        <p:spPr>
          <a:xfrm>
            <a:off x="899161" y="2392276"/>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Headquartered in </a:t>
            </a:r>
            <a:r>
              <a:rPr kumimoji="0" lang="en-GB" sz="900" b="1" i="0" u="none" strike="noStrike" kern="1200" cap="none" spc="0" normalizeH="0" baseline="0" noProof="0" dirty="0">
                <a:ln>
                  <a:noFill/>
                </a:ln>
                <a:solidFill>
                  <a:srgbClr val="2B2929"/>
                </a:solidFill>
                <a:effectLst/>
                <a:uLnTx/>
                <a:uFillTx/>
                <a:latin typeface="Arial" panose="020B0604020202020204"/>
                <a:ea typeface="+mn-ea"/>
                <a:cs typeface="+mn-cs"/>
              </a:rPr>
              <a:t>Oslo, Norway </a:t>
            </a: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with offices in 8 European countries</a:t>
            </a:r>
          </a:p>
        </p:txBody>
      </p:sp>
      <p:sp>
        <p:nvSpPr>
          <p:cNvPr id="124" name="Rectangle: Rounded Corners 4">
            <a:extLst>
              <a:ext uri="{FF2B5EF4-FFF2-40B4-BE49-F238E27FC236}">
                <a16:creationId xmlns:a16="http://schemas.microsoft.com/office/drawing/2014/main" id="{4E110CBB-1D14-452A-87CB-72A7F22A922D}"/>
              </a:ext>
            </a:extLst>
          </p:cNvPr>
          <p:cNvSpPr/>
          <p:nvPr/>
        </p:nvSpPr>
        <p:spPr>
          <a:xfrm>
            <a:off x="894398" y="2392277"/>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125" name="Rectangle: Rounded Corners 4">
            <a:extLst>
              <a:ext uri="{FF2B5EF4-FFF2-40B4-BE49-F238E27FC236}">
                <a16:creationId xmlns:a16="http://schemas.microsoft.com/office/drawing/2014/main" id="{4E110CBB-1D14-452A-87CB-72A7F22A922D}"/>
              </a:ext>
            </a:extLst>
          </p:cNvPr>
          <p:cNvSpPr/>
          <p:nvPr/>
        </p:nvSpPr>
        <p:spPr>
          <a:xfrm>
            <a:off x="899161" y="2826887"/>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900" b="1" i="0" u="none" strike="noStrike" kern="1200" cap="none" spc="0" normalizeH="0" baseline="0" noProof="0" dirty="0">
                <a:ln>
                  <a:noFill/>
                </a:ln>
                <a:solidFill>
                  <a:srgbClr val="2B2929"/>
                </a:solidFill>
                <a:effectLst/>
                <a:uLnTx/>
                <a:uFillTx/>
                <a:latin typeface="Arial" panose="020B0604020202020204"/>
                <a:ea typeface="+mn-ea"/>
                <a:cs typeface="+mn-cs"/>
              </a:rPr>
              <a:t>256</a:t>
            </a: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 full time employees </a:t>
            </a:r>
          </a:p>
        </p:txBody>
      </p:sp>
      <p:sp>
        <p:nvSpPr>
          <p:cNvPr id="126" name="Rectangle: Rounded Corners 4">
            <a:extLst>
              <a:ext uri="{FF2B5EF4-FFF2-40B4-BE49-F238E27FC236}">
                <a16:creationId xmlns:a16="http://schemas.microsoft.com/office/drawing/2014/main" id="{4E110CBB-1D14-452A-87CB-72A7F22A922D}"/>
              </a:ext>
            </a:extLst>
          </p:cNvPr>
          <p:cNvSpPr/>
          <p:nvPr/>
        </p:nvSpPr>
        <p:spPr>
          <a:xfrm>
            <a:off x="894398" y="2826888"/>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pic>
        <p:nvPicPr>
          <p:cNvPr id="68" name="Picture 67"/>
          <p:cNvPicPr>
            <a:picLocks noChangeAspect="1"/>
          </p:cNvPicPr>
          <p:nvPr/>
        </p:nvPicPr>
        <p:blipFill>
          <a:blip r:embed="rId4">
            <a:clrChange>
              <a:clrFrom>
                <a:srgbClr val="FFFFFF"/>
              </a:clrFrom>
              <a:clrTo>
                <a:srgbClr val="FFFFFF">
                  <a:alpha val="0"/>
                </a:srgbClr>
              </a:clrTo>
            </a:clrChange>
            <a:lum bright="100000"/>
          </a:blip>
          <a:stretch>
            <a:fillRect/>
          </a:stretch>
        </p:blipFill>
        <p:spPr>
          <a:xfrm>
            <a:off x="1154908" y="1979756"/>
            <a:ext cx="240486" cy="358186"/>
          </a:xfrm>
          <a:prstGeom prst="rect">
            <a:avLst/>
          </a:prstGeom>
        </p:spPr>
      </p:pic>
      <p:pic>
        <p:nvPicPr>
          <p:cNvPr id="9" name="Picture 8"/>
          <p:cNvPicPr>
            <a:picLocks noChangeAspect="1"/>
          </p:cNvPicPr>
          <p:nvPr/>
        </p:nvPicPr>
        <p:blipFill>
          <a:blip r:embed="rId5">
            <a:clrChange>
              <a:clrFrom>
                <a:srgbClr val="FFFFFF"/>
              </a:clrFrom>
              <a:clrTo>
                <a:srgbClr val="FFFFFF">
                  <a:alpha val="0"/>
                </a:srgbClr>
              </a:clrTo>
            </a:clrChange>
            <a:lum bright="99000"/>
          </a:blip>
          <a:stretch>
            <a:fillRect/>
          </a:stretch>
        </p:blipFill>
        <p:spPr>
          <a:xfrm>
            <a:off x="1119307" y="2413125"/>
            <a:ext cx="311687" cy="364725"/>
          </a:xfrm>
          <a:prstGeom prst="rect">
            <a:avLst/>
          </a:prstGeom>
        </p:spPr>
      </p:pic>
      <p:pic>
        <p:nvPicPr>
          <p:cNvPr id="69" name="Picture 68"/>
          <p:cNvPicPr>
            <a:picLocks noChangeAspect="1"/>
          </p:cNvPicPr>
          <p:nvPr/>
        </p:nvPicPr>
        <p:blipFill>
          <a:blip r:embed="rId6">
            <a:clrChange>
              <a:clrFrom>
                <a:srgbClr val="F8FAFB"/>
              </a:clrFrom>
              <a:clrTo>
                <a:srgbClr val="F8FAFB">
                  <a:alpha val="0"/>
                </a:srgbClr>
              </a:clrTo>
            </a:clrChange>
            <a:lum bright="98000"/>
          </a:blip>
          <a:stretch>
            <a:fillRect/>
          </a:stretch>
        </p:blipFill>
        <p:spPr>
          <a:xfrm>
            <a:off x="1009209" y="2816269"/>
            <a:ext cx="516346" cy="399508"/>
          </a:xfrm>
          <a:prstGeom prst="rect">
            <a:avLst/>
          </a:prstGeom>
        </p:spPr>
      </p:pic>
      <p:sp>
        <p:nvSpPr>
          <p:cNvPr id="127" name="Rectangle: Rounded Corners 4">
            <a:extLst>
              <a:ext uri="{FF2B5EF4-FFF2-40B4-BE49-F238E27FC236}">
                <a16:creationId xmlns:a16="http://schemas.microsoft.com/office/drawing/2014/main" id="{4E110CBB-1D14-452A-87CB-72A7F22A922D}"/>
              </a:ext>
            </a:extLst>
          </p:cNvPr>
          <p:cNvSpPr/>
          <p:nvPr/>
        </p:nvSpPr>
        <p:spPr>
          <a:xfrm>
            <a:off x="899161" y="3428999"/>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NOK 2.5 billion core target market (Nordics) growing &gt;10% p.a. </a:t>
            </a:r>
          </a:p>
        </p:txBody>
      </p:sp>
      <p:sp>
        <p:nvSpPr>
          <p:cNvPr id="128" name="Rectangle: Rounded Corners 4">
            <a:extLst>
              <a:ext uri="{FF2B5EF4-FFF2-40B4-BE49-F238E27FC236}">
                <a16:creationId xmlns:a16="http://schemas.microsoft.com/office/drawing/2014/main" id="{4E110CBB-1D14-452A-87CB-72A7F22A922D}"/>
              </a:ext>
            </a:extLst>
          </p:cNvPr>
          <p:cNvSpPr/>
          <p:nvPr/>
        </p:nvSpPr>
        <p:spPr>
          <a:xfrm>
            <a:off x="894398" y="3429000"/>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129" name="Rectangle: Rounded Corners 4">
            <a:extLst>
              <a:ext uri="{FF2B5EF4-FFF2-40B4-BE49-F238E27FC236}">
                <a16:creationId xmlns:a16="http://schemas.microsoft.com/office/drawing/2014/main" id="{4E110CBB-1D14-452A-87CB-72A7F22A922D}"/>
              </a:ext>
            </a:extLst>
          </p:cNvPr>
          <p:cNvSpPr/>
          <p:nvPr/>
        </p:nvSpPr>
        <p:spPr>
          <a:xfrm>
            <a:off x="899161" y="3859945"/>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Market leader for SMEs in the Nordics with ~12.5% market share (~25% in Norway)</a:t>
            </a:r>
            <a:endParaRPr kumimoji="0" lang="en-GB"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0" name="Rectangle: Rounded Corners 4">
            <a:extLst>
              <a:ext uri="{FF2B5EF4-FFF2-40B4-BE49-F238E27FC236}">
                <a16:creationId xmlns:a16="http://schemas.microsoft.com/office/drawing/2014/main" id="{4E110CBB-1D14-452A-87CB-72A7F22A922D}"/>
              </a:ext>
            </a:extLst>
          </p:cNvPr>
          <p:cNvSpPr/>
          <p:nvPr/>
        </p:nvSpPr>
        <p:spPr>
          <a:xfrm>
            <a:off x="894398" y="3859946"/>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131" name="Rectangle: Rounded Corners 4">
            <a:extLst>
              <a:ext uri="{FF2B5EF4-FFF2-40B4-BE49-F238E27FC236}">
                <a16:creationId xmlns:a16="http://schemas.microsoft.com/office/drawing/2014/main" id="{4E110CBB-1D14-452A-87CB-72A7F22A922D}"/>
              </a:ext>
            </a:extLst>
          </p:cNvPr>
          <p:cNvSpPr/>
          <p:nvPr/>
        </p:nvSpPr>
        <p:spPr>
          <a:xfrm>
            <a:off x="899161" y="4294556"/>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900" b="1" i="0" u="none" strike="noStrike" kern="1200" cap="none" spc="0" normalizeH="0" baseline="0" noProof="0" dirty="0">
                <a:ln>
                  <a:noFill/>
                </a:ln>
                <a:solidFill>
                  <a:srgbClr val="2B2929"/>
                </a:solidFill>
                <a:effectLst/>
                <a:uLnTx/>
                <a:uFillTx/>
                <a:latin typeface="Arial" panose="020B0604020202020204"/>
                <a:ea typeface="+mn-ea"/>
                <a:cs typeface="+mn-cs"/>
              </a:rPr>
              <a:t>5,500+</a:t>
            </a: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 unique customers</a:t>
            </a:r>
          </a:p>
        </p:txBody>
      </p:sp>
      <p:sp>
        <p:nvSpPr>
          <p:cNvPr id="132" name="Rectangle: Rounded Corners 4">
            <a:extLst>
              <a:ext uri="{FF2B5EF4-FFF2-40B4-BE49-F238E27FC236}">
                <a16:creationId xmlns:a16="http://schemas.microsoft.com/office/drawing/2014/main" id="{4E110CBB-1D14-452A-87CB-72A7F22A922D}"/>
              </a:ext>
            </a:extLst>
          </p:cNvPr>
          <p:cNvSpPr/>
          <p:nvPr/>
        </p:nvSpPr>
        <p:spPr>
          <a:xfrm>
            <a:off x="894398" y="4294557"/>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136" name="Rectangle: Rounded Corners 4">
            <a:extLst>
              <a:ext uri="{FF2B5EF4-FFF2-40B4-BE49-F238E27FC236}">
                <a16:creationId xmlns:a16="http://schemas.microsoft.com/office/drawing/2014/main" id="{4E110CBB-1D14-452A-87CB-72A7F22A922D}"/>
              </a:ext>
            </a:extLst>
          </p:cNvPr>
          <p:cNvSpPr/>
          <p:nvPr/>
        </p:nvSpPr>
        <p:spPr>
          <a:xfrm>
            <a:off x="899161" y="4894588"/>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2020 revenues of NOK 488 million</a:t>
            </a:r>
          </a:p>
        </p:txBody>
      </p:sp>
      <p:sp>
        <p:nvSpPr>
          <p:cNvPr id="137" name="Rectangle: Rounded Corners 4">
            <a:extLst>
              <a:ext uri="{FF2B5EF4-FFF2-40B4-BE49-F238E27FC236}">
                <a16:creationId xmlns:a16="http://schemas.microsoft.com/office/drawing/2014/main" id="{4E110CBB-1D14-452A-87CB-72A7F22A922D}"/>
              </a:ext>
            </a:extLst>
          </p:cNvPr>
          <p:cNvSpPr/>
          <p:nvPr/>
        </p:nvSpPr>
        <p:spPr>
          <a:xfrm>
            <a:off x="894398" y="4894589"/>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138" name="Rectangle: Rounded Corners 4">
            <a:extLst>
              <a:ext uri="{FF2B5EF4-FFF2-40B4-BE49-F238E27FC236}">
                <a16:creationId xmlns:a16="http://schemas.microsoft.com/office/drawing/2014/main" id="{4E110CBB-1D14-452A-87CB-72A7F22A922D}"/>
              </a:ext>
            </a:extLst>
          </p:cNvPr>
          <p:cNvSpPr/>
          <p:nvPr/>
        </p:nvSpPr>
        <p:spPr>
          <a:xfrm>
            <a:off x="899161" y="5325534"/>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Ins="36000"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2020 EBITDA of NOK 94 million</a:t>
            </a:r>
          </a:p>
        </p:txBody>
      </p:sp>
      <p:sp>
        <p:nvSpPr>
          <p:cNvPr id="139" name="Rectangle: Rounded Corners 4">
            <a:extLst>
              <a:ext uri="{FF2B5EF4-FFF2-40B4-BE49-F238E27FC236}">
                <a16:creationId xmlns:a16="http://schemas.microsoft.com/office/drawing/2014/main" id="{4E110CBB-1D14-452A-87CB-72A7F22A922D}"/>
              </a:ext>
            </a:extLst>
          </p:cNvPr>
          <p:cNvSpPr/>
          <p:nvPr/>
        </p:nvSpPr>
        <p:spPr>
          <a:xfrm>
            <a:off x="894398" y="5325535"/>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140" name="Rectangle: Rounded Corners 4">
            <a:extLst>
              <a:ext uri="{FF2B5EF4-FFF2-40B4-BE49-F238E27FC236}">
                <a16:creationId xmlns:a16="http://schemas.microsoft.com/office/drawing/2014/main" id="{4E110CBB-1D14-452A-87CB-72A7F22A922D}"/>
              </a:ext>
            </a:extLst>
          </p:cNvPr>
          <p:cNvSpPr/>
          <p:nvPr/>
        </p:nvSpPr>
        <p:spPr>
          <a:xfrm>
            <a:off x="899161" y="5760145"/>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Ins="36000"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Significant cash conversion of &gt;70%</a:t>
            </a:r>
          </a:p>
        </p:txBody>
      </p:sp>
      <p:sp>
        <p:nvSpPr>
          <p:cNvPr id="141" name="Rectangle: Rounded Corners 4">
            <a:extLst>
              <a:ext uri="{FF2B5EF4-FFF2-40B4-BE49-F238E27FC236}">
                <a16:creationId xmlns:a16="http://schemas.microsoft.com/office/drawing/2014/main" id="{4E110CBB-1D14-452A-87CB-72A7F22A922D}"/>
              </a:ext>
            </a:extLst>
          </p:cNvPr>
          <p:cNvSpPr/>
          <p:nvPr/>
        </p:nvSpPr>
        <p:spPr>
          <a:xfrm>
            <a:off x="894398" y="5760146"/>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pic>
        <p:nvPicPr>
          <p:cNvPr id="74" name="Picture 73"/>
          <p:cNvPicPr>
            <a:picLocks noChangeAspect="1"/>
          </p:cNvPicPr>
          <p:nvPr/>
        </p:nvPicPr>
        <p:blipFill>
          <a:blip r:embed="rId7">
            <a:clrChange>
              <a:clrFrom>
                <a:srgbClr val="FFFFFF"/>
              </a:clrFrom>
              <a:clrTo>
                <a:srgbClr val="FFFFFF">
                  <a:alpha val="0"/>
                </a:srgbClr>
              </a:clrTo>
            </a:clrChange>
            <a:lum bright="98000"/>
          </a:blip>
          <a:stretch>
            <a:fillRect/>
          </a:stretch>
        </p:blipFill>
        <p:spPr>
          <a:xfrm>
            <a:off x="1099841" y="4334808"/>
            <a:ext cx="416383" cy="311687"/>
          </a:xfrm>
          <a:prstGeom prst="rect">
            <a:avLst/>
          </a:prstGeom>
        </p:spPr>
      </p:pic>
      <p:pic>
        <p:nvPicPr>
          <p:cNvPr id="86" name="Picture 85"/>
          <p:cNvPicPr>
            <a:picLocks noChangeAspect="1"/>
          </p:cNvPicPr>
          <p:nvPr/>
        </p:nvPicPr>
        <p:blipFill>
          <a:blip r:embed="rId8">
            <a:clrChange>
              <a:clrFrom>
                <a:srgbClr val="FFFFFF"/>
              </a:clrFrom>
              <a:clrTo>
                <a:srgbClr val="FFFFFF">
                  <a:alpha val="0"/>
                </a:srgbClr>
              </a:clrTo>
            </a:clrChange>
            <a:lum bright="99000"/>
          </a:blip>
          <a:stretch>
            <a:fillRect/>
          </a:stretch>
        </p:blipFill>
        <p:spPr>
          <a:xfrm>
            <a:off x="1058116" y="3460659"/>
            <a:ext cx="418532" cy="357293"/>
          </a:xfrm>
          <a:prstGeom prst="rect">
            <a:avLst/>
          </a:prstGeom>
        </p:spPr>
      </p:pic>
      <p:pic>
        <p:nvPicPr>
          <p:cNvPr id="145" name="Picture 144"/>
          <p:cNvPicPr>
            <a:picLocks noChangeAspect="1"/>
          </p:cNvPicPr>
          <p:nvPr/>
        </p:nvPicPr>
        <p:blipFill>
          <a:blip r:embed="rId9">
            <a:biLevel thresh="25000"/>
          </a:blip>
          <a:stretch>
            <a:fillRect/>
          </a:stretch>
        </p:blipFill>
        <p:spPr>
          <a:xfrm>
            <a:off x="1137706" y="4951481"/>
            <a:ext cx="287778" cy="288000"/>
          </a:xfrm>
          <a:prstGeom prst="rect">
            <a:avLst/>
          </a:prstGeom>
        </p:spPr>
      </p:pic>
      <p:pic>
        <p:nvPicPr>
          <p:cNvPr id="146" name="Picture 145"/>
          <p:cNvPicPr>
            <a:picLocks noChangeAspect="1"/>
          </p:cNvPicPr>
          <p:nvPr/>
        </p:nvPicPr>
        <p:blipFill>
          <a:blip r:embed="rId10">
            <a:biLevel thresh="25000"/>
          </a:blip>
          <a:stretch>
            <a:fillRect/>
          </a:stretch>
        </p:blipFill>
        <p:spPr>
          <a:xfrm>
            <a:off x="1140087" y="5377149"/>
            <a:ext cx="287778" cy="288000"/>
          </a:xfrm>
          <a:prstGeom prst="rect">
            <a:avLst/>
          </a:prstGeom>
        </p:spPr>
      </p:pic>
      <p:pic>
        <p:nvPicPr>
          <p:cNvPr id="147" name="Picture 146"/>
          <p:cNvPicPr>
            <a:picLocks noChangeAspect="1"/>
          </p:cNvPicPr>
          <p:nvPr/>
        </p:nvPicPr>
        <p:blipFill>
          <a:blip r:embed="rId11">
            <a:biLevel thresh="25000"/>
            <a:extLst>
              <a:ext uri="{28A0092B-C50C-407E-A947-70E740481C1C}">
                <a14:useLocalDpi xmlns:a14="http://schemas.microsoft.com/office/drawing/2010/main" val="0"/>
              </a:ext>
            </a:extLst>
          </a:blip>
          <a:stretch>
            <a:fillRect/>
          </a:stretch>
        </p:blipFill>
        <p:spPr>
          <a:xfrm>
            <a:off x="1104963" y="3882299"/>
            <a:ext cx="350089" cy="350089"/>
          </a:xfrm>
          <a:prstGeom prst="rect">
            <a:avLst/>
          </a:prstGeom>
        </p:spPr>
      </p:pic>
      <p:pic>
        <p:nvPicPr>
          <p:cNvPr id="153" name="Picture 152"/>
          <p:cNvPicPr>
            <a:picLocks noChangeAspect="1"/>
          </p:cNvPicPr>
          <p:nvPr/>
        </p:nvPicPr>
        <p:blipFill>
          <a:blip r:embed="rId12">
            <a:biLevel thresh="25000"/>
          </a:blip>
          <a:stretch>
            <a:fillRect/>
          </a:stretch>
        </p:blipFill>
        <p:spPr>
          <a:xfrm>
            <a:off x="1133195" y="5803763"/>
            <a:ext cx="287778" cy="288000"/>
          </a:xfrm>
          <a:prstGeom prst="rect">
            <a:avLst/>
          </a:prstGeom>
        </p:spPr>
      </p:pic>
      <p:cxnSp>
        <p:nvCxnSpPr>
          <p:cNvPr id="142" name="Straight Connector 141">
            <a:extLst>
              <a:ext uri="{FF2B5EF4-FFF2-40B4-BE49-F238E27FC236}">
                <a16:creationId xmlns:a16="http://schemas.microsoft.com/office/drawing/2014/main" id="{844D4634-4B47-450F-B84E-6B750203A1BD}"/>
              </a:ext>
            </a:extLst>
          </p:cNvPr>
          <p:cNvCxnSpPr/>
          <p:nvPr/>
        </p:nvCxnSpPr>
        <p:spPr>
          <a:xfrm>
            <a:off x="839788" y="1771381"/>
            <a:ext cx="6984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
        <p:nvSpPr>
          <p:cNvPr id="143" name="Rectangle 142"/>
          <p:cNvSpPr/>
          <p:nvPr/>
        </p:nvSpPr>
        <p:spPr>
          <a:xfrm>
            <a:off x="5433206" y="3980646"/>
            <a:ext cx="1342219" cy="177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D4450D"/>
                </a:solidFill>
                <a:effectLst/>
                <a:uLnTx/>
                <a:uFillTx/>
                <a:latin typeface="Arial Black" panose="020B0A04020102020204" pitchFamily="34" charset="0"/>
                <a:ea typeface="+mn-ea"/>
                <a:cs typeface="+mn-cs"/>
              </a:rPr>
              <a:t>Product offering</a:t>
            </a:r>
          </a:p>
        </p:txBody>
      </p:sp>
      <p:sp>
        <p:nvSpPr>
          <p:cNvPr id="77" name="Rectangle 76"/>
          <p:cNvSpPr/>
          <p:nvPr/>
        </p:nvSpPr>
        <p:spPr>
          <a:xfrm>
            <a:off x="4471479" y="5711413"/>
            <a:ext cx="2124000" cy="2472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rial" panose="020B0604020202020204"/>
                <a:ea typeface="+mn-ea"/>
                <a:cs typeface="+mn-cs"/>
              </a:rPr>
              <a:t>Standard CRM features</a:t>
            </a:r>
          </a:p>
        </p:txBody>
      </p:sp>
      <p:sp>
        <p:nvSpPr>
          <p:cNvPr id="149" name="Rectangle 148"/>
          <p:cNvSpPr/>
          <p:nvPr/>
        </p:nvSpPr>
        <p:spPr>
          <a:xfrm>
            <a:off x="6625873" y="4926194"/>
            <a:ext cx="1128007" cy="103247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Consulting services </a:t>
            </a:r>
          </a:p>
        </p:txBody>
      </p:sp>
      <p:sp>
        <p:nvSpPr>
          <p:cNvPr id="150" name="Rectangle 149"/>
          <p:cNvSpPr/>
          <p:nvPr/>
        </p:nvSpPr>
        <p:spPr>
          <a:xfrm>
            <a:off x="4471479" y="5313001"/>
            <a:ext cx="691071" cy="3770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rial" panose="020B0604020202020204"/>
                <a:ea typeface="+mn-ea"/>
                <a:cs typeface="+mn-cs"/>
              </a:rPr>
              <a:t>Sales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rial" panose="020B0604020202020204"/>
                <a:ea typeface="+mn-ea"/>
                <a:cs typeface="+mn-cs"/>
              </a:rPr>
              <a:t>features</a:t>
            </a:r>
          </a:p>
        </p:txBody>
      </p:sp>
      <p:sp>
        <p:nvSpPr>
          <p:cNvPr id="157" name="Rectangle 156"/>
          <p:cNvSpPr/>
          <p:nvPr/>
        </p:nvSpPr>
        <p:spPr>
          <a:xfrm>
            <a:off x="5187944" y="5313001"/>
            <a:ext cx="691071" cy="3770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rial" panose="020B0604020202020204"/>
                <a:ea typeface="+mn-ea"/>
                <a:cs typeface="+mn-cs"/>
              </a:rPr>
              <a:t>Marketing</a:t>
            </a:r>
            <a:br>
              <a:rPr kumimoji="0" lang="en-GB" sz="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800" b="1" i="0" u="none" strike="noStrike" kern="1200" cap="none" spc="0" normalizeH="0" baseline="0" noProof="0" dirty="0">
                <a:ln>
                  <a:noFill/>
                </a:ln>
                <a:solidFill>
                  <a:srgbClr val="FFFFFF"/>
                </a:solidFill>
                <a:effectLst/>
                <a:uLnTx/>
                <a:uFillTx/>
                <a:latin typeface="Arial" panose="020B0604020202020204"/>
                <a:ea typeface="+mn-ea"/>
                <a:cs typeface="+mn-cs"/>
              </a:rPr>
              <a:t>features</a:t>
            </a:r>
          </a:p>
        </p:txBody>
      </p:sp>
      <p:sp>
        <p:nvSpPr>
          <p:cNvPr id="158" name="Rectangle 157"/>
          <p:cNvSpPr/>
          <p:nvPr/>
        </p:nvSpPr>
        <p:spPr>
          <a:xfrm>
            <a:off x="5904408" y="5313001"/>
            <a:ext cx="691071" cy="3770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rial" panose="020B0604020202020204"/>
                <a:ea typeface="+mn-ea"/>
                <a:cs typeface="+mn-cs"/>
              </a:rPr>
              <a:t>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rial" panose="020B0604020202020204"/>
                <a:ea typeface="+mn-ea"/>
                <a:cs typeface="+mn-cs"/>
              </a:rPr>
              <a:t>features</a:t>
            </a:r>
          </a:p>
        </p:txBody>
      </p:sp>
      <p:sp>
        <p:nvSpPr>
          <p:cNvPr id="159" name="Rectangle 158"/>
          <p:cNvSpPr/>
          <p:nvPr/>
        </p:nvSpPr>
        <p:spPr>
          <a:xfrm>
            <a:off x="4472729" y="4926195"/>
            <a:ext cx="2122750" cy="16887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a:ea typeface="+mn-ea"/>
                <a:cs typeface="+mn-cs"/>
              </a:rPr>
              <a:t>Apps</a:t>
            </a:r>
          </a:p>
        </p:txBody>
      </p:sp>
      <p:sp>
        <p:nvSpPr>
          <p:cNvPr id="161" name="Rectangle 160"/>
          <p:cNvSpPr/>
          <p:nvPr/>
        </p:nvSpPr>
        <p:spPr>
          <a:xfrm>
            <a:off x="4472729" y="5122987"/>
            <a:ext cx="2122750" cy="16887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a:ea typeface="+mn-ea"/>
                <a:cs typeface="+mn-cs"/>
              </a:rPr>
              <a:t>APIs</a:t>
            </a:r>
          </a:p>
        </p:txBody>
      </p:sp>
      <p:cxnSp>
        <p:nvCxnSpPr>
          <p:cNvPr id="5" name="Straight Connector 4"/>
          <p:cNvCxnSpPr/>
          <p:nvPr/>
        </p:nvCxnSpPr>
        <p:spPr>
          <a:xfrm flipV="1">
            <a:off x="4471479" y="6036148"/>
            <a:ext cx="212962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5009968" y="5963336"/>
            <a:ext cx="1068796" cy="130298"/>
          </a:xfrm>
          <a:prstGeom prst="rect">
            <a:avLst/>
          </a:prstGeom>
          <a:solidFill>
            <a:schemeClr val="bg1"/>
          </a:soli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1" u="none" strike="noStrike" kern="1200" cap="none" spc="0" normalizeH="0" baseline="0" noProof="0" dirty="0">
                <a:ln>
                  <a:noFill/>
                </a:ln>
                <a:solidFill>
                  <a:srgbClr val="EF7445"/>
                </a:solidFill>
                <a:effectLst/>
                <a:uLnTx/>
                <a:uFillTx/>
                <a:latin typeface="Arial" panose="020B0604020202020204"/>
                <a:ea typeface="+mn-ea"/>
                <a:cs typeface="+mn-cs"/>
              </a:rPr>
              <a:t>Recurring revenues </a:t>
            </a:r>
          </a:p>
        </p:txBody>
      </p:sp>
      <p:sp>
        <p:nvSpPr>
          <p:cNvPr id="7" name="Rectangle 6"/>
          <p:cNvSpPr/>
          <p:nvPr/>
        </p:nvSpPr>
        <p:spPr>
          <a:xfrm>
            <a:off x="4531894" y="4181109"/>
            <a:ext cx="3128212"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SuperOffice provides mission critical Customer Relationship Management (CRM) software solutions helping businesses improve revenue and profitability, reduce cost and increase customer loyalty</a:t>
            </a:r>
          </a:p>
        </p:txBody>
      </p:sp>
      <p:graphicFrame>
        <p:nvGraphicFramePr>
          <p:cNvPr id="89" name="Chart 88">
            <a:extLst>
              <a:ext uri="{FF2B5EF4-FFF2-40B4-BE49-F238E27FC236}">
                <a16:creationId xmlns:a16="http://schemas.microsoft.com/office/drawing/2014/main" id="{4665386A-1D86-42E0-87CE-726874AB4D8A}"/>
              </a:ext>
            </a:extLst>
          </p:cNvPr>
          <p:cNvGraphicFramePr/>
          <p:nvPr/>
        </p:nvGraphicFramePr>
        <p:xfrm>
          <a:off x="4302497" y="2088685"/>
          <a:ext cx="3573228" cy="184403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698096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4EFF11B-3AE6-409B-8E7A-57C74E6FC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65079"/>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732432" y="1866646"/>
            <a:ext cx="8698501" cy="5472617"/>
          </a:xfrm>
        </p:spPr>
        <p:txBody>
          <a:bodyPr>
            <a:noAutofit/>
          </a:bodyPr>
          <a:lstStyle/>
          <a:p>
            <a:r>
              <a:rPr lang="en-US" sz="6600" cap="all" dirty="0">
                <a:latin typeface="Arial Black" panose="020B0A04020102020204" pitchFamily="34" charset="0"/>
                <a:cs typeface="+mn-cs"/>
              </a:rPr>
              <a:t>Relationships matter</a:t>
            </a:r>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732432" y="3228622"/>
            <a:ext cx="8193868" cy="30642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120000"/>
              </a:lnSpc>
              <a:spcBef>
                <a:spcPct val="0"/>
              </a:spcBef>
              <a:spcAft>
                <a:spcPts val="0"/>
              </a:spcAft>
              <a:buClrTx/>
              <a:buSzTx/>
              <a:buFontTx/>
              <a:buNone/>
              <a:tabLst/>
              <a:defRPr/>
            </a:pPr>
            <a:br>
              <a:rPr kumimoji="0" lang="nb-NO" sz="3200" b="0" i="0" u="none" strike="noStrike" kern="1200" cap="none" spc="0" normalizeH="0" baseline="0" noProof="0" dirty="0">
                <a:ln>
                  <a:noFill/>
                </a:ln>
                <a:solidFill>
                  <a:srgbClr val="005E58"/>
                </a:solidFill>
                <a:effectLst/>
                <a:uLnTx/>
                <a:uFillTx/>
                <a:latin typeface="Arial" panose="020B0604020202020204"/>
                <a:ea typeface="+mj-ea"/>
                <a:cs typeface="+mn-cs"/>
              </a:rPr>
            </a:br>
            <a:r>
              <a:rPr kumimoji="0" lang="nb-NO" sz="1000" b="0" i="0" u="none" strike="noStrike" kern="1200" cap="none" spc="0" normalizeH="0" baseline="0" noProof="0" dirty="0">
                <a:ln>
                  <a:noFill/>
                </a:ln>
                <a:solidFill>
                  <a:srgbClr val="005E58"/>
                </a:solidFill>
                <a:effectLst/>
                <a:uLnTx/>
                <a:uFillTx/>
                <a:latin typeface="Arial" panose="020B0604020202020204"/>
                <a:ea typeface="+mj-ea"/>
                <a:cs typeface="+mn-cs"/>
              </a:rPr>
              <a:t> </a:t>
            </a:r>
          </a:p>
          <a:p>
            <a:pPr marL="0" marR="0" lvl="0" indent="0" algn="l" defTabSz="914400" rtl="0" eaLnBrk="1" fontAlgn="base" latinLnBrk="0" hangingPunct="1">
              <a:lnSpc>
                <a:spcPct val="120000"/>
              </a:lnSpc>
              <a:spcBef>
                <a:spcPct val="0"/>
              </a:spcBef>
              <a:spcAft>
                <a:spcPts val="0"/>
              </a:spcAft>
              <a:buClrTx/>
              <a:buSzTx/>
              <a:buFontTx/>
              <a:buNone/>
              <a:tabLst/>
              <a:defRPr/>
            </a:pPr>
            <a:r>
              <a:rPr kumimoji="0" lang="en-US" sz="3000" b="1" i="0" u="none" strike="noStrike" kern="1200" cap="none" spc="0" normalizeH="0" baseline="0" dirty="0">
                <a:ln>
                  <a:noFill/>
                </a:ln>
                <a:solidFill>
                  <a:srgbClr val="005E58"/>
                </a:solidFill>
                <a:effectLst/>
                <a:uLnTx/>
                <a:uFillTx/>
                <a:latin typeface="Arial" panose="020B0604020202020204"/>
                <a:ea typeface="+mj-ea"/>
                <a:cs typeface="+mn-cs"/>
              </a:rPr>
              <a:t>We help you turn relationships into revenue. </a:t>
            </a:r>
          </a:p>
          <a:p>
            <a:pPr marL="0" marR="0" lvl="0" indent="0" algn="l" defTabSz="914400" rtl="0" eaLnBrk="1" fontAlgn="base" latinLnBrk="0" hangingPunct="1">
              <a:lnSpc>
                <a:spcPct val="120000"/>
              </a:lnSpc>
              <a:spcBef>
                <a:spcPct val="0"/>
              </a:spcBef>
              <a:spcAft>
                <a:spcPts val="0"/>
              </a:spcAft>
              <a:buClrTx/>
              <a:buSzTx/>
              <a:buFontTx/>
              <a:buNone/>
              <a:tabLst/>
              <a:defRPr/>
            </a:pPr>
            <a:endParaRPr lang="nb-NO" sz="3000" dirty="0">
              <a:latin typeface="Arial" panose="020B0604020202020204"/>
              <a:cs typeface="+mn-cs"/>
            </a:endParaRPr>
          </a:p>
        </p:txBody>
      </p:sp>
    </p:spTree>
    <p:extLst>
      <p:ext uri="{BB962C8B-B14F-4D97-AF65-F5344CB8AC3E}">
        <p14:creationId xmlns:p14="http://schemas.microsoft.com/office/powerpoint/2010/main" val="2424102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3B6E077-0FA2-4EDA-9F56-EDD0C98CF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559" y="2406650"/>
            <a:ext cx="10287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E813F35B-B199-40CC-BD72-F3EDD94FE7BF}"/>
              </a:ext>
            </a:extLst>
          </p:cNvPr>
          <p:cNvSpPr txBox="1">
            <a:spLocks/>
          </p:cNvSpPr>
          <p:nvPr/>
        </p:nvSpPr>
        <p:spPr>
          <a:xfrm>
            <a:off x="1051732" y="3674837"/>
            <a:ext cx="7417354" cy="18597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is about maximizing the company's value by systematically developing the customer portfolio</a:t>
            </a:r>
          </a:p>
          <a:p>
            <a:pPr marL="0" marR="0" lvl="0" indent="0" algn="l" defTabSz="914400" rtl="0" eaLnBrk="1" fontAlgn="base" latinLnBrk="0" hangingPunct="1">
              <a:lnSpc>
                <a:spcPct val="90000"/>
              </a:lnSpc>
              <a:spcBef>
                <a:spcPct val="0"/>
              </a:spcBef>
              <a:spcAft>
                <a:spcPts val="0"/>
              </a:spcAft>
              <a:buClrTx/>
              <a:buSzTx/>
              <a:buFontTx/>
              <a:buNone/>
              <a:tabLst/>
              <a:defRPr/>
            </a:pPr>
            <a:b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br>
            <a: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t>Source: </a:t>
            </a:r>
            <a:r>
              <a:rPr kumimoji="0" lang="en-US" sz="1400" b="1" i="1" u="none" strike="noStrike" kern="1200" cap="none" spc="0" normalizeH="0" baseline="0" noProof="0" dirty="0" err="1">
                <a:ln>
                  <a:noFill/>
                </a:ln>
                <a:solidFill>
                  <a:srgbClr val="24866E"/>
                </a:solidFill>
                <a:effectLst/>
                <a:uLnTx/>
                <a:uFillTx/>
                <a:latin typeface="Arial" panose="020B0604020202020204"/>
                <a:ea typeface="+mj-ea"/>
                <a:cs typeface="+mn-cs"/>
              </a:rPr>
              <a:t>MarkUp</a:t>
            </a:r>
            <a: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t> Consulting</a:t>
            </a:r>
            <a:endParaRPr kumimoji="0" lang="en-US" sz="1600" b="1" i="1" u="none" strike="noStrike" kern="1200" cap="none" spc="0" normalizeH="0" baseline="0" noProof="0" dirty="0">
              <a:ln>
                <a:noFill/>
              </a:ln>
              <a:solidFill>
                <a:srgbClr val="24866E"/>
              </a:solidFill>
              <a:effectLst/>
              <a:uLnTx/>
              <a:uFillTx/>
              <a:latin typeface="Arial" panose="020B0604020202020204"/>
              <a:ea typeface="+mj-ea"/>
              <a:cs typeface="+mn-cs"/>
            </a:endParaRPr>
          </a:p>
        </p:txBody>
      </p:sp>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480333" y="1140880"/>
            <a:ext cx="6905726" cy="2533958"/>
          </a:xfrm>
        </p:spPr>
        <p:txBody>
          <a:bodyPr>
            <a:normAutofit fontScale="90000"/>
          </a:bodyPr>
          <a:lstStyle/>
          <a:p>
            <a:pPr algn="ctr"/>
            <a:r>
              <a:rPr lang="en-US" sz="23900" dirty="0">
                <a:latin typeface="+mn-lt"/>
                <a:cs typeface="+mn-cs"/>
              </a:rPr>
              <a:t>CRM</a:t>
            </a:r>
            <a:endParaRPr lang="en-US" sz="23900" dirty="0"/>
          </a:p>
        </p:txBody>
      </p:sp>
    </p:spTree>
    <p:extLst>
      <p:ext uri="{BB962C8B-B14F-4D97-AF65-F5344CB8AC3E}">
        <p14:creationId xmlns:p14="http://schemas.microsoft.com/office/powerpoint/2010/main" val="295538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29201FBA-2F02-415C-941D-32E223444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559" y="2406650"/>
            <a:ext cx="10287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2D574313-ABE3-AD42-A375-F742988F1EFA}"/>
              </a:ext>
            </a:extLst>
          </p:cNvPr>
          <p:cNvSpPr>
            <a:spLocks noGrp="1"/>
          </p:cNvSpPr>
          <p:nvPr>
            <p:ph type="title"/>
          </p:nvPr>
        </p:nvSpPr>
        <p:spPr>
          <a:xfrm>
            <a:off x="831849" y="402353"/>
            <a:ext cx="10972223" cy="1859795"/>
          </a:xfrm>
        </p:spPr>
        <p:txBody>
          <a:bodyPr>
            <a:normAutofit/>
          </a:bodyPr>
          <a:lstStyle/>
          <a:p>
            <a:r>
              <a:rPr lang="en-GB" sz="4200" dirty="0"/>
              <a:t>How do you plan to grow your value?</a:t>
            </a:r>
          </a:p>
        </p:txBody>
      </p:sp>
      <p:cxnSp>
        <p:nvCxnSpPr>
          <p:cNvPr id="15" name="Straight Arrow Connector 14">
            <a:extLst>
              <a:ext uri="{FF2B5EF4-FFF2-40B4-BE49-F238E27FC236}">
                <a16:creationId xmlns:a16="http://schemas.microsoft.com/office/drawing/2014/main" id="{86D50C93-363B-EA49-AC44-249A480C9619}"/>
              </a:ext>
            </a:extLst>
          </p:cNvPr>
          <p:cNvCxnSpPr/>
          <p:nvPr/>
        </p:nvCxnSpPr>
        <p:spPr>
          <a:xfrm>
            <a:off x="1586753" y="5432612"/>
            <a:ext cx="901849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3B9E850-DF27-554B-908F-E8AE1B5B2EA7}"/>
              </a:ext>
            </a:extLst>
          </p:cNvPr>
          <p:cNvCxnSpPr/>
          <p:nvPr/>
        </p:nvCxnSpPr>
        <p:spPr>
          <a:xfrm flipV="1">
            <a:off x="1586753" y="2411506"/>
            <a:ext cx="0" cy="3021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3">
            <a:extLst>
              <a:ext uri="{FF2B5EF4-FFF2-40B4-BE49-F238E27FC236}">
                <a16:creationId xmlns:a16="http://schemas.microsoft.com/office/drawing/2014/main" id="{05919749-E529-5945-8E70-0E877966590C}"/>
              </a:ext>
            </a:extLst>
          </p:cNvPr>
          <p:cNvSpPr/>
          <p:nvPr/>
        </p:nvSpPr>
        <p:spPr>
          <a:xfrm>
            <a:off x="3728683" y="3244417"/>
            <a:ext cx="5183891" cy="14992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991" tIns="71991" rIns="71991" bIns="7199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mj-lt"/>
                <a:ea typeface="+mn-ea"/>
                <a:cs typeface="+mn-cs"/>
              </a:rPr>
              <a:t>Customer portfolio</a:t>
            </a:r>
            <a:endParaRPr kumimoji="0" lang="en-GB" sz="2000" b="0" i="0" u="none" strike="noStrike" kern="1200" cap="none" spc="0" normalizeH="0" baseline="0" noProof="0" dirty="0">
              <a:ln>
                <a:noFill/>
              </a:ln>
              <a:solidFill>
                <a:prstClr val="white"/>
              </a:solidFill>
              <a:effectLst/>
              <a:uLnTx/>
              <a:uFillTx/>
              <a:latin typeface="+mj-lt"/>
              <a:ea typeface="+mn-ea"/>
              <a:cs typeface="+mn-cs"/>
            </a:endParaRPr>
          </a:p>
        </p:txBody>
      </p:sp>
      <p:cxnSp>
        <p:nvCxnSpPr>
          <p:cNvPr id="19" name="Straight Arrow Connector 18">
            <a:extLst>
              <a:ext uri="{FF2B5EF4-FFF2-40B4-BE49-F238E27FC236}">
                <a16:creationId xmlns:a16="http://schemas.microsoft.com/office/drawing/2014/main" id="{4676205E-C748-BB4E-8A98-91325904479E}"/>
              </a:ext>
            </a:extLst>
          </p:cNvPr>
          <p:cNvCxnSpPr>
            <a:cxnSpLocks/>
            <a:stCxn id="25" idx="3"/>
          </p:cNvCxnSpPr>
          <p:nvPr/>
        </p:nvCxnSpPr>
        <p:spPr>
          <a:xfrm>
            <a:off x="2817283" y="3964405"/>
            <a:ext cx="841762" cy="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D5C29E7-B57C-1C4E-833D-27A9DFFE0F46}"/>
              </a:ext>
            </a:extLst>
          </p:cNvPr>
          <p:cNvCxnSpPr>
            <a:cxnSpLocks/>
          </p:cNvCxnSpPr>
          <p:nvPr/>
        </p:nvCxnSpPr>
        <p:spPr>
          <a:xfrm flipV="1">
            <a:off x="6313212" y="2567894"/>
            <a:ext cx="7417" cy="64090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CC672C-8228-9F4A-8778-D08F9F4BB4EA}"/>
              </a:ext>
            </a:extLst>
          </p:cNvPr>
          <p:cNvCxnSpPr>
            <a:cxnSpLocks/>
          </p:cNvCxnSpPr>
          <p:nvPr/>
        </p:nvCxnSpPr>
        <p:spPr>
          <a:xfrm flipH="1">
            <a:off x="6313216" y="4797632"/>
            <a:ext cx="4457" cy="601264"/>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3DADA00-6016-9548-A63C-6B5914E5BAF3}"/>
              </a:ext>
            </a:extLst>
          </p:cNvPr>
          <p:cNvSpPr txBox="1"/>
          <p:nvPr/>
        </p:nvSpPr>
        <p:spPr>
          <a:xfrm>
            <a:off x="844550" y="1774652"/>
            <a:ext cx="1474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Customer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value</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E4E233A9-3C47-FD46-913A-A9A87C1CD588}"/>
              </a:ext>
            </a:extLst>
          </p:cNvPr>
          <p:cNvSpPr txBox="1"/>
          <p:nvPr/>
        </p:nvSpPr>
        <p:spPr>
          <a:xfrm>
            <a:off x="10475122" y="5140224"/>
            <a:ext cx="1494548"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Customer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lifetime</a:t>
            </a:r>
          </a:p>
        </p:txBody>
      </p:sp>
      <p:sp>
        <p:nvSpPr>
          <p:cNvPr id="25" name="TextBox 24">
            <a:extLst>
              <a:ext uri="{FF2B5EF4-FFF2-40B4-BE49-F238E27FC236}">
                <a16:creationId xmlns:a16="http://schemas.microsoft.com/office/drawing/2014/main" id="{DF9D6E19-EE14-3642-B043-F71147913013}"/>
              </a:ext>
            </a:extLst>
          </p:cNvPr>
          <p:cNvSpPr txBox="1"/>
          <p:nvPr/>
        </p:nvSpPr>
        <p:spPr>
          <a:xfrm>
            <a:off x="1550902" y="3672017"/>
            <a:ext cx="1266381"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Win 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customers</a:t>
            </a:r>
          </a:p>
        </p:txBody>
      </p:sp>
      <p:sp>
        <p:nvSpPr>
          <p:cNvPr id="26" name="TextBox 25">
            <a:extLst>
              <a:ext uri="{FF2B5EF4-FFF2-40B4-BE49-F238E27FC236}">
                <a16:creationId xmlns:a16="http://schemas.microsoft.com/office/drawing/2014/main" id="{36D85CC7-B2A7-6446-ACDD-6A6924661D13}"/>
              </a:ext>
            </a:extLst>
          </p:cNvPr>
          <p:cNvSpPr txBox="1"/>
          <p:nvPr/>
        </p:nvSpPr>
        <p:spPr>
          <a:xfrm>
            <a:off x="9545121" y="3701660"/>
            <a:ext cx="1494548"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churn</a:t>
            </a:r>
          </a:p>
        </p:txBody>
      </p:sp>
      <p:sp>
        <p:nvSpPr>
          <p:cNvPr id="27" name="TextBox 26">
            <a:extLst>
              <a:ext uri="{FF2B5EF4-FFF2-40B4-BE49-F238E27FC236}">
                <a16:creationId xmlns:a16="http://schemas.microsoft.com/office/drawing/2014/main" id="{66006CF2-4BED-E243-A7AC-FEF54A2C0F44}"/>
              </a:ext>
            </a:extLst>
          </p:cNvPr>
          <p:cNvSpPr txBox="1"/>
          <p:nvPr/>
        </p:nvSpPr>
        <p:spPr>
          <a:xfrm>
            <a:off x="5302605" y="1983599"/>
            <a:ext cx="2021209"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Upsell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existing customer</a:t>
            </a:r>
          </a:p>
        </p:txBody>
      </p:sp>
      <p:sp>
        <p:nvSpPr>
          <p:cNvPr id="28" name="TextBox 27">
            <a:extLst>
              <a:ext uri="{FF2B5EF4-FFF2-40B4-BE49-F238E27FC236}">
                <a16:creationId xmlns:a16="http://schemas.microsoft.com/office/drawing/2014/main" id="{2A1BF1F7-4018-9642-8744-119AA9F09653}"/>
              </a:ext>
            </a:extLst>
          </p:cNvPr>
          <p:cNvSpPr txBox="1"/>
          <p:nvPr/>
        </p:nvSpPr>
        <p:spPr>
          <a:xfrm>
            <a:off x="4869989" y="5641793"/>
            <a:ext cx="2886440"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Disengage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non-profitable customers</a:t>
            </a:r>
          </a:p>
        </p:txBody>
      </p:sp>
      <p:sp>
        <p:nvSpPr>
          <p:cNvPr id="29" name="TextBox 28">
            <a:extLst>
              <a:ext uri="{FF2B5EF4-FFF2-40B4-BE49-F238E27FC236}">
                <a16:creationId xmlns:a16="http://schemas.microsoft.com/office/drawing/2014/main" id="{34C8813F-03DB-AB4A-8DCD-06250613869C}"/>
              </a:ext>
            </a:extLst>
          </p:cNvPr>
          <p:cNvSpPr txBox="1"/>
          <p:nvPr/>
        </p:nvSpPr>
        <p:spPr>
          <a:xfrm>
            <a:off x="246229" y="6408924"/>
            <a:ext cx="26875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Source: </a:t>
            </a:r>
            <a:r>
              <a:rPr kumimoji="0" lang="en-GB" sz="1100" b="0" i="1" u="none" strike="noStrike" kern="1200" cap="none" spc="0" normalizeH="0" baseline="0" noProof="0" dirty="0" err="1">
                <a:ln>
                  <a:noFill/>
                </a:ln>
                <a:solidFill>
                  <a:srgbClr val="2B2929"/>
                </a:solidFill>
                <a:effectLst/>
                <a:uLnTx/>
                <a:uFillTx/>
                <a:latin typeface="Arial" panose="020B0604020202020204" pitchFamily="34" charset="0"/>
                <a:ea typeface="+mn-ea"/>
                <a:cs typeface="Arial" panose="020B0604020202020204" pitchFamily="34" charset="0"/>
              </a:rPr>
              <a:t>MarkUp</a:t>
            </a:r>
            <a:r>
              <a:rPr kumimoji="0" lang="en-GB" sz="1100" b="0" i="1"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 Consulting
</a:t>
            </a:r>
          </a:p>
        </p:txBody>
      </p:sp>
      <p:cxnSp>
        <p:nvCxnSpPr>
          <p:cNvPr id="30" name="Straight Arrow Connector 29">
            <a:extLst>
              <a:ext uri="{FF2B5EF4-FFF2-40B4-BE49-F238E27FC236}">
                <a16:creationId xmlns:a16="http://schemas.microsoft.com/office/drawing/2014/main" id="{37C81703-32BE-4C99-994F-876A554BBC8E}"/>
              </a:ext>
            </a:extLst>
          </p:cNvPr>
          <p:cNvCxnSpPr>
            <a:cxnSpLocks/>
          </p:cNvCxnSpPr>
          <p:nvPr/>
        </p:nvCxnSpPr>
        <p:spPr>
          <a:xfrm flipH="1" flipV="1">
            <a:off x="8972369" y="3994047"/>
            <a:ext cx="836771" cy="1"/>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296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3BAD0C62-E164-485C-9BAD-D2AC1E68E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74716">
            <a:off x="5395434" y="-419921"/>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1191534" y="1033639"/>
            <a:ext cx="6199867" cy="5476197"/>
          </a:xfrm>
        </p:spPr>
        <p:txBody>
          <a:bodyPr>
            <a:normAutofit/>
          </a:bodyPr>
          <a:lstStyle/>
          <a:p>
            <a:r>
              <a:rPr lang="en-US" sz="6600" dirty="0">
                <a:latin typeface="Arial Black" panose="020B0A04020102020204" pitchFamily="34" charset="0"/>
                <a:cs typeface="+mn-cs"/>
              </a:rPr>
              <a:t>CRM IS A STRATEGY</a:t>
            </a:r>
            <a:endParaRPr lang="en-US" sz="6600" dirty="0">
              <a:latin typeface="Arial Black" panose="020B0A04020102020204" pitchFamily="34" charset="0"/>
            </a:endParaRPr>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1191533" y="3311932"/>
            <a:ext cx="9576730" cy="24652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Who do you want to be? </a:t>
            </a:r>
            <a:b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b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For whom? </a:t>
            </a:r>
            <a:b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b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And how?</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nb-NO" sz="1400" b="1" i="0" u="none" strike="noStrike" kern="1200" cap="none" spc="0" normalizeH="0" baseline="0" noProof="0" dirty="0">
              <a:ln>
                <a:noFill/>
              </a:ln>
              <a:solidFill>
                <a:srgbClr val="005E58"/>
              </a:solidFill>
              <a:effectLst/>
              <a:uLnTx/>
              <a:uFillTx/>
              <a:latin typeface="Arial" panose="020B0604020202020204"/>
              <a:ea typeface="+mj-ea"/>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nb-NO" sz="3200" b="1" i="0" u="none" strike="noStrike" kern="1200" cap="none" spc="0" normalizeH="0" baseline="0" noProof="0" dirty="0">
              <a:ln>
                <a:noFill/>
              </a:ln>
              <a:solidFill>
                <a:srgbClr val="005E58"/>
              </a:solidFill>
              <a:effectLst/>
              <a:uLnTx/>
              <a:uFillTx/>
              <a:latin typeface="Arial" panose="020B0604020202020204"/>
              <a:ea typeface="+mj-ea"/>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200" b="1" i="0" u="none" strike="noStrike" kern="1200" cap="none" spc="0" normalizeH="0" baseline="0" dirty="0">
                <a:ln>
                  <a:noFill/>
                </a:ln>
                <a:solidFill>
                  <a:srgbClr val="005E58"/>
                </a:solidFill>
                <a:effectLst/>
                <a:uLnTx/>
                <a:uFillTx/>
                <a:latin typeface="Arial" panose="020B0604020202020204"/>
                <a:ea typeface="+mj-ea"/>
                <a:cs typeface="+mn-cs"/>
              </a:rPr>
              <a:t>Every CRM success starts with a clear ambition! </a:t>
            </a:r>
            <a:endParaRPr kumimoji="0" lang="en-US" sz="3200" b="1" i="0" u="none" strike="noStrike" kern="1200" cap="none" spc="0" normalizeH="0" baseline="0" dirty="0">
              <a:ln>
                <a:noFill/>
              </a:ln>
              <a:solidFill>
                <a:srgbClr val="005E58"/>
              </a:solidFill>
              <a:effectLst/>
              <a:uLnTx/>
              <a:uFillTx/>
              <a:latin typeface="Arial" panose="020B0604020202020204"/>
              <a:ea typeface="+mj-ea"/>
              <a:cs typeface="Arial"/>
            </a:endParaRP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nb-NO" sz="3200" b="1" i="0" u="none" strike="noStrike" kern="1200" cap="none" spc="0" normalizeH="0" baseline="0" noProof="0" dirty="0">
              <a:ln>
                <a:noFill/>
              </a:ln>
              <a:solidFill>
                <a:srgbClr val="005E58"/>
              </a:solidFill>
              <a:effectLst/>
              <a:uLnTx/>
              <a:uFillTx/>
              <a:latin typeface="Arial" panose="020B0604020202020204"/>
              <a:ea typeface="+mj-ea"/>
              <a:cs typeface="+mn-cs"/>
            </a:endParaRPr>
          </a:p>
        </p:txBody>
      </p:sp>
    </p:spTree>
    <p:extLst>
      <p:ext uri="{BB962C8B-B14F-4D97-AF65-F5344CB8AC3E}">
        <p14:creationId xmlns:p14="http://schemas.microsoft.com/office/powerpoint/2010/main" val="719236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0B38037-4676-4D40-8A8E-61145D124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E9D11B6-C052-4DD4-8150-3C8257AF502E}"/>
              </a:ext>
            </a:extLst>
          </p:cNvPr>
          <p:cNvSpPr>
            <a:spLocks noGrp="1"/>
          </p:cNvSpPr>
          <p:nvPr>
            <p:ph type="title"/>
          </p:nvPr>
        </p:nvSpPr>
        <p:spPr>
          <a:xfrm>
            <a:off x="132861" y="3004631"/>
            <a:ext cx="4057144" cy="1454081"/>
          </a:xfrm>
        </p:spPr>
        <p:txBody>
          <a:bodyPr>
            <a:noAutofit/>
          </a:bodyPr>
          <a:lstStyle/>
          <a:p>
            <a:pPr algn="ctr"/>
            <a:r>
              <a:rPr lang="en-US" b="0" dirty="0"/>
              <a:t>EMPLOYEES </a:t>
            </a:r>
          </a:p>
        </p:txBody>
      </p:sp>
      <p:sp>
        <p:nvSpPr>
          <p:cNvPr id="4" name="Title 1">
            <a:extLst>
              <a:ext uri="{FF2B5EF4-FFF2-40B4-BE49-F238E27FC236}">
                <a16:creationId xmlns:a16="http://schemas.microsoft.com/office/drawing/2014/main" id="{38911268-C40A-492A-A733-52CF3FF8E118}"/>
              </a:ext>
            </a:extLst>
          </p:cNvPr>
          <p:cNvSpPr txBox="1">
            <a:spLocks/>
          </p:cNvSpPr>
          <p:nvPr/>
        </p:nvSpPr>
        <p:spPr>
          <a:xfrm>
            <a:off x="8182022" y="3004632"/>
            <a:ext cx="3761623" cy="14540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Black" panose="020B0604020202020204" pitchFamily="34" charset="0"/>
                <a:ea typeface="+mj-ea"/>
              </a:rPr>
              <a:t>CUSTOMERS</a:t>
            </a:r>
          </a:p>
        </p:txBody>
      </p:sp>
      <p:sp>
        <p:nvSpPr>
          <p:cNvPr id="3" name="Rectangle 2">
            <a:extLst>
              <a:ext uri="{FF2B5EF4-FFF2-40B4-BE49-F238E27FC236}">
                <a16:creationId xmlns:a16="http://schemas.microsoft.com/office/drawing/2014/main" id="{01116BFD-1B1D-4D08-B058-096229BD5C4B}"/>
              </a:ext>
            </a:extLst>
          </p:cNvPr>
          <p:cNvSpPr/>
          <p:nvPr/>
        </p:nvSpPr>
        <p:spPr>
          <a:xfrm>
            <a:off x="4304963" y="922492"/>
            <a:ext cx="938676" cy="914400"/>
          </a:xfrm>
          <a:prstGeom prst="rect">
            <a:avLst/>
          </a:prstGeom>
          <a:solidFill>
            <a:srgbClr val="D4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FB9031F4-0B37-4B7B-9335-8F73C632F5DD}"/>
              </a:ext>
            </a:extLst>
          </p:cNvPr>
          <p:cNvSpPr/>
          <p:nvPr/>
        </p:nvSpPr>
        <p:spPr>
          <a:xfrm>
            <a:off x="6949709" y="2183500"/>
            <a:ext cx="938676" cy="914400"/>
          </a:xfrm>
          <a:prstGeom prst="rect">
            <a:avLst/>
          </a:prstGeom>
          <a:solidFill>
            <a:srgbClr val="85A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BA2B018B-4936-4C68-8ED8-4CD096FD3E7B}"/>
              </a:ext>
            </a:extLst>
          </p:cNvPr>
          <p:cNvSpPr/>
          <p:nvPr/>
        </p:nvSpPr>
        <p:spPr>
          <a:xfrm>
            <a:off x="5955738" y="0"/>
            <a:ext cx="23466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A19D3C8B-0383-42AA-A858-D48EE2B68CA6}"/>
              </a:ext>
            </a:extLst>
          </p:cNvPr>
          <p:cNvSpPr/>
          <p:nvPr/>
        </p:nvSpPr>
        <p:spPr>
          <a:xfrm>
            <a:off x="4057144" y="605554"/>
            <a:ext cx="234669" cy="540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CD58747-32B2-4EB7-9894-2A83F381384C}"/>
              </a:ext>
            </a:extLst>
          </p:cNvPr>
          <p:cNvSpPr/>
          <p:nvPr/>
        </p:nvSpPr>
        <p:spPr>
          <a:xfrm>
            <a:off x="7884003" y="605554"/>
            <a:ext cx="234669" cy="540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3E42CD34-B331-44B7-85F7-68D37B434042}"/>
              </a:ext>
            </a:extLst>
          </p:cNvPr>
          <p:cNvSpPr/>
          <p:nvPr/>
        </p:nvSpPr>
        <p:spPr>
          <a:xfrm rot="5400000">
            <a:off x="5980857" y="1290259"/>
            <a:ext cx="234669" cy="3971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3B1A62F5-36CE-4149-8E55-64B87D2CFADE}"/>
              </a:ext>
            </a:extLst>
          </p:cNvPr>
          <p:cNvSpPr/>
          <p:nvPr/>
        </p:nvSpPr>
        <p:spPr>
          <a:xfrm rot="5400000">
            <a:off x="5946806" y="-1310065"/>
            <a:ext cx="279172" cy="4064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5A0B6367-7D75-4DE3-8AB1-0FAC6AD0DC74}"/>
              </a:ext>
            </a:extLst>
          </p:cNvPr>
          <p:cNvSpPr/>
          <p:nvPr/>
        </p:nvSpPr>
        <p:spPr>
          <a:xfrm rot="5400000">
            <a:off x="5939722" y="3756894"/>
            <a:ext cx="279172" cy="451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BBE01A40-464F-4B0C-B20B-1728D571EC22}"/>
              </a:ext>
            </a:extLst>
          </p:cNvPr>
          <p:cNvSpPr/>
          <p:nvPr/>
        </p:nvSpPr>
        <p:spPr>
          <a:xfrm rot="5400000">
            <a:off x="5902003" y="3902591"/>
            <a:ext cx="279172" cy="385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itle 1">
            <a:extLst>
              <a:ext uri="{FF2B5EF4-FFF2-40B4-BE49-F238E27FC236}">
                <a16:creationId xmlns:a16="http://schemas.microsoft.com/office/drawing/2014/main" id="{6123FE37-F537-482C-A88D-8E315EE4E6D1}"/>
              </a:ext>
            </a:extLst>
          </p:cNvPr>
          <p:cNvSpPr txBox="1">
            <a:spLocks/>
          </p:cNvSpPr>
          <p:nvPr/>
        </p:nvSpPr>
        <p:spPr>
          <a:xfrm>
            <a:off x="4435813" y="1043660"/>
            <a:ext cx="3448189" cy="145408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EF7545"/>
                </a:solidFill>
                <a:effectLst/>
                <a:uLnTx/>
                <a:uFillTx/>
                <a:latin typeface="Arial Black" panose="020B0604020202020204" pitchFamily="34" charset="0"/>
                <a:ea typeface="+mj-ea"/>
              </a:rPr>
              <a:t>CRM</a:t>
            </a:r>
          </a:p>
        </p:txBody>
      </p:sp>
    </p:spTree>
    <p:extLst>
      <p:ext uri="{BB962C8B-B14F-4D97-AF65-F5344CB8AC3E}">
        <p14:creationId xmlns:p14="http://schemas.microsoft.com/office/powerpoint/2010/main" val="40867250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PLACEHOLDER" val="8"/>
</p:tagLst>
</file>

<file path=ppt/tags/tag11.xml><?xml version="1.0" encoding="utf-8"?>
<p:tagLst xmlns:a="http://schemas.openxmlformats.org/drawingml/2006/main" xmlns:r="http://schemas.openxmlformats.org/officeDocument/2006/relationships" xmlns:p="http://schemas.openxmlformats.org/presentationml/2006/main">
  <p:tag name="PLACEHOLDER" val="9"/>
</p:tagLst>
</file>

<file path=ppt/tags/tag12.xml><?xml version="1.0" encoding="utf-8"?>
<p:tagLst xmlns:a="http://schemas.openxmlformats.org/drawingml/2006/main" xmlns:r="http://schemas.openxmlformats.org/officeDocument/2006/relationships" xmlns:p="http://schemas.openxmlformats.org/presentationml/2006/main">
  <p:tag name="PLACEHOLDER" val="10"/>
</p:tagLst>
</file>

<file path=ppt/tags/tag13.xml><?xml version="1.0" encoding="utf-8"?>
<p:tagLst xmlns:a="http://schemas.openxmlformats.org/drawingml/2006/main" xmlns:r="http://schemas.openxmlformats.org/officeDocument/2006/relationships" xmlns:p="http://schemas.openxmlformats.org/presentationml/2006/main">
  <p:tag name="PLACEHOLDER" val="11"/>
</p:tagLst>
</file>

<file path=ppt/tags/tag14.xml><?xml version="1.0" encoding="utf-8"?>
<p:tagLst xmlns:a="http://schemas.openxmlformats.org/drawingml/2006/main" xmlns:r="http://schemas.openxmlformats.org/officeDocument/2006/relationships" xmlns:p="http://schemas.openxmlformats.org/presentationml/2006/main">
  <p:tag name="PLACEHOLDER" val="12"/>
</p:tagLst>
</file>

<file path=ppt/tags/tag15.xml><?xml version="1.0" encoding="utf-8"?>
<p:tagLst xmlns:a="http://schemas.openxmlformats.org/drawingml/2006/main" xmlns:r="http://schemas.openxmlformats.org/officeDocument/2006/relationships" xmlns:p="http://schemas.openxmlformats.org/presentationml/2006/main">
  <p:tag name="PLACEHOLDER" val="13"/>
</p:tagLst>
</file>

<file path=ppt/tags/tag16.xml><?xml version="1.0" encoding="utf-8"?>
<p:tagLst xmlns:a="http://schemas.openxmlformats.org/drawingml/2006/main" xmlns:r="http://schemas.openxmlformats.org/officeDocument/2006/relationships" xmlns:p="http://schemas.openxmlformats.org/presentationml/2006/main">
  <p:tag name="PLACEHOLDER" val="14"/>
</p:tagLst>
</file>

<file path=ppt/tags/tag17.xml><?xml version="1.0" encoding="utf-8"?>
<p:tagLst xmlns:a="http://schemas.openxmlformats.org/drawingml/2006/main" xmlns:r="http://schemas.openxmlformats.org/officeDocument/2006/relationships" xmlns:p="http://schemas.openxmlformats.org/presentationml/2006/main">
  <p:tag name="PLACEHOLDER" val="15"/>
</p:tagLst>
</file>

<file path=ppt/tags/tag18.xml><?xml version="1.0" encoding="utf-8"?>
<p:tagLst xmlns:a="http://schemas.openxmlformats.org/drawingml/2006/main" xmlns:r="http://schemas.openxmlformats.org/officeDocument/2006/relationships" xmlns:p="http://schemas.openxmlformats.org/presentationml/2006/main">
  <p:tag name="PLACEHOLDER" val="16"/>
</p:tagLst>
</file>

<file path=ppt/tags/tag19.xml><?xml version="1.0" encoding="utf-8"?>
<p:tagLst xmlns:a="http://schemas.openxmlformats.org/drawingml/2006/main" xmlns:r="http://schemas.openxmlformats.org/officeDocument/2006/relationships" xmlns:p="http://schemas.openxmlformats.org/presentationml/2006/main">
  <p:tag name="PLACEHOLDER" val="17"/>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TOWxn2RFt4GtBCOG.9ZGQ"/>
</p:tagLst>
</file>

<file path=ppt/tags/tag20.xml><?xml version="1.0" encoding="utf-8"?>
<p:tagLst xmlns:a="http://schemas.openxmlformats.org/drawingml/2006/main" xmlns:r="http://schemas.openxmlformats.org/officeDocument/2006/relationships" xmlns:p="http://schemas.openxmlformats.org/presentationml/2006/main">
  <p:tag name="PLACEHOLDER" val="18"/>
</p:tagLst>
</file>

<file path=ppt/tags/tag21.xml><?xml version="1.0" encoding="utf-8"?>
<p:tagLst xmlns:a="http://schemas.openxmlformats.org/drawingml/2006/main" xmlns:r="http://schemas.openxmlformats.org/officeDocument/2006/relationships" xmlns:p="http://schemas.openxmlformats.org/presentationml/2006/main">
  <p:tag name="PLACEHOLDER" val="19"/>
</p:tagLst>
</file>

<file path=ppt/tags/tag22.xml><?xml version="1.0" encoding="utf-8"?>
<p:tagLst xmlns:a="http://schemas.openxmlformats.org/drawingml/2006/main" xmlns:r="http://schemas.openxmlformats.org/officeDocument/2006/relationships" xmlns:p="http://schemas.openxmlformats.org/presentationml/2006/main">
  <p:tag name="PLACEHOLDER" val="20"/>
</p:tagLst>
</file>

<file path=ppt/tags/tag23.xml><?xml version="1.0" encoding="utf-8"?>
<p:tagLst xmlns:a="http://schemas.openxmlformats.org/drawingml/2006/main" xmlns:r="http://schemas.openxmlformats.org/officeDocument/2006/relationships" xmlns:p="http://schemas.openxmlformats.org/presentationml/2006/main">
  <p:tag name="UPSLIDESHAPELIBITEMID" val="4a9a86a9-14fe-46bb-b48e-422053f81263"/>
  <p:tag name="UPSLIDESHAPELIBITEMEDITIONDATE" val="636831776813872892"/>
  <p:tag name="UPSLIDESHAPELIBITEMLASTCREATOR" val="Poupaud"/>
  <p:tag name="UPSLIDESHAPELIBITEMNAME" val="_Europe"/>
  <p:tag name="UPSLIDESTOREDSHAPELOCATION" val="G:\A-HWC\Upslide\Libraries_(do_not_delete)\01. Generic Content\Asset Library\Maps\Europe\Europe.lib"/>
</p:tagLst>
</file>

<file path=ppt/tags/tag3.xml><?xml version="1.0" encoding="utf-8"?>
<p:tagLst xmlns:a="http://schemas.openxmlformats.org/drawingml/2006/main" xmlns:r="http://schemas.openxmlformats.org/officeDocument/2006/relationships" xmlns:p="http://schemas.openxmlformats.org/presentationml/2006/main">
  <p:tag name="PLACEHOLDER" val="1"/>
</p:tagLst>
</file>

<file path=ppt/tags/tag4.xml><?xml version="1.0" encoding="utf-8"?>
<p:tagLst xmlns:a="http://schemas.openxmlformats.org/drawingml/2006/main" xmlns:r="http://schemas.openxmlformats.org/officeDocument/2006/relationships" xmlns:p="http://schemas.openxmlformats.org/presentationml/2006/main">
  <p:tag name="PLACEHOLDER" val="2"/>
</p:tagLst>
</file>

<file path=ppt/tags/tag5.xml><?xml version="1.0" encoding="utf-8"?>
<p:tagLst xmlns:a="http://schemas.openxmlformats.org/drawingml/2006/main" xmlns:r="http://schemas.openxmlformats.org/officeDocument/2006/relationships" xmlns:p="http://schemas.openxmlformats.org/presentationml/2006/main">
  <p:tag name="PLACEHOLDER" val="3"/>
</p:tagLst>
</file>

<file path=ppt/tags/tag6.xml><?xml version="1.0" encoding="utf-8"?>
<p:tagLst xmlns:a="http://schemas.openxmlformats.org/drawingml/2006/main" xmlns:r="http://schemas.openxmlformats.org/officeDocument/2006/relationships" xmlns:p="http://schemas.openxmlformats.org/presentationml/2006/main">
  <p:tag name="PLACEHOLDER" val="4"/>
</p:tagLst>
</file>

<file path=ppt/tags/tag7.xml><?xml version="1.0" encoding="utf-8"?>
<p:tagLst xmlns:a="http://schemas.openxmlformats.org/drawingml/2006/main" xmlns:r="http://schemas.openxmlformats.org/officeDocument/2006/relationships" xmlns:p="http://schemas.openxmlformats.org/presentationml/2006/main">
  <p:tag name="PLACEHOLDER" val="5"/>
</p:tagLst>
</file>

<file path=ppt/tags/tag8.xml><?xml version="1.0" encoding="utf-8"?>
<p:tagLst xmlns:a="http://schemas.openxmlformats.org/drawingml/2006/main" xmlns:r="http://schemas.openxmlformats.org/officeDocument/2006/relationships" xmlns:p="http://schemas.openxmlformats.org/presentationml/2006/main">
  <p:tag name="PLACEHOLDER" val="6"/>
</p:tagLst>
</file>

<file path=ppt/tags/tag9.xml><?xml version="1.0" encoding="utf-8"?>
<p:tagLst xmlns:a="http://schemas.openxmlformats.org/drawingml/2006/main" xmlns:r="http://schemas.openxmlformats.org/officeDocument/2006/relationships" xmlns:p="http://schemas.openxmlformats.org/presentationml/2006/main">
  <p:tag name="PLACEHOLDER" val="7"/>
</p:tagLst>
</file>

<file path=ppt/theme/theme1.xml><?xml version="1.0" encoding="utf-8"?>
<a:theme xmlns:a="http://schemas.openxmlformats.org/drawingml/2006/main" name="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O New Template" id="{58F78780-03BB-EB4A-A8E2-89F834575532}" vid="{BDD77CA2-2E0A-7A43-ABE4-16B7F3BEDF5F}"/>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s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uperOffice PowerPoint Template">
  <a:themeElements>
    <a:clrScheme name="SuperOffice">
      <a:dk1>
        <a:srgbClr val="8A93A4"/>
      </a:dk1>
      <a:lt1>
        <a:sysClr val="window" lastClr="FFFFFF"/>
      </a:lt1>
      <a:dk2>
        <a:srgbClr val="FA3D38"/>
      </a:dk2>
      <a:lt2>
        <a:srgbClr val="DEE0EB"/>
      </a:lt2>
      <a:accent1>
        <a:srgbClr val="FA3D38"/>
      </a:accent1>
      <a:accent2>
        <a:srgbClr val="1F69C2"/>
      </a:accent2>
      <a:accent3>
        <a:srgbClr val="C6E220"/>
      </a:accent3>
      <a:accent4>
        <a:srgbClr val="0098F7"/>
      </a:accent4>
      <a:accent5>
        <a:srgbClr val="47A200"/>
      </a:accent5>
      <a:accent6>
        <a:srgbClr val="FAB200"/>
      </a:accent6>
      <a:hlink>
        <a:srgbClr val="0000FF"/>
      </a:hlink>
      <a:folHlink>
        <a:srgbClr val="800080"/>
      </a:folHlink>
    </a:clrScheme>
    <a:fontScheme name="SuperOffice">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72000" tIns="72000" rIns="72000" bIns="72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solidFill>
              <a:schemeClr val="bg2"/>
            </a:solidFill>
          </a:defRPr>
        </a:defPPr>
      </a:lstStyle>
    </a:txDef>
  </a:objectDefaults>
  <a:extraClrSchemeLst/>
  <a:extLst>
    <a:ext uri="{05A4C25C-085E-4340-85A3-A5531E510DB2}">
      <thm15:themeFamily xmlns:thm15="http://schemas.microsoft.com/office/thememl/2012/main" name="SOD2020 ppt mal" id="{F86B98EF-49E5-4392-B442-A64D8916AB4A}" vid="{890D5AAA-CAD4-42D3-A005-B5F985BFF4BB}"/>
    </a:ext>
  </a:extLst>
</a:theme>
</file>

<file path=ppt/theme/theme6.xml><?xml version="1.0" encoding="utf-8"?>
<a:theme xmlns:a="http://schemas.openxmlformats.org/drawingml/2006/main" name="1_SuperOffice PowerPoint Template">
  <a:themeElements>
    <a:clrScheme name="SuperOffice">
      <a:dk1>
        <a:srgbClr val="8A93A4"/>
      </a:dk1>
      <a:lt1>
        <a:sysClr val="window" lastClr="FFFFFF"/>
      </a:lt1>
      <a:dk2>
        <a:srgbClr val="FA3D38"/>
      </a:dk2>
      <a:lt2>
        <a:srgbClr val="DEE0EB"/>
      </a:lt2>
      <a:accent1>
        <a:srgbClr val="FA3D38"/>
      </a:accent1>
      <a:accent2>
        <a:srgbClr val="1F69C2"/>
      </a:accent2>
      <a:accent3>
        <a:srgbClr val="C6E220"/>
      </a:accent3>
      <a:accent4>
        <a:srgbClr val="0098F7"/>
      </a:accent4>
      <a:accent5>
        <a:srgbClr val="47A200"/>
      </a:accent5>
      <a:accent6>
        <a:srgbClr val="FAB200"/>
      </a:accent6>
      <a:hlink>
        <a:srgbClr val="0000FF"/>
      </a:hlink>
      <a:folHlink>
        <a:srgbClr val="800080"/>
      </a:folHlink>
    </a:clrScheme>
    <a:fontScheme name="SuperOffice">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72000" tIns="72000" rIns="72000" bIns="72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solidFill>
              <a:schemeClr val="bg2"/>
            </a:solidFill>
          </a:defRPr>
        </a:defPPr>
      </a:lstStyle>
    </a:txDef>
  </a:objectDefaults>
  <a:extraClrSchemeLst/>
</a:theme>
</file>

<file path=ppt/theme/theme7.xml><?xml version="1.0" encoding="utf-8"?>
<a:theme xmlns:a="http://schemas.openxmlformats.org/drawingml/2006/main" name="1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f1a1f531-661f-433a-b5ec-e7d9245dcde3" xsi:nil="true"/>
    <SharedWithUsers xmlns="3b75e6a8-7114-4008-bcfa-64b153f4bae5">
      <UserInfo>
        <DisplayName>Jennifer Lund</DisplayName>
        <AccountId>15</AccountId>
        <AccountType/>
      </UserInfo>
      <UserInfo>
        <DisplayName>Zarema Plaksij</DisplayName>
        <AccountId>37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55D2C64548F24AB915C89519EA3FE7" ma:contentTypeVersion="14" ma:contentTypeDescription="Create a new document." ma:contentTypeScope="" ma:versionID="dca80074355a98b50450c6a7afdd7ce6">
  <xsd:schema xmlns:xsd="http://www.w3.org/2001/XMLSchema" xmlns:xs="http://www.w3.org/2001/XMLSchema" xmlns:p="http://schemas.microsoft.com/office/2006/metadata/properties" xmlns:ns2="f1a1f531-661f-433a-b5ec-e7d9245dcde3" xmlns:ns3="3b75e6a8-7114-4008-bcfa-64b153f4bae5" targetNamespace="http://schemas.microsoft.com/office/2006/metadata/properties" ma:root="true" ma:fieldsID="60f4b04dd53735f6023a37e2cc912c94" ns2:_="" ns3:_="">
    <xsd:import namespace="f1a1f531-661f-433a-b5ec-e7d9245dcde3"/>
    <xsd:import namespace="3b75e6a8-7114-4008-bcfa-64b153f4bae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DateTaken" minOccurs="0"/>
                <xsd:element ref="ns2:_Flow_SignoffStatu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1f531-661f-433a-b5ec-e7d9245dcde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_Flow_SignoffStatus" ma:index="17" nillable="true" ma:displayName="Sign-off status" ma:internalName="_x0024_Resources_x003a_core_x002c_Signoff_Status_x003b_">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75e6a8-7114-4008-bcfa-64b153f4bae5"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4E2FAC-69CF-4DCE-8DA7-BC69BBC00619}">
  <ds:schemaRefs>
    <ds:schemaRef ds:uri="b875e1db-a489-444e-9b88-bd2d8f046809"/>
    <ds:schemaRef ds:uri="ebeee195-450d-4df0-be58-1b84100868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1a1f531-661f-433a-b5ec-e7d9245dcde3"/>
    <ds:schemaRef ds:uri="3b75e6a8-7114-4008-bcfa-64b153f4bae5"/>
  </ds:schemaRefs>
</ds:datastoreItem>
</file>

<file path=customXml/itemProps2.xml><?xml version="1.0" encoding="utf-8"?>
<ds:datastoreItem xmlns:ds="http://schemas.openxmlformats.org/officeDocument/2006/customXml" ds:itemID="{8E5E2D19-645A-430E-B1F3-EB701FA04917}">
  <ds:schemaRefs>
    <ds:schemaRef ds:uri="http://schemas.microsoft.com/sharepoint/v3/contenttype/forms"/>
  </ds:schemaRefs>
</ds:datastoreItem>
</file>

<file path=customXml/itemProps3.xml><?xml version="1.0" encoding="utf-8"?>
<ds:datastoreItem xmlns:ds="http://schemas.openxmlformats.org/officeDocument/2006/customXml" ds:itemID="{C21D3755-0433-44C8-B8D0-27FAB9A01E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a1f531-661f-433a-b5ec-e7d9245dcde3"/>
    <ds:schemaRef ds:uri="3b75e6a8-7114-4008-bcfa-64b153f4ba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5962</Words>
  <Application>Microsoft Office PowerPoint</Application>
  <PresentationFormat>Widescreen</PresentationFormat>
  <Paragraphs>627</Paragraphs>
  <Slides>36</Slides>
  <Notes>34</Notes>
  <HiddenSlides>2</HiddenSlides>
  <MMClips>0</MMClips>
  <ScaleCrop>false</ScaleCrop>
  <HeadingPairs>
    <vt:vector size="8" baseType="variant">
      <vt:variant>
        <vt:lpstr>Fonts Used</vt:lpstr>
      </vt:variant>
      <vt:variant>
        <vt:i4>10</vt:i4>
      </vt:variant>
      <vt:variant>
        <vt:lpstr>Theme</vt:lpstr>
      </vt:variant>
      <vt:variant>
        <vt:i4>12</vt:i4>
      </vt:variant>
      <vt:variant>
        <vt:lpstr>Embedded OLE Servers</vt:lpstr>
      </vt:variant>
      <vt:variant>
        <vt:i4>1</vt:i4>
      </vt:variant>
      <vt:variant>
        <vt:lpstr>Slide Titles</vt:lpstr>
      </vt:variant>
      <vt:variant>
        <vt:i4>36</vt:i4>
      </vt:variant>
    </vt:vector>
  </HeadingPairs>
  <TitlesOfParts>
    <vt:vector size="59" baseType="lpstr">
      <vt:lpstr>Arial</vt:lpstr>
      <vt:lpstr>Arial Black</vt:lpstr>
      <vt:lpstr>Calibri</vt:lpstr>
      <vt:lpstr>Gotham Medium</vt:lpstr>
      <vt:lpstr>HelveticaNeueLT Std Lt Cn</vt:lpstr>
      <vt:lpstr>Lato</vt:lpstr>
      <vt:lpstr>Palatino Linotype</vt:lpstr>
      <vt:lpstr>Proxima Nova</vt:lpstr>
      <vt:lpstr>Roobert</vt:lpstr>
      <vt:lpstr>Times New Roman</vt:lpstr>
      <vt:lpstr>Title slides and deviders </vt:lpstr>
      <vt:lpstr>Content slides</vt:lpstr>
      <vt:lpstr>End slides </vt:lpstr>
      <vt:lpstr>1_Title slides and deviders </vt:lpstr>
      <vt:lpstr>SuperOffice PowerPoint Template</vt:lpstr>
      <vt:lpstr>1_SuperOffice PowerPoint Template</vt:lpstr>
      <vt:lpstr>1_Content slides</vt:lpstr>
      <vt:lpstr>2_Title slides and deviders </vt:lpstr>
      <vt:lpstr>3_Title slides and deviders </vt:lpstr>
      <vt:lpstr>4_Title slides and deviders </vt:lpstr>
      <vt:lpstr>2_Content slides</vt:lpstr>
      <vt:lpstr>3_Content slides</vt:lpstr>
      <vt:lpstr>think-cell Slide</vt:lpstr>
      <vt:lpstr>PowerPoint Presentation</vt:lpstr>
      <vt:lpstr>Agenda</vt:lpstr>
      <vt:lpstr>The process ahead</vt:lpstr>
      <vt:lpstr>SuperOffice at a glance</vt:lpstr>
      <vt:lpstr>Relationships matter</vt:lpstr>
      <vt:lpstr>CRM</vt:lpstr>
      <vt:lpstr>How do you plan to grow your value?</vt:lpstr>
      <vt:lpstr>CRM IS A STRATEGY</vt:lpstr>
      <vt:lpstr>EMPLOYEES </vt:lpstr>
      <vt:lpstr>PowerPoint Presentation</vt:lpstr>
      <vt:lpstr>A smooth CUSTOMER JOURNEY  provides a competitive  advantage  Is there something in the SuperOffice CRM  toolbox, or does every company need  to re-invent the wheel?</vt:lpstr>
      <vt:lpstr>A PLATFORM FOR GROWTH</vt:lpstr>
      <vt:lpstr>PowerPoint Presentation</vt:lpstr>
      <vt:lpstr>Key findings from the Survey</vt:lpstr>
      <vt:lpstr>EVERYTHING YOU NEED IN ONE PLACE</vt:lpstr>
      <vt:lpstr>360° CUSTOMER OVERVIEW</vt:lpstr>
      <vt:lpstr>INBOUND AND OUTBOUND MARKETING</vt:lpstr>
      <vt:lpstr>74 % of companies name conversion of leads to sales as their highest priority.  Almost 40% of all companies struggle with prospecting.  How can you more easily (and automatically) collect leads?  </vt:lpstr>
      <vt:lpstr>SuperOffice Marketing</vt:lpstr>
      <vt:lpstr>Collecting Leads / Inbound Mkt</vt:lpstr>
      <vt:lpstr>SuperOffice Marketing (Outbound)</vt:lpstr>
      <vt:lpstr>SALES IS KING! </vt:lpstr>
      <vt:lpstr>SuperOffice Sales</vt:lpstr>
      <vt:lpstr>WORLD CLASS CUSTOMER SERVICE</vt:lpstr>
      <vt:lpstr>SuperOffice Service</vt:lpstr>
      <vt:lpstr>SuperOffice Service</vt:lpstr>
      <vt:lpstr> 67% of customers prefer self-service rather than talking to a business representative.   How can your business meet ever-increasing self-service requirements 24/7 without hiring a lot of people?    </vt:lpstr>
      <vt:lpstr>Customer Engagement Platform</vt:lpstr>
      <vt:lpstr> Customers expect ever faster and better response, at the same time there is pressure on costs like never before.   How do you deliver more and better with less?</vt:lpstr>
      <vt:lpstr>Better service with SuperOffice AI</vt:lpstr>
      <vt:lpstr> Connecting CRM with IoT enables you to be proactive and allows you to resolve issues before they arise.   </vt:lpstr>
      <vt:lpstr>Proactive Customer Service - IoT</vt:lpstr>
      <vt:lpstr>A CRM SUITE THAT UNITES BUSINESS PROCESSES</vt:lpstr>
      <vt:lpstr>SuperOffice Implementation Method (SIM) PHASES/STAGES</vt:lpstr>
      <vt:lpstr>A CRM PARTNER THAT HELPS YOU GROW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Pernille Anderson</dc:creator>
  <cp:lastModifiedBy>Peter Møller</cp:lastModifiedBy>
  <cp:revision>37</cp:revision>
  <cp:lastPrinted>2021-03-09T12:35:56Z</cp:lastPrinted>
  <dcterms:created xsi:type="dcterms:W3CDTF">2020-03-26T10:04:33Z</dcterms:created>
  <dcterms:modified xsi:type="dcterms:W3CDTF">2022-01-13T10:19:09Z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0x0101007D55D2C64548F24AB915C89519EA3FE7</vt:lpwstr>
  </property>
</Properties>
</file>