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 id="2147483730" r:id="rId7"/>
    <p:sldMasterId id="2147483749" r:id="rId8"/>
    <p:sldMasterId id="2147483762" r:id="rId9"/>
    <p:sldMasterId id="2147483802" r:id="rId10"/>
    <p:sldMasterId id="2147483835" r:id="rId11"/>
    <p:sldMasterId id="2147483850" r:id="rId12"/>
    <p:sldMasterId id="2147483866" r:id="rId13"/>
    <p:sldMasterId id="2147483888" r:id="rId14"/>
    <p:sldMasterId id="2147483898" r:id="rId15"/>
    <p:sldMasterId id="2147483932" r:id="rId16"/>
  </p:sldMasterIdLst>
  <p:notesMasterIdLst>
    <p:notesMasterId r:id="rId62"/>
  </p:notesMasterIdLst>
  <p:handoutMasterIdLst>
    <p:handoutMasterId r:id="rId63"/>
  </p:handoutMasterIdLst>
  <p:sldIdLst>
    <p:sldId id="1731650712" r:id="rId17"/>
    <p:sldId id="292" r:id="rId18"/>
    <p:sldId id="407" r:id="rId19"/>
    <p:sldId id="393" r:id="rId20"/>
    <p:sldId id="1731650484" r:id="rId21"/>
    <p:sldId id="1731650488" r:id="rId22"/>
    <p:sldId id="1731650511" r:id="rId23"/>
    <p:sldId id="1731650563" r:id="rId24"/>
    <p:sldId id="1731650492" r:id="rId25"/>
    <p:sldId id="1731651052" r:id="rId26"/>
    <p:sldId id="1731651049" r:id="rId27"/>
    <p:sldId id="1731651015" r:id="rId28"/>
    <p:sldId id="1731651206" r:id="rId29"/>
    <p:sldId id="1731651209" r:id="rId30"/>
    <p:sldId id="1731651178" r:id="rId31"/>
    <p:sldId id="1731651192" r:id="rId32"/>
    <p:sldId id="1731651193" r:id="rId33"/>
    <p:sldId id="1731651179" r:id="rId34"/>
    <p:sldId id="1731651194" r:id="rId35"/>
    <p:sldId id="1731651198" r:id="rId36"/>
    <p:sldId id="1731651182" r:id="rId37"/>
    <p:sldId id="1731651199" r:id="rId38"/>
    <p:sldId id="1731651189" r:id="rId39"/>
    <p:sldId id="1731651054" r:id="rId40"/>
    <p:sldId id="1731651185" r:id="rId41"/>
    <p:sldId id="1731651036" r:id="rId42"/>
    <p:sldId id="1731651183" r:id="rId43"/>
    <p:sldId id="1731651195" r:id="rId44"/>
    <p:sldId id="1731651088" r:id="rId45"/>
    <p:sldId id="1731651190" r:id="rId46"/>
    <p:sldId id="1731651196" r:id="rId47"/>
    <p:sldId id="1731651207" r:id="rId48"/>
    <p:sldId id="1731651208" r:id="rId49"/>
    <p:sldId id="1731651089" r:id="rId50"/>
    <p:sldId id="1731651186" r:id="rId51"/>
    <p:sldId id="1731651180" r:id="rId52"/>
    <p:sldId id="358" r:id="rId53"/>
    <p:sldId id="1731651184" r:id="rId54"/>
    <p:sldId id="1731651197" r:id="rId55"/>
    <p:sldId id="1731651046" r:id="rId56"/>
    <p:sldId id="1731651092" r:id="rId57"/>
    <p:sldId id="1731651204" r:id="rId58"/>
    <p:sldId id="1731651086" r:id="rId59"/>
    <p:sldId id="1731651065" r:id="rId60"/>
    <p:sldId id="270" r:id="rId61"/>
  </p:sldIdLst>
  <p:sldSz cx="12192000" cy="6858000"/>
  <p:notesSz cx="6858000" cy="9926638"/>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rema Plaksij" initials="ZP" lastIdx="11" clrIdx="0">
    <p:extLst>
      <p:ext uri="{19B8F6BF-5375-455C-9EA6-DF929625EA0E}">
        <p15:presenceInfo xmlns:p15="http://schemas.microsoft.com/office/powerpoint/2012/main" userId="S::zaremap@superoffice.com::a217a572-8c33-4471-b281-33f1199f3d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3DD"/>
    <a:srgbClr val="005E58"/>
    <a:srgbClr val="FFFFFF"/>
    <a:srgbClr val="EF7545"/>
    <a:srgbClr val="D34516"/>
    <a:srgbClr val="38B293"/>
    <a:srgbClr val="B2B2B2"/>
    <a:srgbClr val="7B7B7B"/>
    <a:srgbClr val="0B5F59"/>
    <a:srgbClr val="304D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3D66D7-1600-196D-9399-517DD620D50C}" v="32" dt="2021-09-29T06:59:52.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55136" autoAdjust="0"/>
  </p:normalViewPr>
  <p:slideViewPr>
    <p:cSldViewPr snapToGrid="0">
      <p:cViewPr varScale="1">
        <p:scale>
          <a:sx n="89" d="100"/>
          <a:sy n="89" d="100"/>
        </p:scale>
        <p:origin x="4356"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rine Mula Davis" userId="S::cathrinem@superoffice.com::31995e00-b010-41a5-b3eb-2e5a667a2785" providerId="AD" clId="Web-{843D66D7-1600-196D-9399-517DD620D50C}"/>
    <pc:docChg chg="modSld">
      <pc:chgData name="Cathrine Mula Davis" userId="S::cathrinem@superoffice.com::31995e00-b010-41a5-b3eb-2e5a667a2785" providerId="AD" clId="Web-{843D66D7-1600-196D-9399-517DD620D50C}" dt="2021-09-29T06:59:52.401" v="31" actId="20577"/>
      <pc:docMkLst>
        <pc:docMk/>
      </pc:docMkLst>
      <pc:sldChg chg="modSp">
        <pc:chgData name="Cathrine Mula Davis" userId="S::cathrinem@superoffice.com::31995e00-b010-41a5-b3eb-2e5a667a2785" providerId="AD" clId="Web-{843D66D7-1600-196D-9399-517DD620D50C}" dt="2021-09-29T06:59:01.135" v="14" actId="20577"/>
        <pc:sldMkLst>
          <pc:docMk/>
          <pc:sldMk cId="2336723660" sldId="393"/>
        </pc:sldMkLst>
        <pc:spChg chg="mod">
          <ac:chgData name="Cathrine Mula Davis" userId="S::cathrinem@superoffice.com::31995e00-b010-41a5-b3eb-2e5a667a2785" providerId="AD" clId="Web-{843D66D7-1600-196D-9399-517DD620D50C}" dt="2021-09-29T06:59:01.135" v="14" actId="20577"/>
          <ac:spMkLst>
            <pc:docMk/>
            <pc:sldMk cId="2336723660" sldId="393"/>
            <ac:spMk id="9" creationId="{BEDDD639-6E8F-EE4E-8CBF-967B9EF1A523}"/>
          </ac:spMkLst>
        </pc:spChg>
      </pc:sldChg>
      <pc:sldChg chg="modSp">
        <pc:chgData name="Cathrine Mula Davis" userId="S::cathrinem@superoffice.com::31995e00-b010-41a5-b3eb-2e5a667a2785" providerId="AD" clId="Web-{843D66D7-1600-196D-9399-517DD620D50C}" dt="2021-09-29T06:59:52.401" v="31" actId="20577"/>
        <pc:sldMkLst>
          <pc:docMk/>
          <pc:sldMk cId="1872462751" sldId="1731650492"/>
        </pc:sldMkLst>
        <pc:spChg chg="mod">
          <ac:chgData name="Cathrine Mula Davis" userId="S::cathrinem@superoffice.com::31995e00-b010-41a5-b3eb-2e5a667a2785" providerId="AD" clId="Web-{843D66D7-1600-196D-9399-517DD620D50C}" dt="2021-09-29T06:59:52.401" v="31" actId="20577"/>
          <ac:spMkLst>
            <pc:docMk/>
            <pc:sldMk cId="1872462751" sldId="1731650492"/>
            <ac:spMk id="3" creationId="{384FC368-DFEF-4772-82F1-0BF9BBD873A8}"/>
          </ac:spMkLst>
        </pc:spChg>
      </pc:sldChg>
    </pc:docChg>
  </pc:docChgLst>
  <pc:docChgLst>
    <pc:chgData name="Cathrine Mula Davis" userId="S::cathrinem@superoffice.com::31995e00-b010-41a5-b3eb-2e5a667a2785" providerId="AD" clId="Web-{E9A36A87-C6D4-A26D-EB72-C682C0E46F23}"/>
    <pc:docChg chg="modSld">
      <pc:chgData name="Cathrine Mula Davis" userId="S::cathrinem@superoffice.com::31995e00-b010-41a5-b3eb-2e5a667a2785" providerId="AD" clId="Web-{E9A36A87-C6D4-A26D-EB72-C682C0E46F23}" dt="2021-10-04T09:51:25.676" v="0"/>
      <pc:docMkLst>
        <pc:docMk/>
      </pc:docMkLst>
      <pc:sldChg chg="modNotes">
        <pc:chgData name="Cathrine Mula Davis" userId="S::cathrinem@superoffice.com::31995e00-b010-41a5-b3eb-2e5a667a2785" providerId="AD" clId="Web-{E9A36A87-C6D4-A26D-EB72-C682C0E46F23}" dt="2021-10-04T09:51:25.676" v="0"/>
        <pc:sldMkLst>
          <pc:docMk/>
          <pc:sldMk cId="1867891579" sldId="17316511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2F2D9BB7-A811-BE41-AE11-0B79F13BE891}" type="datetimeFigureOut">
              <a:rPr lang="en-DK" smtClean="0"/>
              <a:t>10/04/2021</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541E00B6-13B0-AE42-9976-6CE2AC9F1105}" type="datetimeFigureOut">
              <a:rPr lang="en-NO" smtClean="0"/>
              <a:t>10/04/2021</a:t>
            </a:fld>
            <a:endParaRPr lang="en-NO"/>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Arial" panose="020B0604020202020204" pitchFamily="34" charset="0"/>
              </a:rPr>
              <a:t>SuperOffice 10 is packed with new and exciting features that are designed for tomorrow’s CRM needs and will help you turn your relationships into revenue.</a:t>
            </a:r>
          </a:p>
          <a:p>
            <a:r>
              <a:rPr lang="en-US" sz="1200">
                <a:solidFill>
                  <a:srgbClr val="000000"/>
                </a:solidFill>
              </a:rPr>
              <a:t>In this webinar we will show you what’s new with an introduction to SuperOffice 10 – the new features, improvements and what’s to come.</a:t>
            </a:r>
            <a:br>
              <a:rPr lang="en-US" sz="1200">
                <a:solidFill>
                  <a:srgbClr val="000000"/>
                </a:solidFill>
              </a:rPr>
            </a:br>
            <a:br>
              <a:rPr lang="en-US" sz="1200" b="1">
                <a:solidFill>
                  <a:srgbClr val="000000"/>
                </a:solidFill>
              </a:rPr>
            </a:br>
            <a:endParaRPr lang="en-US" sz="1200" b="1">
              <a:solidFill>
                <a:srgbClr val="000000"/>
              </a:solidFill>
            </a:endParaRP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919191"/>
                </a:solidFill>
                <a:effectLst/>
                <a:uLnTx/>
                <a:uFillTx/>
                <a:latin typeface="Gotham Medium"/>
                <a:ea typeface="+mn-ea"/>
                <a:cs typeface="Gotham Medium"/>
              </a:rPr>
              <a:t>Title of presentation</a:t>
            </a:r>
          </a:p>
        </p:txBody>
      </p:sp>
      <p:sp>
        <p:nvSpPr>
          <p:cNvPr id="5" name="Date Placeholder 4"/>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B7D9-241A-4F6D-9285-5F6D38A7FE12}" type="datetime1">
              <a:rPr kumimoji="0" lang="en-US" sz="1300" b="0" i="0" u="none" strike="noStrike" kern="1200" cap="none" spc="0" normalizeH="0" baseline="0" noProof="0" smtClean="0">
                <a:ln>
                  <a:noFill/>
                </a:ln>
                <a:solidFill>
                  <a:srgbClr val="919191"/>
                </a:solidFill>
                <a:effectLst/>
                <a:uLnTx/>
                <a:uFillTx/>
                <a:latin typeface="Gotham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10/4/2021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6" name="Slide Number Placeholder 5"/>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A2974D-B908-5643-9CC9-47ACD1052F33}" type="slidenum">
              <a:rPr kumimoji="0" lang="en-US" sz="1300" b="0" i="0" u="none" strike="noStrike" kern="1200" cap="none" spc="0" normalizeH="0" baseline="0" noProof="0" smtClean="0">
                <a:ln>
                  <a:noFill/>
                </a:ln>
                <a:solidFill>
                  <a:srgbClr val="919191"/>
                </a:solidFill>
                <a:effectLst/>
                <a:uLnTx/>
                <a:uFillTx/>
                <a:latin typeface="Gotham Medium"/>
                <a:ea typeface="+mn-ea"/>
                <a:cs typeface="Gotham Medium"/>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F0"/>
                </a:solidFill>
                <a:effectLst/>
                <a:uLnTx/>
                <a:uFillTx/>
                <a:latin typeface="Gotham Medium"/>
                <a:ea typeface="+mn-ea"/>
                <a:cs typeface="Gotham Medium"/>
              </a:rPr>
              <a:t>www.businessanalyze.com</a:t>
            </a:r>
          </a:p>
        </p:txBody>
      </p:sp>
    </p:spTree>
    <p:extLst>
      <p:ext uri="{BB962C8B-B14F-4D97-AF65-F5344CB8AC3E}">
        <p14:creationId xmlns:p14="http://schemas.microsoft.com/office/powerpoint/2010/main" val="211947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rgbClr val="000000"/>
                </a:solidFill>
                <a:latin typeface="+mn-lt"/>
                <a:cs typeface="+mn-cs"/>
              </a:rPr>
              <a:t>The </a:t>
            </a:r>
            <a:r>
              <a:rPr lang="en-US" b="1">
                <a:solidFill>
                  <a:srgbClr val="000000"/>
                </a:solidFill>
                <a:latin typeface="+mn-lt"/>
                <a:cs typeface="+mn-cs"/>
              </a:rPr>
              <a:t>new</a:t>
            </a:r>
            <a:r>
              <a:rPr lang="en-US">
                <a:solidFill>
                  <a:srgbClr val="000000"/>
                </a:solidFill>
                <a:latin typeface="+mn-lt"/>
                <a:cs typeface="+mn-cs"/>
              </a:rPr>
              <a:t> SuperOffice CRM mailing editor:</a:t>
            </a:r>
          </a:p>
          <a:p>
            <a:pPr lvl="1"/>
            <a:endParaRPr lang="en-US" sz="2000">
              <a:solidFill>
                <a:srgbClr val="000000"/>
              </a:solidFill>
              <a:latin typeface="+mn-lt"/>
              <a:cs typeface="+mn-cs"/>
            </a:endParaRPr>
          </a:p>
          <a:p>
            <a:pPr lvl="1"/>
            <a:r>
              <a:rPr lang="en-US" sz="2000">
                <a:solidFill>
                  <a:srgbClr val="000000"/>
                </a:solidFill>
                <a:latin typeface="+mn-lt"/>
                <a:cs typeface="+mn-cs"/>
              </a:rPr>
              <a:t>More </a:t>
            </a:r>
            <a:r>
              <a:rPr lang="en-US" sz="2000" b="1">
                <a:solidFill>
                  <a:srgbClr val="000000"/>
                </a:solidFill>
                <a:latin typeface="+mn-lt"/>
                <a:cs typeface="+mn-cs"/>
              </a:rPr>
              <a:t>flexible</a:t>
            </a:r>
            <a:r>
              <a:rPr lang="en-US" sz="2000">
                <a:solidFill>
                  <a:srgbClr val="000000"/>
                </a:solidFill>
                <a:latin typeface="+mn-lt"/>
                <a:cs typeface="+mn-cs"/>
              </a:rPr>
              <a:t> and </a:t>
            </a:r>
            <a:r>
              <a:rPr lang="en-US" sz="2000" b="1">
                <a:solidFill>
                  <a:srgbClr val="000000"/>
                </a:solidFill>
                <a:latin typeface="+mn-lt"/>
                <a:cs typeface="+mn-cs"/>
              </a:rPr>
              <a:t>intuitive</a:t>
            </a:r>
          </a:p>
          <a:p>
            <a:pPr lvl="1"/>
            <a:r>
              <a:rPr lang="en-US" sz="2000">
                <a:solidFill>
                  <a:srgbClr val="000000"/>
                </a:solidFill>
                <a:latin typeface="+mn-lt"/>
                <a:cs typeface="+mn-cs"/>
              </a:rPr>
              <a:t>More </a:t>
            </a:r>
            <a:r>
              <a:rPr lang="en-US" sz="2000" b="1">
                <a:solidFill>
                  <a:srgbClr val="000000"/>
                </a:solidFill>
                <a:latin typeface="+mn-lt"/>
                <a:cs typeface="+mn-cs"/>
              </a:rPr>
              <a:t>drag and drop</a:t>
            </a:r>
          </a:p>
          <a:p>
            <a:pPr lvl="1"/>
            <a:r>
              <a:rPr lang="en-US" sz="2000" b="1">
                <a:solidFill>
                  <a:srgbClr val="000000"/>
                </a:solidFill>
                <a:latin typeface="+mn-lt"/>
                <a:cs typeface="+mn-cs"/>
              </a:rPr>
              <a:t>Content blocks </a:t>
            </a:r>
            <a:r>
              <a:rPr lang="en-US" sz="2000">
                <a:solidFill>
                  <a:srgbClr val="000000"/>
                </a:solidFill>
                <a:latin typeface="+mn-lt"/>
                <a:cs typeface="+mn-cs"/>
              </a:rPr>
              <a:t>that let you build to suite your </a:t>
            </a:r>
            <a:r>
              <a:rPr lang="en-US" sz="2000" b="1">
                <a:solidFill>
                  <a:srgbClr val="000000"/>
                </a:solidFill>
                <a:latin typeface="+mn-lt"/>
                <a:cs typeface="+mn-cs"/>
              </a:rPr>
              <a:t>brand style</a:t>
            </a:r>
          </a:p>
          <a:p>
            <a:pPr lvl="1"/>
            <a:r>
              <a:rPr lang="en-US" sz="2000">
                <a:solidFill>
                  <a:srgbClr val="000000"/>
                </a:solidFill>
                <a:latin typeface="+mn-lt"/>
                <a:cs typeface="+mn-cs"/>
              </a:rPr>
              <a:t>Easier implementation of </a:t>
            </a:r>
            <a:r>
              <a:rPr lang="en-US" sz="2000" b="1">
                <a:solidFill>
                  <a:srgbClr val="000000"/>
                </a:solidFill>
                <a:latin typeface="+mn-lt"/>
                <a:cs typeface="+mn-cs"/>
              </a:rPr>
              <a:t>buttons</a:t>
            </a:r>
            <a:r>
              <a:rPr lang="en-US" sz="2000">
                <a:solidFill>
                  <a:srgbClr val="000000"/>
                </a:solidFill>
                <a:latin typeface="+mn-lt"/>
                <a:cs typeface="+mn-cs"/>
              </a:rPr>
              <a:t> and </a:t>
            </a:r>
            <a:r>
              <a:rPr lang="en-US" sz="2000" b="1">
                <a:solidFill>
                  <a:srgbClr val="000000"/>
                </a:solidFill>
                <a:latin typeface="+mn-lt"/>
                <a:cs typeface="+mn-cs"/>
              </a:rPr>
              <a:t>tracked links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a:t>A huge library of </a:t>
            </a:r>
            <a:r>
              <a:rPr lang="en-US" sz="2000" b="1"/>
              <a:t>royalty-free images</a:t>
            </a:r>
          </a:p>
          <a:p>
            <a:pPr marL="742950" lvl="1" indent="-285750">
              <a:buFont typeface="Arial" panose="020B0604020202020204" pitchFamily="34" charset="0"/>
              <a:buChar char="•"/>
            </a:pPr>
            <a:r>
              <a:rPr lang="en-US" sz="2000" b="1"/>
              <a:t>Easy editing </a:t>
            </a:r>
            <a:r>
              <a:rPr lang="en-US" sz="2000"/>
              <a:t>for colors, text and stickers</a:t>
            </a:r>
          </a:p>
          <a:p>
            <a:pPr marL="742950" lvl="1" indent="-285750">
              <a:buFont typeface="Arial" panose="020B0604020202020204" pitchFamily="34" charset="0"/>
              <a:buChar char="•"/>
            </a:pPr>
            <a:r>
              <a:rPr lang="en-US" sz="2000" b="1"/>
              <a:t>Resize and crop directly in the editor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000" b="1"/>
          </a:p>
          <a:p>
            <a:pPr lvl="1"/>
            <a:endParaRPr lang="en-US" sz="2000" b="1">
              <a:solidFill>
                <a:srgbClr val="000000"/>
              </a:solidFill>
              <a:latin typeface="+mn-lt"/>
              <a:cs typeface="+mn-cs"/>
            </a:endParaRPr>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10</a:t>
            </a:fld>
            <a:endParaRPr lang="en-NO"/>
          </a:p>
        </p:txBody>
      </p:sp>
    </p:spTree>
    <p:extLst>
      <p:ext uri="{BB962C8B-B14F-4D97-AF65-F5344CB8AC3E}">
        <p14:creationId xmlns:p14="http://schemas.microsoft.com/office/powerpoint/2010/main" val="79851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a:t>Video meetings</a:t>
            </a:r>
          </a:p>
          <a:p>
            <a:r>
              <a:rPr lang="en-US"/>
              <a:t>Video calls and meetings have become a big part of the new way we work and communicate .. So this function made it much easier to arrange meetings - directly from SuperOffice!</a:t>
            </a:r>
          </a:p>
          <a:p>
            <a:endParaRPr lang="en-US"/>
          </a:p>
          <a:p>
            <a:r>
              <a:rPr lang="en-US"/>
              <a:t>That was a short summary of all the new features and improvements you got in G9…</a:t>
            </a:r>
          </a:p>
          <a:p>
            <a:br>
              <a:rPr lang="en-US"/>
            </a:br>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11</a:t>
            </a:fld>
            <a:endParaRPr lang="en-NO"/>
          </a:p>
        </p:txBody>
      </p:sp>
    </p:spTree>
    <p:extLst>
      <p:ext uri="{BB962C8B-B14F-4D97-AF65-F5344CB8AC3E}">
        <p14:creationId xmlns:p14="http://schemas.microsoft.com/office/powerpoint/2010/main" val="174784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Arial" panose="020B0604020202020204" pitchFamily="34" charset="0"/>
              </a:rPr>
              <a:t> </a:t>
            </a:r>
            <a:endParaRPr lang="en-US" sz="1400"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Arial" panose="020B0604020202020204" pitchFamily="34" charset="0"/>
              </a:rPr>
              <a:t>And now – let’s introduce you to the first release of SuperOffice 10 !</a:t>
            </a:r>
            <a:endParaRPr lang="en-US" sz="1400" b="0" i="0" dirty="0">
              <a:solidFill>
                <a:srgbClr val="000000"/>
              </a:solidFill>
              <a:effectLst/>
              <a:latin typeface="Segoe UI" panose="020B0502040204020203" pitchFamily="34" charset="0"/>
            </a:endParaRPr>
          </a:p>
          <a:p>
            <a:pPr algn="l" rtl="0" fontAlgn="base"/>
            <a:endParaRPr lang="en-US" sz="1200" b="0" i="0" dirty="0">
              <a:solidFill>
                <a:srgbClr val="000000"/>
              </a:solidFill>
              <a:effectLst/>
              <a:latin typeface="Arial" panose="020B0604020202020204" pitchFamily="34" charset="0"/>
            </a:endParaRPr>
          </a:p>
          <a:p>
            <a:pPr algn="l" rtl="0" fontAlgn="base"/>
            <a:r>
              <a:rPr lang="en-US" sz="1200" b="0" i="0" dirty="0">
                <a:solidFill>
                  <a:srgbClr val="000000"/>
                </a:solidFill>
                <a:effectLst/>
                <a:latin typeface="Arial" panose="020B0604020202020204" pitchFamily="34" charset="0"/>
              </a:rPr>
              <a:t>A CRM that helps you turn relationships into revenue. </a:t>
            </a:r>
          </a:p>
          <a:p>
            <a:pPr algn="l" rtl="0" fontAlgn="base"/>
            <a:endParaRPr lang="en-US" sz="1200" b="0" i="0" dirty="0">
              <a:solidFill>
                <a:srgbClr val="000000"/>
              </a:solidFill>
              <a:effectLst/>
              <a:latin typeface="Arial" panose="020B0604020202020204" pitchFamily="34" charset="0"/>
            </a:endParaRPr>
          </a:p>
          <a:p>
            <a:pPr algn="l" rtl="0" fontAlgn="base"/>
            <a:r>
              <a:rPr lang="en-US" sz="1200" b="0" i="0" dirty="0">
                <a:solidFill>
                  <a:srgbClr val="000000"/>
                </a:solidFill>
                <a:effectLst/>
                <a:latin typeface="Arial" panose="020B0604020202020204" pitchFamily="34" charset="0"/>
              </a:rPr>
              <a:t>Because this is actually the red thread in new feature in our product – the aim is to help you create, built and develop the relationships you have with your customers and business relationships </a:t>
            </a:r>
          </a:p>
          <a:p>
            <a:pPr algn="l" rtl="0" fontAlgn="base"/>
            <a:endParaRPr lang="en-US" sz="1200" b="0" i="0" dirty="0">
              <a:solidFill>
                <a:srgbClr val="000000"/>
              </a:solidFill>
              <a:effectLst/>
              <a:latin typeface="Arial" panose="020B0604020202020204" pitchFamily="34" charset="0"/>
            </a:endParaRPr>
          </a:p>
          <a:p>
            <a:pPr algn="l" rtl="0" fontAlgn="base"/>
            <a:r>
              <a:rPr lang="en-US" sz="1200" b="0" i="0" dirty="0">
                <a:solidFill>
                  <a:srgbClr val="000000"/>
                </a:solidFill>
                <a:effectLst/>
                <a:latin typeface="Arial" panose="020B0604020202020204" pitchFamily="34" charset="0"/>
              </a:rPr>
              <a:t> </a:t>
            </a:r>
            <a:endParaRPr lang="en-US" sz="1400" b="0" i="0"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000000"/>
                </a:solidFill>
                <a:effectLst/>
                <a:latin typeface="Arial" panose="020B0604020202020204" pitchFamily="34" charset="0"/>
              </a:rPr>
              <a:t>So in this release, we have some exiting new features and some improvements to existing ones with that in mind. Helping you do more and better than before, with the use of the technology available to you in SuperOffice. </a:t>
            </a:r>
            <a:endParaRPr lang="en-US" sz="1400" b="0" i="0" dirty="0">
              <a:solidFill>
                <a:srgbClr val="000000"/>
              </a:solidFill>
              <a:effectLst/>
              <a:latin typeface="Segoe UI" panose="020B0502040204020203" pitchFamily="34" charset="0"/>
            </a:endParaRPr>
          </a:p>
          <a:p>
            <a:pPr algn="l" rtl="0" fontAlgn="base"/>
            <a:endParaRPr lang="en-US" sz="1200" b="0" i="0" dirty="0">
              <a:solidFill>
                <a:srgbClr val="000000"/>
              </a:solidFill>
              <a:effectLst/>
              <a:latin typeface="Arial" panose="020B0604020202020204" pitchFamily="34" charset="0"/>
            </a:endParaRPr>
          </a:p>
          <a:p>
            <a:pPr algn="l" rtl="0" fontAlgn="base"/>
            <a:r>
              <a:rPr lang="en-US" sz="1200" b="0" i="0" dirty="0">
                <a:solidFill>
                  <a:srgbClr val="000000"/>
                </a:solidFill>
                <a:effectLst/>
                <a:latin typeface="Arial" panose="020B0604020202020204" pitchFamily="34" charset="0"/>
              </a:rPr>
              <a:t>We are also changing the packaging and pricing model with this release, which we’ll explain more later. </a:t>
            </a:r>
          </a:p>
          <a:p>
            <a:pPr algn="l" rtl="0" fontAlgn="base"/>
            <a:endParaRPr lang="en-US" sz="1200" b="0" i="0" dirty="0">
              <a:solidFill>
                <a:srgbClr val="000000"/>
              </a:solidFill>
              <a:effectLst/>
              <a:latin typeface="Arial" panose="020B0604020202020204" pitchFamily="34" charset="0"/>
            </a:endParaRPr>
          </a:p>
          <a:p>
            <a:pPr algn="l" rtl="0" fontAlgn="base"/>
            <a:r>
              <a:rPr lang="en-US" sz="1200" b="0" i="0" dirty="0">
                <a:solidFill>
                  <a:srgbClr val="000000"/>
                </a:solidFill>
                <a:effectLst/>
                <a:latin typeface="Arial" panose="020B0604020202020204" pitchFamily="34" charset="0"/>
              </a:rPr>
              <a:t>Let’s start with a quick look at the features and dependent upon your time and your interest, I can explain in more detail the different new capabilities you have access to now or soon. </a:t>
            </a:r>
          </a:p>
          <a:p>
            <a:pPr algn="l" rtl="0" fontAlgn="base"/>
            <a:endParaRPr lang="en-US" sz="1200" b="0" i="0" dirty="0">
              <a:solidFill>
                <a:srgbClr val="000000"/>
              </a:solidFill>
              <a:effectLst/>
              <a:latin typeface="Arial" panose="020B0604020202020204" pitchFamily="34" charset="0"/>
            </a:endParaRPr>
          </a:p>
          <a:p>
            <a:pPr algn="l" rtl="0" fontAlgn="base"/>
            <a:endParaRPr lang="en-US" sz="1400"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40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04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So, with the first release of SuperOffice 10, you will get access to a number of new features, all designed to help you do even more than today to support your customer relations. </a:t>
            </a:r>
          </a:p>
          <a:p>
            <a:endParaRPr lang="en-IN" b="1" dirty="0"/>
          </a:p>
          <a:p>
            <a:r>
              <a:rPr lang="en-IN" b="1" dirty="0"/>
              <a:t>Advanced Dashboards: </a:t>
            </a:r>
            <a:r>
              <a:rPr lang="en-IN" dirty="0"/>
              <a:t>First of all, you’ll get access to the ability to customize and create your own dashboards to visualise the date important to you to track. This new capability is very powerful and opens up new attention and insights into how you drive your business processes. </a:t>
            </a:r>
          </a:p>
          <a:p>
            <a:endParaRPr lang="en-IN" dirty="0"/>
          </a:p>
          <a:p>
            <a:r>
              <a:rPr lang="en-IN" b="1" dirty="0"/>
              <a:t>Configurable Screens: </a:t>
            </a:r>
            <a:r>
              <a:rPr lang="en-IN" dirty="0"/>
              <a:t>Another important new feature is the ability to design the main screens in your SuperOffice to fit different teams better than today. Cut out the information noise and design the layout of these screens to fit you. </a:t>
            </a:r>
          </a:p>
          <a:p>
            <a:endParaRPr lang="en-IN" dirty="0"/>
          </a:p>
          <a:p>
            <a:r>
              <a:rPr lang="en-IN" b="1" dirty="0"/>
              <a:t>SuperOffice AI: </a:t>
            </a:r>
            <a:r>
              <a:rPr lang="en-IN" dirty="0"/>
              <a:t>We are introducing a range of AI capabilities that help you do more, faster and better when responding to tickets. This includes sentiment analysis, language recognition and translation, automatic categorisation as well as a chatbot connector. Features that help you automate and save your agents time when delivering their customer services. </a:t>
            </a:r>
          </a:p>
          <a:p>
            <a:endParaRPr lang="en-IN" dirty="0"/>
          </a:p>
          <a:p>
            <a:r>
              <a:rPr lang="en-IN" b="1" dirty="0"/>
              <a:t>Request handling in Mobile CRM</a:t>
            </a:r>
            <a:r>
              <a:rPr lang="en-IN" dirty="0"/>
              <a:t>: Also related is the new request handling in Mobile CRM ensuring that you can find, view and respond to tickets anywhere and anytime. There may be an occasion that timing is everything.   </a:t>
            </a:r>
          </a:p>
          <a:p>
            <a:endParaRPr lang="en-IN" dirty="0"/>
          </a:p>
          <a:p>
            <a:r>
              <a:rPr lang="en-IN" dirty="0"/>
              <a:t>Databridge: Ensure that data flows between SuperOffice and other back-office systems with the use of Databridge. An easy to set up tool that lets you import or export anything between SuperOffice and your other cloud services which help ensure data quality, save time used on manual updating and avoid information stuck in different systems. </a:t>
            </a:r>
          </a:p>
          <a:p>
            <a:endParaRPr lang="en-IN" dirty="0"/>
          </a:p>
          <a:p>
            <a:r>
              <a:rPr lang="en-IN" b="1" dirty="0"/>
              <a:t>Search and Form improvements</a:t>
            </a:r>
            <a:r>
              <a:rPr lang="en-IN" dirty="0"/>
              <a:t>; Quick search has improved so that you no longer need to use the % sign to search across the database. And If you are using forms at the moment, there has been some important improvements to the visual look and feel of forms as well as increased flexibility. If you’ve not discovered </a:t>
            </a:r>
            <a:r>
              <a:rPr lang="en-IN" dirty="0" err="1"/>
              <a:t>forsm</a:t>
            </a:r>
            <a:r>
              <a:rPr lang="en-IN" dirty="0"/>
              <a:t> yet, then lets for sure talk about what this feature can provide your business. </a:t>
            </a:r>
            <a:r>
              <a:rPr lang="en-IN" dirty="0">
                <a:sym typeface="Wingdings" panose="05000000000000000000" pitchFamily="2" charset="2"/>
              </a:rPr>
              <a:t></a:t>
            </a:r>
          </a:p>
          <a:p>
            <a:endParaRPr lang="en-IN" dirty="0">
              <a:sym typeface="Wingdings" panose="05000000000000000000" pitchFamily="2" charset="2"/>
            </a:endParaRPr>
          </a:p>
          <a:p>
            <a:r>
              <a:rPr lang="en-IN" b="1" dirty="0" err="1">
                <a:sym typeface="Wingdings" panose="05000000000000000000" pitchFamily="2" charset="2"/>
              </a:rPr>
              <a:t>Sharepoint</a:t>
            </a:r>
            <a:r>
              <a:rPr lang="en-IN" b="1" dirty="0">
                <a:sym typeface="Wingdings" panose="05000000000000000000" pitchFamily="2" charset="2"/>
              </a:rPr>
              <a:t> integration</a:t>
            </a:r>
            <a:r>
              <a:rPr lang="en-IN" dirty="0">
                <a:sym typeface="Wingdings" panose="05000000000000000000" pitchFamily="2" charset="2"/>
              </a:rPr>
              <a:t>: Also available now is the pilot program for our new </a:t>
            </a:r>
            <a:r>
              <a:rPr lang="en-IN" dirty="0" err="1">
                <a:sym typeface="Wingdings" panose="05000000000000000000" pitchFamily="2" charset="2"/>
              </a:rPr>
              <a:t>Sharepoint</a:t>
            </a:r>
            <a:r>
              <a:rPr lang="en-IN" dirty="0">
                <a:sym typeface="Wingdings" panose="05000000000000000000" pitchFamily="2" charset="2"/>
              </a:rPr>
              <a:t> Integration. If you are already using or thinking of using </a:t>
            </a:r>
            <a:r>
              <a:rPr lang="en-IN" dirty="0" err="1">
                <a:sym typeface="Wingdings" panose="05000000000000000000" pitchFamily="2" charset="2"/>
              </a:rPr>
              <a:t>Sharepoint</a:t>
            </a:r>
            <a:r>
              <a:rPr lang="en-IN" dirty="0">
                <a:sym typeface="Wingdings" panose="05000000000000000000" pitchFamily="2" charset="2"/>
              </a:rPr>
              <a:t>, then this new feature will ensure you can get the best of both worlds. </a:t>
            </a:r>
          </a:p>
          <a:p>
            <a:endParaRPr lang="en-IN" dirty="0">
              <a:sym typeface="Wingdings" panose="05000000000000000000" pitchFamily="2" charset="2"/>
            </a:endParaRPr>
          </a:p>
          <a:p>
            <a:r>
              <a:rPr lang="en-IN" b="1" dirty="0">
                <a:sym typeface="Wingdings" panose="05000000000000000000" pitchFamily="2" charset="2"/>
              </a:rPr>
              <a:t>Sales targets: </a:t>
            </a:r>
            <a:r>
              <a:rPr lang="en-IN" dirty="0">
                <a:sym typeface="Wingdings" panose="05000000000000000000" pitchFamily="2" charset="2"/>
              </a:rPr>
              <a:t>And of course, soon to come is the sales targets that allow you to track pipeline and sales against your targets. We are already signing up pilots for this new feature as well. </a:t>
            </a:r>
          </a:p>
          <a:p>
            <a:endParaRPr lang="en-IN" dirty="0">
              <a:sym typeface="Wingdings" panose="05000000000000000000" pitchFamily="2" charset="2"/>
            </a:endParaRPr>
          </a:p>
          <a:p>
            <a:r>
              <a:rPr lang="en-IN" dirty="0">
                <a:sym typeface="Wingdings" panose="05000000000000000000" pitchFamily="2" charset="2"/>
              </a:rPr>
              <a:t>And if that’s not all, then there are new apps in the App Store, a new and improved App Store design, as well as a new and improved Customer </a:t>
            </a:r>
            <a:r>
              <a:rPr lang="en-IN" dirty="0" err="1">
                <a:sym typeface="Wingdings" panose="05000000000000000000" pitchFamily="2" charset="2"/>
              </a:rPr>
              <a:t>Center</a:t>
            </a:r>
            <a:r>
              <a:rPr lang="en-IN" dirty="0">
                <a:sym typeface="Wingdings" panose="05000000000000000000" pitchFamily="2" charset="2"/>
              </a:rPr>
              <a:t> where you can register support requests with our own team which is a first release of major improvement of our Community site – which we are turning into a new Help </a:t>
            </a:r>
            <a:r>
              <a:rPr lang="en-IN" dirty="0" err="1">
                <a:sym typeface="Wingdings" panose="05000000000000000000" pitchFamily="2" charset="2"/>
              </a:rPr>
              <a:t>Center</a:t>
            </a:r>
            <a:r>
              <a:rPr lang="en-IN" dirty="0">
                <a:sym typeface="Wingdings" panose="05000000000000000000" pitchFamily="2" charset="2"/>
              </a:rPr>
              <a:t> and Community. More on that later.  </a:t>
            </a:r>
            <a:endParaRPr lang="en-IN" dirty="0"/>
          </a:p>
          <a:p>
            <a:endParaRPr lang="en-IN" dirty="0"/>
          </a:p>
          <a:p>
            <a:endParaRPr lang="en-IN" dirty="0"/>
          </a:p>
          <a:p>
            <a:r>
              <a:rPr lang="en-IN" dirty="0"/>
              <a:t>With the time available to us today, we can do this several ways – </a:t>
            </a:r>
          </a:p>
          <a:p>
            <a:endParaRPr lang="en-IN" dirty="0"/>
          </a:p>
          <a:p>
            <a:r>
              <a:rPr lang="en-IN" dirty="0"/>
              <a:t>I’m happy to give you a deeper look into each one of these features– or if there are any of these you are particularly interested in hearing more about, we can focus on these – and come back to some of the other later. What do you think?</a:t>
            </a:r>
          </a:p>
          <a:p>
            <a:endParaRPr lang="en-IN" dirty="0"/>
          </a:p>
          <a:p>
            <a:endParaRPr lang="en-IN" dirty="0"/>
          </a:p>
          <a:p>
            <a:r>
              <a:rPr lang="en-IN" b="1" dirty="0">
                <a:highlight>
                  <a:srgbClr val="FFFF00"/>
                </a:highlight>
              </a:rPr>
              <a:t>EACH BOX IS HYPERLINKED TO THE SLIDES FOR THE TOPIC. THE LITTLE BLUE ARROW TAKES YOU BACK TO THIS OVERVIEW SO YOU CAN JUMP AROUND THIS SLIDE DECK TO FIT YOUR MEETING. </a:t>
            </a:r>
          </a:p>
          <a:p>
            <a:endParaRPr lang="en-IN" b="1" dirty="0"/>
          </a:p>
          <a:p>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91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THIS SECOND SLIDE IS THERE SO YOU DON’T HAVE TO BUILD UP THE SLIDE EVERYTIME YOU WALK BETWEEN THEM. </a:t>
            </a:r>
          </a:p>
          <a:p>
            <a:endParaRPr lang="en-IN" b="1" dirty="0"/>
          </a:p>
          <a:p>
            <a:r>
              <a:rPr lang="en-IN" dirty="0"/>
              <a:t>So, with the first release of SuperOffice 10, you will get access to a number of new features, all designed to help you do even more than today to support your customer relations. </a:t>
            </a:r>
          </a:p>
          <a:p>
            <a:endParaRPr lang="en-IN" b="1" dirty="0"/>
          </a:p>
          <a:p>
            <a:r>
              <a:rPr lang="en-IN" b="1" dirty="0"/>
              <a:t>Advanced Dashboards: </a:t>
            </a:r>
            <a:r>
              <a:rPr lang="en-IN" dirty="0"/>
              <a:t>First of all, you’ll get access to the ability to customize and create your own dashboards to visualise the date important to you to track. This new capability is very powerful and opens up new attention and insights into how you drive your business processes. </a:t>
            </a:r>
          </a:p>
          <a:p>
            <a:endParaRPr lang="en-IN" dirty="0"/>
          </a:p>
          <a:p>
            <a:r>
              <a:rPr lang="en-IN" b="1" dirty="0"/>
              <a:t>Configurable Screens: </a:t>
            </a:r>
            <a:r>
              <a:rPr lang="en-IN" dirty="0"/>
              <a:t>Another important new feature is the ability to design the main screens in your SuperOffice to fit different teams better than today. Cut out the information noise and design the layout of these screens to fit you. </a:t>
            </a:r>
          </a:p>
          <a:p>
            <a:endParaRPr lang="en-IN" dirty="0"/>
          </a:p>
          <a:p>
            <a:r>
              <a:rPr lang="en-IN" b="1" dirty="0"/>
              <a:t>SuperOffice AI: </a:t>
            </a:r>
            <a:r>
              <a:rPr lang="en-IN" dirty="0"/>
              <a:t>We are introducing a range of AI capabilities that help you do more, faster and better when responding to tickets. This includes sentiment analysis, language recognition and translation, automatic categorisation as well as a chatbot connector. Features that help you automate and save your agents time when delivering their customer services. </a:t>
            </a:r>
          </a:p>
          <a:p>
            <a:endParaRPr lang="en-IN" dirty="0"/>
          </a:p>
          <a:p>
            <a:r>
              <a:rPr lang="en-IN" b="1" dirty="0"/>
              <a:t>Request handling in Mobile CRM</a:t>
            </a:r>
            <a:r>
              <a:rPr lang="en-IN" dirty="0"/>
              <a:t>: Also related is the new request handling in Mobile CRM ensuring that you can find, view and respond to tickets anywhere and anytime. There may be an occasion that timing is everything.   </a:t>
            </a:r>
          </a:p>
          <a:p>
            <a:endParaRPr lang="en-IN" dirty="0"/>
          </a:p>
          <a:p>
            <a:r>
              <a:rPr lang="en-IN" dirty="0"/>
              <a:t>Databridge: Ensure that data flows between SuperOffice and other back-office systems with the use of Databridge. An easy to set up tool that lets you import or export anything between SuperOffice and your other cloud services which help ensure data quality, save time used on manual updating and avoid information stuck in different systems. </a:t>
            </a:r>
          </a:p>
          <a:p>
            <a:endParaRPr lang="en-IN" dirty="0"/>
          </a:p>
          <a:p>
            <a:r>
              <a:rPr lang="en-IN" b="1" dirty="0"/>
              <a:t>Search and Form improvements</a:t>
            </a:r>
            <a:r>
              <a:rPr lang="en-IN" dirty="0"/>
              <a:t>; Quick search has improved so that you no longer need to use the % sign to search across the database. And If you are using forms at the moment, there has been some important improvements to the visual look and feel of forms as well as increased flexibility. If you’ve not discovered </a:t>
            </a:r>
            <a:r>
              <a:rPr lang="en-IN" dirty="0" err="1"/>
              <a:t>forsm</a:t>
            </a:r>
            <a:r>
              <a:rPr lang="en-IN" dirty="0"/>
              <a:t> yet, then lets for sure talk about what this feature can provide your business. </a:t>
            </a:r>
            <a:r>
              <a:rPr lang="en-IN" dirty="0">
                <a:sym typeface="Wingdings" panose="05000000000000000000" pitchFamily="2" charset="2"/>
              </a:rPr>
              <a:t></a:t>
            </a:r>
          </a:p>
          <a:p>
            <a:endParaRPr lang="en-IN" dirty="0">
              <a:sym typeface="Wingdings" panose="05000000000000000000" pitchFamily="2" charset="2"/>
            </a:endParaRPr>
          </a:p>
          <a:p>
            <a:r>
              <a:rPr lang="en-IN" b="1" dirty="0" err="1">
                <a:sym typeface="Wingdings" panose="05000000000000000000" pitchFamily="2" charset="2"/>
              </a:rPr>
              <a:t>Sharepoint</a:t>
            </a:r>
            <a:r>
              <a:rPr lang="en-IN" b="1" dirty="0">
                <a:sym typeface="Wingdings" panose="05000000000000000000" pitchFamily="2" charset="2"/>
              </a:rPr>
              <a:t> integration</a:t>
            </a:r>
            <a:r>
              <a:rPr lang="en-IN" dirty="0">
                <a:sym typeface="Wingdings" panose="05000000000000000000" pitchFamily="2" charset="2"/>
              </a:rPr>
              <a:t>: Also available now is the pilot program for our new </a:t>
            </a:r>
            <a:r>
              <a:rPr lang="en-IN" dirty="0" err="1">
                <a:sym typeface="Wingdings" panose="05000000000000000000" pitchFamily="2" charset="2"/>
              </a:rPr>
              <a:t>Sharepoint</a:t>
            </a:r>
            <a:r>
              <a:rPr lang="en-IN" dirty="0">
                <a:sym typeface="Wingdings" panose="05000000000000000000" pitchFamily="2" charset="2"/>
              </a:rPr>
              <a:t> Integration. If you are already using or thinking of using </a:t>
            </a:r>
            <a:r>
              <a:rPr lang="en-IN" dirty="0" err="1">
                <a:sym typeface="Wingdings" panose="05000000000000000000" pitchFamily="2" charset="2"/>
              </a:rPr>
              <a:t>Sharepoint</a:t>
            </a:r>
            <a:r>
              <a:rPr lang="en-IN" dirty="0">
                <a:sym typeface="Wingdings" panose="05000000000000000000" pitchFamily="2" charset="2"/>
              </a:rPr>
              <a:t>, then this new feature will ensure you can get the best of both worlds. </a:t>
            </a:r>
          </a:p>
          <a:p>
            <a:endParaRPr lang="en-IN" dirty="0">
              <a:sym typeface="Wingdings" panose="05000000000000000000" pitchFamily="2" charset="2"/>
            </a:endParaRPr>
          </a:p>
          <a:p>
            <a:r>
              <a:rPr lang="en-IN" b="1" dirty="0">
                <a:sym typeface="Wingdings" panose="05000000000000000000" pitchFamily="2" charset="2"/>
              </a:rPr>
              <a:t>Sales targets: </a:t>
            </a:r>
            <a:r>
              <a:rPr lang="en-IN" dirty="0">
                <a:sym typeface="Wingdings" panose="05000000000000000000" pitchFamily="2" charset="2"/>
              </a:rPr>
              <a:t>And of course, soon to come is the sales targets that allow you to track pipeline and sales against your targets. We are already signing up pilots for this new feature as well. </a:t>
            </a:r>
          </a:p>
          <a:p>
            <a:endParaRPr lang="en-IN" dirty="0">
              <a:sym typeface="Wingdings" panose="05000000000000000000" pitchFamily="2" charset="2"/>
            </a:endParaRPr>
          </a:p>
          <a:p>
            <a:r>
              <a:rPr lang="en-IN" dirty="0">
                <a:sym typeface="Wingdings" panose="05000000000000000000" pitchFamily="2" charset="2"/>
              </a:rPr>
              <a:t>And if that’s not all, then there are new apps in the App Store, a new and improved App Store design, as well as a new and improved Customer </a:t>
            </a:r>
            <a:r>
              <a:rPr lang="en-IN" dirty="0" err="1">
                <a:sym typeface="Wingdings" panose="05000000000000000000" pitchFamily="2" charset="2"/>
              </a:rPr>
              <a:t>Center</a:t>
            </a:r>
            <a:r>
              <a:rPr lang="en-IN" dirty="0">
                <a:sym typeface="Wingdings" panose="05000000000000000000" pitchFamily="2" charset="2"/>
              </a:rPr>
              <a:t> where you can register support requests with our own team which is a first release of major improvement of our Community site – which we are turning into a new Help </a:t>
            </a:r>
            <a:r>
              <a:rPr lang="en-IN" dirty="0" err="1">
                <a:sym typeface="Wingdings" panose="05000000000000000000" pitchFamily="2" charset="2"/>
              </a:rPr>
              <a:t>Center</a:t>
            </a:r>
            <a:r>
              <a:rPr lang="en-IN" dirty="0">
                <a:sym typeface="Wingdings" panose="05000000000000000000" pitchFamily="2" charset="2"/>
              </a:rPr>
              <a:t> and Community. More on that later.  </a:t>
            </a:r>
            <a:endParaRPr lang="en-IN" dirty="0"/>
          </a:p>
          <a:p>
            <a:endParaRPr lang="en-IN" dirty="0"/>
          </a:p>
          <a:p>
            <a:endParaRPr lang="en-IN" dirty="0"/>
          </a:p>
          <a:p>
            <a:r>
              <a:rPr lang="en-IN" dirty="0"/>
              <a:t>With the time available to us today, we can do this several ways – </a:t>
            </a:r>
          </a:p>
          <a:p>
            <a:endParaRPr lang="en-IN" dirty="0"/>
          </a:p>
          <a:p>
            <a:r>
              <a:rPr lang="en-IN" dirty="0"/>
              <a:t>I’m happy to give you a deeper look into each one of these features– or if there are any of these you are particularly interested in hearing more about, we can focus on these – and come back to some of the other later. What do you think?</a:t>
            </a:r>
          </a:p>
          <a:p>
            <a:endParaRPr lang="en-IN" dirty="0"/>
          </a:p>
          <a:p>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81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a:solidFill>
                  <a:srgbClr val="000000"/>
                </a:solidFill>
                <a:effectLst/>
                <a:latin typeface="Arial" panose="020B0604020202020204" pitchFamily="34" charset="0"/>
              </a:rPr>
              <a:t>and that’s the new </a:t>
            </a:r>
            <a:r>
              <a:rPr lang="en-US" sz="1200" b="1" i="0">
                <a:solidFill>
                  <a:srgbClr val="000000"/>
                </a:solidFill>
                <a:effectLst/>
                <a:latin typeface="Arial" panose="020B0604020202020204" pitchFamily="34" charset="0"/>
              </a:rPr>
              <a:t>advanced Dashboards</a:t>
            </a:r>
            <a:r>
              <a:rPr lang="en-US" sz="1200" b="0" i="0">
                <a:solidFill>
                  <a:srgbClr val="000000"/>
                </a:solidFill>
                <a:effectLst/>
                <a:latin typeface="Arial" panose="020B0604020202020204" pitchFamily="34" charset="0"/>
              </a:rPr>
              <a:t>.</a:t>
            </a:r>
            <a:br>
              <a:rPr lang="en-US" sz="1200" b="0" i="0">
                <a:solidFill>
                  <a:srgbClr val="000000"/>
                </a:solidFill>
                <a:effectLst/>
                <a:latin typeface="Arial" panose="020B0604020202020204" pitchFamily="34" charset="0"/>
              </a:rPr>
            </a:br>
            <a:r>
              <a:rPr lang="en-US" sz="1200" b="0" i="0">
                <a:solidFill>
                  <a:srgbClr val="000000"/>
                </a:solidFill>
                <a:effectLst/>
                <a:latin typeface="Arial" panose="020B0604020202020204" pitchFamily="34" charset="0"/>
              </a:rPr>
              <a:t>Advanced Dashboards will let you access key information, customize reports faster and use data to make smarter decisions.  </a:t>
            </a:r>
          </a:p>
          <a:p>
            <a:endParaRPr lang="en-US" sz="1200" b="0" i="0">
              <a:solidFill>
                <a:srgbClr val="000000"/>
              </a:solidFill>
              <a:effectLst/>
              <a:latin typeface="Arial" panose="020B0604020202020204" pitchFamily="34" charset="0"/>
            </a:endParaRPr>
          </a:p>
          <a:p>
            <a:pPr algn="l" rtl="0" fontAlgn="base"/>
            <a:r>
              <a:rPr lang="en-US" sz="1800" b="0" i="0">
                <a:solidFill>
                  <a:srgbClr val="000000"/>
                </a:solidFill>
                <a:effectLst/>
                <a:latin typeface="Arial" panose="020B0604020202020204" pitchFamily="34" charset="0"/>
              </a:rPr>
              <a:t>Dashboards</a:t>
            </a:r>
            <a:r>
              <a:rPr lang="en-US" sz="1800" b="1" i="0">
                <a:solidFill>
                  <a:srgbClr val="000000"/>
                </a:solidFill>
                <a:effectLst/>
                <a:latin typeface="Arial" panose="020B0604020202020204" pitchFamily="34" charset="0"/>
              </a:rPr>
              <a:t>, </a:t>
            </a:r>
            <a:r>
              <a:rPr lang="en-US" sz="1800" b="0" i="0">
                <a:solidFill>
                  <a:srgbClr val="000000"/>
                </a:solidFill>
                <a:effectLst/>
                <a:latin typeface="Arial" panose="020B0604020202020204" pitchFamily="34" charset="0"/>
              </a:rPr>
              <a:t>of course, have been around for a while. To improve this feature, we asked our users and they told us that you wanted more advanced features and more flexibility than today. So that’s what we’ve done.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7D01D8F5-F81D-C84A-98C1-750C41B6CE4F}" type="slidenum">
              <a:rPr lang="en-NO" smtClean="0"/>
              <a:t>15</a:t>
            </a:fld>
            <a:endParaRPr lang="en-NO"/>
          </a:p>
        </p:txBody>
      </p:sp>
    </p:spTree>
    <p:extLst>
      <p:ext uri="{BB962C8B-B14F-4D97-AF65-F5344CB8AC3E}">
        <p14:creationId xmlns:p14="http://schemas.microsoft.com/office/powerpoint/2010/main" val="290447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u="none" strike="noStrike" dirty="0">
                <a:solidFill>
                  <a:srgbClr val="2B2A2A"/>
                </a:solidFill>
                <a:effectLst/>
                <a:latin typeface="Arial" panose="020B0604020202020204" pitchFamily="34" charset="0"/>
              </a:rPr>
              <a:t>Dashboard 1.0: (before)</a:t>
            </a:r>
            <a:br>
              <a:rPr lang="en-US" b="0" i="0" u="none" strike="noStrike" dirty="0">
                <a:solidFill>
                  <a:srgbClr val="2B2A2A"/>
                </a:solidFill>
                <a:effectLst/>
                <a:latin typeface="Arial" panose="020B0604020202020204" pitchFamily="34" charset="0"/>
              </a:rPr>
            </a:br>
            <a:endParaRPr lang="en-US" b="0" i="0" u="none" strike="noStrike" dirty="0">
              <a:solidFill>
                <a:srgbClr val="2B2A2A"/>
              </a:solidFill>
              <a:effectLst/>
              <a:latin typeface="Arial" panose="020B0604020202020204" pitchFamily="34" charset="0"/>
            </a:endParaRPr>
          </a:p>
          <a:p>
            <a:pPr marL="342900" indent="-342900" algn="l" rtl="0" fontAlgn="base">
              <a:buFont typeface="Arial" panose="020B0604020202020204" pitchFamily="34" charset="0"/>
              <a:buChar char="•"/>
            </a:pPr>
            <a:r>
              <a:rPr lang="en-US" b="0" i="0" dirty="0">
                <a:solidFill>
                  <a:srgbClr val="000000"/>
                </a:solidFill>
                <a:effectLst/>
                <a:latin typeface="Arial" panose="020B0604020202020204" pitchFamily="34" charset="0"/>
              </a:rPr>
              <a:t>Standard dashboards and reports are available for every user</a:t>
            </a:r>
            <a:endParaRPr lang="en-US" dirty="0"/>
          </a:p>
          <a:p>
            <a:pPr marL="342900" indent="-342900"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Out of the box solution</a:t>
            </a:r>
            <a:r>
              <a:rPr lang="en-US" b="0" i="0" dirty="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dirty="0"/>
              <a:t>I</a:t>
            </a:r>
            <a:r>
              <a:rPr lang="en-US" b="0" i="0" u="none" strike="noStrike" dirty="0">
                <a:solidFill>
                  <a:srgbClr val="2B2A2A"/>
                </a:solidFill>
                <a:effectLst/>
                <a:latin typeface="Arial" panose="020B0604020202020204" pitchFamily="34" charset="0"/>
              </a:rPr>
              <a:t>ndividual setup</a:t>
            </a:r>
            <a:r>
              <a:rPr lang="en-US" b="0" i="0" dirty="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Large number of tiles included</a:t>
            </a:r>
            <a:r>
              <a:rPr lang="en-US" b="0" i="0" dirty="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No possibility to adjust layouts </a:t>
            </a:r>
            <a:endParaRPr lang="en-US" dirty="0"/>
          </a:p>
          <a:p>
            <a:pPr algn="l" rtl="0" fontAlgn="base">
              <a:buFont typeface="Arial" panose="020B0604020202020204" pitchFamily="34" charset="0"/>
              <a:buChar char="•"/>
            </a:pPr>
            <a:br>
              <a:rPr lang="en-US" b="0" i="0" u="none" strike="noStrike" dirty="0">
                <a:solidFill>
                  <a:srgbClr val="2B2A2A"/>
                </a:solidFill>
                <a:effectLst/>
                <a:latin typeface="Arial" panose="020B0604020202020204" pitchFamily="34" charset="0"/>
              </a:rPr>
            </a:br>
            <a:br>
              <a:rPr lang="en-US" b="0" i="0" u="none" strike="noStrike" dirty="0">
                <a:solidFill>
                  <a:srgbClr val="2B2A2A"/>
                </a:solidFill>
                <a:effectLst/>
                <a:latin typeface="Arial" panose="020B0604020202020204" pitchFamily="34" charset="0"/>
              </a:rPr>
            </a:br>
            <a:r>
              <a:rPr lang="en-US" b="0" i="0" u="none" strike="noStrike" dirty="0">
                <a:solidFill>
                  <a:srgbClr val="2B2A2A"/>
                </a:solidFill>
                <a:effectLst/>
                <a:latin typeface="Arial" panose="020B0604020202020204" pitchFamily="34" charset="0"/>
              </a:rPr>
              <a:t>You wanted:</a:t>
            </a:r>
          </a:p>
          <a:p>
            <a:pPr algn="l" rtl="0" fontAlgn="base">
              <a:buFont typeface="Arial" panose="020B0604020202020204" pitchFamily="34" charset="0"/>
              <a:buChar char="•"/>
            </a:pPr>
            <a:endParaRPr lang="en-US" b="0" i="0" u="none" strike="noStrike" dirty="0">
              <a:solidFill>
                <a:srgbClr val="2B2A2A"/>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More flexibility</a:t>
            </a:r>
            <a:endParaRPr lang="en-US" b="0" i="0" dirty="0">
              <a:solidFill>
                <a:srgbClr val="2B2929"/>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More ready-made templates</a:t>
            </a:r>
            <a:r>
              <a:rPr lang="en-US" b="0" i="0" dirty="0">
                <a:solidFill>
                  <a:srgbClr val="2B2929"/>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Make it possible to use “any” field for Filter, Grouping and Aggregation in tiles</a:t>
            </a:r>
            <a:r>
              <a:rPr lang="en-US" b="0" i="0" dirty="0">
                <a:solidFill>
                  <a:srgbClr val="2B2929"/>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“Dashboard administrators” to define and push dashboards to users/user groups</a:t>
            </a:r>
            <a:r>
              <a:rPr lang="en-US" b="0" i="0" dirty="0">
                <a:solidFill>
                  <a:srgbClr val="2B2929"/>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Dashboard capabilities on Mailings, Forms and Chat</a:t>
            </a:r>
            <a:r>
              <a:rPr lang="en-US" b="0" i="0" dirty="0">
                <a:solidFill>
                  <a:srgbClr val="2B2929"/>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Dashboard that shows performance against Sale Targets</a:t>
            </a:r>
          </a:p>
          <a:p>
            <a:pPr algn="l" rtl="0" fontAlgn="base">
              <a:buFont typeface="Arial" panose="020B0604020202020204" pitchFamily="34" charset="0"/>
              <a:buNone/>
            </a:pPr>
            <a:br>
              <a:rPr lang="en-US" b="0" i="0" u="none" strike="noStrike" dirty="0">
                <a:solidFill>
                  <a:srgbClr val="2B2A2A"/>
                </a:solidFill>
                <a:effectLst/>
                <a:latin typeface="Arial" panose="020B0604020202020204" pitchFamily="34" charset="0"/>
              </a:rPr>
            </a:br>
            <a:r>
              <a:rPr lang="en-US" b="0" i="0" u="none" strike="noStrike" dirty="0">
                <a:solidFill>
                  <a:srgbClr val="2B2A2A"/>
                </a:solidFill>
                <a:effectLst/>
                <a:latin typeface="Arial" panose="020B0604020202020204" pitchFamily="34" charset="0"/>
              </a:rPr>
              <a:t>And because we know KPI’s and monitoring results of effort</a:t>
            </a:r>
            <a:r>
              <a:rPr lang="en-US" b="0" i="0" dirty="0">
                <a:solidFill>
                  <a:srgbClr val="000000"/>
                </a:solidFill>
                <a:effectLst/>
                <a:latin typeface="Arial" panose="020B0604020202020204" pitchFamily="34" charset="0"/>
              </a:rPr>
              <a:t>​ is so important for the growth your business, but also for maximizing the value of your CRM activities - </a:t>
            </a:r>
            <a:endParaRPr lang="en-US" b="0" i="0" dirty="0">
              <a:solidFill>
                <a:srgbClr val="2B2929"/>
              </a:solidFill>
              <a:effectLst/>
              <a:latin typeface="Arial" panose="020B0604020202020204" pitchFamily="34" charset="0"/>
            </a:endParaRPr>
          </a:p>
          <a:p>
            <a:endParaRPr lang="en-US" dirty="0"/>
          </a:p>
          <a:p>
            <a:pPr algn="l"/>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16</a:t>
            </a:fld>
            <a:endParaRPr lang="en-NO"/>
          </a:p>
        </p:txBody>
      </p:sp>
    </p:spTree>
    <p:extLst>
      <p:ext uri="{BB962C8B-B14F-4D97-AF65-F5344CB8AC3E}">
        <p14:creationId xmlns:p14="http://schemas.microsoft.com/office/powerpoint/2010/main" val="1848740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Arial"/>
                <a:cs typeface="Arial"/>
              </a:rPr>
              <a:t>..</a:t>
            </a:r>
          </a:p>
          <a:p>
            <a:pPr algn="l" rtl="0" fontAlgn="base"/>
            <a:r>
              <a:rPr lang="en-US" sz="1200" b="0" i="0" dirty="0">
                <a:solidFill>
                  <a:srgbClr val="000000"/>
                </a:solidFill>
                <a:effectLst/>
                <a:latin typeface="Arial"/>
                <a:cs typeface="Arial"/>
              </a:rPr>
              <a:t>It is now possible to create new dashboard reports for different user groups and individuals, a report for sales or just for service teams for example.  And you can share your dashboard setup with others!</a:t>
            </a:r>
          </a:p>
          <a:p>
            <a:pPr algn="l" rtl="0" fontAlgn="base"/>
            <a:r>
              <a:rPr lang="en-US" sz="1800" b="0" i="0" dirty="0">
                <a:solidFill>
                  <a:srgbClr val="000000"/>
                </a:solidFill>
                <a:effectLst/>
                <a:latin typeface="Arial"/>
                <a:cs typeface="Arial"/>
              </a:rPr>
              <a:t>In addition, this version allows you to draw on more data fields when creating your reports, for example, you can create reports on service requests fields and you get a greater number of charts and reports templates to use from an online library.  </a:t>
            </a:r>
            <a:endParaRPr lang="en-US" b="0" i="0" dirty="0">
              <a:solidFill>
                <a:srgbClr val="000000"/>
              </a:solidFill>
              <a:effectLst/>
              <a:latin typeface="Arial"/>
              <a:cs typeface="Arial"/>
            </a:endParaRPr>
          </a:p>
          <a:p>
            <a:pPr algn="l" rtl="0" fontAlgn="base"/>
            <a:r>
              <a:rPr lang="en-US" sz="1800" b="0" i="0" dirty="0">
                <a:solidFill>
                  <a:srgbClr val="000000"/>
                </a:solidFill>
                <a:effectLst/>
                <a:latin typeface="Arial"/>
                <a:cs typeface="Arial"/>
              </a:rPr>
              <a:t> </a:t>
            </a:r>
            <a:endParaRPr lang="en-US" b="0" i="0" dirty="0">
              <a:solidFill>
                <a:srgbClr val="000000"/>
              </a:solidFill>
              <a:effectLst/>
              <a:latin typeface="Arial"/>
              <a:cs typeface="Arial"/>
            </a:endParaRPr>
          </a:p>
          <a:p>
            <a:pPr algn="l" rtl="0" fontAlgn="base"/>
            <a:r>
              <a:rPr lang="en-US" sz="1800" b="0" i="0" dirty="0">
                <a:solidFill>
                  <a:srgbClr val="000000"/>
                </a:solidFill>
                <a:effectLst/>
                <a:latin typeface="Arial"/>
                <a:cs typeface="Arial"/>
              </a:rPr>
              <a:t>There are more options available to create different charts and reports either from a template or from scratch... and there's greater flexibility for how many tiles you want to show in each report.  </a:t>
            </a:r>
            <a:endParaRPr lang="en-US" b="0" i="0" dirty="0">
              <a:solidFill>
                <a:srgbClr val="000000"/>
              </a:solidFill>
              <a:effectLst/>
              <a:latin typeface="Arial"/>
              <a:cs typeface="Arial"/>
            </a:endParaRPr>
          </a:p>
          <a:p>
            <a:pPr algn="l" rtl="0" fontAlgn="base"/>
            <a:r>
              <a:rPr lang="en-US" sz="1800" b="0" i="0" dirty="0">
                <a:solidFill>
                  <a:srgbClr val="000000"/>
                </a:solidFill>
                <a:effectLst/>
                <a:latin typeface="Arial"/>
                <a:cs typeface="Arial"/>
              </a:rPr>
              <a:t> </a:t>
            </a:r>
            <a:endParaRPr lang="en-US" b="0" i="0" dirty="0">
              <a:solidFill>
                <a:srgbClr val="000000"/>
              </a:solidFill>
              <a:effectLst/>
              <a:latin typeface="Arial"/>
              <a:cs typeface="Arial"/>
            </a:endParaRPr>
          </a:p>
          <a:p>
            <a:pPr algn="l" rtl="0" fontAlgn="base"/>
            <a:r>
              <a:rPr lang="en-US" sz="1800" b="0" i="0" dirty="0">
                <a:solidFill>
                  <a:srgbClr val="000000"/>
                </a:solidFill>
                <a:effectLst/>
                <a:latin typeface="Arial"/>
                <a:cs typeface="Arial"/>
              </a:rPr>
              <a:t>Reports can be defined as favorites so they are faster to find, and you can drill down and see the details behind each report, where you can sort and filter to fit your needs</a:t>
            </a:r>
            <a:endParaRPr lang="en-US" b="0" i="0" dirty="0">
              <a:solidFill>
                <a:srgbClr val="000000"/>
              </a:solidFill>
              <a:effectLst/>
              <a:latin typeface="Arial"/>
              <a:cs typeface="Arial"/>
            </a:endParaRPr>
          </a:p>
          <a:p>
            <a:pPr algn="l" rtl="0" fontAlgn="base"/>
            <a:r>
              <a:rPr lang="en-US" sz="1200" b="0" i="0" dirty="0">
                <a:solidFill>
                  <a:srgbClr val="000000"/>
                </a:solidFill>
                <a:effectLst/>
                <a:latin typeface="Arial"/>
                <a:cs typeface="Arial"/>
              </a:rPr>
              <a:t> </a:t>
            </a:r>
            <a:endParaRPr lang="en-US" b="0" i="0" dirty="0">
              <a:solidFill>
                <a:srgbClr val="000000"/>
              </a:solidFill>
              <a:effectLst/>
              <a:latin typeface="Arial"/>
              <a:cs typeface="Arial"/>
            </a:endParaRPr>
          </a:p>
          <a:p>
            <a:endParaRPr lang="en-US" dirty="0"/>
          </a:p>
          <a:p>
            <a:r>
              <a:rPr lang="en-US" b="1" i="1" dirty="0">
                <a:solidFill>
                  <a:srgbClr val="D34516"/>
                </a:solidFill>
              </a:rPr>
              <a:t>*you will need to start dashboard config from scratch or use templates. You still have access to your old ones in a separate view. We will show you how in a demo later.</a:t>
            </a:r>
            <a:br>
              <a:rPr lang="en-US" dirty="0">
                <a:cs typeface="+mn-lt"/>
              </a:rPr>
            </a:br>
            <a:br>
              <a:rPr lang="en-US" dirty="0">
                <a:cs typeface="+mn-lt"/>
              </a:rPr>
            </a:br>
            <a:r>
              <a:rPr lang="en-US" dirty="0">
                <a:sym typeface="Wingdings" panose="05000000000000000000" pitchFamily="2" charset="2"/>
              </a:rPr>
              <a:t> </a:t>
            </a:r>
            <a:r>
              <a:rPr lang="en-US" dirty="0"/>
              <a:t>DEMO</a:t>
            </a:r>
            <a:endParaRPr lang="en-US" dirty="0">
              <a:cs typeface="Calibri"/>
            </a:endParaRPr>
          </a:p>
          <a:p>
            <a:pPr algn="l"/>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17</a:t>
            </a:fld>
            <a:endParaRPr lang="en-NO"/>
          </a:p>
        </p:txBody>
      </p:sp>
    </p:spTree>
    <p:extLst>
      <p:ext uri="{BB962C8B-B14F-4D97-AF65-F5344CB8AC3E}">
        <p14:creationId xmlns:p14="http://schemas.microsoft.com/office/powerpoint/2010/main" val="1088350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sz="1200" b="0" i="0">
                <a:solidFill>
                  <a:srgbClr val="000000"/>
                </a:solidFill>
                <a:effectLst/>
                <a:latin typeface="Arial" panose="020B0604020202020204" pitchFamily="34" charset="0"/>
              </a:rPr>
              <a:t>Another new features is…Configurable screens </a:t>
            </a:r>
          </a:p>
          <a:p>
            <a:pPr algn="l" rtl="0" fontAlgn="base"/>
            <a:r>
              <a:rPr lang="en-US" sz="1200" b="0" i="0">
                <a:solidFill>
                  <a:srgbClr val="000000"/>
                </a:solidFill>
                <a:effectLst/>
                <a:latin typeface="Arial" panose="020B0604020202020204" pitchFamily="34" charset="0"/>
              </a:rPr>
              <a:t>Before - the opportunity to define what to see or not to see on main screens have been limited, but with </a:t>
            </a:r>
            <a:r>
              <a:rPr lang="en-US" sz="1200" b="1" i="0">
                <a:solidFill>
                  <a:srgbClr val="000000"/>
                </a:solidFill>
                <a:effectLst/>
                <a:latin typeface="Arial" panose="020B0604020202020204" pitchFamily="34" charset="0"/>
              </a:rPr>
              <a:t>Configurable screens </a:t>
            </a:r>
            <a:r>
              <a:rPr lang="en-US" sz="1200" b="0" i="0">
                <a:solidFill>
                  <a:srgbClr val="000000"/>
                </a:solidFill>
                <a:effectLst/>
                <a:latin typeface="Arial" panose="020B0604020202020204" pitchFamily="34" charset="0"/>
              </a:rPr>
              <a:t>you can configure the layout of your main screens.  </a:t>
            </a:r>
          </a:p>
          <a:p>
            <a:pPr algn="l" rtl="0" fontAlgn="base"/>
            <a:endParaRPr lang="en-US" sz="1400" b="0" i="0">
              <a:solidFill>
                <a:srgbClr val="000000"/>
              </a:solidFill>
              <a:effectLst/>
              <a:latin typeface="Segoe UI" panose="020B0502040204020203" pitchFamily="34" charset="0"/>
            </a:endParaRPr>
          </a:p>
          <a:p>
            <a:pPr algn="l" rtl="0" fontAlgn="base"/>
            <a:r>
              <a:rPr lang="en-US" sz="1200" b="0" i="0">
                <a:solidFill>
                  <a:srgbClr val="000000"/>
                </a:solidFill>
                <a:effectLst/>
                <a:latin typeface="Arial" panose="020B0604020202020204" pitchFamily="34" charset="0"/>
              </a:rPr>
              <a:t>…And save time and focus on the information that is important for you. </a:t>
            </a:r>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18</a:t>
            </a:fld>
            <a:endParaRPr lang="en-NO"/>
          </a:p>
        </p:txBody>
      </p:sp>
    </p:spTree>
    <p:extLst>
      <p:ext uri="{BB962C8B-B14F-4D97-AF65-F5344CB8AC3E}">
        <p14:creationId xmlns:p14="http://schemas.microsoft.com/office/powerpoint/2010/main" val="289007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Arial"/>
                <a:cs typeface="Arial"/>
              </a:rPr>
              <a:t>This new functionality allows you to configure the layout of your main Company and Contact screens and define what’s best suited to be viewed by different groups of users.</a:t>
            </a:r>
            <a:br>
              <a:rPr lang="en-US" b="0" i="0">
                <a:effectLst/>
                <a:latin typeface="Arial" panose="020B0604020202020204" pitchFamily="34" charset="0"/>
                <a:cs typeface="Arial"/>
              </a:rPr>
            </a:br>
            <a:br>
              <a:rPr lang="en-US" b="0" i="0">
                <a:effectLst/>
                <a:latin typeface="Arial" panose="020B0604020202020204" pitchFamily="34" charset="0"/>
                <a:cs typeface="Arial"/>
              </a:rPr>
            </a:br>
            <a:r>
              <a:rPr lang="en-US" b="0" i="0">
                <a:solidFill>
                  <a:srgbClr val="2B2929"/>
                </a:solidFill>
                <a:effectLst/>
                <a:latin typeface="Arial"/>
                <a:cs typeface="Arial"/>
              </a:rPr>
              <a:t>-Different companies and different teams have different information needs and process support needs. ​​</a:t>
            </a:r>
          </a:p>
          <a:p>
            <a:pPr algn="l" rtl="0" fontAlgn="base"/>
            <a:r>
              <a:rPr lang="en-US" b="0" i="0">
                <a:solidFill>
                  <a:srgbClr val="2B2929"/>
                </a:solidFill>
                <a:effectLst/>
                <a:latin typeface="Arial"/>
                <a:cs typeface="Arial"/>
              </a:rPr>
              <a:t>And we know that Information that’s ideal for one group can be noise to another group.​</a:t>
            </a:r>
          </a:p>
          <a:p>
            <a:pPr algn="l" rtl="0" fontAlgn="base"/>
            <a:r>
              <a:rPr lang="en-US" b="0" i="0">
                <a:solidFill>
                  <a:srgbClr val="2B2929"/>
                </a:solidFill>
                <a:effectLst/>
                <a:latin typeface="Arial"/>
                <a:cs typeface="Arial"/>
              </a:rPr>
              <a:t>​</a:t>
            </a:r>
          </a:p>
          <a:p>
            <a:pPr algn="l" rtl="0" fontAlgn="base"/>
            <a:r>
              <a:rPr lang="en-US" b="0" i="0">
                <a:solidFill>
                  <a:srgbClr val="2B2929"/>
                </a:solidFill>
                <a:effectLst/>
                <a:latin typeface="Arial"/>
                <a:cs typeface="Arial"/>
              </a:rPr>
              <a:t>Instead of compromises that doesn’t please anyone, the better solution is to customize screens that are optimal for each user group. </a:t>
            </a:r>
          </a:p>
          <a:p>
            <a:pPr algn="l" rtl="0" fontAlgn="base">
              <a:buFont typeface="Arial" panose="020B0604020202020204" pitchFamily="34" charset="0"/>
              <a:buNone/>
            </a:pPr>
            <a:br>
              <a:rPr lang="nb-NO" b="1" i="0" u="none" strike="noStrike" dirty="0">
                <a:effectLst/>
                <a:latin typeface="Arial" panose="020B0604020202020204" pitchFamily="34" charset="0"/>
                <a:cs typeface="Arial"/>
              </a:rPr>
            </a:br>
            <a:r>
              <a:rPr lang="nb-NO" b="1" i="0" u="none" strike="noStrike" dirty="0">
                <a:solidFill>
                  <a:srgbClr val="FFFFFF"/>
                </a:solidFill>
                <a:effectLst/>
                <a:latin typeface="Arial"/>
                <a:cs typeface="Arial"/>
              </a:rPr>
              <a:t>With </a:t>
            </a:r>
            <a:r>
              <a:rPr lang="nb-NO" b="1" i="0" u="none" strike="noStrike" dirty="0" err="1">
                <a:solidFill>
                  <a:srgbClr val="FFFFFF"/>
                </a:solidFill>
                <a:effectLst/>
                <a:latin typeface="Arial"/>
                <a:cs typeface="Arial"/>
              </a:rPr>
              <a:t>configurable</a:t>
            </a:r>
            <a:r>
              <a:rPr lang="nb-NO" b="1" i="0" u="none" strike="noStrike" dirty="0">
                <a:solidFill>
                  <a:srgbClr val="FFFFFF"/>
                </a:solidFill>
                <a:effectLst/>
                <a:latin typeface="Arial"/>
                <a:cs typeface="Arial"/>
              </a:rPr>
              <a:t> screens </a:t>
            </a:r>
            <a:r>
              <a:rPr lang="nb-NO" b="1" i="0" u="none" strike="noStrike" dirty="0" err="1">
                <a:solidFill>
                  <a:srgbClr val="FFFFFF"/>
                </a:solidFill>
                <a:effectLst/>
                <a:latin typeface="Arial"/>
                <a:cs typeface="Arial"/>
              </a:rPr>
              <a:t>you</a:t>
            </a:r>
            <a:r>
              <a:rPr lang="nb-NO" b="1" i="0" u="none" strike="noStrike" dirty="0">
                <a:solidFill>
                  <a:srgbClr val="FFFFFF"/>
                </a:solidFill>
                <a:effectLst/>
                <a:latin typeface="Arial"/>
                <a:cs typeface="Arial"/>
              </a:rPr>
              <a:t> </a:t>
            </a:r>
            <a:r>
              <a:rPr lang="nb-NO" b="1" i="0" u="none" strike="noStrike" dirty="0" err="1">
                <a:solidFill>
                  <a:srgbClr val="FFFFFF"/>
                </a:solidFill>
                <a:effectLst/>
                <a:latin typeface="Arial"/>
                <a:cs typeface="Arial"/>
              </a:rPr>
              <a:t>can</a:t>
            </a:r>
            <a:r>
              <a:rPr lang="nb-NO" b="1" i="0" u="none" strike="noStrike" dirty="0">
                <a:solidFill>
                  <a:srgbClr val="FFFFFF"/>
                </a:solidFill>
                <a:effectLst/>
                <a:latin typeface="Arial"/>
                <a:cs typeface="Arial"/>
              </a:rPr>
              <a:t>:</a:t>
            </a:r>
          </a:p>
          <a:p>
            <a:pPr marL="285750" indent="-285750">
              <a:buChar char="•"/>
            </a:pPr>
            <a:r>
              <a:rPr lang="nb-NO" b="0" i="0" u="none" strike="noStrike" err="1">
                <a:solidFill>
                  <a:srgbClr val="FFFFFF"/>
                </a:solidFill>
                <a:effectLst/>
                <a:latin typeface="Arial"/>
                <a:cs typeface="Arial"/>
              </a:rPr>
              <a:t>Get</a:t>
            </a:r>
            <a:r>
              <a:rPr lang="nb-NO" b="0" i="0" u="none" strike="noStrike">
                <a:solidFill>
                  <a:srgbClr val="FFFFFF"/>
                </a:solidFill>
                <a:effectLst/>
                <a:latin typeface="Arial"/>
                <a:cs typeface="Arial"/>
              </a:rPr>
              <a:t> more </a:t>
            </a:r>
            <a:r>
              <a:rPr lang="nb-NO" b="0" i="0" u="none" strike="noStrike" err="1">
                <a:solidFill>
                  <a:srgbClr val="FFFFFF"/>
                </a:solidFill>
                <a:effectLst/>
                <a:latin typeface="Arial"/>
                <a:cs typeface="Arial"/>
              </a:rPr>
              <a:t>options</a:t>
            </a:r>
            <a:r>
              <a:rPr lang="nb-NO" b="0" i="0" u="none" strike="noStrike">
                <a:solidFill>
                  <a:srgbClr val="FFFFFF"/>
                </a:solidFill>
                <a:effectLst/>
                <a:latin typeface="Arial"/>
                <a:cs typeface="Arial"/>
              </a:rPr>
              <a:t> to </a:t>
            </a:r>
            <a:r>
              <a:rPr lang="nb-NO" b="0" i="0" u="none" strike="noStrike" err="1">
                <a:solidFill>
                  <a:srgbClr val="FFFFFF"/>
                </a:solidFill>
                <a:effectLst/>
                <a:latin typeface="Arial"/>
                <a:cs typeface="Arial"/>
              </a:rPr>
              <a:t>configure</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the</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solution</a:t>
            </a:r>
            <a:r>
              <a:rPr lang="nb-NO" b="0" i="0" u="none" strike="noStrike">
                <a:solidFill>
                  <a:srgbClr val="FFFFFF"/>
                </a:solidFill>
                <a:effectLst/>
                <a:latin typeface="Arial"/>
                <a:cs typeface="Arial"/>
              </a:rPr>
              <a:t> to </a:t>
            </a:r>
            <a:r>
              <a:rPr lang="nb-NO" b="0" i="0" u="none" strike="noStrike" err="1">
                <a:solidFill>
                  <a:srgbClr val="FFFFFF"/>
                </a:solidFill>
                <a:effectLst/>
                <a:latin typeface="Arial"/>
                <a:cs typeface="Arial"/>
              </a:rPr>
              <a:t>fit</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your</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specific</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need</a:t>
            </a:r>
            <a:r>
              <a:rPr lang="nb-NO" b="0" i="0">
                <a:solidFill>
                  <a:srgbClr val="2B2929"/>
                </a:solidFill>
                <a:effectLst/>
                <a:latin typeface="Arial"/>
                <a:cs typeface="Arial"/>
              </a:rPr>
              <a:t>​ like; </a:t>
            </a:r>
            <a:r>
              <a:rPr lang="en-US">
                <a:latin typeface="Arial"/>
                <a:cs typeface="Arial"/>
              </a:rPr>
              <a:t>Add new fields, Position fields where you want,</a:t>
            </a:r>
            <a:endParaRPr lang="nb-NO" b="0" i="0">
              <a:solidFill>
                <a:srgbClr val="2B2929"/>
              </a:solidFill>
              <a:effectLst/>
              <a:latin typeface="Arial" panose="020B0604020202020204" pitchFamily="34" charset="0"/>
            </a:endParaRPr>
          </a:p>
          <a:p>
            <a:pPr fontAlgn="base">
              <a:buFont typeface="Arial" panose="020B0604020202020204" pitchFamily="34" charset="0"/>
              <a:buChar char="•"/>
            </a:pPr>
            <a:r>
              <a:rPr lang="nb-NO">
                <a:solidFill>
                  <a:srgbClr val="FFFFFF"/>
                </a:solidFill>
                <a:latin typeface="Arial"/>
                <a:cs typeface="Arial"/>
              </a:rPr>
              <a:t>     </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Hide</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fields</a:t>
            </a:r>
            <a:r>
              <a:rPr lang="nb-NO" b="0" i="0" u="none" strike="noStrike">
                <a:solidFill>
                  <a:srgbClr val="FFFFFF"/>
                </a:solidFill>
                <a:effectLst/>
                <a:latin typeface="Arial"/>
                <a:cs typeface="Arial"/>
              </a:rPr>
              <a:t> never in </a:t>
            </a:r>
            <a:r>
              <a:rPr lang="nb-NO" b="0" i="0" u="none" strike="noStrike" err="1">
                <a:solidFill>
                  <a:srgbClr val="FFFFFF"/>
                </a:solidFill>
                <a:effectLst/>
                <a:latin typeface="Arial"/>
                <a:cs typeface="Arial"/>
              </a:rPr>
              <a:t>use</a:t>
            </a:r>
            <a:r>
              <a:rPr lang="nb-NO" b="0" i="0" u="none" strike="noStrike">
                <a:solidFill>
                  <a:srgbClr val="FFFFFF"/>
                </a:solidFill>
                <a:effectLst/>
                <a:latin typeface="Arial"/>
                <a:cs typeface="Arial"/>
              </a:rPr>
              <a:t>, make </a:t>
            </a:r>
            <a:r>
              <a:rPr lang="nb-NO" b="0" i="0" u="none" strike="noStrike" err="1">
                <a:solidFill>
                  <a:srgbClr val="FFFFFF"/>
                </a:solidFill>
                <a:effectLst/>
                <a:latin typeface="Arial"/>
                <a:cs typeface="Arial"/>
              </a:rPr>
              <a:t>important</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custom</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fields</a:t>
            </a:r>
            <a:r>
              <a:rPr lang="nb-NO" b="0" i="0" u="none" strike="noStrike">
                <a:solidFill>
                  <a:srgbClr val="FFFFFF"/>
                </a:solidFill>
                <a:effectLst/>
                <a:latin typeface="Arial"/>
                <a:cs typeface="Arial"/>
              </a:rPr>
              <a:t> </a:t>
            </a:r>
            <a:r>
              <a:rPr lang="nb-NO" b="0" i="0" u="none" strike="noStrike" err="1">
                <a:solidFill>
                  <a:srgbClr val="FFFFFF"/>
                </a:solidFill>
                <a:effectLst/>
                <a:latin typeface="Arial"/>
                <a:cs typeface="Arial"/>
              </a:rPr>
              <a:t>easy</a:t>
            </a:r>
            <a:r>
              <a:rPr lang="nb-NO" b="0" i="0" u="none" strike="noStrike">
                <a:solidFill>
                  <a:srgbClr val="FFFFFF"/>
                </a:solidFill>
                <a:effectLst/>
                <a:latin typeface="Arial"/>
                <a:cs typeface="Arial"/>
              </a:rPr>
              <a:t> to </a:t>
            </a:r>
            <a:r>
              <a:rPr lang="nb-NO" b="0" i="0" u="none" strike="noStrike" err="1">
                <a:solidFill>
                  <a:srgbClr val="FFFFFF"/>
                </a:solidFill>
                <a:effectLst/>
                <a:latin typeface="Arial"/>
                <a:cs typeface="Arial"/>
              </a:rPr>
              <a:t>access</a:t>
            </a:r>
            <a:r>
              <a:rPr lang="nb-NO" b="0" i="0" u="none" strike="noStrike">
                <a:solidFill>
                  <a:srgbClr val="FFFFFF"/>
                </a:solidFill>
                <a:effectLst/>
                <a:latin typeface="Arial"/>
                <a:cs typeface="Arial"/>
              </a:rPr>
              <a:t> </a:t>
            </a:r>
            <a:r>
              <a:rPr lang="en-US" b="0" i="0">
                <a:solidFill>
                  <a:srgbClr val="2B2929"/>
                </a:solidFill>
                <a:effectLst/>
                <a:latin typeface="Arial"/>
                <a:cs typeface="Arial"/>
              </a:rPr>
              <a:t>​</a:t>
            </a:r>
            <a:endParaRPr lang="en-US">
              <a:latin typeface="Arial"/>
              <a:cs typeface="Arial"/>
            </a:endParaRPr>
          </a:p>
          <a:p>
            <a:pPr marL="285750" indent="-285750">
              <a:buChar char="•"/>
            </a:pPr>
            <a:r>
              <a:rPr lang="en-US" dirty="0">
                <a:latin typeface="Arial"/>
                <a:cs typeface="Arial"/>
              </a:rPr>
              <a:t>Use different screen layouts for different user groups.</a:t>
            </a:r>
          </a:p>
          <a:p>
            <a:pPr marL="285750" indent="-285750">
              <a:buChar char="•"/>
            </a:pPr>
            <a:r>
              <a:rPr lang="nb-NO" b="0" i="0" u="none" strike="noStrike">
                <a:solidFill>
                  <a:srgbClr val="FFFFFF"/>
                </a:solidFill>
                <a:effectLst/>
                <a:latin typeface="Arial"/>
                <a:cs typeface="Arial"/>
              </a:rPr>
              <a:t>Make </a:t>
            </a:r>
            <a:r>
              <a:rPr lang="nb-NO" b="0" i="0" u="none" strike="noStrike" err="1">
                <a:solidFill>
                  <a:srgbClr val="FFFFFF"/>
                </a:solidFill>
                <a:effectLst/>
                <a:latin typeface="Arial"/>
                <a:cs typeface="Arial"/>
              </a:rPr>
              <a:t>users</a:t>
            </a:r>
            <a:r>
              <a:rPr lang="nb-NO" b="0" i="0" u="none" strike="noStrike">
                <a:solidFill>
                  <a:srgbClr val="FFFFFF"/>
                </a:solidFill>
                <a:effectLst/>
                <a:latin typeface="Arial"/>
                <a:cs typeface="Arial"/>
              </a:rPr>
              <a:t> more </a:t>
            </a:r>
            <a:r>
              <a:rPr lang="nb-NO" b="0" i="0" u="none" strike="noStrike" err="1">
                <a:solidFill>
                  <a:srgbClr val="FFFFFF"/>
                </a:solidFill>
                <a:effectLst/>
                <a:latin typeface="Arial"/>
                <a:cs typeface="Arial"/>
              </a:rPr>
              <a:t>effective</a:t>
            </a:r>
            <a:r>
              <a:rPr lang="nb-NO" b="0" i="0">
                <a:solidFill>
                  <a:srgbClr val="2B2929"/>
                </a:solidFill>
                <a:effectLst/>
                <a:latin typeface="Arial"/>
                <a:cs typeface="Arial"/>
              </a:rPr>
              <a:t>​ and </a:t>
            </a:r>
            <a:r>
              <a:rPr lang="nb-NO" b="0" i="0" err="1">
                <a:solidFill>
                  <a:srgbClr val="2B2929"/>
                </a:solidFill>
                <a:effectLst/>
                <a:latin typeface="Arial"/>
                <a:cs typeface="Arial"/>
              </a:rPr>
              <a:t>help</a:t>
            </a:r>
            <a:r>
              <a:rPr lang="nb-NO" b="0" i="0">
                <a:solidFill>
                  <a:srgbClr val="2B2929"/>
                </a:solidFill>
                <a:effectLst/>
                <a:latin typeface="Arial"/>
                <a:cs typeface="Arial"/>
              </a:rPr>
              <a:t> </a:t>
            </a:r>
            <a:r>
              <a:rPr lang="nb-NO" b="0" i="0" err="1">
                <a:solidFill>
                  <a:srgbClr val="2B2929"/>
                </a:solidFill>
                <a:effectLst/>
                <a:latin typeface="Arial"/>
                <a:cs typeface="Arial"/>
              </a:rPr>
              <a:t>them</a:t>
            </a:r>
            <a:r>
              <a:rPr lang="nb-NO" b="0" i="0">
                <a:solidFill>
                  <a:srgbClr val="2B2929"/>
                </a:solidFill>
                <a:effectLst/>
                <a:latin typeface="Arial"/>
                <a:cs typeface="Arial"/>
              </a:rPr>
              <a:t> </a:t>
            </a:r>
            <a:r>
              <a:rPr lang="nb-NO" b="0" i="0" err="1">
                <a:solidFill>
                  <a:srgbClr val="2B2929"/>
                </a:solidFill>
                <a:effectLst/>
                <a:latin typeface="Arial"/>
                <a:cs typeface="Arial"/>
              </a:rPr>
              <a:t>find</a:t>
            </a:r>
            <a:r>
              <a:rPr lang="nb-NO" b="0" i="0">
                <a:solidFill>
                  <a:srgbClr val="2B2929"/>
                </a:solidFill>
                <a:effectLst/>
                <a:latin typeface="Arial"/>
                <a:cs typeface="Arial"/>
              </a:rPr>
              <a:t> </a:t>
            </a:r>
            <a:r>
              <a:rPr lang="nb-NO" b="0" i="0" err="1">
                <a:solidFill>
                  <a:srgbClr val="2B2929"/>
                </a:solidFill>
                <a:effectLst/>
                <a:latin typeface="Arial"/>
                <a:cs typeface="Arial"/>
              </a:rPr>
              <a:t>information</a:t>
            </a:r>
            <a:r>
              <a:rPr lang="nb-NO" b="0" i="0">
                <a:solidFill>
                  <a:srgbClr val="2B2929"/>
                </a:solidFill>
                <a:effectLst/>
                <a:latin typeface="Arial"/>
                <a:cs typeface="Arial"/>
              </a:rPr>
              <a:t> </a:t>
            </a:r>
            <a:r>
              <a:rPr lang="nb-NO" b="0" i="0" err="1">
                <a:solidFill>
                  <a:srgbClr val="2B2929"/>
                </a:solidFill>
                <a:effectLst/>
                <a:latin typeface="Arial"/>
                <a:cs typeface="Arial"/>
              </a:rPr>
              <a:t>easily</a:t>
            </a:r>
            <a:endParaRPr lang="nb-NO" b="0" i="0">
              <a:solidFill>
                <a:srgbClr val="2B2929"/>
              </a:solidFill>
              <a:effectLst/>
              <a:latin typeface="Arial"/>
              <a:cs typeface="Arial"/>
            </a:endParaRPr>
          </a:p>
          <a:p>
            <a:pPr algn="l" rtl="0" fontAlgn="base">
              <a:buFont typeface="Arial" panose="020B0604020202020204" pitchFamily="34" charset="0"/>
              <a:buNone/>
            </a:pPr>
            <a:endParaRPr lang="nb-NO" b="0" i="0" u="none" strike="noStrike">
              <a:solidFill>
                <a:srgbClr val="FFFFFF"/>
              </a:solidFill>
              <a:effectLst/>
              <a:latin typeface="Arial" panose="020B0604020202020204" pitchFamily="34" charset="0"/>
            </a:endParaRPr>
          </a:p>
          <a:p>
            <a:pPr algn="l" rtl="0" fontAlgn="base">
              <a:buFont typeface="Arial" panose="020B0604020202020204" pitchFamily="34" charset="0"/>
              <a:buNone/>
            </a:pPr>
            <a:endParaRPr lang="nb-NO" b="0" i="0">
              <a:solidFill>
                <a:srgbClr val="2B292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a:cs typeface="Arial"/>
              </a:rPr>
              <a:t>Customers need Expander Services</a:t>
            </a:r>
            <a:r>
              <a:rPr lang="en-US">
                <a:latin typeface="Arial"/>
                <a:cs typeface="Arial"/>
              </a:rPr>
              <a:t> to use this feature. </a:t>
            </a:r>
            <a:br>
              <a:rPr lang="en-US">
                <a:latin typeface="Arial"/>
                <a:cs typeface="Arial"/>
              </a:rPr>
            </a:br>
            <a:endParaRPr lang="en-US">
              <a:latin typeface="Arial"/>
              <a:cs typeface="Arial"/>
            </a:endParaRPr>
          </a:p>
          <a:p>
            <a:pPr algn="l" rtl="0" fontAlgn="base"/>
            <a:r>
              <a:rPr lang="en-US" sz="1800" b="0" i="1">
                <a:solidFill>
                  <a:srgbClr val="000000"/>
                </a:solidFill>
                <a:effectLst/>
                <a:latin typeface="Arial"/>
                <a:cs typeface="Arial"/>
              </a:rPr>
              <a:t>Note: Fields in the More tab on the company and contact card will change a bit.  </a:t>
            </a:r>
            <a:endParaRPr lang="en-US" b="0" i="1">
              <a:solidFill>
                <a:srgbClr val="000000"/>
              </a:solidFill>
              <a:effectLst/>
              <a:latin typeface="Arial"/>
              <a:cs typeface="Arial"/>
            </a:endParaRPr>
          </a:p>
          <a:p>
            <a:pPr algn="l" rtl="0" fontAlgn="base"/>
            <a:r>
              <a:rPr lang="en-US" sz="1800" b="0" i="1">
                <a:solidFill>
                  <a:srgbClr val="000000"/>
                </a:solidFill>
                <a:effectLst/>
                <a:latin typeface="Arial"/>
                <a:cs typeface="Arial"/>
              </a:rPr>
              <a:t>In specific, customers who have user defined fields and extra fields in Service will see them listed by rank in the More tab. </a:t>
            </a:r>
            <a:endParaRPr lang="en-US" b="0" i="1">
              <a:solidFill>
                <a:srgbClr val="000000"/>
              </a:solidFill>
              <a:effectLst/>
              <a:latin typeface="Arial"/>
              <a:cs typeface="Arial"/>
            </a:endParaRPr>
          </a:p>
          <a:p>
            <a:pPr algn="l" rtl="0" fontAlgn="base"/>
            <a:r>
              <a:rPr lang="en-US" sz="1800" b="0" i="1">
                <a:solidFill>
                  <a:srgbClr val="000000"/>
                </a:solidFill>
                <a:effectLst/>
                <a:latin typeface="Arial"/>
                <a:cs typeface="Arial"/>
              </a:rPr>
              <a:t>You can keep the layout as is, change the rank order or use the screen designer to change the layout the way you want to use it. </a:t>
            </a:r>
            <a:endParaRPr lang="en-US" b="0" i="1">
              <a:solidFill>
                <a:srgbClr val="000000"/>
              </a:solidFill>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cs typeface="+mn-lt"/>
              </a:rPr>
            </a:br>
            <a:br>
              <a:rPr lang="en-US">
                <a:cs typeface="+mn-lt"/>
              </a:rPr>
            </a:br>
            <a:r>
              <a:rPr lang="en-US">
                <a:sym typeface="Wingdings" panose="05000000000000000000" pitchFamily="2" charset="2"/>
              </a:rPr>
              <a:t> </a:t>
            </a:r>
            <a:r>
              <a:rPr lang="en-US"/>
              <a:t>DEMO</a:t>
            </a:r>
            <a:endParaRPr lang="en-US">
              <a:cs typeface="Calibri"/>
            </a:endParaRPr>
          </a:p>
          <a:p>
            <a:pPr algn="l"/>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19</a:t>
            </a:fld>
            <a:endParaRPr lang="en-NO"/>
          </a:p>
        </p:txBody>
      </p:sp>
    </p:spTree>
    <p:extLst>
      <p:ext uri="{BB962C8B-B14F-4D97-AF65-F5344CB8AC3E}">
        <p14:creationId xmlns:p14="http://schemas.microsoft.com/office/powerpoint/2010/main" val="1210454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a:t>
            </a:fld>
            <a:endParaRPr lang="en-NO"/>
          </a:p>
        </p:txBody>
      </p:sp>
    </p:spTree>
    <p:extLst>
      <p:ext uri="{BB962C8B-B14F-4D97-AF65-F5344CB8AC3E}">
        <p14:creationId xmlns:p14="http://schemas.microsoft.com/office/powerpoint/2010/main" val="365793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releasing configurable screens, you’ll discover that the More tab on your main Company and Contact screens will display the User defined fields – and any extra fields from services in the ranking order. </a:t>
            </a:r>
          </a:p>
          <a:p>
            <a:endParaRPr lang="en-US" dirty="0"/>
          </a:p>
          <a:p>
            <a:r>
              <a:rPr lang="en-US" dirty="0"/>
              <a:t>If you have many fields this will be new and not always exactly how you’ll want it. </a:t>
            </a:r>
          </a:p>
          <a:p>
            <a:endParaRPr lang="en-US" dirty="0"/>
          </a:p>
          <a:p>
            <a:r>
              <a:rPr lang="en-US" dirty="0"/>
              <a:t>To make it fit your needs better you can re-order the rank so that the list is in the order you want </a:t>
            </a:r>
          </a:p>
          <a:p>
            <a:endParaRPr lang="en-US" dirty="0"/>
          </a:p>
          <a:p>
            <a:r>
              <a:rPr lang="en-US" b="1" dirty="0"/>
              <a:t>Or you can make the new screen design feature to configure the layout to fit. </a:t>
            </a:r>
          </a:p>
          <a:p>
            <a:endParaRPr lang="en-US" dirty="0"/>
          </a:p>
          <a:p>
            <a:r>
              <a:rPr lang="en-US" dirty="0"/>
              <a:t>This change will appear as your company has been given access to the Configurable Screen feature. IF you want this sooner let us know otherwise, more information about this will come. </a:t>
            </a:r>
          </a:p>
          <a:p>
            <a:endParaRPr lang="en-US" dirty="0"/>
          </a:p>
          <a:p>
            <a:r>
              <a:rPr lang="en-US" dirty="0"/>
              <a:t>Note that you need to subscribe to what is now known as Development Tools (previously known as Expander Services) to get access to Configurable Screens. </a:t>
            </a: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20</a:t>
            </a:fld>
            <a:endParaRPr lang="en-NO"/>
          </a:p>
        </p:txBody>
      </p:sp>
    </p:spTree>
    <p:extLst>
      <p:ext uri="{BB962C8B-B14F-4D97-AF65-F5344CB8AC3E}">
        <p14:creationId xmlns:p14="http://schemas.microsoft.com/office/powerpoint/2010/main" val="2654139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AI: </a:t>
            </a:r>
            <a:r>
              <a:rPr lang="en-US"/>
              <a:t>There is a lot of “hype” around Artificial Intelligence these days. </a:t>
            </a:r>
            <a:br>
              <a:rPr lang="en-US"/>
            </a:br>
            <a:r>
              <a:rPr lang="en-US" sz="1800" b="0" i="0">
                <a:solidFill>
                  <a:srgbClr val="000000"/>
                </a:solidFill>
                <a:effectLst/>
                <a:latin typeface="Arial" panose="020B0604020202020204" pitchFamily="34" charset="0"/>
              </a:rPr>
              <a:t>The complexity of AI have often been a hurdle for companies. But with our approach of embedding AI into SuperOffice CRM, everything is simplified, and everyone can benefit from it.  </a:t>
            </a:r>
            <a:br>
              <a:rPr lang="en-US" sz="1800" b="0" i="0">
                <a:solidFill>
                  <a:srgbClr val="000000"/>
                </a:solidFill>
                <a:effectLst/>
                <a:latin typeface="Arial" panose="020B0604020202020204" pitchFamily="34" charset="0"/>
              </a:rPr>
            </a:br>
            <a:br>
              <a:rPr lang="en-US"/>
            </a:br>
            <a:r>
              <a:rPr lang="en-US"/>
              <a:t>The most important changes AI will bring to CRM involve automation (elimination of time-consuming manual tasks), as well as improvement of existing conversation tools / Chatbots. </a:t>
            </a:r>
            <a:br>
              <a:rPr lang="en-US"/>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We first introduced the pilot program this spring and now it’s finally available in SuperOffice 10.</a:t>
            </a:r>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21</a:t>
            </a:fld>
            <a:endParaRPr lang="en-NO"/>
          </a:p>
        </p:txBody>
      </p:sp>
    </p:spTree>
    <p:extLst>
      <p:ext uri="{BB962C8B-B14F-4D97-AF65-F5344CB8AC3E}">
        <p14:creationId xmlns:p14="http://schemas.microsoft.com/office/powerpoint/2010/main" val="217412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buFont typeface="Arial" panose="020B0604020202020204" pitchFamily="34" charset="0"/>
              <a:buChar char="•"/>
            </a:pPr>
            <a:endParaRPr lang="en-GB" b="1" i="0">
              <a:solidFill>
                <a:srgbClr val="2B2929"/>
              </a:solidFill>
              <a:effectLst/>
              <a:latin typeface="Arial" panose="020B0604020202020204" pitchFamily="34" charset="0"/>
            </a:endParaRPr>
          </a:p>
          <a:p>
            <a:pPr algn="l" rtl="0" fontAlgn="base">
              <a:buFont typeface="Arial" panose="020B0604020202020204" pitchFamily="34" charset="0"/>
              <a:buChar char="•"/>
            </a:pPr>
            <a:r>
              <a:rPr lang="en-US" b="0" i="0">
                <a:solidFill>
                  <a:srgbClr val="2B2A2A"/>
                </a:solidFill>
                <a:effectLst/>
                <a:latin typeface="Arial" panose="020B0604020202020204" pitchFamily="34" charset="0"/>
              </a:rPr>
              <a:t>AI as a service doesn't require any knowledge to implement it.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2B2929"/>
                </a:solidFill>
                <a:effectLst/>
                <a:latin typeface="Arial" panose="020B0604020202020204" pitchFamily="34" charset="0"/>
              </a:rPr>
              <a:t> </a:t>
            </a:r>
            <a:r>
              <a:rPr lang="en-GB" sz="1200"/>
              <a:t>Integration with publicly available AI services like Google, Microsoft </a:t>
            </a:r>
            <a:r>
              <a:rPr lang="en-US" b="0" i="0">
                <a:solidFill>
                  <a:srgbClr val="2B2929"/>
                </a:solidFill>
                <a:effectLst/>
                <a:latin typeface="Arial" panose="020B0604020202020204" pitchFamily="34" charset="0"/>
              </a:rPr>
              <a:t>cognitive services </a:t>
            </a:r>
            <a:endParaRPr lang="en-US"/>
          </a:p>
          <a:p>
            <a:pPr algn="l" rtl="0" fontAlgn="base">
              <a:buFont typeface="Arial" panose="020B0604020202020204" pitchFamily="34" charset="0"/>
              <a:buChar char="•"/>
            </a:pPr>
            <a:endParaRPr lang="en-US" b="0" i="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a:solidFill>
                  <a:srgbClr val="2B2A2A"/>
                </a:solidFill>
                <a:effectLst/>
                <a:latin typeface="Arial" panose="020B0604020202020204" pitchFamily="34" charset="0"/>
              </a:rPr>
              <a:t>AI will help make sense of data, make people more proactive, and automate work processes to save time.</a:t>
            </a:r>
            <a:r>
              <a:rPr lang="en-US" b="0" i="0">
                <a:solidFill>
                  <a:srgbClr val="000000"/>
                </a:solidFill>
                <a:effectLst/>
                <a:latin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b-NO" b="0" i="0" err="1">
                <a:solidFill>
                  <a:srgbClr val="2B2929"/>
                </a:solidFill>
                <a:effectLst/>
                <a:latin typeface="Arial" panose="020B0604020202020204" pitchFamily="34" charset="0"/>
              </a:rPr>
              <a:t>Improve</a:t>
            </a:r>
            <a:r>
              <a:rPr lang="nb-NO" b="0" i="0">
                <a:solidFill>
                  <a:srgbClr val="2B2929"/>
                </a:solidFill>
                <a:effectLst/>
                <a:latin typeface="Arial" panose="020B0604020202020204" pitchFamily="34" charset="0"/>
              </a:rPr>
              <a:t> data </a:t>
            </a:r>
            <a:r>
              <a:rPr lang="nb-NO" b="0" i="0" err="1">
                <a:solidFill>
                  <a:srgbClr val="2B2929"/>
                </a:solidFill>
                <a:effectLst/>
                <a:latin typeface="Arial" panose="020B0604020202020204" pitchFamily="34" charset="0"/>
              </a:rPr>
              <a:t>quality</a:t>
            </a:r>
            <a:r>
              <a:rPr lang="nb-NO" b="0" i="0">
                <a:solidFill>
                  <a:srgbClr val="2B2929"/>
                </a:solidFill>
                <a:effectLst/>
                <a:latin typeface="Arial" panose="020B0604020202020204" pitchFamily="34" charset="0"/>
              </a:rPr>
              <a:t>:  </a:t>
            </a:r>
            <a:r>
              <a:rPr lang="en-GB" b="1" i="0">
                <a:solidFill>
                  <a:srgbClr val="2B2929"/>
                </a:solidFill>
                <a:effectLst/>
                <a:latin typeface="Arial" panose="020B0604020202020204" pitchFamily="34" charset="0"/>
              </a:rPr>
              <a:t>Mobile Business Card </a:t>
            </a:r>
            <a:r>
              <a:rPr lang="en-GB" b="0" i="0">
                <a:solidFill>
                  <a:srgbClr val="2B2929"/>
                </a:solidFill>
                <a:effectLst/>
                <a:latin typeface="Arial" panose="020B0604020202020204" pitchFamily="34" charset="0"/>
              </a:rPr>
              <a:t>scanner  - </a:t>
            </a:r>
            <a:r>
              <a:rPr lang="en-US" b="0" i="0">
                <a:solidFill>
                  <a:srgbClr val="2B2929"/>
                </a:solidFill>
                <a:effectLst/>
                <a:latin typeface="Arial" panose="020B0604020202020204" pitchFamily="34" charset="0"/>
              </a:rPr>
              <a:t>Capture Customer Data by taking a picture in Mobile CRM and update SuperOffice automatically. (included in Mobile CRM for 10)</a:t>
            </a:r>
            <a:r>
              <a:rPr lang="en-GB" b="0" i="0">
                <a:solidFill>
                  <a:srgbClr val="2B2929"/>
                </a:solidFill>
                <a:effectLst/>
                <a:latin typeface="Arial" panose="020B0604020202020204" pitchFamily="34" charset="0"/>
              </a:rPr>
              <a:t>​</a:t>
            </a:r>
            <a:br>
              <a:rPr lang="en-GB" b="0" i="0">
                <a:solidFill>
                  <a:srgbClr val="2B2929"/>
                </a:solidFill>
                <a:effectLst/>
                <a:latin typeface="Arial" panose="020B0604020202020204" pitchFamily="34" charset="0"/>
              </a:rPr>
            </a:br>
            <a:r>
              <a:rPr lang="en-GB" b="0" i="0">
                <a:solidFill>
                  <a:srgbClr val="2B2929"/>
                </a:solidFill>
                <a:effectLst/>
                <a:latin typeface="Arial" panose="020B0604020202020204" pitchFamily="34" charset="0"/>
              </a:rPr>
              <a:t>Upcoming: (Work effortlessly by </a:t>
            </a:r>
            <a:r>
              <a:rPr lang="en-GB" b="1" i="0">
                <a:solidFill>
                  <a:srgbClr val="2B2929"/>
                </a:solidFill>
                <a:effectLst/>
                <a:latin typeface="Arial" panose="020B0604020202020204" pitchFamily="34" charset="0"/>
              </a:rPr>
              <a:t>talking to SuperOffice </a:t>
            </a:r>
            <a:r>
              <a:rPr lang="en-GB" b="0" i="0">
                <a:solidFill>
                  <a:srgbClr val="2B2929"/>
                </a:solidFill>
                <a:effectLst/>
                <a:latin typeface="Arial" panose="020B0604020202020204" pitchFamily="34" charset="0"/>
              </a:rPr>
              <a:t>via your Mobile CRM on an iPhone). And more….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2B2929"/>
                </a:solidFill>
                <a:effectLst/>
                <a:latin typeface="Arial" panose="020B0604020202020204" pitchFamily="34" charset="0"/>
              </a:rPr>
              <a:t> Be more proactive in your customer engagement -</a:t>
            </a:r>
            <a:r>
              <a:rPr lang="en-US" b="0" i="0">
                <a:solidFill>
                  <a:srgbClr val="2B2929"/>
                </a:solidFill>
                <a:effectLst/>
                <a:latin typeface="Arial" panose="020B0604020202020204" pitchFamily="34" charset="0"/>
                <a:sym typeface="Wingdings" panose="05000000000000000000" pitchFamily="2" charset="2"/>
              </a:rPr>
              <a:t> next slide</a:t>
            </a:r>
            <a:endParaRPr lang="en-US"/>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br>
              <a:rPr lang="en-GB" b="0" i="0">
                <a:solidFill>
                  <a:srgbClr val="2B2929"/>
                </a:solidFill>
                <a:effectLst/>
                <a:latin typeface="Arial" panose="020B0604020202020204" pitchFamily="34" charset="0"/>
              </a:rPr>
            </a:br>
            <a:endParaRPr lang="en-GB" b="0" i="0">
              <a:solidFill>
                <a:srgbClr val="2B2929"/>
              </a:solidFill>
              <a:effectLst/>
              <a:latin typeface="Arial" panose="020B0604020202020204" pitchFamily="34" charset="0"/>
            </a:endParaRPr>
          </a:p>
        </p:txBody>
      </p:sp>
      <p:sp>
        <p:nvSpPr>
          <p:cNvPr id="4" name="Plassholder for lysbildenummer 3"/>
          <p:cNvSpPr>
            <a:spLocks noGrp="1"/>
          </p:cNvSpPr>
          <p:nvPr>
            <p:ph type="sldNum" sz="quarter" idx="5"/>
          </p:nvPr>
        </p:nvSpPr>
        <p:spPr/>
        <p:txBody>
          <a:bodyPr/>
          <a:lstStyle/>
          <a:p>
            <a:fld id="{7D01D8F5-F81D-C84A-98C1-750C41B6CE4F}" type="slidenum">
              <a:rPr lang="en-NO" smtClean="0"/>
              <a:t>22</a:t>
            </a:fld>
            <a:endParaRPr lang="en-NO"/>
          </a:p>
        </p:txBody>
      </p:sp>
    </p:spTree>
    <p:extLst>
      <p:ext uri="{BB962C8B-B14F-4D97-AF65-F5344CB8AC3E}">
        <p14:creationId xmlns:p14="http://schemas.microsoft.com/office/powerpoint/2010/main" val="1830416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a:solidFill>
                  <a:srgbClr val="000000"/>
                </a:solidFill>
                <a:effectLst/>
                <a:latin typeface="Palatino Linotype" panose="02040502050505030304" pitchFamily="18" charset="0"/>
              </a:rPr>
              <a:t>Add advanced AI functionality to SuperOffice Service and not only increase productivity, but also provide a better service. </a:t>
            </a:r>
            <a:br>
              <a:rPr lang="en-US" b="0" i="0">
                <a:solidFill>
                  <a:srgbClr val="000000"/>
                </a:solidFill>
                <a:effectLst/>
                <a:latin typeface="Palatino Linotype" panose="02040502050505030304" pitchFamily="18" charset="0"/>
              </a:rPr>
            </a:br>
            <a:br>
              <a:rPr lang="en-US" b="0" i="0">
                <a:solidFill>
                  <a:srgbClr val="000000"/>
                </a:solidFill>
                <a:effectLst/>
                <a:latin typeface="Palatino Linotype" panose="02040502050505030304" pitchFamily="18" charset="0"/>
              </a:rPr>
            </a:br>
            <a:r>
              <a:rPr lang="en-US" b="0" i="0">
                <a:solidFill>
                  <a:srgbClr val="000000"/>
                </a:solidFill>
                <a:effectLst/>
                <a:latin typeface="Palatino Linotype" panose="02040502050505030304" pitchFamily="18" charset="0"/>
              </a:rPr>
              <a:t>With the help of AI:</a:t>
            </a:r>
          </a:p>
          <a:p>
            <a:pPr algn="l" rtl="0" fontAlgn="base">
              <a:buFont typeface="Arial" panose="020B0604020202020204" pitchFamily="34" charset="0"/>
              <a:buNone/>
            </a:pPr>
            <a:endParaRPr lang="en-US" b="0" i="0">
              <a:solidFill>
                <a:srgbClr val="2B2929"/>
              </a:solidFill>
              <a:effectLst/>
              <a:latin typeface="Arial" panose="020B0604020202020204" pitchFamily="34" charset="0"/>
            </a:endParaRPr>
          </a:p>
          <a:p>
            <a:pPr marL="0" indent="0">
              <a:buFont typeface="Arial" panose="020B0604020202020204" pitchFamily="34" charset="0"/>
              <a:buNone/>
            </a:pPr>
            <a:r>
              <a:rPr lang="en-US" b="0" i="0">
                <a:solidFill>
                  <a:srgbClr val="000000"/>
                </a:solidFill>
                <a:effectLst/>
                <a:latin typeface="WordVisi_MSFontService"/>
              </a:rPr>
              <a:t>it will be possible to </a:t>
            </a:r>
            <a:r>
              <a:rPr lang="en-US" b="1" i="0">
                <a:solidFill>
                  <a:srgbClr val="000000"/>
                </a:solidFill>
                <a:effectLst/>
                <a:latin typeface="WordVisi_MSFontService"/>
              </a:rPr>
              <a:t>automatically translate </a:t>
            </a:r>
            <a:r>
              <a:rPr lang="en-US" b="0" i="0">
                <a:solidFill>
                  <a:srgbClr val="000000"/>
                </a:solidFill>
                <a:effectLst/>
                <a:latin typeface="WordVisi_MSFontService"/>
              </a:rPr>
              <a:t>incoming requests into different languages – which can reduce the dependency on having the language skills in-house – and will help answering incoming requests in foreign languages better and faster. </a:t>
            </a:r>
          </a:p>
          <a:p>
            <a:pPr marL="285750" indent="-285750">
              <a:buFont typeface="Arial" panose="020B0604020202020204" pitchFamily="34" charset="0"/>
              <a:buChar char="•"/>
            </a:pPr>
            <a:endParaRPr lang="en-US" sz="1200" b="0" i="0">
              <a:solidFill>
                <a:srgbClr val="000000"/>
              </a:solidFill>
              <a:effectLst/>
              <a:latin typeface="WordVisi_MSFontService"/>
            </a:endParaRPr>
          </a:p>
          <a:p>
            <a:pPr marL="285750" indent="-285750">
              <a:buFont typeface="Arial" panose="020B0604020202020204" pitchFamily="34" charset="0"/>
              <a:buChar char="•"/>
            </a:pPr>
            <a:endParaRPr lang="en-GB" sz="1200" b="1"/>
          </a:p>
          <a:p>
            <a:pPr marL="0" indent="0">
              <a:buFont typeface="Arial" panose="020B0604020202020204" pitchFamily="34" charset="0"/>
              <a:buNone/>
            </a:pPr>
            <a:r>
              <a:rPr lang="en-GB" sz="1200" b="1"/>
              <a:t>Sentiment analysis </a:t>
            </a:r>
            <a:r>
              <a:rPr lang="en-GB" sz="1200"/>
              <a:t>of incoming requests to improve how you respond </a:t>
            </a:r>
            <a:br>
              <a:rPr lang="en-GB" sz="1200"/>
            </a:br>
            <a:r>
              <a:rPr lang="en-US" sz="1800" b="0" i="0">
                <a:solidFill>
                  <a:srgbClr val="000000"/>
                </a:solidFill>
                <a:effectLst/>
                <a:latin typeface="Arial" panose="020B0604020202020204" pitchFamily="34" charset="0"/>
              </a:rPr>
              <a:t>The SuperOffice AI text analyzer can also evaluate the state of mind of a person who sent you a message with an emotion indicator, helping you to prioritize more urgent or problematic requests first.  </a:t>
            </a:r>
            <a:endParaRPr lang="en-GB" sz="1200"/>
          </a:p>
          <a:p>
            <a:pPr marL="285750" indent="-285750">
              <a:buFont typeface="Arial" panose="020B0604020202020204" pitchFamily="34" charset="0"/>
              <a:buChar char="•"/>
            </a:pPr>
            <a:endParaRPr lang="en-GB" sz="1200"/>
          </a:p>
          <a:p>
            <a:endParaRPr lang="en-GB" sz="1200"/>
          </a:p>
          <a:p>
            <a:pPr marL="0" indent="0">
              <a:buFont typeface="Arial" panose="020B0604020202020204" pitchFamily="34" charset="0"/>
              <a:buNone/>
            </a:pPr>
            <a:r>
              <a:rPr lang="en-US" sz="1200" b="1">
                <a:solidFill>
                  <a:srgbClr val="202124"/>
                </a:solidFill>
              </a:rPr>
              <a:t>Sentiment score: </a:t>
            </a:r>
            <a:r>
              <a:rPr lang="en-US" sz="1200">
                <a:solidFill>
                  <a:srgbClr val="202124"/>
                </a:solidFill>
              </a:rPr>
              <a:t>show how the mood is right now</a:t>
            </a:r>
            <a:br>
              <a:rPr lang="en-US" sz="1200" b="1">
                <a:solidFill>
                  <a:srgbClr val="202124"/>
                </a:solidFill>
              </a:rPr>
            </a:br>
            <a:br>
              <a:rPr lang="en-US" sz="1200" b="1">
                <a:solidFill>
                  <a:srgbClr val="202124"/>
                </a:solidFill>
              </a:rPr>
            </a:br>
            <a:r>
              <a:rPr lang="en-US" sz="1200">
                <a:solidFill>
                  <a:srgbClr val="000000"/>
                </a:solidFill>
              </a:rPr>
              <a:t>if index &lt; 20 : Unknown</a:t>
            </a:r>
            <a:br>
              <a:rPr lang="en-US" sz="1200"/>
            </a:br>
            <a:r>
              <a:rPr lang="en-US" sz="1200">
                <a:solidFill>
                  <a:srgbClr val="000000"/>
                </a:solidFill>
              </a:rPr>
              <a:t>else if index &gt;= 20 : Positive</a:t>
            </a:r>
            <a:br>
              <a:rPr lang="en-US" sz="1200"/>
            </a:br>
            <a:r>
              <a:rPr lang="en-US" sz="1200">
                <a:solidFill>
                  <a:srgbClr val="000000"/>
                </a:solidFill>
              </a:rPr>
              <a:t>else if index &lt;= -20 : Negative</a:t>
            </a:r>
            <a:br>
              <a:rPr lang="en-US" sz="1200"/>
            </a:br>
            <a:r>
              <a:rPr lang="en-US" sz="1200">
                <a:solidFill>
                  <a:srgbClr val="000000"/>
                </a:solidFill>
              </a:rPr>
              <a:t>else neutral</a:t>
            </a:r>
            <a:br>
              <a:rPr lang="en-US" sz="1200">
                <a:solidFill>
                  <a:srgbClr val="000000"/>
                </a:solidFill>
              </a:rPr>
            </a:br>
            <a:endParaRPr lang="en-US" sz="1200">
              <a:solidFill>
                <a:srgbClr val="000000"/>
              </a:solidFill>
            </a:endParaRPr>
          </a:p>
          <a:p>
            <a:pPr marL="0" indent="0">
              <a:buFont typeface="Arial" panose="020B0604020202020204" pitchFamily="34" charset="0"/>
              <a:buNone/>
            </a:pPr>
            <a:r>
              <a:rPr lang="en-GB" sz="1200" b="1"/>
              <a:t>Automate incoming request categorization </a:t>
            </a:r>
            <a:r>
              <a:rPr lang="en-GB" sz="1200"/>
              <a:t>to respond faster</a:t>
            </a:r>
          </a:p>
          <a:p>
            <a:endParaRPr lang="en-US" sz="1200" kern="1200">
              <a:solidFill>
                <a:schemeClr val="tx1"/>
              </a:solidFill>
              <a:effectLst/>
              <a:latin typeface="+mn-lt"/>
              <a:ea typeface="+mn-ea"/>
              <a:cs typeface="+mn-cs"/>
            </a:endParaRPr>
          </a:p>
          <a:p>
            <a:br>
              <a:rPr lang="en-US" sz="1200" b="0" i="0">
                <a:solidFill>
                  <a:srgbClr val="000000"/>
                </a:solidFill>
                <a:effectLst/>
              </a:rPr>
            </a:br>
            <a:br>
              <a:rPr lang="nb-NO"/>
            </a:br>
            <a:endParaRPr lang="nb-NO"/>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23</a:t>
            </a:fld>
            <a:endParaRPr lang="en-NO"/>
          </a:p>
        </p:txBody>
      </p:sp>
    </p:spTree>
    <p:extLst>
      <p:ext uri="{BB962C8B-B14F-4D97-AF65-F5344CB8AC3E}">
        <p14:creationId xmlns:p14="http://schemas.microsoft.com/office/powerpoint/2010/main" val="2468117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en-US" sz="1800" b="0" i="0" dirty="0">
                <a:solidFill>
                  <a:srgbClr val="000000"/>
                </a:solidFill>
                <a:effectLst/>
                <a:latin typeface="Arial"/>
                <a:cs typeface="Arial"/>
              </a:rPr>
              <a:t>You will also be able to use a Chatbot to help customers visiting your website. The bot service of your choice is </a:t>
            </a:r>
            <a:r>
              <a:rPr lang="en-GB" sz="1800" dirty="0"/>
              <a:t>seamlessly integrated with SuperOffice Chat and SuperOffice Service.</a:t>
            </a:r>
            <a:br>
              <a:rPr lang="en-US" sz="1800" b="0" i="0" dirty="0">
                <a:effectLst/>
                <a:latin typeface="Arial" panose="020B0604020202020204" pitchFamily="34" charset="0"/>
                <a:cs typeface="Arial"/>
              </a:rPr>
            </a:br>
            <a:br>
              <a:rPr lang="en-US" sz="1800" b="0" i="0" dirty="0">
                <a:effectLst/>
                <a:latin typeface="Arial" panose="020B0604020202020204" pitchFamily="34" charset="0"/>
                <a:cs typeface="Arial"/>
              </a:rPr>
            </a:br>
            <a:r>
              <a:rPr lang="en-US" dirty="0"/>
              <a:t>By using data, the chatbot will be able to predict the next question and provide additional information the customer may need.</a:t>
            </a:r>
          </a:p>
          <a:p>
            <a:pPr>
              <a:defRPr/>
            </a:pPr>
            <a:br>
              <a:rPr lang="en-US" dirty="0">
                <a:latin typeface="Arial"/>
                <a:cs typeface="Arial"/>
              </a:rPr>
            </a:br>
            <a:r>
              <a:rPr lang="en-GB" dirty="0"/>
              <a:t>*Integration with publicly available AI services like Google, Microsoft </a:t>
            </a:r>
            <a:r>
              <a:rPr lang="en-US" dirty="0"/>
              <a:t>cognitive services to process our CRM data and automate more of the manual processing your users spend time on today.</a:t>
            </a:r>
            <a:br>
              <a:rPr lang="en-US" dirty="0">
                <a:solidFill>
                  <a:srgbClr val="000000"/>
                </a:solidFill>
                <a:latin typeface="Calibri"/>
                <a:cs typeface="Calibri"/>
              </a:rPr>
            </a:br>
            <a:r>
              <a:rPr lang="en-US" b="0" i="0" dirty="0">
                <a:solidFill>
                  <a:srgbClr val="2B2929"/>
                </a:solidFill>
                <a:effectLst/>
                <a:latin typeface="Arial"/>
                <a:cs typeface="Arial"/>
              </a:rPr>
              <a:t> ​​</a:t>
            </a:r>
            <a:endParaRPr lang="en-US" dirty="0"/>
          </a:p>
          <a:p>
            <a:pPr algn="l" rtl="0" fontAlgn="base"/>
            <a:r>
              <a:rPr lang="en-US" b="0" i="0" dirty="0">
                <a:solidFill>
                  <a:srgbClr val="2B2929"/>
                </a:solidFill>
                <a:effectLst/>
                <a:latin typeface="Arial"/>
                <a:cs typeface="Arial"/>
              </a:rPr>
              <a:t>This approach does not require special knowledge from your side to benefit from it and SuperOffice AI is ready to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Plassholder for lysbildenummer 3"/>
          <p:cNvSpPr>
            <a:spLocks noGrp="1"/>
          </p:cNvSpPr>
          <p:nvPr>
            <p:ph type="sldNum" sz="quarter" idx="5"/>
          </p:nvPr>
        </p:nvSpPr>
        <p:spPr/>
        <p:txBody>
          <a:bodyPr/>
          <a:lstStyle/>
          <a:p>
            <a:fld id="{7D01D8F5-F81D-C84A-98C1-750C41B6CE4F}" type="slidenum">
              <a:rPr lang="en-NO" smtClean="0"/>
              <a:t>24</a:t>
            </a:fld>
            <a:endParaRPr lang="en-NO"/>
          </a:p>
        </p:txBody>
      </p:sp>
    </p:spTree>
    <p:extLst>
      <p:ext uri="{BB962C8B-B14F-4D97-AF65-F5344CB8AC3E}">
        <p14:creationId xmlns:p14="http://schemas.microsoft.com/office/powerpoint/2010/main" val="1832371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GB" b="0" i="0">
                <a:solidFill>
                  <a:srgbClr val="2B2929"/>
                </a:solidFill>
                <a:effectLst/>
                <a:latin typeface="Arial" panose="020B0604020202020204" pitchFamily="34" charset="0"/>
              </a:rPr>
              <a:t>This is a feature asked for by many customers through feedback channels like NPS and more.  </a:t>
            </a:r>
            <a:r>
              <a:rPr lang="en-US" b="0" i="0">
                <a:solidFill>
                  <a:srgbClr val="2B2929"/>
                </a:solidFill>
                <a:effectLst/>
                <a:latin typeface="Arial" panose="020B0604020202020204" pitchFamily="34" charset="0"/>
              </a:rPr>
              <a:t>​</a:t>
            </a:r>
            <a:br>
              <a:rPr lang="en-US" b="0" i="0">
                <a:solidFill>
                  <a:srgbClr val="2B2929"/>
                </a:solidFill>
                <a:effectLst/>
                <a:latin typeface="Arial" panose="020B0604020202020204" pitchFamily="34" charset="0"/>
              </a:rPr>
            </a:br>
            <a:br>
              <a:rPr lang="en-US" b="0" i="0">
                <a:solidFill>
                  <a:srgbClr val="2B2929"/>
                </a:solidFill>
                <a:effectLst/>
                <a:latin typeface="Arial" panose="020B0604020202020204" pitchFamily="34" charset="0"/>
              </a:rPr>
            </a:br>
            <a:r>
              <a:rPr lang="en-US" b="0" i="0">
                <a:solidFill>
                  <a:srgbClr val="2B2929"/>
                </a:solidFill>
                <a:effectLst/>
                <a:latin typeface="Arial" panose="020B0604020202020204" pitchFamily="34" charset="0"/>
              </a:rPr>
              <a:t>In order to meet or exceed customer expectations for fast service and response rates, means it is not always acceptable to wait to respond to a request for when someone is in front of their PC/work station again.</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a:t>
            </a:r>
            <a:endParaRPr lang="en-US" b="0" i="0">
              <a:solidFill>
                <a:srgbClr val="2B2929"/>
              </a:solidFill>
              <a:effectLst/>
              <a:latin typeface="Segoe UI" panose="020B0502040204020203" pitchFamily="34" charset="0"/>
            </a:endParaRPr>
          </a:p>
          <a:p>
            <a:r>
              <a:rPr lang="en-US" b="0" i="0">
                <a:solidFill>
                  <a:srgbClr val="2B2929"/>
                </a:solidFill>
                <a:effectLst/>
                <a:latin typeface="Arial" panose="020B0604020202020204" pitchFamily="34" charset="0"/>
              </a:rPr>
              <a:t>In short, being on the road, or away from your desktop shouldn't stop you from responding or follow-up on incoming questions from business contacts. ​</a:t>
            </a:r>
            <a:br>
              <a:rPr lang="en-US" b="0" i="0">
                <a:solidFill>
                  <a:srgbClr val="2B2929"/>
                </a:solidFill>
                <a:effectLst/>
                <a:latin typeface="Arial" panose="020B0604020202020204" pitchFamily="34" charset="0"/>
              </a:rPr>
            </a:br>
            <a:r>
              <a:rPr lang="en-US" b="0" i="0">
                <a:solidFill>
                  <a:srgbClr val="2B2929"/>
                </a:solidFill>
                <a:effectLst/>
                <a:latin typeface="Arial" panose="020B0604020202020204" pitchFamily="34" charset="0"/>
              </a:rPr>
              <a:t>That’s why we have made it easy for you with Request management  in Mobile CRM..</a:t>
            </a:r>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25</a:t>
            </a:fld>
            <a:endParaRPr lang="en-NO"/>
          </a:p>
        </p:txBody>
      </p:sp>
    </p:spTree>
    <p:extLst>
      <p:ext uri="{BB962C8B-B14F-4D97-AF65-F5344CB8AC3E}">
        <p14:creationId xmlns:p14="http://schemas.microsoft.com/office/powerpoint/2010/main" val="3230763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endParaRPr lang="en-US" b="0" i="0" dirty="0">
              <a:solidFill>
                <a:srgbClr val="2B2929"/>
              </a:solidFill>
              <a:effectLst/>
              <a:latin typeface="Arial" panose="020B0604020202020204" pitchFamily="34" charset="0"/>
            </a:endParaRPr>
          </a:p>
          <a:p>
            <a:pPr algn="l" rtl="0" fontAlgn="base"/>
            <a:r>
              <a:rPr lang="en-US" b="0" i="0" dirty="0">
                <a:solidFill>
                  <a:srgbClr val="2B2929"/>
                </a:solidFill>
                <a:effectLst/>
                <a:latin typeface="Arial" panose="020B0604020202020204" pitchFamily="34" charset="0"/>
              </a:rPr>
              <a:t>-Answer and follow-up dialogues and tickets anytime and anywhere​</a:t>
            </a:r>
            <a:endParaRPr lang="en-US" b="0" i="0" dirty="0">
              <a:solidFill>
                <a:srgbClr val="2B2929"/>
              </a:solidFill>
              <a:effectLst/>
              <a:latin typeface="Segoe UI" panose="020B0502040204020203" pitchFamily="34" charset="0"/>
            </a:endParaRPr>
          </a:p>
          <a:p>
            <a:pPr algn="l" rtl="0" fontAlgn="base"/>
            <a:r>
              <a:rPr lang="en-US" b="0" i="0" dirty="0">
                <a:solidFill>
                  <a:srgbClr val="2B2929"/>
                </a:solidFill>
                <a:effectLst/>
                <a:latin typeface="Arial" panose="020B0604020202020204" pitchFamily="34" charset="0"/>
              </a:rPr>
              <a:t>​</a:t>
            </a:r>
            <a:r>
              <a:rPr lang="en-US" b="0" i="0" dirty="0">
                <a:solidFill>
                  <a:srgbClr val="2B2929"/>
                </a:solidFill>
                <a:effectLst/>
                <a:latin typeface="Segoe UI" panose="020B0502040204020203" pitchFamily="34" charset="0"/>
              </a:rPr>
              <a:t>-</a:t>
            </a:r>
            <a:r>
              <a:rPr lang="en-US" b="0" i="0" dirty="0">
                <a:solidFill>
                  <a:srgbClr val="2B2929"/>
                </a:solidFill>
                <a:effectLst/>
                <a:latin typeface="Arial" panose="020B0604020202020204" pitchFamily="34" charset="0"/>
              </a:rPr>
              <a:t>Give customers a faster response ​</a:t>
            </a:r>
            <a:endParaRPr lang="en-US" b="0" i="0" dirty="0">
              <a:solidFill>
                <a:srgbClr val="2B2929"/>
              </a:solidFill>
              <a:effectLst/>
              <a:latin typeface="Segoe UI" panose="020B0502040204020203" pitchFamily="34" charset="0"/>
            </a:endParaRPr>
          </a:p>
          <a:p>
            <a:pPr algn="l" rtl="0" fontAlgn="base"/>
            <a:r>
              <a:rPr lang="en-US" b="0" i="0" dirty="0">
                <a:solidFill>
                  <a:srgbClr val="2B2929"/>
                </a:solidFill>
                <a:effectLst/>
                <a:latin typeface="Arial" panose="020B0604020202020204" pitchFamily="34" charset="0"/>
              </a:rPr>
              <a:t>​</a:t>
            </a:r>
            <a:r>
              <a:rPr lang="en-US" b="0" i="0" dirty="0">
                <a:solidFill>
                  <a:srgbClr val="2B2929"/>
                </a:solidFill>
                <a:effectLst/>
                <a:latin typeface="Segoe UI" panose="020B0502040204020203" pitchFamily="34" charset="0"/>
              </a:rPr>
              <a:t>-</a:t>
            </a:r>
            <a:r>
              <a:rPr lang="en-US" b="0" i="0" dirty="0">
                <a:solidFill>
                  <a:srgbClr val="2B2929"/>
                </a:solidFill>
                <a:effectLst/>
                <a:latin typeface="Arial" panose="020B0604020202020204" pitchFamily="34" charset="0"/>
              </a:rPr>
              <a:t>Contribute to improved/higher customer satisfaction​</a:t>
            </a:r>
            <a:endParaRPr lang="en-US" b="0" i="0" dirty="0">
              <a:solidFill>
                <a:srgbClr val="2B2929"/>
              </a:solidFill>
              <a:effectLst/>
              <a:latin typeface="Segoe UI" panose="020B0502040204020203" pitchFamily="34" charset="0"/>
            </a:endParaRPr>
          </a:p>
          <a:p>
            <a:pPr algn="l" rtl="0" fontAlgn="base"/>
            <a:r>
              <a:rPr lang="en-US" b="0" i="0" dirty="0">
                <a:solidFill>
                  <a:srgbClr val="2B2929"/>
                </a:solidFill>
                <a:effectLst/>
                <a:latin typeface="Arial" panose="020B0604020202020204" pitchFamily="34" charset="0"/>
              </a:rPr>
              <a:t>​</a:t>
            </a:r>
            <a:br>
              <a:rPr lang="nb-NO" dirty="0"/>
            </a:br>
            <a:br>
              <a:rPr lang="nb-NO" dirty="0"/>
            </a:br>
            <a:r>
              <a:rPr lang="nb-NO" b="1" dirty="0"/>
              <a:t>In </a:t>
            </a:r>
            <a:r>
              <a:rPr lang="nb-NO" b="1" dirty="0" err="1"/>
              <a:t>the</a:t>
            </a:r>
            <a:r>
              <a:rPr lang="nb-NO" b="1" dirty="0"/>
              <a:t> app </a:t>
            </a:r>
            <a:r>
              <a:rPr lang="nb-NO" b="1" dirty="0" err="1"/>
              <a:t>you</a:t>
            </a:r>
            <a:r>
              <a:rPr lang="nb-NO" b="1" dirty="0"/>
              <a:t> </a:t>
            </a:r>
            <a:r>
              <a:rPr lang="nb-NO" b="1" dirty="0" err="1"/>
              <a:t>can</a:t>
            </a:r>
            <a:r>
              <a:rPr lang="nb-NO" b="1" dirty="0"/>
              <a:t>:</a:t>
            </a:r>
          </a:p>
          <a:p>
            <a:pPr algn="l" rtl="0" fontAlgn="base"/>
            <a:r>
              <a:rPr lang="nb-NO" dirty="0"/>
              <a:t>-S</a:t>
            </a:r>
            <a:r>
              <a:rPr lang="en-US" b="0" i="0" dirty="0" err="1">
                <a:solidFill>
                  <a:srgbClr val="2B2929"/>
                </a:solidFill>
                <a:effectLst/>
                <a:latin typeface="Arial" panose="020B0604020202020204" pitchFamily="34" charset="0"/>
              </a:rPr>
              <a:t>earch</a:t>
            </a:r>
            <a:r>
              <a:rPr lang="en-US" b="0" i="0" dirty="0">
                <a:solidFill>
                  <a:srgbClr val="2B2929"/>
                </a:solidFill>
                <a:effectLst/>
                <a:latin typeface="Arial" panose="020B0604020202020204" pitchFamily="34" charset="0"/>
              </a:rPr>
              <a:t>, find and view tickets on your mobile device</a:t>
            </a:r>
          </a:p>
          <a:p>
            <a:pPr algn="l" rtl="0" fontAlgn="base">
              <a:buFont typeface="Arial" panose="020B0604020202020204" pitchFamily="34" charset="0"/>
              <a:buNone/>
            </a:pPr>
            <a:r>
              <a:rPr lang="en-US" b="0" i="0" dirty="0">
                <a:solidFill>
                  <a:srgbClr val="2B2929"/>
                </a:solidFill>
                <a:effectLst/>
                <a:latin typeface="Arial" panose="020B0604020202020204" pitchFamily="34" charset="0"/>
              </a:rPr>
              <a:t>-Respond, comment, tag or edit key fields on an incoming request </a:t>
            </a:r>
            <a:br>
              <a:rPr lang="en-US" b="0" i="0" dirty="0">
                <a:solidFill>
                  <a:srgbClr val="2B2929"/>
                </a:solidFill>
                <a:effectLst/>
                <a:latin typeface="Arial" panose="020B0604020202020204" pitchFamily="34" charset="0"/>
              </a:rPr>
            </a:br>
            <a:r>
              <a:rPr lang="en-US" b="0" i="0" u="none" strike="noStrike" dirty="0">
                <a:solidFill>
                  <a:srgbClr val="2B2A2A"/>
                </a:solidFill>
                <a:effectLst/>
                <a:latin typeface="Arial" panose="020B0604020202020204" pitchFamily="34" charset="0"/>
              </a:rPr>
              <a:t>-Displays all requests connected to company or contact</a:t>
            </a:r>
            <a:endParaRPr lang="en-US" b="0" i="0" dirty="0">
              <a:solidFill>
                <a:srgbClr val="2B2929"/>
              </a:solidFill>
              <a:effectLst/>
              <a:latin typeface="Arial" panose="020B0604020202020204" pitchFamily="34" charset="0"/>
            </a:endParaRPr>
          </a:p>
          <a:p>
            <a:pPr algn="l" rtl="0" fontAlgn="base">
              <a:buFont typeface="Arial" panose="020B0604020202020204" pitchFamily="34" charset="0"/>
              <a:buNone/>
            </a:pPr>
            <a:endParaRPr lang="en-US" b="0" i="0" dirty="0">
              <a:solidFill>
                <a:srgbClr val="2B2929"/>
              </a:solidFill>
              <a:effectLst/>
              <a:latin typeface="Arial" panose="020B0604020202020204" pitchFamily="34" charset="0"/>
            </a:endParaRPr>
          </a:p>
          <a:p>
            <a:pPr algn="l" rtl="0" fontAlgn="base">
              <a:buFont typeface="Arial" panose="020B0604020202020204" pitchFamily="34" charset="0"/>
              <a:buNone/>
            </a:pPr>
            <a:r>
              <a:rPr lang="en-GB" b="0" i="1" dirty="0">
                <a:solidFill>
                  <a:srgbClr val="2B2929"/>
                </a:solidFill>
                <a:effectLst/>
                <a:latin typeface="Arial" panose="020B0604020202020204" pitchFamily="34" charset="0"/>
              </a:rPr>
              <a:t>By accessing Requests in the mobile you will have a better 360 view of what is happening regardless of your location</a:t>
            </a:r>
          </a:p>
          <a:p>
            <a:pPr algn="l" rtl="0" fontAlgn="base">
              <a:buFont typeface="Arial" panose="020B0604020202020204" pitchFamily="34" charset="0"/>
              <a:buNone/>
            </a:pPr>
            <a:endParaRPr lang="en-GB" b="0" i="1" dirty="0">
              <a:solidFill>
                <a:srgbClr val="2B2929"/>
              </a:solidFill>
              <a:effectLst/>
              <a:latin typeface="Arial" panose="020B0604020202020204" pitchFamily="34" charset="0"/>
            </a:endParaRPr>
          </a:p>
          <a:p>
            <a:pPr marL="171450" indent="-171450" algn="l" rtl="0" fontAlgn="base">
              <a:buFont typeface="Wingdings" panose="05000000000000000000" pitchFamily="2" charset="2"/>
              <a:buChar char="à"/>
            </a:pPr>
            <a:r>
              <a:rPr lang="en-GB" b="0" i="0" dirty="0">
                <a:solidFill>
                  <a:srgbClr val="2B2929"/>
                </a:solidFill>
                <a:effectLst/>
                <a:latin typeface="Arial" panose="020B0604020202020204" pitchFamily="34" charset="0"/>
                <a:sym typeface="Wingdings" panose="05000000000000000000" pitchFamily="2" charset="2"/>
              </a:rPr>
              <a:t>DEMO</a:t>
            </a:r>
          </a:p>
          <a:p>
            <a:pPr marL="171450" indent="-171450" algn="l" rtl="0" fontAlgn="base">
              <a:buFont typeface="Wingdings" panose="05000000000000000000" pitchFamily="2" charset="2"/>
              <a:buChar char="à"/>
            </a:pPr>
            <a:endParaRPr lang="en-US" b="0" i="0" dirty="0">
              <a:solidFill>
                <a:srgbClr val="2B2929"/>
              </a:solidFill>
              <a:effectLst/>
              <a:latin typeface="Arial" panose="020B0604020202020204" pitchFamily="34" charset="0"/>
            </a:endParaRPr>
          </a:p>
          <a:p>
            <a:endParaRPr lang="en-US" dirty="0"/>
          </a:p>
        </p:txBody>
      </p:sp>
      <p:sp>
        <p:nvSpPr>
          <p:cNvPr id="4" name="Plassholder for lysbildenummer 3"/>
          <p:cNvSpPr>
            <a:spLocks noGrp="1"/>
          </p:cNvSpPr>
          <p:nvPr>
            <p:ph type="sldNum" sz="quarter" idx="5"/>
          </p:nvPr>
        </p:nvSpPr>
        <p:spPr/>
        <p:txBody>
          <a:bodyPr/>
          <a:lstStyle/>
          <a:p>
            <a:fld id="{7D01D8F5-F81D-C84A-98C1-750C41B6CE4F}" type="slidenum">
              <a:rPr lang="en-NO" smtClean="0"/>
              <a:t>26</a:t>
            </a:fld>
            <a:endParaRPr lang="en-NO"/>
          </a:p>
        </p:txBody>
      </p:sp>
    </p:spTree>
    <p:extLst>
      <p:ext uri="{BB962C8B-B14F-4D97-AF65-F5344CB8AC3E}">
        <p14:creationId xmlns:p14="http://schemas.microsoft.com/office/powerpoint/2010/main" val="1339287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sz="1200" b="0" i="0">
                <a:solidFill>
                  <a:srgbClr val="000000"/>
                </a:solidFill>
                <a:effectLst/>
                <a:latin typeface="Arial" panose="020B0604020202020204" pitchFamily="34" charset="0"/>
              </a:rPr>
              <a:t>With SuperOffice </a:t>
            </a:r>
            <a:r>
              <a:rPr lang="en-US" sz="1200" b="0" i="0" err="1">
                <a:solidFill>
                  <a:srgbClr val="000000"/>
                </a:solidFill>
                <a:effectLst/>
                <a:latin typeface="Arial" panose="020B0604020202020204" pitchFamily="34" charset="0"/>
              </a:rPr>
              <a:t>Databridge</a:t>
            </a:r>
            <a:r>
              <a:rPr lang="en-US" sz="1200" b="0" i="0">
                <a:solidFill>
                  <a:srgbClr val="000000"/>
                </a:solidFill>
                <a:effectLst/>
                <a:latin typeface="Arial" panose="020B0604020202020204" pitchFamily="34" charset="0"/>
              </a:rPr>
              <a:t> you can access all vital information in one place.   </a:t>
            </a:r>
            <a:endParaRPr lang="en-US" sz="1400" b="0" i="0">
              <a:solidFill>
                <a:srgbClr val="000000"/>
              </a:solidFill>
              <a:effectLst/>
              <a:latin typeface="Segoe UI" panose="020B0502040204020203" pitchFamily="34" charset="0"/>
            </a:endParaRPr>
          </a:p>
          <a:p>
            <a:pPr algn="l" rtl="0" fontAlgn="base"/>
            <a:endParaRPr lang="en-US" sz="1200" b="0" i="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rPr>
              <a:t>In essence, Databridge is a supercharged import/export tool that you can schedule and set up to run automatically – thereby ensuring that you Exchange information between SuperOffice CRM and your other cloud solutions and set up integrations to fit your different business needs.  </a:t>
            </a:r>
          </a:p>
          <a:p>
            <a:pPr algn="l" rtl="0" fontAlgn="base"/>
            <a:endParaRPr lang="en-US" sz="1200" b="0" i="0">
              <a:solidFill>
                <a:srgbClr val="000000"/>
              </a:solidFill>
              <a:effectLst/>
              <a:latin typeface="Arial" panose="020B0604020202020204" pitchFamily="34" charset="0"/>
            </a:endParaRPr>
          </a:p>
          <a:p>
            <a:pPr algn="l" rtl="0" fontAlgn="base"/>
            <a:endParaRPr lang="en-US" sz="1200" b="0" i="0">
              <a:solidFill>
                <a:srgbClr val="000000"/>
              </a:solidFill>
              <a:effectLst/>
              <a:latin typeface="Arial" panose="020B0604020202020204" pitchFamily="34" charset="0"/>
            </a:endParaRPr>
          </a:p>
        </p:txBody>
      </p:sp>
      <p:sp>
        <p:nvSpPr>
          <p:cNvPr id="4" name="Plassholder for lysbildenummer 3"/>
          <p:cNvSpPr>
            <a:spLocks noGrp="1"/>
          </p:cNvSpPr>
          <p:nvPr>
            <p:ph type="sldNum" sz="quarter" idx="5"/>
          </p:nvPr>
        </p:nvSpPr>
        <p:spPr/>
        <p:txBody>
          <a:bodyPr/>
          <a:lstStyle/>
          <a:p>
            <a:fld id="{7D01D8F5-F81D-C84A-98C1-750C41B6CE4F}" type="slidenum">
              <a:rPr lang="en-NO" smtClean="0"/>
              <a:t>27</a:t>
            </a:fld>
            <a:endParaRPr lang="en-NO"/>
          </a:p>
        </p:txBody>
      </p:sp>
    </p:spTree>
    <p:extLst>
      <p:ext uri="{BB962C8B-B14F-4D97-AF65-F5344CB8AC3E}">
        <p14:creationId xmlns:p14="http://schemas.microsoft.com/office/powerpoint/2010/main" val="2508762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b="0" i="0" err="1">
                <a:solidFill>
                  <a:srgbClr val="000000"/>
                </a:solidFill>
                <a:effectLst/>
                <a:latin typeface="WordVisi_MSFontService"/>
              </a:rPr>
              <a:t>Databridge</a:t>
            </a:r>
            <a:r>
              <a:rPr lang="en-US" b="0" i="0">
                <a:solidFill>
                  <a:srgbClr val="000000"/>
                </a:solidFill>
                <a:effectLst/>
                <a:latin typeface="WordVisi_MSFontService"/>
              </a:rPr>
              <a:t> add-on is a generic integration tool that lets you set up and schedule automatic data transfers between SuperOffice CRM and any other cloud solution you might use. </a:t>
            </a:r>
          </a:p>
          <a:p>
            <a:pPr algn="l" rtl="0" fontAlgn="base"/>
            <a:r>
              <a:rPr lang="en-US" sz="1800" b="0" i="0">
                <a:solidFill>
                  <a:srgbClr val="000000"/>
                </a:solidFill>
                <a:effectLst/>
                <a:latin typeface="Arial" panose="020B0604020202020204" pitchFamily="34" charset="0"/>
              </a:rPr>
              <a:t>For example, you can exchange data between SuperOffice CRM and your ERP or E-commerce system, or another back-end solution that holds or shares information with SuperOffice CRM.</a:t>
            </a:r>
            <a:br>
              <a:rPr lang="en-US" sz="1800" b="0" i="0">
                <a:solidFill>
                  <a:srgbClr val="000000"/>
                </a:solidFill>
                <a:effectLst/>
                <a:latin typeface="Arial" panose="020B0604020202020204" pitchFamily="34" charset="0"/>
              </a:rPr>
            </a:br>
            <a:br>
              <a:rPr lang="en-US" b="0" i="0">
                <a:solidFill>
                  <a:srgbClr val="212529"/>
                </a:solidFill>
                <a:effectLst/>
                <a:latin typeface="Lato" panose="020F0502020204030203" pitchFamily="34" charset="0"/>
              </a:rPr>
            </a:br>
            <a:r>
              <a:rPr lang="en-US" b="0" i="0">
                <a:solidFill>
                  <a:srgbClr val="212529"/>
                </a:solidFill>
                <a:effectLst/>
                <a:latin typeface="Lato" panose="020F0502020204030203" pitchFamily="34" charset="0"/>
              </a:rPr>
              <a:t>Enable SuperOffice CRM users to view information from other databases, helping to improve your CRM adoption, increase productivity, reduce manual data entry and flip-flopping between various applications. </a:t>
            </a:r>
            <a:br>
              <a:rPr lang="en-US" b="0" i="0">
                <a:solidFill>
                  <a:srgbClr val="212529"/>
                </a:solidFill>
                <a:effectLst/>
                <a:latin typeface="Lato" panose="020F0502020204030203" pitchFamily="34" charset="0"/>
              </a:rPr>
            </a:br>
            <a:r>
              <a:rPr lang="en-US" b="0" i="0" err="1">
                <a:solidFill>
                  <a:srgbClr val="212529"/>
                </a:solidFill>
                <a:effectLst/>
                <a:latin typeface="Lato" panose="020F0502020204030203" pitchFamily="34" charset="0"/>
              </a:rPr>
              <a:t>DataBridge</a:t>
            </a:r>
            <a:r>
              <a:rPr lang="en-US" b="0" i="0">
                <a:solidFill>
                  <a:srgbClr val="212529"/>
                </a:solidFill>
                <a:effectLst/>
                <a:latin typeface="Lato" panose="020F0502020204030203" pitchFamily="34" charset="0"/>
              </a:rPr>
              <a:t> for SuperOffice CRM is a clean, quick, and intuitive way to interact with your data in multiple ways. It provides you with import and export opportunities for all SuperOffice CRM objects.</a:t>
            </a:r>
            <a:endParaRPr lang="en-US" b="0" i="0" u="none" strike="noStrike">
              <a:solidFill>
                <a:srgbClr val="2B2A2A"/>
              </a:solidFill>
              <a:effectLst/>
              <a:latin typeface="Arial" panose="020B0604020202020204" pitchFamily="34" charset="0"/>
            </a:endParaRPr>
          </a:p>
          <a:p>
            <a:pPr algn="l" rtl="0" fontAlgn="base"/>
            <a:endParaRPr lang="en-US" b="0" i="0" u="none" strike="noStrike">
              <a:solidFill>
                <a:srgbClr val="2B2A2A"/>
              </a:solidFill>
              <a:effectLst/>
              <a:latin typeface="Arial" panose="020B0604020202020204" pitchFamily="34" charset="0"/>
            </a:endParaRPr>
          </a:p>
          <a:p>
            <a:pPr algn="l" rtl="0" fontAlgn="base"/>
            <a:endParaRPr lang="en-US"/>
          </a:p>
          <a:p>
            <a:pPr algn="l" rtl="0" fontAlgn="base"/>
            <a:r>
              <a:rPr lang="en-US" b="0" i="0">
                <a:solidFill>
                  <a:srgbClr val="2B2A2A"/>
                </a:solidFill>
                <a:effectLst/>
                <a:latin typeface="Arial" panose="020B0604020202020204" pitchFamily="34" charset="0"/>
              </a:rPr>
              <a:t>This solution is fully cloud-based and requires no installation. </a:t>
            </a:r>
          </a:p>
          <a:p>
            <a:pPr algn="l">
              <a:buFont typeface="Arial" panose="020B0604020202020204" pitchFamily="34" charset="0"/>
              <a:buChar char="•"/>
            </a:pPr>
            <a:r>
              <a:rPr lang="en-US" b="0" i="0">
                <a:solidFill>
                  <a:srgbClr val="212529"/>
                </a:solidFill>
                <a:effectLst/>
                <a:latin typeface="Lato" panose="020F0502020204030203" pitchFamily="34" charset="0"/>
              </a:rPr>
              <a:t>Scheduled, manual, or triggered import and export.</a:t>
            </a:r>
          </a:p>
          <a:p>
            <a:pPr algn="l">
              <a:buFont typeface="Arial" panose="020B0604020202020204" pitchFamily="34" charset="0"/>
              <a:buChar char="•"/>
            </a:pPr>
            <a:r>
              <a:rPr lang="en-US" b="0" i="0">
                <a:solidFill>
                  <a:srgbClr val="212529"/>
                </a:solidFill>
                <a:effectLst/>
                <a:latin typeface="Lato" panose="020F0502020204030203" pitchFamily="34" charset="0"/>
              </a:rPr>
              <a:t>Support for online storage services like Dropbox, Google Drive, Microsoft One-Drive, and (S)FTP</a:t>
            </a:r>
            <a:endParaRPr lang="en-US" b="0" i="0">
              <a:solidFill>
                <a:srgbClr val="2B2A2A"/>
              </a:solidFill>
              <a:effectLst/>
              <a:latin typeface="Arial" panose="020B0604020202020204" pitchFamily="34" charset="0"/>
            </a:endParaRPr>
          </a:p>
          <a:p>
            <a:pPr algn="l" rtl="0" fontAlgn="base"/>
            <a:endParaRPr lang="en-US" b="0" i="0">
              <a:solidFill>
                <a:srgbClr val="2B2A2A"/>
              </a:solidFill>
              <a:effectLst/>
              <a:latin typeface="Arial" panose="020B0604020202020204" pitchFamily="34" charset="0"/>
            </a:endParaRPr>
          </a:p>
          <a:p>
            <a:pPr algn="l" rtl="0" fontAlgn="base"/>
            <a:r>
              <a:rPr lang="en-US" b="0" i="0">
                <a:solidFill>
                  <a:srgbClr val="2B2A2A"/>
                </a:solidFill>
                <a:effectLst/>
                <a:latin typeface="Arial" panose="020B0604020202020204" pitchFamily="34" charset="0"/>
              </a:rPr>
              <a:t>DEMO</a:t>
            </a:r>
            <a:r>
              <a:rPr lang="en-US" b="0" i="0">
                <a:solidFill>
                  <a:srgbClr val="2B2A2A"/>
                </a:solidFill>
                <a:effectLst/>
                <a:latin typeface="Arial" panose="020B0604020202020204" pitchFamily="34" charset="0"/>
                <a:sym typeface="Wingdings" panose="05000000000000000000" pitchFamily="2" charset="2"/>
              </a:rPr>
              <a:t></a:t>
            </a:r>
            <a:endParaRPr lang="en-US"/>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595959"/>
                </a:solidFill>
                <a:effectLst/>
                <a:latin typeface="Arial" panose="020B0604020202020204" pitchFamily="34" charset="0"/>
                <a:ea typeface="Calibri" panose="020F0502020204030204" pitchFamily="34" charset="0"/>
                <a:cs typeface="Times New Roman" panose="02020603050405020304" pitchFamily="18" charset="0"/>
              </a:rPr>
              <a:t>The solution to rapidly create, manage and deliver sophisticated SaaS integration to support higher performance and revenue without a single line of code. </a:t>
            </a:r>
            <a:r>
              <a:rPr lang="en-GB" sz="1800" err="1">
                <a:solidFill>
                  <a:srgbClr val="595959"/>
                </a:solidFill>
                <a:effectLst/>
                <a:latin typeface="Arial" panose="020B0604020202020204" pitchFamily="34" charset="0"/>
                <a:ea typeface="Calibri" panose="020F0502020204030204" pitchFamily="34" charset="0"/>
                <a:cs typeface="Times New Roman" panose="02020603050405020304" pitchFamily="18" charset="0"/>
              </a:rPr>
              <a:t>DataBridge</a:t>
            </a:r>
            <a:r>
              <a:rPr lang="en-GB" sz="1800">
                <a:solidFill>
                  <a:srgbClr val="595959"/>
                </a:solidFill>
                <a:effectLst/>
                <a:latin typeface="Arial" panose="020B0604020202020204" pitchFamily="34" charset="0"/>
                <a:ea typeface="Calibri" panose="020F0502020204030204" pitchFamily="34" charset="0"/>
                <a:cs typeface="Times New Roman" panose="02020603050405020304" pitchFamily="18" charset="0"/>
              </a:rPr>
              <a:t> is always online and requires zero maintenance to ensure low risk implementation, fixed price and without adding work to your own developer’s backlog.</a:t>
            </a:r>
            <a:endParaRPr lang="en-US" sz="1800">
              <a:solidFill>
                <a:srgbClr val="2B2A2A"/>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28</a:t>
            </a:fld>
            <a:endParaRPr lang="en-NO"/>
          </a:p>
        </p:txBody>
      </p:sp>
    </p:spTree>
    <p:extLst>
      <p:ext uri="{BB962C8B-B14F-4D97-AF65-F5344CB8AC3E}">
        <p14:creationId xmlns:p14="http://schemas.microsoft.com/office/powerpoint/2010/main" val="716247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buFont typeface="Arial" panose="020B0604020202020204" pitchFamily="34" charset="0"/>
              <a:buNone/>
            </a:pPr>
            <a:r>
              <a:rPr lang="nb-NO" err="1"/>
              <a:t>Now</a:t>
            </a:r>
            <a:r>
              <a:rPr lang="nb-NO"/>
              <a:t> </a:t>
            </a:r>
            <a:r>
              <a:rPr lang="nb-NO" err="1"/>
              <a:t>we</a:t>
            </a:r>
            <a:r>
              <a:rPr lang="nb-NO"/>
              <a:t> have </a:t>
            </a:r>
            <a:r>
              <a:rPr lang="nb-NO" err="1"/>
              <a:t>seen</a:t>
            </a:r>
            <a:r>
              <a:rPr lang="nb-NO"/>
              <a:t> </a:t>
            </a:r>
            <a:r>
              <a:rPr lang="nb-NO" err="1"/>
              <a:t>the</a:t>
            </a:r>
            <a:r>
              <a:rPr lang="nb-NO"/>
              <a:t> </a:t>
            </a:r>
            <a:r>
              <a:rPr lang="nb-NO" err="1"/>
              <a:t>existing</a:t>
            </a:r>
            <a:r>
              <a:rPr lang="nb-NO"/>
              <a:t> </a:t>
            </a:r>
            <a:r>
              <a:rPr lang="nb-NO" err="1"/>
              <a:t>new</a:t>
            </a:r>
            <a:r>
              <a:rPr lang="nb-NO"/>
              <a:t> </a:t>
            </a:r>
            <a:r>
              <a:rPr lang="nb-NO" err="1"/>
              <a:t>features</a:t>
            </a:r>
            <a:r>
              <a:rPr lang="nb-NO"/>
              <a:t> in SuperOffice 10, </a:t>
            </a:r>
            <a:r>
              <a:rPr lang="nb-NO" err="1"/>
              <a:t>but</a:t>
            </a:r>
            <a:r>
              <a:rPr lang="nb-NO"/>
              <a:t> </a:t>
            </a:r>
            <a:r>
              <a:rPr lang="nb-NO" err="1"/>
              <a:t>we</a:t>
            </a:r>
            <a:r>
              <a:rPr lang="nb-NO"/>
              <a:t> have </a:t>
            </a:r>
            <a:r>
              <a:rPr lang="nb-NO" err="1"/>
              <a:t>also</a:t>
            </a:r>
            <a:r>
              <a:rPr lang="nb-NO"/>
              <a:t> </a:t>
            </a:r>
            <a:r>
              <a:rPr lang="nb-NO" err="1"/>
              <a:t>improved</a:t>
            </a:r>
            <a:r>
              <a:rPr lang="nb-NO"/>
              <a:t> </a:t>
            </a:r>
            <a:r>
              <a:rPr lang="nb-NO" err="1"/>
              <a:t>existing</a:t>
            </a:r>
            <a:r>
              <a:rPr lang="nb-NO"/>
              <a:t> </a:t>
            </a:r>
            <a:r>
              <a:rPr lang="nb-NO" err="1"/>
              <a:t>features</a:t>
            </a:r>
            <a:r>
              <a:rPr lang="nb-NO"/>
              <a:t> and </a:t>
            </a:r>
            <a:r>
              <a:rPr lang="nb-NO" err="1"/>
              <a:t>resources</a:t>
            </a:r>
            <a:r>
              <a:rPr lang="nb-NO"/>
              <a:t>..</a:t>
            </a:r>
          </a:p>
          <a:p>
            <a:pPr algn="l" rtl="0" fontAlgn="base">
              <a:buFont typeface="Arial" panose="020B0604020202020204" pitchFamily="34" charset="0"/>
              <a:buNone/>
            </a:pPr>
            <a:br>
              <a:rPr lang="nb-NO"/>
            </a:br>
            <a:r>
              <a:rPr lang="nb-NO" err="1"/>
              <a:t>Let’s</a:t>
            </a:r>
            <a:r>
              <a:rPr lang="nb-NO"/>
              <a:t> </a:t>
            </a:r>
            <a:r>
              <a:rPr lang="nb-NO" err="1"/>
              <a:t>take</a:t>
            </a:r>
            <a:r>
              <a:rPr lang="nb-NO"/>
              <a:t> a </a:t>
            </a:r>
            <a:r>
              <a:rPr lang="nb-NO" err="1"/>
              <a:t>look</a:t>
            </a:r>
            <a:r>
              <a:rPr lang="nb-NO"/>
              <a:t>!</a:t>
            </a:r>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29</a:t>
            </a:fld>
            <a:endParaRPr lang="en-NO"/>
          </a:p>
        </p:txBody>
      </p:sp>
    </p:spTree>
    <p:extLst>
      <p:ext uri="{BB962C8B-B14F-4D97-AF65-F5344CB8AC3E}">
        <p14:creationId xmlns:p14="http://schemas.microsoft.com/office/powerpoint/2010/main" val="382422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June 2020, we released a new generation that came with bigger changes to the entire SuperOffice CRM platform, employing new technologies, introducing changes to the UI and UX design and new features – all to improve the overall user experience and meet the changing business needs of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called it Generation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rtl="0" fontAlgn="base"/>
            <a:r>
              <a:rPr lang="en-US" dirty="0"/>
              <a:t>Before we introduce what’s new in SuperOffice 10, let’s take a quick recap of the biggest changes in 2020, up until now.</a:t>
            </a:r>
          </a:p>
          <a:p>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01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b="0" i="0">
                <a:solidFill>
                  <a:srgbClr val="2B2929"/>
                </a:solidFill>
                <a:effectLst/>
                <a:latin typeface="Arial" panose="020B0604020202020204" pitchFamily="34" charset="0"/>
              </a:rPr>
              <a:t>When capturing and storing data is increasingly automatic and easy, the challenge of making it available and finding the data or information you need increases.</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Sometimes you need to search without structure –in a more intuitive and google-like manner. </a:t>
            </a:r>
          </a:p>
          <a:p>
            <a:pPr algn="l" rtl="0" fontAlgn="base"/>
            <a:endParaRPr lang="en-US" b="0" i="0">
              <a:solidFill>
                <a:srgbClr val="2B2929"/>
              </a:solidFill>
              <a:effectLst/>
              <a:latin typeface="Arial" panose="020B0604020202020204" pitchFamily="34" charset="0"/>
            </a:endParaRPr>
          </a:p>
          <a:p>
            <a:pPr algn="l" rtl="0" fontAlgn="base"/>
            <a:r>
              <a:rPr lang="en-US" b="0" i="0">
                <a:solidFill>
                  <a:srgbClr val="2B2929"/>
                </a:solidFill>
                <a:effectLst/>
                <a:latin typeface="Arial" panose="020B0604020202020204" pitchFamily="34" charset="0"/>
              </a:rPr>
              <a:t>Before, you needed to use % to get the exact match in SuperOffice, but with our new improved way of searching, you can do </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 Free text searches within: Text fields, Number fields, Addresses, mail, Phone, </a:t>
            </a:r>
            <a:r>
              <a:rPr lang="en-US" b="0" i="0" err="1">
                <a:solidFill>
                  <a:srgbClr val="2B2929"/>
                </a:solidFill>
                <a:effectLst/>
                <a:latin typeface="Arial" panose="020B0604020202020204" pitchFamily="34" charset="0"/>
              </a:rPr>
              <a:t>Urls</a:t>
            </a:r>
            <a:r>
              <a:rPr lang="en-US" b="0" i="0">
                <a:solidFill>
                  <a:srgbClr val="2B2929"/>
                </a:solidFill>
                <a:effectLst/>
                <a:latin typeface="Arial" panose="020B0604020202020204" pitchFamily="34" charset="0"/>
              </a:rPr>
              <a:t>, Info texts​</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 Navigator search for Company, Person, Sale, Project, Selection</a:t>
            </a:r>
            <a:endParaRPr lang="en-US" b="0" i="0">
              <a:solidFill>
                <a:srgbClr val="2B2929"/>
              </a:solidFill>
              <a:effectLst/>
              <a:latin typeface="Segoe UI" panose="020B0502040204020203" pitchFamily="34" charset="0"/>
            </a:endParaRPr>
          </a:p>
          <a:p>
            <a:endParaRPr lang="en-US"/>
          </a:p>
          <a:p>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30</a:t>
            </a:fld>
            <a:endParaRPr lang="en-NO"/>
          </a:p>
        </p:txBody>
      </p:sp>
    </p:spTree>
    <p:extLst>
      <p:ext uri="{BB962C8B-B14F-4D97-AF65-F5344CB8AC3E}">
        <p14:creationId xmlns:p14="http://schemas.microsoft.com/office/powerpoint/2010/main" val="1628777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sz="1800" b="0" i="0">
                <a:solidFill>
                  <a:srgbClr val="000000"/>
                </a:solidFill>
                <a:effectLst/>
                <a:latin typeface="Arial"/>
                <a:cs typeface="Arial"/>
              </a:rPr>
              <a:t>I’d also like to mention that there’s been a range of smaller, but still very valuable improvements added to our online forms feature over the last few months.  </a:t>
            </a:r>
            <a:endParaRPr lang="en-US" b="0" i="0">
              <a:solidFill>
                <a:srgbClr val="000000"/>
              </a:solidFill>
              <a:effectLst/>
              <a:latin typeface="Arial"/>
              <a:cs typeface="Arial"/>
            </a:endParaRPr>
          </a:p>
          <a:p>
            <a:pPr algn="l" rtl="0" fontAlgn="base"/>
            <a:r>
              <a:rPr lang="en-US" sz="1800" b="0" i="0">
                <a:solidFill>
                  <a:srgbClr val="000000"/>
                </a:solidFill>
                <a:effectLst/>
                <a:latin typeface="Arial"/>
                <a:cs typeface="Arial"/>
              </a:rPr>
              <a:t> </a:t>
            </a:r>
            <a:endParaRPr lang="en-US" b="0" i="0">
              <a:solidFill>
                <a:srgbClr val="000000"/>
              </a:solidFill>
              <a:effectLst/>
              <a:latin typeface="Arial"/>
              <a:cs typeface="Arial"/>
            </a:endParaRPr>
          </a:p>
          <a:p>
            <a:pPr fontAlgn="base"/>
            <a:r>
              <a:rPr lang="en-US" sz="1800" b="0" i="0">
                <a:solidFill>
                  <a:srgbClr val="000000"/>
                </a:solidFill>
                <a:effectLst/>
                <a:latin typeface="Arial"/>
                <a:cs typeface="Arial"/>
              </a:rPr>
              <a:t>For example, you can now choose even more fields, </a:t>
            </a:r>
            <a:r>
              <a:rPr lang="en-US"/>
              <a:t>Improved visual design on rating buttons,</a:t>
            </a:r>
            <a:r>
              <a:rPr lang="en-US">
                <a:solidFill>
                  <a:srgbClr val="000000"/>
                </a:solidFill>
                <a:latin typeface="Calibri"/>
                <a:cs typeface="Calibri"/>
              </a:rPr>
              <a:t> </a:t>
            </a:r>
            <a:r>
              <a:rPr lang="en-US"/>
              <a:t>Present your field in two columns</a:t>
            </a:r>
            <a:r>
              <a:rPr lang="en-US">
                <a:solidFill>
                  <a:srgbClr val="000000"/>
                </a:solidFill>
                <a:latin typeface="Calibri"/>
                <a:cs typeface="Calibri"/>
              </a:rPr>
              <a:t>,</a:t>
            </a:r>
            <a:r>
              <a:rPr lang="en-US" sz="1800">
                <a:solidFill>
                  <a:srgbClr val="000000"/>
                </a:solidFill>
                <a:latin typeface="Arial"/>
                <a:cs typeface="Arial"/>
              </a:rPr>
              <a:t> </a:t>
            </a:r>
            <a:br>
              <a:rPr lang="en-US" sz="1800">
                <a:solidFill>
                  <a:srgbClr val="000000"/>
                </a:solidFill>
                <a:latin typeface="Arial"/>
                <a:cs typeface="Arial"/>
              </a:rPr>
            </a:br>
            <a:r>
              <a:rPr lang="en-US" sz="1800" b="0" i="0">
                <a:solidFill>
                  <a:srgbClr val="000000"/>
                </a:solidFill>
                <a:effectLst/>
                <a:latin typeface="Arial"/>
                <a:cs typeface="Arial"/>
              </a:rPr>
              <a:t>use sections or multiple pages on a webform, similarly to online surveys. And we currently are working on new ways to publish your web forms as well.  </a:t>
            </a:r>
            <a:endParaRPr lang="en-US" b="0" i="0">
              <a:solidFill>
                <a:srgbClr val="000000"/>
              </a:solidFill>
              <a:effectLst/>
              <a:latin typeface="Arial"/>
              <a:cs typeface="Arial"/>
            </a:endParaRPr>
          </a:p>
          <a:p>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31</a:t>
            </a:fld>
            <a:endParaRPr lang="en-NO"/>
          </a:p>
        </p:txBody>
      </p:sp>
    </p:spTree>
    <p:extLst>
      <p:ext uri="{BB962C8B-B14F-4D97-AF65-F5344CB8AC3E}">
        <p14:creationId xmlns:p14="http://schemas.microsoft.com/office/powerpoint/2010/main" val="870058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sz="1200" b="0" i="0" dirty="0">
                <a:solidFill>
                  <a:srgbClr val="000000"/>
                </a:solidFill>
                <a:effectLst/>
                <a:latin typeface="Arial" panose="020B0604020202020204" pitchFamily="34" charset="0"/>
              </a:rPr>
              <a:t>With SuperOffice Databridge you can access all vital information in one place.   </a:t>
            </a:r>
            <a:endParaRPr lang="en-US" sz="1400" b="0" i="0" dirty="0">
              <a:solidFill>
                <a:srgbClr val="000000"/>
              </a:solidFill>
              <a:effectLst/>
              <a:latin typeface="Segoe UI" panose="020B0502040204020203" pitchFamily="34" charset="0"/>
            </a:endParaRPr>
          </a:p>
          <a:p>
            <a:pPr algn="l" rtl="0" fontAlgn="base"/>
            <a:endParaRPr lang="en-US" sz="1200" b="0" i="0"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000000"/>
                </a:solidFill>
                <a:effectLst/>
                <a:latin typeface="Arial" panose="020B0604020202020204" pitchFamily="34" charset="0"/>
              </a:rPr>
              <a:t>In essence, Databridge is a supercharged import/export tool that you can schedule and set up to run automatically – thereby ensuring that you Exchange information between SuperOffice CRM and your other cloud solutions and set up integrations to fit your different business needs.  </a:t>
            </a:r>
          </a:p>
          <a:p>
            <a:pPr algn="l" rtl="0" fontAlgn="base"/>
            <a:endParaRPr lang="en-US" sz="1200" b="0" i="0" dirty="0">
              <a:solidFill>
                <a:srgbClr val="000000"/>
              </a:solidFill>
              <a:effectLst/>
              <a:latin typeface="Arial" panose="020B0604020202020204" pitchFamily="34" charset="0"/>
            </a:endParaRPr>
          </a:p>
          <a:p>
            <a:pPr algn="l" rtl="0" fontAlgn="base"/>
            <a:endParaRPr lang="en-US" sz="1200" b="0" i="0" dirty="0">
              <a:solidFill>
                <a:srgbClr val="000000"/>
              </a:solidFill>
              <a:effectLst/>
              <a:latin typeface="Arial" panose="020B0604020202020204" pitchFamily="34" charset="0"/>
            </a:endParaRPr>
          </a:p>
        </p:txBody>
      </p:sp>
      <p:sp>
        <p:nvSpPr>
          <p:cNvPr id="4" name="Plassholder for lysbildenummer 3"/>
          <p:cNvSpPr>
            <a:spLocks noGrp="1"/>
          </p:cNvSpPr>
          <p:nvPr>
            <p:ph type="sldNum" sz="quarter" idx="5"/>
          </p:nvPr>
        </p:nvSpPr>
        <p:spPr/>
        <p:txBody>
          <a:bodyPr/>
          <a:lstStyle/>
          <a:p>
            <a:fld id="{7D01D8F5-F81D-C84A-98C1-750C41B6CE4F}" type="slidenum">
              <a:rPr lang="en-NO" smtClean="0"/>
              <a:t>32</a:t>
            </a:fld>
            <a:endParaRPr lang="en-NO"/>
          </a:p>
        </p:txBody>
      </p:sp>
    </p:spTree>
    <p:extLst>
      <p:ext uri="{BB962C8B-B14F-4D97-AF65-F5344CB8AC3E}">
        <p14:creationId xmlns:p14="http://schemas.microsoft.com/office/powerpoint/2010/main" val="3234952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SuperOffice App Store</a:t>
            </a:r>
            <a:endParaRPr lang="en-US" dirty="0"/>
          </a:p>
          <a:p>
            <a:pPr fontAlgn="base"/>
            <a:r>
              <a:rPr lang="en-US" sz="1200" i="0" dirty="0">
                <a:solidFill>
                  <a:srgbClr val="000000"/>
                </a:solidFill>
                <a:effectLst/>
                <a:latin typeface="Calibri" panose="020F0502020204030204" pitchFamily="34" charset="0"/>
                <a:ea typeface="Calibri" panose="020F0502020204030204" pitchFamily="34" charset="0"/>
              </a:rPr>
              <a:t>We have over 120 apps in our app store – and with the new </a:t>
            </a:r>
            <a:r>
              <a:rPr lang="en-US" sz="1200" b="1" i="0" dirty="0">
                <a:solidFill>
                  <a:srgbClr val="000000"/>
                </a:solidFill>
                <a:effectLst/>
                <a:latin typeface="Calibri" panose="020F0502020204030204" pitchFamily="34" charset="0"/>
                <a:ea typeface="Calibri" panose="020F0502020204030204" pitchFamily="34" charset="0"/>
              </a:rPr>
              <a:t>App Store</a:t>
            </a:r>
            <a:r>
              <a:rPr lang="en-US" sz="1200" i="0" dirty="0">
                <a:solidFill>
                  <a:srgbClr val="000000"/>
                </a:solidFill>
                <a:effectLst/>
                <a:latin typeface="Calibri" panose="020F0502020204030204" pitchFamily="34" charset="0"/>
                <a:ea typeface="Calibri" panose="020F0502020204030204" pitchFamily="34" charset="0"/>
              </a:rPr>
              <a:t> you can enjoy even more apps that will help you increase your productivity, customize your CRM solution, and offer a better online experience. </a:t>
            </a:r>
            <a:r>
              <a:rPr lang="en-US" sz="1200" i="0" dirty="0">
                <a:effectLst/>
                <a:latin typeface="Calibri" panose="020F0502020204030204" pitchFamily="34" charset="0"/>
                <a:ea typeface="Calibri" panose="020F0502020204030204" pitchFamily="34" charset="0"/>
              </a:rPr>
              <a:t>​</a:t>
            </a:r>
          </a:p>
          <a:p>
            <a:pPr fontAlgn="base"/>
            <a:r>
              <a:rPr lang="en-US" sz="1200" i="0" dirty="0">
                <a:effectLst/>
                <a:latin typeface="Calibri" panose="020F0502020204030204" pitchFamily="34" charset="0"/>
                <a:ea typeface="Calibri" panose="020F0502020204030204" pitchFamily="34" charset="0"/>
              </a:rPr>
              <a:t>​</a:t>
            </a:r>
            <a:br>
              <a:rPr lang="en-US" sz="1200" i="0" dirty="0">
                <a:effectLst/>
                <a:latin typeface="Calibri" panose="020F0502020204030204" pitchFamily="34" charset="0"/>
                <a:ea typeface="Calibri" panose="020F0502020204030204" pitchFamily="34" charset="0"/>
              </a:rPr>
            </a:br>
            <a:r>
              <a:rPr lang="en-US" sz="1200" i="0" dirty="0">
                <a:solidFill>
                  <a:srgbClr val="000000"/>
                </a:solidFill>
                <a:effectLst/>
                <a:latin typeface="Calibri" panose="020F0502020204030204" pitchFamily="34" charset="0"/>
                <a:ea typeface="Calibri" panose="020F0502020204030204" pitchFamily="34" charset="0"/>
              </a:rPr>
              <a:t>It now has a new fresh design to help the store experience,  </a:t>
            </a:r>
            <a:r>
              <a:rPr lang="en-US" sz="1200" i="0" dirty="0">
                <a:effectLst/>
                <a:latin typeface="Calibri" panose="020F0502020204030204" pitchFamily="34" charset="0"/>
                <a:ea typeface="Calibri" panose="020F0502020204030204" pitchFamily="34" charset="0"/>
              </a:rPr>
              <a:t>​</a:t>
            </a:r>
          </a:p>
          <a:p>
            <a:pPr fontAlgn="base"/>
            <a:r>
              <a:rPr lang="en-US" sz="1200" i="0" dirty="0">
                <a:solidFill>
                  <a:srgbClr val="000000"/>
                </a:solidFill>
                <a:effectLst/>
                <a:latin typeface="Calibri" panose="020F0502020204030204" pitchFamily="34" charset="0"/>
                <a:ea typeface="Calibri" panose="020F0502020204030204" pitchFamily="34" charset="0"/>
              </a:rPr>
              <a:t>New searching capabilities and valuable app insights in spotlight articles.</a:t>
            </a:r>
            <a:endParaRPr lang="en-US" sz="1200" i="0" dirty="0">
              <a:effectLst/>
              <a:latin typeface="Calibri" panose="020F0502020204030204" pitchFamily="34" charset="0"/>
              <a:ea typeface="Calibri" panose="020F0502020204030204" pitchFamily="34" charset="0"/>
            </a:endParaRPr>
          </a:p>
          <a:p>
            <a:pPr fontAlgn="base"/>
            <a:r>
              <a:rPr lang="en-US" sz="1200" i="0" dirty="0">
                <a:solidFill>
                  <a:srgbClr val="000000"/>
                </a:solidFill>
                <a:effectLst/>
                <a:latin typeface="Calibri" panose="020F0502020204030204" pitchFamily="34" charset="0"/>
                <a:ea typeface="Calibri" panose="020F0502020204030204" pitchFamily="34" charset="0"/>
              </a:rPr>
              <a:t>And we’ve got some new apps on the shelves: </a:t>
            </a:r>
            <a:r>
              <a:rPr lang="en-US" sz="1200" i="0" dirty="0">
                <a:effectLst/>
                <a:latin typeface="Calibri" panose="020F0502020204030204" pitchFamily="34" charset="0"/>
                <a:ea typeface="Calibri" panose="020F0502020204030204" pitchFamily="34" charset="0"/>
              </a:rPr>
              <a:t>​</a:t>
            </a:r>
          </a:p>
          <a:p>
            <a:pPr fontAlgn="base"/>
            <a:r>
              <a:rPr lang="en-US" sz="1200" i="0" dirty="0">
                <a:solidFill>
                  <a:srgbClr val="000000"/>
                </a:solidFill>
                <a:effectLst/>
                <a:latin typeface="Calibri" panose="020F0502020204030204" pitchFamily="34" charset="0"/>
                <a:ea typeface="Calibri" panose="020F0502020204030204" pitchFamily="34" charset="0"/>
              </a:rPr>
              <a:t> </a:t>
            </a:r>
            <a:r>
              <a:rPr lang="en-US" sz="1200" i="0" dirty="0">
                <a:effectLst/>
                <a:latin typeface="Calibri" panose="020F0502020204030204" pitchFamily="34" charset="0"/>
                <a:ea typeface="Calibri" panose="020F0502020204030204" pitchFamily="34" charset="0"/>
              </a:rPr>
              <a:t>​</a:t>
            </a:r>
          </a:p>
          <a:p>
            <a:pPr>
              <a:spcAft>
                <a:spcPts val="1200"/>
              </a:spcAft>
            </a:pPr>
            <a:r>
              <a:rPr lang="en-US" sz="1200" i="0" dirty="0">
                <a:solidFill>
                  <a:srgbClr val="000000"/>
                </a:solidFill>
                <a:effectLst/>
                <a:latin typeface="Calibri" panose="020F0502020204030204" pitchFamily="34" charset="0"/>
                <a:ea typeface="Calibri" panose="020F0502020204030204" pitchFamily="34" charset="0"/>
              </a:rPr>
              <a:t>For example, you can soon connect SuperOffice CRM with Slack, WordPress, MailChimp, Trello and MS Teams</a:t>
            </a:r>
          </a:p>
          <a:p>
            <a:endParaRPr lang="en-US" dirty="0"/>
          </a:p>
        </p:txBody>
      </p:sp>
      <p:sp>
        <p:nvSpPr>
          <p:cNvPr id="4" name="Plassholder for lysbildenummer 3"/>
          <p:cNvSpPr>
            <a:spLocks noGrp="1"/>
          </p:cNvSpPr>
          <p:nvPr>
            <p:ph type="sldNum" sz="quarter" idx="5"/>
          </p:nvPr>
        </p:nvSpPr>
        <p:spPr/>
        <p:txBody>
          <a:bodyPr/>
          <a:lstStyle/>
          <a:p>
            <a:fld id="{7D01D8F5-F81D-C84A-98C1-750C41B6CE4F}" type="slidenum">
              <a:rPr lang="en-NO" smtClean="0"/>
              <a:t>33</a:t>
            </a:fld>
            <a:endParaRPr lang="en-NO"/>
          </a:p>
        </p:txBody>
      </p:sp>
    </p:spTree>
    <p:extLst>
      <p:ext uri="{BB962C8B-B14F-4D97-AF65-F5344CB8AC3E}">
        <p14:creationId xmlns:p14="http://schemas.microsoft.com/office/powerpoint/2010/main" val="163247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buFont typeface="Arial" panose="020B0604020202020204" pitchFamily="34" charset="0"/>
              <a:buNone/>
            </a:pPr>
            <a:r>
              <a:rPr lang="en-US" sz="1800" b="1" i="0">
                <a:solidFill>
                  <a:srgbClr val="000000"/>
                </a:solidFill>
                <a:effectLst/>
                <a:latin typeface="Calibri" panose="020F0502020204030204" pitchFamily="34" charset="0"/>
              </a:rPr>
              <a:t>With the new features and improvements we have released so far, there is still more to come!</a:t>
            </a:r>
          </a:p>
          <a:p>
            <a:pPr algn="l" rtl="0" fontAlgn="base">
              <a:buFont typeface="Arial" panose="020B0604020202020204" pitchFamily="34" charset="0"/>
              <a:buNone/>
            </a:pPr>
            <a:endParaRPr lang="en-US" sz="1800" b="1" i="0">
              <a:solidFill>
                <a:srgbClr val="000000"/>
              </a:solidFill>
              <a:effectLst/>
              <a:latin typeface="Calibri" panose="020F0502020204030204" pitchFamily="34" charset="0"/>
            </a:endParaRPr>
          </a:p>
          <a:p>
            <a:pPr algn="l" rtl="0" fontAlgn="base">
              <a:buFont typeface="Arial" panose="020B0604020202020204" pitchFamily="34" charset="0"/>
              <a:buNone/>
            </a:pPr>
            <a:r>
              <a:rPr lang="en-US" sz="2800" b="0" i="0">
                <a:solidFill>
                  <a:srgbClr val="000000"/>
                </a:solidFill>
                <a:effectLst/>
                <a:latin typeface="WordVisi_MSFontService"/>
              </a:rPr>
              <a:t>So here you will get a sneak peak of the features that are going to be released soon….</a:t>
            </a:r>
            <a:br>
              <a:rPr lang="en-US" sz="1800" b="1" i="0">
                <a:solidFill>
                  <a:srgbClr val="000000"/>
                </a:solidFill>
                <a:effectLst/>
                <a:latin typeface="Calibri" panose="020F0502020204030204" pitchFamily="34" charset="0"/>
              </a:rPr>
            </a:br>
            <a:endParaRPr lang="en-US" sz="1800" b="1" i="0">
              <a:solidFill>
                <a:srgbClr val="000000"/>
              </a:solidFill>
              <a:effectLst/>
              <a:latin typeface="Calibri" panose="020F0502020204030204" pitchFamily="34" charset="0"/>
            </a:endParaRPr>
          </a:p>
          <a:p>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34</a:t>
            </a:fld>
            <a:endParaRPr lang="en-NO"/>
          </a:p>
        </p:txBody>
      </p:sp>
    </p:spTree>
    <p:extLst>
      <p:ext uri="{BB962C8B-B14F-4D97-AF65-F5344CB8AC3E}">
        <p14:creationId xmlns:p14="http://schemas.microsoft.com/office/powerpoint/2010/main" val="1709962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rgbClr val="000000"/>
                </a:solidFill>
                <a:effectLst/>
                <a:latin typeface="Calibri" panose="020F0502020204030204" pitchFamily="34" charset="0"/>
              </a:rPr>
              <a:t>New Help Center </a:t>
            </a:r>
            <a:r>
              <a:rPr lang="en-US" sz="1200" b="0" i="0">
                <a:solidFill>
                  <a:srgbClr val="000000"/>
                </a:solidFill>
                <a:effectLst/>
                <a:latin typeface="Calibri" panose="020F0502020204030204" pitchFamily="34" charset="0"/>
              </a:rPr>
              <a:t>– We’re taking our support services to a new level with a new design, one site for both support and communication, and public forums for customers.  </a:t>
            </a:r>
            <a:br>
              <a:rPr lang="en-US"/>
            </a:br>
            <a:br>
              <a:rPr lang="en-US" i="0" u="none"/>
            </a:br>
            <a:r>
              <a:rPr lang="en-US" sz="1800" b="0" i="0" u="none">
                <a:solidFill>
                  <a:srgbClr val="0078D4"/>
                </a:solidFill>
                <a:effectLst/>
                <a:latin typeface="Calibri" panose="020F0502020204030204" pitchFamily="34" charset="0"/>
              </a:rPr>
              <a:t>When you want to contact Support, either by clicking on “contact Support” inside your SuperOffice CRM solution, or when clicking on the link for Support on our website, you will first notice a fresh new design, that matches our overall brand look. The </a:t>
            </a:r>
            <a:r>
              <a:rPr lang="en-US" sz="1800" b="0" i="0" u="none" err="1">
                <a:solidFill>
                  <a:srgbClr val="0078D4"/>
                </a:solidFill>
                <a:effectLst/>
                <a:latin typeface="Calibri" panose="020F0502020204030204" pitchFamily="34" charset="0"/>
              </a:rPr>
              <a:t>colours</a:t>
            </a:r>
            <a:r>
              <a:rPr lang="en-US" sz="1800" b="0" i="0" u="none">
                <a:solidFill>
                  <a:srgbClr val="0078D4"/>
                </a:solidFill>
                <a:effectLst/>
                <a:latin typeface="Calibri" panose="020F0502020204030204" pitchFamily="34" charset="0"/>
              </a:rPr>
              <a:t> are darker, calmer and we have paid even greater attention to accessibility in the new design. </a:t>
            </a:r>
            <a:r>
              <a:rPr lang="en-US" sz="1800" b="0" i="0" u="none">
                <a:solidFill>
                  <a:srgbClr val="000000"/>
                </a:solidFill>
                <a:effectLst/>
                <a:latin typeface="Calibri" panose="020F0502020204030204" pitchFamily="34" charset="0"/>
              </a:rPr>
              <a:t> </a:t>
            </a:r>
            <a:br>
              <a:rPr lang="en-US" sz="1800" b="0" i="0" u="none">
                <a:solidFill>
                  <a:srgbClr val="000000"/>
                </a:solidFill>
                <a:effectLst/>
                <a:latin typeface="Calibri" panose="020F0502020204030204" pitchFamily="34" charset="0"/>
              </a:rPr>
            </a:br>
            <a:endParaRPr lang="en-US" sz="1800" b="0" i="0" u="none">
              <a:solidFill>
                <a:srgbClr val="000000"/>
              </a:solidFill>
              <a:effectLst/>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a:solidFill>
                  <a:srgbClr val="000000"/>
                </a:solidFill>
                <a:effectLst/>
                <a:latin typeface="Calibri" panose="020F0502020204030204" pitchFamily="34" charset="0"/>
              </a:rPr>
              <a:t>You can </a:t>
            </a:r>
            <a:r>
              <a:rPr lang="en-US" sz="1800" b="0" i="0" u="none">
                <a:solidFill>
                  <a:srgbClr val="0078D4"/>
                </a:solidFill>
                <a:effectLst/>
                <a:latin typeface="Calibri" panose="020F0502020204030204" pitchFamily="34" charset="0"/>
              </a:rPr>
              <a:t>access our library of Frequently Asked Questions </a:t>
            </a:r>
            <a:r>
              <a:rPr lang="en-US" sz="1800" b="0" i="0" u="none">
                <a:solidFill>
                  <a:srgbClr val="000000"/>
                </a:solidFill>
                <a:effectLst/>
                <a:latin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a:solidFill>
                  <a:srgbClr val="0078D4"/>
                </a:solidFill>
                <a:effectLst/>
                <a:latin typeface="Calibri" panose="020F0502020204030204" pitchFamily="34" charset="0"/>
              </a:rPr>
              <a:t>our Chatbot is trained to help you get around the available learning materials and FAQs</a:t>
            </a:r>
            <a:endParaRPr lang="en-US" sz="1800" b="0" i="0" u="none">
              <a:solidFill>
                <a:srgbClr val="000000"/>
              </a:solidFill>
              <a:effectLst/>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a:solidFill>
                  <a:srgbClr val="0078D4"/>
                </a:solidFill>
                <a:effectLst/>
                <a:latin typeface="Calibri" panose="020F0502020204030204" pitchFamily="34" charset="0"/>
              </a:rPr>
              <a:t>you can register a ticket directly to our support team</a:t>
            </a:r>
          </a:p>
          <a:p>
            <a:pPr algn="l" rtl="0" fontAlgn="base"/>
            <a:r>
              <a:rPr lang="en-US" sz="1800" b="0" i="0" u="none">
                <a:solidFill>
                  <a:srgbClr val="0078D4"/>
                </a:solidFill>
                <a:effectLst/>
                <a:latin typeface="Calibri" panose="020F0502020204030204" pitchFamily="34" charset="0"/>
              </a:rPr>
              <a:t>-      You can also see the status of all your current or past requests and you can add comments or information too. </a:t>
            </a:r>
            <a:r>
              <a:rPr lang="en-US" sz="1800" b="0" i="0" u="none">
                <a:solidFill>
                  <a:srgbClr val="000000"/>
                </a:solidFill>
                <a:effectLst/>
                <a:latin typeface="Calibri" panose="020F0502020204030204" pitchFamily="34" charset="0"/>
              </a:rPr>
              <a:t> </a:t>
            </a:r>
            <a:br>
              <a:rPr lang="en-US" sz="1800" b="0" i="0" u="none">
                <a:solidFill>
                  <a:srgbClr val="000000"/>
                </a:solidFill>
                <a:effectLst/>
                <a:latin typeface="Calibri" panose="020F0502020204030204" pitchFamily="34" charset="0"/>
              </a:rPr>
            </a:br>
            <a:endParaRPr lang="en-US" b="0" i="0" u="none">
              <a:solidFill>
                <a:srgbClr val="000000"/>
              </a:solidFill>
              <a:effectLst/>
              <a:latin typeface="Segoe UI" panose="020B0502040204020203" pitchFamily="34" charset="0"/>
            </a:endParaRPr>
          </a:p>
          <a:p>
            <a:pPr algn="l" rtl="0" fontAlgn="base"/>
            <a:r>
              <a:rPr lang="en-US" sz="1800" b="0" i="0" u="none">
                <a:solidFill>
                  <a:srgbClr val="0078D4"/>
                </a:solidFill>
                <a:effectLst/>
                <a:latin typeface="Calibri" panose="020F0502020204030204" pitchFamily="34" charset="0"/>
              </a:rPr>
              <a:t>The new design aims to make the process faster and easier than before and certainly help you find the help you need. </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lgn="l" rtl="0" fontAlgn="base"/>
            <a:r>
              <a:rPr lang="en-US" sz="1800" b="1" i="0" u="none">
                <a:solidFill>
                  <a:srgbClr val="0078D4"/>
                </a:solidFill>
                <a:effectLst/>
                <a:latin typeface="Calibri" panose="020F0502020204030204" pitchFamily="34" charset="0"/>
              </a:rPr>
              <a:t>Community:</a:t>
            </a:r>
          </a:p>
          <a:p>
            <a:pPr algn="l" rtl="0" fontAlgn="base"/>
            <a:r>
              <a:rPr lang="en-US" sz="1800" b="0" i="0" u="none">
                <a:solidFill>
                  <a:srgbClr val="0078D4"/>
                </a:solidFill>
                <a:effectLst/>
                <a:latin typeface="Calibri" panose="020F0502020204030204" pitchFamily="34" charset="0"/>
              </a:rPr>
              <a:t>Next up and available soon is a brand new Community site. This will also get a new and updated look and feel as well as improved user experience, search experience and how you access and consume various learning content.  </a:t>
            </a:r>
            <a:r>
              <a:rPr lang="en-US" sz="1800" b="0" i="0" u="none">
                <a:solidFill>
                  <a:srgbClr val="000000"/>
                </a:solidFill>
                <a:effectLst/>
                <a:latin typeface="Calibri" panose="020F0502020204030204" pitchFamily="34" charset="0"/>
              </a:rPr>
              <a:t> </a:t>
            </a:r>
            <a:endParaRPr lang="en-US" b="0" i="0" u="none">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sz="1800" b="0" i="0" u="none">
                <a:solidFill>
                  <a:srgbClr val="0078D4"/>
                </a:solidFill>
                <a:effectLst/>
                <a:latin typeface="Calibri" panose="020F0502020204030204" pitchFamily="34" charset="0"/>
              </a:rPr>
              <a:t>Together with the new Community site, we will also finally introduce many new forums. This will be a place where you can ask different CRM related questions you are concerned with as well as contribute with your own experience and knowledge about CRM and in using SuperOffice CRM. </a:t>
            </a:r>
            <a:br>
              <a:rPr lang="en-US" sz="1800" b="0" i="0" u="sng">
                <a:solidFill>
                  <a:srgbClr val="0078D4"/>
                </a:solidFill>
                <a:effectLst/>
                <a:latin typeface="Calibri" panose="020F0502020204030204" pitchFamily="34" charset="0"/>
              </a:rPr>
            </a:br>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35</a:t>
            </a:fld>
            <a:endParaRPr lang="en-NO"/>
          </a:p>
        </p:txBody>
      </p:sp>
    </p:spTree>
    <p:extLst>
      <p:ext uri="{BB962C8B-B14F-4D97-AF65-F5344CB8AC3E}">
        <p14:creationId xmlns:p14="http://schemas.microsoft.com/office/powerpoint/2010/main" val="2807329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sz="1800" b="0" i="0">
                <a:solidFill>
                  <a:srgbClr val="000000"/>
                </a:solidFill>
                <a:effectLst/>
                <a:latin typeface="Arial" panose="020B0604020202020204" pitchFamily="34" charset="0"/>
              </a:rPr>
              <a:t>Right now, we’re working on the </a:t>
            </a:r>
            <a:r>
              <a:rPr lang="en-US" sz="1800" b="1" i="0">
                <a:solidFill>
                  <a:srgbClr val="000000"/>
                </a:solidFill>
                <a:effectLst/>
                <a:latin typeface="Arial" panose="020B0604020202020204" pitchFamily="34" charset="0"/>
              </a:rPr>
              <a:t>SharePoint Integration</a:t>
            </a:r>
            <a:r>
              <a:rPr lang="en-US" sz="1800" b="0" i="0">
                <a:solidFill>
                  <a:srgbClr val="000000"/>
                </a:solidFill>
                <a:effectLst/>
                <a:latin typeface="Arial" panose="020B0604020202020204" pitchFamily="34" charset="0"/>
              </a:rPr>
              <a:t> that we think will be really interesting for many customers who are already using or planning to use SharePoint as their document and collaboration tool.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 </a:t>
            </a:r>
            <a:r>
              <a:rPr lang="en-US" b="0" i="0">
                <a:solidFill>
                  <a:srgbClr val="2B2929"/>
                </a:solidFill>
                <a:effectLst/>
                <a:latin typeface="Arial" panose="020B0604020202020204" pitchFamily="34" charset="0"/>
              </a:rPr>
              <a:t>​</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SharePoint offer more advanced document management capabilities but rely on each company creating sensible filesharing rules.​</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SuperOffice offer templates and automatically links documents to main CRM entities, making it easy to find and use in connection with CRM processes. ​</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However, storing documents in two system means people loose track of where something is, waste time finding documents, they need rules for what and when and risk of information silos. ​</a:t>
            </a:r>
            <a:endParaRPr lang="en-US" b="0" i="0">
              <a:solidFill>
                <a:srgbClr val="2B2929"/>
              </a:solidFill>
              <a:effectLst/>
              <a:latin typeface="Segoe UI" panose="020B0502040204020203" pitchFamily="34" charset="0"/>
            </a:endParaRPr>
          </a:p>
          <a:p>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36</a:t>
            </a:fld>
            <a:endParaRPr lang="en-NO"/>
          </a:p>
        </p:txBody>
      </p:sp>
    </p:spTree>
    <p:extLst>
      <p:ext uri="{BB962C8B-B14F-4D97-AF65-F5344CB8AC3E}">
        <p14:creationId xmlns:p14="http://schemas.microsoft.com/office/powerpoint/2010/main" val="2555698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buFont typeface="Arial" panose="020B0604020202020204" pitchFamily="34" charset="0"/>
              <a:buNone/>
            </a:pPr>
            <a:r>
              <a:rPr lang="en-US" b="1" i="0" u="none" strike="noStrike">
                <a:solidFill>
                  <a:srgbClr val="2B2929"/>
                </a:solidFill>
                <a:effectLst/>
                <a:latin typeface="Arial" panose="020B0604020202020204" pitchFamily="34" charset="0"/>
              </a:rPr>
              <a:t>With the </a:t>
            </a:r>
            <a:r>
              <a:rPr lang="en-US" b="1" i="0" u="none" strike="noStrike" err="1">
                <a:solidFill>
                  <a:srgbClr val="2B2929"/>
                </a:solidFill>
                <a:effectLst/>
                <a:latin typeface="Arial" panose="020B0604020202020204" pitchFamily="34" charset="0"/>
              </a:rPr>
              <a:t>Sharepoint</a:t>
            </a:r>
            <a:r>
              <a:rPr lang="en-US" b="1" i="0" u="none" strike="noStrike">
                <a:solidFill>
                  <a:srgbClr val="2B2929"/>
                </a:solidFill>
                <a:effectLst/>
                <a:latin typeface="Arial" panose="020B0604020202020204" pitchFamily="34" charset="0"/>
              </a:rPr>
              <a:t> integration:</a:t>
            </a:r>
          </a:p>
          <a:p>
            <a:pPr algn="l" rtl="0" fontAlgn="base">
              <a:buFont typeface="Arial" panose="020B0604020202020204" pitchFamily="34" charset="0"/>
              <a:buChar char="•"/>
            </a:pPr>
            <a:endParaRPr lang="en-US" b="0" i="0" u="none" strike="noStrike">
              <a:solidFill>
                <a:srgbClr val="2B2929"/>
              </a:solidFill>
              <a:effectLst/>
              <a:latin typeface="Arial" panose="020B0604020202020204" pitchFamily="34" charset="0"/>
            </a:endParaRPr>
          </a:p>
          <a:p>
            <a:pPr algn="l" rtl="0" fontAlgn="base">
              <a:buFont typeface="Arial" panose="020B0604020202020204" pitchFamily="34" charset="0"/>
              <a:buNone/>
            </a:pPr>
            <a:r>
              <a:rPr lang="en-US" b="0" i="0" u="none" strike="noStrike">
                <a:solidFill>
                  <a:srgbClr val="2B2929"/>
                </a:solidFill>
                <a:effectLst/>
                <a:latin typeface="Arial" panose="020B0604020202020204" pitchFamily="34" charset="0"/>
              </a:rPr>
              <a:t>-You enable true document collaboration</a:t>
            </a:r>
            <a:r>
              <a:rPr lang="en-US" b="0" i="0">
                <a:solidFill>
                  <a:srgbClr val="2B2929"/>
                </a:solidFill>
                <a:effectLst/>
                <a:latin typeface="Arial" panose="020B0604020202020204" pitchFamily="34" charset="0"/>
              </a:rPr>
              <a:t>​ and information sharing across your entire organization​</a:t>
            </a:r>
          </a:p>
          <a:p>
            <a:pPr algn="l" rtl="0" fontAlgn="base">
              <a:buFont typeface="Arial" panose="020B0604020202020204" pitchFamily="34" charset="0"/>
              <a:buNone/>
            </a:pPr>
            <a:r>
              <a:rPr lang="en-US" b="0" i="0" u="none" strike="noStrike">
                <a:solidFill>
                  <a:srgbClr val="2B2929"/>
                </a:solidFill>
                <a:effectLst/>
                <a:latin typeface="Arial" panose="020B0604020202020204" pitchFamily="34" charset="0"/>
              </a:rPr>
              <a:t>-As a SuperOffice user, you don't have to think about where the documents are located.​</a:t>
            </a:r>
            <a:r>
              <a:rPr lang="en-US" b="0" i="0">
                <a:solidFill>
                  <a:srgbClr val="2B2929"/>
                </a:solidFill>
                <a:effectLst/>
                <a:latin typeface="Arial" panose="020B0604020202020204" pitchFamily="34" charset="0"/>
              </a:rPr>
              <a:t>​</a:t>
            </a:r>
          </a:p>
          <a:p>
            <a:pPr algn="l" rtl="0" fontAlgn="base">
              <a:buFont typeface="Arial" panose="020B0604020202020204" pitchFamily="34" charset="0"/>
              <a:buChar char="•"/>
            </a:pPr>
            <a:endParaRPr lang="en-US" b="0" i="0">
              <a:solidFill>
                <a:srgbClr val="2B2929"/>
              </a:solidFill>
              <a:effectLst/>
              <a:latin typeface="Arial" panose="020B0604020202020204" pitchFamily="34" charset="0"/>
            </a:endParaRPr>
          </a:p>
          <a:p>
            <a:pPr algn="l" rtl="0" fontAlgn="base"/>
            <a:r>
              <a:rPr lang="en-US" b="0" i="0" u="none" strike="noStrike">
                <a:solidFill>
                  <a:srgbClr val="2B2929"/>
                </a:solidFill>
                <a:effectLst/>
                <a:latin typeface="Arial" panose="020B0604020202020204" pitchFamily="34" charset="0"/>
              </a:rPr>
              <a:t>All documents and emails you write or archive from SuperOffice will be stored in your SharePoint Online repository, where you have total control.</a:t>
            </a:r>
            <a:r>
              <a:rPr lang="en-US" b="0" i="0">
                <a:solidFill>
                  <a:srgbClr val="2B2929"/>
                </a:solidFill>
                <a:effectLst/>
                <a:latin typeface="Arial" panose="020B0604020202020204" pitchFamily="34" charset="0"/>
              </a:rPr>
              <a:t>​</a:t>
            </a:r>
            <a:endParaRPr lang="en-US" b="0" i="0">
              <a:solidFill>
                <a:srgbClr val="2B2929"/>
              </a:solidFill>
              <a:effectLst/>
              <a:latin typeface="Segoe UI" panose="020B0502040204020203" pitchFamily="34" charset="0"/>
            </a:endParaRPr>
          </a:p>
          <a:p>
            <a:pPr algn="l" rtl="0" fontAlgn="base"/>
            <a:r>
              <a:rPr lang="en-US" b="0" i="0" u="none" strike="noStrike">
                <a:solidFill>
                  <a:srgbClr val="2B2929"/>
                </a:solidFill>
                <a:effectLst/>
                <a:latin typeface="Arial" panose="020B0604020202020204" pitchFamily="34" charset="0"/>
              </a:rPr>
              <a:t>Everyone in your company can access these documents; Even those who do not use SuperOffice. ​</a:t>
            </a:r>
            <a:r>
              <a:rPr lang="en-US" b="0" i="0">
                <a:solidFill>
                  <a:srgbClr val="2B2929"/>
                </a:solidFill>
                <a:effectLst/>
                <a:latin typeface="Arial" panose="020B0604020202020204" pitchFamily="34" charset="0"/>
              </a:rPr>
              <a:t>​</a:t>
            </a:r>
            <a:endParaRPr lang="en-US" b="0" i="0">
              <a:solidFill>
                <a:srgbClr val="2B2929"/>
              </a:solidFill>
              <a:effectLst/>
              <a:latin typeface="Segoe UI" panose="020B0502040204020203" pitchFamily="34" charset="0"/>
            </a:endParaRPr>
          </a:p>
          <a:p>
            <a:pPr algn="l" rtl="0" fontAlgn="base"/>
            <a:r>
              <a:rPr lang="en-US" b="0" i="0" u="none" strike="noStrike">
                <a:solidFill>
                  <a:srgbClr val="2B2929"/>
                </a:solidFill>
                <a:effectLst/>
                <a:latin typeface="Arial" panose="020B0604020202020204" pitchFamily="34" charset="0"/>
              </a:rPr>
              <a:t>You will also be able to work together in the same document at the same time, share documents with anyone and have access to older versions of the document at any time. ​</a:t>
            </a:r>
            <a:endParaRPr lang="en-US" b="0" i="0">
              <a:solidFill>
                <a:srgbClr val="2B2929"/>
              </a:solidFill>
              <a:effectLst/>
              <a:latin typeface="Segoe UI" panose="020B0502040204020203" pitchFamily="34" charset="0"/>
            </a:endParaRPr>
          </a:p>
          <a:p>
            <a:pPr algn="l" rtl="0" fontAlgn="base">
              <a:buFont typeface="Arial" panose="020B0604020202020204" pitchFamily="34" charset="0"/>
              <a:buChar char="•"/>
            </a:pPr>
            <a:endParaRPr lang="en-US" b="0" i="0">
              <a:solidFill>
                <a:srgbClr val="2B2929"/>
              </a:solidFill>
              <a:effectLst/>
              <a:latin typeface="Arial" panose="020B0604020202020204" pitchFamily="34" charset="0"/>
            </a:endParaRPr>
          </a:p>
          <a:p>
            <a:pPr algn="l" rtl="0" fontAlgn="base">
              <a:buFont typeface="Arial" panose="020B0604020202020204" pitchFamily="34" charset="0"/>
              <a:buNone/>
            </a:pPr>
            <a:r>
              <a:rPr lang="en-US" b="0" i="0">
                <a:solidFill>
                  <a:srgbClr val="2B2929"/>
                </a:solidFill>
                <a:effectLst/>
                <a:latin typeface="Arial" panose="020B0604020202020204" pitchFamily="34" charset="0"/>
              </a:rPr>
              <a:t>-Reduce (remove) the IT management and user support related to an integration between your document management system and your CRM solution,  because zero-footprint application means there is nothing to download, install, or having to help individual users with queries concerning the integration.</a:t>
            </a:r>
          </a:p>
          <a:p>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37</a:t>
            </a:fld>
            <a:endParaRPr lang="en-NO"/>
          </a:p>
        </p:txBody>
      </p:sp>
    </p:spTree>
    <p:extLst>
      <p:ext uri="{BB962C8B-B14F-4D97-AF65-F5344CB8AC3E}">
        <p14:creationId xmlns:p14="http://schemas.microsoft.com/office/powerpoint/2010/main" val="152828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US" b="1" i="0">
                <a:solidFill>
                  <a:schemeClr val="tx1"/>
                </a:solidFill>
                <a:effectLst/>
                <a:latin typeface="+mj-lt"/>
              </a:rPr>
              <a:t>Too many companies lack good routines for working in a structured and targeted way with sales. </a:t>
            </a:r>
            <a:r>
              <a:rPr lang="en-US" b="0" i="0">
                <a:solidFill>
                  <a:srgbClr val="2B2929"/>
                </a:solidFill>
                <a:effectLst/>
                <a:latin typeface="+mj-lt"/>
              </a:rPr>
              <a:t>Sales people are flying blind because they can’t see how they are performing against targets. ​</a:t>
            </a:r>
          </a:p>
          <a:p>
            <a:r>
              <a:rPr lang="en-US" b="0" i="0">
                <a:solidFill>
                  <a:srgbClr val="2B2929"/>
                </a:solidFill>
                <a:effectLst/>
                <a:latin typeface="+mj-lt"/>
              </a:rPr>
              <a:t>Without this insight, they might miss the opportunity to adjust their course, priorities, or actions which in turn may make them miss their revenue targets. </a:t>
            </a:r>
            <a:br>
              <a:rPr lang="en-US" b="0" i="0">
                <a:solidFill>
                  <a:srgbClr val="2B2929"/>
                </a:solidFill>
                <a:effectLst/>
                <a:latin typeface="+mj-lt"/>
              </a:rPr>
            </a:br>
            <a:br>
              <a:rPr lang="en-US" b="0" i="0">
                <a:solidFill>
                  <a:srgbClr val="2B2929"/>
                </a:solidFill>
                <a:effectLst/>
                <a:latin typeface="+mj-lt"/>
              </a:rPr>
            </a:br>
            <a:r>
              <a:rPr lang="en-US" b="0" i="0">
                <a:solidFill>
                  <a:srgbClr val="2B2929"/>
                </a:solidFill>
                <a:effectLst/>
                <a:latin typeface="+mj-lt"/>
              </a:rPr>
              <a:t>So we are very excited about this new upcoming feature that many of you have asked for! ( Including our own sales team)</a:t>
            </a:r>
          </a:p>
          <a:p>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38</a:t>
            </a:fld>
            <a:endParaRPr lang="en-NO"/>
          </a:p>
        </p:txBody>
      </p:sp>
    </p:spTree>
    <p:extLst>
      <p:ext uri="{BB962C8B-B14F-4D97-AF65-F5344CB8AC3E}">
        <p14:creationId xmlns:p14="http://schemas.microsoft.com/office/powerpoint/2010/main" val="2183966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i="0" dirty="0">
                <a:solidFill>
                  <a:schemeClr val="tx1"/>
                </a:solidFill>
                <a:effectLst/>
                <a:latin typeface="+mj-lt"/>
              </a:rPr>
              <a:t>With the new </a:t>
            </a:r>
            <a:r>
              <a:rPr lang="en-US" dirty="0">
                <a:solidFill>
                  <a:schemeClr val="tx1"/>
                </a:solidFill>
                <a:latin typeface="+mj-lt"/>
              </a:rPr>
              <a:t>f</a:t>
            </a:r>
            <a:r>
              <a:rPr lang="en-US" i="0" dirty="0">
                <a:solidFill>
                  <a:schemeClr val="tx1"/>
                </a:solidFill>
                <a:effectLst/>
                <a:latin typeface="+mj-lt"/>
              </a:rPr>
              <a:t>eature Sales Targets in SuperOffice,  you can get a good overview of your important KPIs and set targets like activity level, sales and average deal size, so that you can proactively improve your sales efforts.</a:t>
            </a:r>
          </a:p>
          <a:p>
            <a:pPr algn="l" rtl="0" fontAlgn="base"/>
            <a:endParaRPr lang="en-US" b="0" i="0" dirty="0">
              <a:solidFill>
                <a:srgbClr val="2B2929"/>
              </a:solidFill>
              <a:effectLst/>
              <a:latin typeface="Segoe UI" panose="020B0502040204020203" pitchFamily="34" charset="0"/>
            </a:endParaRPr>
          </a:p>
          <a:p>
            <a:pPr algn="l" rtl="0" fontAlgn="base"/>
            <a:r>
              <a:rPr lang="en-US" b="0" i="0" u="none" strike="noStrike" dirty="0">
                <a:solidFill>
                  <a:srgbClr val="2B2A2A"/>
                </a:solidFill>
                <a:effectLst/>
                <a:latin typeface="Arial" panose="020B0604020202020204" pitchFamily="34" charset="0"/>
              </a:rPr>
              <a:t>To help you focus and prioritize the right actions, we'll introduce business units. </a:t>
            </a:r>
            <a:r>
              <a:rPr lang="en-US" b="0" i="0" dirty="0">
                <a:solidFill>
                  <a:srgbClr val="2B2929"/>
                </a:solidFill>
                <a:effectLst/>
                <a:latin typeface="Arial" panose="020B0604020202020204" pitchFamily="34" charset="0"/>
              </a:rPr>
              <a:t>​</a:t>
            </a:r>
            <a:endParaRPr lang="en-US" b="0" i="0" dirty="0">
              <a:solidFill>
                <a:srgbClr val="2B2929"/>
              </a:solidFill>
              <a:effectLst/>
              <a:latin typeface="Segoe UI" panose="020B0502040204020203" pitchFamily="34" charset="0"/>
            </a:endParaRPr>
          </a:p>
          <a:p>
            <a:pPr algn="l" rtl="0" fontAlgn="base"/>
            <a:r>
              <a:rPr lang="en-US" b="0" i="0" u="none" strike="noStrike" dirty="0">
                <a:solidFill>
                  <a:srgbClr val="2B2A2A"/>
                </a:solidFill>
                <a:effectLst/>
                <a:latin typeface="Arial" panose="020B0604020202020204" pitchFamily="34" charset="0"/>
              </a:rPr>
              <a:t>Sales targets can be set up for Business units, teams and individuals. </a:t>
            </a:r>
            <a:r>
              <a:rPr lang="en-US" b="0" i="0" dirty="0">
                <a:solidFill>
                  <a:srgbClr val="2B2929"/>
                </a:solidFill>
                <a:effectLst/>
                <a:latin typeface="Arial" panose="020B0604020202020204" pitchFamily="34" charset="0"/>
              </a:rPr>
              <a:t>​</a:t>
            </a:r>
            <a:endParaRPr lang="en-US" b="0" i="0" dirty="0">
              <a:solidFill>
                <a:srgbClr val="2B2929"/>
              </a:solidFill>
              <a:effectLst/>
              <a:latin typeface="Segoe UI" panose="020B0502040204020203" pitchFamily="34" charset="0"/>
            </a:endParaRPr>
          </a:p>
          <a:p>
            <a:pPr algn="l" rtl="0" fontAlgn="base"/>
            <a:r>
              <a:rPr lang="en-US" b="0" i="0" u="none" strike="noStrike" dirty="0">
                <a:solidFill>
                  <a:srgbClr val="2B2A2A"/>
                </a:solidFill>
                <a:effectLst/>
                <a:latin typeface="Arial" panose="020B0604020202020204" pitchFamily="34" charset="0"/>
              </a:rPr>
              <a:t>For sales targets you can add a 12 month period, with the possibility to sum up months to make quarterly budgets/targets. </a:t>
            </a:r>
          </a:p>
          <a:p>
            <a:pPr algn="l" rtl="0" fontAlgn="base"/>
            <a:br>
              <a:rPr lang="en-US" b="0" i="0" u="none" strike="noStrike" dirty="0">
                <a:solidFill>
                  <a:srgbClr val="2B2A2A"/>
                </a:solidFill>
                <a:effectLst/>
                <a:latin typeface="Arial" panose="020B0604020202020204" pitchFamily="34" charset="0"/>
              </a:rPr>
            </a:br>
            <a:r>
              <a:rPr lang="en-US" b="0" i="0" u="none" strike="noStrike" dirty="0">
                <a:solidFill>
                  <a:srgbClr val="2B2A2A"/>
                </a:solidFill>
                <a:effectLst/>
                <a:latin typeface="Arial" panose="020B0604020202020204" pitchFamily="34" charset="0"/>
              </a:rPr>
              <a:t>This is all I can share right now and of course there will be more information on this as we are getting closer to release. But be sure to look out for news in your inbox, on our Community and on social media ;)</a:t>
            </a:r>
            <a:endParaRPr lang="en-US" b="0" i="0" dirty="0">
              <a:solidFill>
                <a:srgbClr val="2B2929"/>
              </a:solidFill>
              <a:effectLst/>
              <a:latin typeface="Segoe UI" panose="020B0502040204020203" pitchFamily="34" charset="0"/>
            </a:endParaRPr>
          </a:p>
          <a:p>
            <a:endParaRPr lang="en-US" dirty="0"/>
          </a:p>
        </p:txBody>
      </p:sp>
      <p:sp>
        <p:nvSpPr>
          <p:cNvPr id="4" name="Plassholder for lysbildenummer 3"/>
          <p:cNvSpPr>
            <a:spLocks noGrp="1"/>
          </p:cNvSpPr>
          <p:nvPr>
            <p:ph type="sldNum" sz="quarter" idx="5"/>
          </p:nvPr>
        </p:nvSpPr>
        <p:spPr/>
        <p:txBody>
          <a:bodyPr/>
          <a:lstStyle/>
          <a:p>
            <a:fld id="{7D01D8F5-F81D-C84A-98C1-750C41B6CE4F}" type="slidenum">
              <a:rPr lang="en-NO" smtClean="0"/>
              <a:t>39</a:t>
            </a:fld>
            <a:endParaRPr lang="en-NO"/>
          </a:p>
        </p:txBody>
      </p:sp>
    </p:spTree>
    <p:extLst>
      <p:ext uri="{BB962C8B-B14F-4D97-AF65-F5344CB8AC3E}">
        <p14:creationId xmlns:p14="http://schemas.microsoft.com/office/powerpoint/2010/main" val="182504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94949"/>
                </a:solidFill>
                <a:effectLst/>
                <a:latin typeface="Proxima-Nova"/>
              </a:rPr>
              <a:t>Modernized user interface :</a:t>
            </a:r>
            <a:r>
              <a:rPr lang="en-US" b="0" i="0" dirty="0">
                <a:solidFill>
                  <a:srgbClr val="494949"/>
                </a:solidFill>
                <a:effectLst/>
                <a:latin typeface="Proxima-Nova"/>
              </a:rPr>
              <a:t>The SuperOffice CRM interface was refreshed to give you a whole new user experience. A brand-new color palette, clearer navigation, and flexible screen spacing to help you manage and navigate your screen easier.</a:t>
            </a:r>
            <a:endParaRPr lang="en-US" dirty="0"/>
          </a:p>
          <a:p>
            <a:endParaRPr lang="en-IN" dirty="0"/>
          </a:p>
          <a:p>
            <a:r>
              <a:rPr lang="en-IN" b="1" dirty="0"/>
              <a:t>New flexible side panel: </a:t>
            </a:r>
            <a:r>
              <a:rPr lang="en-US" dirty="0"/>
              <a:t>You got even more information in a single screen with the new side panel that replaced the mini card</a:t>
            </a:r>
          </a:p>
          <a:p>
            <a:r>
              <a:rPr lang="en-US" dirty="0"/>
              <a:t>For example, the Contact option now gives you a lot more information. Besides the person’s contact details, you can also see the most recent activities connected to them, such as service requests, sales, follow-ups and projects – giving you an instant overview in one place without having to navigate between different screens.</a:t>
            </a:r>
          </a:p>
          <a:p>
            <a:endParaRPr lang="en-US" dirty="0"/>
          </a:p>
          <a:p>
            <a:r>
              <a:rPr lang="en-US" dirty="0"/>
              <a:t>This new feature helps you manage the information you have in front of you faster and better to help you handle the customer relationship you are dealing with at any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Group</a:t>
            </a:r>
            <a:r>
              <a:rPr kumimoji="0" lang="en-GB" sz="1200" b="1"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and filter</a:t>
            </a: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 a new</a:t>
            </a:r>
            <a:r>
              <a:rPr kumimoji="0" lang="en-GB" sz="1200" b="1"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way: </a:t>
            </a:r>
            <a:r>
              <a:rPr lang="en-US" b="0" i="0" dirty="0">
                <a:solidFill>
                  <a:srgbClr val="494949"/>
                </a:solidFill>
                <a:effectLst/>
                <a:latin typeface="Proxima-Nova"/>
              </a:rPr>
              <a:t>We added new options to filter, sort and organize data inside archives, so you can group and pull the information you need and act on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949"/>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94949"/>
                </a:solidFill>
                <a:effectLst/>
                <a:latin typeface="Proxima-Nova"/>
              </a:rPr>
              <a:t>This allows you to choose how you want the data to be displayed and grouped to help you focus on the task you’re working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949"/>
              </a:solidFill>
              <a:effectLst/>
              <a:latin typeface="Proxima-Nova"/>
            </a:endParaRPr>
          </a:p>
          <a:p>
            <a:r>
              <a:rPr lang="en-US" b="1" dirty="0"/>
              <a:t>Find and Selections :</a:t>
            </a:r>
            <a:r>
              <a:rPr lang="en-US" sz="1800" b="0" i="0" dirty="0">
                <a:solidFill>
                  <a:srgbClr val="FA3D38"/>
                </a:solidFill>
                <a:effectLst/>
                <a:latin typeface="Proxima-Nova"/>
              </a:rPr>
              <a:t>We introduced a better search experience. </a:t>
            </a:r>
            <a:r>
              <a:rPr lang="en-US" b="0" i="0" dirty="0">
                <a:solidFill>
                  <a:srgbClr val="494949"/>
                </a:solidFill>
                <a:effectLst/>
                <a:latin typeface="Proxima-Nova"/>
              </a:rPr>
              <a:t>By adding easy-to-use search templates and more intuitive steps, we’ve simplified the way you can search for, display, and organize your CRM data.</a:t>
            </a:r>
          </a:p>
          <a:p>
            <a:pPr algn="l"/>
            <a:endParaRPr lang="en-US" b="0" i="0" dirty="0">
              <a:solidFill>
                <a:srgbClr val="494949"/>
              </a:solidFill>
              <a:effectLst/>
              <a:latin typeface="Proxima-Nova"/>
            </a:endParaRPr>
          </a:p>
          <a:p>
            <a:pPr algn="l"/>
            <a:r>
              <a:rPr lang="en-US" b="0" i="0" dirty="0">
                <a:solidFill>
                  <a:srgbClr val="494949"/>
                </a:solidFill>
                <a:effectLst/>
                <a:latin typeface="Proxima-Nova"/>
              </a:rPr>
              <a:t>This improved feature now can provide real insights as well as assist many different task executions so that you can do more, faster and better than before.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949"/>
              </a:solidFill>
              <a:effectLst/>
              <a:latin typeface="Proxima-Nova"/>
            </a:endParaRPr>
          </a:p>
          <a:p>
            <a:r>
              <a:rPr lang="en-US" b="1" dirty="0"/>
              <a:t>Outlook for SuperOffice: </a:t>
            </a:r>
            <a:r>
              <a:rPr lang="en-US" dirty="0"/>
              <a:t>We also introduced the new zero footprint integration between SuperOffice and Outlook to allow you to work effortlessly and efficiently between your Outlook and SuperOffice CRM.</a:t>
            </a:r>
          </a:p>
          <a:p>
            <a:r>
              <a:rPr lang="en-US" dirty="0"/>
              <a:t>With no installations on your computer, you always access the last version of this elegant and seamless integration between your Office 365 mail and SuperOffice. </a:t>
            </a:r>
          </a:p>
          <a:p>
            <a:r>
              <a:rPr lang="en-US" dirty="0"/>
              <a:t>A feature that lets you work productively and secure that information is stored in your CRM database as a natural part of your working processes. </a:t>
            </a:r>
          </a:p>
          <a:p>
            <a:endParaRPr lang="en-US" dirty="0"/>
          </a:p>
          <a:p>
            <a:r>
              <a:rPr lang="en-US" dirty="0"/>
              <a:t>For example, when you receive an email, you will instantly see key information, such as the contact’s details and the latest sales and activities linked to them. What you get is an instant overview of all relevant information, allowing you to offer more personalized responses and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949"/>
              </a:solidFill>
              <a:effectLst/>
              <a:latin typeface="Proxima-Nova"/>
            </a:endParaRPr>
          </a:p>
          <a:p>
            <a:r>
              <a:rPr lang="en-US" sz="1200" b="1" dirty="0"/>
              <a:t>Mobile CRM: </a:t>
            </a:r>
            <a:r>
              <a:rPr lang="en-US" sz="1200" b="0" dirty="0"/>
              <a:t>And pocket CRM lives on, but got a new name and a fresher look - Mobile CRM only supports 9 and has new colors, the ability to edit Office 365 docs and customize what should appear on contact and company card – to adjust it to your needs -  on the go</a:t>
            </a:r>
          </a:p>
          <a:p>
            <a:endParaRPr lang="en-US" sz="1200" b="0" dirty="0"/>
          </a:p>
          <a:p>
            <a:r>
              <a:rPr lang="en-US" sz="1200" b="0" dirty="0"/>
              <a:t>We also introduced the ability to use Mobile CRM app in Black Mode for those who prefer this setting on their phone.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949"/>
              </a:solidFill>
              <a:effectLst/>
              <a:latin typeface="Proxima-Nova"/>
            </a:endParaRPr>
          </a:p>
          <a:p>
            <a:pPr marL="0" indent="0" algn="l">
              <a:buNone/>
            </a:pPr>
            <a:r>
              <a:rPr lang="en-US" b="1" dirty="0">
                <a:solidFill>
                  <a:srgbClr val="000000"/>
                </a:solidFill>
                <a:latin typeface="+mn-lt"/>
                <a:cs typeface="+mn-cs"/>
              </a:rPr>
              <a:t>The new SuperOffice CRM mailing editor: </a:t>
            </a:r>
            <a:r>
              <a:rPr lang="en-US" sz="2000" b="0" dirty="0">
                <a:solidFill>
                  <a:srgbClr val="000000"/>
                </a:solidFill>
                <a:latin typeface="+mn-lt"/>
                <a:cs typeface="+mn-cs"/>
              </a:rPr>
              <a:t>I</a:t>
            </a:r>
            <a:r>
              <a:rPr lang="en-US" sz="2000" b="0" dirty="0"/>
              <a:t>s a more flexible and intuitive editor to help you create beautiful and personalized messages to your target audiences. </a:t>
            </a:r>
          </a:p>
          <a:p>
            <a:pPr marL="0" indent="0" algn="l">
              <a:buNone/>
            </a:pPr>
            <a:r>
              <a:rPr lang="en-US" sz="2000" b="0" dirty="0"/>
              <a:t>From the user-friendly drag and drop interface, content blocks that can easily be reused, millions of royalty free images and many ready new templates to choose from to easy to use social media buttons the new designer will help you create your emails faster and better than before. </a:t>
            </a:r>
          </a:p>
          <a:p>
            <a:pPr marL="0" indent="0" algn="l">
              <a:buNone/>
            </a:pPr>
            <a:endParaRPr lang="en-US" sz="2000" b="0" dirty="0"/>
          </a:p>
          <a:p>
            <a:pPr marL="0" indent="0" algn="l">
              <a:buNone/>
            </a:pPr>
            <a:r>
              <a:rPr lang="en-US" sz="2000" b="0" dirty="0"/>
              <a:t>In addition, actionable links allow you to create workflow follow ups so that your team can act upon the response you get the way you want to. </a:t>
            </a:r>
            <a:br>
              <a:rPr lang="en-US" sz="2000" b="1" dirty="0"/>
            </a:br>
            <a:endParaRPr lang="en-US" sz="2000" b="1" dirty="0"/>
          </a:p>
          <a:p>
            <a:r>
              <a:rPr lang="en-US" sz="2000" b="1" dirty="0"/>
              <a:t>Video meetings : </a:t>
            </a:r>
            <a:r>
              <a:rPr lang="en-US" sz="2000" dirty="0"/>
              <a:t>Video calls and meetings have become a big part of the new way we work and communicate .. So this function made it much easier to arrange meetings - directly from SuperOffice!</a:t>
            </a:r>
          </a:p>
          <a:p>
            <a:endParaRPr lang="en-US" sz="2000" b="1" dirty="0"/>
          </a:p>
          <a:p>
            <a:r>
              <a:rPr lang="en-US" sz="2000" dirty="0"/>
              <a:t>That was just a short summary of key new features and improvements you got in G9….</a:t>
            </a:r>
            <a:endParaRPr lang="en-US" sz="2000" b="1" dirty="0">
              <a:solidFill>
                <a:srgbClr val="000000"/>
              </a:solidFill>
              <a:latin typeface="+mn-lt"/>
              <a:cs typeface="+mn-cs"/>
            </a:endParaRPr>
          </a:p>
          <a:p>
            <a:pPr lvl="1"/>
            <a:endParaRPr lang="en-US" sz="2000" b="1" dirty="0">
              <a:solidFill>
                <a:srgbClr val="000000"/>
              </a:solidFill>
              <a:latin typeface="+mn-lt"/>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949"/>
              </a:solidFill>
              <a:effectLst/>
              <a:latin typeface="Proxima-Nova"/>
            </a:endParaRPr>
          </a:p>
          <a:p>
            <a:endParaRPr lang="en-US" dirty="0"/>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398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US" sz="1800" b="0" i="0" dirty="0">
                <a:solidFill>
                  <a:srgbClr val="494949"/>
                </a:solidFill>
                <a:effectLst/>
                <a:latin typeface="inherit"/>
              </a:rPr>
              <a:t>You can also check our current and planned pilot programs..</a:t>
            </a:r>
            <a:br>
              <a:rPr lang="en-US" sz="1800" b="0" i="0" dirty="0">
                <a:solidFill>
                  <a:srgbClr val="494949"/>
                </a:solidFill>
                <a:effectLst/>
                <a:latin typeface="inherit"/>
              </a:rPr>
            </a:br>
            <a:endParaRPr lang="en-US" sz="1800" b="0" i="0" dirty="0">
              <a:solidFill>
                <a:srgbClr val="494949"/>
              </a:solidFill>
              <a:effectLst/>
              <a:latin typeface="inherit"/>
            </a:endParaRPr>
          </a:p>
          <a:p>
            <a:pPr algn="l"/>
            <a:r>
              <a:rPr lang="en-US" sz="1800" b="0" i="0" dirty="0">
                <a:solidFill>
                  <a:srgbClr val="494949"/>
                </a:solidFill>
                <a:effectLst/>
                <a:latin typeface="inherit"/>
              </a:rPr>
              <a:t>What is a pilot program?</a:t>
            </a:r>
          </a:p>
          <a:p>
            <a:pPr algn="l"/>
            <a:r>
              <a:rPr lang="en-US" b="0" i="0" dirty="0">
                <a:solidFill>
                  <a:srgbClr val="494949"/>
                </a:solidFill>
                <a:effectLst/>
                <a:latin typeface="Proxima-Nova"/>
              </a:rPr>
              <a:t>Pilot programs give CRM Online customers early access to new features and releases before general release. The feedback helps us identify issues, fix them and make the software even better.</a:t>
            </a:r>
            <a:br>
              <a:rPr lang="en-US" b="0" i="0" dirty="0">
                <a:solidFill>
                  <a:srgbClr val="494949"/>
                </a:solidFill>
                <a:effectLst/>
                <a:latin typeface="Proxima-Nova"/>
              </a:rPr>
            </a:br>
            <a:br>
              <a:rPr lang="en-US" b="0" i="0" dirty="0">
                <a:solidFill>
                  <a:srgbClr val="494949"/>
                </a:solidFill>
                <a:effectLst/>
                <a:latin typeface="Proxima-Nova"/>
              </a:rPr>
            </a:br>
            <a:r>
              <a:rPr lang="en-US" b="0" i="0" dirty="0">
                <a:solidFill>
                  <a:srgbClr val="494949"/>
                </a:solidFill>
                <a:effectLst/>
                <a:latin typeface="Proxima-Nova"/>
              </a:rPr>
              <a:t>The pilot programs vary in length and scope depending upon what software needs testing. Because a pilot version tested in your production environment will affect all users, it needs to be a decision that is taken in agreement with IT and/or Management and not just by individual users. </a:t>
            </a:r>
          </a:p>
          <a:p>
            <a:pPr algn="l"/>
            <a:endParaRPr lang="en-US" b="0" i="0" dirty="0">
              <a:solidFill>
                <a:srgbClr val="494949"/>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rial" panose="020B0604020202020204" pitchFamily="34" charset="0"/>
              </a:rPr>
              <a:t>As a matter of fact, we are now looking for customers who are interested in </a:t>
            </a:r>
            <a:r>
              <a:rPr lang="en-US" sz="1800" b="1" i="0" dirty="0">
                <a:solidFill>
                  <a:srgbClr val="000000"/>
                </a:solidFill>
                <a:effectLst/>
                <a:latin typeface="Arial" panose="020B0604020202020204" pitchFamily="34" charset="0"/>
              </a:rPr>
              <a:t>testing the new SharePoint integration</a:t>
            </a:r>
            <a:r>
              <a:rPr lang="en-US" sz="1800" b="0" i="0" dirty="0">
                <a:solidFill>
                  <a:srgbClr val="000000"/>
                </a:solidFill>
                <a:effectLst/>
                <a:latin typeface="Arial" panose="020B0604020202020204" pitchFamily="34" charset="0"/>
              </a:rPr>
              <a:t>. So, people who would like to test this new feature can contact us and sign up.</a:t>
            </a:r>
            <a:br>
              <a:rPr lang="en-US" b="0" i="0" dirty="0">
                <a:solidFill>
                  <a:srgbClr val="494949"/>
                </a:solidFill>
                <a:effectLst/>
                <a:latin typeface="Proxima-Nova"/>
              </a:rPr>
            </a:br>
            <a:r>
              <a:rPr lang="en-US" b="0" i="0" dirty="0">
                <a:solidFill>
                  <a:srgbClr val="494949"/>
                </a:solidFill>
                <a:effectLst/>
                <a:latin typeface="Proxima-Nova"/>
              </a:rPr>
              <a:t>You can learn more on our website. You will also find FAQs and other current pilot programs you can join.</a:t>
            </a:r>
          </a:p>
          <a:p>
            <a:pPr algn="l"/>
            <a:endParaRPr lang="en-US" dirty="0"/>
          </a:p>
        </p:txBody>
      </p:sp>
      <p:sp>
        <p:nvSpPr>
          <p:cNvPr id="4" name="Plassholder for lysbildenummer 3"/>
          <p:cNvSpPr>
            <a:spLocks noGrp="1"/>
          </p:cNvSpPr>
          <p:nvPr>
            <p:ph type="sldNum" sz="quarter" idx="5"/>
          </p:nvPr>
        </p:nvSpPr>
        <p:spPr/>
        <p:txBody>
          <a:bodyPr/>
          <a:lstStyle/>
          <a:p>
            <a:fld id="{7D01D8F5-F81D-C84A-98C1-750C41B6CE4F}" type="slidenum">
              <a:rPr lang="en-NO" smtClean="0"/>
              <a:t>40</a:t>
            </a:fld>
            <a:endParaRPr lang="en-NO"/>
          </a:p>
        </p:txBody>
      </p:sp>
    </p:spTree>
    <p:extLst>
      <p:ext uri="{BB962C8B-B14F-4D97-AF65-F5344CB8AC3E}">
        <p14:creationId xmlns:p14="http://schemas.microsoft.com/office/powerpoint/2010/main" val="165079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Now</a:t>
            </a:r>
            <a:r>
              <a:rPr lang="nb-NO"/>
              <a:t> I am </a:t>
            </a:r>
            <a:r>
              <a:rPr lang="nb-NO" err="1"/>
              <a:t>guessing</a:t>
            </a:r>
            <a:r>
              <a:rPr lang="nb-NO"/>
              <a:t> </a:t>
            </a:r>
            <a:r>
              <a:rPr lang="nb-NO" err="1"/>
              <a:t>everyone</a:t>
            </a:r>
            <a:r>
              <a:rPr lang="nb-NO"/>
              <a:t> is </a:t>
            </a:r>
            <a:r>
              <a:rPr lang="nb-NO" err="1"/>
              <a:t>curious</a:t>
            </a:r>
            <a:r>
              <a:rPr lang="nb-NO"/>
              <a:t> </a:t>
            </a:r>
            <a:r>
              <a:rPr lang="nb-NO" err="1"/>
              <a:t>about</a:t>
            </a:r>
            <a:r>
              <a:rPr lang="nb-NO"/>
              <a:t> </a:t>
            </a:r>
            <a:r>
              <a:rPr lang="nb-NO" err="1"/>
              <a:t>how</a:t>
            </a:r>
            <a:r>
              <a:rPr lang="nb-NO"/>
              <a:t> to </a:t>
            </a:r>
            <a:r>
              <a:rPr lang="nb-NO" err="1"/>
              <a:t>get</a:t>
            </a:r>
            <a:r>
              <a:rPr lang="nb-NO"/>
              <a:t> </a:t>
            </a:r>
            <a:r>
              <a:rPr lang="nb-NO" err="1"/>
              <a:t>started</a:t>
            </a:r>
            <a:r>
              <a:rPr lang="nb-NO"/>
              <a:t> and </a:t>
            </a:r>
            <a:r>
              <a:rPr lang="nb-NO" err="1"/>
              <a:t>when</a:t>
            </a:r>
            <a:r>
              <a:rPr lang="nb-NO"/>
              <a:t> </a:t>
            </a:r>
            <a:r>
              <a:rPr lang="nb-NO" err="1"/>
              <a:t>it’s</a:t>
            </a:r>
            <a:r>
              <a:rPr lang="nb-NO"/>
              <a:t> </a:t>
            </a:r>
            <a:r>
              <a:rPr lang="nb-NO" err="1"/>
              <a:t>available</a:t>
            </a:r>
            <a:r>
              <a:rPr lang="nb-NO"/>
              <a:t>?</a:t>
            </a:r>
          </a:p>
          <a:p>
            <a:endParaRPr lang="nb-NO"/>
          </a:p>
          <a:p>
            <a:r>
              <a:rPr lang="nb-NO"/>
              <a:t>Good </a:t>
            </a:r>
            <a:r>
              <a:rPr lang="nb-NO" err="1"/>
              <a:t>news</a:t>
            </a:r>
            <a:r>
              <a:rPr lang="nb-NO"/>
              <a:t> for online </a:t>
            </a:r>
            <a:r>
              <a:rPr lang="nb-NO" err="1"/>
              <a:t>users</a:t>
            </a:r>
            <a:r>
              <a:rPr lang="nb-NO"/>
              <a:t>.. </a:t>
            </a:r>
            <a:r>
              <a:rPr lang="nb-NO" err="1"/>
              <a:t>You</a:t>
            </a:r>
            <a:r>
              <a:rPr lang="nb-NO"/>
              <a:t> </a:t>
            </a:r>
            <a:r>
              <a:rPr lang="nb-NO" err="1"/>
              <a:t>are</a:t>
            </a:r>
            <a:r>
              <a:rPr lang="nb-NO"/>
              <a:t> </a:t>
            </a:r>
            <a:r>
              <a:rPr lang="nb-NO" err="1"/>
              <a:t>already</a:t>
            </a:r>
            <a:r>
              <a:rPr lang="nb-NO"/>
              <a:t> </a:t>
            </a:r>
            <a:r>
              <a:rPr lang="nb-NO" err="1"/>
              <a:t>updated</a:t>
            </a:r>
            <a:r>
              <a:rPr lang="nb-NO"/>
              <a:t>..or </a:t>
            </a:r>
            <a:r>
              <a:rPr lang="nb-NO" err="1"/>
              <a:t>will</a:t>
            </a:r>
            <a:r>
              <a:rPr lang="nb-NO"/>
              <a:t> be </a:t>
            </a:r>
            <a:r>
              <a:rPr lang="nb-NO" err="1"/>
              <a:t>very</a:t>
            </a:r>
            <a:r>
              <a:rPr lang="nb-NO"/>
              <a:t> </a:t>
            </a:r>
            <a:r>
              <a:rPr lang="nb-NO" err="1"/>
              <a:t>very</a:t>
            </a:r>
            <a:r>
              <a:rPr lang="nb-NO"/>
              <a:t> </a:t>
            </a:r>
            <a:r>
              <a:rPr lang="nb-NO" err="1"/>
              <a:t>shortly</a:t>
            </a:r>
            <a:r>
              <a:rPr lang="nb-NO"/>
              <a:t>-  (</a:t>
            </a:r>
            <a:r>
              <a:rPr lang="nb-NO" err="1"/>
              <a:t>we</a:t>
            </a:r>
            <a:r>
              <a:rPr lang="nb-NO"/>
              <a:t> </a:t>
            </a:r>
            <a:r>
              <a:rPr lang="nb-NO" err="1"/>
              <a:t>update</a:t>
            </a:r>
            <a:r>
              <a:rPr lang="nb-NO"/>
              <a:t> in </a:t>
            </a:r>
            <a:r>
              <a:rPr lang="nb-NO" err="1"/>
              <a:t>waves</a:t>
            </a:r>
            <a:r>
              <a:rPr lang="nb-NO"/>
              <a:t>)</a:t>
            </a:r>
          </a:p>
          <a:p>
            <a:r>
              <a:rPr lang="nb-NO"/>
              <a:t>As usual you will get a splash screen linking to more information about version 10.</a:t>
            </a:r>
            <a:endParaRPr lang="nb-NO">
              <a:cs typeface="Calibri"/>
            </a:endParaRPr>
          </a:p>
          <a:p>
            <a:r>
              <a:rPr lang="nb-NO"/>
              <a:t>  </a:t>
            </a:r>
            <a:endParaRPr lang="nb-NO">
              <a:cs typeface="Calibri"/>
            </a:endParaRPr>
          </a:p>
          <a:p>
            <a:endParaRPr lang="nb-NO"/>
          </a:p>
          <a:p>
            <a:endParaRPr lang="nb-NO"/>
          </a:p>
          <a:p>
            <a:r>
              <a:rPr lang="nb-NO"/>
              <a:t>For </a:t>
            </a:r>
            <a:r>
              <a:rPr lang="nb-NO" err="1"/>
              <a:t>those</a:t>
            </a:r>
            <a:r>
              <a:rPr lang="nb-NO"/>
              <a:t> </a:t>
            </a:r>
            <a:r>
              <a:rPr lang="nb-NO" err="1"/>
              <a:t>who</a:t>
            </a:r>
            <a:r>
              <a:rPr lang="nb-NO"/>
              <a:t> </a:t>
            </a:r>
            <a:r>
              <a:rPr lang="nb-NO" err="1"/>
              <a:t>are</a:t>
            </a:r>
            <a:r>
              <a:rPr lang="nb-NO"/>
              <a:t> </a:t>
            </a:r>
            <a:r>
              <a:rPr lang="nb-NO" b="1"/>
              <a:t>on-</a:t>
            </a:r>
            <a:r>
              <a:rPr lang="nb-NO" b="1" err="1"/>
              <a:t>site</a:t>
            </a:r>
            <a:r>
              <a:rPr lang="nb-NO"/>
              <a:t> </a:t>
            </a:r>
            <a:r>
              <a:rPr lang="nb-NO" err="1"/>
              <a:t>with</a:t>
            </a:r>
            <a:r>
              <a:rPr lang="nb-NO"/>
              <a:t> SuperOffice </a:t>
            </a:r>
            <a:r>
              <a:rPr lang="nb-NO" err="1"/>
              <a:t>installed</a:t>
            </a:r>
            <a:r>
              <a:rPr lang="nb-NO"/>
              <a:t> </a:t>
            </a:r>
            <a:r>
              <a:rPr lang="nb-NO" err="1"/>
              <a:t>locally</a:t>
            </a:r>
            <a:r>
              <a:rPr lang="nb-NO"/>
              <a:t>, </a:t>
            </a:r>
            <a:r>
              <a:rPr lang="nb-NO" err="1"/>
              <a:t>you</a:t>
            </a:r>
            <a:r>
              <a:rPr lang="nb-NO"/>
              <a:t> </a:t>
            </a:r>
            <a:r>
              <a:rPr lang="nb-NO" err="1"/>
              <a:t>will</a:t>
            </a:r>
            <a:r>
              <a:rPr lang="nb-NO"/>
              <a:t> </a:t>
            </a:r>
            <a:r>
              <a:rPr lang="nb-NO" err="1"/>
              <a:t>get</a:t>
            </a:r>
            <a:r>
              <a:rPr lang="nb-NO"/>
              <a:t> </a:t>
            </a:r>
            <a:r>
              <a:rPr lang="nb-NO" err="1"/>
              <a:t>access</a:t>
            </a:r>
            <a:r>
              <a:rPr lang="nb-NO"/>
              <a:t> to </a:t>
            </a:r>
            <a:r>
              <a:rPr lang="nb-NO" err="1"/>
              <a:t>download</a:t>
            </a:r>
            <a:r>
              <a:rPr lang="nb-NO"/>
              <a:t> SuperOffice 10 and </a:t>
            </a:r>
            <a:r>
              <a:rPr lang="nb-NO" err="1"/>
              <a:t>upgrade</a:t>
            </a:r>
            <a:r>
              <a:rPr lang="nb-NO"/>
              <a:t> </a:t>
            </a:r>
            <a:r>
              <a:rPr lang="nb-NO" err="1"/>
              <a:t>your</a:t>
            </a:r>
            <a:r>
              <a:rPr lang="nb-NO"/>
              <a:t> </a:t>
            </a:r>
            <a:r>
              <a:rPr lang="nb-NO" err="1"/>
              <a:t>installation</a:t>
            </a:r>
            <a:r>
              <a:rPr lang="nb-NO"/>
              <a:t> later </a:t>
            </a:r>
            <a:r>
              <a:rPr lang="nb-NO" err="1"/>
              <a:t>this</a:t>
            </a:r>
            <a:r>
              <a:rPr lang="nb-NO"/>
              <a:t> </a:t>
            </a:r>
            <a:r>
              <a:rPr lang="nb-NO" err="1"/>
              <a:t>year</a:t>
            </a:r>
            <a:r>
              <a:rPr lang="nb-NO"/>
              <a:t>. </a:t>
            </a:r>
            <a:r>
              <a:rPr lang="nb-NO" err="1"/>
              <a:t>Estimated</a:t>
            </a:r>
            <a:r>
              <a:rPr lang="nb-NO"/>
              <a:t> </a:t>
            </a:r>
            <a:r>
              <a:rPr lang="nb-NO" err="1"/>
              <a:t>release</a:t>
            </a:r>
            <a:r>
              <a:rPr lang="nb-NO"/>
              <a:t> is November, </a:t>
            </a:r>
            <a:r>
              <a:rPr lang="nb-NO" err="1"/>
              <a:t>but</a:t>
            </a:r>
            <a:r>
              <a:rPr lang="nb-NO"/>
              <a:t> </a:t>
            </a:r>
            <a:r>
              <a:rPr lang="nb-NO" err="1"/>
              <a:t>no</a:t>
            </a:r>
            <a:r>
              <a:rPr lang="nb-NO"/>
              <a:t> </a:t>
            </a:r>
            <a:r>
              <a:rPr lang="nb-NO" err="1"/>
              <a:t>reason</a:t>
            </a:r>
            <a:r>
              <a:rPr lang="nb-NO"/>
              <a:t> not to plan </a:t>
            </a:r>
            <a:r>
              <a:rPr lang="nb-NO" err="1"/>
              <a:t>your</a:t>
            </a:r>
            <a:r>
              <a:rPr lang="nb-NO"/>
              <a:t> </a:t>
            </a:r>
            <a:r>
              <a:rPr lang="nb-NO" err="1"/>
              <a:t>upgrade</a:t>
            </a:r>
            <a:r>
              <a:rPr lang="nb-NO"/>
              <a:t> to </a:t>
            </a:r>
            <a:r>
              <a:rPr lang="nb-NO" err="1"/>
              <a:t>the</a:t>
            </a:r>
            <a:r>
              <a:rPr lang="nb-NO"/>
              <a:t> latest </a:t>
            </a:r>
            <a:r>
              <a:rPr lang="nb-NO" err="1"/>
              <a:t>version</a:t>
            </a:r>
            <a:r>
              <a:rPr lang="nb-NO"/>
              <a:t> </a:t>
            </a:r>
            <a:r>
              <a:rPr lang="nb-NO" err="1"/>
              <a:t>already</a:t>
            </a:r>
            <a:r>
              <a:rPr lang="nb-NO"/>
              <a:t> </a:t>
            </a:r>
            <a:r>
              <a:rPr lang="nb-NO" err="1"/>
              <a:t>now</a:t>
            </a:r>
            <a:r>
              <a:rPr lang="nb-NO"/>
              <a:t>. S</a:t>
            </a:r>
            <a:r>
              <a:rPr lang="nb-NO" b="0"/>
              <a:t>o</a:t>
            </a:r>
            <a:r>
              <a:rPr lang="nb-NO" b="1"/>
              <a:t> </a:t>
            </a:r>
            <a:r>
              <a:rPr lang="en-US" b="0" i="0">
                <a:solidFill>
                  <a:srgbClr val="000000"/>
                </a:solidFill>
                <a:effectLst/>
                <a:latin typeface="WordVisi_MSFontService"/>
              </a:rPr>
              <a:t>please get in touch with your </a:t>
            </a:r>
            <a:r>
              <a:rPr lang="en-US" b="0" i="0" err="1">
                <a:solidFill>
                  <a:srgbClr val="000000"/>
                </a:solidFill>
                <a:effectLst/>
                <a:latin typeface="WordVisi_MSFontService"/>
              </a:rPr>
              <a:t>SuperOffice</a:t>
            </a:r>
            <a:r>
              <a:rPr lang="en-US" b="0" i="0">
                <a:solidFill>
                  <a:srgbClr val="000000"/>
                </a:solidFill>
                <a:effectLst/>
                <a:latin typeface="WordVisi_MSFontService"/>
              </a:rPr>
              <a:t> representative to plan and book a date with a consultant to update to </a:t>
            </a:r>
            <a:r>
              <a:rPr lang="en-US" b="0" i="0" err="1">
                <a:solidFill>
                  <a:srgbClr val="000000"/>
                </a:solidFill>
                <a:effectLst/>
                <a:latin typeface="WordVisi_MSFontService"/>
              </a:rPr>
              <a:t>SuperOffice</a:t>
            </a:r>
            <a:r>
              <a:rPr lang="en-US" b="0" i="0">
                <a:solidFill>
                  <a:srgbClr val="000000"/>
                </a:solidFill>
                <a:effectLst/>
                <a:latin typeface="WordVisi_MSFontService"/>
              </a:rPr>
              <a:t> 10.</a:t>
            </a:r>
            <a:endParaRPr lang="nb-NO" b="1"/>
          </a:p>
          <a:p>
            <a:endParaRPr lang="nb-NO" b="1"/>
          </a:p>
          <a:p>
            <a:r>
              <a:rPr lang="nb-NO"/>
              <a:t>So for </a:t>
            </a:r>
            <a:r>
              <a:rPr lang="nb-NO" err="1"/>
              <a:t>those</a:t>
            </a:r>
            <a:r>
              <a:rPr lang="nb-NO"/>
              <a:t> </a:t>
            </a:r>
            <a:r>
              <a:rPr lang="nb-NO" err="1"/>
              <a:t>of</a:t>
            </a:r>
            <a:r>
              <a:rPr lang="nb-NO"/>
              <a:t> </a:t>
            </a:r>
            <a:r>
              <a:rPr lang="nb-NO" err="1"/>
              <a:t>you</a:t>
            </a:r>
            <a:r>
              <a:rPr lang="nb-NO"/>
              <a:t> </a:t>
            </a:r>
            <a:r>
              <a:rPr lang="nb-NO" err="1"/>
              <a:t>who</a:t>
            </a:r>
            <a:r>
              <a:rPr lang="nb-NO"/>
              <a:t> have </a:t>
            </a:r>
            <a:r>
              <a:rPr lang="nb-NO" err="1"/>
              <a:t>access</a:t>
            </a:r>
            <a:r>
              <a:rPr lang="nb-NO"/>
              <a:t>, </a:t>
            </a:r>
            <a:r>
              <a:rPr lang="nb-NO" err="1"/>
              <a:t>please</a:t>
            </a:r>
            <a:r>
              <a:rPr lang="nb-NO"/>
              <a:t> note </a:t>
            </a:r>
            <a:r>
              <a:rPr lang="nb-NO" err="1"/>
              <a:t>that</a:t>
            </a:r>
            <a:r>
              <a:rPr lang="nb-NO"/>
              <a:t> </a:t>
            </a:r>
            <a:r>
              <a:rPr lang="nb-NO" err="1"/>
              <a:t>this</a:t>
            </a:r>
            <a:r>
              <a:rPr lang="nb-NO"/>
              <a:t> is not </a:t>
            </a:r>
            <a:r>
              <a:rPr lang="nb-NO" err="1"/>
              <a:t>your</a:t>
            </a:r>
            <a:r>
              <a:rPr lang="nb-NO"/>
              <a:t> </a:t>
            </a:r>
            <a:r>
              <a:rPr lang="nb-NO" err="1"/>
              <a:t>typical</a:t>
            </a:r>
            <a:r>
              <a:rPr lang="nb-NO"/>
              <a:t> </a:t>
            </a:r>
            <a:r>
              <a:rPr lang="nb-NO" err="1"/>
              <a:t>update</a:t>
            </a:r>
            <a:r>
              <a:rPr lang="nb-NO"/>
              <a:t> </a:t>
            </a:r>
            <a:r>
              <a:rPr lang="nb-NO" err="1"/>
              <a:t>with</a:t>
            </a:r>
            <a:r>
              <a:rPr lang="nb-NO"/>
              <a:t> </a:t>
            </a:r>
            <a:r>
              <a:rPr lang="nb-NO" err="1"/>
              <a:t>lot’s</a:t>
            </a:r>
            <a:r>
              <a:rPr lang="nb-NO"/>
              <a:t> </a:t>
            </a:r>
            <a:r>
              <a:rPr lang="nb-NO" err="1"/>
              <a:t>of</a:t>
            </a:r>
            <a:r>
              <a:rPr lang="nb-NO"/>
              <a:t> </a:t>
            </a:r>
            <a:r>
              <a:rPr lang="nb-NO" err="1"/>
              <a:t>new</a:t>
            </a:r>
            <a:r>
              <a:rPr lang="nb-NO"/>
              <a:t> visible </a:t>
            </a:r>
            <a:r>
              <a:rPr lang="nb-NO" err="1"/>
              <a:t>changes</a:t>
            </a:r>
            <a:r>
              <a:rPr lang="nb-NO"/>
              <a:t>, like </a:t>
            </a:r>
            <a:r>
              <a:rPr lang="nb-NO" err="1"/>
              <a:t>you</a:t>
            </a:r>
            <a:r>
              <a:rPr lang="nb-NO"/>
              <a:t> </a:t>
            </a:r>
            <a:r>
              <a:rPr lang="nb-NO" err="1"/>
              <a:t>saw</a:t>
            </a:r>
            <a:r>
              <a:rPr lang="nb-NO"/>
              <a:t> </a:t>
            </a:r>
            <a:r>
              <a:rPr lang="nb-NO" err="1"/>
              <a:t>with</a:t>
            </a:r>
            <a:r>
              <a:rPr lang="nb-NO"/>
              <a:t> SuperOffice 9.</a:t>
            </a:r>
          </a:p>
          <a:p>
            <a:endParaRPr lang="nb-NO"/>
          </a:p>
          <a:p>
            <a:r>
              <a:rPr lang="nb-NO" err="1"/>
              <a:t>Take</a:t>
            </a:r>
            <a:r>
              <a:rPr lang="nb-NO"/>
              <a:t> Dashboards, for </a:t>
            </a:r>
            <a:r>
              <a:rPr lang="nb-NO" err="1"/>
              <a:t>example</a:t>
            </a:r>
            <a:r>
              <a:rPr lang="nb-NO"/>
              <a:t> – first </a:t>
            </a:r>
            <a:r>
              <a:rPr lang="nb-NO" err="1"/>
              <a:t>your</a:t>
            </a:r>
            <a:r>
              <a:rPr lang="nb-NO"/>
              <a:t> old </a:t>
            </a:r>
            <a:r>
              <a:rPr lang="nb-NO" err="1"/>
              <a:t>dashboards</a:t>
            </a:r>
            <a:r>
              <a:rPr lang="nb-NO"/>
              <a:t> </a:t>
            </a:r>
            <a:r>
              <a:rPr lang="nb-NO" err="1"/>
              <a:t>are</a:t>
            </a:r>
            <a:r>
              <a:rPr lang="nb-NO"/>
              <a:t> </a:t>
            </a:r>
            <a:r>
              <a:rPr lang="nb-NO" err="1"/>
              <a:t>of</a:t>
            </a:r>
            <a:r>
              <a:rPr lang="nb-NO"/>
              <a:t> </a:t>
            </a:r>
            <a:r>
              <a:rPr lang="nb-NO" err="1"/>
              <a:t>course</a:t>
            </a:r>
            <a:r>
              <a:rPr lang="nb-NO"/>
              <a:t> still </a:t>
            </a:r>
            <a:r>
              <a:rPr lang="nb-NO" err="1"/>
              <a:t>there</a:t>
            </a:r>
            <a:r>
              <a:rPr lang="nb-NO"/>
              <a:t>, like </a:t>
            </a:r>
            <a:r>
              <a:rPr lang="nb-NO" err="1"/>
              <a:t>before</a:t>
            </a:r>
            <a:r>
              <a:rPr lang="nb-NO"/>
              <a:t>. The </a:t>
            </a:r>
            <a:r>
              <a:rPr lang="nb-NO" err="1"/>
              <a:t>ability</a:t>
            </a:r>
            <a:r>
              <a:rPr lang="nb-NO"/>
              <a:t> to </a:t>
            </a:r>
            <a:r>
              <a:rPr lang="nb-NO" err="1"/>
              <a:t>create</a:t>
            </a:r>
            <a:r>
              <a:rPr lang="nb-NO"/>
              <a:t> </a:t>
            </a:r>
            <a:r>
              <a:rPr lang="nb-NO" err="1"/>
              <a:t>new</a:t>
            </a:r>
            <a:r>
              <a:rPr lang="nb-NO"/>
              <a:t> </a:t>
            </a:r>
            <a:r>
              <a:rPr lang="nb-NO" err="1"/>
              <a:t>dashboards</a:t>
            </a:r>
            <a:r>
              <a:rPr lang="nb-NO"/>
              <a:t> is an </a:t>
            </a:r>
            <a:r>
              <a:rPr lang="nb-NO" err="1"/>
              <a:t>user-specific</a:t>
            </a:r>
            <a:r>
              <a:rPr lang="nb-NO"/>
              <a:t> </a:t>
            </a:r>
            <a:r>
              <a:rPr lang="nb-NO" err="1"/>
              <a:t>access</a:t>
            </a:r>
            <a:r>
              <a:rPr lang="nb-NO"/>
              <a:t> </a:t>
            </a:r>
            <a:r>
              <a:rPr lang="nb-NO" err="1"/>
              <a:t>rights</a:t>
            </a:r>
            <a:r>
              <a:rPr lang="nb-NO"/>
              <a:t> </a:t>
            </a:r>
            <a:r>
              <a:rPr lang="nb-NO" err="1"/>
              <a:t>that</a:t>
            </a:r>
            <a:r>
              <a:rPr lang="nb-NO"/>
              <a:t> </a:t>
            </a:r>
            <a:r>
              <a:rPr lang="nb-NO" err="1"/>
              <a:t>your</a:t>
            </a:r>
            <a:r>
              <a:rPr lang="nb-NO"/>
              <a:t> </a:t>
            </a:r>
            <a:r>
              <a:rPr lang="nb-NO" err="1"/>
              <a:t>company</a:t>
            </a:r>
            <a:r>
              <a:rPr lang="nb-NO"/>
              <a:t> </a:t>
            </a:r>
            <a:r>
              <a:rPr lang="nb-NO" err="1"/>
              <a:t>need</a:t>
            </a:r>
            <a:r>
              <a:rPr lang="nb-NO"/>
              <a:t> to </a:t>
            </a:r>
            <a:r>
              <a:rPr lang="nb-NO" err="1"/>
              <a:t>assign</a:t>
            </a:r>
            <a:r>
              <a:rPr lang="nb-NO"/>
              <a:t> </a:t>
            </a:r>
            <a:r>
              <a:rPr lang="nb-NO" err="1"/>
              <a:t>you</a:t>
            </a:r>
            <a:r>
              <a:rPr lang="nb-NO"/>
              <a:t>. _Your CRM administrator </a:t>
            </a:r>
            <a:r>
              <a:rPr lang="nb-NO" err="1"/>
              <a:t>does</a:t>
            </a:r>
            <a:r>
              <a:rPr lang="nb-NO"/>
              <a:t> </a:t>
            </a:r>
            <a:r>
              <a:rPr lang="nb-NO" err="1"/>
              <a:t>that</a:t>
            </a:r>
            <a:r>
              <a:rPr lang="nb-NO"/>
              <a:t>. </a:t>
            </a:r>
            <a:r>
              <a:rPr lang="nb-NO" err="1"/>
              <a:t>Then</a:t>
            </a:r>
            <a:r>
              <a:rPr lang="nb-NO"/>
              <a:t> </a:t>
            </a:r>
            <a:r>
              <a:rPr lang="nb-NO" err="1"/>
              <a:t>of</a:t>
            </a:r>
            <a:r>
              <a:rPr lang="nb-NO"/>
              <a:t> </a:t>
            </a:r>
            <a:r>
              <a:rPr lang="nb-NO" err="1"/>
              <a:t>course</a:t>
            </a:r>
            <a:r>
              <a:rPr lang="nb-NO"/>
              <a:t> </a:t>
            </a:r>
            <a:r>
              <a:rPr lang="nb-NO" err="1"/>
              <a:t>you</a:t>
            </a:r>
            <a:r>
              <a:rPr lang="nb-NO"/>
              <a:t> </a:t>
            </a:r>
            <a:r>
              <a:rPr lang="nb-NO" err="1"/>
              <a:t>are</a:t>
            </a:r>
            <a:r>
              <a:rPr lang="nb-NO"/>
              <a:t> </a:t>
            </a:r>
            <a:r>
              <a:rPr lang="nb-NO" err="1"/>
              <a:t>able</a:t>
            </a:r>
            <a:r>
              <a:rPr lang="nb-NO"/>
              <a:t> to </a:t>
            </a:r>
            <a:r>
              <a:rPr lang="nb-NO" err="1"/>
              <a:t>create</a:t>
            </a:r>
            <a:r>
              <a:rPr lang="nb-NO"/>
              <a:t> </a:t>
            </a:r>
            <a:r>
              <a:rPr lang="nb-NO" err="1"/>
              <a:t>new</a:t>
            </a:r>
            <a:r>
              <a:rPr lang="nb-NO"/>
              <a:t> </a:t>
            </a:r>
            <a:r>
              <a:rPr lang="nb-NO" err="1"/>
              <a:t>dashboards</a:t>
            </a:r>
            <a:r>
              <a:rPr lang="nb-NO"/>
              <a:t> from </a:t>
            </a:r>
            <a:r>
              <a:rPr lang="nb-NO" err="1"/>
              <a:t>scratch</a:t>
            </a:r>
            <a:r>
              <a:rPr lang="nb-NO"/>
              <a:t> or </a:t>
            </a:r>
            <a:r>
              <a:rPr lang="nb-NO" err="1"/>
              <a:t>use</a:t>
            </a:r>
            <a:r>
              <a:rPr lang="nb-NO"/>
              <a:t> </a:t>
            </a:r>
            <a:r>
              <a:rPr lang="nb-NO" err="1"/>
              <a:t>templates</a:t>
            </a:r>
            <a:r>
              <a:rPr lang="nb-NO"/>
              <a:t> like </a:t>
            </a:r>
            <a:r>
              <a:rPr lang="nb-NO" err="1"/>
              <a:t>you</a:t>
            </a:r>
            <a:r>
              <a:rPr lang="nb-NO"/>
              <a:t> </a:t>
            </a:r>
            <a:r>
              <a:rPr lang="nb-NO" err="1"/>
              <a:t>saw</a:t>
            </a:r>
            <a:r>
              <a:rPr lang="nb-NO"/>
              <a:t> in </a:t>
            </a:r>
            <a:r>
              <a:rPr lang="nb-NO" err="1"/>
              <a:t>the</a:t>
            </a:r>
            <a:r>
              <a:rPr lang="nb-NO"/>
              <a:t> demo.</a:t>
            </a:r>
          </a:p>
          <a:p>
            <a:endParaRPr lang="nb-NO"/>
          </a:p>
          <a:p>
            <a:r>
              <a:rPr lang="en-US" b="0" i="0">
                <a:effectLst/>
              </a:rPr>
              <a:t>Some of the features we’ve introduced are also optional add-ons</a:t>
            </a:r>
            <a:r>
              <a:rPr lang="en-US"/>
              <a:t>. And</a:t>
            </a:r>
            <a:r>
              <a:rPr lang="en-US" b="0" i="0">
                <a:effectLst/>
              </a:rPr>
              <a:t> some, like AI</a:t>
            </a:r>
            <a:r>
              <a:rPr lang="en-US"/>
              <a:t> and </a:t>
            </a:r>
            <a:r>
              <a:rPr lang="en-US" err="1"/>
              <a:t>Sharepoint</a:t>
            </a:r>
            <a:r>
              <a:rPr lang="en-US"/>
              <a:t> integration</a:t>
            </a:r>
            <a:r>
              <a:rPr lang="en-US" b="0" i="0">
                <a:effectLst/>
              </a:rPr>
              <a:t>, which also </a:t>
            </a:r>
            <a:r>
              <a:rPr lang="en-US"/>
              <a:t>are </a:t>
            </a:r>
            <a:r>
              <a:rPr lang="en-US" b="0" i="0">
                <a:effectLst/>
              </a:rPr>
              <a:t>cloud-only </a:t>
            </a:r>
            <a:r>
              <a:rPr lang="en-US"/>
              <a:t>features</a:t>
            </a:r>
            <a:r>
              <a:rPr lang="en-US" b="0" i="0">
                <a:effectLst/>
              </a:rPr>
              <a:t>.</a:t>
            </a:r>
            <a:r>
              <a:rPr lang="en-US"/>
              <a:t> </a:t>
            </a:r>
            <a:endParaRPr lang="en-US">
              <a:cs typeface="Calibri"/>
            </a:endParaRPr>
          </a:p>
          <a:p>
            <a:br>
              <a:rPr lang="en-US" b="0" i="0">
                <a:effectLst/>
                <a:latin typeface="WordVisi_MSFontService"/>
              </a:rPr>
            </a:br>
            <a:r>
              <a:rPr lang="en-US" b="0" i="0">
                <a:solidFill>
                  <a:srgbClr val="000000"/>
                </a:solidFill>
                <a:effectLst/>
                <a:latin typeface="WordVisi_MSFontService"/>
              </a:rPr>
              <a:t>Which brings me to the next big change with </a:t>
            </a:r>
            <a:r>
              <a:rPr lang="en-US" b="0" i="0" err="1">
                <a:solidFill>
                  <a:srgbClr val="000000"/>
                </a:solidFill>
                <a:effectLst/>
                <a:latin typeface="WordVisi_MSFontService"/>
              </a:rPr>
              <a:t>SuperOffice</a:t>
            </a:r>
            <a:r>
              <a:rPr lang="en-US" b="0" i="0">
                <a:solidFill>
                  <a:srgbClr val="000000"/>
                </a:solidFill>
                <a:effectLst/>
                <a:latin typeface="WordVisi_MSFontService"/>
              </a:rPr>
              <a:t> 10 – which also comes with a new packaging and price model</a:t>
            </a:r>
            <a:endParaRPr lang="nb-NO"/>
          </a:p>
        </p:txBody>
      </p:sp>
      <p:sp>
        <p:nvSpPr>
          <p:cNvPr id="4" name="Plassholder for lysbildenummer 3"/>
          <p:cNvSpPr>
            <a:spLocks noGrp="1"/>
          </p:cNvSpPr>
          <p:nvPr>
            <p:ph type="sldNum" sz="quarter" idx="5"/>
          </p:nvPr>
        </p:nvSpPr>
        <p:spPr/>
        <p:txBody>
          <a:bodyPr/>
          <a:lstStyle/>
          <a:p>
            <a:fld id="{7D01D8F5-F81D-C84A-98C1-750C41B6CE4F}" type="slidenum">
              <a:rPr lang="en-NO" smtClean="0"/>
              <a:t>41</a:t>
            </a:fld>
            <a:endParaRPr lang="en-NO"/>
          </a:p>
        </p:txBody>
      </p:sp>
    </p:spTree>
    <p:extLst>
      <p:ext uri="{BB962C8B-B14F-4D97-AF65-F5344CB8AC3E}">
        <p14:creationId xmlns:p14="http://schemas.microsoft.com/office/powerpoint/2010/main" val="3088112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It’s worth saying a little bit about the new SuperOffice packages – as we have made some significant changes to these from the past.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Till now we have had 3 main user plans, Sales, Marketing and Service, and by subscribing to one of them, you got access to everything, whether you needed it or not. </a:t>
            </a:r>
          </a:p>
          <a:p>
            <a:r>
              <a:rPr lang="en-US" sz="1800" b="0" i="0" u="none" strike="noStrike" dirty="0">
                <a:solidFill>
                  <a:srgbClr val="000000"/>
                </a:solidFill>
                <a:effectLst/>
                <a:latin typeface="Arial"/>
                <a:cs typeface="Arial"/>
              </a:rPr>
              <a:t>This approach we recognize is not flexible enough or matches our customers real needs.</a:t>
            </a:r>
            <a:r>
              <a:rPr lang="en-US" sz="1800" dirty="0">
                <a:solidFill>
                  <a:srgbClr val="000000"/>
                </a:solidFill>
                <a:latin typeface="Arial"/>
                <a:cs typeface="Arial"/>
              </a:rPr>
              <a:t> </a:t>
            </a:r>
            <a:endParaRPr lang="en-US" sz="1800" b="0" i="0" u="none" strike="noStrike" dirty="0">
              <a:solidFill>
                <a:srgbClr val="000000"/>
              </a:solidFill>
              <a:effectLst/>
              <a:latin typeface="Arial" panose="020B0604020202020204" pitchFamily="34" charset="0"/>
              <a:cs typeface="Arial"/>
            </a:endParaRPr>
          </a:p>
          <a:p>
            <a:r>
              <a:rPr lang="en-US" b="1" dirty="0"/>
              <a:t> </a:t>
            </a:r>
            <a:endParaRPr lang="en-US" dirty="0">
              <a:cs typeface="Calibri" panose="020F0502020204030204"/>
            </a:endParaRPr>
          </a:p>
          <a:p>
            <a:r>
              <a:rPr lang="en-US" sz="1800" b="0" i="0" u="none" strike="noStrike" dirty="0">
                <a:solidFill>
                  <a:srgbClr val="000000"/>
                </a:solidFill>
                <a:effectLst/>
                <a:latin typeface="Arial"/>
                <a:cs typeface="Arial"/>
              </a:rPr>
              <a:t>So we have made a change and a new packaging and pricing structure, that in principle will not affect you that much as an existing customer of SuperOffice.</a:t>
            </a:r>
            <a:r>
              <a:rPr lang="en-US" sz="1800" dirty="0">
                <a:solidFill>
                  <a:srgbClr val="000000"/>
                </a:solidFill>
                <a:latin typeface="Arial"/>
                <a:cs typeface="Arial"/>
              </a:rPr>
              <a:t> </a:t>
            </a:r>
            <a:endParaRPr lang="en-US" sz="1800" b="0" i="0" u="none" strike="noStrike" dirty="0">
              <a:solidFill>
                <a:srgbClr val="000000"/>
              </a:solidFill>
              <a:effectLst/>
              <a:latin typeface="Arial" panose="020B0604020202020204" pitchFamily="34" charset="0"/>
              <a:cs typeface="Arial"/>
            </a:endParaRPr>
          </a:p>
          <a:p>
            <a:r>
              <a:rPr lang="en-US" sz="1800" b="0" i="0" u="none" strike="noStrike" dirty="0">
                <a:solidFill>
                  <a:srgbClr val="000000"/>
                </a:solidFill>
                <a:effectLst/>
                <a:latin typeface="Arial"/>
                <a:cs typeface="Arial"/>
              </a:rPr>
              <a:t>Because whatever features you have access to today, are features that you will of course have access to tomorrow.</a:t>
            </a:r>
            <a:r>
              <a:rPr lang="en-US" sz="1800" dirty="0">
                <a:solidFill>
                  <a:srgbClr val="000000"/>
                </a:solidFill>
                <a:latin typeface="Arial"/>
                <a:cs typeface="Arial"/>
              </a:rPr>
              <a:t> </a:t>
            </a:r>
            <a:endParaRPr lang="en-US" sz="1800" b="0" i="0" u="none" strike="noStrike" dirty="0">
              <a:effectLst/>
              <a:latin typeface="Arial" panose="020B0604020202020204" pitchFamily="34" charset="0"/>
              <a:cs typeface="Arial"/>
            </a:endParaRPr>
          </a:p>
          <a:p>
            <a:endParaRPr lang="en-US" sz="1800" b="0" i="0" u="none" strike="noStrike" dirty="0">
              <a:solidFill>
                <a:srgbClr val="000000"/>
              </a:solidFill>
              <a:effectLst/>
              <a:latin typeface="Arial" panose="020B0604020202020204" pitchFamily="34" charset="0"/>
            </a:endParaRPr>
          </a:p>
          <a:p>
            <a:pPr>
              <a:spcBef>
                <a:spcPts val="600"/>
              </a:spcBef>
            </a:pPr>
            <a:r>
              <a:rPr lang="en-US" sz="1800" b="0" i="0" u="none" strike="noStrike" dirty="0">
                <a:solidFill>
                  <a:srgbClr val="000000"/>
                </a:solidFill>
                <a:effectLst/>
                <a:latin typeface="Arial"/>
                <a:cs typeface="Arial"/>
              </a:rPr>
              <a:t>Your company just have more options to consider when they want to make a change in your subscriptions</a:t>
            </a:r>
            <a:r>
              <a:rPr lang="en-US" sz="1800" dirty="0">
                <a:solidFill>
                  <a:srgbClr val="000000"/>
                </a:solidFill>
                <a:latin typeface="Arial"/>
                <a:cs typeface="Arial"/>
              </a:rPr>
              <a:t> or buy new user plans.</a:t>
            </a:r>
            <a:endParaRPr lang="en-US" sz="1800" dirty="0">
              <a:solidFill>
                <a:srgbClr val="000000"/>
              </a:solidFill>
              <a:latin typeface="Arial" panose="020B0604020202020204" pitchFamily="34" charset="0"/>
              <a:cs typeface="Arial"/>
            </a:endParaRPr>
          </a:p>
          <a:p>
            <a:pPr>
              <a:spcBef>
                <a:spcPts val="600"/>
              </a:spcBef>
            </a:pPr>
            <a:endParaRPr lang="en-US" sz="1800" dirty="0">
              <a:latin typeface="Arial"/>
              <a:cs typeface="Arial"/>
            </a:endParaRPr>
          </a:p>
          <a:p>
            <a:r>
              <a:rPr lang="en-US" b="1" dirty="0"/>
              <a:t>-We still offer 3 stand-alone solutions; Sales Marketing and Service</a:t>
            </a:r>
            <a:endParaRPr lang="en-US" dirty="0"/>
          </a:p>
          <a:p>
            <a:r>
              <a:rPr lang="en-US" b="1" dirty="0"/>
              <a:t> </a:t>
            </a:r>
            <a:r>
              <a:rPr lang="en-US" dirty="0"/>
              <a:t> </a:t>
            </a:r>
            <a:endParaRPr lang="en-US" dirty="0">
              <a:cs typeface="Calibri"/>
            </a:endParaRPr>
          </a:p>
          <a:p>
            <a:r>
              <a:rPr lang="en-US" b="1" dirty="0"/>
              <a:t>-The important principle of 360-degree customer view remains the same in all plans</a:t>
            </a:r>
            <a:br>
              <a:rPr lang="en-US" sz="1800" dirty="0">
                <a:solidFill>
                  <a:srgbClr val="000000"/>
                </a:solidFill>
                <a:latin typeface="Arial"/>
                <a:cs typeface="Arial"/>
              </a:rPr>
            </a:br>
            <a:endParaRPr lang="en-US" b="1" dirty="0">
              <a:latin typeface="Calibri"/>
              <a:cs typeface="Calibri"/>
            </a:endParaRPr>
          </a:p>
          <a:p>
            <a:r>
              <a:rPr lang="en-US" sz="1800" dirty="0">
                <a:latin typeface="Arial"/>
                <a:cs typeface="Arial"/>
              </a:rPr>
              <a:t>What's new is:</a:t>
            </a:r>
          </a:p>
          <a:p>
            <a:pPr>
              <a:spcBef>
                <a:spcPts val="600"/>
              </a:spcBef>
            </a:pPr>
            <a:r>
              <a:rPr lang="en-US" sz="1800" dirty="0">
                <a:latin typeface="Arial"/>
                <a:cs typeface="Arial"/>
              </a:rPr>
              <a:t>-w</a:t>
            </a:r>
            <a:r>
              <a:rPr lang="en-US" b="1" dirty="0">
                <a:latin typeface="Calibri"/>
                <a:cs typeface="Calibri"/>
              </a:rPr>
              <a:t>ithin</a:t>
            </a:r>
            <a:r>
              <a:rPr lang="en-US" b="1" dirty="0"/>
              <a:t> each solution there are different tiers -  the Essential and the Premium plan. </a:t>
            </a:r>
            <a:endParaRPr lang="en-US" dirty="0"/>
          </a:p>
          <a:p>
            <a:pPr>
              <a:spcBef>
                <a:spcPts val="600"/>
              </a:spcBef>
            </a:pPr>
            <a:r>
              <a:rPr lang="en-US" b="1" dirty="0"/>
              <a:t>The user plans contain </a:t>
            </a:r>
            <a:r>
              <a:rPr lang="en-US" dirty="0"/>
              <a:t>CRM functionality, that is user-role oriented and configurable and consist of different sets of features based on what tier a customer has. </a:t>
            </a:r>
          </a:p>
          <a:p>
            <a:pPr>
              <a:spcBef>
                <a:spcPts val="600"/>
              </a:spcBef>
            </a:pPr>
            <a:endParaRPr lang="en-US" dirty="0"/>
          </a:p>
          <a:p>
            <a:pPr>
              <a:spcBef>
                <a:spcPts val="600"/>
              </a:spcBef>
            </a:pPr>
            <a:r>
              <a:rPr lang="en-US" b="1" dirty="0"/>
              <a:t>-All solutions can add different add-ons</a:t>
            </a:r>
            <a:r>
              <a:rPr lang="en-US" dirty="0"/>
              <a:t> (like AI or InfoBridge) that can be made available for all your users if you so desire – that’s up to you. </a:t>
            </a:r>
          </a:p>
          <a:p>
            <a:pPr>
              <a:spcBef>
                <a:spcPts val="600"/>
              </a:spcBef>
            </a:pPr>
            <a:endParaRPr lang="en-US" dirty="0"/>
          </a:p>
          <a:p>
            <a:pPr>
              <a:spcBef>
                <a:spcPts val="600"/>
              </a:spcBef>
            </a:pPr>
            <a:r>
              <a:rPr lang="en-US" dirty="0"/>
              <a:t>Otherwise, the main thing to remember is that whatever features you use today, you will be able to use tomorrow – in addition to many if not all of the </a:t>
            </a:r>
            <a:r>
              <a:rPr lang="en-US" dirty="0" err="1"/>
              <a:t>the</a:t>
            </a:r>
            <a:r>
              <a:rPr lang="en-US" dirty="0"/>
              <a:t> brand-new features released with SuperOffice 10. </a:t>
            </a:r>
          </a:p>
          <a:p>
            <a:pPr>
              <a:spcBef>
                <a:spcPts val="600"/>
              </a:spcBef>
            </a:pPr>
            <a:endParaRPr lang="en-US" dirty="0"/>
          </a:p>
          <a:p>
            <a:pPr>
              <a:spcBef>
                <a:spcPts val="600"/>
              </a:spcBef>
            </a:pPr>
            <a:endParaRPr lang="en-US" i="0" u="none" strike="noStrike" dirty="0">
              <a:effectLst/>
              <a:latin typeface="Calibri" panose="020F0502020204030204"/>
              <a:cs typeface="Calibri" panose="020F0502020204030204"/>
            </a:endParaRPr>
          </a:p>
          <a:p>
            <a:pPr>
              <a:spcBef>
                <a:spcPts val="600"/>
              </a:spcBef>
            </a:pPr>
            <a:endParaRPr lang="en-US" sz="1800" dirty="0">
              <a:latin typeface="Arial"/>
              <a:cs typeface="Arial"/>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42</a:t>
            </a:fld>
            <a:endParaRPr lang="en-NO"/>
          </a:p>
        </p:txBody>
      </p:sp>
    </p:spTree>
    <p:extLst>
      <p:ext uri="{BB962C8B-B14F-4D97-AF65-F5344CB8AC3E}">
        <p14:creationId xmlns:p14="http://schemas.microsoft.com/office/powerpoint/2010/main" val="2111246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 up</a:t>
            </a:r>
            <a:r>
              <a:rPr lang="en-US" b="0"/>
              <a:t>, with </a:t>
            </a:r>
            <a:r>
              <a:rPr lang="en-US" b="0" err="1"/>
              <a:t>SuperOffice</a:t>
            </a:r>
            <a:r>
              <a:rPr lang="en-US" b="0"/>
              <a:t> 10 you get </a:t>
            </a:r>
            <a:r>
              <a:rPr lang="en-US" b="1"/>
              <a:t>a modern, forward-thinking CRM solution that unites your business processes, utilizes the latest technology &amp; helps you grow your business. </a:t>
            </a:r>
            <a:endParaRPr lang="en-US" b="1">
              <a:cs typeface="Calibri"/>
            </a:endParaRPr>
          </a:p>
          <a:p>
            <a:endParaRPr lang="en-US" b="1"/>
          </a:p>
          <a:p>
            <a:pPr algn="l" rtl="0" fontAlgn="base">
              <a:buFont typeface="Arial" panose="020B0604020202020204" pitchFamily="34" charset="0"/>
              <a:buChar char="•"/>
            </a:pPr>
            <a:r>
              <a:rPr lang="en-US" sz="1800" b="0" i="0">
                <a:solidFill>
                  <a:srgbClr val="70AD47"/>
                </a:solidFill>
                <a:effectLst/>
                <a:latin typeface="Arial"/>
                <a:cs typeface="Arial"/>
              </a:rPr>
              <a:t>Advanced dashboard </a:t>
            </a:r>
            <a:r>
              <a:rPr lang="en-US" sz="1800" b="0" i="0">
                <a:solidFill>
                  <a:srgbClr val="70AD47"/>
                </a:solidFill>
                <a:effectLst/>
                <a:latin typeface="Times New Roman"/>
                <a:cs typeface="Times New Roman"/>
              </a:rPr>
              <a:t>​ </a:t>
            </a:r>
            <a:endParaRPr lang="en-US" sz="1800" b="0" i="0">
              <a:solidFill>
                <a:srgbClr val="000000"/>
              </a:solidFill>
              <a:effectLst/>
              <a:latin typeface="Times New Roman"/>
              <a:cs typeface="Times New Roman"/>
            </a:endParaRPr>
          </a:p>
          <a:p>
            <a:pPr algn="l" rtl="0" fontAlgn="base">
              <a:buFont typeface="Arial" panose="020B0604020202020204" pitchFamily="34" charset="0"/>
              <a:buChar char="•"/>
            </a:pPr>
            <a:r>
              <a:rPr lang="en-US" sz="1800" b="0" i="0">
                <a:solidFill>
                  <a:srgbClr val="70AD47"/>
                </a:solidFill>
                <a:effectLst/>
                <a:latin typeface="Arial"/>
                <a:cs typeface="Arial"/>
              </a:rPr>
              <a:t>Configurable screens</a:t>
            </a:r>
            <a:r>
              <a:rPr lang="en-US" sz="1800" b="0" i="0">
                <a:solidFill>
                  <a:srgbClr val="70AD47"/>
                </a:solidFill>
                <a:effectLst/>
                <a:latin typeface="Times New Roman"/>
                <a:cs typeface="Times New Roman"/>
              </a:rPr>
              <a:t>​ </a:t>
            </a:r>
            <a:endParaRPr lang="en-US" sz="1800" b="0" i="0">
              <a:solidFill>
                <a:srgbClr val="000000"/>
              </a:solidFill>
              <a:effectLst/>
              <a:latin typeface="Times New Roman"/>
              <a:cs typeface="Times New Roman"/>
            </a:endParaRPr>
          </a:p>
          <a:p>
            <a:pPr algn="l" rtl="0" fontAlgn="base">
              <a:buFont typeface="Arial" panose="020B0604020202020204" pitchFamily="34" charset="0"/>
              <a:buChar char="•"/>
            </a:pPr>
            <a:r>
              <a:rPr lang="en-US" sz="1800" b="0" i="0" err="1">
                <a:solidFill>
                  <a:srgbClr val="70AD47"/>
                </a:solidFill>
                <a:effectLst/>
                <a:latin typeface="Arial"/>
                <a:cs typeface="Arial"/>
              </a:rPr>
              <a:t>SuperOffice</a:t>
            </a:r>
            <a:r>
              <a:rPr lang="en-US" sz="1800" b="0" i="0">
                <a:solidFill>
                  <a:srgbClr val="70AD47"/>
                </a:solidFill>
                <a:effectLst/>
                <a:latin typeface="Arial"/>
                <a:cs typeface="Arial"/>
              </a:rPr>
              <a:t> </a:t>
            </a:r>
            <a:r>
              <a:rPr lang="en-US" sz="1800" b="0" i="0" err="1">
                <a:solidFill>
                  <a:srgbClr val="70AD47"/>
                </a:solidFill>
                <a:effectLst/>
                <a:latin typeface="Arial"/>
                <a:cs typeface="Arial"/>
              </a:rPr>
              <a:t>Databridge</a:t>
            </a:r>
            <a:r>
              <a:rPr lang="en-US" sz="1800" b="0" i="0">
                <a:solidFill>
                  <a:srgbClr val="70AD47"/>
                </a:solidFill>
                <a:effectLst/>
                <a:latin typeface="Arial"/>
                <a:cs typeface="Arial"/>
              </a:rPr>
              <a:t>​ </a:t>
            </a:r>
            <a:endParaRPr lang="en-US" sz="1800" b="0" i="0">
              <a:solidFill>
                <a:srgbClr val="000000"/>
              </a:solidFill>
              <a:effectLst/>
              <a:latin typeface="Arial"/>
              <a:cs typeface="Arial"/>
            </a:endParaRPr>
          </a:p>
          <a:p>
            <a:pPr algn="l" rtl="0" fontAlgn="base">
              <a:buFont typeface="Arial" panose="020B0604020202020204" pitchFamily="34" charset="0"/>
              <a:buChar char="•"/>
            </a:pPr>
            <a:r>
              <a:rPr lang="en-US" sz="1800" b="0" i="0" err="1">
                <a:solidFill>
                  <a:srgbClr val="70AD47"/>
                </a:solidFill>
                <a:effectLst/>
                <a:latin typeface="Arial"/>
                <a:cs typeface="Arial"/>
              </a:rPr>
              <a:t>SuperOffice</a:t>
            </a:r>
            <a:r>
              <a:rPr lang="en-US" sz="1800" b="0" i="0">
                <a:solidFill>
                  <a:srgbClr val="70AD47"/>
                </a:solidFill>
                <a:effectLst/>
                <a:latin typeface="Arial"/>
                <a:cs typeface="Arial"/>
              </a:rPr>
              <a:t> AI</a:t>
            </a:r>
            <a:r>
              <a:rPr lang="en-US" sz="1800" b="0" i="0">
                <a:solidFill>
                  <a:srgbClr val="70AD47"/>
                </a:solidFill>
                <a:effectLst/>
                <a:latin typeface="Times New Roman"/>
                <a:cs typeface="Times New Roman"/>
              </a:rPr>
              <a:t>​ </a:t>
            </a:r>
          </a:p>
          <a:p>
            <a:pPr algn="l" rtl="0" fontAlgn="base">
              <a:buFont typeface="Arial" panose="020B0604020202020204" pitchFamily="34" charset="0"/>
              <a:buChar char="•"/>
            </a:pPr>
            <a:r>
              <a:rPr lang="en-US" sz="1800" b="0" i="0">
                <a:solidFill>
                  <a:srgbClr val="70AD47"/>
                </a:solidFill>
                <a:effectLst/>
                <a:latin typeface="Arial"/>
                <a:cs typeface="Arial"/>
              </a:rPr>
              <a:t>Mobile CRM request management</a:t>
            </a:r>
            <a:r>
              <a:rPr lang="en-US" sz="1800" b="0" i="0">
                <a:solidFill>
                  <a:srgbClr val="70AD47"/>
                </a:solidFill>
                <a:effectLst/>
                <a:latin typeface="Times New Roman"/>
                <a:cs typeface="Times New Roman"/>
              </a:rPr>
              <a:t>​ </a:t>
            </a:r>
            <a:endParaRPr lang="en-US" sz="1800" b="0" i="0">
              <a:solidFill>
                <a:srgbClr val="000000"/>
              </a:solidFill>
              <a:effectLst/>
              <a:latin typeface="Times New Roman"/>
              <a:cs typeface="Times New Roman"/>
            </a:endParaRPr>
          </a:p>
          <a:p>
            <a:pPr algn="l" rtl="0" fontAlgn="base">
              <a:buFont typeface="Arial" panose="020B0604020202020204" pitchFamily="34" charset="0"/>
              <a:buChar char="•"/>
            </a:pPr>
            <a:r>
              <a:rPr lang="en-US" sz="1800" b="0" i="0">
                <a:solidFill>
                  <a:srgbClr val="FFC000"/>
                </a:solidFill>
                <a:effectLst/>
                <a:latin typeface="Arial"/>
                <a:cs typeface="Arial"/>
              </a:rPr>
              <a:t>Improved Search</a:t>
            </a:r>
            <a:r>
              <a:rPr lang="en-US" sz="1800" b="0" i="0">
                <a:solidFill>
                  <a:srgbClr val="FFC000"/>
                </a:solidFill>
                <a:effectLst/>
                <a:latin typeface="Times New Roman"/>
                <a:cs typeface="Times New Roman"/>
              </a:rPr>
              <a:t>​ and web forms</a:t>
            </a:r>
            <a:endParaRPr lang="en-US" sz="1800" b="0" i="0">
              <a:solidFill>
                <a:srgbClr val="000000"/>
              </a:solidFill>
              <a:effectLst/>
              <a:latin typeface="Times New Roman"/>
              <a:cs typeface="Times New Roman"/>
            </a:endParaRPr>
          </a:p>
          <a:p>
            <a:pPr algn="l" rtl="0" fontAlgn="base">
              <a:buFont typeface="Arial" panose="020B0604020202020204" pitchFamily="34" charset="0"/>
              <a:buChar char="•"/>
            </a:pPr>
            <a:r>
              <a:rPr lang="en-US" sz="1800" b="0" i="0">
                <a:solidFill>
                  <a:srgbClr val="FFC000"/>
                </a:solidFill>
                <a:effectLst/>
                <a:latin typeface="Arial"/>
                <a:cs typeface="Arial"/>
              </a:rPr>
              <a:t>New Help and Community site</a:t>
            </a:r>
            <a:r>
              <a:rPr lang="en-US" sz="1800" b="0" i="0">
                <a:solidFill>
                  <a:srgbClr val="FFC000"/>
                </a:solidFill>
                <a:effectLst/>
                <a:latin typeface="Times New Roman"/>
                <a:cs typeface="Times New Roman"/>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a:solidFill>
                  <a:srgbClr val="FFC000"/>
                </a:solidFill>
                <a:effectLst/>
                <a:latin typeface="Arial"/>
                <a:cs typeface="Arial"/>
              </a:rPr>
              <a:t>App Store 2.0 + </a:t>
            </a:r>
            <a:r>
              <a:rPr lang="en-US" sz="1800" b="0" i="0">
                <a:solidFill>
                  <a:srgbClr val="000000"/>
                </a:solidFill>
                <a:effectLst/>
                <a:latin typeface="Arial"/>
                <a:cs typeface="Arial"/>
              </a:rPr>
              <a:t>(new apps..)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a:solidFill>
                  <a:srgbClr val="70AD47"/>
                </a:solidFill>
                <a:effectLst/>
                <a:latin typeface="Arial"/>
                <a:cs typeface="Arial"/>
              </a:rPr>
              <a:t>Sales targets</a:t>
            </a:r>
            <a:r>
              <a:rPr lang="en-US" sz="1800" b="0" i="0">
                <a:solidFill>
                  <a:srgbClr val="70AD47"/>
                </a:solidFill>
                <a:effectLst/>
                <a:latin typeface="Times New Roman"/>
                <a:cs typeface="Times New Roman"/>
              </a:rPr>
              <a:t>​ and </a:t>
            </a:r>
            <a:r>
              <a:rPr lang="en-US" sz="1800" b="0" i="0" err="1">
                <a:solidFill>
                  <a:srgbClr val="70AD47"/>
                </a:solidFill>
                <a:effectLst/>
                <a:latin typeface="Times New Roman"/>
                <a:cs typeface="Times New Roman"/>
              </a:rPr>
              <a:t>Sharepoint</a:t>
            </a:r>
            <a:r>
              <a:rPr lang="en-US" sz="1800" b="0" i="0">
                <a:solidFill>
                  <a:srgbClr val="70AD47"/>
                </a:solidFill>
                <a:effectLst/>
                <a:latin typeface="Times New Roman"/>
                <a:cs typeface="Times New Roman"/>
              </a:rPr>
              <a:t> integration to come</a:t>
            </a:r>
            <a:endParaRPr lang="en-US" sz="1800" b="0" i="0">
              <a:solidFill>
                <a:srgbClr val="000000"/>
              </a:solidFill>
              <a:effectLst/>
              <a:latin typeface="Times New Roman"/>
              <a:cs typeface="Times New Roman"/>
            </a:endParaRPr>
          </a:p>
          <a:p>
            <a:endParaRPr lang="en-US" b="1"/>
          </a:p>
          <a:p>
            <a:endParaRPr lang="en-US"/>
          </a:p>
          <a:p>
            <a:r>
              <a:rPr lang="en-GB" sz="1200" err="1"/>
              <a:t>SuperOffice</a:t>
            </a:r>
            <a:r>
              <a:rPr lang="en-GB" sz="1200"/>
              <a:t> CRM offers the tools to optimize your processes and bridge the gap between customer data and revenue.</a:t>
            </a:r>
            <a:r>
              <a:rPr lang="en-GB"/>
              <a:t> </a:t>
            </a:r>
            <a:endParaRPr lang="en-US"/>
          </a:p>
          <a:p>
            <a:r>
              <a:rPr lang="en-US"/>
              <a:t>And with the help powerful customization tools, you can also customize your CRM solution to fit your business needs and expand it as your business grows.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79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remember that we are here to help and share of our knowledge and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algn="l" rtl="0" fontAlgn="base"/>
            <a:r>
              <a:rPr lang="en-US" sz="1200" b="0" i="0" dirty="0">
                <a:solidFill>
                  <a:srgbClr val="000000"/>
                </a:solidFill>
                <a:effectLst/>
                <a:latin typeface="Arial" panose="020B0604020202020204" pitchFamily="34" charset="0"/>
              </a:rPr>
              <a:t>If you want to learn more about each feature, we have more webinars planned, so you can get an in-depth walkthrough.. Check our website for more info of upcoming events.</a:t>
            </a:r>
            <a:br>
              <a:rPr lang="en-US" sz="1200" b="0" i="0" dirty="0">
                <a:solidFill>
                  <a:srgbClr val="000000"/>
                </a:solidFill>
                <a:effectLst/>
                <a:latin typeface="Arial" panose="020B0604020202020204" pitchFamily="34" charset="0"/>
              </a:rPr>
            </a:br>
            <a:br>
              <a:rPr lang="en-US" sz="1200" b="0" i="0" dirty="0">
                <a:solidFill>
                  <a:srgbClr val="000000"/>
                </a:solidFill>
                <a:effectLst/>
                <a:latin typeface="Arial" panose="020B0604020202020204" pitchFamily="34" charset="0"/>
              </a:rPr>
            </a:br>
            <a:r>
              <a:rPr lang="en-US" sz="1200" b="0" i="0" dirty="0">
                <a:solidFill>
                  <a:srgbClr val="000000"/>
                </a:solidFill>
                <a:effectLst/>
                <a:latin typeface="Arial" panose="020B0604020202020204" pitchFamily="34" charset="0"/>
              </a:rPr>
              <a:t>And of course, we would welcome the opportunity to help you get started with any of these features discussed today. </a:t>
            </a:r>
            <a:endParaRPr lang="en-US" dirty="0">
              <a:solidFill>
                <a:srgbClr val="000000"/>
              </a:solidFill>
              <a:effectLst/>
            </a:endParaRPr>
          </a:p>
          <a:p>
            <a:pPr rtl="0"/>
            <a:endParaRPr lang="en-US" dirty="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27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Thats</a:t>
            </a:r>
            <a:r>
              <a:rPr lang="nb-NO"/>
              <a:t> all </a:t>
            </a:r>
            <a:r>
              <a:rPr lang="nb-NO" err="1"/>
              <a:t>we</a:t>
            </a:r>
            <a:r>
              <a:rPr lang="nb-NO"/>
              <a:t> have for </a:t>
            </a:r>
            <a:r>
              <a:rPr lang="nb-NO" err="1"/>
              <a:t>now</a:t>
            </a:r>
            <a:r>
              <a:rPr lang="nb-NO"/>
              <a:t>.</a:t>
            </a:r>
          </a:p>
          <a:p>
            <a:r>
              <a:rPr lang="nb-NO" err="1"/>
              <a:t>Thank</a:t>
            </a:r>
            <a:r>
              <a:rPr lang="nb-NO"/>
              <a:t> </a:t>
            </a:r>
            <a:r>
              <a:rPr lang="nb-NO" err="1"/>
              <a:t>you</a:t>
            </a:r>
            <a:r>
              <a:rPr lang="nb-NO"/>
              <a:t> for </a:t>
            </a:r>
            <a:r>
              <a:rPr lang="nb-NO" err="1"/>
              <a:t>following</a:t>
            </a:r>
            <a:r>
              <a:rPr lang="nb-NO"/>
              <a:t> </a:t>
            </a:r>
            <a:r>
              <a:rPr lang="nb-NO" err="1"/>
              <a:t>along</a:t>
            </a:r>
            <a:r>
              <a:rPr lang="nb-NO"/>
              <a:t> and </a:t>
            </a:r>
            <a:r>
              <a:rPr lang="nb-NO" err="1"/>
              <a:t>that</a:t>
            </a:r>
            <a:r>
              <a:rPr lang="nb-NO"/>
              <a:t> </a:t>
            </a:r>
            <a:r>
              <a:rPr lang="nb-NO" err="1"/>
              <a:t>you</a:t>
            </a:r>
            <a:r>
              <a:rPr lang="nb-NO"/>
              <a:t> </a:t>
            </a:r>
            <a:r>
              <a:rPr lang="nb-NO" err="1"/>
              <a:t>are</a:t>
            </a:r>
            <a:r>
              <a:rPr lang="nb-NO"/>
              <a:t> as </a:t>
            </a:r>
            <a:r>
              <a:rPr lang="nb-NO" err="1"/>
              <a:t>exited</a:t>
            </a:r>
            <a:r>
              <a:rPr lang="nb-NO"/>
              <a:t> as </a:t>
            </a:r>
            <a:r>
              <a:rPr lang="nb-NO" err="1"/>
              <a:t>us</a:t>
            </a:r>
            <a:r>
              <a:rPr lang="nb-NO"/>
              <a:t> to </a:t>
            </a:r>
            <a:r>
              <a:rPr lang="nb-NO" err="1"/>
              <a:t>get</a:t>
            </a:r>
            <a:r>
              <a:rPr lang="nb-NO"/>
              <a:t> </a:t>
            </a:r>
            <a:r>
              <a:rPr lang="nb-NO" err="1"/>
              <a:t>started</a:t>
            </a:r>
            <a:r>
              <a:rPr lang="nb-NO"/>
              <a:t> </a:t>
            </a:r>
            <a:r>
              <a:rPr lang="nb-NO" err="1"/>
              <a:t>with</a:t>
            </a:r>
            <a:r>
              <a:rPr lang="nb-NO"/>
              <a:t> SuperOffice 10!</a:t>
            </a:r>
          </a:p>
          <a:p>
            <a:endParaRPr lang="nb-NO"/>
          </a:p>
          <a:p>
            <a:r>
              <a:rPr lang="nb-NO" err="1"/>
              <a:t>Wish</a:t>
            </a:r>
            <a:r>
              <a:rPr lang="nb-NO"/>
              <a:t> </a:t>
            </a:r>
            <a:r>
              <a:rPr lang="nb-NO" err="1"/>
              <a:t>you</a:t>
            </a:r>
            <a:r>
              <a:rPr lang="nb-NO"/>
              <a:t> all a super </a:t>
            </a:r>
            <a:r>
              <a:rPr lang="nb-NO" err="1"/>
              <a:t>day</a:t>
            </a:r>
            <a:r>
              <a:rPr lang="nb-NO"/>
              <a:t> </a:t>
            </a:r>
            <a:r>
              <a:rPr lang="nb-NO">
                <a:sym typeface="Wingdings" panose="05000000000000000000" pitchFamily="2" charset="2"/>
              </a:rPr>
              <a:t></a:t>
            </a:r>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45</a:t>
            </a:fld>
            <a:endParaRPr lang="en-NO"/>
          </a:p>
        </p:txBody>
      </p:sp>
    </p:spTree>
    <p:extLst>
      <p:ext uri="{BB962C8B-B14F-4D97-AF65-F5344CB8AC3E}">
        <p14:creationId xmlns:p14="http://schemas.microsoft.com/office/powerpoint/2010/main" val="4043544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494949"/>
                </a:solidFill>
                <a:effectLst/>
                <a:latin typeface="Proxima-Nova"/>
              </a:rPr>
              <a:t>The SuperOffice CRM interface was refreshed to give you a whole new user experience. A brand-new color palette, clearer navigation, and flexible screen spacing to help you manage and navigate your screen easier.</a:t>
            </a:r>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5</a:t>
            </a:fld>
            <a:endParaRPr lang="en-NO"/>
          </a:p>
        </p:txBody>
      </p:sp>
    </p:spTree>
    <p:extLst>
      <p:ext uri="{BB962C8B-B14F-4D97-AF65-F5344CB8AC3E}">
        <p14:creationId xmlns:p14="http://schemas.microsoft.com/office/powerpoint/2010/main" val="277135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got even more information in a single screen with the new side panel that replaced the mini card</a:t>
            </a:r>
          </a:p>
          <a:p>
            <a:r>
              <a:rPr lang="en-US"/>
              <a:t>For example, the Contact option now gives you a lot more information. Besides the person’s contact details, you can also see the most recent activities connected to them, such as service requests, sales, follow-ups and projects – giving you an instant overview in one place without having to navigate between different screens.</a:t>
            </a:r>
          </a:p>
        </p:txBody>
      </p:sp>
      <p:sp>
        <p:nvSpPr>
          <p:cNvPr id="4" name="Slide Number Placeholder 3"/>
          <p:cNvSpPr>
            <a:spLocks noGrp="1"/>
          </p:cNvSpPr>
          <p:nvPr>
            <p:ph type="sldNum" sz="quarter" idx="5"/>
          </p:nvPr>
        </p:nvSpPr>
        <p:spPr/>
        <p:txBody>
          <a:bodyPr/>
          <a:lstStyle/>
          <a:p>
            <a:fld id="{7D01D8F5-F81D-C84A-98C1-750C41B6CE4F}" type="slidenum">
              <a:rPr lang="en-NO" smtClean="0"/>
              <a:t>6</a:t>
            </a:fld>
            <a:endParaRPr lang="en-NO"/>
          </a:p>
        </p:txBody>
      </p:sp>
    </p:spTree>
    <p:extLst>
      <p:ext uri="{BB962C8B-B14F-4D97-AF65-F5344CB8AC3E}">
        <p14:creationId xmlns:p14="http://schemas.microsoft.com/office/powerpoint/2010/main" val="1860182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494949"/>
                </a:solidFill>
                <a:effectLst/>
                <a:latin typeface="Proxima-Nova"/>
              </a:rPr>
              <a:t>We added new options to filter, sort and organize data inside archives, so you can group and pull the information you need and act on it. Choose how you want the data to be displayed and grouped to help you focus on the task you’re working on.</a:t>
            </a:r>
          </a:p>
          <a:p>
            <a:pPr algn="l"/>
            <a:br>
              <a:rPr lang="en-US"/>
            </a:br>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7</a:t>
            </a:fld>
            <a:endParaRPr lang="en-NO"/>
          </a:p>
        </p:txBody>
      </p:sp>
    </p:spTree>
    <p:extLst>
      <p:ext uri="{BB962C8B-B14F-4D97-AF65-F5344CB8AC3E}">
        <p14:creationId xmlns:p14="http://schemas.microsoft.com/office/powerpoint/2010/main" val="1448075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Find and Selections</a:t>
            </a:r>
          </a:p>
          <a:p>
            <a:pPr algn="l"/>
            <a:r>
              <a:rPr lang="en-US" sz="1800" b="0" i="0">
                <a:solidFill>
                  <a:srgbClr val="FA3D38"/>
                </a:solidFill>
                <a:effectLst/>
                <a:latin typeface="Proxima-Nova"/>
              </a:rPr>
              <a:t>A better search experience</a:t>
            </a:r>
          </a:p>
          <a:p>
            <a:pPr algn="l"/>
            <a:r>
              <a:rPr lang="en-US" b="0" i="0">
                <a:solidFill>
                  <a:srgbClr val="494949"/>
                </a:solidFill>
                <a:effectLst/>
                <a:latin typeface="Proxima-Nova"/>
              </a:rPr>
              <a:t>By adding easy-to-use search templates and more intuitive steps, we’ve simplified the way you can search for, display, and organize your CRM data.</a:t>
            </a:r>
          </a:p>
          <a:p>
            <a:endParaRPr lang="en-US" b="1"/>
          </a:p>
        </p:txBody>
      </p:sp>
      <p:sp>
        <p:nvSpPr>
          <p:cNvPr id="4" name="Slide Number Placeholder 3"/>
          <p:cNvSpPr>
            <a:spLocks noGrp="1"/>
          </p:cNvSpPr>
          <p:nvPr>
            <p:ph type="sldNum" sz="quarter" idx="5"/>
          </p:nvPr>
        </p:nvSpPr>
        <p:spPr/>
        <p:txBody>
          <a:bodyPr/>
          <a:lstStyle/>
          <a:p>
            <a:fld id="{7D01D8F5-F81D-C84A-98C1-750C41B6CE4F}" type="slidenum">
              <a:rPr lang="en-NO" smtClean="0"/>
              <a:t>8</a:t>
            </a:fld>
            <a:endParaRPr lang="en-NO"/>
          </a:p>
        </p:txBody>
      </p:sp>
    </p:spTree>
    <p:extLst>
      <p:ext uri="{BB962C8B-B14F-4D97-AF65-F5344CB8AC3E}">
        <p14:creationId xmlns:p14="http://schemas.microsoft.com/office/powerpoint/2010/main" val="295694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Outlook for SuperOffice</a:t>
            </a:r>
          </a:p>
          <a:p>
            <a:r>
              <a:rPr lang="en-US"/>
              <a:t>With the new add-in, you can work effortlessly and efficiently between your Outlook and SuperOffice CRM.</a:t>
            </a:r>
          </a:p>
          <a:p>
            <a:r>
              <a:rPr lang="en-US"/>
              <a:t>This new “zero footprint” Outlook add-in for Office 365 users, offers a fully integrated solution that requires no installation on your computer ( no more </a:t>
            </a:r>
            <a:r>
              <a:rPr lang="en-US" err="1"/>
              <a:t>maillink</a:t>
            </a:r>
            <a:r>
              <a:rPr lang="en-US"/>
              <a:t>).</a:t>
            </a:r>
          </a:p>
          <a:p>
            <a:r>
              <a:rPr lang="en-US"/>
              <a:t>For example, when you receive an email, you will instantly see key information, such as the contact’s details and the latest sales and activities linked to them. What you get is an instant overview of all relevant information, allowing you to offer more personalized responses and communication.</a:t>
            </a:r>
          </a:p>
        </p:txBody>
      </p:sp>
      <p:sp>
        <p:nvSpPr>
          <p:cNvPr id="4" name="Slide Number Placeholder 3"/>
          <p:cNvSpPr>
            <a:spLocks noGrp="1"/>
          </p:cNvSpPr>
          <p:nvPr>
            <p:ph type="sldNum" sz="quarter" idx="5"/>
          </p:nvPr>
        </p:nvSpPr>
        <p:spPr/>
        <p:txBody>
          <a:bodyPr/>
          <a:lstStyle/>
          <a:p>
            <a:fld id="{7D01D8F5-F81D-C84A-98C1-750C41B6CE4F}" type="slidenum">
              <a:rPr lang="en-NO" smtClean="0"/>
              <a:t>9</a:t>
            </a:fld>
            <a:endParaRPr lang="en-NO"/>
          </a:p>
        </p:txBody>
      </p:sp>
    </p:spTree>
    <p:extLst>
      <p:ext uri="{BB962C8B-B14F-4D97-AF65-F5344CB8AC3E}">
        <p14:creationId xmlns:p14="http://schemas.microsoft.com/office/powerpoint/2010/main" val="2304864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3.xml"/><Relationship Id="rId4" Type="http://schemas.openxmlformats.org/officeDocument/2006/relationships/image" Target="../media/image12.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19.gi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839408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1"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1"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1" y="2110155"/>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Oval 5">
            <a:extLst>
              <a:ext uri="{FF2B5EF4-FFF2-40B4-BE49-F238E27FC236}">
                <a16:creationId xmlns:a16="http://schemas.microsoft.com/office/drawing/2014/main" id="{BDE16738-EACC-444A-B7DB-6A9E57D8C19B}"/>
              </a:ext>
            </a:extLst>
          </p:cNvPr>
          <p:cNvSpPr/>
          <p:nvPr userDrawn="1"/>
        </p:nvSpPr>
        <p:spPr>
          <a:xfrm>
            <a:off x="5955321" y="2110155"/>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7" name="Oval 6">
            <a:extLst>
              <a:ext uri="{FF2B5EF4-FFF2-40B4-BE49-F238E27FC236}">
                <a16:creationId xmlns:a16="http://schemas.microsoft.com/office/drawing/2014/main" id="{4E0DD1D6-BEC1-574C-8338-416C29664A24}"/>
              </a:ext>
            </a:extLst>
          </p:cNvPr>
          <p:cNvSpPr/>
          <p:nvPr userDrawn="1"/>
        </p:nvSpPr>
        <p:spPr>
          <a:xfrm>
            <a:off x="5955321" y="3896307"/>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Oval 7">
            <a:extLst>
              <a:ext uri="{FF2B5EF4-FFF2-40B4-BE49-F238E27FC236}">
                <a16:creationId xmlns:a16="http://schemas.microsoft.com/office/drawing/2014/main" id="{CE251195-1C06-AE48-88F6-DEF0E81E645F}"/>
              </a:ext>
            </a:extLst>
          </p:cNvPr>
          <p:cNvSpPr/>
          <p:nvPr userDrawn="1"/>
        </p:nvSpPr>
        <p:spPr>
          <a:xfrm>
            <a:off x="4179274" y="3896307"/>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5"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5"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9"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9"/>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434188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4650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6"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80"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40741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897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9808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187460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6" y="987425"/>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7" y="987425"/>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7" y="2510724"/>
            <a:ext cx="6599398" cy="3128650"/>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41908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5"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6"/>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4" cy="3855278"/>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253725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83082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71735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32123391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4" cy="4016376"/>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5494170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7"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8" y="233993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7"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8" y="367010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7"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8" y="4898079"/>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844029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5" y="1052948"/>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5" y="104495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5" y="231622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5" y="230822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5" y="364841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5" y="364041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9" y="987425"/>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9" y="2510724"/>
            <a:ext cx="3251765"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5" y="490369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5" y="489569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961084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4"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8"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3"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8"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60"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6"/>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835069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7"/>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6" y="1160394"/>
            <a:ext cx="2272828" cy="4846150"/>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26912346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9" y="2510726"/>
            <a:ext cx="3932237" cy="2867188"/>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3"/>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9"/>
            <a:ext cx="5892574" cy="3315803"/>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7668150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1"/>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8" y="2002022"/>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22392921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5" y="1459535"/>
            <a:ext cx="5353180"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7" y="45019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7" y="1389567"/>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0143872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2" y="43868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5"/>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858093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3177467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18658973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2266449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535424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227298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8"/>
            <a:ext cx="12199936"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5106296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484711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60" cy="1314370"/>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3370974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908468"/>
            <a:ext cx="2658094" cy="786796"/>
          </a:xfrm>
          <a:prstGeom prst="rect">
            <a:avLst/>
          </a:prstGeom>
        </p:spPr>
      </p:pic>
    </p:spTree>
    <p:extLst>
      <p:ext uri="{BB962C8B-B14F-4D97-AF65-F5344CB8AC3E}">
        <p14:creationId xmlns:p14="http://schemas.microsoft.com/office/powerpoint/2010/main" val="316411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075861"/>
            <a:ext cx="2658094" cy="2658094"/>
          </a:xfrm>
          <a:prstGeom prst="rect">
            <a:avLst/>
          </a:prstGeom>
        </p:spPr>
      </p:pic>
    </p:spTree>
    <p:extLst>
      <p:ext uri="{BB962C8B-B14F-4D97-AF65-F5344CB8AC3E}">
        <p14:creationId xmlns:p14="http://schemas.microsoft.com/office/powerpoint/2010/main" val="40364084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8" y="-1678917"/>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7"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6"/>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782381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
        <p:nvSpPr>
          <p:cNvPr id="15" name="Pladsholder til diasnummer 5"/>
          <p:cNvSpPr>
            <a:spLocks noGrp="1"/>
          </p:cNvSpPr>
          <p:nvPr>
            <p:ph type="sldNum" sz="quarter" idx="4"/>
          </p:nvPr>
        </p:nvSpPr>
        <p:spPr>
          <a:xfrm>
            <a:off x="5655021" y="6475478"/>
            <a:ext cx="881960" cy="261226"/>
          </a:xfrm>
          <a:prstGeom prst="rect">
            <a:avLst/>
          </a:prstGeom>
        </p:spPr>
        <p:txBody>
          <a:bodyPr lIns="0" rIns="0" anchor="ctr" anchorCtr="0"/>
          <a:lstStyle>
            <a:lvl1pPr algn="ctr">
              <a:defRPr sz="1003">
                <a:solidFill>
                  <a:srgbClr val="003C37"/>
                </a:solidFill>
                <a:latin typeface="Roobert" panose="00000500000000000000" pitchFamily="50" charset="0"/>
              </a:defRPr>
            </a:lvl1pPr>
          </a:lstStyle>
          <a:p>
            <a:fld id="{CA33E492-B2FC-2F46-87E8-F1B7043700E9}" type="slidenum">
              <a:rPr lang="da-DK" smtClean="0"/>
              <a:pPr/>
              <a:t>‹#›</a:t>
            </a:fld>
            <a:endParaRPr lang="da-DK"/>
          </a:p>
        </p:txBody>
      </p:sp>
      <p:grpSp>
        <p:nvGrpSpPr>
          <p:cNvPr id="2" name="Group 1">
            <a:extLst>
              <a:ext uri="{FF2B5EF4-FFF2-40B4-BE49-F238E27FC236}">
                <a16:creationId xmlns:a16="http://schemas.microsoft.com/office/drawing/2014/main" id="{7B51F653-51A2-4A34-A8BC-1AEF59ACFC44}"/>
              </a:ext>
            </a:extLst>
          </p:cNvPr>
          <p:cNvGrpSpPr/>
          <p:nvPr userDrawn="1"/>
        </p:nvGrpSpPr>
        <p:grpSpPr>
          <a:xfrm>
            <a:off x="10315333" y="6385265"/>
            <a:ext cx="1495354" cy="393931"/>
            <a:chOff x="9386635" y="6253539"/>
            <a:chExt cx="1860664" cy="517227"/>
          </a:xfrm>
        </p:grpSpPr>
        <p:pic>
          <p:nvPicPr>
            <p:cNvPr id="16" name="Billed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3862" y="6512152"/>
              <a:ext cx="1343437" cy="178519"/>
            </a:xfrm>
            <a:prstGeom prst="rect">
              <a:avLst/>
            </a:prstGeom>
          </p:spPr>
        </p:pic>
        <p:pic>
          <p:nvPicPr>
            <p:cNvPr id="17" name="Billed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6635" y="6253539"/>
              <a:ext cx="517227" cy="517227"/>
            </a:xfrm>
            <a:prstGeom prst="rect">
              <a:avLst/>
            </a:prstGeom>
          </p:spPr>
        </p:pic>
      </p:grpSp>
      <p:cxnSp>
        <p:nvCxnSpPr>
          <p:cNvPr id="18" name="Lige forbindelse 17"/>
          <p:cNvCxnSpPr>
            <a:cxnSpLocks/>
          </p:cNvCxnSpPr>
          <p:nvPr userDrawn="1"/>
        </p:nvCxnSpPr>
        <p:spPr>
          <a:xfrm>
            <a:off x="346039" y="6307254"/>
            <a:ext cx="11464646" cy="0"/>
          </a:xfrm>
          <a:prstGeom prst="line">
            <a:avLst/>
          </a:prstGeom>
          <a:ln w="3175">
            <a:solidFill>
              <a:schemeClr val="tx1">
                <a:alpha val="10000"/>
              </a:schemeClr>
            </a:solidFill>
          </a:ln>
          <a:effectLst/>
        </p:spPr>
        <p:style>
          <a:lnRef idx="2">
            <a:schemeClr val="accent1"/>
          </a:lnRef>
          <a:fillRef idx="0">
            <a:schemeClr val="accent1"/>
          </a:fillRef>
          <a:effectRef idx="1">
            <a:schemeClr val="accent1"/>
          </a:effectRef>
          <a:fontRef idx="minor">
            <a:schemeClr val="tx1"/>
          </a:fontRef>
        </p:style>
      </p:cxnSp>
      <p:sp>
        <p:nvSpPr>
          <p:cNvPr id="10" name="Pladsholder til indhold 3">
            <a:extLst>
              <a:ext uri="{FF2B5EF4-FFF2-40B4-BE49-F238E27FC236}">
                <a16:creationId xmlns:a16="http://schemas.microsoft.com/office/drawing/2014/main" id="{6346E3A5-DAE6-4A64-B5BC-D54D4A296382}"/>
              </a:ext>
            </a:extLst>
          </p:cNvPr>
          <p:cNvSpPr>
            <a:spLocks noGrp="1"/>
          </p:cNvSpPr>
          <p:nvPr>
            <p:ph sz="quarter" idx="13"/>
          </p:nvPr>
        </p:nvSpPr>
        <p:spPr>
          <a:xfrm>
            <a:off x="351658" y="1037972"/>
            <a:ext cx="11459028" cy="5113897"/>
          </a:xfrm>
        </p:spPr>
        <p:txBody>
          <a:bodyPr/>
          <a:lstStyle>
            <a:lvl1pPr>
              <a:defRPr>
                <a:latin typeface="Roobert" panose="00000500000000000000" pitchFamily="50" charset="0"/>
              </a:defRPr>
            </a:lvl1pPr>
            <a:lvl2pPr>
              <a:defRPr>
                <a:latin typeface="Roobert" panose="00000500000000000000" pitchFamily="50" charset="0"/>
              </a:defRPr>
            </a:lvl2pPr>
            <a:lvl3pPr>
              <a:defRPr>
                <a:latin typeface="Roobert" panose="00000500000000000000" pitchFamily="50" charset="0"/>
              </a:defRPr>
            </a:lvl3pPr>
            <a:lvl4pPr>
              <a:defRPr>
                <a:latin typeface="Roobert" panose="00000500000000000000" pitchFamily="50" charset="0"/>
              </a:defRPr>
            </a:lvl4pPr>
            <a:lvl5pPr>
              <a:defRPr>
                <a:latin typeface="Roobert" panose="00000500000000000000" pitchFamily="50"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2314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54">
          <p15:clr>
            <a:srgbClr val="FBAE40"/>
          </p15:clr>
        </p15:guide>
        <p15:guide id="2" pos="206">
          <p15:clr>
            <a:srgbClr val="FBAE40"/>
          </p15:clr>
        </p15:guide>
        <p15:guide id="3" pos="703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192086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302636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7128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1395019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32870459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860992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1951411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7997877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5795086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40187475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1929265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6555905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3037241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4834667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7060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199303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978105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1353507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2189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7101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5216953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58108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2388643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7101030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38938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3915239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7664774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4023782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832274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8876163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7685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250152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28008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34761641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42467331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8122646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575926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8805130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4668683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42824837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8695557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763356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9317085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555373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3909133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7840381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1469440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6715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0909855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6306986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6674882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9710385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rot="10800000">
            <a:off x="7860300" y="1912854"/>
            <a:ext cx="2433485" cy="3130759"/>
          </a:xfrm>
          <a:prstGeom prst="rect">
            <a:avLst/>
          </a:prstGeom>
        </p:spPr>
      </p:pic>
    </p:spTree>
    <p:extLst>
      <p:ext uri="{BB962C8B-B14F-4D97-AF65-F5344CB8AC3E}">
        <p14:creationId xmlns:p14="http://schemas.microsoft.com/office/powerpoint/2010/main" val="29370762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73014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22691246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319997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5614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8026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59298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1123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0318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3188494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941240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52084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9393297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9775456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8138305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29973122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26883545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9351986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5657916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22738955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35202776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05456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15700814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2165343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24051722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6424616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0370049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22677938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1981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41794242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1896794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990177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43870582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9752705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02649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0718621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121281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6539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07195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397851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3516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6126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683618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3975425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060348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6523884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5411063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5786572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38466119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17148072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2147023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33858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27445254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3359100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371093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716368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4209634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019471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430773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3076704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649098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390982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46574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738783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1139948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973944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979771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24353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506613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828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1664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slide, with image, left">
    <p:spTree>
      <p:nvGrpSpPr>
        <p:cNvPr id="1" name=""/>
        <p:cNvGrpSpPr/>
        <p:nvPr/>
      </p:nvGrpSpPr>
      <p:grpSpPr>
        <a:xfrm>
          <a:off x="0" y="0"/>
          <a:ext cx="0" cy="0"/>
          <a:chOff x="0" y="0"/>
          <a:chExt cx="0" cy="0"/>
        </a:xfrm>
      </p:grpSpPr>
      <p:pic>
        <p:nvPicPr>
          <p:cNvPr id="19" name="Bilde 18">
            <a:extLst>
              <a:ext uri="{FF2B5EF4-FFF2-40B4-BE49-F238E27FC236}">
                <a16:creationId xmlns:a16="http://schemas.microsoft.com/office/drawing/2014/main" id="{8715C77B-63F2-49F0-9D21-08BA8EDBDC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7"/>
            <a:ext cx="12192000" cy="6857107"/>
          </a:xfrm>
          <a:prstGeom prst="rect">
            <a:avLst/>
          </a:prstGeom>
        </p:spPr>
      </p:pic>
      <p:sp>
        <p:nvSpPr>
          <p:cNvPr id="7" name="Rectangle 6">
            <a:extLst>
              <a:ext uri="{FF2B5EF4-FFF2-40B4-BE49-F238E27FC236}">
                <a16:creationId xmlns:a16="http://schemas.microsoft.com/office/drawing/2014/main" id="{32C17FDB-3859-DE4E-A395-D99E8231837E}"/>
              </a:ext>
            </a:extLst>
          </p:cNvPr>
          <p:cNvSpPr/>
          <p:nvPr userDrawn="1"/>
        </p:nvSpPr>
        <p:spPr>
          <a:xfrm>
            <a:off x="448209" y="895"/>
            <a:ext cx="4378791" cy="68562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5">
            <a:extLst>
              <a:ext uri="{FF2B5EF4-FFF2-40B4-BE49-F238E27FC236}">
                <a16:creationId xmlns:a16="http://schemas.microsoft.com/office/drawing/2014/main" id="{40F63ADF-0C95-3D49-9123-E55C6082575C}"/>
              </a:ext>
            </a:extLst>
          </p:cNvPr>
          <p:cNvSpPr>
            <a:spLocks noGrp="1"/>
          </p:cNvSpPr>
          <p:nvPr>
            <p:ph type="title" hasCustomPrompt="1"/>
          </p:nvPr>
        </p:nvSpPr>
        <p:spPr>
          <a:xfrm>
            <a:off x="958498" y="1641774"/>
            <a:ext cx="3534730" cy="1325563"/>
          </a:xfrm>
          <a:prstGeom prst="rect">
            <a:avLst/>
          </a:prstGeom>
        </p:spPr>
        <p:txBody>
          <a:bodyPr/>
          <a:lstStyle>
            <a:lvl1pPr>
              <a:defRPr sz="4000">
                <a:solidFill>
                  <a:srgbClr val="FA3D38"/>
                </a:solidFill>
              </a:defRPr>
            </a:lvl1pPr>
          </a:lstStyle>
          <a:p>
            <a:r>
              <a:rPr lang="en-US" noProof="0"/>
              <a:t>Your headline here</a:t>
            </a:r>
          </a:p>
        </p:txBody>
      </p:sp>
      <p:sp>
        <p:nvSpPr>
          <p:cNvPr id="3" name="Text Placeholder 2">
            <a:extLst>
              <a:ext uri="{FF2B5EF4-FFF2-40B4-BE49-F238E27FC236}">
                <a16:creationId xmlns:a16="http://schemas.microsoft.com/office/drawing/2014/main" id="{35EB1A59-9638-E643-90B2-716EA67B1556}"/>
              </a:ext>
            </a:extLst>
          </p:cNvPr>
          <p:cNvSpPr>
            <a:spLocks noGrp="1"/>
          </p:cNvSpPr>
          <p:nvPr>
            <p:ph type="body" sz="quarter" idx="14" hasCustomPrompt="1"/>
          </p:nvPr>
        </p:nvSpPr>
        <p:spPr>
          <a:xfrm>
            <a:off x="959454" y="2967335"/>
            <a:ext cx="3533775" cy="3275012"/>
          </a:xfrm>
          <a:prstGeom prst="rect">
            <a:avLst/>
          </a:prstGeom>
        </p:spPr>
        <p:txBody>
          <a:bodyPr/>
          <a:lstStyle>
            <a:lvl1pPr marL="0" indent="0">
              <a:buNone/>
              <a:defRPr sz="2000">
                <a:solidFill>
                  <a:srgbClr val="4A4A4A"/>
                </a:solidFill>
              </a:defRPr>
            </a:lvl1pPr>
          </a:lstStyle>
          <a:p>
            <a:pPr lvl="0"/>
            <a:r>
              <a:rPr lang="en-US"/>
              <a:t>Your short description here…</a:t>
            </a:r>
          </a:p>
        </p:txBody>
      </p:sp>
    </p:spTree>
    <p:extLst>
      <p:ext uri="{BB962C8B-B14F-4D97-AF65-F5344CB8AC3E}">
        <p14:creationId xmlns:p14="http://schemas.microsoft.com/office/powerpoint/2010/main" val="31653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3" grpId="0" build="p">
        <p:tmplLst>
          <p:tmpl lvl="1">
            <p:tnLst>
              <p:par>
                <p:cTn presetID="2" presetClass="entr" presetSubtype="4"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Headline here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Sub-headline here</a:t>
            </a:r>
          </a:p>
        </p:txBody>
      </p:sp>
    </p:spTree>
    <p:extLst>
      <p:ext uri="{BB962C8B-B14F-4D97-AF65-F5344CB8AC3E}">
        <p14:creationId xmlns:p14="http://schemas.microsoft.com/office/powerpoint/2010/main" val="846463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027140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6544" y="2616420"/>
            <a:ext cx="5078911" cy="903263"/>
          </a:xfrm>
          <a:prstGeom prst="rect">
            <a:avLst/>
          </a:prstGeom>
        </p:spPr>
      </p:pic>
      <p:pic>
        <p:nvPicPr>
          <p:cNvPr id="6" name="Bilde 5">
            <a:extLst>
              <a:ext uri="{FF2B5EF4-FFF2-40B4-BE49-F238E27FC236}">
                <a16:creationId xmlns:a16="http://schemas.microsoft.com/office/drawing/2014/main" id="{DECE03A4-9840-4B39-9623-C42616C6A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7" name="Bilde 6" descr="Et bilde som inneholder rom&#10;&#10;Automatisk generert beskrivelse">
            <a:extLst>
              <a:ext uri="{FF2B5EF4-FFF2-40B4-BE49-F238E27FC236}">
                <a16:creationId xmlns:a16="http://schemas.microsoft.com/office/drawing/2014/main" id="{8E0AE376-B6F8-4236-8439-65B9864A60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1804291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609981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1120737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452574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tx2"/>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tx2"/>
                </a:solidFill>
                <a:latin typeface="+mn-lt"/>
                <a:ea typeface="+mn-ea"/>
                <a:cs typeface="+mn-cs"/>
              </a:rPr>
              <a:t>“</a:t>
            </a:r>
            <a:endParaRPr lang="en-GB" sz="14800" b="1" kern="1200">
              <a:solidFill>
                <a:schemeClr val="tx2"/>
              </a:solidFill>
              <a:latin typeface="+mn-lt"/>
              <a:ea typeface="+mn-ea"/>
              <a:cs typeface="+mn-cs"/>
            </a:endParaRPr>
          </a:p>
        </p:txBody>
      </p:sp>
    </p:spTree>
    <p:extLst>
      <p:ext uri="{BB962C8B-B14F-4D97-AF65-F5344CB8AC3E}">
        <p14:creationId xmlns:p14="http://schemas.microsoft.com/office/powerpoint/2010/main" val="22956431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17311541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Tree>
    <p:extLst>
      <p:ext uri="{BB962C8B-B14F-4D97-AF65-F5344CB8AC3E}">
        <p14:creationId xmlns:p14="http://schemas.microsoft.com/office/powerpoint/2010/main" val="2017847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487806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2" name="Title 1"/>
          <p:cNvSpPr>
            <a:spLocks noGrp="1"/>
          </p:cNvSpPr>
          <p:nvPr>
            <p:ph type="ctrTitle" hasCustomPrompt="1"/>
          </p:nvPr>
        </p:nvSpPr>
        <p:spPr>
          <a:xfrm>
            <a:off x="652549" y="2077201"/>
            <a:ext cx="10886904" cy="1470025"/>
          </a:xfrm>
        </p:spPr>
        <p:txBody>
          <a:bodyPr lIns="0" tIns="0" rIns="0" bIns="0">
            <a:noAutofit/>
          </a:bodyPr>
          <a:lstStyle>
            <a:lvl1pPr algn="ctr">
              <a:defRPr sz="7200" b="1">
                <a:solidFill>
                  <a:schemeClr val="bg1"/>
                </a:solidFill>
              </a:defRPr>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12860527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544" y="2616420"/>
            <a:ext cx="5078911" cy="903263"/>
          </a:xfrm>
          <a:prstGeom prst="rect">
            <a:avLst/>
          </a:prstGeom>
        </p:spPr>
      </p:pic>
    </p:spTree>
    <p:extLst>
      <p:ext uri="{BB962C8B-B14F-4D97-AF65-F5344CB8AC3E}">
        <p14:creationId xmlns:p14="http://schemas.microsoft.com/office/powerpoint/2010/main" val="4146304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Logo Red">
    <p:bg>
      <p:bgPr>
        <a:solidFill>
          <a:schemeClr val="tx2"/>
        </a:solidFill>
        <a:effectLst/>
      </p:bgPr>
    </p:bg>
    <p:spTree>
      <p:nvGrpSpPr>
        <p:cNvPr id="1" name=""/>
        <p:cNvGrpSpPr/>
        <p:nvPr/>
      </p:nvGrpSpPr>
      <p:grpSpPr>
        <a:xfrm>
          <a:off x="0" y="0"/>
          <a:ext cx="0" cy="0"/>
          <a:chOff x="0" y="0"/>
          <a:chExt cx="0" cy="0"/>
        </a:xfrm>
      </p:grpSpPr>
      <p:sp>
        <p:nvSpPr>
          <p:cNvPr id="11"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1"/>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5" name="Picture 4"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3359339" y="2492896"/>
            <a:ext cx="5473320" cy="1077938"/>
          </a:xfrm>
          <a:prstGeom prst="rect">
            <a:avLst/>
          </a:prstGeom>
        </p:spPr>
      </p:pic>
    </p:spTree>
    <p:extLst>
      <p:ext uri="{BB962C8B-B14F-4D97-AF65-F5344CB8AC3E}">
        <p14:creationId xmlns:p14="http://schemas.microsoft.com/office/powerpoint/2010/main" val="2155118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161416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612538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30043198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accent4"/>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accent4"/>
                </a:solidFill>
                <a:latin typeface="+mn-lt"/>
                <a:ea typeface="+mn-ea"/>
                <a:cs typeface="+mn-cs"/>
              </a:rPr>
              <a:t>“</a:t>
            </a:r>
            <a:endParaRPr lang="en-GB" sz="14800" b="1" kern="1200">
              <a:solidFill>
                <a:schemeClr val="accent4"/>
              </a:solidFill>
              <a:latin typeface="+mn-lt"/>
              <a:ea typeface="+mn-ea"/>
              <a:cs typeface="+mn-cs"/>
            </a:endParaRPr>
          </a:p>
        </p:txBody>
      </p:sp>
    </p:spTree>
    <p:extLst>
      <p:ext uri="{BB962C8B-B14F-4D97-AF65-F5344CB8AC3E}">
        <p14:creationId xmlns:p14="http://schemas.microsoft.com/office/powerpoint/2010/main" val="1277203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693847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2411041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32096016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2464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4099246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8"/>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76314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1171974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6807795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9" y="1681163"/>
            <a:ext cx="5157787"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9" y="2505075"/>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5"/>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316700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821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364" rtl="0" eaLnBrk="1" fontAlgn="auto" latinLnBrk="0" hangingPunct="1">
              <a:lnSpc>
                <a:spcPct val="90000"/>
              </a:lnSpc>
              <a:spcBef>
                <a:spcPts val="1000"/>
              </a:spcBef>
              <a:spcAft>
                <a:spcPts val="0"/>
              </a:spcAft>
              <a:buClrTx/>
              <a:buSzTx/>
              <a:buFontTx/>
              <a:buNone/>
              <a:tabLst/>
              <a:defRPr/>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896988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21380812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5"/>
            <a:ext cx="6343380" cy="1321823"/>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4400688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2" y="987426"/>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10250193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4" y="147620"/>
            <a:ext cx="2947048"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2"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1" y="1912854"/>
            <a:ext cx="2433485" cy="3130759"/>
          </a:xfrm>
          <a:prstGeom prst="rect">
            <a:avLst/>
          </a:prstGeom>
        </p:spPr>
      </p:pic>
    </p:spTree>
    <p:extLst>
      <p:ext uri="{BB962C8B-B14F-4D97-AF65-F5344CB8AC3E}">
        <p14:creationId xmlns:p14="http://schemas.microsoft.com/office/powerpoint/2010/main" val="29793923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9"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Oval 3">
            <a:extLst>
              <a:ext uri="{FF2B5EF4-FFF2-40B4-BE49-F238E27FC236}">
                <a16:creationId xmlns:a16="http://schemas.microsoft.com/office/drawing/2014/main" id="{FD70E925-7586-A040-ACA5-1474F919E4F3}"/>
              </a:ext>
            </a:extLst>
          </p:cNvPr>
          <p:cNvSpPr/>
          <p:nvPr userDrawn="1"/>
        </p:nvSpPr>
        <p:spPr>
          <a:xfrm>
            <a:off x="4391877"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184415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image" Target="../media/image1.png"/><Relationship Id="rId5" Type="http://schemas.openxmlformats.org/officeDocument/2006/relationships/slideLayout" Target="../slideLayouts/slideLayout163.xml"/><Relationship Id="rId10" Type="http://schemas.openxmlformats.org/officeDocument/2006/relationships/theme" Target="../theme/theme11.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34" Type="http://schemas.openxmlformats.org/officeDocument/2006/relationships/theme" Target="../theme/theme12.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image" Target="../media/image1.png"/><Relationship Id="rId8" Type="http://schemas.openxmlformats.org/officeDocument/2006/relationships/slideLayout" Target="../slideLayouts/slideLayout17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3" Type="http://schemas.openxmlformats.org/officeDocument/2006/relationships/slideLayout" Target="../slideLayouts/slideLayout203.xml"/><Relationship Id="rId21" Type="http://schemas.openxmlformats.org/officeDocument/2006/relationships/slideLayout" Target="../slideLayouts/slideLayout221.xml"/><Relationship Id="rId34" Type="http://schemas.openxmlformats.org/officeDocument/2006/relationships/theme" Target="../theme/theme1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33" Type="http://schemas.openxmlformats.org/officeDocument/2006/relationships/slideLayout" Target="../slideLayouts/slideLayout233.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29" Type="http://schemas.openxmlformats.org/officeDocument/2006/relationships/slideLayout" Target="../slideLayouts/slideLayout229.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32" Type="http://schemas.openxmlformats.org/officeDocument/2006/relationships/slideLayout" Target="../slideLayouts/slideLayout232.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31" Type="http://schemas.openxmlformats.org/officeDocument/2006/relationships/slideLayout" Target="../slideLayouts/slideLayout231.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slideLayout" Target="../slideLayouts/slideLayout230.xml"/><Relationship Id="rId35" Type="http://schemas.openxmlformats.org/officeDocument/2006/relationships/image" Target="../media/image1.png"/><Relationship Id="rId8"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image" Target="../media/image1.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4.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19.gif"/><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8.png"/><Relationship Id="rId5" Type="http://schemas.openxmlformats.org/officeDocument/2006/relationships/slideLayout" Target="../slideLayouts/slideLayout70.xml"/><Relationship Id="rId10" Type="http://schemas.openxmlformats.org/officeDocument/2006/relationships/theme" Target="../theme/theme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22.emf"/><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image" Target="../media/image1.pn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theme" Target="../theme/theme7.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1.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image" Target="../media/image1.png"/><Relationship Id="rId2" Type="http://schemas.openxmlformats.org/officeDocument/2006/relationships/slideLayout" Target="../slideLayouts/slideLayout134.xml"/><Relationship Id="rId16" Type="http://schemas.openxmlformats.org/officeDocument/2006/relationships/theme" Target="../theme/theme9.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878" r:id="rId10"/>
    <p:sldLayoutId id="2147483882" r:id="rId11"/>
    <p:sldLayoutId id="2147483883" r:id="rId12"/>
    <p:sldLayoutId id="2147483884" r:id="rId13"/>
    <p:sldLayoutId id="2147483885" r:id="rId14"/>
    <p:sldLayoutId id="2147483886" r:id="rId15"/>
    <p:sldLayoutId id="2147483887" r:id="rId16"/>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888707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2741819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1519327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59587830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 id="2147483881" r:id="rId3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293769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1" r:id="rId10"/>
    <p:sldLayoutId id="2147483744" r:id="rId11"/>
    <p:sldLayoutId id="2147483745" r:id="rId12"/>
    <p:sldLayoutId id="2147483747" r:id="rId13"/>
    <p:sldLayoutId id="2147483748" r:id="rId14"/>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04/10/2021</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Bilde 13">
            <a:extLst>
              <a:ext uri="{FF2B5EF4-FFF2-40B4-BE49-F238E27FC236}">
                <a16:creationId xmlns:a16="http://schemas.microsoft.com/office/drawing/2014/main" id="{BF5D6F53-6DFB-4A61-82A0-3059DE6F51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20" name="Bilde 19" descr="Et bilde som inneholder rom&#10;&#10;Automatisk generert beskrivelse">
            <a:extLst>
              <a:ext uri="{FF2B5EF4-FFF2-40B4-BE49-F238E27FC236}">
                <a16:creationId xmlns:a16="http://schemas.microsoft.com/office/drawing/2014/main" id="{FE621298-C397-4536-8D7A-706DD312E81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40278461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xStyles>
    <p:titleStyle>
      <a:lvl1pPr algn="l" defTabSz="914400" rtl="0" eaLnBrk="1" latinLnBrk="0" hangingPunct="1">
        <a:spcBef>
          <a:spcPct val="0"/>
        </a:spcBef>
        <a:buNone/>
        <a:defRPr sz="3600" kern="1200">
          <a:solidFill>
            <a:schemeClr val="tx2"/>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lumMod val="50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lumMod val="50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lumMod val="50000"/>
            </a:schemeClr>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lumMod val="50000"/>
            </a:schemeClr>
          </a:solidFill>
          <a:latin typeface="Arial" panose="020B0604020202020204" pitchFamily="34" charset="0"/>
          <a:ea typeface="+mn-ea"/>
          <a:cs typeface="Arial" panose="020B0604020202020204" pitchFamily="34" charset="0"/>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lumMod val="50000"/>
            </a:schemeClr>
          </a:solidFill>
          <a:latin typeface="Arial" panose="020B0604020202020204" pitchFamily="34" charset="0"/>
          <a:ea typeface="+mn-ea"/>
          <a:cs typeface="Arial" panose="020B0604020202020204" pitchFamily="34" charset="0"/>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lumMod val="50000"/>
            </a:schemeClr>
          </a:solidFill>
          <a:latin typeface="Arial" panose="020B0604020202020204" pitchFamily="34" charset="0"/>
          <a:ea typeface="+mn-ea"/>
          <a:cs typeface="Arial" panose="020B0604020202020204" pitchFamily="34" charset="0"/>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04/10/2021</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Picture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80982" y="6228766"/>
            <a:ext cx="2395745" cy="426073"/>
          </a:xfrm>
          <a:prstGeom prst="rect">
            <a:avLst/>
          </a:prstGeom>
        </p:spPr>
      </p:pic>
      <p:cxnSp>
        <p:nvCxnSpPr>
          <p:cNvPr id="16" name="Straight Connector 15"/>
          <p:cNvCxnSpPr/>
          <p:nvPr userDrawn="1"/>
        </p:nvCxnSpPr>
        <p:spPr>
          <a:xfrm>
            <a:off x="515273" y="6084828"/>
            <a:ext cx="1116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32728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solidFill>
          <a:latin typeface="+mn-lt"/>
          <a:ea typeface="+mn-ea"/>
          <a:cs typeface="+mn-cs"/>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solidFill>
          <a:latin typeface="+mn-lt"/>
          <a:ea typeface="+mn-ea"/>
          <a:cs typeface="+mn-cs"/>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solidFill>
          <a:latin typeface="+mn-lt"/>
          <a:ea typeface="+mn-ea"/>
          <a:cs typeface="+mn-cs"/>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solidFill>
          <a:latin typeface="+mn-lt"/>
          <a:ea typeface="+mn-ea"/>
          <a:cs typeface="+mn-cs"/>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solidFill>
          <a:latin typeface="+mn-lt"/>
          <a:ea typeface="+mn-ea"/>
          <a:cs typeface="+mn-cs"/>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solidFill>
          <a:latin typeface="+mn-lt"/>
          <a:ea typeface="+mn-ea"/>
          <a:cs typeface="+mn-cs"/>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solidFill>
          <a:latin typeface="+mn-lt"/>
          <a:ea typeface="+mn-ea"/>
          <a:cs typeface="+mn-cs"/>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70"/>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2" y="6103814"/>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9963615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20"/>
            <a:ext cx="10515600" cy="4082548"/>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66953" y="5709467"/>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2672743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8" r:id="rId12"/>
    <p:sldLayoutId id="2147483849" r:id="rId13"/>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3230993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9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5.xml"/><Relationship Id="rId7" Type="http://schemas.openxmlformats.org/officeDocument/2006/relationships/slide" Target="slide27.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slide" Target="slide25.xml"/><Relationship Id="rId11" Type="http://schemas.openxmlformats.org/officeDocument/2006/relationships/image" Target="../media/image31.png"/><Relationship Id="rId5" Type="http://schemas.openxmlformats.org/officeDocument/2006/relationships/slide" Target="slide21.xml"/><Relationship Id="rId10" Type="http://schemas.openxmlformats.org/officeDocument/2006/relationships/slide" Target="slide29.xml"/><Relationship Id="rId4" Type="http://schemas.openxmlformats.org/officeDocument/2006/relationships/slide" Target="slide18.xml"/><Relationship Id="rId9" Type="http://schemas.openxmlformats.org/officeDocument/2006/relationships/slide" Target="slide38.xml"/></Relationships>
</file>

<file path=ppt/slides/_rels/slide1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5.xml"/><Relationship Id="rId7" Type="http://schemas.openxmlformats.org/officeDocument/2006/relationships/slide" Target="slide27.xml"/><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slide" Target="slide25.xml"/><Relationship Id="rId11" Type="http://schemas.openxmlformats.org/officeDocument/2006/relationships/slide" Target="slide41.xml"/><Relationship Id="rId5" Type="http://schemas.openxmlformats.org/officeDocument/2006/relationships/slide" Target="slide21.xml"/><Relationship Id="rId10" Type="http://schemas.openxmlformats.org/officeDocument/2006/relationships/slide" Target="slide29.xml"/><Relationship Id="rId4" Type="http://schemas.openxmlformats.org/officeDocument/2006/relationships/slide" Target="slide18.xml"/><Relationship Id="rId9" Type="http://schemas.openxmlformats.org/officeDocument/2006/relationships/slide" Target="slide3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4.xml"/><Relationship Id="rId5" Type="http://schemas.openxmlformats.org/officeDocument/2006/relationships/image" Target="../media/image4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slide" Target="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slide" Target="slide14.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slide" Target="slide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slide" Target="slide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slide" Target="slide14.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slide" Target="slide13.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rocky hill&#10;&#10;Description automatically generated">
            <a:extLst>
              <a:ext uri="{FF2B5EF4-FFF2-40B4-BE49-F238E27FC236}">
                <a16:creationId xmlns:a16="http://schemas.microsoft.com/office/drawing/2014/main" id="{DFD725A6-9E2B-4E8D-9F8E-52F98A946ECD}"/>
              </a:ext>
            </a:extLst>
          </p:cNvPr>
          <p:cNvPicPr>
            <a:picLocks noChangeAspect="1"/>
          </p:cNvPicPr>
          <p:nvPr/>
        </p:nvPicPr>
        <p:blipFill rotWithShape="1">
          <a:blip r:embed="rId3"/>
          <a:srcRect b="16528"/>
          <a:stretch/>
        </p:blipFill>
        <p:spPr>
          <a:xfrm>
            <a:off x="-77123" y="-11962"/>
            <a:ext cx="12346246" cy="6869962"/>
          </a:xfrm>
          <a:prstGeom prst="rect">
            <a:avLst/>
          </a:prstGeom>
        </p:spPr>
      </p:pic>
      <p:sp>
        <p:nvSpPr>
          <p:cNvPr id="6" name="Title 1">
            <a:extLst>
              <a:ext uri="{FF2B5EF4-FFF2-40B4-BE49-F238E27FC236}">
                <a16:creationId xmlns:a16="http://schemas.microsoft.com/office/drawing/2014/main" id="{19051995-2DA4-48C1-A65B-5AD279987FD5}"/>
              </a:ext>
            </a:extLst>
          </p:cNvPr>
          <p:cNvSpPr txBox="1">
            <a:spLocks/>
          </p:cNvSpPr>
          <p:nvPr/>
        </p:nvSpPr>
        <p:spPr>
          <a:xfrm>
            <a:off x="5984044" y="3042114"/>
            <a:ext cx="6699058" cy="3927058"/>
          </a:xfrm>
          <a:prstGeom prst="rect">
            <a:avLst/>
          </a:prstGeom>
        </p:spPr>
        <p:txBody>
          <a:bodyPr lIns="91440" tIns="45720" rIns="91440" bIns="45720" anchor="ctr">
            <a:normAutofit/>
          </a:bodyPr>
          <a:lstStyle>
            <a:lvl1pPr algn="l" defTabSz="761970" rtl="0" eaLnBrk="1" latinLnBrk="0" hangingPunct="1">
              <a:lnSpc>
                <a:spcPct val="90000"/>
              </a:lnSpc>
              <a:spcBef>
                <a:spcPct val="0"/>
              </a:spcBef>
              <a:buNone/>
              <a:defRPr sz="3333" b="1" i="0" kern="1200">
                <a:solidFill>
                  <a:srgbClr val="005E58"/>
                </a:solidFill>
                <a:latin typeface="Arial" panose="020B0604020202020204" pitchFamily="34" charset="0"/>
                <a:ea typeface="+mj-ea"/>
                <a:cs typeface="Arial" panose="020B0604020202020204" pitchFamily="34" charset="0"/>
              </a:defRPr>
            </a:lvl1pPr>
          </a:lstStyle>
          <a:p>
            <a:r>
              <a:rPr lang="en-US" sz="4000" b="1" i="0">
                <a:solidFill>
                  <a:srgbClr val="005E58"/>
                </a:solidFill>
                <a:effectLst/>
                <a:latin typeface="Arial Black" panose="020B0A04020102020204" pitchFamily="34" charset="0"/>
              </a:rPr>
              <a:t>WHAT’S NEW</a:t>
            </a:r>
            <a:br>
              <a:rPr lang="en-US" sz="4000" b="1" i="0">
                <a:solidFill>
                  <a:srgbClr val="005E58"/>
                </a:solidFill>
                <a:effectLst/>
                <a:latin typeface="Arial Black" panose="020B0A04020102020204" pitchFamily="34" charset="0"/>
              </a:rPr>
            </a:br>
            <a:r>
              <a:rPr lang="en-US" sz="4000" b="1" i="0">
                <a:solidFill>
                  <a:srgbClr val="005E58"/>
                </a:solidFill>
                <a:effectLst/>
                <a:latin typeface="Arial Black" panose="020B0A04020102020204" pitchFamily="34" charset="0"/>
              </a:rPr>
              <a:t>IN SUPEROFFICE 10</a:t>
            </a:r>
            <a:endParaRPr lang="en-US" sz="4000"/>
          </a:p>
        </p:txBody>
      </p:sp>
      <p:sp>
        <p:nvSpPr>
          <p:cNvPr id="7" name="Subtitle 2">
            <a:extLst>
              <a:ext uri="{FF2B5EF4-FFF2-40B4-BE49-F238E27FC236}">
                <a16:creationId xmlns:a16="http://schemas.microsoft.com/office/drawing/2014/main" id="{4EEE6ED4-65C9-4694-80E5-C120EC35A68F}"/>
              </a:ext>
            </a:extLst>
          </p:cNvPr>
          <p:cNvSpPr txBox="1">
            <a:spLocks/>
          </p:cNvSpPr>
          <p:nvPr/>
        </p:nvSpPr>
        <p:spPr>
          <a:xfrm>
            <a:off x="5820901" y="4592921"/>
            <a:ext cx="4684523" cy="2167114"/>
          </a:xfrm>
          <a:prstGeom prst="rect">
            <a:avLst/>
          </a:prstGeom>
        </p:spPr>
        <p:txBody>
          <a:bodyPr anchor="ctr">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1667" kern="1200">
                <a:solidFill>
                  <a:srgbClr val="2B2A2A"/>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333" kern="1200">
                <a:solidFill>
                  <a:srgbClr val="2B2A2A"/>
                </a:solidFill>
                <a:latin typeface="Arial" panose="020B0604020202020204" pitchFamily="34" charset="0"/>
                <a:ea typeface="+mn-ea"/>
                <a:cs typeface="Arial" panose="020B0604020202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167" kern="1200">
                <a:solidFill>
                  <a:srgbClr val="2B2A2A"/>
                </a:solidFill>
                <a:latin typeface="Arial" panose="020B0604020202020204" pitchFamily="34" charset="0"/>
                <a:ea typeface="+mn-ea"/>
                <a:cs typeface="Arial" panose="020B0604020202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D5450D"/>
              </a:solidFill>
              <a:effectLst/>
              <a:uLnTx/>
              <a:uFillTx/>
              <a:latin typeface="Arial Black" panose="020B0A040201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93FD0776-7AE4-430D-AA3B-5C43E2EBCE84}"/>
              </a:ext>
            </a:extLst>
          </p:cNvPr>
          <p:cNvCxnSpPr>
            <a:cxnSpLocks/>
          </p:cNvCxnSpPr>
          <p:nvPr/>
        </p:nvCxnSpPr>
        <p:spPr>
          <a:xfrm>
            <a:off x="5747040" y="3916851"/>
            <a:ext cx="0" cy="2007155"/>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5E3A305-F5CA-4457-9848-1AEE0B02B9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2734" y="5040925"/>
            <a:ext cx="2658094" cy="2658094"/>
          </a:xfrm>
          <a:prstGeom prst="rect">
            <a:avLst/>
          </a:prstGeom>
        </p:spPr>
      </p:pic>
      <p:sp>
        <p:nvSpPr>
          <p:cNvPr id="9" name="Title 1">
            <a:extLst>
              <a:ext uri="{FF2B5EF4-FFF2-40B4-BE49-F238E27FC236}">
                <a16:creationId xmlns:a16="http://schemas.microsoft.com/office/drawing/2014/main" id="{1AC12BD4-208E-4811-A58D-E43752551757}"/>
              </a:ext>
            </a:extLst>
          </p:cNvPr>
          <p:cNvSpPr txBox="1">
            <a:spLocks/>
          </p:cNvSpPr>
          <p:nvPr/>
        </p:nvSpPr>
        <p:spPr>
          <a:xfrm>
            <a:off x="3389977" y="1113867"/>
            <a:ext cx="9203840" cy="3927058"/>
          </a:xfrm>
          <a:prstGeom prst="rect">
            <a:avLst/>
          </a:prstGeom>
        </p:spPr>
        <p:txBody>
          <a:bodyPr lIns="91440" tIns="45720" rIns="91440" bIns="45720" anchor="ctr">
            <a:normAutofit/>
          </a:bodyPr>
          <a:lstStyle>
            <a:lvl1pPr algn="l" defTabSz="761970" rtl="0" eaLnBrk="1" latinLnBrk="0" hangingPunct="1">
              <a:lnSpc>
                <a:spcPct val="90000"/>
              </a:lnSpc>
              <a:spcBef>
                <a:spcPct val="0"/>
              </a:spcBef>
              <a:buNone/>
              <a:defRPr sz="3333"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364"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effectLst/>
              <a:uLnTx/>
              <a:uFillTx/>
              <a:latin typeface="Arial Black"/>
              <a:ea typeface="+mj-ea"/>
              <a:cs typeface="Arial"/>
            </a:endParaRPr>
          </a:p>
        </p:txBody>
      </p:sp>
    </p:spTree>
    <p:extLst>
      <p:ext uri="{BB962C8B-B14F-4D97-AF65-F5344CB8AC3E}">
        <p14:creationId xmlns:p14="http://schemas.microsoft.com/office/powerpoint/2010/main" val="173340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51CF2B-D5C1-4858-9C47-23041B5C5E67}"/>
              </a:ext>
            </a:extLst>
          </p:cNvPr>
          <p:cNvSpPr>
            <a:spLocks noGrp="1"/>
          </p:cNvSpPr>
          <p:nvPr>
            <p:ph type="title"/>
          </p:nvPr>
        </p:nvSpPr>
        <p:spPr/>
        <p:txBody>
          <a:bodyPr vert="horz" lIns="91440" tIns="45720" rIns="91440" bIns="45720" rtlCol="0" anchor="ctr">
            <a:normAutofit fontScale="90000"/>
          </a:bodyPr>
          <a:lstStyle/>
          <a:p>
            <a:r>
              <a:rPr lang="en-US"/>
              <a:t>Better campaigns start with a better editor</a:t>
            </a:r>
            <a:br>
              <a:rPr lang="en-US" sz="2800">
                <a:solidFill>
                  <a:srgbClr val="000000"/>
                </a:solidFill>
                <a:latin typeface="+mj-lt"/>
                <a:cs typeface="+mj-cs"/>
              </a:rPr>
            </a:br>
            <a:endParaRPr lang="en-US" sz="2800">
              <a:solidFill>
                <a:srgbClr val="000000"/>
              </a:solidFill>
              <a:latin typeface="+mj-lt"/>
              <a:cs typeface="+mj-cs"/>
            </a:endParaRPr>
          </a:p>
        </p:txBody>
      </p:sp>
      <p:pic>
        <p:nvPicPr>
          <p:cNvPr id="12" name="Content Placeholder 15" descr="Graphical user interface&#10;&#10;Description automatically generated">
            <a:extLst>
              <a:ext uri="{FF2B5EF4-FFF2-40B4-BE49-F238E27FC236}">
                <a16:creationId xmlns:a16="http://schemas.microsoft.com/office/drawing/2014/main" id="{59A8FF94-121B-4731-9EF2-88496836E167}"/>
              </a:ext>
            </a:extLst>
          </p:cNvPr>
          <p:cNvPicPr>
            <a:picLocks noGrp="1" noChangeAspect="1"/>
          </p:cNvPicPr>
          <p:nvPr>
            <p:ph idx="1"/>
          </p:nvPr>
        </p:nvPicPr>
        <p:blipFill>
          <a:blip r:embed="rId3"/>
          <a:stretch>
            <a:fillRect/>
          </a:stretch>
        </p:blipFill>
        <p:spPr>
          <a:xfrm>
            <a:off x="2163836" y="1603375"/>
            <a:ext cx="7864328" cy="4525963"/>
          </a:xfrm>
          <a:prstGeom prst="rect">
            <a:avLst/>
          </a:prstGeom>
        </p:spPr>
      </p:pic>
    </p:spTree>
    <p:extLst>
      <p:ext uri="{BB962C8B-B14F-4D97-AF65-F5344CB8AC3E}">
        <p14:creationId xmlns:p14="http://schemas.microsoft.com/office/powerpoint/2010/main" val="1121087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join-via-the-notification-alert">
            <a:extLst>
              <a:ext uri="{FF2B5EF4-FFF2-40B4-BE49-F238E27FC236}">
                <a16:creationId xmlns:a16="http://schemas.microsoft.com/office/drawing/2014/main" id="{54360FC1-57CC-4B4B-AC42-F3D21737D1E9}"/>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423" b="14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524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4EFF11B-3AE6-409B-8E7A-57C74E6FC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5079"/>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480115" y="2176612"/>
            <a:ext cx="8698501" cy="5472617"/>
          </a:xfrm>
        </p:spPr>
        <p:txBody>
          <a:bodyPr>
            <a:noAutofit/>
          </a:bodyPr>
          <a:lstStyle/>
          <a:p>
            <a:r>
              <a:rPr lang="en-US" sz="6600" cap="all" dirty="0">
                <a:latin typeface="Arial Black" panose="020B0A04020102020204" pitchFamily="34" charset="0"/>
                <a:cs typeface="+mn-cs"/>
              </a:rPr>
              <a:t>SuperOffice 10</a:t>
            </a: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480115" y="2374627"/>
            <a:ext cx="8193868" cy="30642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20000"/>
              </a:lnSpc>
              <a:spcBef>
                <a:spcPct val="0"/>
              </a:spcBef>
              <a:spcAft>
                <a:spcPts val="0"/>
              </a:spcAft>
              <a:buClrTx/>
              <a:buSzTx/>
              <a:buFontTx/>
              <a:buNone/>
              <a:tabLst/>
              <a:defRPr/>
            </a:pPr>
            <a:br>
              <a:rPr kumimoji="0" lang="nb-NO" sz="3200" b="0"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nb-NO" sz="1000" b="0"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5E58"/>
                </a:solidFill>
                <a:effectLst/>
                <a:uLnTx/>
                <a:uFillTx/>
                <a:latin typeface="Arial" panose="020B0604020202020204"/>
                <a:ea typeface="+mj-ea"/>
                <a:cs typeface="+mn-cs"/>
              </a:rPr>
              <a:t>Helping you turn relationships into revenue. </a:t>
            </a:r>
          </a:p>
          <a:p>
            <a:pPr marL="0" marR="0" lvl="0" indent="0" algn="l" defTabSz="914400" rtl="0" eaLnBrk="1" fontAlgn="base" latinLnBrk="0" hangingPunct="1">
              <a:lnSpc>
                <a:spcPct val="120000"/>
              </a:lnSpc>
              <a:spcBef>
                <a:spcPct val="0"/>
              </a:spcBef>
              <a:spcAft>
                <a:spcPts val="0"/>
              </a:spcAft>
              <a:buClrTx/>
              <a:buSzTx/>
              <a:buFontTx/>
              <a:buNone/>
              <a:tabLst/>
              <a:defRPr/>
            </a:pPr>
            <a:endParaRPr kumimoji="0" lang="nb-NO" sz="3000" b="1" i="0" u="none" strike="noStrike" kern="1200" cap="none" spc="0" normalizeH="0" baseline="0" noProof="0" dirty="0">
              <a:ln>
                <a:noFill/>
              </a:ln>
              <a:solidFill>
                <a:srgbClr val="005E58"/>
              </a:solidFill>
              <a:effectLst/>
              <a:uLnTx/>
              <a:uFillTx/>
              <a:latin typeface="Arial" panose="020B0604020202020204"/>
              <a:ea typeface="+mj-ea"/>
              <a:cs typeface="+mn-cs"/>
            </a:endParaRPr>
          </a:p>
        </p:txBody>
      </p:sp>
    </p:spTree>
    <p:extLst>
      <p:ext uri="{BB962C8B-B14F-4D97-AF65-F5344CB8AC3E}">
        <p14:creationId xmlns:p14="http://schemas.microsoft.com/office/powerpoint/2010/main" val="2424102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hlinkClick r:id="rId3" action="ppaction://hlinksldjump"/>
            <a:extLst>
              <a:ext uri="{FF2B5EF4-FFF2-40B4-BE49-F238E27FC236}">
                <a16:creationId xmlns:a16="http://schemas.microsoft.com/office/drawing/2014/main" id="{B43B0390-FF8B-FF4E-87EB-D91686E9F901}"/>
              </a:ext>
            </a:extLst>
          </p:cNvPr>
          <p:cNvSpPr txBox="1">
            <a:spLocks/>
          </p:cNvSpPr>
          <p:nvPr/>
        </p:nvSpPr>
        <p:spPr>
          <a:xfrm>
            <a:off x="869617" y="1794077"/>
            <a:ext cx="2179701"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Advanced</a:t>
            </a:r>
            <a:r>
              <a:rPr kumimoji="0" lang="en-GB" sz="2000" b="1" i="0" u="none" strike="noStrike" kern="1200" cap="none" spc="0" normalizeH="0" noProof="0" dirty="0">
                <a:ln>
                  <a:noFill/>
                </a:ln>
                <a:solidFill>
                  <a:srgbClr val="005E58"/>
                </a:solidFill>
                <a:effectLst/>
                <a:uLnTx/>
                <a:uFillTx/>
                <a:latin typeface="Arial" panose="020B0604020202020204" pitchFamily="34" charset="0"/>
                <a:ea typeface="+mn-ea"/>
                <a:cs typeface="Arial" panose="020B0604020202020204" pitchFamily="34" charset="0"/>
              </a:rPr>
              <a:t> customizable dashboards</a:t>
            </a:r>
            <a:endParaRPr kumimoji="0" lang="en-GB" sz="20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6" name="Text Placeholder 7">
            <a:hlinkClick r:id="rId4" action="ppaction://hlinksldjump"/>
            <a:extLst>
              <a:ext uri="{FF2B5EF4-FFF2-40B4-BE49-F238E27FC236}">
                <a16:creationId xmlns:a16="http://schemas.microsoft.com/office/drawing/2014/main" id="{AA23FB91-6421-984B-BADC-3A8FADBAD8D2}"/>
              </a:ext>
            </a:extLst>
          </p:cNvPr>
          <p:cNvSpPr txBox="1">
            <a:spLocks/>
          </p:cNvSpPr>
          <p:nvPr/>
        </p:nvSpPr>
        <p:spPr>
          <a:xfrm>
            <a:off x="3523268" y="1794077"/>
            <a:ext cx="2179700"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1" noProof="0" dirty="0">
                <a:solidFill>
                  <a:srgbClr val="005E58"/>
                </a:solidFill>
              </a:rPr>
              <a:t>Configurable screen designer</a:t>
            </a:r>
            <a:endParaRPr kumimoji="0" lang="en-GB" sz="2000" b="1" i="0" u="none" strike="noStrike" kern="1200" cap="none" spc="0" normalizeH="0" baseline="0" noProof="0" dirty="0">
              <a:ln>
                <a:noFill/>
              </a:ln>
              <a:solidFill>
                <a:srgbClr val="005E58"/>
              </a:solidFill>
              <a:effectLst/>
              <a:uLnTx/>
              <a:uFillTx/>
            </a:endParaRPr>
          </a:p>
        </p:txBody>
      </p:sp>
      <p:sp>
        <p:nvSpPr>
          <p:cNvPr id="7" name="Text Placeholder 9">
            <a:hlinkClick r:id="rId5" action="ppaction://hlinksldjump"/>
            <a:extLst>
              <a:ext uri="{FF2B5EF4-FFF2-40B4-BE49-F238E27FC236}">
                <a16:creationId xmlns:a16="http://schemas.microsoft.com/office/drawing/2014/main" id="{D0522E4D-FDEA-4848-9712-E74ED559ED2B}"/>
              </a:ext>
            </a:extLst>
          </p:cNvPr>
          <p:cNvSpPr txBox="1">
            <a:spLocks/>
          </p:cNvSpPr>
          <p:nvPr/>
        </p:nvSpPr>
        <p:spPr>
          <a:xfrm>
            <a:off x="6176918" y="1794077"/>
            <a:ext cx="2247607"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sz="2000" b="1">
                <a:solidFill>
                  <a:srgbClr val="005E58"/>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dirty="0"/>
              <a:t>Artificial intelligence capabilities</a:t>
            </a:r>
          </a:p>
        </p:txBody>
      </p:sp>
      <p:sp>
        <p:nvSpPr>
          <p:cNvPr id="8" name="Text Placeholder 11">
            <a:hlinkClick r:id="rId6" action="ppaction://hlinksldjump"/>
            <a:extLst>
              <a:ext uri="{FF2B5EF4-FFF2-40B4-BE49-F238E27FC236}">
                <a16:creationId xmlns:a16="http://schemas.microsoft.com/office/drawing/2014/main" id="{87F8549E-E556-A245-8768-BC3EF1B7BA32}"/>
              </a:ext>
            </a:extLst>
          </p:cNvPr>
          <p:cNvSpPr txBox="1">
            <a:spLocks/>
          </p:cNvSpPr>
          <p:nvPr/>
        </p:nvSpPr>
        <p:spPr>
          <a:xfrm>
            <a:off x="8898475" y="1794077"/>
            <a:ext cx="2247607"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sz="2000" b="1">
                <a:solidFill>
                  <a:srgbClr val="005E58"/>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dirty="0"/>
              <a:t>Request handling in </a:t>
            </a:r>
            <a:r>
              <a:rPr lang="en-GB"/>
              <a:t>Mobile CRM</a:t>
            </a:r>
            <a:endParaRPr lang="en-GB" dirty="0"/>
          </a:p>
        </p:txBody>
      </p:sp>
      <p:sp>
        <p:nvSpPr>
          <p:cNvPr id="9" name="Text Placeholder 13">
            <a:hlinkClick r:id="rId7" action="ppaction://hlinksldjump"/>
            <a:extLst>
              <a:ext uri="{FF2B5EF4-FFF2-40B4-BE49-F238E27FC236}">
                <a16:creationId xmlns:a16="http://schemas.microsoft.com/office/drawing/2014/main" id="{BEDDD639-6E8F-EE4E-8CBF-967B9EF1A523}"/>
              </a:ext>
            </a:extLst>
          </p:cNvPr>
          <p:cNvSpPr txBox="1">
            <a:spLocks/>
          </p:cNvSpPr>
          <p:nvPr/>
        </p:nvSpPr>
        <p:spPr>
          <a:xfrm>
            <a:off x="869618" y="3864289"/>
            <a:ext cx="2179700"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sz="2000" b="1">
                <a:solidFill>
                  <a:srgbClr val="005E58"/>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dirty="0"/>
              <a:t>Flexible integration tool </a:t>
            </a:r>
            <a:r>
              <a:rPr lang="en-GB"/>
              <a:t>in Databridge</a:t>
            </a:r>
            <a:endParaRPr lang="en-GB" dirty="0"/>
          </a:p>
        </p:txBody>
      </p:sp>
      <p:sp>
        <p:nvSpPr>
          <p:cNvPr id="10" name="Text Placeholder 15">
            <a:hlinkClick r:id="rId8" action="ppaction://hlinksldjump"/>
            <a:extLst>
              <a:ext uri="{FF2B5EF4-FFF2-40B4-BE49-F238E27FC236}">
                <a16:creationId xmlns:a16="http://schemas.microsoft.com/office/drawing/2014/main" id="{4DC8B30A-9720-5B45-A83E-67700AF662F5}"/>
              </a:ext>
            </a:extLst>
          </p:cNvPr>
          <p:cNvSpPr txBox="1">
            <a:spLocks/>
          </p:cNvSpPr>
          <p:nvPr/>
        </p:nvSpPr>
        <p:spPr>
          <a:xfrm>
            <a:off x="6244825" y="3864289"/>
            <a:ext cx="2179700" cy="163492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GB" b="1" dirty="0" err="1">
                <a:solidFill>
                  <a:srgbClr val="FFFFFF"/>
                </a:solidFill>
              </a:rPr>
              <a:t>Sharepoint</a:t>
            </a:r>
            <a:r>
              <a:rPr lang="en-GB" b="1" dirty="0">
                <a:solidFill>
                  <a:srgbClr val="FFFFFF"/>
                </a:solidFill>
              </a:rPr>
              <a:t> Integration</a:t>
            </a:r>
          </a:p>
        </p:txBody>
      </p:sp>
      <p:sp>
        <p:nvSpPr>
          <p:cNvPr id="11" name="Text Placeholder 17">
            <a:hlinkClick r:id="rId9" action="ppaction://hlinksldjump"/>
            <a:extLst>
              <a:ext uri="{FF2B5EF4-FFF2-40B4-BE49-F238E27FC236}">
                <a16:creationId xmlns:a16="http://schemas.microsoft.com/office/drawing/2014/main" id="{0503B319-2C5B-4140-82DC-FF2A7765B471}"/>
              </a:ext>
            </a:extLst>
          </p:cNvPr>
          <p:cNvSpPr txBox="1">
            <a:spLocks/>
          </p:cNvSpPr>
          <p:nvPr/>
        </p:nvSpPr>
        <p:spPr>
          <a:xfrm>
            <a:off x="8898475" y="3864289"/>
            <a:ext cx="2247607" cy="163492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GB" b="1" dirty="0">
                <a:solidFill>
                  <a:srgbClr val="FFFFFF"/>
                </a:solidFill>
              </a:rPr>
              <a:t>Sales targets</a:t>
            </a:r>
          </a:p>
        </p:txBody>
      </p:sp>
      <p:sp>
        <p:nvSpPr>
          <p:cNvPr id="12" name="Text Placeholder 19">
            <a:hlinkClick r:id="rId10" action="ppaction://hlinksldjump"/>
            <a:extLst>
              <a:ext uri="{FF2B5EF4-FFF2-40B4-BE49-F238E27FC236}">
                <a16:creationId xmlns:a16="http://schemas.microsoft.com/office/drawing/2014/main" id="{0913FA43-C77A-9A49-888C-F028391B8B5B}"/>
              </a:ext>
            </a:extLst>
          </p:cNvPr>
          <p:cNvSpPr txBox="1">
            <a:spLocks/>
          </p:cNvSpPr>
          <p:nvPr/>
        </p:nvSpPr>
        <p:spPr>
          <a:xfrm>
            <a:off x="3523268" y="3864289"/>
            <a:ext cx="2247607" cy="163492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sz="2000" b="1">
                <a:solidFill>
                  <a:srgbClr val="005E58"/>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dirty="0"/>
              <a:t>Improvements in Search and </a:t>
            </a:r>
            <a:r>
              <a:rPr lang="en-GB"/>
              <a:t>online Forms</a:t>
            </a:r>
            <a:endParaRPr lang="en-GB" dirty="0"/>
          </a:p>
        </p:txBody>
      </p:sp>
      <p:sp>
        <p:nvSpPr>
          <p:cNvPr id="13" name="Title 12">
            <a:extLst>
              <a:ext uri="{FF2B5EF4-FFF2-40B4-BE49-F238E27FC236}">
                <a16:creationId xmlns:a16="http://schemas.microsoft.com/office/drawing/2014/main" id="{0D6AF364-F77D-AC46-9C7E-196392FB82FD}"/>
              </a:ext>
            </a:extLst>
          </p:cNvPr>
          <p:cNvSpPr>
            <a:spLocks noGrp="1"/>
          </p:cNvSpPr>
          <p:nvPr>
            <p:ph type="title"/>
          </p:nvPr>
        </p:nvSpPr>
        <p:spPr/>
        <p:txBody>
          <a:bodyPr/>
          <a:lstStyle/>
          <a:p>
            <a:r>
              <a:rPr lang="en-US" dirty="0"/>
              <a:t>SuperOffice 10</a:t>
            </a:r>
            <a:r>
              <a:rPr lang="en-NO" dirty="0"/>
              <a:t> </a:t>
            </a:r>
            <a:r>
              <a:rPr lang="en-US" dirty="0"/>
              <a:t>features</a:t>
            </a:r>
            <a:endParaRPr lang="en-NO" dirty="0"/>
          </a:p>
        </p:txBody>
      </p:sp>
      <p:sp>
        <p:nvSpPr>
          <p:cNvPr id="2" name="TextBox 1">
            <a:extLst>
              <a:ext uri="{FF2B5EF4-FFF2-40B4-BE49-F238E27FC236}">
                <a16:creationId xmlns:a16="http://schemas.microsoft.com/office/drawing/2014/main" id="{2830DB7C-363F-477F-A3E5-239A60D8BA5C}"/>
              </a:ext>
            </a:extLst>
          </p:cNvPr>
          <p:cNvSpPr txBox="1"/>
          <p:nvPr/>
        </p:nvSpPr>
        <p:spPr>
          <a:xfrm>
            <a:off x="6244825" y="3895286"/>
            <a:ext cx="1219537" cy="369332"/>
          </a:xfrm>
          <a:prstGeom prst="rect">
            <a:avLst/>
          </a:prstGeom>
          <a:noFill/>
        </p:spPr>
        <p:txBody>
          <a:bodyPr wrap="square" rtlCol="0">
            <a:spAutoFit/>
          </a:bodyPr>
          <a:lstStyle/>
          <a:p>
            <a:r>
              <a:rPr lang="en-US" dirty="0">
                <a:solidFill>
                  <a:schemeClr val="bg1"/>
                </a:solidFill>
              </a:rPr>
              <a:t>In pilot:</a:t>
            </a:r>
          </a:p>
        </p:txBody>
      </p:sp>
      <p:sp>
        <p:nvSpPr>
          <p:cNvPr id="14" name="TextBox 13">
            <a:extLst>
              <a:ext uri="{FF2B5EF4-FFF2-40B4-BE49-F238E27FC236}">
                <a16:creationId xmlns:a16="http://schemas.microsoft.com/office/drawing/2014/main" id="{E6F2B115-E583-47DF-B84B-BEA823E29442}"/>
              </a:ext>
            </a:extLst>
          </p:cNvPr>
          <p:cNvSpPr txBox="1"/>
          <p:nvPr/>
        </p:nvSpPr>
        <p:spPr>
          <a:xfrm>
            <a:off x="8930491" y="3864289"/>
            <a:ext cx="1763340" cy="36933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solidFill>
                  <a:schemeClr val="bg1"/>
                </a:solidFill>
              </a:rPr>
              <a:t>Coming soon:</a:t>
            </a:r>
          </a:p>
        </p:txBody>
      </p:sp>
      <p:sp>
        <p:nvSpPr>
          <p:cNvPr id="16" name="Freeform: Shape 15">
            <a:extLst>
              <a:ext uri="{FF2B5EF4-FFF2-40B4-BE49-F238E27FC236}">
                <a16:creationId xmlns:a16="http://schemas.microsoft.com/office/drawing/2014/main" id="{3D2E15DB-BD66-4634-A3EE-980BA7C7FD8F}"/>
              </a:ext>
            </a:extLst>
          </p:cNvPr>
          <p:cNvSpPr/>
          <p:nvPr/>
        </p:nvSpPr>
        <p:spPr>
          <a:xfrm>
            <a:off x="7948039" y="3090397"/>
            <a:ext cx="713461" cy="421804"/>
          </a:xfrm>
          <a:custGeom>
            <a:avLst/>
            <a:gdLst>
              <a:gd name="connsiteX0" fmla="*/ 136380 w 803118"/>
              <a:gd name="connsiteY0" fmla="*/ 456348 h 457110"/>
              <a:gd name="connsiteX1" fmla="*/ 174109 w 803118"/>
              <a:gd name="connsiteY1" fmla="*/ 457110 h 457110"/>
              <a:gd name="connsiteX2" fmla="*/ 688857 w 803118"/>
              <a:gd name="connsiteY2" fmla="*/ 457110 h 457110"/>
              <a:gd name="connsiteX3" fmla="*/ 803118 w 803118"/>
              <a:gd name="connsiteY3" fmla="*/ 341941 h 457110"/>
              <a:gd name="connsiteX4" fmla="*/ 689810 w 803118"/>
              <a:gd name="connsiteY4" fmla="*/ 227687 h 457110"/>
              <a:gd name="connsiteX5" fmla="*/ 680285 w 803118"/>
              <a:gd name="connsiteY5" fmla="*/ 227687 h 457110"/>
              <a:gd name="connsiteX6" fmla="*/ 620277 w 803118"/>
              <a:gd name="connsiteY6" fmla="*/ 111448 h 457110"/>
              <a:gd name="connsiteX7" fmla="*/ 489778 w 803118"/>
              <a:gd name="connsiteY7" fmla="*/ 93350 h 457110"/>
              <a:gd name="connsiteX8" fmla="*/ 259223 w 803118"/>
              <a:gd name="connsiteY8" fmla="*/ 18830 h 457110"/>
              <a:gd name="connsiteX9" fmla="*/ 165912 w 803118"/>
              <a:gd name="connsiteY9" fmla="*/ 170522 h 457110"/>
              <a:gd name="connsiteX10" fmla="*/ 165912 w 803118"/>
              <a:gd name="connsiteY10" fmla="*/ 172427 h 457110"/>
              <a:gd name="connsiteX11" fmla="*/ 143307 w 803118"/>
              <a:gd name="connsiteY11" fmla="*/ 170586 h 457110"/>
              <a:gd name="connsiteX12" fmla="*/ 0 w 803118"/>
              <a:gd name="connsiteY12" fmla="*/ 313560 h 457110"/>
              <a:gd name="connsiteX13" fmla="*/ 13501 w 803118"/>
              <a:gd name="connsiteY13" fmla="*/ 374413 h 457110"/>
              <a:gd name="connsiteX14" fmla="*/ 136380 w 803118"/>
              <a:gd name="connsiteY14" fmla="*/ 456348 h 457110"/>
              <a:gd name="connsiteX15" fmla="*/ 43965 w 803118"/>
              <a:gd name="connsiteY15" fmla="*/ 239142 h 457110"/>
              <a:gd name="connsiteX16" fmla="*/ 143301 w 803118"/>
              <a:gd name="connsiteY16" fmla="*/ 189634 h 457110"/>
              <a:gd name="connsiteX17" fmla="*/ 162828 w 803118"/>
              <a:gd name="connsiteY17" fmla="*/ 191224 h 457110"/>
              <a:gd name="connsiteX18" fmla="*/ 184955 w 803118"/>
              <a:gd name="connsiteY18" fmla="*/ 194843 h 457110"/>
              <a:gd name="connsiteX19" fmla="*/ 184955 w 803118"/>
              <a:gd name="connsiteY19" fmla="*/ 170518 h 457110"/>
              <a:gd name="connsiteX20" fmla="*/ 338194 w 803118"/>
              <a:gd name="connsiteY20" fmla="*/ 19153 h 457110"/>
              <a:gd name="connsiteX21" fmla="*/ 472827 w 803118"/>
              <a:gd name="connsiteY21" fmla="*/ 102048 h 457110"/>
              <a:gd name="connsiteX22" fmla="*/ 480392 w 803118"/>
              <a:gd name="connsiteY22" fmla="*/ 116782 h 457110"/>
              <a:gd name="connsiteX23" fmla="*/ 496034 w 803118"/>
              <a:gd name="connsiteY23" fmla="*/ 111340 h 457110"/>
              <a:gd name="connsiteX24" fmla="*/ 654020 w 803118"/>
              <a:gd name="connsiteY24" fmla="*/ 186110 h 457110"/>
              <a:gd name="connsiteX25" fmla="*/ 661234 w 803118"/>
              <a:gd name="connsiteY25" fmla="*/ 227687 h 457110"/>
              <a:gd name="connsiteX26" fmla="*/ 661234 w 803118"/>
              <a:gd name="connsiteY26" fmla="*/ 246737 h 457110"/>
              <a:gd name="connsiteX27" fmla="*/ 689809 w 803118"/>
              <a:gd name="connsiteY27" fmla="*/ 246737 h 457110"/>
              <a:gd name="connsiteX28" fmla="*/ 784059 w 803118"/>
              <a:gd name="connsiteY28" fmla="*/ 343801 h 457110"/>
              <a:gd name="connsiteX29" fmla="*/ 688857 w 803118"/>
              <a:gd name="connsiteY29" fmla="*/ 438060 h 457110"/>
              <a:gd name="connsiteX30" fmla="*/ 154389 w 803118"/>
              <a:gd name="connsiteY30" fmla="*/ 438060 h 457110"/>
              <a:gd name="connsiteX31" fmla="*/ 137414 w 803118"/>
              <a:gd name="connsiteY31" fmla="*/ 437326 h 457110"/>
              <a:gd name="connsiteX32" fmla="*/ 19106 w 803118"/>
              <a:gd name="connsiteY32" fmla="*/ 308356 h 457110"/>
              <a:gd name="connsiteX33" fmla="*/ 43962 w 803118"/>
              <a:gd name="connsiteY33" fmla="*/ 239142 h 4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3118" h="457110">
                <a:moveTo>
                  <a:pt x="136380" y="456348"/>
                </a:moveTo>
                <a:cubicBezTo>
                  <a:pt x="146010" y="456873"/>
                  <a:pt x="174109" y="457110"/>
                  <a:pt x="174109" y="457110"/>
                </a:cubicBezTo>
                <a:lnTo>
                  <a:pt x="688857" y="457110"/>
                </a:lnTo>
                <a:cubicBezTo>
                  <a:pt x="752213" y="456860"/>
                  <a:pt x="803370" y="405296"/>
                  <a:pt x="803118" y="341941"/>
                </a:cubicBezTo>
                <a:cubicBezTo>
                  <a:pt x="802870" y="279311"/>
                  <a:pt x="752436" y="228455"/>
                  <a:pt x="689810" y="227687"/>
                </a:cubicBezTo>
                <a:lnTo>
                  <a:pt x="680285" y="227687"/>
                </a:lnTo>
                <a:cubicBezTo>
                  <a:pt x="680196" y="181531"/>
                  <a:pt x="657853" y="138251"/>
                  <a:pt x="620277" y="111448"/>
                </a:cubicBezTo>
                <a:cubicBezTo>
                  <a:pt x="582207" y="84811"/>
                  <a:pt x="533661" y="78079"/>
                  <a:pt x="489778" y="93350"/>
                </a:cubicBezTo>
                <a:cubicBezTo>
                  <a:pt x="446691" y="9107"/>
                  <a:pt x="343467" y="-24258"/>
                  <a:pt x="259223" y="18830"/>
                </a:cubicBezTo>
                <a:cubicBezTo>
                  <a:pt x="202218" y="47986"/>
                  <a:pt x="166228" y="106494"/>
                  <a:pt x="165912" y="170522"/>
                </a:cubicBezTo>
                <a:lnTo>
                  <a:pt x="165912" y="172427"/>
                </a:lnTo>
                <a:cubicBezTo>
                  <a:pt x="158438" y="171204"/>
                  <a:pt x="150879" y="170589"/>
                  <a:pt x="143307" y="170586"/>
                </a:cubicBezTo>
                <a:cubicBezTo>
                  <a:pt x="64252" y="170494"/>
                  <a:pt x="92" y="234506"/>
                  <a:pt x="0" y="313560"/>
                </a:cubicBezTo>
                <a:cubicBezTo>
                  <a:pt x="-24" y="334590"/>
                  <a:pt x="4585" y="355367"/>
                  <a:pt x="13501" y="374413"/>
                </a:cubicBezTo>
                <a:cubicBezTo>
                  <a:pt x="36640" y="421927"/>
                  <a:pt x="83621" y="453254"/>
                  <a:pt x="136380" y="456348"/>
                </a:cubicBezTo>
                <a:close/>
                <a:moveTo>
                  <a:pt x="43965" y="239142"/>
                </a:moveTo>
                <a:cubicBezTo>
                  <a:pt x="67730" y="208275"/>
                  <a:pt x="104348" y="190024"/>
                  <a:pt x="143301" y="189634"/>
                </a:cubicBezTo>
                <a:cubicBezTo>
                  <a:pt x="149842" y="189640"/>
                  <a:pt x="156372" y="190171"/>
                  <a:pt x="162828" y="191224"/>
                </a:cubicBezTo>
                <a:lnTo>
                  <a:pt x="184955" y="194843"/>
                </a:lnTo>
                <a:lnTo>
                  <a:pt x="184955" y="170518"/>
                </a:lnTo>
                <a:cubicBezTo>
                  <a:pt x="185472" y="86404"/>
                  <a:pt x="254080" y="18636"/>
                  <a:pt x="338194" y="19153"/>
                </a:cubicBezTo>
                <a:cubicBezTo>
                  <a:pt x="395022" y="19503"/>
                  <a:pt x="446929" y="51462"/>
                  <a:pt x="472827" y="102048"/>
                </a:cubicBezTo>
                <a:lnTo>
                  <a:pt x="480392" y="116782"/>
                </a:lnTo>
                <a:lnTo>
                  <a:pt x="496034" y="111340"/>
                </a:lnTo>
                <a:cubicBezTo>
                  <a:pt x="560308" y="88361"/>
                  <a:pt x="631039" y="121836"/>
                  <a:pt x="654020" y="186110"/>
                </a:cubicBezTo>
                <a:cubicBezTo>
                  <a:pt x="658790" y="199452"/>
                  <a:pt x="661230" y="213517"/>
                  <a:pt x="661234" y="227687"/>
                </a:cubicBezTo>
                <a:lnTo>
                  <a:pt x="661234" y="246737"/>
                </a:lnTo>
                <a:lnTo>
                  <a:pt x="689809" y="246737"/>
                </a:lnTo>
                <a:cubicBezTo>
                  <a:pt x="742638" y="247514"/>
                  <a:pt x="784836" y="290971"/>
                  <a:pt x="784059" y="343801"/>
                </a:cubicBezTo>
                <a:cubicBezTo>
                  <a:pt x="783292" y="395905"/>
                  <a:pt x="740967" y="437812"/>
                  <a:pt x="688857" y="438060"/>
                </a:cubicBezTo>
                <a:lnTo>
                  <a:pt x="154389" y="438060"/>
                </a:lnTo>
                <a:lnTo>
                  <a:pt x="137414" y="437326"/>
                </a:lnTo>
                <a:cubicBezTo>
                  <a:pt x="69130" y="434382"/>
                  <a:pt x="16162" y="376640"/>
                  <a:pt x="19106" y="308356"/>
                </a:cubicBezTo>
                <a:cubicBezTo>
                  <a:pt x="20186" y="283299"/>
                  <a:pt x="28855" y="259162"/>
                  <a:pt x="43962" y="239142"/>
                </a:cubicBezTo>
                <a:close/>
              </a:path>
            </a:pathLst>
          </a:custGeom>
          <a:solidFill>
            <a:srgbClr val="005E58"/>
          </a:solidFill>
          <a:ln w="9525" cap="flat">
            <a:noFill/>
            <a:prstDash val="solid"/>
            <a:miter/>
          </a:ln>
        </p:spPr>
        <p:txBody>
          <a:bodyPr rtlCol="0" anchor="ctr"/>
          <a:lstStyle/>
          <a:p>
            <a:endParaRPr lang="en-US"/>
          </a:p>
        </p:txBody>
      </p:sp>
      <p:pic>
        <p:nvPicPr>
          <p:cNvPr id="18" name="Picture 17">
            <a:extLst>
              <a:ext uri="{FF2B5EF4-FFF2-40B4-BE49-F238E27FC236}">
                <a16:creationId xmlns:a16="http://schemas.microsoft.com/office/drawing/2014/main" id="{C24830D1-34AF-4A6E-8ACF-E1992733841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835" y="5107930"/>
            <a:ext cx="854665" cy="582403"/>
          </a:xfrm>
          <a:prstGeom prst="rect">
            <a:avLst/>
          </a:prstGeom>
        </p:spPr>
      </p:pic>
    </p:spTree>
    <p:extLst>
      <p:ext uri="{BB962C8B-B14F-4D97-AF65-F5344CB8AC3E}">
        <p14:creationId xmlns:p14="http://schemas.microsoft.com/office/powerpoint/2010/main" val="19797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ntr" presetSubtype="0" fill="hold" grpId="0" nodeType="withEffect">
                                  <p:stCondLst>
                                    <p:cond delay="20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 presetClass="entr" presetSubtype="0" fill="hold" nodeType="withEffect">
                                  <p:stCondLst>
                                    <p:cond delay="20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hlinkClick r:id="rId3" action="ppaction://hlinksldjump"/>
            <a:extLst>
              <a:ext uri="{FF2B5EF4-FFF2-40B4-BE49-F238E27FC236}">
                <a16:creationId xmlns:a16="http://schemas.microsoft.com/office/drawing/2014/main" id="{B43B0390-FF8B-FF4E-87EB-D91686E9F901}"/>
              </a:ext>
            </a:extLst>
          </p:cNvPr>
          <p:cNvSpPr txBox="1">
            <a:spLocks/>
          </p:cNvSpPr>
          <p:nvPr/>
        </p:nvSpPr>
        <p:spPr>
          <a:xfrm>
            <a:off x="869617" y="1794077"/>
            <a:ext cx="2179701"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Advanced</a:t>
            </a:r>
            <a:r>
              <a:rPr kumimoji="0" lang="en-GB" sz="2000" b="1" i="0" u="none" strike="noStrike" kern="1200" cap="none" spc="0" normalizeH="0" noProof="0" dirty="0">
                <a:ln>
                  <a:noFill/>
                </a:ln>
                <a:solidFill>
                  <a:srgbClr val="005E58"/>
                </a:solidFill>
                <a:effectLst/>
                <a:uLnTx/>
                <a:uFillTx/>
                <a:latin typeface="Arial" panose="020B0604020202020204" pitchFamily="34" charset="0"/>
                <a:ea typeface="+mn-ea"/>
                <a:cs typeface="Arial" panose="020B0604020202020204" pitchFamily="34" charset="0"/>
              </a:rPr>
              <a:t> customizable dashboards</a:t>
            </a:r>
            <a:endParaRPr kumimoji="0" lang="en-GB" sz="20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6" name="Text Placeholder 7">
            <a:hlinkClick r:id="rId4" action="ppaction://hlinksldjump"/>
            <a:extLst>
              <a:ext uri="{FF2B5EF4-FFF2-40B4-BE49-F238E27FC236}">
                <a16:creationId xmlns:a16="http://schemas.microsoft.com/office/drawing/2014/main" id="{AA23FB91-6421-984B-BADC-3A8FADBAD8D2}"/>
              </a:ext>
            </a:extLst>
          </p:cNvPr>
          <p:cNvSpPr txBox="1">
            <a:spLocks/>
          </p:cNvSpPr>
          <p:nvPr/>
        </p:nvSpPr>
        <p:spPr>
          <a:xfrm>
            <a:off x="3523268" y="1794077"/>
            <a:ext cx="2179700"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kumimoji="0" sz="2000" b="1" i="0" u="none" strike="noStrike" cap="none" spc="0" normalizeH="0" baseline="0">
                <a:ln>
                  <a:noFill/>
                </a:ln>
                <a:solidFill>
                  <a:srgbClr val="005E58"/>
                </a:solidFill>
                <a:effectLst/>
                <a:uLnTx/>
                <a:uFillTx/>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dirty="0"/>
              <a:t>Configurable </a:t>
            </a:r>
            <a:r>
              <a:rPr lang="en-GB"/>
              <a:t>screen designer</a:t>
            </a:r>
            <a:endParaRPr lang="en-GB" dirty="0"/>
          </a:p>
        </p:txBody>
      </p:sp>
      <p:sp>
        <p:nvSpPr>
          <p:cNvPr id="7" name="Text Placeholder 9">
            <a:hlinkClick r:id="rId5" action="ppaction://hlinksldjump"/>
            <a:extLst>
              <a:ext uri="{FF2B5EF4-FFF2-40B4-BE49-F238E27FC236}">
                <a16:creationId xmlns:a16="http://schemas.microsoft.com/office/drawing/2014/main" id="{D0522E4D-FDEA-4848-9712-E74ED559ED2B}"/>
              </a:ext>
            </a:extLst>
          </p:cNvPr>
          <p:cNvSpPr txBox="1">
            <a:spLocks/>
          </p:cNvSpPr>
          <p:nvPr/>
        </p:nvSpPr>
        <p:spPr>
          <a:xfrm>
            <a:off x="6176918" y="1794077"/>
            <a:ext cx="2247607"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kumimoji="0" sz="2000" b="1" i="0" u="none" strike="noStrike" cap="none" spc="0" normalizeH="0" baseline="0">
                <a:ln>
                  <a:noFill/>
                </a:ln>
                <a:solidFill>
                  <a:srgbClr val="005E58"/>
                </a:solidFill>
                <a:effectLst/>
                <a:uLnTx/>
                <a:uFillTx/>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a:t>Artificial intelligence capabilities</a:t>
            </a:r>
            <a:endParaRPr lang="en-GB" dirty="0"/>
          </a:p>
        </p:txBody>
      </p:sp>
      <p:sp>
        <p:nvSpPr>
          <p:cNvPr id="8" name="Text Placeholder 11">
            <a:hlinkClick r:id="rId6" action="ppaction://hlinksldjump"/>
            <a:extLst>
              <a:ext uri="{FF2B5EF4-FFF2-40B4-BE49-F238E27FC236}">
                <a16:creationId xmlns:a16="http://schemas.microsoft.com/office/drawing/2014/main" id="{87F8549E-E556-A245-8768-BC3EF1B7BA32}"/>
              </a:ext>
            </a:extLst>
          </p:cNvPr>
          <p:cNvSpPr txBox="1">
            <a:spLocks/>
          </p:cNvSpPr>
          <p:nvPr/>
        </p:nvSpPr>
        <p:spPr>
          <a:xfrm>
            <a:off x="8898475" y="1794077"/>
            <a:ext cx="2247607"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kumimoji="0" sz="2000" b="1" i="0" u="none" strike="noStrike" cap="none" spc="0" normalizeH="0" baseline="0">
                <a:ln>
                  <a:noFill/>
                </a:ln>
                <a:solidFill>
                  <a:srgbClr val="005E58"/>
                </a:solidFill>
                <a:effectLst/>
                <a:uLnTx/>
                <a:uFillTx/>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dirty="0"/>
              <a:t>Request handling in Mobile CRM</a:t>
            </a:r>
          </a:p>
        </p:txBody>
      </p:sp>
      <p:sp>
        <p:nvSpPr>
          <p:cNvPr id="9" name="Text Placeholder 13">
            <a:hlinkClick r:id="rId7" action="ppaction://hlinksldjump"/>
            <a:extLst>
              <a:ext uri="{FF2B5EF4-FFF2-40B4-BE49-F238E27FC236}">
                <a16:creationId xmlns:a16="http://schemas.microsoft.com/office/drawing/2014/main" id="{BEDDD639-6E8F-EE4E-8CBF-967B9EF1A523}"/>
              </a:ext>
            </a:extLst>
          </p:cNvPr>
          <p:cNvSpPr txBox="1">
            <a:spLocks/>
          </p:cNvSpPr>
          <p:nvPr/>
        </p:nvSpPr>
        <p:spPr>
          <a:xfrm>
            <a:off x="869618" y="3864289"/>
            <a:ext cx="2179700" cy="163492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kumimoji="0" sz="2000" b="1" i="0" u="none" strike="noStrike" cap="none" spc="0" normalizeH="0" baseline="0">
                <a:ln>
                  <a:noFill/>
                </a:ln>
                <a:solidFill>
                  <a:srgbClr val="005E58"/>
                </a:solidFill>
                <a:effectLst/>
                <a:uLnTx/>
                <a:uFillTx/>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dirty="0"/>
              <a:t>Flexible integration tool </a:t>
            </a:r>
            <a:r>
              <a:rPr lang="en-GB"/>
              <a:t>in </a:t>
            </a:r>
            <a:r>
              <a:rPr lang="en-GB" dirty="0"/>
              <a:t>Databridge</a:t>
            </a:r>
          </a:p>
        </p:txBody>
      </p:sp>
      <p:sp>
        <p:nvSpPr>
          <p:cNvPr id="10" name="Text Placeholder 15">
            <a:hlinkClick r:id="rId8" action="ppaction://hlinksldjump"/>
            <a:extLst>
              <a:ext uri="{FF2B5EF4-FFF2-40B4-BE49-F238E27FC236}">
                <a16:creationId xmlns:a16="http://schemas.microsoft.com/office/drawing/2014/main" id="{4DC8B30A-9720-5B45-A83E-67700AF662F5}"/>
              </a:ext>
            </a:extLst>
          </p:cNvPr>
          <p:cNvSpPr txBox="1">
            <a:spLocks/>
          </p:cNvSpPr>
          <p:nvPr/>
        </p:nvSpPr>
        <p:spPr>
          <a:xfrm>
            <a:off x="6244825" y="3864289"/>
            <a:ext cx="2179700" cy="163492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sz="2000" b="1">
                <a:solidFill>
                  <a:srgbClr val="FFFFF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a:t>Sharepoint Integration</a:t>
            </a:r>
            <a:endParaRPr lang="en-GB" dirty="0"/>
          </a:p>
        </p:txBody>
      </p:sp>
      <p:sp>
        <p:nvSpPr>
          <p:cNvPr id="11" name="Text Placeholder 17">
            <a:hlinkClick r:id="rId9" action="ppaction://hlinksldjump"/>
            <a:extLst>
              <a:ext uri="{FF2B5EF4-FFF2-40B4-BE49-F238E27FC236}">
                <a16:creationId xmlns:a16="http://schemas.microsoft.com/office/drawing/2014/main" id="{0503B319-2C5B-4140-82DC-FF2A7765B471}"/>
              </a:ext>
            </a:extLst>
          </p:cNvPr>
          <p:cNvSpPr txBox="1">
            <a:spLocks/>
          </p:cNvSpPr>
          <p:nvPr/>
        </p:nvSpPr>
        <p:spPr>
          <a:xfrm>
            <a:off x="8898475" y="3864289"/>
            <a:ext cx="2247607" cy="163492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sz="2000" b="1">
                <a:solidFill>
                  <a:srgbClr val="FFFFF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dirty="0"/>
              <a:t>Sales targets</a:t>
            </a:r>
          </a:p>
        </p:txBody>
      </p:sp>
      <p:sp>
        <p:nvSpPr>
          <p:cNvPr id="12" name="Text Placeholder 19">
            <a:hlinkClick r:id="rId10" action="ppaction://hlinksldjump"/>
            <a:extLst>
              <a:ext uri="{FF2B5EF4-FFF2-40B4-BE49-F238E27FC236}">
                <a16:creationId xmlns:a16="http://schemas.microsoft.com/office/drawing/2014/main" id="{0913FA43-C77A-9A49-888C-F028391B8B5B}"/>
              </a:ext>
            </a:extLst>
          </p:cNvPr>
          <p:cNvSpPr txBox="1">
            <a:spLocks/>
          </p:cNvSpPr>
          <p:nvPr/>
        </p:nvSpPr>
        <p:spPr>
          <a:xfrm>
            <a:off x="3523268" y="3864289"/>
            <a:ext cx="2247607" cy="163492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kumimoji="0" sz="2000" b="1" i="0" u="none" strike="noStrike" cap="none" spc="0" normalizeH="0" baseline="0">
                <a:ln>
                  <a:noFill/>
                </a:ln>
                <a:solidFill>
                  <a:srgbClr val="005E58"/>
                </a:solidFill>
                <a:effectLst/>
                <a:uLnTx/>
                <a:uFillTx/>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GB" dirty="0"/>
              <a:t>Improvements in Search and </a:t>
            </a:r>
            <a:r>
              <a:rPr lang="en-GB"/>
              <a:t>online Forms</a:t>
            </a:r>
            <a:endParaRPr lang="en-GB" dirty="0"/>
          </a:p>
        </p:txBody>
      </p:sp>
      <p:sp>
        <p:nvSpPr>
          <p:cNvPr id="13" name="Title 12">
            <a:extLst>
              <a:ext uri="{FF2B5EF4-FFF2-40B4-BE49-F238E27FC236}">
                <a16:creationId xmlns:a16="http://schemas.microsoft.com/office/drawing/2014/main" id="{0D6AF364-F77D-AC46-9C7E-196392FB82FD}"/>
              </a:ext>
            </a:extLst>
          </p:cNvPr>
          <p:cNvSpPr>
            <a:spLocks noGrp="1"/>
          </p:cNvSpPr>
          <p:nvPr>
            <p:ph type="title"/>
          </p:nvPr>
        </p:nvSpPr>
        <p:spPr/>
        <p:txBody>
          <a:bodyPr/>
          <a:lstStyle/>
          <a:p>
            <a:r>
              <a:rPr lang="en-US" dirty="0"/>
              <a:t>SuperOffice 10</a:t>
            </a:r>
            <a:r>
              <a:rPr lang="en-NO" dirty="0"/>
              <a:t> </a:t>
            </a:r>
            <a:r>
              <a:rPr lang="en-US" dirty="0"/>
              <a:t>features</a:t>
            </a:r>
            <a:endParaRPr lang="en-NO" dirty="0"/>
          </a:p>
        </p:txBody>
      </p:sp>
      <p:sp>
        <p:nvSpPr>
          <p:cNvPr id="2" name="TextBox 1">
            <a:extLst>
              <a:ext uri="{FF2B5EF4-FFF2-40B4-BE49-F238E27FC236}">
                <a16:creationId xmlns:a16="http://schemas.microsoft.com/office/drawing/2014/main" id="{2830DB7C-363F-477F-A3E5-239A60D8BA5C}"/>
              </a:ext>
            </a:extLst>
          </p:cNvPr>
          <p:cNvSpPr txBox="1"/>
          <p:nvPr/>
        </p:nvSpPr>
        <p:spPr>
          <a:xfrm>
            <a:off x="6244825" y="3895286"/>
            <a:ext cx="1219537" cy="36933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defPPr>
              <a:defRPr lang="en-DK"/>
            </a:defPPr>
            <a:lvl1pPr marR="0" lvl="0" indent="0" algn="ctr" fontAlgn="auto">
              <a:lnSpc>
                <a:spcPct val="90000"/>
              </a:lnSpc>
              <a:spcBef>
                <a:spcPts val="1000"/>
              </a:spcBef>
              <a:spcAft>
                <a:spcPts val="0"/>
              </a:spcAft>
              <a:buClrTx/>
              <a:buSzTx/>
              <a:buFont typeface="Arial" panose="020B0604020202020204" pitchFamily="34" charset="0"/>
              <a:buNone/>
              <a:tabLst/>
              <a:defRPr sz="2000" b="1">
                <a:solidFill>
                  <a:srgbClr val="FFFFFF"/>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2B2A2A"/>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2B2A2A"/>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rgbClr val="2B2A2A"/>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pilot:</a:t>
            </a:r>
          </a:p>
        </p:txBody>
      </p:sp>
      <p:sp>
        <p:nvSpPr>
          <p:cNvPr id="14" name="TextBox 13">
            <a:extLst>
              <a:ext uri="{FF2B5EF4-FFF2-40B4-BE49-F238E27FC236}">
                <a16:creationId xmlns:a16="http://schemas.microsoft.com/office/drawing/2014/main" id="{E6F2B115-E583-47DF-B84B-BEA823E29442}"/>
              </a:ext>
            </a:extLst>
          </p:cNvPr>
          <p:cNvSpPr txBox="1"/>
          <p:nvPr/>
        </p:nvSpPr>
        <p:spPr>
          <a:xfrm>
            <a:off x="8930491" y="3864289"/>
            <a:ext cx="1763340" cy="369332"/>
          </a:xfrm>
          <a:prstGeom prst="rect">
            <a:avLst/>
          </a:prstGeom>
          <a:noFill/>
        </p:spPr>
        <p:txBody>
          <a:bodyPr wrap="square" rtlCol="0">
            <a:spAutoFit/>
          </a:bodyPr>
          <a:lstStyle/>
          <a:p>
            <a:r>
              <a:rPr lang="en-US" dirty="0">
                <a:solidFill>
                  <a:schemeClr val="bg1"/>
                </a:solidFill>
              </a:rPr>
              <a:t>Coming soon:</a:t>
            </a:r>
          </a:p>
        </p:txBody>
      </p:sp>
      <p:sp>
        <p:nvSpPr>
          <p:cNvPr id="15" name="Arrow: Left 14">
            <a:hlinkClick r:id="rId11" action="ppaction://hlinksldjump"/>
            <a:extLst>
              <a:ext uri="{FF2B5EF4-FFF2-40B4-BE49-F238E27FC236}">
                <a16:creationId xmlns:a16="http://schemas.microsoft.com/office/drawing/2014/main" id="{25F1632F-19DB-4B6B-BD13-9E484E640F19}"/>
              </a:ext>
            </a:extLst>
          </p:cNvPr>
          <p:cNvSpPr/>
          <p:nvPr/>
        </p:nvSpPr>
        <p:spPr>
          <a:xfrm rot="10800000">
            <a:off x="11546715" y="6402092"/>
            <a:ext cx="457496" cy="232474"/>
          </a:xfrm>
          <a:prstGeom prst="leftArrow">
            <a:avLst/>
          </a:prstGeom>
          <a:solidFill>
            <a:srgbClr val="A6D3DD"/>
          </a:solidFill>
          <a:ln>
            <a:solidFill>
              <a:srgbClr val="A6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3E9A427-4441-4796-AB40-B572288B0A4D}"/>
              </a:ext>
            </a:extLst>
          </p:cNvPr>
          <p:cNvSpPr/>
          <p:nvPr/>
        </p:nvSpPr>
        <p:spPr>
          <a:xfrm>
            <a:off x="7948039" y="3090397"/>
            <a:ext cx="713461" cy="421804"/>
          </a:xfrm>
          <a:custGeom>
            <a:avLst/>
            <a:gdLst>
              <a:gd name="connsiteX0" fmla="*/ 136380 w 803118"/>
              <a:gd name="connsiteY0" fmla="*/ 456348 h 457110"/>
              <a:gd name="connsiteX1" fmla="*/ 174109 w 803118"/>
              <a:gd name="connsiteY1" fmla="*/ 457110 h 457110"/>
              <a:gd name="connsiteX2" fmla="*/ 688857 w 803118"/>
              <a:gd name="connsiteY2" fmla="*/ 457110 h 457110"/>
              <a:gd name="connsiteX3" fmla="*/ 803118 w 803118"/>
              <a:gd name="connsiteY3" fmla="*/ 341941 h 457110"/>
              <a:gd name="connsiteX4" fmla="*/ 689810 w 803118"/>
              <a:gd name="connsiteY4" fmla="*/ 227687 h 457110"/>
              <a:gd name="connsiteX5" fmla="*/ 680285 w 803118"/>
              <a:gd name="connsiteY5" fmla="*/ 227687 h 457110"/>
              <a:gd name="connsiteX6" fmla="*/ 620277 w 803118"/>
              <a:gd name="connsiteY6" fmla="*/ 111448 h 457110"/>
              <a:gd name="connsiteX7" fmla="*/ 489778 w 803118"/>
              <a:gd name="connsiteY7" fmla="*/ 93350 h 457110"/>
              <a:gd name="connsiteX8" fmla="*/ 259223 w 803118"/>
              <a:gd name="connsiteY8" fmla="*/ 18830 h 457110"/>
              <a:gd name="connsiteX9" fmla="*/ 165912 w 803118"/>
              <a:gd name="connsiteY9" fmla="*/ 170522 h 457110"/>
              <a:gd name="connsiteX10" fmla="*/ 165912 w 803118"/>
              <a:gd name="connsiteY10" fmla="*/ 172427 h 457110"/>
              <a:gd name="connsiteX11" fmla="*/ 143307 w 803118"/>
              <a:gd name="connsiteY11" fmla="*/ 170586 h 457110"/>
              <a:gd name="connsiteX12" fmla="*/ 0 w 803118"/>
              <a:gd name="connsiteY12" fmla="*/ 313560 h 457110"/>
              <a:gd name="connsiteX13" fmla="*/ 13501 w 803118"/>
              <a:gd name="connsiteY13" fmla="*/ 374413 h 457110"/>
              <a:gd name="connsiteX14" fmla="*/ 136380 w 803118"/>
              <a:gd name="connsiteY14" fmla="*/ 456348 h 457110"/>
              <a:gd name="connsiteX15" fmla="*/ 43965 w 803118"/>
              <a:gd name="connsiteY15" fmla="*/ 239142 h 457110"/>
              <a:gd name="connsiteX16" fmla="*/ 143301 w 803118"/>
              <a:gd name="connsiteY16" fmla="*/ 189634 h 457110"/>
              <a:gd name="connsiteX17" fmla="*/ 162828 w 803118"/>
              <a:gd name="connsiteY17" fmla="*/ 191224 h 457110"/>
              <a:gd name="connsiteX18" fmla="*/ 184955 w 803118"/>
              <a:gd name="connsiteY18" fmla="*/ 194843 h 457110"/>
              <a:gd name="connsiteX19" fmla="*/ 184955 w 803118"/>
              <a:gd name="connsiteY19" fmla="*/ 170518 h 457110"/>
              <a:gd name="connsiteX20" fmla="*/ 338194 w 803118"/>
              <a:gd name="connsiteY20" fmla="*/ 19153 h 457110"/>
              <a:gd name="connsiteX21" fmla="*/ 472827 w 803118"/>
              <a:gd name="connsiteY21" fmla="*/ 102048 h 457110"/>
              <a:gd name="connsiteX22" fmla="*/ 480392 w 803118"/>
              <a:gd name="connsiteY22" fmla="*/ 116782 h 457110"/>
              <a:gd name="connsiteX23" fmla="*/ 496034 w 803118"/>
              <a:gd name="connsiteY23" fmla="*/ 111340 h 457110"/>
              <a:gd name="connsiteX24" fmla="*/ 654020 w 803118"/>
              <a:gd name="connsiteY24" fmla="*/ 186110 h 457110"/>
              <a:gd name="connsiteX25" fmla="*/ 661234 w 803118"/>
              <a:gd name="connsiteY25" fmla="*/ 227687 h 457110"/>
              <a:gd name="connsiteX26" fmla="*/ 661234 w 803118"/>
              <a:gd name="connsiteY26" fmla="*/ 246737 h 457110"/>
              <a:gd name="connsiteX27" fmla="*/ 689809 w 803118"/>
              <a:gd name="connsiteY27" fmla="*/ 246737 h 457110"/>
              <a:gd name="connsiteX28" fmla="*/ 784059 w 803118"/>
              <a:gd name="connsiteY28" fmla="*/ 343801 h 457110"/>
              <a:gd name="connsiteX29" fmla="*/ 688857 w 803118"/>
              <a:gd name="connsiteY29" fmla="*/ 438060 h 457110"/>
              <a:gd name="connsiteX30" fmla="*/ 154389 w 803118"/>
              <a:gd name="connsiteY30" fmla="*/ 438060 h 457110"/>
              <a:gd name="connsiteX31" fmla="*/ 137414 w 803118"/>
              <a:gd name="connsiteY31" fmla="*/ 437326 h 457110"/>
              <a:gd name="connsiteX32" fmla="*/ 19106 w 803118"/>
              <a:gd name="connsiteY32" fmla="*/ 308356 h 457110"/>
              <a:gd name="connsiteX33" fmla="*/ 43962 w 803118"/>
              <a:gd name="connsiteY33" fmla="*/ 239142 h 4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3118" h="457110">
                <a:moveTo>
                  <a:pt x="136380" y="456348"/>
                </a:moveTo>
                <a:cubicBezTo>
                  <a:pt x="146010" y="456873"/>
                  <a:pt x="174109" y="457110"/>
                  <a:pt x="174109" y="457110"/>
                </a:cubicBezTo>
                <a:lnTo>
                  <a:pt x="688857" y="457110"/>
                </a:lnTo>
                <a:cubicBezTo>
                  <a:pt x="752213" y="456860"/>
                  <a:pt x="803370" y="405296"/>
                  <a:pt x="803118" y="341941"/>
                </a:cubicBezTo>
                <a:cubicBezTo>
                  <a:pt x="802870" y="279311"/>
                  <a:pt x="752436" y="228455"/>
                  <a:pt x="689810" y="227687"/>
                </a:cubicBezTo>
                <a:lnTo>
                  <a:pt x="680285" y="227687"/>
                </a:lnTo>
                <a:cubicBezTo>
                  <a:pt x="680196" y="181531"/>
                  <a:pt x="657853" y="138251"/>
                  <a:pt x="620277" y="111448"/>
                </a:cubicBezTo>
                <a:cubicBezTo>
                  <a:pt x="582207" y="84811"/>
                  <a:pt x="533661" y="78079"/>
                  <a:pt x="489778" y="93350"/>
                </a:cubicBezTo>
                <a:cubicBezTo>
                  <a:pt x="446691" y="9107"/>
                  <a:pt x="343467" y="-24258"/>
                  <a:pt x="259223" y="18830"/>
                </a:cubicBezTo>
                <a:cubicBezTo>
                  <a:pt x="202218" y="47986"/>
                  <a:pt x="166228" y="106494"/>
                  <a:pt x="165912" y="170522"/>
                </a:cubicBezTo>
                <a:lnTo>
                  <a:pt x="165912" y="172427"/>
                </a:lnTo>
                <a:cubicBezTo>
                  <a:pt x="158438" y="171204"/>
                  <a:pt x="150879" y="170589"/>
                  <a:pt x="143307" y="170586"/>
                </a:cubicBezTo>
                <a:cubicBezTo>
                  <a:pt x="64252" y="170494"/>
                  <a:pt x="92" y="234506"/>
                  <a:pt x="0" y="313560"/>
                </a:cubicBezTo>
                <a:cubicBezTo>
                  <a:pt x="-24" y="334590"/>
                  <a:pt x="4585" y="355367"/>
                  <a:pt x="13501" y="374413"/>
                </a:cubicBezTo>
                <a:cubicBezTo>
                  <a:pt x="36640" y="421927"/>
                  <a:pt x="83621" y="453254"/>
                  <a:pt x="136380" y="456348"/>
                </a:cubicBezTo>
                <a:close/>
                <a:moveTo>
                  <a:pt x="43965" y="239142"/>
                </a:moveTo>
                <a:cubicBezTo>
                  <a:pt x="67730" y="208275"/>
                  <a:pt x="104348" y="190024"/>
                  <a:pt x="143301" y="189634"/>
                </a:cubicBezTo>
                <a:cubicBezTo>
                  <a:pt x="149842" y="189640"/>
                  <a:pt x="156372" y="190171"/>
                  <a:pt x="162828" y="191224"/>
                </a:cubicBezTo>
                <a:lnTo>
                  <a:pt x="184955" y="194843"/>
                </a:lnTo>
                <a:lnTo>
                  <a:pt x="184955" y="170518"/>
                </a:lnTo>
                <a:cubicBezTo>
                  <a:pt x="185472" y="86404"/>
                  <a:pt x="254080" y="18636"/>
                  <a:pt x="338194" y="19153"/>
                </a:cubicBezTo>
                <a:cubicBezTo>
                  <a:pt x="395022" y="19503"/>
                  <a:pt x="446929" y="51462"/>
                  <a:pt x="472827" y="102048"/>
                </a:cubicBezTo>
                <a:lnTo>
                  <a:pt x="480392" y="116782"/>
                </a:lnTo>
                <a:lnTo>
                  <a:pt x="496034" y="111340"/>
                </a:lnTo>
                <a:cubicBezTo>
                  <a:pt x="560308" y="88361"/>
                  <a:pt x="631039" y="121836"/>
                  <a:pt x="654020" y="186110"/>
                </a:cubicBezTo>
                <a:cubicBezTo>
                  <a:pt x="658790" y="199452"/>
                  <a:pt x="661230" y="213517"/>
                  <a:pt x="661234" y="227687"/>
                </a:cubicBezTo>
                <a:lnTo>
                  <a:pt x="661234" y="246737"/>
                </a:lnTo>
                <a:lnTo>
                  <a:pt x="689809" y="246737"/>
                </a:lnTo>
                <a:cubicBezTo>
                  <a:pt x="742638" y="247514"/>
                  <a:pt x="784836" y="290971"/>
                  <a:pt x="784059" y="343801"/>
                </a:cubicBezTo>
                <a:cubicBezTo>
                  <a:pt x="783292" y="395905"/>
                  <a:pt x="740967" y="437812"/>
                  <a:pt x="688857" y="438060"/>
                </a:cubicBezTo>
                <a:lnTo>
                  <a:pt x="154389" y="438060"/>
                </a:lnTo>
                <a:lnTo>
                  <a:pt x="137414" y="437326"/>
                </a:lnTo>
                <a:cubicBezTo>
                  <a:pt x="69130" y="434382"/>
                  <a:pt x="16162" y="376640"/>
                  <a:pt x="19106" y="308356"/>
                </a:cubicBezTo>
                <a:cubicBezTo>
                  <a:pt x="20186" y="283299"/>
                  <a:pt x="28855" y="259162"/>
                  <a:pt x="43962" y="239142"/>
                </a:cubicBezTo>
                <a:close/>
              </a:path>
            </a:pathLst>
          </a:custGeom>
          <a:solidFill>
            <a:srgbClr val="005E58"/>
          </a:solidFill>
          <a:ln w="9525" cap="flat">
            <a:no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D336CEB6-C7C8-47FA-8D50-8D63ECDD40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06835" y="5107930"/>
            <a:ext cx="854665" cy="582403"/>
          </a:xfrm>
          <a:prstGeom prst="rect">
            <a:avLst/>
          </a:prstGeom>
        </p:spPr>
      </p:pic>
    </p:spTree>
    <p:extLst>
      <p:ext uri="{BB962C8B-B14F-4D97-AF65-F5344CB8AC3E}">
        <p14:creationId xmlns:p14="http://schemas.microsoft.com/office/powerpoint/2010/main" val="1138581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normAutofit/>
          </a:bodyPr>
          <a:lstStyle/>
          <a:p>
            <a:r>
              <a:rPr lang="en-US" sz="6000"/>
              <a:t>ADVANCED </a:t>
            </a:r>
            <a:br>
              <a:rPr lang="en-US" sz="6000"/>
            </a:br>
            <a:r>
              <a:rPr lang="en-US" sz="6000"/>
              <a:t>DASHBOARDS</a:t>
            </a:r>
          </a:p>
        </p:txBody>
      </p:sp>
      <p:pic>
        <p:nvPicPr>
          <p:cNvPr id="1030" name="Picture 6">
            <a:extLst>
              <a:ext uri="{FF2B5EF4-FFF2-40B4-BE49-F238E27FC236}">
                <a16:creationId xmlns:a16="http://schemas.microsoft.com/office/drawing/2014/main" id="{4FE637A1-9C62-4AB1-BC01-3F0C9141B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737" y="559347"/>
            <a:ext cx="5136279" cy="51362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DCBEA0-4155-4718-B067-6F07E2EDD214}"/>
              </a:ext>
            </a:extLst>
          </p:cNvPr>
          <p:cNvSpPr txBox="1"/>
          <p:nvPr/>
        </p:nvSpPr>
        <p:spPr>
          <a:xfrm>
            <a:off x="844550" y="3028890"/>
            <a:ext cx="6163734" cy="707886"/>
          </a:xfrm>
          <a:prstGeom prst="rect">
            <a:avLst/>
          </a:prstGeom>
          <a:noFill/>
        </p:spPr>
        <p:txBody>
          <a:bodyPr wrap="square" rtlCol="0">
            <a:spAutoFit/>
          </a:bodyPr>
          <a:lstStyle/>
          <a:p>
            <a:r>
              <a:rPr lang="en-US" sz="2000" b="1">
                <a:solidFill>
                  <a:schemeClr val="accent1"/>
                </a:solidFill>
                <a:latin typeface="Arial" panose="020B0604020202020204" pitchFamily="34" charset="0"/>
              </a:rPr>
              <a:t>A</a:t>
            </a:r>
            <a:r>
              <a:rPr lang="en-US" sz="2000" b="1" i="0">
                <a:solidFill>
                  <a:schemeClr val="accent1"/>
                </a:solidFill>
                <a:effectLst/>
                <a:latin typeface="Arial" panose="020B0604020202020204" pitchFamily="34" charset="0"/>
              </a:rPr>
              <a:t>ccess key information, customize reports faster and use data to make smarter decisions.  </a:t>
            </a:r>
            <a:endParaRPr lang="en-US" sz="2000" b="1">
              <a:solidFill>
                <a:schemeClr val="accent1"/>
              </a:solidFill>
              <a:latin typeface="+mj-lt"/>
            </a:endParaRPr>
          </a:p>
        </p:txBody>
      </p:sp>
    </p:spTree>
    <p:extLst>
      <p:ext uri="{BB962C8B-B14F-4D97-AF65-F5344CB8AC3E}">
        <p14:creationId xmlns:p14="http://schemas.microsoft.com/office/powerpoint/2010/main" val="2920076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ED0C7-1F81-4EF4-8D3C-5BE646BD1A2B}"/>
              </a:ext>
            </a:extLst>
          </p:cNvPr>
          <p:cNvSpPr>
            <a:spLocks noGrp="1"/>
          </p:cNvSpPr>
          <p:nvPr>
            <p:ph type="title"/>
          </p:nvPr>
        </p:nvSpPr>
        <p:spPr>
          <a:xfrm>
            <a:off x="838200" y="664245"/>
            <a:ext cx="4896173" cy="851941"/>
          </a:xfrm>
        </p:spPr>
        <p:txBody>
          <a:bodyPr/>
          <a:lstStyle/>
          <a:p>
            <a:r>
              <a:rPr lang="en-US" dirty="0">
                <a:latin typeface="Arial Black" panose="020B0A04020102020204" pitchFamily="34" charset="0"/>
              </a:rPr>
              <a:t>Dashboards 1.0</a:t>
            </a:r>
          </a:p>
        </p:txBody>
      </p:sp>
      <p:sp>
        <p:nvSpPr>
          <p:cNvPr id="6" name="Content Placeholder 5">
            <a:extLst>
              <a:ext uri="{FF2B5EF4-FFF2-40B4-BE49-F238E27FC236}">
                <a16:creationId xmlns:a16="http://schemas.microsoft.com/office/drawing/2014/main" id="{723923E2-1D66-4F54-802F-FFB6E60FBB73}"/>
              </a:ext>
            </a:extLst>
          </p:cNvPr>
          <p:cNvSpPr>
            <a:spLocks noGrp="1"/>
          </p:cNvSpPr>
          <p:nvPr>
            <p:ph sz="half" idx="1"/>
          </p:nvPr>
        </p:nvSpPr>
        <p:spPr>
          <a:xfrm>
            <a:off x="838200" y="1591294"/>
            <a:ext cx="4121258" cy="4538043"/>
          </a:xfrm>
        </p:spPr>
        <p:txBody>
          <a:bodyPr/>
          <a:lstStyle/>
          <a:p>
            <a:pPr marL="342900" indent="-342900" algn="l" rtl="0" fontAlgn="base">
              <a:buFont typeface="Arial" panose="020B0604020202020204" pitchFamily="34" charset="0"/>
              <a:buChar char="•"/>
            </a:pPr>
            <a:r>
              <a:rPr lang="en-US" b="0" i="0" dirty="0">
                <a:solidFill>
                  <a:srgbClr val="000000"/>
                </a:solidFill>
                <a:effectLst/>
                <a:latin typeface="Arial" panose="020B0604020202020204" pitchFamily="34" charset="0"/>
              </a:rPr>
              <a:t>Standard dashboards and reports are available for every user</a:t>
            </a:r>
            <a:endParaRPr lang="en-US" dirty="0"/>
          </a:p>
          <a:p>
            <a:pPr marL="342900" indent="-342900"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Out of the box solution</a:t>
            </a:r>
            <a:r>
              <a:rPr lang="en-US" b="0" i="0" dirty="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dirty="0"/>
              <a:t>I</a:t>
            </a:r>
            <a:r>
              <a:rPr lang="en-US" b="0" i="0" u="none" strike="noStrike" dirty="0">
                <a:solidFill>
                  <a:srgbClr val="2B2A2A"/>
                </a:solidFill>
                <a:effectLst/>
                <a:latin typeface="Arial" panose="020B0604020202020204" pitchFamily="34" charset="0"/>
              </a:rPr>
              <a:t>ndividual setup</a:t>
            </a:r>
            <a:r>
              <a:rPr lang="en-US" b="0" i="0" dirty="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Large number of tiles included</a:t>
            </a:r>
            <a:r>
              <a:rPr lang="en-US" b="0" i="0" dirty="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No possibility to adjust layouts </a:t>
            </a:r>
            <a:endParaRPr lang="en-US" dirty="0"/>
          </a:p>
          <a:p>
            <a:endParaRPr lang="en-US" dirty="0"/>
          </a:p>
        </p:txBody>
      </p:sp>
      <p:sp>
        <p:nvSpPr>
          <p:cNvPr id="3" name="Plassholder for tekst 2">
            <a:extLst>
              <a:ext uri="{FF2B5EF4-FFF2-40B4-BE49-F238E27FC236}">
                <a16:creationId xmlns:a16="http://schemas.microsoft.com/office/drawing/2014/main" id="{FC076E26-3244-4F9A-B298-D868D990321C}"/>
              </a:ext>
            </a:extLst>
          </p:cNvPr>
          <p:cNvSpPr>
            <a:spLocks noGrp="1"/>
          </p:cNvSpPr>
          <p:nvPr>
            <p:ph sz="half" idx="2"/>
          </p:nvPr>
        </p:nvSpPr>
        <p:spPr/>
        <p:txBody>
          <a:bodyPr>
            <a:normAutofit/>
          </a:bodyPr>
          <a:lstStyle/>
          <a:p>
            <a:pPr marL="342900" indent="-342900" algn="l" rtl="0" fontAlgn="base">
              <a:buFont typeface="Arial" panose="020B0604020202020204" pitchFamily="34" charset="0"/>
              <a:buChar char="•"/>
            </a:pPr>
            <a:r>
              <a:rPr lang="en-US" b="0" i="0" dirty="0">
                <a:solidFill>
                  <a:srgbClr val="000000"/>
                </a:solidFill>
                <a:effectLst/>
                <a:latin typeface="Arial" panose="020B0604020202020204" pitchFamily="34" charset="0"/>
              </a:rPr>
              <a:t>Standard dashboards and reports are available for every user</a:t>
            </a:r>
            <a:endParaRPr lang="en-US" dirty="0"/>
          </a:p>
          <a:p>
            <a:pPr marL="342900" indent="-342900"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Out of the box solution</a:t>
            </a:r>
            <a:r>
              <a:rPr lang="en-US" b="0" i="0" dirty="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dirty="0"/>
              <a:t>I</a:t>
            </a:r>
            <a:r>
              <a:rPr lang="en-US" b="0" i="0" u="none" strike="noStrike" dirty="0">
                <a:solidFill>
                  <a:srgbClr val="2B2A2A"/>
                </a:solidFill>
                <a:effectLst/>
                <a:latin typeface="Arial" panose="020B0604020202020204" pitchFamily="34" charset="0"/>
              </a:rPr>
              <a:t>ndividual setup</a:t>
            </a:r>
            <a:r>
              <a:rPr lang="en-US" b="0" i="0" dirty="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Large number of tiles included</a:t>
            </a:r>
            <a:r>
              <a:rPr lang="en-US" b="0" i="0" dirty="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b="0" i="0" u="none" strike="noStrike" dirty="0">
                <a:solidFill>
                  <a:srgbClr val="2B2A2A"/>
                </a:solidFill>
                <a:effectLst/>
                <a:latin typeface="Arial" panose="020B0604020202020204" pitchFamily="34" charset="0"/>
              </a:rPr>
              <a:t>No possibility to adjust layouts </a:t>
            </a:r>
            <a:endParaRPr lang="en-US" dirty="0"/>
          </a:p>
        </p:txBody>
      </p:sp>
      <p:pic>
        <p:nvPicPr>
          <p:cNvPr id="1026" name="Picture 2" descr="Screen shot SuperOffice CRM. Dashboard">
            <a:extLst>
              <a:ext uri="{FF2B5EF4-FFF2-40B4-BE49-F238E27FC236}">
                <a16:creationId xmlns:a16="http://schemas.microsoft.com/office/drawing/2014/main" id="{132FEEB9-9746-474C-858D-0C875F9C8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88" y="1516186"/>
            <a:ext cx="6167805" cy="382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602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E0D8306-76F8-4B9B-A070-CADE3BD5ABD9}"/>
              </a:ext>
            </a:extLst>
          </p:cNvPr>
          <p:cNvSpPr/>
          <p:nvPr/>
        </p:nvSpPr>
        <p:spPr>
          <a:xfrm>
            <a:off x="5487106" y="2229191"/>
            <a:ext cx="6075333" cy="3267612"/>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41ED0C7-1F81-4EF4-8D3C-5BE646BD1A2B}"/>
              </a:ext>
            </a:extLst>
          </p:cNvPr>
          <p:cNvSpPr>
            <a:spLocks noGrp="1"/>
          </p:cNvSpPr>
          <p:nvPr>
            <p:ph type="title"/>
          </p:nvPr>
        </p:nvSpPr>
        <p:spPr>
          <a:xfrm>
            <a:off x="838200" y="602820"/>
            <a:ext cx="5748580" cy="851941"/>
          </a:xfrm>
        </p:spPr>
        <p:txBody>
          <a:bodyPr>
            <a:normAutofit fontScale="90000"/>
          </a:bodyPr>
          <a:lstStyle/>
          <a:p>
            <a:r>
              <a:rPr lang="en-US" dirty="0">
                <a:latin typeface="Arial Black" panose="020B0A04020102020204" pitchFamily="34" charset="0"/>
              </a:rPr>
              <a:t>View data that matters to you</a:t>
            </a:r>
          </a:p>
        </p:txBody>
      </p:sp>
      <p:sp>
        <p:nvSpPr>
          <p:cNvPr id="4" name="Plassholder for tekst 3">
            <a:extLst>
              <a:ext uri="{FF2B5EF4-FFF2-40B4-BE49-F238E27FC236}">
                <a16:creationId xmlns:a16="http://schemas.microsoft.com/office/drawing/2014/main" id="{7C49D473-3C51-48DF-9FD2-97F698B61684}"/>
              </a:ext>
            </a:extLst>
          </p:cNvPr>
          <p:cNvSpPr>
            <a:spLocks noGrp="1"/>
          </p:cNvSpPr>
          <p:nvPr>
            <p:ph sz="half" idx="2"/>
          </p:nvPr>
        </p:nvSpPr>
        <p:spPr>
          <a:xfrm>
            <a:off x="838200" y="1717137"/>
            <a:ext cx="4648906" cy="4538043"/>
          </a:xfrm>
        </p:spPr>
        <p:txBody>
          <a:bodyPr>
            <a:normAutofit fontScale="77500" lnSpcReduction="20000"/>
          </a:bodyPr>
          <a:lstStyle/>
          <a:p>
            <a:pPr>
              <a:lnSpc>
                <a:spcPct val="110000"/>
              </a:lnSpc>
            </a:pPr>
            <a:r>
              <a:rPr lang="en-US" sz="2900" b="1" i="0" dirty="0">
                <a:solidFill>
                  <a:srgbClr val="000000"/>
                </a:solidFill>
                <a:effectLst/>
                <a:latin typeface="Arial" panose="020B0604020202020204" pitchFamily="34" charset="0"/>
              </a:rPr>
              <a:t>Customize dashboards to fit your reporting needs. </a:t>
            </a:r>
            <a:r>
              <a:rPr lang="en-US" sz="2900" i="0" dirty="0">
                <a:solidFill>
                  <a:srgbClr val="000000"/>
                </a:solidFill>
                <a:effectLst/>
                <a:latin typeface="Arial" panose="020B0604020202020204" pitchFamily="34" charset="0"/>
              </a:rPr>
              <a:t>Tools to create them </a:t>
            </a:r>
            <a:r>
              <a:rPr lang="en-US" sz="2900" dirty="0">
                <a:solidFill>
                  <a:srgbClr val="000000"/>
                </a:solidFill>
                <a:effectLst/>
                <a:latin typeface="Arial" panose="020B0604020202020204" pitchFamily="34" charset="0"/>
              </a:rPr>
              <a:t>faster</a:t>
            </a:r>
            <a:r>
              <a:rPr lang="en-US" sz="2900" i="0" dirty="0">
                <a:solidFill>
                  <a:srgbClr val="000000"/>
                </a:solidFill>
                <a:effectLst/>
                <a:latin typeface="Arial" panose="020B0604020202020204" pitchFamily="34" charset="0"/>
              </a:rPr>
              <a:t> and to  use more of the data stored in SuperOffice to support your decision making. </a:t>
            </a:r>
            <a:br>
              <a:rPr lang="en-US" sz="2900" i="0" dirty="0">
                <a:solidFill>
                  <a:srgbClr val="000000"/>
                </a:solidFill>
                <a:effectLst/>
                <a:latin typeface="Arial" panose="020B0604020202020204" pitchFamily="34" charset="0"/>
              </a:rPr>
            </a:br>
            <a:endParaRPr lang="en-US" sz="2900" dirty="0"/>
          </a:p>
          <a:p>
            <a:pPr marL="457200" indent="-457200">
              <a:buFont typeface="Arial" panose="020B0604020202020204" pitchFamily="34" charset="0"/>
              <a:buChar char="•"/>
            </a:pPr>
            <a:r>
              <a:rPr lang="en-US" sz="2900" i="0" u="none" strike="noStrike" dirty="0">
                <a:solidFill>
                  <a:schemeClr val="tx1"/>
                </a:solidFill>
                <a:effectLst/>
                <a:latin typeface="Arial" panose="020B0604020202020204" pitchFamily="34" charset="0"/>
              </a:rPr>
              <a:t>Configure tiles/charts</a:t>
            </a:r>
            <a:r>
              <a:rPr lang="en-US" sz="2900" i="0" dirty="0">
                <a:solidFill>
                  <a:schemeClr val="tx1"/>
                </a:solidFill>
                <a:effectLst/>
                <a:latin typeface="Arial" panose="020B0604020202020204" pitchFamily="34" charset="0"/>
              </a:rPr>
              <a:t>​</a:t>
            </a:r>
          </a:p>
          <a:p>
            <a:pPr marL="457200" indent="-457200">
              <a:buFont typeface="Arial" panose="020B0604020202020204" pitchFamily="34" charset="0"/>
              <a:buChar char="•"/>
            </a:pPr>
            <a:r>
              <a:rPr lang="en-US" sz="2900" i="0" u="none" strike="noStrike" dirty="0">
                <a:solidFill>
                  <a:schemeClr val="tx1"/>
                </a:solidFill>
                <a:effectLst/>
                <a:latin typeface="Arial" panose="020B0604020202020204" pitchFamily="34" charset="0"/>
              </a:rPr>
              <a:t>Configure and share dashboards</a:t>
            </a:r>
            <a:r>
              <a:rPr lang="en-US" sz="2900" i="0" dirty="0">
                <a:solidFill>
                  <a:schemeClr val="tx1"/>
                </a:solidFill>
                <a:effectLst/>
                <a:latin typeface="Arial" panose="020B0604020202020204" pitchFamily="34" charset="0"/>
              </a:rPr>
              <a:t>​</a:t>
            </a:r>
            <a:endParaRPr lang="en-US" sz="2900" dirty="0">
              <a:solidFill>
                <a:schemeClr val="tx1"/>
              </a:solidFill>
            </a:endParaRPr>
          </a:p>
          <a:p>
            <a:pPr marL="457200" indent="-457200">
              <a:buFont typeface="Arial" panose="020B0604020202020204" pitchFamily="34" charset="0"/>
              <a:buChar char="•"/>
            </a:pPr>
            <a:r>
              <a:rPr lang="en-US" sz="2900" i="0" u="none" strike="noStrike" dirty="0">
                <a:solidFill>
                  <a:schemeClr val="tx1"/>
                </a:solidFill>
                <a:effectLst/>
                <a:latin typeface="Arial" panose="020B0604020202020204" pitchFamily="34" charset="0"/>
              </a:rPr>
              <a:t>New chart entities and chart types</a:t>
            </a:r>
            <a:r>
              <a:rPr lang="en-US" sz="2900" i="0" dirty="0">
                <a:solidFill>
                  <a:schemeClr val="tx1"/>
                </a:solidFill>
                <a:effectLst/>
                <a:latin typeface="Arial" panose="020B0604020202020204" pitchFamily="34" charset="0"/>
              </a:rPr>
              <a:t>​</a:t>
            </a:r>
          </a:p>
          <a:p>
            <a:pPr marL="457200" indent="-457200">
              <a:buFont typeface="Arial" panose="020B0604020202020204" pitchFamily="34" charset="0"/>
              <a:buChar char="•"/>
            </a:pPr>
            <a:r>
              <a:rPr lang="en-US" sz="2900" i="0" u="none" strike="noStrike" dirty="0">
                <a:solidFill>
                  <a:schemeClr val="tx1"/>
                </a:solidFill>
                <a:effectLst/>
                <a:latin typeface="Arial" panose="020B0604020202020204" pitchFamily="34" charset="0"/>
              </a:rPr>
              <a:t>Templates and default dashboards </a:t>
            </a:r>
            <a:r>
              <a:rPr lang="en-US" sz="2900" i="0" dirty="0">
                <a:solidFill>
                  <a:schemeClr val="tx1"/>
                </a:solidFill>
                <a:effectLst/>
                <a:latin typeface="Arial" panose="020B0604020202020204" pitchFamily="34" charset="0"/>
              </a:rPr>
              <a:t>​</a:t>
            </a:r>
          </a:p>
          <a:p>
            <a:pPr marL="342900" indent="-342900">
              <a:buFont typeface="Arial" panose="020B0604020202020204" pitchFamily="34" charset="0"/>
              <a:buChar char="•"/>
            </a:pPr>
            <a:endParaRPr lang="en-US" dirty="0"/>
          </a:p>
        </p:txBody>
      </p:sp>
      <p:pic>
        <p:nvPicPr>
          <p:cNvPr id="8" name="Plassholder for innhold 4">
            <a:extLst>
              <a:ext uri="{FF2B5EF4-FFF2-40B4-BE49-F238E27FC236}">
                <a16:creationId xmlns:a16="http://schemas.microsoft.com/office/drawing/2014/main" id="{04564170-C1A8-4EDF-BCA0-0319F735EF64}"/>
              </a:ext>
            </a:extLst>
          </p:cNvPr>
          <p:cNvPicPr>
            <a:picLocks noChangeAspect="1"/>
          </p:cNvPicPr>
          <p:nvPr/>
        </p:nvPicPr>
        <p:blipFill>
          <a:blip r:embed="rId3"/>
          <a:stretch>
            <a:fillRect/>
          </a:stretch>
        </p:blipFill>
        <p:spPr>
          <a:xfrm>
            <a:off x="5276879" y="1870199"/>
            <a:ext cx="6075333" cy="3417375"/>
          </a:xfrm>
          <a:prstGeom prst="rect">
            <a:avLst/>
          </a:prstGeom>
        </p:spPr>
      </p:pic>
      <p:sp>
        <p:nvSpPr>
          <p:cNvPr id="11" name="Arrow: Left 10">
            <a:hlinkClick r:id="rId4" action="ppaction://hlinksldjump"/>
            <a:extLst>
              <a:ext uri="{FF2B5EF4-FFF2-40B4-BE49-F238E27FC236}">
                <a16:creationId xmlns:a16="http://schemas.microsoft.com/office/drawing/2014/main" id="{D7CF10D4-37A9-48B2-945C-9BD416954CC1}"/>
              </a:ext>
            </a:extLst>
          </p:cNvPr>
          <p:cNvSpPr/>
          <p:nvPr/>
        </p:nvSpPr>
        <p:spPr>
          <a:xfrm>
            <a:off x="162435" y="6478292"/>
            <a:ext cx="457496" cy="232474"/>
          </a:xfrm>
          <a:prstGeom prst="leftArrow">
            <a:avLst/>
          </a:prstGeom>
          <a:solidFill>
            <a:srgbClr val="A6D3DD"/>
          </a:solidFill>
          <a:ln>
            <a:solidFill>
              <a:srgbClr val="A6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639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normAutofit/>
          </a:bodyPr>
          <a:lstStyle/>
          <a:p>
            <a:r>
              <a:rPr lang="en-US" sz="6000"/>
              <a:t>CONFIGURABLE </a:t>
            </a:r>
            <a:br>
              <a:rPr lang="en-US" sz="6000"/>
            </a:br>
            <a:r>
              <a:rPr lang="en-US" sz="6000"/>
              <a:t>SCREENS</a:t>
            </a:r>
          </a:p>
        </p:txBody>
      </p:sp>
      <p:pic>
        <p:nvPicPr>
          <p:cNvPr id="2050" name="Picture 2">
            <a:extLst>
              <a:ext uri="{FF2B5EF4-FFF2-40B4-BE49-F238E27FC236}">
                <a16:creationId xmlns:a16="http://schemas.microsoft.com/office/drawing/2014/main" id="{622C2ACD-C1E8-4E7C-B073-D51CAA101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964" y="1251486"/>
            <a:ext cx="5606514" cy="5606514"/>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C877565F-679E-46E6-BB54-187603A3003A}"/>
              </a:ext>
            </a:extLst>
          </p:cNvPr>
          <p:cNvSpPr txBox="1"/>
          <p:nvPr/>
        </p:nvSpPr>
        <p:spPr>
          <a:xfrm>
            <a:off x="844550" y="2934487"/>
            <a:ext cx="6093912" cy="707886"/>
          </a:xfrm>
          <a:prstGeom prst="rect">
            <a:avLst/>
          </a:prstGeom>
          <a:noFill/>
        </p:spPr>
        <p:txBody>
          <a:bodyPr wrap="square">
            <a:spAutoFit/>
          </a:bodyPr>
          <a:lstStyle/>
          <a:p>
            <a:r>
              <a:rPr lang="en-US" sz="2000" b="1">
                <a:solidFill>
                  <a:schemeClr val="accent1"/>
                </a:solidFill>
                <a:latin typeface="Arial" panose="020B0604020202020204" pitchFamily="34" charset="0"/>
              </a:rPr>
              <a:t>S</a:t>
            </a:r>
            <a:r>
              <a:rPr lang="en-US" sz="2000" b="1" i="0">
                <a:solidFill>
                  <a:schemeClr val="accent1"/>
                </a:solidFill>
                <a:effectLst/>
                <a:latin typeface="Arial" panose="020B0604020202020204" pitchFamily="34" charset="0"/>
              </a:rPr>
              <a:t>ave time and focus on the information that is important for you</a:t>
            </a:r>
            <a:endParaRPr lang="en-US" sz="2000" b="1">
              <a:solidFill>
                <a:schemeClr val="accent1"/>
              </a:solidFill>
              <a:latin typeface="+mj-lt"/>
            </a:endParaRPr>
          </a:p>
        </p:txBody>
      </p:sp>
    </p:spTree>
    <p:extLst>
      <p:ext uri="{BB962C8B-B14F-4D97-AF65-F5344CB8AC3E}">
        <p14:creationId xmlns:p14="http://schemas.microsoft.com/office/powerpoint/2010/main" val="237452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E0D8306-76F8-4B9B-A070-CADE3BD5ABD9}"/>
              </a:ext>
            </a:extLst>
          </p:cNvPr>
          <p:cNvSpPr/>
          <p:nvPr/>
        </p:nvSpPr>
        <p:spPr>
          <a:xfrm>
            <a:off x="5433817" y="2269911"/>
            <a:ext cx="5913125" cy="278756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41ED0C7-1F81-4EF4-8D3C-5BE646BD1A2B}"/>
              </a:ext>
            </a:extLst>
          </p:cNvPr>
          <p:cNvSpPr>
            <a:spLocks noGrp="1"/>
          </p:cNvSpPr>
          <p:nvPr>
            <p:ph type="title"/>
          </p:nvPr>
        </p:nvSpPr>
        <p:spPr>
          <a:xfrm>
            <a:off x="839786" y="738042"/>
            <a:ext cx="6075332" cy="1321823"/>
          </a:xfrm>
        </p:spPr>
        <p:txBody>
          <a:bodyPr>
            <a:noAutofit/>
          </a:bodyPr>
          <a:lstStyle/>
          <a:p>
            <a:r>
              <a:rPr lang="en-US">
                <a:latin typeface="Arial Black" panose="020B0A04020102020204" pitchFamily="34" charset="0"/>
              </a:rPr>
              <a:t>Design the layout to fit your information needs</a:t>
            </a:r>
          </a:p>
        </p:txBody>
      </p:sp>
      <p:sp>
        <p:nvSpPr>
          <p:cNvPr id="4" name="Plassholder for tekst 3">
            <a:extLst>
              <a:ext uri="{FF2B5EF4-FFF2-40B4-BE49-F238E27FC236}">
                <a16:creationId xmlns:a16="http://schemas.microsoft.com/office/drawing/2014/main" id="{7C49D473-3C51-48DF-9FD2-97F698B61684}"/>
              </a:ext>
            </a:extLst>
          </p:cNvPr>
          <p:cNvSpPr>
            <a:spLocks noGrp="1"/>
          </p:cNvSpPr>
          <p:nvPr>
            <p:ph type="body" sz="half" idx="2"/>
          </p:nvPr>
        </p:nvSpPr>
        <p:spPr>
          <a:xfrm>
            <a:off x="839786" y="2059865"/>
            <a:ext cx="4150668" cy="3683726"/>
          </a:xfrm>
        </p:spPr>
        <p:txBody>
          <a:bodyPr>
            <a:normAutofit/>
          </a:bodyPr>
          <a:lstStyle/>
          <a:p>
            <a:pPr marL="342900" indent="-342900" algn="l" rtl="0" fontAlgn="base">
              <a:buFont typeface="Arial" panose="020B0604020202020204" pitchFamily="34" charset="0"/>
              <a:buChar char="•"/>
            </a:pPr>
            <a:r>
              <a:rPr lang="nb-NO" b="0" i="0" u="none" strike="noStrike">
                <a:solidFill>
                  <a:schemeClr val="tx1"/>
                </a:solidFill>
                <a:effectLst/>
                <a:latin typeface="Arial" panose="020B0604020202020204" pitchFamily="34" charset="0"/>
              </a:rPr>
              <a:t>More </a:t>
            </a:r>
            <a:r>
              <a:rPr lang="nb-NO" b="0" i="0" u="none" strike="noStrike" err="1">
                <a:solidFill>
                  <a:schemeClr val="tx1"/>
                </a:solidFill>
                <a:effectLst/>
                <a:latin typeface="Arial" panose="020B0604020202020204" pitchFamily="34" charset="0"/>
              </a:rPr>
              <a:t>options</a:t>
            </a:r>
            <a:r>
              <a:rPr lang="nb-NO" b="0" i="0" u="none" strike="noStrike">
                <a:solidFill>
                  <a:schemeClr val="tx1"/>
                </a:solidFill>
                <a:effectLst/>
                <a:latin typeface="Arial" panose="020B0604020202020204" pitchFamily="34" charset="0"/>
              </a:rPr>
              <a:t> to </a:t>
            </a:r>
            <a:r>
              <a:rPr lang="nb-NO" b="0" i="0" u="none" strike="noStrike" err="1">
                <a:solidFill>
                  <a:schemeClr val="tx1"/>
                </a:solidFill>
                <a:effectLst/>
                <a:latin typeface="Arial" panose="020B0604020202020204" pitchFamily="34" charset="0"/>
              </a:rPr>
              <a:t>configure</a:t>
            </a:r>
            <a:r>
              <a:rPr lang="nb-NO" b="0" i="0" u="none" strike="noStrike">
                <a:solidFill>
                  <a:schemeClr val="tx1"/>
                </a:solidFill>
                <a:effectLst/>
                <a:latin typeface="Arial" panose="020B0604020202020204" pitchFamily="34" charset="0"/>
              </a:rPr>
              <a:t> </a:t>
            </a:r>
            <a:r>
              <a:rPr lang="nb-NO" b="0" i="0" u="none" strike="noStrike" err="1">
                <a:solidFill>
                  <a:schemeClr val="tx1"/>
                </a:solidFill>
                <a:effectLst/>
                <a:latin typeface="Arial" panose="020B0604020202020204" pitchFamily="34" charset="0"/>
              </a:rPr>
              <a:t>the</a:t>
            </a:r>
            <a:r>
              <a:rPr lang="nb-NO" b="0" i="0" u="none" strike="noStrike">
                <a:solidFill>
                  <a:schemeClr val="tx1"/>
                </a:solidFill>
                <a:effectLst/>
                <a:latin typeface="Arial" panose="020B0604020202020204" pitchFamily="34" charset="0"/>
              </a:rPr>
              <a:t> </a:t>
            </a:r>
            <a:br>
              <a:rPr lang="nb-NO" b="0" i="0" u="none" strike="noStrike">
                <a:solidFill>
                  <a:schemeClr val="tx1"/>
                </a:solidFill>
                <a:effectLst/>
                <a:latin typeface="Arial" panose="020B0604020202020204" pitchFamily="34" charset="0"/>
              </a:rPr>
            </a:br>
            <a:r>
              <a:rPr lang="nb-NO" b="0" i="0" u="none" strike="noStrike" err="1">
                <a:solidFill>
                  <a:schemeClr val="tx1"/>
                </a:solidFill>
                <a:effectLst/>
                <a:latin typeface="Arial" panose="020B0604020202020204" pitchFamily="34" charset="0"/>
              </a:rPr>
              <a:t>soluton</a:t>
            </a:r>
            <a:r>
              <a:rPr lang="nb-NO" b="0" i="0" u="none" strike="noStrike">
                <a:solidFill>
                  <a:schemeClr val="tx1"/>
                </a:solidFill>
                <a:effectLst/>
                <a:latin typeface="Arial" panose="020B0604020202020204" pitchFamily="34" charset="0"/>
              </a:rPr>
              <a:t> to </a:t>
            </a:r>
            <a:r>
              <a:rPr lang="nb-NO" b="0" i="0" u="none" strike="noStrike" err="1">
                <a:solidFill>
                  <a:schemeClr val="tx1"/>
                </a:solidFill>
                <a:effectLst/>
                <a:latin typeface="Arial" panose="020B0604020202020204" pitchFamily="34" charset="0"/>
              </a:rPr>
              <a:t>fit</a:t>
            </a:r>
            <a:r>
              <a:rPr lang="nb-NO" b="0" i="0" u="none" strike="noStrike">
                <a:solidFill>
                  <a:schemeClr val="tx1"/>
                </a:solidFill>
                <a:effectLst/>
                <a:latin typeface="Arial" panose="020B0604020202020204" pitchFamily="34" charset="0"/>
              </a:rPr>
              <a:t> </a:t>
            </a:r>
            <a:r>
              <a:rPr lang="nb-NO" b="0" i="0" u="none" strike="noStrike" err="1">
                <a:solidFill>
                  <a:schemeClr val="tx1"/>
                </a:solidFill>
                <a:effectLst/>
                <a:latin typeface="Arial" panose="020B0604020202020204" pitchFamily="34" charset="0"/>
              </a:rPr>
              <a:t>your</a:t>
            </a:r>
            <a:r>
              <a:rPr lang="nb-NO" b="0" i="0" u="none" strike="noStrike">
                <a:solidFill>
                  <a:schemeClr val="tx1"/>
                </a:solidFill>
                <a:effectLst/>
                <a:latin typeface="Arial" panose="020B0604020202020204" pitchFamily="34" charset="0"/>
              </a:rPr>
              <a:t> </a:t>
            </a:r>
            <a:r>
              <a:rPr lang="nb-NO" b="0" i="0" u="none" strike="noStrike" err="1">
                <a:solidFill>
                  <a:schemeClr val="tx1"/>
                </a:solidFill>
                <a:effectLst/>
                <a:latin typeface="Arial" panose="020B0604020202020204" pitchFamily="34" charset="0"/>
              </a:rPr>
              <a:t>specific</a:t>
            </a:r>
            <a:r>
              <a:rPr lang="nb-NO" b="0" i="0" u="none" strike="noStrike">
                <a:solidFill>
                  <a:schemeClr val="tx1"/>
                </a:solidFill>
                <a:effectLst/>
                <a:latin typeface="Arial" panose="020B0604020202020204" pitchFamily="34" charset="0"/>
              </a:rPr>
              <a:t> </a:t>
            </a:r>
            <a:r>
              <a:rPr lang="nb-NO" b="0" i="0" u="none" strike="noStrike" err="1">
                <a:solidFill>
                  <a:schemeClr val="tx1"/>
                </a:solidFill>
                <a:effectLst/>
                <a:latin typeface="Arial" panose="020B0604020202020204" pitchFamily="34" charset="0"/>
              </a:rPr>
              <a:t>needs</a:t>
            </a:r>
            <a:r>
              <a:rPr lang="nb-NO" b="0" i="0">
                <a:solidFill>
                  <a:schemeClr val="tx1"/>
                </a:solidFill>
                <a:effectLst/>
                <a:latin typeface="Arial" panose="020B0604020202020204" pitchFamily="34" charset="0"/>
              </a:rPr>
              <a:t>​</a:t>
            </a:r>
          </a:p>
          <a:p>
            <a:pPr marL="342900" indent="-342900" algn="l" rtl="0" fontAlgn="base">
              <a:buFont typeface="Arial" panose="020B0604020202020204" pitchFamily="34" charset="0"/>
              <a:buChar char="•"/>
            </a:pPr>
            <a:r>
              <a:rPr lang="nb-NO" b="0" i="0" u="none" strike="noStrike" err="1">
                <a:solidFill>
                  <a:schemeClr val="tx1"/>
                </a:solidFill>
                <a:effectLst/>
                <a:latin typeface="Arial" panose="020B0604020202020204" pitchFamily="34" charset="0"/>
              </a:rPr>
              <a:t>Hide</a:t>
            </a:r>
            <a:r>
              <a:rPr lang="nb-NO" b="0" i="0" u="none" strike="noStrike">
                <a:solidFill>
                  <a:schemeClr val="tx1"/>
                </a:solidFill>
                <a:effectLst/>
                <a:latin typeface="Arial" panose="020B0604020202020204" pitchFamily="34" charset="0"/>
              </a:rPr>
              <a:t> </a:t>
            </a:r>
            <a:r>
              <a:rPr lang="nb-NO" b="0" i="0" u="none" strike="noStrike" err="1">
                <a:solidFill>
                  <a:schemeClr val="tx1"/>
                </a:solidFill>
                <a:effectLst/>
                <a:latin typeface="Arial" panose="020B0604020202020204" pitchFamily="34" charset="0"/>
              </a:rPr>
              <a:t>fields</a:t>
            </a:r>
            <a:r>
              <a:rPr lang="nb-NO" b="0" i="0" u="none" strike="noStrike">
                <a:solidFill>
                  <a:schemeClr val="tx1"/>
                </a:solidFill>
                <a:effectLst/>
                <a:latin typeface="Arial" panose="020B0604020202020204" pitchFamily="34" charset="0"/>
              </a:rPr>
              <a:t> never in </a:t>
            </a:r>
            <a:r>
              <a:rPr lang="nb-NO" b="0" i="0" u="none" strike="noStrike" err="1">
                <a:solidFill>
                  <a:schemeClr val="tx1"/>
                </a:solidFill>
                <a:effectLst/>
                <a:latin typeface="Arial" panose="020B0604020202020204" pitchFamily="34" charset="0"/>
              </a:rPr>
              <a:t>use</a:t>
            </a:r>
            <a:r>
              <a:rPr lang="nb-NO" b="0" i="0" u="none" strike="noStrike">
                <a:solidFill>
                  <a:schemeClr val="tx1"/>
                </a:solidFill>
                <a:effectLst/>
                <a:latin typeface="Arial" panose="020B0604020202020204" pitchFamily="34" charset="0"/>
              </a:rPr>
              <a:t>, make </a:t>
            </a:r>
            <a:r>
              <a:rPr lang="nb-NO" b="0" i="0" u="none" strike="noStrike" err="1">
                <a:solidFill>
                  <a:schemeClr val="tx1"/>
                </a:solidFill>
                <a:effectLst/>
                <a:latin typeface="Arial" panose="020B0604020202020204" pitchFamily="34" charset="0"/>
              </a:rPr>
              <a:t>important</a:t>
            </a:r>
            <a:r>
              <a:rPr lang="nb-NO" b="0" i="0" u="none" strike="noStrike">
                <a:solidFill>
                  <a:schemeClr val="tx1"/>
                </a:solidFill>
                <a:effectLst/>
                <a:latin typeface="Arial" panose="020B0604020202020204" pitchFamily="34" charset="0"/>
              </a:rPr>
              <a:t> </a:t>
            </a:r>
            <a:r>
              <a:rPr lang="nb-NO" b="0" i="0" u="none" strike="noStrike" err="1">
                <a:solidFill>
                  <a:schemeClr val="tx1"/>
                </a:solidFill>
                <a:effectLst/>
                <a:latin typeface="Arial" panose="020B0604020202020204" pitchFamily="34" charset="0"/>
              </a:rPr>
              <a:t>custom</a:t>
            </a:r>
            <a:r>
              <a:rPr lang="nb-NO" b="0" i="0" u="none" strike="noStrike">
                <a:solidFill>
                  <a:schemeClr val="tx1"/>
                </a:solidFill>
                <a:effectLst/>
                <a:latin typeface="Arial" panose="020B0604020202020204" pitchFamily="34" charset="0"/>
              </a:rPr>
              <a:t> </a:t>
            </a:r>
            <a:r>
              <a:rPr lang="nb-NO" b="0" i="0" u="none" strike="noStrike" err="1">
                <a:solidFill>
                  <a:schemeClr val="tx1"/>
                </a:solidFill>
                <a:effectLst/>
                <a:latin typeface="Arial" panose="020B0604020202020204" pitchFamily="34" charset="0"/>
              </a:rPr>
              <a:t>fields</a:t>
            </a:r>
            <a:r>
              <a:rPr lang="nb-NO" b="0" i="0" u="none" strike="noStrike">
                <a:solidFill>
                  <a:schemeClr val="tx1"/>
                </a:solidFill>
                <a:effectLst/>
                <a:latin typeface="Arial" panose="020B0604020202020204" pitchFamily="34" charset="0"/>
              </a:rPr>
              <a:t> </a:t>
            </a:r>
            <a:br>
              <a:rPr lang="nb-NO" b="0" i="0" u="none" strike="noStrike">
                <a:solidFill>
                  <a:schemeClr val="tx1"/>
                </a:solidFill>
                <a:effectLst/>
                <a:latin typeface="Arial" panose="020B0604020202020204" pitchFamily="34" charset="0"/>
              </a:rPr>
            </a:br>
            <a:r>
              <a:rPr lang="nb-NO" b="0" i="0" u="none" strike="noStrike" err="1">
                <a:solidFill>
                  <a:schemeClr val="tx1"/>
                </a:solidFill>
                <a:effectLst/>
                <a:latin typeface="Arial" panose="020B0604020202020204" pitchFamily="34" charset="0"/>
              </a:rPr>
              <a:t>easy</a:t>
            </a:r>
            <a:r>
              <a:rPr lang="nb-NO" b="0" i="0" u="none" strike="noStrike">
                <a:solidFill>
                  <a:schemeClr val="tx1"/>
                </a:solidFill>
                <a:effectLst/>
                <a:latin typeface="Arial" panose="020B0604020202020204" pitchFamily="34" charset="0"/>
              </a:rPr>
              <a:t> to </a:t>
            </a:r>
            <a:r>
              <a:rPr lang="nb-NO" b="0" i="0" u="none" strike="noStrike" err="1">
                <a:solidFill>
                  <a:schemeClr val="tx1"/>
                </a:solidFill>
                <a:effectLst/>
                <a:latin typeface="Arial" panose="020B0604020202020204" pitchFamily="34" charset="0"/>
              </a:rPr>
              <a:t>access</a:t>
            </a:r>
            <a:r>
              <a:rPr lang="nb-NO" b="0" i="0" u="none" strike="noStrike">
                <a:solidFill>
                  <a:schemeClr val="tx1"/>
                </a:solidFill>
                <a:effectLst/>
                <a:latin typeface="Arial" panose="020B0604020202020204" pitchFamily="34" charset="0"/>
              </a:rPr>
              <a:t> </a:t>
            </a:r>
            <a:r>
              <a:rPr lang="en-US" b="0" i="0">
                <a:solidFill>
                  <a:schemeClr val="tx1"/>
                </a:solidFill>
                <a:effectLst/>
                <a:latin typeface="Arial" panose="020B0604020202020204" pitchFamily="34" charset="0"/>
              </a:rPr>
              <a:t>​</a:t>
            </a:r>
          </a:p>
          <a:p>
            <a:pPr marL="342900" indent="-342900" fontAlgn="base">
              <a:buFont typeface="Arial" panose="020B0604020202020204" pitchFamily="34" charset="0"/>
              <a:buChar char="•"/>
            </a:pPr>
            <a:r>
              <a:rPr lang="en-US">
                <a:latin typeface="Arial"/>
                <a:cs typeface="Arial"/>
              </a:rPr>
              <a:t>Use different screen layouts for different user groups</a:t>
            </a:r>
          </a:p>
          <a:p>
            <a:pPr marL="342900" indent="-342900" fontAlgn="base">
              <a:buFont typeface="Arial" panose="020B0604020202020204" pitchFamily="34" charset="0"/>
              <a:buChar char="•"/>
            </a:pPr>
            <a:r>
              <a:rPr lang="nb-NO" b="0" i="0" u="none" strike="noStrike">
                <a:solidFill>
                  <a:schemeClr val="tx1"/>
                </a:solidFill>
                <a:effectLst/>
                <a:latin typeface="Arial" panose="020B0604020202020204" pitchFamily="34" charset="0"/>
              </a:rPr>
              <a:t>Make </a:t>
            </a:r>
            <a:r>
              <a:rPr lang="nb-NO" b="0" i="0" u="none" strike="noStrike" err="1">
                <a:solidFill>
                  <a:schemeClr val="tx1"/>
                </a:solidFill>
                <a:effectLst/>
                <a:latin typeface="Arial" panose="020B0604020202020204" pitchFamily="34" charset="0"/>
              </a:rPr>
              <a:t>users</a:t>
            </a:r>
            <a:r>
              <a:rPr lang="nb-NO" b="0" i="0" u="none" strike="noStrike">
                <a:solidFill>
                  <a:schemeClr val="tx1"/>
                </a:solidFill>
                <a:effectLst/>
                <a:latin typeface="Arial" panose="020B0604020202020204" pitchFamily="34" charset="0"/>
              </a:rPr>
              <a:t> more </a:t>
            </a:r>
            <a:r>
              <a:rPr lang="nb-NO" b="0" i="0" u="none" strike="noStrike" err="1">
                <a:solidFill>
                  <a:schemeClr val="tx1"/>
                </a:solidFill>
                <a:effectLst/>
                <a:latin typeface="Arial" panose="020B0604020202020204" pitchFamily="34" charset="0"/>
              </a:rPr>
              <a:t>effective</a:t>
            </a:r>
            <a:r>
              <a:rPr lang="nb-NO" b="0" i="0">
                <a:solidFill>
                  <a:schemeClr val="tx1"/>
                </a:solidFill>
                <a:effectLst/>
                <a:latin typeface="Arial" panose="020B0604020202020204" pitchFamily="34" charset="0"/>
              </a:rPr>
              <a:t>​ </a:t>
            </a:r>
            <a:r>
              <a:rPr lang="nb-NO" b="0" i="0" err="1">
                <a:solidFill>
                  <a:schemeClr val="tx1"/>
                </a:solidFill>
                <a:effectLst/>
                <a:latin typeface="Arial" panose="020B0604020202020204" pitchFamily="34" charset="0"/>
              </a:rPr>
              <a:t>with</a:t>
            </a:r>
            <a:r>
              <a:rPr lang="nb-NO" b="0" i="0">
                <a:solidFill>
                  <a:schemeClr val="tx1"/>
                </a:solidFill>
                <a:effectLst/>
                <a:latin typeface="Arial" panose="020B0604020202020204" pitchFamily="34" charset="0"/>
              </a:rPr>
              <a:t> less </a:t>
            </a:r>
            <a:r>
              <a:rPr lang="nb-NO" b="0" i="0" err="1">
                <a:solidFill>
                  <a:schemeClr val="tx1"/>
                </a:solidFill>
                <a:effectLst/>
                <a:latin typeface="Arial" panose="020B0604020202020204" pitchFamily="34" charset="0"/>
              </a:rPr>
              <a:t>information</a:t>
            </a:r>
            <a:r>
              <a:rPr lang="nb-NO" b="0" i="0">
                <a:solidFill>
                  <a:schemeClr val="tx1"/>
                </a:solidFill>
                <a:effectLst/>
                <a:latin typeface="Arial" panose="020B0604020202020204" pitchFamily="34" charset="0"/>
              </a:rPr>
              <a:t> </a:t>
            </a:r>
            <a:r>
              <a:rPr lang="nb-NO" b="0" i="0" err="1">
                <a:solidFill>
                  <a:schemeClr val="tx1"/>
                </a:solidFill>
                <a:effectLst/>
                <a:latin typeface="Arial" panose="020B0604020202020204" pitchFamily="34" charset="0"/>
              </a:rPr>
              <a:t>noise</a:t>
            </a:r>
            <a:endParaRPr lang="nb-NO" b="0" i="0">
              <a:solidFill>
                <a:schemeClr val="tx1"/>
              </a:solidFill>
              <a:effectLst/>
              <a:latin typeface="Arial" panose="020B0604020202020204" pitchFamily="34" charset="0"/>
            </a:endParaRPr>
          </a:p>
          <a:p>
            <a:pPr algn="l" rtl="0" fontAlgn="base">
              <a:buFont typeface="Arial" panose="020B0604020202020204" pitchFamily="34" charset="0"/>
              <a:buChar char="•"/>
            </a:pPr>
            <a:endParaRPr lang="en-US" b="0" i="0">
              <a:solidFill>
                <a:schemeClr val="tx1"/>
              </a:solidFill>
              <a:effectLst/>
              <a:latin typeface="Arial" panose="020B0604020202020204" pitchFamily="34" charset="0"/>
            </a:endParaRPr>
          </a:p>
          <a:p>
            <a:pPr marL="342900" indent="-342900">
              <a:buFont typeface="Arial" panose="020B0604020202020204" pitchFamily="34" charset="0"/>
              <a:buChar char="•"/>
            </a:pPr>
            <a:endParaRPr lang="en-US">
              <a:solidFill>
                <a:schemeClr val="tx1"/>
              </a:solidFill>
            </a:endParaRPr>
          </a:p>
        </p:txBody>
      </p:sp>
      <p:pic>
        <p:nvPicPr>
          <p:cNvPr id="11" name="Bilde 10">
            <a:extLst>
              <a:ext uri="{FF2B5EF4-FFF2-40B4-BE49-F238E27FC236}">
                <a16:creationId xmlns:a16="http://schemas.microsoft.com/office/drawing/2014/main" id="{1FA44A48-5C26-4701-AC18-7248CE4DF285}"/>
              </a:ext>
            </a:extLst>
          </p:cNvPr>
          <p:cNvPicPr>
            <a:picLocks noChangeAspect="1"/>
          </p:cNvPicPr>
          <p:nvPr/>
        </p:nvPicPr>
        <p:blipFill>
          <a:blip r:embed="rId3"/>
          <a:stretch>
            <a:fillRect/>
          </a:stretch>
        </p:blipFill>
        <p:spPr>
          <a:xfrm>
            <a:off x="5052872" y="2035220"/>
            <a:ext cx="6075332" cy="2787559"/>
          </a:xfrm>
          <a:prstGeom prst="rect">
            <a:avLst/>
          </a:prstGeom>
        </p:spPr>
      </p:pic>
    </p:spTree>
    <p:extLst>
      <p:ext uri="{BB962C8B-B14F-4D97-AF65-F5344CB8AC3E}">
        <p14:creationId xmlns:p14="http://schemas.microsoft.com/office/powerpoint/2010/main" val="186789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B6763F-3299-824A-A91F-F80DE7D97EC1}"/>
              </a:ext>
            </a:extLst>
          </p:cNvPr>
          <p:cNvSpPr>
            <a:spLocks noGrp="1"/>
          </p:cNvSpPr>
          <p:nvPr>
            <p:ph type="body" sz="quarter" idx="14"/>
          </p:nvPr>
        </p:nvSpPr>
        <p:spPr>
          <a:xfrm>
            <a:off x="1081779" y="3797083"/>
            <a:ext cx="2920380" cy="1591075"/>
          </a:xfrm>
        </p:spPr>
        <p:txBody>
          <a:bodyPr>
            <a:normAutofit/>
          </a:bodyPr>
          <a:lstStyle/>
          <a:p>
            <a:r>
              <a:rPr lang="nb-NO" sz="1600"/>
              <a:t>SuperOffice 9 – a </a:t>
            </a:r>
            <a:r>
              <a:rPr lang="nb-NO" sz="1600" err="1"/>
              <a:t>recap</a:t>
            </a:r>
            <a:endParaRPr lang="nb-NO" sz="1600"/>
          </a:p>
          <a:p>
            <a:r>
              <a:rPr lang="nb-NO" sz="1600" err="1"/>
              <a:t>Introduction</a:t>
            </a:r>
            <a:r>
              <a:rPr lang="nb-NO" sz="1600"/>
              <a:t> to SuperOffice 10</a:t>
            </a:r>
            <a:endParaRPr lang="en-NO" sz="1600"/>
          </a:p>
        </p:txBody>
      </p:sp>
      <p:sp>
        <p:nvSpPr>
          <p:cNvPr id="6" name="Text Placeholder 5">
            <a:extLst>
              <a:ext uri="{FF2B5EF4-FFF2-40B4-BE49-F238E27FC236}">
                <a16:creationId xmlns:a16="http://schemas.microsoft.com/office/drawing/2014/main" id="{54D5E82E-6C28-2C4E-A41D-9DD2239FA469}"/>
              </a:ext>
            </a:extLst>
          </p:cNvPr>
          <p:cNvSpPr>
            <a:spLocks noGrp="1"/>
          </p:cNvSpPr>
          <p:nvPr>
            <p:ph type="body" sz="quarter" idx="17"/>
          </p:nvPr>
        </p:nvSpPr>
        <p:spPr/>
        <p:txBody>
          <a:bodyPr/>
          <a:lstStyle/>
          <a:p>
            <a:r>
              <a:rPr lang="en-NO">
                <a:latin typeface="Arial"/>
                <a:cs typeface="Arial"/>
              </a:rPr>
              <a:t>Introduction</a:t>
            </a:r>
            <a:endParaRPr lang="en-NO"/>
          </a:p>
        </p:txBody>
      </p:sp>
      <p:sp>
        <p:nvSpPr>
          <p:cNvPr id="7" name="Text Placeholder 6">
            <a:extLst>
              <a:ext uri="{FF2B5EF4-FFF2-40B4-BE49-F238E27FC236}">
                <a16:creationId xmlns:a16="http://schemas.microsoft.com/office/drawing/2014/main" id="{7866CDFE-C488-1449-93BD-E179FE25A598}"/>
              </a:ext>
            </a:extLst>
          </p:cNvPr>
          <p:cNvSpPr>
            <a:spLocks noGrp="1"/>
          </p:cNvSpPr>
          <p:nvPr>
            <p:ph type="body" sz="quarter" idx="18"/>
          </p:nvPr>
        </p:nvSpPr>
        <p:spPr>
          <a:xfrm>
            <a:off x="4669968" y="3797083"/>
            <a:ext cx="2920380" cy="1591075"/>
          </a:xfrm>
        </p:spPr>
        <p:txBody>
          <a:bodyPr>
            <a:noAutofit/>
          </a:bodyPr>
          <a:lstStyle/>
          <a:p>
            <a:r>
              <a:rPr lang="nb-NO" sz="1600"/>
              <a:t>New </a:t>
            </a:r>
            <a:r>
              <a:rPr lang="nb-NO" sz="1600" err="1"/>
              <a:t>features</a:t>
            </a:r>
            <a:endParaRPr lang="nb-NO" sz="1600"/>
          </a:p>
          <a:p>
            <a:r>
              <a:rPr lang="nb-NO" sz="1600" err="1"/>
              <a:t>Improvements</a:t>
            </a:r>
            <a:r>
              <a:rPr lang="nb-NO" sz="1600"/>
              <a:t> to </a:t>
            </a:r>
            <a:r>
              <a:rPr lang="nb-NO" sz="1600" err="1"/>
              <a:t>existing</a:t>
            </a:r>
            <a:r>
              <a:rPr lang="nb-NO" sz="1600"/>
              <a:t> </a:t>
            </a:r>
            <a:r>
              <a:rPr lang="nb-NO" sz="1600" err="1"/>
              <a:t>features</a:t>
            </a:r>
            <a:r>
              <a:rPr lang="nb-NO" sz="1600"/>
              <a:t> and </a:t>
            </a:r>
            <a:r>
              <a:rPr lang="nb-NO" sz="1600" err="1"/>
              <a:t>resources</a:t>
            </a:r>
            <a:endParaRPr lang="nb-NO" sz="1600"/>
          </a:p>
          <a:p>
            <a:r>
              <a:rPr lang="nb-NO" sz="1600" err="1"/>
              <a:t>What’s</a:t>
            </a:r>
            <a:r>
              <a:rPr lang="nb-NO" sz="1600"/>
              <a:t> to </a:t>
            </a:r>
            <a:r>
              <a:rPr lang="nb-NO" sz="1600" err="1"/>
              <a:t>come</a:t>
            </a:r>
            <a:endParaRPr lang="nb-NO" sz="1600"/>
          </a:p>
          <a:p>
            <a:endParaRPr lang="en-NO" sz="1600"/>
          </a:p>
        </p:txBody>
      </p:sp>
      <p:sp>
        <p:nvSpPr>
          <p:cNvPr id="8" name="Text Placeholder 7">
            <a:extLst>
              <a:ext uri="{FF2B5EF4-FFF2-40B4-BE49-F238E27FC236}">
                <a16:creationId xmlns:a16="http://schemas.microsoft.com/office/drawing/2014/main" id="{1145C6A6-C802-3646-A153-33AB0A25F07C}"/>
              </a:ext>
            </a:extLst>
          </p:cNvPr>
          <p:cNvSpPr>
            <a:spLocks noGrp="1"/>
          </p:cNvSpPr>
          <p:nvPr>
            <p:ph type="body" sz="quarter" idx="19"/>
          </p:nvPr>
        </p:nvSpPr>
        <p:spPr/>
        <p:txBody>
          <a:bodyPr/>
          <a:lstStyle/>
          <a:p>
            <a:r>
              <a:rPr lang="en-NO"/>
              <a:t>Focus areas</a:t>
            </a:r>
          </a:p>
        </p:txBody>
      </p:sp>
      <p:sp>
        <p:nvSpPr>
          <p:cNvPr id="9" name="Text Placeholder 8">
            <a:extLst>
              <a:ext uri="{FF2B5EF4-FFF2-40B4-BE49-F238E27FC236}">
                <a16:creationId xmlns:a16="http://schemas.microsoft.com/office/drawing/2014/main" id="{0B21C5FE-A0E3-C74E-8D0C-DFF5BBE36709}"/>
              </a:ext>
            </a:extLst>
          </p:cNvPr>
          <p:cNvSpPr>
            <a:spLocks noGrp="1"/>
          </p:cNvSpPr>
          <p:nvPr>
            <p:ph type="body" sz="quarter" idx="20"/>
          </p:nvPr>
        </p:nvSpPr>
        <p:spPr>
          <a:xfrm>
            <a:off x="8298194" y="3797083"/>
            <a:ext cx="2920380" cy="1591075"/>
          </a:xfrm>
        </p:spPr>
        <p:txBody>
          <a:bodyPr>
            <a:normAutofit/>
          </a:bodyPr>
          <a:lstStyle/>
          <a:p>
            <a:r>
              <a:rPr lang="nb-NO" sz="1600"/>
              <a:t>Pilot program</a:t>
            </a:r>
          </a:p>
          <a:p>
            <a:r>
              <a:rPr lang="nb-NO" sz="1600" err="1"/>
              <a:t>Get</a:t>
            </a:r>
            <a:r>
              <a:rPr lang="nb-NO" sz="1600"/>
              <a:t> </a:t>
            </a:r>
            <a:r>
              <a:rPr lang="nb-NO" sz="1600" err="1"/>
              <a:t>started</a:t>
            </a:r>
            <a:r>
              <a:rPr lang="nb-NO" sz="1600"/>
              <a:t> </a:t>
            </a:r>
            <a:r>
              <a:rPr lang="nb-NO" sz="1600" err="1"/>
              <a:t>with</a:t>
            </a:r>
            <a:r>
              <a:rPr lang="nb-NO" sz="1600"/>
              <a:t> </a:t>
            </a:r>
            <a:r>
              <a:rPr lang="nb-NO" sz="1600" err="1"/>
              <a:t>the</a:t>
            </a:r>
            <a:r>
              <a:rPr lang="nb-NO" sz="1600"/>
              <a:t> </a:t>
            </a:r>
            <a:r>
              <a:rPr lang="nb-NO" sz="1600" err="1"/>
              <a:t>new</a:t>
            </a:r>
            <a:r>
              <a:rPr lang="nb-NO" sz="1600"/>
              <a:t> </a:t>
            </a:r>
            <a:r>
              <a:rPr lang="nb-NO" sz="1600" err="1"/>
              <a:t>features</a:t>
            </a:r>
            <a:endParaRPr lang="nb-NO" sz="1600"/>
          </a:p>
          <a:p>
            <a:endParaRPr lang="en-NO" sz="1600"/>
          </a:p>
        </p:txBody>
      </p:sp>
      <p:sp>
        <p:nvSpPr>
          <p:cNvPr id="10" name="Text Placeholder 9">
            <a:extLst>
              <a:ext uri="{FF2B5EF4-FFF2-40B4-BE49-F238E27FC236}">
                <a16:creationId xmlns:a16="http://schemas.microsoft.com/office/drawing/2014/main" id="{805FE537-CE8D-7F40-9485-6C2FDAD96F86}"/>
              </a:ext>
            </a:extLst>
          </p:cNvPr>
          <p:cNvSpPr>
            <a:spLocks noGrp="1"/>
          </p:cNvSpPr>
          <p:nvPr>
            <p:ph type="body" sz="quarter" idx="21"/>
          </p:nvPr>
        </p:nvSpPr>
        <p:spPr/>
        <p:txBody>
          <a:bodyPr/>
          <a:lstStyle/>
          <a:p>
            <a:r>
              <a:rPr lang="en-NO"/>
              <a:t>T</a:t>
            </a:r>
            <a:r>
              <a:rPr lang="en-GB"/>
              <a:t>he road ahead</a:t>
            </a:r>
            <a:endParaRPr lang="en-NO"/>
          </a:p>
        </p:txBody>
      </p:sp>
      <p:sp>
        <p:nvSpPr>
          <p:cNvPr id="4" name="Title 3">
            <a:extLst>
              <a:ext uri="{FF2B5EF4-FFF2-40B4-BE49-F238E27FC236}">
                <a16:creationId xmlns:a16="http://schemas.microsoft.com/office/drawing/2014/main" id="{268EEF00-E856-8C48-AA8E-734C7A9788FC}"/>
              </a:ext>
            </a:extLst>
          </p:cNvPr>
          <p:cNvSpPr>
            <a:spLocks noGrp="1"/>
          </p:cNvSpPr>
          <p:nvPr>
            <p:ph type="title"/>
          </p:nvPr>
        </p:nvSpPr>
        <p:spPr/>
        <p:txBody>
          <a:bodyPr/>
          <a:lstStyle/>
          <a:p>
            <a:r>
              <a:rPr lang="en-NO"/>
              <a:t>Agenda</a:t>
            </a:r>
          </a:p>
        </p:txBody>
      </p:sp>
    </p:spTree>
    <p:extLst>
      <p:ext uri="{BB962C8B-B14F-4D97-AF65-F5344CB8AC3E}">
        <p14:creationId xmlns:p14="http://schemas.microsoft.com/office/powerpoint/2010/main" val="447777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4422B7A-5AFA-449F-AE34-4CAC51F0ED52}"/>
              </a:ext>
            </a:extLst>
          </p:cNvPr>
          <p:cNvSpPr/>
          <p:nvPr/>
        </p:nvSpPr>
        <p:spPr>
          <a:xfrm>
            <a:off x="5744100" y="2246813"/>
            <a:ext cx="5970058" cy="3358262"/>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BD3DAC-8AE6-4E1C-AE83-1B762CCF55A7}"/>
              </a:ext>
            </a:extLst>
          </p:cNvPr>
          <p:cNvSpPr>
            <a:spLocks noGrp="1"/>
          </p:cNvSpPr>
          <p:nvPr>
            <p:ph type="title"/>
          </p:nvPr>
        </p:nvSpPr>
        <p:spPr>
          <a:xfrm>
            <a:off x="839787" y="987424"/>
            <a:ext cx="5730829" cy="1321823"/>
          </a:xfrm>
        </p:spPr>
        <p:txBody>
          <a:bodyPr>
            <a:noAutofit/>
          </a:bodyPr>
          <a:lstStyle/>
          <a:p>
            <a:r>
              <a:rPr lang="en-US">
                <a:latin typeface="Arial Black" panose="020B0A04020102020204" pitchFamily="34" charset="0"/>
              </a:rPr>
              <a:t>New layout – new possibilities</a:t>
            </a:r>
          </a:p>
        </p:txBody>
      </p:sp>
      <p:pic>
        <p:nvPicPr>
          <p:cNvPr id="5" name="SO10 More field V2 (1)">
            <a:hlinkClick r:id="" action="ppaction://media"/>
            <a:extLst>
              <a:ext uri="{FF2B5EF4-FFF2-40B4-BE49-F238E27FC236}">
                <a16:creationId xmlns:a16="http://schemas.microsoft.com/office/drawing/2014/main" id="{D5077CF7-3FFB-49E7-91D8-613A3C3BD0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299047" y="1894118"/>
            <a:ext cx="6208163" cy="3492092"/>
          </a:xfrm>
        </p:spPr>
      </p:pic>
      <p:sp>
        <p:nvSpPr>
          <p:cNvPr id="4" name="Text Placeholder 3">
            <a:extLst>
              <a:ext uri="{FF2B5EF4-FFF2-40B4-BE49-F238E27FC236}">
                <a16:creationId xmlns:a16="http://schemas.microsoft.com/office/drawing/2014/main" id="{9DC26338-B0F9-4EDD-81B1-EBC7E11AF456}"/>
              </a:ext>
            </a:extLst>
          </p:cNvPr>
          <p:cNvSpPr>
            <a:spLocks noGrp="1"/>
          </p:cNvSpPr>
          <p:nvPr>
            <p:ph type="body" sz="half" idx="2"/>
          </p:nvPr>
        </p:nvSpPr>
        <p:spPr>
          <a:xfrm>
            <a:off x="836612" y="2309247"/>
            <a:ext cx="3932237" cy="3358263"/>
          </a:xfrm>
        </p:spPr>
        <p:txBody>
          <a:bodyPr/>
          <a:lstStyle/>
          <a:p>
            <a:pPr marL="342900" indent="-342900">
              <a:buFont typeface="Arial" panose="020B0604020202020204" pitchFamily="34" charset="0"/>
              <a:buChar char="•"/>
            </a:pPr>
            <a:r>
              <a:rPr lang="en-US"/>
              <a:t>Your existing user defined fields and extra fields from Service are now listed by rank</a:t>
            </a:r>
          </a:p>
          <a:p>
            <a:pPr marL="342900" indent="-342900">
              <a:buFont typeface="Arial" panose="020B0604020202020204" pitchFamily="34" charset="0"/>
              <a:buChar char="•"/>
            </a:pPr>
            <a:r>
              <a:rPr lang="en-US"/>
              <a:t>Sort the ranking order to suit or use the Screen Designer to configure the layout of your More tab to suit your teams. </a:t>
            </a:r>
          </a:p>
        </p:txBody>
      </p:sp>
      <p:sp>
        <p:nvSpPr>
          <p:cNvPr id="9" name="Arrow: Left 8">
            <a:hlinkClick r:id="rId6" action="ppaction://hlinksldjump"/>
            <a:extLst>
              <a:ext uri="{FF2B5EF4-FFF2-40B4-BE49-F238E27FC236}">
                <a16:creationId xmlns:a16="http://schemas.microsoft.com/office/drawing/2014/main" id="{AB91CAC6-A5BE-481C-9ECA-5BDFE7500B3B}"/>
              </a:ext>
            </a:extLst>
          </p:cNvPr>
          <p:cNvSpPr/>
          <p:nvPr/>
        </p:nvSpPr>
        <p:spPr>
          <a:xfrm>
            <a:off x="192915" y="6402092"/>
            <a:ext cx="457496" cy="232474"/>
          </a:xfrm>
          <a:prstGeom prst="leftArrow">
            <a:avLst/>
          </a:prstGeom>
          <a:solidFill>
            <a:srgbClr val="A6D3DD"/>
          </a:solidFill>
          <a:ln>
            <a:solidFill>
              <a:srgbClr val="A6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82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93BC27-B335-40C6-AE7C-82FDC4214FCA}"/>
              </a:ext>
            </a:extLst>
          </p:cNvPr>
          <p:cNvSpPr>
            <a:spLocks noGrp="1"/>
          </p:cNvSpPr>
          <p:nvPr>
            <p:ph type="title"/>
          </p:nvPr>
        </p:nvSpPr>
        <p:spPr>
          <a:xfrm>
            <a:off x="831850" y="1162374"/>
            <a:ext cx="6622835" cy="1859795"/>
          </a:xfrm>
        </p:spPr>
        <p:txBody>
          <a:bodyPr>
            <a:normAutofit/>
          </a:bodyPr>
          <a:lstStyle/>
          <a:p>
            <a:r>
              <a:rPr lang="nb-NO" sz="6000"/>
              <a:t>ARTIFICIAL INTELLIGENCE</a:t>
            </a:r>
            <a:endParaRPr lang="en-US" sz="6000"/>
          </a:p>
        </p:txBody>
      </p:sp>
      <p:pic>
        <p:nvPicPr>
          <p:cNvPr id="4" name="Bilde 3">
            <a:extLst>
              <a:ext uri="{FF2B5EF4-FFF2-40B4-BE49-F238E27FC236}">
                <a16:creationId xmlns:a16="http://schemas.microsoft.com/office/drawing/2014/main" id="{7CED9258-BFF3-4899-A4E3-94417EA6A03A}"/>
              </a:ext>
            </a:extLst>
          </p:cNvPr>
          <p:cNvPicPr>
            <a:picLocks noChangeAspect="1"/>
          </p:cNvPicPr>
          <p:nvPr/>
        </p:nvPicPr>
        <p:blipFill>
          <a:blip r:embed="rId3"/>
          <a:stretch>
            <a:fillRect/>
          </a:stretch>
        </p:blipFill>
        <p:spPr>
          <a:xfrm>
            <a:off x="7364004" y="2292875"/>
            <a:ext cx="3996146" cy="3085913"/>
          </a:xfrm>
          <a:prstGeom prst="rect">
            <a:avLst/>
          </a:prstGeom>
        </p:spPr>
      </p:pic>
      <p:sp>
        <p:nvSpPr>
          <p:cNvPr id="5" name="TekstSylinder 4">
            <a:extLst>
              <a:ext uri="{FF2B5EF4-FFF2-40B4-BE49-F238E27FC236}">
                <a16:creationId xmlns:a16="http://schemas.microsoft.com/office/drawing/2014/main" id="{2D3F5644-F25F-42F3-91AE-6CA67BF1FF81}"/>
              </a:ext>
            </a:extLst>
          </p:cNvPr>
          <p:cNvSpPr txBox="1"/>
          <p:nvPr/>
        </p:nvSpPr>
        <p:spPr>
          <a:xfrm>
            <a:off x="831850" y="3022169"/>
            <a:ext cx="7535536" cy="400110"/>
          </a:xfrm>
          <a:prstGeom prst="rect">
            <a:avLst/>
          </a:prstGeom>
          <a:noFill/>
        </p:spPr>
        <p:txBody>
          <a:bodyPr wrap="square">
            <a:spAutoFit/>
          </a:bodyPr>
          <a:lstStyle/>
          <a:p>
            <a:r>
              <a:rPr lang="en-US" sz="2000" b="1" i="0" u="none" strike="noStrike">
                <a:solidFill>
                  <a:schemeClr val="accent1"/>
                </a:solidFill>
                <a:effectLst/>
                <a:latin typeface="+mj-lt"/>
              </a:rPr>
              <a:t>Enjoy the power of AI inside your CRM solution</a:t>
            </a:r>
            <a:endParaRPr lang="en-US" sz="2000" b="1">
              <a:solidFill>
                <a:schemeClr val="accent1"/>
              </a:solidFill>
              <a:latin typeface="+mj-lt"/>
            </a:endParaRPr>
          </a:p>
        </p:txBody>
      </p:sp>
    </p:spTree>
    <p:extLst>
      <p:ext uri="{BB962C8B-B14F-4D97-AF65-F5344CB8AC3E}">
        <p14:creationId xmlns:p14="http://schemas.microsoft.com/office/powerpoint/2010/main" val="2446210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04D82D-9D57-47E8-9427-EC1B3EF9D4E5}"/>
              </a:ext>
            </a:extLst>
          </p:cNvPr>
          <p:cNvSpPr>
            <a:spLocks noGrp="1"/>
          </p:cNvSpPr>
          <p:nvPr>
            <p:ph type="title"/>
          </p:nvPr>
        </p:nvSpPr>
        <p:spPr>
          <a:xfrm>
            <a:off x="839788" y="987424"/>
            <a:ext cx="5770018" cy="1321823"/>
          </a:xfrm>
        </p:spPr>
        <p:txBody>
          <a:bodyPr>
            <a:noAutofit/>
          </a:bodyPr>
          <a:lstStyle/>
          <a:p>
            <a:r>
              <a:rPr lang="nb-NO" err="1">
                <a:latin typeface="Arial Black" panose="020B0A04020102020204" pitchFamily="34" charset="0"/>
              </a:rPr>
              <a:t>Get</a:t>
            </a:r>
            <a:r>
              <a:rPr lang="nb-NO">
                <a:latin typeface="Arial Black" panose="020B0A04020102020204" pitchFamily="34" charset="0"/>
              </a:rPr>
              <a:t> more </a:t>
            </a:r>
            <a:r>
              <a:rPr lang="nb-NO" err="1">
                <a:latin typeface="Arial Black" panose="020B0A04020102020204" pitchFamily="34" charset="0"/>
              </a:rPr>
              <a:t>productive</a:t>
            </a:r>
            <a:r>
              <a:rPr lang="nb-NO">
                <a:latin typeface="Arial Black" panose="020B0A04020102020204" pitchFamily="34" charset="0"/>
              </a:rPr>
              <a:t> </a:t>
            </a:r>
            <a:r>
              <a:rPr lang="nb-NO" err="1">
                <a:latin typeface="Arial Black" panose="020B0A04020102020204" pitchFamily="34" charset="0"/>
              </a:rPr>
              <a:t>with</a:t>
            </a:r>
            <a:r>
              <a:rPr lang="nb-NO">
                <a:latin typeface="Arial Black" panose="020B0A04020102020204" pitchFamily="34" charset="0"/>
              </a:rPr>
              <a:t> SuperOffice </a:t>
            </a:r>
            <a:r>
              <a:rPr lang="en-NO">
                <a:latin typeface="Arial Black" panose="020B0A04020102020204" pitchFamily="34" charset="0"/>
              </a:rPr>
              <a:t>AI </a:t>
            </a:r>
            <a:endParaRPr lang="en-US"/>
          </a:p>
        </p:txBody>
      </p:sp>
      <p:sp>
        <p:nvSpPr>
          <p:cNvPr id="4" name="Content Placeholder 3">
            <a:extLst>
              <a:ext uri="{FF2B5EF4-FFF2-40B4-BE49-F238E27FC236}">
                <a16:creationId xmlns:a16="http://schemas.microsoft.com/office/drawing/2014/main" id="{C75C31CD-BC8C-4801-80D1-B6056CFB58A0}"/>
              </a:ext>
            </a:extLst>
          </p:cNvPr>
          <p:cNvSpPr>
            <a:spLocks noGrp="1"/>
          </p:cNvSpPr>
          <p:nvPr>
            <p:ph idx="1"/>
          </p:nvPr>
        </p:nvSpPr>
        <p:spPr/>
        <p:txBody>
          <a:bodyPr/>
          <a:lstStyle/>
          <a:p>
            <a:endParaRPr lang="en-US"/>
          </a:p>
        </p:txBody>
      </p:sp>
      <p:sp>
        <p:nvSpPr>
          <p:cNvPr id="2" name="Plassholder for tekst 1">
            <a:extLst>
              <a:ext uri="{FF2B5EF4-FFF2-40B4-BE49-F238E27FC236}">
                <a16:creationId xmlns:a16="http://schemas.microsoft.com/office/drawing/2014/main" id="{422A5F91-129B-4D61-B986-275A7B6ADF7B}"/>
              </a:ext>
            </a:extLst>
          </p:cNvPr>
          <p:cNvSpPr>
            <a:spLocks noGrp="1"/>
          </p:cNvSpPr>
          <p:nvPr>
            <p:ph type="body" sz="half" idx="2"/>
          </p:nvPr>
        </p:nvSpPr>
        <p:spPr>
          <a:xfrm>
            <a:off x="836612" y="2204744"/>
            <a:ext cx="3932237" cy="3163365"/>
          </a:xfrm>
        </p:spPr>
        <p:txBody>
          <a:bodyPr/>
          <a:lstStyle/>
          <a:p>
            <a:pPr marL="342900" indent="-342900" algn="l" rtl="0" fontAlgn="base">
              <a:buFont typeface="Arial" panose="020B0604020202020204" pitchFamily="34" charset="0"/>
              <a:buChar char="•"/>
            </a:pPr>
            <a:r>
              <a:rPr lang="en-US" b="0" i="0">
                <a:solidFill>
                  <a:srgbClr val="2B2A2A"/>
                </a:solidFill>
                <a:effectLst/>
                <a:latin typeface="Arial" panose="020B0604020202020204" pitchFamily="34" charset="0"/>
              </a:rPr>
              <a:t>Embedded into SuperOffice to make it accessible to all</a:t>
            </a:r>
          </a:p>
          <a:p>
            <a:pPr marL="342900" indent="-342900" fontAlgn="base">
              <a:buFont typeface="Arial" panose="020B0604020202020204" pitchFamily="34" charset="0"/>
              <a:buChar char="•"/>
            </a:pPr>
            <a:r>
              <a:rPr lang="nb-NO" b="0" i="0" err="1">
                <a:solidFill>
                  <a:srgbClr val="2B2929"/>
                </a:solidFill>
                <a:effectLst/>
                <a:latin typeface="Arial" panose="020B0604020202020204" pitchFamily="34" charset="0"/>
              </a:rPr>
              <a:t>Automates</a:t>
            </a:r>
            <a:r>
              <a:rPr lang="nb-NO" b="0" i="0">
                <a:solidFill>
                  <a:srgbClr val="2B2929"/>
                </a:solidFill>
                <a:effectLst/>
                <a:latin typeface="Arial" panose="020B0604020202020204" pitchFamily="34" charset="0"/>
              </a:rPr>
              <a:t> </a:t>
            </a:r>
            <a:r>
              <a:rPr lang="nb-NO" b="0" i="0" err="1">
                <a:solidFill>
                  <a:srgbClr val="2B2929"/>
                </a:solidFill>
                <a:effectLst/>
                <a:latin typeface="Arial" panose="020B0604020202020204" pitchFamily="34" charset="0"/>
              </a:rPr>
              <a:t>processes</a:t>
            </a:r>
            <a:r>
              <a:rPr lang="nb-NO" b="0" i="0">
                <a:solidFill>
                  <a:srgbClr val="2B2929"/>
                </a:solidFill>
                <a:effectLst/>
                <a:latin typeface="Arial" panose="020B0604020202020204" pitchFamily="34" charset="0"/>
              </a:rPr>
              <a:t> and saves time</a:t>
            </a:r>
            <a:endParaRPr lang="en-US" b="0" i="0">
              <a:solidFill>
                <a:srgbClr val="2B2929"/>
              </a:solidFill>
              <a:effectLst/>
              <a:latin typeface="Arial" panose="020B0604020202020204" pitchFamily="34" charset="0"/>
            </a:endParaRPr>
          </a:p>
          <a:p>
            <a:pPr marL="342900" indent="-342900" fontAlgn="base">
              <a:buFont typeface="Arial" panose="020B0604020202020204" pitchFamily="34" charset="0"/>
              <a:buChar char="•"/>
            </a:pPr>
            <a:r>
              <a:rPr lang="nb-NO" b="0" i="0" err="1">
                <a:solidFill>
                  <a:srgbClr val="2B2929"/>
                </a:solidFill>
                <a:effectLst/>
                <a:latin typeface="Arial" panose="020B0604020202020204" pitchFamily="34" charset="0"/>
              </a:rPr>
              <a:t>Improve</a:t>
            </a:r>
            <a:r>
              <a:rPr lang="nb-NO" b="0" i="0">
                <a:solidFill>
                  <a:srgbClr val="2B2929"/>
                </a:solidFill>
                <a:effectLst/>
                <a:latin typeface="Arial" panose="020B0604020202020204" pitchFamily="34" charset="0"/>
              </a:rPr>
              <a:t> data </a:t>
            </a:r>
            <a:r>
              <a:rPr lang="nb-NO" b="0" i="0" err="1">
                <a:solidFill>
                  <a:srgbClr val="2B2929"/>
                </a:solidFill>
                <a:effectLst/>
                <a:latin typeface="Arial" panose="020B0604020202020204" pitchFamily="34" charset="0"/>
              </a:rPr>
              <a:t>quality</a:t>
            </a:r>
            <a:endParaRPr lang="en-US" b="0" i="0">
              <a:solidFill>
                <a:srgbClr val="2B2929"/>
              </a:solidFill>
              <a:effectLst/>
              <a:latin typeface="Arial" panose="020B0604020202020204" pitchFamily="34" charset="0"/>
            </a:endParaRPr>
          </a:p>
          <a:p>
            <a:pPr marL="342900" indent="-342900" algn="l" rtl="0" fontAlgn="base">
              <a:buFont typeface="Arial" panose="020B0604020202020204" pitchFamily="34" charset="0"/>
              <a:buChar char="•"/>
            </a:pPr>
            <a:r>
              <a:rPr lang="en-US" b="0" i="0">
                <a:solidFill>
                  <a:srgbClr val="2B2929"/>
                </a:solidFill>
                <a:effectLst/>
                <a:latin typeface="Arial" panose="020B0604020202020204" pitchFamily="34" charset="0"/>
              </a:rPr>
              <a:t>Be more proactive in your customer engagement </a:t>
            </a:r>
            <a:endParaRPr lang="en-US"/>
          </a:p>
        </p:txBody>
      </p:sp>
      <p:pic>
        <p:nvPicPr>
          <p:cNvPr id="5" name="Bilde 4" descr="Et bilde som inneholder tekst, visittkort, skilt&#10;&#10;Automatisk generert beskrivelse">
            <a:extLst>
              <a:ext uri="{FF2B5EF4-FFF2-40B4-BE49-F238E27FC236}">
                <a16:creationId xmlns:a16="http://schemas.microsoft.com/office/drawing/2014/main" id="{D44DC55B-1791-4E20-9BBF-8CAEB915BB54}"/>
              </a:ext>
            </a:extLst>
          </p:cNvPr>
          <p:cNvPicPr>
            <a:picLocks noChangeAspect="1"/>
          </p:cNvPicPr>
          <p:nvPr/>
        </p:nvPicPr>
        <p:blipFill>
          <a:blip r:embed="rId3"/>
          <a:stretch>
            <a:fillRect/>
          </a:stretch>
        </p:blipFill>
        <p:spPr>
          <a:xfrm>
            <a:off x="5806085" y="1578279"/>
            <a:ext cx="5279721" cy="5279721"/>
          </a:xfrm>
          <a:prstGeom prst="rect">
            <a:avLst/>
          </a:prstGeom>
        </p:spPr>
      </p:pic>
    </p:spTree>
    <p:extLst>
      <p:ext uri="{BB962C8B-B14F-4D97-AF65-F5344CB8AC3E}">
        <p14:creationId xmlns:p14="http://schemas.microsoft.com/office/powerpoint/2010/main" val="2785329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799FB6-BB04-440D-AA06-20A4A0CAAFEA}"/>
              </a:ext>
            </a:extLst>
          </p:cNvPr>
          <p:cNvSpPr/>
          <p:nvPr/>
        </p:nvSpPr>
        <p:spPr>
          <a:xfrm>
            <a:off x="6503427" y="2221233"/>
            <a:ext cx="4848785" cy="39118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76B194B-6B10-2344-A387-E54F23EE571D}"/>
              </a:ext>
            </a:extLst>
          </p:cNvPr>
          <p:cNvSpPr>
            <a:spLocks noGrp="1"/>
          </p:cNvSpPr>
          <p:nvPr>
            <p:ph type="title"/>
          </p:nvPr>
        </p:nvSpPr>
        <p:spPr>
          <a:xfrm>
            <a:off x="839788" y="987424"/>
            <a:ext cx="6901297" cy="1321823"/>
          </a:xfrm>
        </p:spPr>
        <p:txBody>
          <a:bodyPr>
            <a:normAutofit fontScale="90000"/>
          </a:bodyPr>
          <a:lstStyle/>
          <a:p>
            <a:r>
              <a:rPr lang="nb-NO" err="1">
                <a:latin typeface="Arial Black" panose="020B0A04020102020204" pitchFamily="34" charset="0"/>
              </a:rPr>
              <a:t>Provide</a:t>
            </a:r>
            <a:r>
              <a:rPr lang="nb-NO">
                <a:latin typeface="Arial Black" panose="020B0A04020102020204" pitchFamily="34" charset="0"/>
              </a:rPr>
              <a:t> </a:t>
            </a:r>
            <a:r>
              <a:rPr lang="nb-NO" err="1">
                <a:latin typeface="Arial Black" panose="020B0A04020102020204" pitchFamily="34" charset="0"/>
              </a:rPr>
              <a:t>better</a:t>
            </a:r>
            <a:br>
              <a:rPr lang="nb-NO">
                <a:latin typeface="Arial Black" panose="020B0A04020102020204" pitchFamily="34" charset="0"/>
              </a:rPr>
            </a:br>
            <a:r>
              <a:rPr lang="nb-NO" err="1">
                <a:latin typeface="Arial Black" panose="020B0A04020102020204" pitchFamily="34" charset="0"/>
              </a:rPr>
              <a:t>Customer</a:t>
            </a:r>
            <a:r>
              <a:rPr lang="nb-NO">
                <a:latin typeface="Arial Black" panose="020B0A04020102020204" pitchFamily="34" charset="0"/>
              </a:rPr>
              <a:t> Service</a:t>
            </a:r>
            <a:br>
              <a:rPr lang="nb-NO">
                <a:latin typeface="Arial Black" panose="020B0A04020102020204" pitchFamily="34" charset="0"/>
              </a:rPr>
            </a:br>
            <a:endParaRPr lang="en-NO">
              <a:latin typeface="Arial Black" panose="020B0A04020102020204" pitchFamily="34" charset="0"/>
            </a:endParaRPr>
          </a:p>
        </p:txBody>
      </p:sp>
      <p:sp>
        <p:nvSpPr>
          <p:cNvPr id="6" name="Content Placeholder 5">
            <a:extLst>
              <a:ext uri="{FF2B5EF4-FFF2-40B4-BE49-F238E27FC236}">
                <a16:creationId xmlns:a16="http://schemas.microsoft.com/office/drawing/2014/main" id="{33DF7F15-CD6B-864E-88D0-E2A53FEDD1E8}"/>
              </a:ext>
            </a:extLst>
          </p:cNvPr>
          <p:cNvSpPr>
            <a:spLocks noGrp="1"/>
          </p:cNvSpPr>
          <p:nvPr>
            <p:ph idx="1"/>
          </p:nvPr>
        </p:nvSpPr>
        <p:spPr/>
        <p:txBody>
          <a:bodyPr>
            <a:normAutofit/>
          </a:bodyPr>
          <a:lstStyle/>
          <a:p>
            <a:endParaRPr lang="en-GB" sz="2000"/>
          </a:p>
          <a:p>
            <a:pPr marL="285750" indent="-285750">
              <a:buFont typeface="Arial" panose="020B0604020202020204" pitchFamily="34" charset="0"/>
              <a:buChar char="•"/>
            </a:pPr>
            <a:endParaRPr lang="nb-NO" sz="2000"/>
          </a:p>
          <a:p>
            <a:pPr marL="285750" indent="-285750">
              <a:buFont typeface="Arial" panose="020B0604020202020204" pitchFamily="34" charset="0"/>
              <a:buChar char="•"/>
            </a:pPr>
            <a:endParaRPr lang="en-GB" sz="2000"/>
          </a:p>
        </p:txBody>
      </p:sp>
      <p:sp>
        <p:nvSpPr>
          <p:cNvPr id="2" name="Plassholder for tekst 1">
            <a:extLst>
              <a:ext uri="{FF2B5EF4-FFF2-40B4-BE49-F238E27FC236}">
                <a16:creationId xmlns:a16="http://schemas.microsoft.com/office/drawing/2014/main" id="{86CBF1DC-0EF2-4192-9481-FE4C51A76878}"/>
              </a:ext>
            </a:extLst>
          </p:cNvPr>
          <p:cNvSpPr>
            <a:spLocks noGrp="1"/>
          </p:cNvSpPr>
          <p:nvPr>
            <p:ph type="body" sz="half" idx="2"/>
          </p:nvPr>
        </p:nvSpPr>
        <p:spPr>
          <a:xfrm>
            <a:off x="836612" y="2213165"/>
            <a:ext cx="3932237" cy="3358263"/>
          </a:xfrm>
        </p:spPr>
        <p:txBody>
          <a:bodyPr/>
          <a:lstStyle/>
          <a:p>
            <a:pPr marL="285750" indent="-285750">
              <a:buFont typeface="Arial" panose="020B0604020202020204" pitchFamily="34" charset="0"/>
              <a:buChar char="•"/>
            </a:pPr>
            <a:r>
              <a:rPr lang="en-GB" sz="2000"/>
              <a:t>Ability to </a:t>
            </a:r>
            <a:r>
              <a:rPr lang="en-GB" sz="2000" b="1"/>
              <a:t>detect the language and translate messages </a:t>
            </a:r>
          </a:p>
          <a:p>
            <a:pPr marL="285750" indent="-285750">
              <a:buFont typeface="Arial" panose="020B0604020202020204" pitchFamily="34" charset="0"/>
              <a:buChar char="•"/>
            </a:pPr>
            <a:r>
              <a:rPr lang="en-GB" sz="2000" b="1"/>
              <a:t>Sentiment analysis </a:t>
            </a:r>
            <a:r>
              <a:rPr lang="en-GB" sz="2000"/>
              <a:t>of incoming requests to improve how you respond </a:t>
            </a:r>
          </a:p>
          <a:p>
            <a:pPr marL="285750" indent="-285750">
              <a:buFont typeface="Arial" panose="020B0604020202020204" pitchFamily="34" charset="0"/>
              <a:buChar char="•"/>
            </a:pPr>
            <a:r>
              <a:rPr lang="en-US" sz="2000" b="1">
                <a:solidFill>
                  <a:srgbClr val="202124"/>
                </a:solidFill>
              </a:rPr>
              <a:t>Sentiment score: </a:t>
            </a:r>
            <a:r>
              <a:rPr lang="en-US" sz="2000">
                <a:solidFill>
                  <a:srgbClr val="202124"/>
                </a:solidFill>
              </a:rPr>
              <a:t>show how the mood is right now</a:t>
            </a:r>
            <a:endParaRPr lang="en-US" sz="2000" b="1">
              <a:solidFill>
                <a:srgbClr val="202124"/>
              </a:solidFill>
            </a:endParaRPr>
          </a:p>
          <a:p>
            <a:pPr marL="285750" indent="-285750">
              <a:buFont typeface="Arial" panose="020B0604020202020204" pitchFamily="34" charset="0"/>
              <a:buChar char="•"/>
            </a:pPr>
            <a:r>
              <a:rPr lang="en-GB" sz="2000" b="1"/>
              <a:t>Automate incoming request categorization </a:t>
            </a:r>
            <a:r>
              <a:rPr lang="en-GB" sz="2000"/>
              <a:t>to respond faster</a:t>
            </a:r>
          </a:p>
          <a:p>
            <a:endParaRPr lang="en-US"/>
          </a:p>
        </p:txBody>
      </p:sp>
      <p:pic>
        <p:nvPicPr>
          <p:cNvPr id="3" name="Bilde 2">
            <a:extLst>
              <a:ext uri="{FF2B5EF4-FFF2-40B4-BE49-F238E27FC236}">
                <a16:creationId xmlns:a16="http://schemas.microsoft.com/office/drawing/2014/main" id="{ADD2779D-E4F0-4D62-85C5-CEC640E3E11D}"/>
              </a:ext>
            </a:extLst>
          </p:cNvPr>
          <p:cNvPicPr>
            <a:picLocks noChangeAspect="1"/>
          </p:cNvPicPr>
          <p:nvPr/>
        </p:nvPicPr>
        <p:blipFill>
          <a:blip r:embed="rId3"/>
          <a:stretch>
            <a:fillRect/>
          </a:stretch>
        </p:blipFill>
        <p:spPr>
          <a:xfrm>
            <a:off x="6298879" y="1957186"/>
            <a:ext cx="4750044" cy="3911801"/>
          </a:xfrm>
          <a:prstGeom prst="rect">
            <a:avLst/>
          </a:prstGeom>
        </p:spPr>
      </p:pic>
    </p:spTree>
    <p:extLst>
      <p:ext uri="{BB962C8B-B14F-4D97-AF65-F5344CB8AC3E}">
        <p14:creationId xmlns:p14="http://schemas.microsoft.com/office/powerpoint/2010/main" val="1295365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7479D1-C5A9-4F82-95F3-1CCD12F0F2F8}"/>
              </a:ext>
            </a:extLst>
          </p:cNvPr>
          <p:cNvSpPr>
            <a:spLocks noGrp="1"/>
          </p:cNvSpPr>
          <p:nvPr>
            <p:ph type="title"/>
          </p:nvPr>
        </p:nvSpPr>
        <p:spPr>
          <a:xfrm>
            <a:off x="839789" y="987424"/>
            <a:ext cx="5770017" cy="1321823"/>
          </a:xfrm>
        </p:spPr>
        <p:txBody>
          <a:bodyPr>
            <a:noAutofit/>
          </a:bodyPr>
          <a:lstStyle/>
          <a:p>
            <a:r>
              <a:rPr lang="nb-NO">
                <a:latin typeface="Arial Black" panose="020B0A04020102020204" pitchFamily="34" charset="0"/>
              </a:rPr>
              <a:t>Deliver </a:t>
            </a:r>
            <a:r>
              <a:rPr lang="nb-NO" err="1">
                <a:latin typeface="Arial Black" panose="020B0A04020102020204" pitchFamily="34" charset="0"/>
              </a:rPr>
              <a:t>customer</a:t>
            </a:r>
            <a:r>
              <a:rPr lang="nb-NO">
                <a:latin typeface="Arial Black" panose="020B0A04020102020204" pitchFamily="34" charset="0"/>
              </a:rPr>
              <a:t> service 24/7</a:t>
            </a:r>
            <a:endParaRPr lang="en-US">
              <a:latin typeface="Arial Black" panose="020B0A04020102020204" pitchFamily="34" charset="0"/>
            </a:endParaRPr>
          </a:p>
        </p:txBody>
      </p:sp>
      <p:sp>
        <p:nvSpPr>
          <p:cNvPr id="11" name="Plassholder for tekst 10">
            <a:extLst>
              <a:ext uri="{FF2B5EF4-FFF2-40B4-BE49-F238E27FC236}">
                <a16:creationId xmlns:a16="http://schemas.microsoft.com/office/drawing/2014/main" id="{E516C43C-820F-4771-B2BC-432C131A9938}"/>
              </a:ext>
            </a:extLst>
          </p:cNvPr>
          <p:cNvSpPr>
            <a:spLocks noGrp="1"/>
          </p:cNvSpPr>
          <p:nvPr>
            <p:ph type="body" sz="half" idx="2"/>
          </p:nvPr>
        </p:nvSpPr>
        <p:spPr>
          <a:xfrm>
            <a:off x="839789" y="2309247"/>
            <a:ext cx="4424543" cy="3358263"/>
          </a:xfrm>
        </p:spPr>
        <p:txBody>
          <a:bodyPr>
            <a:normAutofit/>
          </a:bodyPr>
          <a:lstStyle/>
          <a:p>
            <a:r>
              <a:rPr lang="en-GB" sz="2000" b="1"/>
              <a:t>Help customers efficiently using the Chatbot Connector</a:t>
            </a:r>
            <a:br>
              <a:rPr lang="en-GB" b="1"/>
            </a:br>
            <a:endParaRPr lang="en-GB" b="1"/>
          </a:p>
          <a:p>
            <a:r>
              <a:rPr lang="en-GB" sz="2000"/>
              <a:t>Integrate your Chatbot service of choice with SuperOffice Chat and SuperOffice Service to provide your customers a chat service 2</a:t>
            </a:r>
            <a:r>
              <a:rPr lang="en-GB"/>
              <a:t>4/7.</a:t>
            </a:r>
          </a:p>
          <a:p>
            <a:r>
              <a:rPr lang="en-GB"/>
              <a:t>And… seamlessly enable customers to get help via your request handling if needed.</a:t>
            </a:r>
            <a:endParaRPr lang="en-GB" sz="2000"/>
          </a:p>
          <a:p>
            <a:endParaRPr lang="en-GB"/>
          </a:p>
          <a:p>
            <a:endParaRPr lang="en-GB" sz="2000"/>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sz="2000"/>
          </a:p>
          <a:p>
            <a:endParaRPr lang="en-GB" sz="2000"/>
          </a:p>
          <a:p>
            <a:endParaRPr lang="en-US"/>
          </a:p>
        </p:txBody>
      </p:sp>
      <p:pic>
        <p:nvPicPr>
          <p:cNvPr id="5" name="Bilde 4">
            <a:extLst>
              <a:ext uri="{FF2B5EF4-FFF2-40B4-BE49-F238E27FC236}">
                <a16:creationId xmlns:a16="http://schemas.microsoft.com/office/drawing/2014/main" id="{02A6EFAB-6023-4682-8F12-2C54EFEAD3E1}"/>
              </a:ext>
            </a:extLst>
          </p:cNvPr>
          <p:cNvPicPr>
            <a:picLocks noChangeAspect="1"/>
          </p:cNvPicPr>
          <p:nvPr/>
        </p:nvPicPr>
        <p:blipFill>
          <a:blip r:embed="rId3"/>
          <a:stretch>
            <a:fillRect/>
          </a:stretch>
        </p:blipFill>
        <p:spPr>
          <a:xfrm>
            <a:off x="4938536" y="-538567"/>
            <a:ext cx="7043868" cy="7043868"/>
          </a:xfrm>
          <a:prstGeom prst="rect">
            <a:avLst/>
          </a:prstGeom>
        </p:spPr>
      </p:pic>
      <p:sp>
        <p:nvSpPr>
          <p:cNvPr id="7" name="Arrow: Left 6">
            <a:hlinkClick r:id="rId4" action="ppaction://hlinksldjump"/>
            <a:extLst>
              <a:ext uri="{FF2B5EF4-FFF2-40B4-BE49-F238E27FC236}">
                <a16:creationId xmlns:a16="http://schemas.microsoft.com/office/drawing/2014/main" id="{77003AC2-A9D1-4CDC-9186-167DB5687A79}"/>
              </a:ext>
            </a:extLst>
          </p:cNvPr>
          <p:cNvSpPr/>
          <p:nvPr/>
        </p:nvSpPr>
        <p:spPr>
          <a:xfrm>
            <a:off x="162435" y="6432572"/>
            <a:ext cx="457496" cy="232474"/>
          </a:xfrm>
          <a:prstGeom prst="leftArrow">
            <a:avLst/>
          </a:prstGeom>
          <a:solidFill>
            <a:srgbClr val="A6D3DD"/>
          </a:solidFill>
          <a:ln>
            <a:solidFill>
              <a:srgbClr val="A6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93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9F7206-9E66-49B0-A0DB-9957333225B9}"/>
              </a:ext>
            </a:extLst>
          </p:cNvPr>
          <p:cNvSpPr>
            <a:spLocks noGrp="1"/>
          </p:cNvSpPr>
          <p:nvPr>
            <p:ph type="title"/>
          </p:nvPr>
        </p:nvSpPr>
        <p:spPr/>
        <p:txBody>
          <a:bodyPr>
            <a:noAutofit/>
          </a:bodyPr>
          <a:lstStyle/>
          <a:p>
            <a:r>
              <a:rPr lang="nb-NO" sz="6000"/>
              <a:t>MOBILE CRM </a:t>
            </a:r>
            <a:br>
              <a:rPr lang="nb-NO" sz="6000"/>
            </a:br>
            <a:r>
              <a:rPr lang="nb-NO" sz="6000"/>
              <a:t>REQUEST MANAGEMENT</a:t>
            </a:r>
            <a:endParaRPr lang="en-US" sz="6000"/>
          </a:p>
        </p:txBody>
      </p:sp>
      <p:pic>
        <p:nvPicPr>
          <p:cNvPr id="6" name="Plassholder for innhold 6">
            <a:extLst>
              <a:ext uri="{FF2B5EF4-FFF2-40B4-BE49-F238E27FC236}">
                <a16:creationId xmlns:a16="http://schemas.microsoft.com/office/drawing/2014/main" id="{A9F86BF3-99A2-4B5C-8A9A-EEC788E23E3B}"/>
              </a:ext>
            </a:extLst>
          </p:cNvPr>
          <p:cNvPicPr>
            <a:picLocks noChangeAspect="1"/>
          </p:cNvPicPr>
          <p:nvPr/>
        </p:nvPicPr>
        <p:blipFill rotWithShape="1">
          <a:blip r:embed="rId3"/>
          <a:stretch/>
        </p:blipFill>
        <p:spPr>
          <a:xfrm>
            <a:off x="6725709" y="883684"/>
            <a:ext cx="5090631" cy="5090631"/>
          </a:xfrm>
          <a:prstGeom prst="rect">
            <a:avLst/>
          </a:prstGeom>
        </p:spPr>
      </p:pic>
      <p:sp>
        <p:nvSpPr>
          <p:cNvPr id="8" name="TekstSylinder 7">
            <a:extLst>
              <a:ext uri="{FF2B5EF4-FFF2-40B4-BE49-F238E27FC236}">
                <a16:creationId xmlns:a16="http://schemas.microsoft.com/office/drawing/2014/main" id="{45A11A61-4A41-4927-8C6B-186A967A4BFE}"/>
              </a:ext>
            </a:extLst>
          </p:cNvPr>
          <p:cNvSpPr txBox="1"/>
          <p:nvPr/>
        </p:nvSpPr>
        <p:spPr>
          <a:xfrm>
            <a:off x="831849" y="3790356"/>
            <a:ext cx="6758923" cy="707886"/>
          </a:xfrm>
          <a:prstGeom prst="rect">
            <a:avLst/>
          </a:prstGeom>
          <a:noFill/>
        </p:spPr>
        <p:txBody>
          <a:bodyPr wrap="square">
            <a:spAutoFit/>
          </a:bodyPr>
          <a:lstStyle/>
          <a:p>
            <a:r>
              <a:rPr lang="en-US" sz="2000" b="1" i="0" u="none" strike="noStrike">
                <a:solidFill>
                  <a:schemeClr val="accent1"/>
                </a:solidFill>
                <a:effectLst/>
                <a:latin typeface="Arial" panose="020B0604020202020204" pitchFamily="34" charset="0"/>
              </a:rPr>
              <a:t>Improve response time and increase customer satisfaction on the go </a:t>
            </a:r>
            <a:r>
              <a:rPr lang="en-US" sz="2000" b="1" i="0">
                <a:solidFill>
                  <a:schemeClr val="accent1"/>
                </a:solidFill>
                <a:effectLst/>
                <a:latin typeface="Arial" panose="020B0604020202020204" pitchFamily="34" charset="0"/>
              </a:rPr>
              <a:t>​</a:t>
            </a:r>
            <a:endParaRPr lang="en-US" sz="2000" b="1">
              <a:solidFill>
                <a:schemeClr val="accent1"/>
              </a:solidFill>
            </a:endParaRPr>
          </a:p>
        </p:txBody>
      </p:sp>
    </p:spTree>
    <p:extLst>
      <p:ext uri="{BB962C8B-B14F-4D97-AF65-F5344CB8AC3E}">
        <p14:creationId xmlns:p14="http://schemas.microsoft.com/office/powerpoint/2010/main" val="242987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D452-376C-4C97-8CB4-5997032F27F7}"/>
              </a:ext>
            </a:extLst>
          </p:cNvPr>
          <p:cNvSpPr>
            <a:spLocks noGrp="1"/>
          </p:cNvSpPr>
          <p:nvPr>
            <p:ph type="title"/>
          </p:nvPr>
        </p:nvSpPr>
        <p:spPr>
          <a:xfrm>
            <a:off x="839788" y="987424"/>
            <a:ext cx="8761412" cy="1321823"/>
          </a:xfrm>
        </p:spPr>
        <p:txBody>
          <a:bodyPr>
            <a:normAutofit/>
          </a:bodyPr>
          <a:lstStyle/>
          <a:p>
            <a:r>
              <a:rPr lang="en-US">
                <a:latin typeface="Arial Black" panose="020B0A04020102020204" pitchFamily="34" charset="0"/>
              </a:rPr>
              <a:t>Handle requests anytime</a:t>
            </a:r>
            <a:br>
              <a:rPr lang="en-US">
                <a:latin typeface="Arial Black" panose="020B0A04020102020204" pitchFamily="34" charset="0"/>
              </a:rPr>
            </a:br>
            <a:r>
              <a:rPr lang="en-US">
                <a:latin typeface="Arial Black" panose="020B0A04020102020204" pitchFamily="34" charset="0"/>
              </a:rPr>
              <a:t>and anywhere</a:t>
            </a:r>
          </a:p>
        </p:txBody>
      </p:sp>
      <p:sp>
        <p:nvSpPr>
          <p:cNvPr id="4" name="Text Placeholder 3">
            <a:extLst>
              <a:ext uri="{FF2B5EF4-FFF2-40B4-BE49-F238E27FC236}">
                <a16:creationId xmlns:a16="http://schemas.microsoft.com/office/drawing/2014/main" id="{E0C9D05A-DC75-4FD7-9327-2FA46818632D}"/>
              </a:ext>
            </a:extLst>
          </p:cNvPr>
          <p:cNvSpPr>
            <a:spLocks noGrp="1"/>
          </p:cNvSpPr>
          <p:nvPr>
            <p:ph type="body" sz="half" idx="2"/>
          </p:nvPr>
        </p:nvSpPr>
        <p:spPr>
          <a:xfrm>
            <a:off x="839788" y="2309247"/>
            <a:ext cx="3932237" cy="3358263"/>
          </a:xfrm>
        </p:spPr>
        <p:txBody>
          <a:bodyPr>
            <a:normAutofit/>
          </a:bodyPr>
          <a:lstStyle/>
          <a:p>
            <a:pPr marL="342900" indent="-342900" algn="l" rtl="0" fontAlgn="base">
              <a:buFont typeface="Arial" panose="020B0604020202020204" pitchFamily="34" charset="0"/>
              <a:buChar char="•"/>
            </a:pPr>
            <a:r>
              <a:rPr lang="en-US" b="0" i="0">
                <a:solidFill>
                  <a:srgbClr val="2B2929"/>
                </a:solidFill>
                <a:effectLst/>
                <a:latin typeface="Arial" panose="020B0604020202020204" pitchFamily="34" charset="0"/>
              </a:rPr>
              <a:t>Search, find and view tickets on your mobile device​</a:t>
            </a:r>
          </a:p>
          <a:p>
            <a:pPr marL="342900" indent="-342900" algn="l" rtl="0" fontAlgn="base">
              <a:buFont typeface="Arial" panose="020B0604020202020204" pitchFamily="34" charset="0"/>
              <a:buChar char="•"/>
            </a:pPr>
            <a:r>
              <a:rPr lang="en-US" b="0" i="0">
                <a:solidFill>
                  <a:srgbClr val="2B2929"/>
                </a:solidFill>
                <a:effectLst/>
                <a:latin typeface="Arial" panose="020B0604020202020204" pitchFamily="34" charset="0"/>
              </a:rPr>
              <a:t>View messages and attachments</a:t>
            </a:r>
          </a:p>
          <a:p>
            <a:pPr marL="342900" indent="-342900" algn="l" rtl="0" fontAlgn="base">
              <a:buFont typeface="Arial" panose="020B0604020202020204" pitchFamily="34" charset="0"/>
              <a:buChar char="•"/>
            </a:pPr>
            <a:r>
              <a:rPr lang="en-US" b="0" i="0" u="none" strike="noStrike">
                <a:solidFill>
                  <a:srgbClr val="2B2A2A"/>
                </a:solidFill>
                <a:effectLst/>
                <a:latin typeface="Arial" panose="020B0604020202020204" pitchFamily="34" charset="0"/>
              </a:rPr>
              <a:t>Possible to configure which fields should be displayed</a:t>
            </a:r>
            <a:r>
              <a:rPr lang="en-US" b="0" i="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b="0" i="0" u="none" strike="noStrike">
                <a:solidFill>
                  <a:srgbClr val="2B2A2A"/>
                </a:solidFill>
                <a:effectLst/>
                <a:latin typeface="Arial" panose="020B0604020202020204" pitchFamily="34" charset="0"/>
              </a:rPr>
              <a:t>Displays all requests connected to company or contact</a:t>
            </a:r>
            <a:endParaRPr lang="en-US"/>
          </a:p>
        </p:txBody>
      </p:sp>
      <p:grpSp>
        <p:nvGrpSpPr>
          <p:cNvPr id="25" name="Gruppe 24">
            <a:extLst>
              <a:ext uri="{FF2B5EF4-FFF2-40B4-BE49-F238E27FC236}">
                <a16:creationId xmlns:a16="http://schemas.microsoft.com/office/drawing/2014/main" id="{8716B044-22C6-4672-A3B4-5993EF2B84B0}"/>
              </a:ext>
            </a:extLst>
          </p:cNvPr>
          <p:cNvGrpSpPr/>
          <p:nvPr/>
        </p:nvGrpSpPr>
        <p:grpSpPr>
          <a:xfrm>
            <a:off x="8805729" y="2013480"/>
            <a:ext cx="3358263" cy="3358263"/>
            <a:chOff x="-2459887" y="803743"/>
            <a:chExt cx="5250513" cy="5250513"/>
          </a:xfrm>
        </p:grpSpPr>
        <p:pic>
          <p:nvPicPr>
            <p:cNvPr id="26" name="Picture 6" descr="iPhone 11 Pro Back View transparent PNG - StickPNG">
              <a:extLst>
                <a:ext uri="{FF2B5EF4-FFF2-40B4-BE49-F238E27FC236}">
                  <a16:creationId xmlns:a16="http://schemas.microsoft.com/office/drawing/2014/main" id="{3233F8AA-5F60-4F34-BE81-C931CCD77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887" y="803743"/>
              <a:ext cx="5250513" cy="5250513"/>
            </a:xfrm>
            <a:prstGeom prst="rect">
              <a:avLst/>
            </a:prstGeom>
            <a:noFill/>
            <a:extLst>
              <a:ext uri="{909E8E84-426E-40DD-AFC4-6F175D3DCCD1}">
                <a14:hiddenFill xmlns:a14="http://schemas.microsoft.com/office/drawing/2010/main">
                  <a:solidFill>
                    <a:srgbClr val="FFFFFF"/>
                  </a:solidFill>
                </a14:hiddenFill>
              </a:ext>
            </a:extLst>
          </p:spPr>
        </p:pic>
        <p:pic>
          <p:nvPicPr>
            <p:cNvPr id="27" name="Plassholder for bilde 5">
              <a:extLst>
                <a:ext uri="{FF2B5EF4-FFF2-40B4-BE49-F238E27FC236}">
                  <a16:creationId xmlns:a16="http://schemas.microsoft.com/office/drawing/2014/main" id="{60F2E9FF-F397-41A4-99B6-9EB41E7C1494}"/>
                </a:ext>
              </a:extLst>
            </p:cNvPr>
            <p:cNvPicPr>
              <a:picLocks noChangeAspect="1"/>
            </p:cNvPicPr>
            <p:nvPr/>
          </p:nvPicPr>
          <p:blipFill>
            <a:blip r:embed="rId4"/>
            <a:srcRect t="770" b="770"/>
            <a:stretch>
              <a:fillRect/>
            </a:stretch>
          </p:blipFill>
          <p:spPr>
            <a:xfrm>
              <a:off x="-971045" y="1022838"/>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pic>
      </p:grpSp>
      <p:grpSp>
        <p:nvGrpSpPr>
          <p:cNvPr id="28" name="Gruppe 27">
            <a:extLst>
              <a:ext uri="{FF2B5EF4-FFF2-40B4-BE49-F238E27FC236}">
                <a16:creationId xmlns:a16="http://schemas.microsoft.com/office/drawing/2014/main" id="{2A7E9CFB-16FB-4E7F-8A0A-39DAB3D65A43}"/>
              </a:ext>
            </a:extLst>
          </p:cNvPr>
          <p:cNvGrpSpPr/>
          <p:nvPr/>
        </p:nvGrpSpPr>
        <p:grpSpPr>
          <a:xfrm>
            <a:off x="4315545" y="2013480"/>
            <a:ext cx="3358263" cy="3358263"/>
            <a:chOff x="-2459887" y="803743"/>
            <a:chExt cx="5250513" cy="5250513"/>
          </a:xfrm>
        </p:grpSpPr>
        <p:pic>
          <p:nvPicPr>
            <p:cNvPr id="29" name="Picture 6" descr="iPhone 11 Pro Back View transparent PNG - StickPNG">
              <a:extLst>
                <a:ext uri="{FF2B5EF4-FFF2-40B4-BE49-F238E27FC236}">
                  <a16:creationId xmlns:a16="http://schemas.microsoft.com/office/drawing/2014/main" id="{9186B575-C690-4FBB-BBD8-FD888440F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887" y="803743"/>
              <a:ext cx="5250513" cy="5250513"/>
            </a:xfrm>
            <a:prstGeom prst="rect">
              <a:avLst/>
            </a:prstGeom>
            <a:noFill/>
            <a:extLst>
              <a:ext uri="{909E8E84-426E-40DD-AFC4-6F175D3DCCD1}">
                <a14:hiddenFill xmlns:a14="http://schemas.microsoft.com/office/drawing/2010/main">
                  <a:solidFill>
                    <a:srgbClr val="FFFFFF"/>
                  </a:solidFill>
                </a14:hiddenFill>
              </a:ext>
            </a:extLst>
          </p:spPr>
        </p:pic>
        <p:pic>
          <p:nvPicPr>
            <p:cNvPr id="30" name="Plassholder for bilde 11" descr="Et bilde som inneholder tekst&#10;&#10;Automatisk generert beskrivelse">
              <a:extLst>
                <a:ext uri="{FF2B5EF4-FFF2-40B4-BE49-F238E27FC236}">
                  <a16:creationId xmlns:a16="http://schemas.microsoft.com/office/drawing/2014/main" id="{C8A5D2E8-46EF-4895-AD22-D7E7EC2FDCD7}"/>
                </a:ext>
              </a:extLst>
            </p:cNvPr>
            <p:cNvPicPr>
              <a:picLocks noChangeAspect="1"/>
            </p:cNvPicPr>
            <p:nvPr/>
          </p:nvPicPr>
          <p:blipFill>
            <a:blip r:embed="rId5"/>
            <a:srcRect t="770" b="770"/>
            <a:stretch>
              <a:fillRect/>
            </a:stretch>
          </p:blipFill>
          <p:spPr>
            <a:xfrm>
              <a:off x="-971045" y="1022838"/>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pic>
      </p:grpSp>
      <p:grpSp>
        <p:nvGrpSpPr>
          <p:cNvPr id="31" name="Gruppe 30">
            <a:extLst>
              <a:ext uri="{FF2B5EF4-FFF2-40B4-BE49-F238E27FC236}">
                <a16:creationId xmlns:a16="http://schemas.microsoft.com/office/drawing/2014/main" id="{E3D1E499-5947-43FE-B488-CFAC5CA67252}"/>
              </a:ext>
            </a:extLst>
          </p:cNvPr>
          <p:cNvGrpSpPr/>
          <p:nvPr/>
        </p:nvGrpSpPr>
        <p:grpSpPr>
          <a:xfrm>
            <a:off x="6568839" y="2013480"/>
            <a:ext cx="3358263" cy="3358263"/>
            <a:chOff x="-2459887" y="803743"/>
            <a:chExt cx="5250513" cy="5250513"/>
          </a:xfrm>
        </p:grpSpPr>
        <p:pic>
          <p:nvPicPr>
            <p:cNvPr id="32" name="Picture 6" descr="iPhone 11 Pro Back View transparent PNG - StickPNG">
              <a:extLst>
                <a:ext uri="{FF2B5EF4-FFF2-40B4-BE49-F238E27FC236}">
                  <a16:creationId xmlns:a16="http://schemas.microsoft.com/office/drawing/2014/main" id="{BDB62DDA-E029-4359-BA5B-A22053CE5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887" y="803743"/>
              <a:ext cx="5250513" cy="5250513"/>
            </a:xfrm>
            <a:prstGeom prst="rect">
              <a:avLst/>
            </a:prstGeom>
            <a:noFill/>
            <a:extLst>
              <a:ext uri="{909E8E84-426E-40DD-AFC4-6F175D3DCCD1}">
                <a14:hiddenFill xmlns:a14="http://schemas.microsoft.com/office/drawing/2010/main">
                  <a:solidFill>
                    <a:srgbClr val="FFFFFF"/>
                  </a:solidFill>
                </a14:hiddenFill>
              </a:ext>
            </a:extLst>
          </p:spPr>
        </p:pic>
        <p:pic>
          <p:nvPicPr>
            <p:cNvPr id="33" name="Plassholder for bilde 22">
              <a:extLst>
                <a:ext uri="{FF2B5EF4-FFF2-40B4-BE49-F238E27FC236}">
                  <a16:creationId xmlns:a16="http://schemas.microsoft.com/office/drawing/2014/main" id="{D8B987A0-EBF9-4A0F-9273-F2458629087C}"/>
                </a:ext>
              </a:extLst>
            </p:cNvPr>
            <p:cNvPicPr>
              <a:picLocks noChangeAspect="1"/>
            </p:cNvPicPr>
            <p:nvPr/>
          </p:nvPicPr>
          <p:blipFill>
            <a:blip r:embed="rId6"/>
            <a:srcRect t="770" b="770"/>
            <a:stretch>
              <a:fillRect/>
            </a:stretch>
          </p:blipFill>
          <p:spPr>
            <a:xfrm>
              <a:off x="-971045" y="98742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pic>
      </p:grpSp>
      <p:sp>
        <p:nvSpPr>
          <p:cNvPr id="14" name="Arrow: Left 13">
            <a:hlinkClick r:id="rId7" action="ppaction://hlinksldjump"/>
            <a:extLst>
              <a:ext uri="{FF2B5EF4-FFF2-40B4-BE49-F238E27FC236}">
                <a16:creationId xmlns:a16="http://schemas.microsoft.com/office/drawing/2014/main" id="{49BCC781-F85E-4649-B343-2915AA6A444C}"/>
              </a:ext>
            </a:extLst>
          </p:cNvPr>
          <p:cNvSpPr/>
          <p:nvPr/>
        </p:nvSpPr>
        <p:spPr>
          <a:xfrm>
            <a:off x="162435" y="6432572"/>
            <a:ext cx="457496" cy="232474"/>
          </a:xfrm>
          <a:prstGeom prst="leftArrow">
            <a:avLst/>
          </a:prstGeom>
          <a:solidFill>
            <a:srgbClr val="A6D3DD"/>
          </a:solidFill>
          <a:ln>
            <a:solidFill>
              <a:srgbClr val="A6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402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9F7206-9E66-49B0-A0DB-9957333225B9}"/>
              </a:ext>
            </a:extLst>
          </p:cNvPr>
          <p:cNvSpPr>
            <a:spLocks noGrp="1"/>
          </p:cNvSpPr>
          <p:nvPr>
            <p:ph type="title"/>
          </p:nvPr>
        </p:nvSpPr>
        <p:spPr/>
        <p:txBody>
          <a:bodyPr>
            <a:normAutofit/>
          </a:bodyPr>
          <a:lstStyle/>
          <a:p>
            <a:r>
              <a:rPr lang="nb-NO" sz="6000"/>
              <a:t>SUPEROFFICE</a:t>
            </a:r>
            <a:br>
              <a:rPr lang="nb-NO" sz="6000"/>
            </a:br>
            <a:r>
              <a:rPr lang="nb-NO" sz="6000"/>
              <a:t>DATABRIDGE</a:t>
            </a:r>
            <a:endParaRPr lang="en-US" sz="6000"/>
          </a:p>
        </p:txBody>
      </p:sp>
      <p:pic>
        <p:nvPicPr>
          <p:cNvPr id="8" name="Bilde 7">
            <a:extLst>
              <a:ext uri="{FF2B5EF4-FFF2-40B4-BE49-F238E27FC236}">
                <a16:creationId xmlns:a16="http://schemas.microsoft.com/office/drawing/2014/main" id="{5441A819-42C0-4125-8775-ECBC2DFCC186}"/>
              </a:ext>
            </a:extLst>
          </p:cNvPr>
          <p:cNvPicPr>
            <a:picLocks noChangeAspect="1"/>
          </p:cNvPicPr>
          <p:nvPr/>
        </p:nvPicPr>
        <p:blipFill>
          <a:blip r:embed="rId3"/>
          <a:stretch>
            <a:fillRect/>
          </a:stretch>
        </p:blipFill>
        <p:spPr>
          <a:xfrm>
            <a:off x="6665563" y="1375476"/>
            <a:ext cx="4920712" cy="4920712"/>
          </a:xfrm>
          <a:prstGeom prst="rect">
            <a:avLst/>
          </a:prstGeom>
        </p:spPr>
      </p:pic>
      <p:sp>
        <p:nvSpPr>
          <p:cNvPr id="5" name="TekstSylinder 4">
            <a:extLst>
              <a:ext uri="{FF2B5EF4-FFF2-40B4-BE49-F238E27FC236}">
                <a16:creationId xmlns:a16="http://schemas.microsoft.com/office/drawing/2014/main" id="{5523A26B-00EA-4DBE-8FB8-E28E2B36D84C}"/>
              </a:ext>
            </a:extLst>
          </p:cNvPr>
          <p:cNvSpPr txBox="1"/>
          <p:nvPr/>
        </p:nvSpPr>
        <p:spPr>
          <a:xfrm>
            <a:off x="831850" y="2975461"/>
            <a:ext cx="6093912" cy="707886"/>
          </a:xfrm>
          <a:prstGeom prst="rect">
            <a:avLst/>
          </a:prstGeom>
          <a:noFill/>
        </p:spPr>
        <p:txBody>
          <a:bodyPr wrap="square">
            <a:spAutoFit/>
          </a:bodyPr>
          <a:lstStyle/>
          <a:p>
            <a:r>
              <a:rPr lang="en-US" sz="2000" b="1" i="0">
                <a:solidFill>
                  <a:schemeClr val="accent1"/>
                </a:solidFill>
                <a:effectLst/>
                <a:latin typeface="+mj-lt"/>
              </a:rPr>
              <a:t>Integrate SuperOffice CRM with other platforms or data sources in just a few minutes</a:t>
            </a:r>
            <a:endParaRPr lang="en-US" sz="2000" b="1">
              <a:solidFill>
                <a:schemeClr val="accent1"/>
              </a:solidFill>
              <a:latin typeface="+mj-lt"/>
            </a:endParaRPr>
          </a:p>
        </p:txBody>
      </p:sp>
    </p:spTree>
    <p:extLst>
      <p:ext uri="{BB962C8B-B14F-4D97-AF65-F5344CB8AC3E}">
        <p14:creationId xmlns:p14="http://schemas.microsoft.com/office/powerpoint/2010/main" val="3033392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3EC554E-A7FE-45E1-95DD-CAC25F9B82B8}"/>
              </a:ext>
            </a:extLst>
          </p:cNvPr>
          <p:cNvSpPr/>
          <p:nvPr/>
        </p:nvSpPr>
        <p:spPr>
          <a:xfrm>
            <a:off x="6051151" y="1284918"/>
            <a:ext cx="4943989" cy="444314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C05D630B-A60D-42F2-BCDE-78B8C57D4CD3}"/>
              </a:ext>
            </a:extLst>
          </p:cNvPr>
          <p:cNvSpPr>
            <a:spLocks noGrp="1"/>
          </p:cNvSpPr>
          <p:nvPr>
            <p:ph type="title"/>
          </p:nvPr>
        </p:nvSpPr>
        <p:spPr>
          <a:xfrm>
            <a:off x="839788" y="987424"/>
            <a:ext cx="5673746" cy="1321823"/>
          </a:xfrm>
        </p:spPr>
        <p:txBody>
          <a:bodyPr>
            <a:noAutofit/>
          </a:bodyPr>
          <a:lstStyle/>
          <a:p>
            <a:r>
              <a:rPr lang="en-US" b="0">
                <a:solidFill>
                  <a:schemeClr val="accent1"/>
                </a:solidFill>
                <a:latin typeface="Arial Black" panose="020B0A04020102020204" pitchFamily="34" charset="0"/>
              </a:rPr>
              <a:t>R</a:t>
            </a:r>
            <a:r>
              <a:rPr lang="en-US" b="0" i="0">
                <a:solidFill>
                  <a:schemeClr val="accent1"/>
                </a:solidFill>
                <a:effectLst/>
                <a:latin typeface="Arial Black" panose="020B0A04020102020204" pitchFamily="34" charset="0"/>
              </a:rPr>
              <a:t>educe manual </a:t>
            </a:r>
            <a:br>
              <a:rPr lang="en-US" b="0" i="0">
                <a:solidFill>
                  <a:schemeClr val="accent1"/>
                </a:solidFill>
                <a:effectLst/>
                <a:latin typeface="Arial Black" panose="020B0A04020102020204" pitchFamily="34" charset="0"/>
              </a:rPr>
            </a:br>
            <a:r>
              <a:rPr lang="en-US" b="0" i="0">
                <a:solidFill>
                  <a:schemeClr val="accent1"/>
                </a:solidFill>
                <a:effectLst/>
                <a:latin typeface="Arial Black" panose="020B0A04020102020204" pitchFamily="34" charset="0"/>
              </a:rPr>
              <a:t>data entry</a:t>
            </a:r>
            <a:endParaRPr lang="en-US">
              <a:solidFill>
                <a:schemeClr val="accent1"/>
              </a:solidFill>
              <a:latin typeface="Arial Black" panose="020B0A04020102020204" pitchFamily="34" charset="0"/>
            </a:endParaRPr>
          </a:p>
        </p:txBody>
      </p:sp>
      <p:pic>
        <p:nvPicPr>
          <p:cNvPr id="7" name="Plassholder for innhold 6">
            <a:extLst>
              <a:ext uri="{FF2B5EF4-FFF2-40B4-BE49-F238E27FC236}">
                <a16:creationId xmlns:a16="http://schemas.microsoft.com/office/drawing/2014/main" id="{35CD3E30-C53C-43A4-84D1-BAEA53560261}"/>
              </a:ext>
            </a:extLst>
          </p:cNvPr>
          <p:cNvPicPr>
            <a:picLocks noGrp="1" noChangeAspect="1"/>
          </p:cNvPicPr>
          <p:nvPr>
            <p:ph idx="1"/>
          </p:nvPr>
        </p:nvPicPr>
        <p:blipFill>
          <a:blip r:embed="rId3"/>
          <a:stretch>
            <a:fillRect/>
          </a:stretch>
        </p:blipFill>
        <p:spPr>
          <a:xfrm>
            <a:off x="5746744" y="991299"/>
            <a:ext cx="4943989" cy="4443144"/>
          </a:xfrm>
        </p:spPr>
      </p:pic>
      <p:sp>
        <p:nvSpPr>
          <p:cNvPr id="5" name="Plassholder for tekst 4">
            <a:extLst>
              <a:ext uri="{FF2B5EF4-FFF2-40B4-BE49-F238E27FC236}">
                <a16:creationId xmlns:a16="http://schemas.microsoft.com/office/drawing/2014/main" id="{F1CC9887-08CB-461C-8669-9D963649D6B8}"/>
              </a:ext>
            </a:extLst>
          </p:cNvPr>
          <p:cNvSpPr>
            <a:spLocks noGrp="1"/>
          </p:cNvSpPr>
          <p:nvPr>
            <p:ph type="body" sz="half" idx="2"/>
          </p:nvPr>
        </p:nvSpPr>
        <p:spPr>
          <a:xfrm>
            <a:off x="839788" y="2197172"/>
            <a:ext cx="4429636" cy="3358263"/>
          </a:xfrm>
        </p:spPr>
        <p:txBody>
          <a:bodyPr>
            <a:noAutofit/>
          </a:bodyPr>
          <a:lstStyle/>
          <a:p>
            <a:pPr marL="342900" indent="-342900">
              <a:buFont typeface="Arial" panose="020B0604020202020204" pitchFamily="34" charset="0"/>
              <a:buChar char="•"/>
            </a:pPr>
            <a:r>
              <a:rPr lang="nb-NO" b="1">
                <a:latin typeface="+mj-lt"/>
              </a:rPr>
              <a:t>Exchange data </a:t>
            </a:r>
            <a:r>
              <a:rPr lang="nb-NO" err="1">
                <a:latin typeface="+mj-lt"/>
              </a:rPr>
              <a:t>between</a:t>
            </a:r>
            <a:r>
              <a:rPr lang="nb-NO">
                <a:latin typeface="+mj-lt"/>
              </a:rPr>
              <a:t> SuperOffice CRM and </a:t>
            </a:r>
            <a:r>
              <a:rPr lang="en-US" b="0" i="0">
                <a:solidFill>
                  <a:srgbClr val="000000"/>
                </a:solidFill>
                <a:effectLst/>
                <a:latin typeface="+mj-lt"/>
              </a:rPr>
              <a:t>your other cloud-based applications</a:t>
            </a:r>
          </a:p>
          <a:p>
            <a:pPr marL="342900" indent="-342900" algn="l">
              <a:buFont typeface="Arial" panose="020B0604020202020204" pitchFamily="34" charset="0"/>
              <a:buChar char="•"/>
            </a:pPr>
            <a:r>
              <a:rPr lang="en-US" b="0" i="0">
                <a:solidFill>
                  <a:srgbClr val="212529"/>
                </a:solidFill>
                <a:effectLst/>
                <a:latin typeface="+mj-lt"/>
              </a:rPr>
              <a:t>Fully cloud-based, no local installation.</a:t>
            </a:r>
          </a:p>
          <a:p>
            <a:pPr marL="342900" indent="-342900" algn="l">
              <a:buFont typeface="Arial" panose="020B0604020202020204" pitchFamily="34" charset="0"/>
              <a:buChar char="•"/>
            </a:pPr>
            <a:r>
              <a:rPr lang="en-US" b="0" i="0">
                <a:solidFill>
                  <a:srgbClr val="212529"/>
                </a:solidFill>
                <a:effectLst/>
                <a:latin typeface="+mj-lt"/>
              </a:rPr>
              <a:t>Scheduled, manual, or triggered import and export.</a:t>
            </a:r>
          </a:p>
          <a:p>
            <a:pPr marL="342900" indent="-342900" algn="l">
              <a:buFont typeface="Arial" panose="020B0604020202020204" pitchFamily="34" charset="0"/>
              <a:buChar char="•"/>
            </a:pPr>
            <a:r>
              <a:rPr lang="en-US" b="0" i="0">
                <a:solidFill>
                  <a:srgbClr val="212529"/>
                </a:solidFill>
                <a:effectLst/>
                <a:latin typeface="+mj-lt"/>
              </a:rPr>
              <a:t>Support for online storage services like Dropbox, Google Drive, Microsoft One-Drive, and (S)FTP</a:t>
            </a:r>
            <a:br>
              <a:rPr lang="en-US">
                <a:latin typeface="+mj-lt"/>
              </a:rPr>
            </a:br>
            <a:endParaRPr lang="en-US">
              <a:latin typeface="+mj-lt"/>
            </a:endParaRPr>
          </a:p>
        </p:txBody>
      </p:sp>
      <p:sp>
        <p:nvSpPr>
          <p:cNvPr id="6" name="Arrow: Left 5">
            <a:hlinkClick r:id="rId4" action="ppaction://hlinksldjump"/>
            <a:extLst>
              <a:ext uri="{FF2B5EF4-FFF2-40B4-BE49-F238E27FC236}">
                <a16:creationId xmlns:a16="http://schemas.microsoft.com/office/drawing/2014/main" id="{98ACE012-3DDE-4878-B2C3-06E02DE3B8FC}"/>
              </a:ext>
            </a:extLst>
          </p:cNvPr>
          <p:cNvSpPr/>
          <p:nvPr/>
        </p:nvSpPr>
        <p:spPr>
          <a:xfrm>
            <a:off x="162435" y="6478292"/>
            <a:ext cx="457496" cy="232474"/>
          </a:xfrm>
          <a:prstGeom prst="leftArrow">
            <a:avLst/>
          </a:prstGeom>
          <a:solidFill>
            <a:srgbClr val="A6D3DD"/>
          </a:solidFill>
          <a:ln>
            <a:solidFill>
              <a:srgbClr val="A6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432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AF27A7-B87C-4CC8-A282-2BF8775874F9}"/>
              </a:ext>
            </a:extLst>
          </p:cNvPr>
          <p:cNvSpPr>
            <a:spLocks noGrp="1"/>
          </p:cNvSpPr>
          <p:nvPr>
            <p:ph type="title"/>
          </p:nvPr>
        </p:nvSpPr>
        <p:spPr/>
        <p:txBody>
          <a:bodyPr/>
          <a:lstStyle/>
          <a:p>
            <a:r>
              <a:rPr lang="nb-NO" err="1"/>
              <a:t>Recent</a:t>
            </a:r>
            <a:r>
              <a:rPr lang="nb-NO"/>
              <a:t> and </a:t>
            </a:r>
            <a:r>
              <a:rPr lang="nb-NO" err="1"/>
              <a:t>improved</a:t>
            </a:r>
            <a:r>
              <a:rPr lang="nb-NO"/>
              <a:t> </a:t>
            </a:r>
            <a:r>
              <a:rPr lang="nb-NO" err="1"/>
              <a:t>features</a:t>
            </a:r>
            <a:r>
              <a:rPr lang="nb-NO"/>
              <a:t> and </a:t>
            </a:r>
            <a:r>
              <a:rPr lang="nb-NO" err="1"/>
              <a:t>resources</a:t>
            </a:r>
            <a:endParaRPr lang="en-US"/>
          </a:p>
        </p:txBody>
      </p:sp>
    </p:spTree>
    <p:extLst>
      <p:ext uri="{BB962C8B-B14F-4D97-AF65-F5344CB8AC3E}">
        <p14:creationId xmlns:p14="http://schemas.microsoft.com/office/powerpoint/2010/main" val="1001073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718070-24FD-1646-8F49-AA045E02C08C}"/>
              </a:ext>
            </a:extLst>
          </p:cNvPr>
          <p:cNvSpPr>
            <a:spLocks noGrp="1"/>
          </p:cNvSpPr>
          <p:nvPr>
            <p:ph type="title"/>
          </p:nvPr>
        </p:nvSpPr>
        <p:spPr>
          <a:xfrm>
            <a:off x="839788" y="987424"/>
            <a:ext cx="4073034" cy="1321823"/>
          </a:xfrm>
        </p:spPr>
        <p:txBody>
          <a:bodyPr>
            <a:normAutofit/>
          </a:bodyPr>
          <a:lstStyle/>
          <a:p>
            <a:r>
              <a:rPr lang="nb-NO" dirty="0"/>
              <a:t>SuperOffice 9 - </a:t>
            </a:r>
            <a:r>
              <a:rPr lang="nb-NO" dirty="0" err="1"/>
              <a:t>recap</a:t>
            </a:r>
            <a:endParaRPr lang="en-NO" sz="4800" dirty="0"/>
          </a:p>
        </p:txBody>
      </p:sp>
      <p:sp>
        <p:nvSpPr>
          <p:cNvPr id="4" name="Text Placeholder 3">
            <a:extLst>
              <a:ext uri="{FF2B5EF4-FFF2-40B4-BE49-F238E27FC236}">
                <a16:creationId xmlns:a16="http://schemas.microsoft.com/office/drawing/2014/main" id="{B1E9458A-5D1F-D444-8793-F18EDEA06E95}"/>
              </a:ext>
            </a:extLst>
          </p:cNvPr>
          <p:cNvSpPr>
            <a:spLocks noGrp="1"/>
          </p:cNvSpPr>
          <p:nvPr>
            <p:ph type="body" sz="half" idx="2"/>
          </p:nvPr>
        </p:nvSpPr>
        <p:spPr>
          <a:xfrm>
            <a:off x="839788" y="2510725"/>
            <a:ext cx="5001847" cy="3245390"/>
          </a:xfrm>
        </p:spPr>
        <p:txBody>
          <a:bodyPr>
            <a:normAutofit fontScale="92500" lnSpcReduction="20000"/>
          </a:bodyPr>
          <a:lstStyle/>
          <a:p>
            <a:pPr fontAlgn="base">
              <a:lnSpc>
                <a:spcPct val="110000"/>
              </a:lnSpc>
            </a:pPr>
            <a:r>
              <a:rPr lang="en-US" dirty="0"/>
              <a:t>A solution architecture and a </a:t>
            </a:r>
            <a:br>
              <a:rPr lang="en-US" dirty="0"/>
            </a:br>
            <a:r>
              <a:rPr lang="en-US" dirty="0"/>
              <a:t>CRM platform </a:t>
            </a:r>
            <a:r>
              <a:rPr lang="en-US" b="1" dirty="0"/>
              <a:t>built for the future​</a:t>
            </a:r>
          </a:p>
          <a:p>
            <a:pPr fontAlgn="base">
              <a:lnSpc>
                <a:spcPct val="110000"/>
              </a:lnSpc>
            </a:pPr>
            <a:r>
              <a:rPr lang="en-US" dirty="0"/>
              <a:t>Taking advantage of brand-new </a:t>
            </a:r>
            <a:r>
              <a:rPr lang="en-US" b="1" dirty="0"/>
              <a:t>technological innovations</a:t>
            </a:r>
          </a:p>
          <a:p>
            <a:pPr fontAlgn="base">
              <a:lnSpc>
                <a:spcPct val="110000"/>
              </a:lnSpc>
            </a:pPr>
            <a:r>
              <a:rPr lang="en-US" dirty="0"/>
              <a:t>Enhanced with new features, </a:t>
            </a:r>
            <a:br>
              <a:rPr lang="en-US" dirty="0"/>
            </a:br>
            <a:r>
              <a:rPr lang="en-US" dirty="0"/>
              <a:t>improvements and more services </a:t>
            </a:r>
            <a:br>
              <a:rPr lang="en-US" dirty="0"/>
            </a:br>
            <a:r>
              <a:rPr lang="en-US" dirty="0"/>
              <a:t>to help you </a:t>
            </a:r>
            <a:r>
              <a:rPr lang="en-US" b="1" dirty="0"/>
              <a:t>connect data, people and  processes </a:t>
            </a:r>
            <a:r>
              <a:rPr lang="en-US" dirty="0"/>
              <a:t>in a way that enables you to create </a:t>
            </a:r>
            <a:r>
              <a:rPr lang="en-US" b="1" dirty="0"/>
              <a:t>sustainable, long-term relationships </a:t>
            </a:r>
            <a:r>
              <a:rPr lang="en-US" dirty="0"/>
              <a:t>with your customers, prospects and suppliers ​</a:t>
            </a:r>
          </a:p>
          <a:p>
            <a:endParaRPr lang="en-GB" sz="1400" dirty="0"/>
          </a:p>
          <a:p>
            <a:endParaRPr lang="en-NO" sz="1400" dirty="0"/>
          </a:p>
        </p:txBody>
      </p:sp>
      <p:pic>
        <p:nvPicPr>
          <p:cNvPr id="7" name="Bilde 3">
            <a:extLst>
              <a:ext uri="{FF2B5EF4-FFF2-40B4-BE49-F238E27FC236}">
                <a16:creationId xmlns:a16="http://schemas.microsoft.com/office/drawing/2014/main" id="{2677DFE4-7F7F-A041-A982-AD4F455AF01B}"/>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l="24" r="24"/>
          <a:stretch>
            <a:fillRect/>
          </a:stretch>
        </p:blipFill>
        <p:spPr>
          <a:prstGeom prst="rect">
            <a:avLst/>
          </a:prstGeom>
        </p:spPr>
      </p:pic>
    </p:spTree>
    <p:extLst>
      <p:ext uri="{BB962C8B-B14F-4D97-AF65-F5344CB8AC3E}">
        <p14:creationId xmlns:p14="http://schemas.microsoft.com/office/powerpoint/2010/main" val="229140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4EC5D6E-617A-4780-9450-47DE2233D9A5}"/>
              </a:ext>
            </a:extLst>
          </p:cNvPr>
          <p:cNvSpPr/>
          <p:nvPr/>
        </p:nvSpPr>
        <p:spPr>
          <a:xfrm>
            <a:off x="5950834" y="1730584"/>
            <a:ext cx="5161450" cy="352334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D9F7206-9E66-49B0-A0DB-9957333225B9}"/>
              </a:ext>
            </a:extLst>
          </p:cNvPr>
          <p:cNvSpPr>
            <a:spLocks noGrp="1"/>
          </p:cNvSpPr>
          <p:nvPr>
            <p:ph type="title"/>
          </p:nvPr>
        </p:nvSpPr>
        <p:spPr>
          <a:xfrm>
            <a:off x="839788" y="987424"/>
            <a:ext cx="4784887" cy="1321823"/>
          </a:xfrm>
        </p:spPr>
        <p:txBody>
          <a:bodyPr>
            <a:noAutofit/>
          </a:bodyPr>
          <a:lstStyle/>
          <a:p>
            <a:r>
              <a:rPr lang="nb-NO" err="1">
                <a:latin typeface="Arial Black" panose="020B0A04020102020204" pitchFamily="34" charset="0"/>
              </a:rPr>
              <a:t>Find</a:t>
            </a:r>
            <a:r>
              <a:rPr lang="nb-NO">
                <a:latin typeface="Arial Black" panose="020B0A04020102020204" pitchFamily="34" charset="0"/>
              </a:rPr>
              <a:t> </a:t>
            </a:r>
            <a:r>
              <a:rPr lang="nb-NO" err="1">
                <a:latin typeface="Arial Black" panose="020B0A04020102020204" pitchFamily="34" charset="0"/>
              </a:rPr>
              <a:t>information</a:t>
            </a:r>
            <a:r>
              <a:rPr lang="nb-NO">
                <a:latin typeface="Arial Black" panose="020B0A04020102020204" pitchFamily="34" charset="0"/>
              </a:rPr>
              <a:t> faster </a:t>
            </a:r>
            <a:r>
              <a:rPr lang="nb-NO" err="1">
                <a:latin typeface="Arial Black" panose="020B0A04020102020204" pitchFamily="34" charset="0"/>
              </a:rPr>
              <a:t>with</a:t>
            </a:r>
            <a:r>
              <a:rPr lang="nb-NO">
                <a:latin typeface="Arial Black" panose="020B0A04020102020204" pitchFamily="34" charset="0"/>
              </a:rPr>
              <a:t> </a:t>
            </a:r>
            <a:r>
              <a:rPr lang="nb-NO" err="1">
                <a:latin typeface="Arial Black" panose="020B0A04020102020204" pitchFamily="34" charset="0"/>
              </a:rPr>
              <a:t>improved</a:t>
            </a:r>
            <a:r>
              <a:rPr lang="nb-NO">
                <a:latin typeface="Arial Black" panose="020B0A04020102020204" pitchFamily="34" charset="0"/>
              </a:rPr>
              <a:t> </a:t>
            </a:r>
            <a:r>
              <a:rPr lang="nb-NO" err="1">
                <a:latin typeface="Arial Black" panose="020B0A04020102020204" pitchFamily="34" charset="0"/>
              </a:rPr>
              <a:t>search</a:t>
            </a:r>
            <a:endParaRPr lang="en-US">
              <a:latin typeface="Arial Black" panose="020B0A04020102020204" pitchFamily="34" charset="0"/>
            </a:endParaRPr>
          </a:p>
        </p:txBody>
      </p:sp>
      <p:pic>
        <p:nvPicPr>
          <p:cNvPr id="3" name="Plassholder for innhold 2">
            <a:extLst>
              <a:ext uri="{FF2B5EF4-FFF2-40B4-BE49-F238E27FC236}">
                <a16:creationId xmlns:a16="http://schemas.microsoft.com/office/drawing/2014/main" id="{DABBB492-6A74-4558-BDEA-5089EF7B761B}"/>
              </a:ext>
            </a:extLst>
          </p:cNvPr>
          <p:cNvPicPr>
            <a:picLocks noGrp="1" noChangeAspect="1"/>
          </p:cNvPicPr>
          <p:nvPr>
            <p:ph idx="1"/>
          </p:nvPr>
        </p:nvPicPr>
        <p:blipFill>
          <a:blip r:embed="rId3"/>
          <a:stretch>
            <a:fillRect/>
          </a:stretch>
        </p:blipFill>
        <p:spPr>
          <a:xfrm>
            <a:off x="5624675" y="1410349"/>
            <a:ext cx="5278086" cy="3621731"/>
          </a:xfrm>
          <a:prstGeom prst="rect">
            <a:avLst/>
          </a:prstGeom>
        </p:spPr>
      </p:pic>
      <p:sp>
        <p:nvSpPr>
          <p:cNvPr id="10" name="Plassholder for tekst 9">
            <a:extLst>
              <a:ext uri="{FF2B5EF4-FFF2-40B4-BE49-F238E27FC236}">
                <a16:creationId xmlns:a16="http://schemas.microsoft.com/office/drawing/2014/main" id="{C80B7F84-34FD-4947-86AA-896E5C6FAFCB}"/>
              </a:ext>
            </a:extLst>
          </p:cNvPr>
          <p:cNvSpPr>
            <a:spLocks noGrp="1"/>
          </p:cNvSpPr>
          <p:nvPr>
            <p:ph type="body" sz="half" idx="2"/>
          </p:nvPr>
        </p:nvSpPr>
        <p:spPr>
          <a:xfrm>
            <a:off x="839788" y="2642941"/>
            <a:ext cx="3932237" cy="3358263"/>
          </a:xfrm>
        </p:spPr>
        <p:txBody>
          <a:bodyPr/>
          <a:lstStyle/>
          <a:p>
            <a:pPr algn="l" rtl="0" fontAlgn="base"/>
            <a:r>
              <a:rPr lang="en-US" b="1" i="0">
                <a:solidFill>
                  <a:srgbClr val="2B2929"/>
                </a:solidFill>
                <a:effectLst/>
                <a:latin typeface="Arial" panose="020B0604020202020204" pitchFamily="34" charset="0"/>
              </a:rPr>
              <a:t>Improved search</a:t>
            </a:r>
            <a:r>
              <a:rPr lang="en-US" b="0" i="0">
                <a:solidFill>
                  <a:srgbClr val="2B2929"/>
                </a:solidFill>
                <a:effectLst/>
                <a:latin typeface="Arial" panose="020B0604020202020204" pitchFamily="34" charset="0"/>
              </a:rPr>
              <a:t>, with </a:t>
            </a:r>
            <a:r>
              <a:rPr lang="en-US" b="1" i="0">
                <a:solidFill>
                  <a:srgbClr val="2B2929"/>
                </a:solidFill>
                <a:effectLst/>
                <a:latin typeface="Arial" panose="020B0604020202020204" pitchFamily="34" charset="0"/>
              </a:rPr>
              <a:t>improved performance</a:t>
            </a:r>
            <a:r>
              <a:rPr lang="en-US" b="0" i="0">
                <a:solidFill>
                  <a:srgbClr val="2B2929"/>
                </a:solidFill>
                <a:effectLst/>
                <a:latin typeface="Arial" panose="020B0604020202020204" pitchFamily="34" charset="0"/>
              </a:rPr>
              <a:t> and avoiding the need for using '%' in the search value​</a:t>
            </a:r>
          </a:p>
          <a:p>
            <a:pPr algn="l" rtl="0" fontAlgn="base"/>
            <a:r>
              <a:rPr lang="en-US" b="0" i="0">
                <a:solidFill>
                  <a:srgbClr val="2B2929"/>
                </a:solidFill>
                <a:effectLst/>
                <a:latin typeface="Arial" panose="020B0604020202020204" pitchFamily="34" charset="0"/>
              </a:rPr>
              <a:t>- Free text searches within: Text fields, Number fields, Addresses, mail, Phone, URLs, Info texts​</a:t>
            </a:r>
            <a:endParaRPr lang="en-US" b="0" i="0">
              <a:solidFill>
                <a:srgbClr val="2B2929"/>
              </a:solidFill>
              <a:effectLst/>
              <a:latin typeface="Segoe UI" panose="020B0502040204020203" pitchFamily="34" charset="0"/>
            </a:endParaRPr>
          </a:p>
          <a:p>
            <a:pPr algn="l" rtl="0" fontAlgn="base"/>
            <a:r>
              <a:rPr lang="en-US" b="0" i="0">
                <a:solidFill>
                  <a:srgbClr val="2B2929"/>
                </a:solidFill>
                <a:effectLst/>
                <a:latin typeface="Arial" panose="020B0604020202020204" pitchFamily="34" charset="0"/>
              </a:rPr>
              <a:t>- Navigator search for Company, Person, Sale, Project, Selection</a:t>
            </a:r>
            <a:endParaRPr lang="en-US" b="0" i="0">
              <a:solidFill>
                <a:srgbClr val="2B2929"/>
              </a:solidFill>
              <a:effectLst/>
              <a:latin typeface="Segoe UI" panose="020B0502040204020203" pitchFamily="34" charset="0"/>
            </a:endParaRPr>
          </a:p>
          <a:p>
            <a:endParaRPr lang="en-US"/>
          </a:p>
        </p:txBody>
      </p:sp>
    </p:spTree>
    <p:extLst>
      <p:ext uri="{BB962C8B-B14F-4D97-AF65-F5344CB8AC3E}">
        <p14:creationId xmlns:p14="http://schemas.microsoft.com/office/powerpoint/2010/main" val="1245010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5D03E0-4986-4F40-B0C3-5721C391BEEE}"/>
              </a:ext>
            </a:extLst>
          </p:cNvPr>
          <p:cNvSpPr>
            <a:spLocks noGrp="1"/>
          </p:cNvSpPr>
          <p:nvPr>
            <p:ph type="title"/>
          </p:nvPr>
        </p:nvSpPr>
        <p:spPr>
          <a:xfrm>
            <a:off x="839788" y="987424"/>
            <a:ext cx="4829492" cy="1321823"/>
          </a:xfrm>
        </p:spPr>
        <p:txBody>
          <a:bodyPr>
            <a:noAutofit/>
          </a:bodyPr>
          <a:lstStyle/>
          <a:p>
            <a:r>
              <a:rPr lang="nb-NO" err="1">
                <a:latin typeface="Arial Black" panose="020B0A04020102020204" pitchFamily="34" charset="0"/>
              </a:rPr>
              <a:t>Get</a:t>
            </a:r>
            <a:r>
              <a:rPr lang="nb-NO">
                <a:latin typeface="Arial Black" panose="020B0A04020102020204" pitchFamily="34" charset="0"/>
              </a:rPr>
              <a:t> </a:t>
            </a:r>
            <a:r>
              <a:rPr lang="nb-NO" err="1">
                <a:latin typeface="Arial Black" panose="020B0A04020102020204" pitchFamily="34" charset="0"/>
              </a:rPr>
              <a:t>valuable</a:t>
            </a:r>
            <a:r>
              <a:rPr lang="nb-NO">
                <a:latin typeface="Arial Black" panose="020B0A04020102020204" pitchFamily="34" charset="0"/>
              </a:rPr>
              <a:t> feedback </a:t>
            </a:r>
            <a:r>
              <a:rPr lang="nb-NO" err="1">
                <a:latin typeface="Arial Black" panose="020B0A04020102020204" pitchFamily="34" charset="0"/>
              </a:rPr>
              <a:t>using</a:t>
            </a:r>
            <a:r>
              <a:rPr lang="nb-NO">
                <a:latin typeface="Arial Black" panose="020B0A04020102020204" pitchFamily="34" charset="0"/>
              </a:rPr>
              <a:t>  web forms</a:t>
            </a:r>
            <a:endParaRPr lang="en-US">
              <a:latin typeface="Arial Black" panose="020B0A04020102020204" pitchFamily="34" charset="0"/>
            </a:endParaRPr>
          </a:p>
        </p:txBody>
      </p:sp>
      <p:sp>
        <p:nvSpPr>
          <p:cNvPr id="3" name="Plassholder for innhold 2">
            <a:extLst>
              <a:ext uri="{FF2B5EF4-FFF2-40B4-BE49-F238E27FC236}">
                <a16:creationId xmlns:a16="http://schemas.microsoft.com/office/drawing/2014/main" id="{B6E48B43-4AE3-40E3-9702-8D1DC935D5C2}"/>
              </a:ext>
            </a:extLst>
          </p:cNvPr>
          <p:cNvSpPr>
            <a:spLocks noGrp="1"/>
          </p:cNvSpPr>
          <p:nvPr>
            <p:ph idx="1"/>
          </p:nvPr>
        </p:nvSpPr>
        <p:spPr/>
        <p:txBody>
          <a:bodyPr vert="horz" lIns="91440" tIns="45720" rIns="91440" bIns="45720" rtlCol="0" anchor="t">
            <a:normAutofit/>
          </a:bodyPr>
          <a:lstStyle/>
          <a:p>
            <a:endParaRPr lang="nb-NO" sz="3000">
              <a:highlight>
                <a:srgbClr val="EF7545"/>
              </a:highlight>
            </a:endParaRPr>
          </a:p>
          <a:p>
            <a:endParaRPr lang="en-US" sz="3000"/>
          </a:p>
        </p:txBody>
      </p:sp>
      <p:sp>
        <p:nvSpPr>
          <p:cNvPr id="4" name="Plassholder for tekst 3">
            <a:extLst>
              <a:ext uri="{FF2B5EF4-FFF2-40B4-BE49-F238E27FC236}">
                <a16:creationId xmlns:a16="http://schemas.microsoft.com/office/drawing/2014/main" id="{05B92C65-E8D6-4538-91F0-C2C195DFD8EE}"/>
              </a:ext>
            </a:extLst>
          </p:cNvPr>
          <p:cNvSpPr>
            <a:spLocks noGrp="1"/>
          </p:cNvSpPr>
          <p:nvPr>
            <p:ph type="body" sz="half" idx="2"/>
          </p:nvPr>
        </p:nvSpPr>
        <p:spPr/>
        <p:txBody>
          <a:bodyPr vert="horz" lIns="91440" tIns="45720" rIns="91440" bIns="45720" rtlCol="0" anchor="t">
            <a:normAutofit/>
          </a:bodyPr>
          <a:lstStyle/>
          <a:p>
            <a:r>
              <a:rPr lang="en-US">
                <a:latin typeface="Arial"/>
                <a:cs typeface="Arial"/>
              </a:rPr>
              <a:t>Additional features for web forms include:</a:t>
            </a:r>
            <a:endParaRPr lang="en-US"/>
          </a:p>
          <a:p>
            <a:pPr marL="342900" indent="-342900">
              <a:buChar char="•"/>
            </a:pPr>
            <a:r>
              <a:rPr lang="en-US">
                <a:latin typeface="Arial"/>
                <a:cs typeface="Arial"/>
              </a:rPr>
              <a:t>More fields to choose from</a:t>
            </a:r>
          </a:p>
          <a:p>
            <a:pPr marL="342900" indent="-342900">
              <a:buChar char="•"/>
            </a:pPr>
            <a:r>
              <a:rPr lang="en-US">
                <a:latin typeface="Arial"/>
                <a:cs typeface="Arial"/>
              </a:rPr>
              <a:t>Improved visual design on rating buttons </a:t>
            </a:r>
            <a:endParaRPr lang="en-US"/>
          </a:p>
          <a:p>
            <a:pPr marL="342900" indent="-342900">
              <a:buChar char="•"/>
            </a:pPr>
            <a:r>
              <a:rPr lang="en-US">
                <a:latin typeface="Arial"/>
                <a:cs typeface="Arial"/>
              </a:rPr>
              <a:t>Present your fields in two columns</a:t>
            </a:r>
          </a:p>
          <a:p>
            <a:pPr marL="342900" indent="-342900">
              <a:buChar char="•"/>
            </a:pPr>
            <a:r>
              <a:rPr lang="en-US">
                <a:latin typeface="Arial"/>
                <a:cs typeface="Arial"/>
              </a:rPr>
              <a:t>The possibility to use sections or multiple pages on a form</a:t>
            </a:r>
          </a:p>
        </p:txBody>
      </p:sp>
      <p:pic>
        <p:nvPicPr>
          <p:cNvPr id="9" name="Picture 9" descr="Graphical user interface&#10;&#10;Description automatically generated">
            <a:extLst>
              <a:ext uri="{FF2B5EF4-FFF2-40B4-BE49-F238E27FC236}">
                <a16:creationId xmlns:a16="http://schemas.microsoft.com/office/drawing/2014/main" id="{79A213BB-A8F5-4D53-BC9C-366BFAA433A5}"/>
              </a:ext>
            </a:extLst>
          </p:cNvPr>
          <p:cNvPicPr>
            <a:picLocks noChangeAspect="1"/>
          </p:cNvPicPr>
          <p:nvPr/>
        </p:nvPicPr>
        <p:blipFill>
          <a:blip r:embed="rId3"/>
          <a:stretch>
            <a:fillRect/>
          </a:stretch>
        </p:blipFill>
        <p:spPr>
          <a:xfrm>
            <a:off x="5692588" y="1482762"/>
            <a:ext cx="3352800" cy="2350545"/>
          </a:xfrm>
          <a:prstGeom prst="rect">
            <a:avLst/>
          </a:prstGeom>
        </p:spPr>
      </p:pic>
      <p:pic>
        <p:nvPicPr>
          <p:cNvPr id="10" name="Picture 11">
            <a:extLst>
              <a:ext uri="{FF2B5EF4-FFF2-40B4-BE49-F238E27FC236}">
                <a16:creationId xmlns:a16="http://schemas.microsoft.com/office/drawing/2014/main" id="{96606414-614A-4799-85EA-9388ADAFF27C}"/>
              </a:ext>
            </a:extLst>
          </p:cNvPr>
          <p:cNvPicPr>
            <a:picLocks noChangeAspect="1"/>
          </p:cNvPicPr>
          <p:nvPr/>
        </p:nvPicPr>
        <p:blipFill>
          <a:blip r:embed="rId4"/>
          <a:stretch>
            <a:fillRect/>
          </a:stretch>
        </p:blipFill>
        <p:spPr>
          <a:xfrm>
            <a:off x="6580094" y="2155115"/>
            <a:ext cx="3352800" cy="2350545"/>
          </a:xfrm>
          <a:prstGeom prst="rect">
            <a:avLst/>
          </a:prstGeom>
        </p:spPr>
      </p:pic>
      <p:pic>
        <p:nvPicPr>
          <p:cNvPr id="12" name="Picture 12" descr="Graphical user interface, application&#10;&#10;Description automatically generated">
            <a:extLst>
              <a:ext uri="{FF2B5EF4-FFF2-40B4-BE49-F238E27FC236}">
                <a16:creationId xmlns:a16="http://schemas.microsoft.com/office/drawing/2014/main" id="{ED4E26D0-9484-400C-986E-6946D9E5CF6C}"/>
              </a:ext>
            </a:extLst>
          </p:cNvPr>
          <p:cNvPicPr>
            <a:picLocks noChangeAspect="1"/>
          </p:cNvPicPr>
          <p:nvPr/>
        </p:nvPicPr>
        <p:blipFill>
          <a:blip r:embed="rId5"/>
          <a:stretch>
            <a:fillRect/>
          </a:stretch>
        </p:blipFill>
        <p:spPr>
          <a:xfrm>
            <a:off x="7664823" y="2782644"/>
            <a:ext cx="3352800" cy="2350545"/>
          </a:xfrm>
          <a:prstGeom prst="rect">
            <a:avLst/>
          </a:prstGeom>
        </p:spPr>
      </p:pic>
    </p:spTree>
    <p:extLst>
      <p:ext uri="{BB962C8B-B14F-4D97-AF65-F5344CB8AC3E}">
        <p14:creationId xmlns:p14="http://schemas.microsoft.com/office/powerpoint/2010/main" val="397986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9F7206-9E66-49B0-A0DB-9957333225B9}"/>
              </a:ext>
            </a:extLst>
          </p:cNvPr>
          <p:cNvSpPr>
            <a:spLocks noGrp="1"/>
          </p:cNvSpPr>
          <p:nvPr>
            <p:ph type="title"/>
          </p:nvPr>
        </p:nvSpPr>
        <p:spPr>
          <a:xfrm>
            <a:off x="831850" y="1430879"/>
            <a:ext cx="10515600" cy="1859795"/>
          </a:xfrm>
        </p:spPr>
        <p:txBody>
          <a:bodyPr>
            <a:normAutofit/>
          </a:bodyPr>
          <a:lstStyle/>
          <a:p>
            <a:r>
              <a:rPr lang="nb-NO" sz="6000" dirty="0"/>
              <a:t>NEW APPS</a:t>
            </a:r>
            <a:endParaRPr lang="en-US" sz="6000" dirty="0"/>
          </a:p>
        </p:txBody>
      </p:sp>
      <p:sp>
        <p:nvSpPr>
          <p:cNvPr id="5" name="TekstSylinder 4">
            <a:extLst>
              <a:ext uri="{FF2B5EF4-FFF2-40B4-BE49-F238E27FC236}">
                <a16:creationId xmlns:a16="http://schemas.microsoft.com/office/drawing/2014/main" id="{5523A26B-00EA-4DBE-8FB8-E28E2B36D84C}"/>
              </a:ext>
            </a:extLst>
          </p:cNvPr>
          <p:cNvSpPr txBox="1"/>
          <p:nvPr/>
        </p:nvSpPr>
        <p:spPr>
          <a:xfrm>
            <a:off x="844550" y="2360777"/>
            <a:ext cx="6093912" cy="707886"/>
          </a:xfrm>
          <a:prstGeom prst="rect">
            <a:avLst/>
          </a:prstGeom>
          <a:noFill/>
        </p:spPr>
        <p:txBody>
          <a:bodyPr wrap="square">
            <a:spAutoFit/>
          </a:bodyPr>
          <a:lstStyle/>
          <a:p>
            <a:r>
              <a:rPr lang="en-US" sz="2000" b="1" dirty="0">
                <a:solidFill>
                  <a:schemeClr val="accent1"/>
                </a:solidFill>
                <a:latin typeface="+mj-lt"/>
              </a:rPr>
              <a:t>More connections and overall i</a:t>
            </a:r>
            <a:r>
              <a:rPr lang="en-US" sz="2000" b="1" i="0" dirty="0">
                <a:solidFill>
                  <a:schemeClr val="accent1"/>
                </a:solidFill>
                <a:effectLst/>
                <a:latin typeface="+mj-lt"/>
              </a:rPr>
              <a:t>mproved store experience</a:t>
            </a:r>
            <a:endParaRPr lang="en-US" sz="2000" b="1" dirty="0">
              <a:solidFill>
                <a:schemeClr val="accent1"/>
              </a:solidFill>
              <a:latin typeface="+mj-lt"/>
            </a:endParaRPr>
          </a:p>
        </p:txBody>
      </p:sp>
      <p:pic>
        <p:nvPicPr>
          <p:cNvPr id="10" name="Picture 9" descr="A picture containing dark&#10;&#10;Description automatically generated">
            <a:extLst>
              <a:ext uri="{FF2B5EF4-FFF2-40B4-BE49-F238E27FC236}">
                <a16:creationId xmlns:a16="http://schemas.microsoft.com/office/drawing/2014/main" id="{6BEC2356-514F-4829-96E9-3EF864BF157A}"/>
              </a:ext>
            </a:extLst>
          </p:cNvPr>
          <p:cNvPicPr>
            <a:picLocks noChangeAspect="1"/>
          </p:cNvPicPr>
          <p:nvPr/>
        </p:nvPicPr>
        <p:blipFill>
          <a:blip r:embed="rId3"/>
          <a:stretch>
            <a:fillRect/>
          </a:stretch>
        </p:blipFill>
        <p:spPr>
          <a:xfrm>
            <a:off x="6089650" y="0"/>
            <a:ext cx="6858000" cy="6858000"/>
          </a:xfrm>
          <a:prstGeom prst="rect">
            <a:avLst/>
          </a:prstGeom>
        </p:spPr>
      </p:pic>
    </p:spTree>
    <p:extLst>
      <p:ext uri="{BB962C8B-B14F-4D97-AF65-F5344CB8AC3E}">
        <p14:creationId xmlns:p14="http://schemas.microsoft.com/office/powerpoint/2010/main" val="401358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3EC554E-A7FE-45E1-95DD-CAC25F9B82B8}"/>
              </a:ext>
            </a:extLst>
          </p:cNvPr>
          <p:cNvSpPr/>
          <p:nvPr/>
        </p:nvSpPr>
        <p:spPr>
          <a:xfrm>
            <a:off x="6695101" y="1451102"/>
            <a:ext cx="4943989" cy="444314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C05D630B-A60D-42F2-BCDE-78B8C57D4CD3}"/>
              </a:ext>
            </a:extLst>
          </p:cNvPr>
          <p:cNvSpPr>
            <a:spLocks noGrp="1"/>
          </p:cNvSpPr>
          <p:nvPr>
            <p:ph type="title"/>
          </p:nvPr>
        </p:nvSpPr>
        <p:spPr>
          <a:xfrm>
            <a:off x="838200" y="1147585"/>
            <a:ext cx="5181600" cy="729487"/>
          </a:xfrm>
        </p:spPr>
        <p:txBody>
          <a:bodyPr>
            <a:noAutofit/>
          </a:bodyPr>
          <a:lstStyle/>
          <a:p>
            <a:r>
              <a:rPr lang="en-US" b="0" i="0" dirty="0">
                <a:solidFill>
                  <a:schemeClr val="accent1"/>
                </a:solidFill>
                <a:effectLst/>
                <a:latin typeface="Arial Black" panose="020B0A04020102020204" pitchFamily="34" charset="0"/>
              </a:rPr>
              <a:t>Scale up and customize your solution</a:t>
            </a:r>
            <a:endParaRPr lang="en-US" dirty="0">
              <a:solidFill>
                <a:schemeClr val="accent1"/>
              </a:solidFill>
              <a:latin typeface="Arial Black" panose="020B0A04020102020204" pitchFamily="34" charset="0"/>
            </a:endParaRPr>
          </a:p>
        </p:txBody>
      </p:sp>
      <p:sp>
        <p:nvSpPr>
          <p:cNvPr id="5" name="Plassholder for tekst 4">
            <a:extLst>
              <a:ext uri="{FF2B5EF4-FFF2-40B4-BE49-F238E27FC236}">
                <a16:creationId xmlns:a16="http://schemas.microsoft.com/office/drawing/2014/main" id="{F1CC9887-08CB-461C-8669-9D963649D6B8}"/>
              </a:ext>
            </a:extLst>
          </p:cNvPr>
          <p:cNvSpPr>
            <a:spLocks noGrp="1"/>
          </p:cNvSpPr>
          <p:nvPr>
            <p:ph sz="half" idx="1"/>
          </p:nvPr>
        </p:nvSpPr>
        <p:spPr>
          <a:xfrm>
            <a:off x="838200" y="2544682"/>
            <a:ext cx="4369231" cy="4538043"/>
          </a:xfrm>
        </p:spPr>
        <p:txBody>
          <a:bodyPr>
            <a:noAutofit/>
          </a:bodyPr>
          <a:lstStyle/>
          <a:p>
            <a:r>
              <a:rPr lang="en-US" dirty="0">
                <a:latin typeface="+mj-lt"/>
              </a:rPr>
              <a:t>With </a:t>
            </a:r>
            <a:r>
              <a:rPr lang="en-US" sz="2000" b="1" i="0" dirty="0">
                <a:solidFill>
                  <a:srgbClr val="000000"/>
                </a:solidFill>
                <a:effectLst/>
                <a:latin typeface="+mj-lt"/>
              </a:rPr>
              <a:t>App Store 2.0</a:t>
            </a:r>
            <a:r>
              <a:rPr lang="en-US" sz="2000" b="0" i="0" dirty="0">
                <a:solidFill>
                  <a:srgbClr val="000000"/>
                </a:solidFill>
                <a:effectLst/>
                <a:latin typeface="+mj-lt"/>
              </a:rPr>
              <a:t> you can enjoy even more apps that will help you increase your productivity, customize your</a:t>
            </a:r>
            <a:br>
              <a:rPr lang="en-US" sz="2000" b="0" i="0" dirty="0">
                <a:solidFill>
                  <a:srgbClr val="000000"/>
                </a:solidFill>
                <a:effectLst/>
                <a:latin typeface="+mj-lt"/>
              </a:rPr>
            </a:br>
            <a:r>
              <a:rPr lang="en-US" sz="2000" b="0" i="0" dirty="0">
                <a:solidFill>
                  <a:srgbClr val="000000"/>
                </a:solidFill>
                <a:effectLst/>
                <a:latin typeface="+mj-lt"/>
              </a:rPr>
              <a:t>CRM solution and offer a better online experience. </a:t>
            </a:r>
            <a:endParaRPr lang="en-US" dirty="0">
              <a:latin typeface="+mj-lt"/>
            </a:endParaRPr>
          </a:p>
        </p:txBody>
      </p:sp>
      <p:sp>
        <p:nvSpPr>
          <p:cNvPr id="11" name="Content Placeholder 10">
            <a:extLst>
              <a:ext uri="{FF2B5EF4-FFF2-40B4-BE49-F238E27FC236}">
                <a16:creationId xmlns:a16="http://schemas.microsoft.com/office/drawing/2014/main" id="{3E6E7D60-7A70-49C5-A1E2-385978979DC9}"/>
              </a:ext>
            </a:extLst>
          </p:cNvPr>
          <p:cNvSpPr>
            <a:spLocks noGrp="1"/>
          </p:cNvSpPr>
          <p:nvPr>
            <p:ph sz="half" idx="2"/>
          </p:nvPr>
        </p:nvSpPr>
        <p:spPr/>
        <p:txBody>
          <a:bodyPr/>
          <a:lstStyle/>
          <a:p>
            <a:endParaRPr lang="en-US"/>
          </a:p>
        </p:txBody>
      </p:sp>
      <p:pic>
        <p:nvPicPr>
          <p:cNvPr id="9" name="Picture 8">
            <a:extLst>
              <a:ext uri="{FF2B5EF4-FFF2-40B4-BE49-F238E27FC236}">
                <a16:creationId xmlns:a16="http://schemas.microsoft.com/office/drawing/2014/main" id="{CC473622-2885-4338-A2CF-D6A04B6A3A25}"/>
              </a:ext>
            </a:extLst>
          </p:cNvPr>
          <p:cNvPicPr>
            <a:picLocks noChangeAspect="1"/>
          </p:cNvPicPr>
          <p:nvPr/>
        </p:nvPicPr>
        <p:blipFill>
          <a:blip r:embed="rId3"/>
          <a:stretch>
            <a:fillRect/>
          </a:stretch>
        </p:blipFill>
        <p:spPr>
          <a:xfrm>
            <a:off x="5727718" y="1451102"/>
            <a:ext cx="5624494" cy="4139627"/>
          </a:xfrm>
          <a:prstGeom prst="rect">
            <a:avLst/>
          </a:prstGeom>
        </p:spPr>
      </p:pic>
      <p:sp>
        <p:nvSpPr>
          <p:cNvPr id="10" name="Arrow: Left 9">
            <a:hlinkClick r:id="rId4" action="ppaction://hlinksldjump"/>
            <a:extLst>
              <a:ext uri="{FF2B5EF4-FFF2-40B4-BE49-F238E27FC236}">
                <a16:creationId xmlns:a16="http://schemas.microsoft.com/office/drawing/2014/main" id="{631EEB4A-2B7A-48E1-AB3E-7BB5B3748873}"/>
              </a:ext>
            </a:extLst>
          </p:cNvPr>
          <p:cNvSpPr/>
          <p:nvPr/>
        </p:nvSpPr>
        <p:spPr>
          <a:xfrm>
            <a:off x="162435" y="6478292"/>
            <a:ext cx="457496" cy="232474"/>
          </a:xfrm>
          <a:prstGeom prst="leftArrow">
            <a:avLst/>
          </a:prstGeom>
          <a:solidFill>
            <a:srgbClr val="A6D3DD"/>
          </a:solidFill>
          <a:ln>
            <a:solidFill>
              <a:srgbClr val="A6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772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AF27A7-B87C-4CC8-A282-2BF8775874F9}"/>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err="1"/>
              <a:t>What’s</a:t>
            </a:r>
            <a:r>
              <a:rPr lang="nb-NO"/>
              <a:t> to </a:t>
            </a:r>
            <a:r>
              <a:rPr lang="nb-NO" err="1"/>
              <a:t>come</a:t>
            </a:r>
            <a:r>
              <a:rPr lang="nb-NO"/>
              <a:t> – </a:t>
            </a:r>
            <a:r>
              <a:rPr lang="nb-NO" err="1"/>
              <a:t>future</a:t>
            </a:r>
            <a:r>
              <a:rPr lang="nb-NO"/>
              <a:t> </a:t>
            </a:r>
            <a:r>
              <a:rPr lang="nb-NO" err="1"/>
              <a:t>releases</a:t>
            </a:r>
            <a:endParaRPr lang="nb-NO"/>
          </a:p>
        </p:txBody>
      </p:sp>
    </p:spTree>
    <p:extLst>
      <p:ext uri="{BB962C8B-B14F-4D97-AF65-F5344CB8AC3E}">
        <p14:creationId xmlns:p14="http://schemas.microsoft.com/office/powerpoint/2010/main" val="1735697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9" name="Rektangel 7">
            <a:extLst>
              <a:ext uri="{FF2B5EF4-FFF2-40B4-BE49-F238E27FC236}">
                <a16:creationId xmlns:a16="http://schemas.microsoft.com/office/drawing/2014/main" id="{A41E3B4C-E323-4763-9A10-F78D70BC5F1B}"/>
              </a:ext>
            </a:extLst>
          </p:cNvPr>
          <p:cNvSpPr/>
          <p:nvPr/>
        </p:nvSpPr>
        <p:spPr>
          <a:xfrm>
            <a:off x="5850532" y="1060099"/>
            <a:ext cx="5909001" cy="4837073"/>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13" name="Picture 12">
            <a:extLst>
              <a:ext uri="{FF2B5EF4-FFF2-40B4-BE49-F238E27FC236}">
                <a16:creationId xmlns:a16="http://schemas.microsoft.com/office/drawing/2014/main" id="{F2C4EAC0-8F1C-4F02-9959-3EA9E01D3936}"/>
              </a:ext>
            </a:extLst>
          </p:cNvPr>
          <p:cNvPicPr>
            <a:picLocks noChangeAspect="1"/>
          </p:cNvPicPr>
          <p:nvPr/>
        </p:nvPicPr>
        <p:blipFill>
          <a:blip r:embed="rId3"/>
          <a:stretch>
            <a:fillRect/>
          </a:stretch>
        </p:blipFill>
        <p:spPr>
          <a:xfrm>
            <a:off x="5661398" y="749799"/>
            <a:ext cx="5825258" cy="4847331"/>
          </a:xfrm>
          <a:prstGeom prst="rect">
            <a:avLst/>
          </a:prstGeom>
        </p:spPr>
      </p:pic>
      <p:sp>
        <p:nvSpPr>
          <p:cNvPr id="2" name="Tittel 1">
            <a:extLst>
              <a:ext uri="{FF2B5EF4-FFF2-40B4-BE49-F238E27FC236}">
                <a16:creationId xmlns:a16="http://schemas.microsoft.com/office/drawing/2014/main" id="{AD9F7206-9E66-49B0-A0DB-9957333225B9}"/>
              </a:ext>
            </a:extLst>
          </p:cNvPr>
          <p:cNvSpPr>
            <a:spLocks noGrp="1"/>
          </p:cNvSpPr>
          <p:nvPr>
            <p:ph type="title"/>
          </p:nvPr>
        </p:nvSpPr>
        <p:spPr>
          <a:xfrm>
            <a:off x="839788" y="987424"/>
            <a:ext cx="4947058" cy="1321823"/>
          </a:xfrm>
        </p:spPr>
        <p:txBody>
          <a:bodyPr>
            <a:noAutofit/>
          </a:bodyPr>
          <a:lstStyle/>
          <a:p>
            <a:r>
              <a:rPr lang="nb-NO" sz="1800" err="1">
                <a:latin typeface="Arial Black" panose="020B0A04020102020204" pitchFamily="34" charset="0"/>
              </a:rPr>
              <a:t>Available</a:t>
            </a:r>
            <a:r>
              <a:rPr lang="nb-NO" sz="1800">
                <a:latin typeface="Arial Black" panose="020B0A04020102020204" pitchFamily="34" charset="0"/>
              </a:rPr>
              <a:t> </a:t>
            </a:r>
            <a:r>
              <a:rPr lang="nb-NO" sz="1800" err="1">
                <a:latin typeface="Arial Black" panose="020B0A04020102020204" pitchFamily="34" charset="0"/>
              </a:rPr>
              <a:t>soon</a:t>
            </a:r>
            <a:r>
              <a:rPr lang="nb-NO" sz="1800">
                <a:latin typeface="Arial Black" panose="020B0A04020102020204" pitchFamily="34" charset="0"/>
              </a:rPr>
              <a:t>:</a:t>
            </a:r>
            <a:br>
              <a:rPr lang="nb-NO">
                <a:latin typeface="Arial Black" panose="020B0A04020102020204" pitchFamily="34" charset="0"/>
              </a:rPr>
            </a:br>
            <a:r>
              <a:rPr lang="nb-NO">
                <a:latin typeface="Arial Black" panose="020B0A04020102020204" pitchFamily="34" charset="0"/>
              </a:rPr>
              <a:t>New Help Center &amp; </a:t>
            </a:r>
            <a:r>
              <a:rPr lang="nb-NO" err="1">
                <a:latin typeface="Arial Black" panose="020B0A04020102020204" pitchFamily="34" charset="0"/>
              </a:rPr>
              <a:t>Community</a:t>
            </a:r>
            <a:endParaRPr lang="en-US">
              <a:latin typeface="Arial Black" panose="020B0A04020102020204" pitchFamily="34" charset="0"/>
            </a:endParaRPr>
          </a:p>
        </p:txBody>
      </p:sp>
      <p:sp>
        <p:nvSpPr>
          <p:cNvPr id="5" name="Plassholder for tekst 4">
            <a:extLst>
              <a:ext uri="{FF2B5EF4-FFF2-40B4-BE49-F238E27FC236}">
                <a16:creationId xmlns:a16="http://schemas.microsoft.com/office/drawing/2014/main" id="{41359B32-36EE-4B67-9BD7-4B0D45841156}"/>
              </a:ext>
            </a:extLst>
          </p:cNvPr>
          <p:cNvSpPr>
            <a:spLocks noGrp="1"/>
          </p:cNvSpPr>
          <p:nvPr>
            <p:ph type="body" sz="half" idx="2"/>
          </p:nvPr>
        </p:nvSpPr>
        <p:spPr>
          <a:xfrm>
            <a:off x="836611" y="2481775"/>
            <a:ext cx="4947058" cy="2885121"/>
          </a:xfrm>
        </p:spPr>
        <p:txBody>
          <a:bodyPr/>
          <a:lstStyle/>
          <a:p>
            <a:pPr marL="342900" indent="-342900" algn="l" rtl="0" fontAlgn="base">
              <a:buFont typeface="Arial" panose="020B0604020202020204" pitchFamily="34" charset="0"/>
              <a:buChar char="•"/>
            </a:pPr>
            <a:r>
              <a:rPr lang="en-US" b="0" i="0" u="none" strike="noStrike">
                <a:solidFill>
                  <a:srgbClr val="2B2A2A"/>
                </a:solidFill>
                <a:effectLst/>
                <a:latin typeface="Arial" panose="020B0604020202020204" pitchFamily="34" charset="0"/>
              </a:rPr>
              <a:t>A better user </a:t>
            </a:r>
            <a:r>
              <a:rPr lang="en-US"/>
              <a:t>e</a:t>
            </a:r>
            <a:r>
              <a:rPr lang="en-US" b="0" i="0" u="none" strike="noStrike">
                <a:solidFill>
                  <a:srgbClr val="2B2A2A"/>
                </a:solidFill>
                <a:effectLst/>
                <a:latin typeface="Arial" panose="020B0604020202020204" pitchFamily="34" charset="0"/>
              </a:rPr>
              <a:t>xperience</a:t>
            </a:r>
            <a:r>
              <a:rPr lang="en-US" b="0" i="0">
                <a:solidFill>
                  <a:srgbClr val="2B2929"/>
                </a:solidFill>
                <a:effectLst/>
                <a:latin typeface="Arial" panose="020B0604020202020204" pitchFamily="34" charset="0"/>
              </a:rPr>
              <a:t>​</a:t>
            </a:r>
          </a:p>
          <a:p>
            <a:pPr marL="342900" indent="-342900" algn="l" rtl="0" fontAlgn="base">
              <a:buFont typeface="Arial" panose="020B0604020202020204" pitchFamily="34" charset="0"/>
              <a:buChar char="•"/>
            </a:pPr>
            <a:r>
              <a:rPr lang="en-US" b="0" i="0" u="none" strike="noStrike">
                <a:solidFill>
                  <a:srgbClr val="2B2A2A"/>
                </a:solidFill>
                <a:effectLst/>
                <a:latin typeface="Arial" panose="020B0604020202020204" pitchFamily="34" charset="0"/>
              </a:rPr>
              <a:t>A better search experience</a:t>
            </a:r>
            <a:endParaRPr lang="en-US" b="0" i="0">
              <a:solidFill>
                <a:srgbClr val="2B2929"/>
              </a:solidFill>
              <a:effectLst/>
              <a:latin typeface="Arial" panose="020B0604020202020204" pitchFamily="34" charset="0"/>
            </a:endParaRPr>
          </a:p>
          <a:p>
            <a:pPr marL="342900" indent="-342900" algn="l" rtl="0" fontAlgn="base">
              <a:buFont typeface="Arial" panose="020B0604020202020204" pitchFamily="34" charset="0"/>
              <a:buChar char="•"/>
            </a:pPr>
            <a:r>
              <a:rPr lang="en-US" b="0" i="0" u="none" strike="noStrike">
                <a:solidFill>
                  <a:srgbClr val="2B2A2A"/>
                </a:solidFill>
                <a:effectLst/>
                <a:latin typeface="Arial" panose="020B0604020202020204" pitchFamily="34" charset="0"/>
              </a:rPr>
              <a:t>Customer forums, where you can ask and answer questions.</a:t>
            </a:r>
            <a:r>
              <a:rPr lang="en-US" b="0" i="0">
                <a:solidFill>
                  <a:srgbClr val="2B2929"/>
                </a:solidFill>
                <a:effectLst/>
                <a:latin typeface="Arial" panose="020B0604020202020204" pitchFamily="34" charset="0"/>
              </a:rPr>
              <a:t>​</a:t>
            </a:r>
          </a:p>
          <a:p>
            <a:endParaRPr lang="en-US"/>
          </a:p>
          <a:p>
            <a:r>
              <a:rPr lang="en-US"/>
              <a:t>First release: a new Customer Center</a:t>
            </a:r>
          </a:p>
        </p:txBody>
      </p:sp>
      <p:grpSp>
        <p:nvGrpSpPr>
          <p:cNvPr id="10" name="Group 9">
            <a:extLst>
              <a:ext uri="{FF2B5EF4-FFF2-40B4-BE49-F238E27FC236}">
                <a16:creationId xmlns:a16="http://schemas.microsoft.com/office/drawing/2014/main" id="{1F99E7DB-2F93-4C82-9C27-6A9F0B28E6D8}"/>
              </a:ext>
            </a:extLst>
          </p:cNvPr>
          <p:cNvGrpSpPr/>
          <p:nvPr/>
        </p:nvGrpSpPr>
        <p:grpSpPr>
          <a:xfrm>
            <a:off x="5597812" y="185438"/>
            <a:ext cx="6478019" cy="6516868"/>
            <a:chOff x="5597812" y="185438"/>
            <a:chExt cx="6478019" cy="6516868"/>
          </a:xfrm>
        </p:grpSpPr>
        <p:sp>
          <p:nvSpPr>
            <p:cNvPr id="15" name="Rektangel 7">
              <a:extLst>
                <a:ext uri="{FF2B5EF4-FFF2-40B4-BE49-F238E27FC236}">
                  <a16:creationId xmlns:a16="http://schemas.microsoft.com/office/drawing/2014/main" id="{F9412C39-F324-4E64-BCAB-BACCDFA4539F}"/>
                </a:ext>
              </a:extLst>
            </p:cNvPr>
            <p:cNvSpPr/>
            <p:nvPr/>
          </p:nvSpPr>
          <p:spPr>
            <a:xfrm>
              <a:off x="6033648" y="753852"/>
              <a:ext cx="6042183" cy="594845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11" name="Picture 10">
              <a:extLst>
                <a:ext uri="{FF2B5EF4-FFF2-40B4-BE49-F238E27FC236}">
                  <a16:creationId xmlns:a16="http://schemas.microsoft.com/office/drawing/2014/main" id="{81330B10-A865-432C-B124-441B5E9C4E69}"/>
                </a:ext>
              </a:extLst>
            </p:cNvPr>
            <p:cNvPicPr>
              <a:picLocks noChangeAspect="1"/>
            </p:cNvPicPr>
            <p:nvPr/>
          </p:nvPicPr>
          <p:blipFill>
            <a:blip r:embed="rId4"/>
            <a:stretch>
              <a:fillRect/>
            </a:stretch>
          </p:blipFill>
          <p:spPr>
            <a:xfrm>
              <a:off x="5597812" y="185438"/>
              <a:ext cx="6156869" cy="6166287"/>
            </a:xfrm>
            <a:prstGeom prst="rect">
              <a:avLst/>
            </a:prstGeom>
          </p:spPr>
        </p:pic>
      </p:grpSp>
    </p:spTree>
    <p:extLst>
      <p:ext uri="{BB962C8B-B14F-4D97-AF65-F5344CB8AC3E}">
        <p14:creationId xmlns:p14="http://schemas.microsoft.com/office/powerpoint/2010/main" val="100735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normAutofit/>
          </a:bodyPr>
          <a:lstStyle/>
          <a:p>
            <a:r>
              <a:rPr lang="en-US" sz="6000"/>
              <a:t>SHAREPOINT</a:t>
            </a:r>
            <a:br>
              <a:rPr lang="en-US" sz="6000"/>
            </a:br>
            <a:r>
              <a:rPr lang="en-US" sz="6000"/>
              <a:t>INTEGRATION</a:t>
            </a:r>
          </a:p>
        </p:txBody>
      </p:sp>
      <p:pic>
        <p:nvPicPr>
          <p:cNvPr id="3074" name="Picture 2">
            <a:extLst>
              <a:ext uri="{FF2B5EF4-FFF2-40B4-BE49-F238E27FC236}">
                <a16:creationId xmlns:a16="http://schemas.microsoft.com/office/drawing/2014/main" id="{A878676E-315F-46FD-BC84-E8290408D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940" y="1340284"/>
            <a:ext cx="4502419" cy="4502419"/>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E551C8BD-173C-4E04-BACF-4CCA30F19AC8}"/>
              </a:ext>
            </a:extLst>
          </p:cNvPr>
          <p:cNvSpPr txBox="1"/>
          <p:nvPr/>
        </p:nvSpPr>
        <p:spPr>
          <a:xfrm>
            <a:off x="844550" y="3022169"/>
            <a:ext cx="6583384" cy="707886"/>
          </a:xfrm>
          <a:prstGeom prst="rect">
            <a:avLst/>
          </a:prstGeom>
          <a:noFill/>
        </p:spPr>
        <p:txBody>
          <a:bodyPr wrap="square">
            <a:spAutoFit/>
          </a:bodyPr>
          <a:lstStyle/>
          <a:p>
            <a:r>
              <a:rPr lang="en-US" sz="2000" b="1" i="0" u="none" strike="noStrike">
                <a:solidFill>
                  <a:schemeClr val="accent1"/>
                </a:solidFill>
                <a:effectLst/>
                <a:latin typeface="Arial" panose="020B0604020202020204" pitchFamily="34" charset="0"/>
              </a:rPr>
              <a:t>Enable true document collaboration</a:t>
            </a:r>
            <a:r>
              <a:rPr lang="en-US" sz="2000" b="1" i="0">
                <a:solidFill>
                  <a:schemeClr val="accent1"/>
                </a:solidFill>
                <a:effectLst/>
                <a:latin typeface="Arial" panose="020B0604020202020204" pitchFamily="34" charset="0"/>
              </a:rPr>
              <a:t>​ and information sharing across your entire organization</a:t>
            </a:r>
            <a:endParaRPr lang="en-US" sz="2000" b="1">
              <a:solidFill>
                <a:schemeClr val="accent1"/>
              </a:solidFill>
            </a:endParaRPr>
          </a:p>
        </p:txBody>
      </p:sp>
    </p:spTree>
    <p:extLst>
      <p:ext uri="{BB962C8B-B14F-4D97-AF65-F5344CB8AC3E}">
        <p14:creationId xmlns:p14="http://schemas.microsoft.com/office/powerpoint/2010/main" val="1253932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E00529D-09C5-4E92-99D9-4565F5DF0C65}"/>
              </a:ext>
            </a:extLst>
          </p:cNvPr>
          <p:cNvSpPr>
            <a:spLocks noGrp="1"/>
          </p:cNvSpPr>
          <p:nvPr>
            <p:ph type="pic" sz="quarter" idx="10"/>
          </p:nvPr>
        </p:nvSpPr>
        <p:spPr/>
      </p:sp>
      <p:pic>
        <p:nvPicPr>
          <p:cNvPr id="13" name="Bilde 12">
            <a:extLst>
              <a:ext uri="{FF2B5EF4-FFF2-40B4-BE49-F238E27FC236}">
                <a16:creationId xmlns:a16="http://schemas.microsoft.com/office/drawing/2014/main" id="{AC3BC33D-2EF4-492F-87B2-8A4A9C92E50B}"/>
              </a:ext>
            </a:extLst>
          </p:cNvPr>
          <p:cNvPicPr>
            <a:picLocks noChangeAspect="1"/>
          </p:cNvPicPr>
          <p:nvPr/>
        </p:nvPicPr>
        <p:blipFill>
          <a:blip r:embed="rId3"/>
          <a:stretch>
            <a:fillRect/>
          </a:stretch>
        </p:blipFill>
        <p:spPr>
          <a:xfrm>
            <a:off x="0" y="6963"/>
            <a:ext cx="12192000" cy="6844073"/>
          </a:xfrm>
          <a:prstGeom prst="rect">
            <a:avLst/>
          </a:prstGeom>
        </p:spPr>
      </p:pic>
      <p:sp>
        <p:nvSpPr>
          <p:cNvPr id="5" name="Arrow: Left 4">
            <a:hlinkClick r:id="rId4" action="ppaction://hlinksldjump"/>
            <a:extLst>
              <a:ext uri="{FF2B5EF4-FFF2-40B4-BE49-F238E27FC236}">
                <a16:creationId xmlns:a16="http://schemas.microsoft.com/office/drawing/2014/main" id="{26C680F8-747C-42B6-A8A1-84EE60A1380A}"/>
              </a:ext>
            </a:extLst>
          </p:cNvPr>
          <p:cNvSpPr/>
          <p:nvPr/>
        </p:nvSpPr>
        <p:spPr>
          <a:xfrm>
            <a:off x="162435" y="6447812"/>
            <a:ext cx="457496" cy="232474"/>
          </a:xfrm>
          <a:prstGeom prst="leftArrow">
            <a:avLst/>
          </a:prstGeom>
          <a:solidFill>
            <a:srgbClr val="A6D3DD"/>
          </a:solidFill>
          <a:ln>
            <a:solidFill>
              <a:srgbClr val="A6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055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normAutofit/>
          </a:bodyPr>
          <a:lstStyle/>
          <a:p>
            <a:r>
              <a:rPr lang="nb-NO" sz="6000"/>
              <a:t>S</a:t>
            </a:r>
            <a:r>
              <a:rPr lang="en-US" sz="6000"/>
              <a:t>ALES TARGETS</a:t>
            </a:r>
          </a:p>
        </p:txBody>
      </p:sp>
      <p:sp>
        <p:nvSpPr>
          <p:cNvPr id="5" name="TekstSylinder 4">
            <a:extLst>
              <a:ext uri="{FF2B5EF4-FFF2-40B4-BE49-F238E27FC236}">
                <a16:creationId xmlns:a16="http://schemas.microsoft.com/office/drawing/2014/main" id="{A8B6E2EB-817E-420D-A319-BA33AFDA8D75}"/>
              </a:ext>
            </a:extLst>
          </p:cNvPr>
          <p:cNvSpPr txBox="1"/>
          <p:nvPr/>
        </p:nvSpPr>
        <p:spPr>
          <a:xfrm>
            <a:off x="939452" y="2239120"/>
            <a:ext cx="6563638" cy="707886"/>
          </a:xfrm>
          <a:prstGeom prst="rect">
            <a:avLst/>
          </a:prstGeom>
          <a:noFill/>
        </p:spPr>
        <p:txBody>
          <a:bodyPr wrap="square">
            <a:spAutoFit/>
          </a:bodyPr>
          <a:lstStyle/>
          <a:p>
            <a:r>
              <a:rPr lang="en-US" sz="2000" b="1" i="0" dirty="0">
                <a:solidFill>
                  <a:schemeClr val="accent1"/>
                </a:solidFill>
                <a:effectLst/>
                <a:latin typeface="+mj-lt"/>
              </a:rPr>
              <a:t>Gain focus, motivation and prioritize the right actions with sales targets</a:t>
            </a:r>
            <a:endParaRPr lang="en-US" sz="2000" b="1" dirty="0">
              <a:solidFill>
                <a:schemeClr val="accent1"/>
              </a:solidFill>
              <a:latin typeface="+mj-lt"/>
            </a:endParaRPr>
          </a:p>
        </p:txBody>
      </p:sp>
      <p:pic>
        <p:nvPicPr>
          <p:cNvPr id="8" name="Bilde 7">
            <a:extLst>
              <a:ext uri="{FF2B5EF4-FFF2-40B4-BE49-F238E27FC236}">
                <a16:creationId xmlns:a16="http://schemas.microsoft.com/office/drawing/2014/main" id="{B5001063-7348-42CF-944F-653A49825DE6}"/>
              </a:ext>
            </a:extLst>
          </p:cNvPr>
          <p:cNvPicPr>
            <a:picLocks noChangeAspect="1"/>
          </p:cNvPicPr>
          <p:nvPr/>
        </p:nvPicPr>
        <p:blipFill>
          <a:blip r:embed="rId3"/>
          <a:stretch>
            <a:fillRect/>
          </a:stretch>
        </p:blipFill>
        <p:spPr>
          <a:xfrm>
            <a:off x="5723351" y="481995"/>
            <a:ext cx="6858000" cy="6858000"/>
          </a:xfrm>
          <a:prstGeom prst="rect">
            <a:avLst/>
          </a:prstGeom>
        </p:spPr>
      </p:pic>
    </p:spTree>
    <p:extLst>
      <p:ext uri="{BB962C8B-B14F-4D97-AF65-F5344CB8AC3E}">
        <p14:creationId xmlns:p14="http://schemas.microsoft.com/office/powerpoint/2010/main" val="3950509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ktangel 6">
            <a:extLst>
              <a:ext uri="{FF2B5EF4-FFF2-40B4-BE49-F238E27FC236}">
                <a16:creationId xmlns:a16="http://schemas.microsoft.com/office/drawing/2014/main" id="{27E7452A-4228-45F0-B746-47CD99E49704}"/>
              </a:ext>
            </a:extLst>
          </p:cNvPr>
          <p:cNvSpPr/>
          <p:nvPr/>
        </p:nvSpPr>
        <p:spPr>
          <a:xfrm>
            <a:off x="1617717" y="1870368"/>
            <a:ext cx="8167396" cy="4569792"/>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tel 2">
            <a:extLst>
              <a:ext uri="{FF2B5EF4-FFF2-40B4-BE49-F238E27FC236}">
                <a16:creationId xmlns:a16="http://schemas.microsoft.com/office/drawing/2014/main" id="{9FA12095-99F6-4AFF-84F1-1D0B705D1120}"/>
              </a:ext>
            </a:extLst>
          </p:cNvPr>
          <p:cNvSpPr>
            <a:spLocks noGrp="1"/>
          </p:cNvSpPr>
          <p:nvPr>
            <p:ph type="title"/>
          </p:nvPr>
        </p:nvSpPr>
        <p:spPr/>
        <p:txBody>
          <a:bodyPr/>
          <a:lstStyle/>
          <a:p>
            <a:r>
              <a:rPr lang="nb-NO">
                <a:latin typeface="Arial Black" panose="020B0A04020102020204" pitchFamily="34" charset="0"/>
              </a:rPr>
              <a:t>Sales targets in SuperOffice</a:t>
            </a:r>
            <a:endParaRPr lang="en-US">
              <a:latin typeface="Arial Black" panose="020B0A04020102020204" pitchFamily="34" charset="0"/>
            </a:endParaRPr>
          </a:p>
        </p:txBody>
      </p:sp>
      <p:pic>
        <p:nvPicPr>
          <p:cNvPr id="4" name="Picture 3" descr="Chart&#10;&#10;Description automatically generated">
            <a:extLst>
              <a:ext uri="{FF2B5EF4-FFF2-40B4-BE49-F238E27FC236}">
                <a16:creationId xmlns:a16="http://schemas.microsoft.com/office/drawing/2014/main" id="{A6736B0C-0E5F-4FEF-82BA-2BCD9B5D458B}"/>
              </a:ext>
            </a:extLst>
          </p:cNvPr>
          <p:cNvPicPr>
            <a:picLocks noChangeAspect="1"/>
          </p:cNvPicPr>
          <p:nvPr/>
        </p:nvPicPr>
        <p:blipFill>
          <a:blip r:embed="rId3"/>
          <a:stretch>
            <a:fillRect/>
          </a:stretch>
        </p:blipFill>
        <p:spPr>
          <a:xfrm>
            <a:off x="1334336" y="1596609"/>
            <a:ext cx="8167396" cy="4594160"/>
          </a:xfrm>
          <a:prstGeom prst="rect">
            <a:avLst/>
          </a:prstGeom>
        </p:spPr>
      </p:pic>
    </p:spTree>
    <p:extLst>
      <p:ext uri="{BB962C8B-B14F-4D97-AF65-F5344CB8AC3E}">
        <p14:creationId xmlns:p14="http://schemas.microsoft.com/office/powerpoint/2010/main" val="1376681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B43B0390-FF8B-FF4E-87EB-D91686E9F901}"/>
              </a:ext>
            </a:extLst>
          </p:cNvPr>
          <p:cNvSpPr txBox="1">
            <a:spLocks/>
          </p:cNvSpPr>
          <p:nvPr/>
        </p:nvSpPr>
        <p:spPr>
          <a:xfrm>
            <a:off x="869617" y="1794077"/>
            <a:ext cx="2179701" cy="1634924"/>
          </a:xfrm>
          <a:prstGeom prst="rect">
            <a:avLst/>
          </a:prstGeom>
          <a:solidFill>
            <a:schemeClr val="accent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Modernized</a:t>
            </a:r>
            <a:r>
              <a:rPr kumimoji="0" lang="en-GB" sz="2000" b="1" i="0" u="none" strike="noStrike" kern="1200" cap="none" spc="0" normalizeH="0" noProof="0">
                <a:ln>
                  <a:noFill/>
                </a:ln>
                <a:solidFill>
                  <a:srgbClr val="FFFFFF"/>
                </a:solidFill>
                <a:effectLst/>
                <a:uLnTx/>
                <a:uFillTx/>
                <a:latin typeface="Arial" panose="020B0604020202020204" pitchFamily="34" charset="0"/>
                <a:ea typeface="+mn-ea"/>
                <a:cs typeface="Arial" panose="020B0604020202020204" pitchFamily="34" charset="0"/>
              </a:rPr>
              <a:t> user interface</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 Placeholder 7">
            <a:extLst>
              <a:ext uri="{FF2B5EF4-FFF2-40B4-BE49-F238E27FC236}">
                <a16:creationId xmlns:a16="http://schemas.microsoft.com/office/drawing/2014/main" id="{AA23FB91-6421-984B-BADC-3A8FADBAD8D2}"/>
              </a:ext>
            </a:extLst>
          </p:cNvPr>
          <p:cNvSpPr txBox="1">
            <a:spLocks/>
          </p:cNvSpPr>
          <p:nvPr/>
        </p:nvSpPr>
        <p:spPr>
          <a:xfrm>
            <a:off x="3523268" y="1794077"/>
            <a:ext cx="2179700" cy="1634924"/>
          </a:xfrm>
          <a:prstGeom prst="rect">
            <a:avLst/>
          </a:prstGeom>
          <a:solidFill>
            <a:schemeClr val="accent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New flexible side panel</a:t>
            </a:r>
          </a:p>
        </p:txBody>
      </p:sp>
      <p:sp>
        <p:nvSpPr>
          <p:cNvPr id="7" name="Text Placeholder 9">
            <a:extLst>
              <a:ext uri="{FF2B5EF4-FFF2-40B4-BE49-F238E27FC236}">
                <a16:creationId xmlns:a16="http://schemas.microsoft.com/office/drawing/2014/main" id="{D0522E4D-FDEA-4848-9712-E74ED559ED2B}"/>
              </a:ext>
            </a:extLst>
          </p:cNvPr>
          <p:cNvSpPr txBox="1">
            <a:spLocks/>
          </p:cNvSpPr>
          <p:nvPr/>
        </p:nvSpPr>
        <p:spPr>
          <a:xfrm>
            <a:off x="6176918" y="1794077"/>
            <a:ext cx="2247607" cy="1634924"/>
          </a:xfrm>
          <a:prstGeom prst="rect">
            <a:avLst/>
          </a:prstGeom>
          <a:solidFill>
            <a:schemeClr val="accent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Group</a:t>
            </a:r>
            <a:r>
              <a:rPr kumimoji="0" lang="en-GB" sz="2000" b="1"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and filter</a:t>
            </a: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 a new</a:t>
            </a:r>
            <a:r>
              <a:rPr kumimoji="0" lang="en-GB" sz="2000" b="1"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way</a:t>
            </a:r>
            <a:endPar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Placeholder 11">
            <a:extLst>
              <a:ext uri="{FF2B5EF4-FFF2-40B4-BE49-F238E27FC236}">
                <a16:creationId xmlns:a16="http://schemas.microsoft.com/office/drawing/2014/main" id="{87F8549E-E556-A245-8768-BC3EF1B7BA32}"/>
              </a:ext>
            </a:extLst>
          </p:cNvPr>
          <p:cNvSpPr txBox="1">
            <a:spLocks/>
          </p:cNvSpPr>
          <p:nvPr/>
        </p:nvSpPr>
        <p:spPr>
          <a:xfrm>
            <a:off x="8898475" y="1794077"/>
            <a:ext cx="2247607" cy="1634924"/>
          </a:xfrm>
          <a:prstGeom prst="rect">
            <a:avLst/>
          </a:prstGeom>
          <a:solidFill>
            <a:schemeClr val="accent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GB" b="1" dirty="0">
                <a:solidFill>
                  <a:srgbClr val="FFFFFF"/>
                </a:solidFill>
              </a:rPr>
              <a:t>New Find and Selection</a:t>
            </a:r>
          </a:p>
        </p:txBody>
      </p:sp>
      <p:sp>
        <p:nvSpPr>
          <p:cNvPr id="9" name="Text Placeholder 13">
            <a:extLst>
              <a:ext uri="{FF2B5EF4-FFF2-40B4-BE49-F238E27FC236}">
                <a16:creationId xmlns:a16="http://schemas.microsoft.com/office/drawing/2014/main" id="{BEDDD639-6E8F-EE4E-8CBF-967B9EF1A523}"/>
              </a:ext>
            </a:extLst>
          </p:cNvPr>
          <p:cNvSpPr txBox="1">
            <a:spLocks/>
          </p:cNvSpPr>
          <p:nvPr/>
        </p:nvSpPr>
        <p:spPr>
          <a:xfrm>
            <a:off x="869618" y="3864289"/>
            <a:ext cx="2179700" cy="1634924"/>
          </a:xfrm>
          <a:prstGeom prst="rect">
            <a:avLst/>
          </a:prstGeom>
          <a:solidFill>
            <a:schemeClr val="accent1"/>
          </a:solid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b="1" dirty="0" err="1">
                <a:solidFill>
                  <a:srgbClr val="FFFFFF"/>
                </a:solidFill>
                <a:latin typeface="Arial"/>
                <a:cs typeface="Arial"/>
              </a:rPr>
              <a:t>SuperOffice</a:t>
            </a:r>
            <a:r>
              <a:rPr lang="en-GB" b="1" dirty="0">
                <a:solidFill>
                  <a:srgbClr val="FFFFFF"/>
                </a:solidFill>
                <a:latin typeface="Arial"/>
                <a:cs typeface="Arial"/>
              </a:rPr>
              <a:t> for Outlook </a:t>
            </a:r>
            <a:endParaRPr lang="en-GB" sz="2000" b="1" i="0" u="none" strike="noStrike" kern="1200" cap="none" spc="0" normalizeH="0" baseline="0" noProof="0" dirty="0">
              <a:ln>
                <a:noFill/>
              </a:ln>
              <a:solidFill>
                <a:srgbClr val="FFFFFF"/>
              </a:solidFill>
              <a:effectLst/>
              <a:uLnTx/>
              <a:uFillTx/>
              <a:latin typeface="Arial"/>
              <a:cs typeface="Arial"/>
            </a:endParaRPr>
          </a:p>
        </p:txBody>
      </p:sp>
      <p:sp>
        <p:nvSpPr>
          <p:cNvPr id="10" name="Text Placeholder 15">
            <a:extLst>
              <a:ext uri="{FF2B5EF4-FFF2-40B4-BE49-F238E27FC236}">
                <a16:creationId xmlns:a16="http://schemas.microsoft.com/office/drawing/2014/main" id="{4DC8B30A-9720-5B45-A83E-67700AF662F5}"/>
              </a:ext>
            </a:extLst>
          </p:cNvPr>
          <p:cNvSpPr txBox="1">
            <a:spLocks/>
          </p:cNvSpPr>
          <p:nvPr/>
        </p:nvSpPr>
        <p:spPr>
          <a:xfrm>
            <a:off x="6244825" y="3864289"/>
            <a:ext cx="2179700" cy="1634924"/>
          </a:xfrm>
          <a:prstGeom prst="rect">
            <a:avLst/>
          </a:prstGeom>
          <a:solidFill>
            <a:schemeClr val="accent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GB" b="1">
                <a:solidFill>
                  <a:srgbClr val="FFFFFF"/>
                </a:solidFill>
              </a:rPr>
              <a:t>E-mail editor and designer</a:t>
            </a:r>
          </a:p>
        </p:txBody>
      </p:sp>
      <p:sp>
        <p:nvSpPr>
          <p:cNvPr id="11" name="Text Placeholder 17">
            <a:extLst>
              <a:ext uri="{FF2B5EF4-FFF2-40B4-BE49-F238E27FC236}">
                <a16:creationId xmlns:a16="http://schemas.microsoft.com/office/drawing/2014/main" id="{0503B319-2C5B-4140-82DC-FF2A7765B471}"/>
              </a:ext>
            </a:extLst>
          </p:cNvPr>
          <p:cNvSpPr txBox="1">
            <a:spLocks/>
          </p:cNvSpPr>
          <p:nvPr/>
        </p:nvSpPr>
        <p:spPr>
          <a:xfrm>
            <a:off x="8898475" y="3864289"/>
            <a:ext cx="2247607" cy="1634924"/>
          </a:xfrm>
          <a:prstGeom prst="rect">
            <a:avLst/>
          </a:prstGeom>
          <a:solidFill>
            <a:schemeClr val="accent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GB" b="1">
                <a:solidFill>
                  <a:srgbClr val="FFFFFF"/>
                </a:solidFill>
              </a:rPr>
              <a:t>Video meeting integration</a:t>
            </a:r>
          </a:p>
        </p:txBody>
      </p:sp>
      <p:sp>
        <p:nvSpPr>
          <p:cNvPr id="12" name="Text Placeholder 19">
            <a:extLst>
              <a:ext uri="{FF2B5EF4-FFF2-40B4-BE49-F238E27FC236}">
                <a16:creationId xmlns:a16="http://schemas.microsoft.com/office/drawing/2014/main" id="{0913FA43-C77A-9A49-888C-F028391B8B5B}"/>
              </a:ext>
            </a:extLst>
          </p:cNvPr>
          <p:cNvSpPr txBox="1">
            <a:spLocks/>
          </p:cNvSpPr>
          <p:nvPr/>
        </p:nvSpPr>
        <p:spPr>
          <a:xfrm>
            <a:off x="3523268" y="3864289"/>
            <a:ext cx="2247607" cy="1634926"/>
          </a:xfrm>
          <a:prstGeom prst="rect">
            <a:avLst/>
          </a:prstGeom>
          <a:solidFill>
            <a:schemeClr val="accent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Mobile</a:t>
            </a:r>
            <a:r>
              <a:rPr kumimoji="0" lang="en-GB" sz="2000" b="1"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CRM</a:t>
            </a:r>
            <a:endPar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itle 12">
            <a:extLst>
              <a:ext uri="{FF2B5EF4-FFF2-40B4-BE49-F238E27FC236}">
                <a16:creationId xmlns:a16="http://schemas.microsoft.com/office/drawing/2014/main" id="{0D6AF364-F77D-AC46-9C7E-196392FB82FD}"/>
              </a:ext>
            </a:extLst>
          </p:cNvPr>
          <p:cNvSpPr>
            <a:spLocks noGrp="1"/>
          </p:cNvSpPr>
          <p:nvPr>
            <p:ph type="title"/>
          </p:nvPr>
        </p:nvSpPr>
        <p:spPr/>
        <p:txBody>
          <a:bodyPr/>
          <a:lstStyle/>
          <a:p>
            <a:r>
              <a:rPr lang="en-NO"/>
              <a:t>G9 </a:t>
            </a:r>
            <a:r>
              <a:rPr lang="nb-NO" err="1"/>
              <a:t>features</a:t>
            </a:r>
            <a:endParaRPr lang="en-NO"/>
          </a:p>
        </p:txBody>
      </p:sp>
      <p:pic>
        <p:nvPicPr>
          <p:cNvPr id="14" name="Picture 13">
            <a:extLst>
              <a:ext uri="{FF2B5EF4-FFF2-40B4-BE49-F238E27FC236}">
                <a16:creationId xmlns:a16="http://schemas.microsoft.com/office/drawing/2014/main" id="{2C780076-6FBD-4185-8E47-64FF63223A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5146" y="5144460"/>
            <a:ext cx="757082" cy="515906"/>
          </a:xfrm>
          <a:prstGeom prst="rect">
            <a:avLst/>
          </a:prstGeom>
        </p:spPr>
      </p:pic>
      <p:pic>
        <p:nvPicPr>
          <p:cNvPr id="15" name="Picture 14">
            <a:extLst>
              <a:ext uri="{FF2B5EF4-FFF2-40B4-BE49-F238E27FC236}">
                <a16:creationId xmlns:a16="http://schemas.microsoft.com/office/drawing/2014/main" id="{DCE93A51-D370-43BF-BC42-E6DA2EC466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8036" y="5144460"/>
            <a:ext cx="757082" cy="515906"/>
          </a:xfrm>
          <a:prstGeom prst="rect">
            <a:avLst/>
          </a:prstGeom>
        </p:spPr>
      </p:pic>
    </p:spTree>
    <p:extLst>
      <p:ext uri="{BB962C8B-B14F-4D97-AF65-F5344CB8AC3E}">
        <p14:creationId xmlns:p14="http://schemas.microsoft.com/office/powerpoint/2010/main" val="233672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 presetClass="entr" presetSubtype="0" fill="hold" nodeType="withEffect">
                                  <p:stCondLst>
                                    <p:cond delay="20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 presetClass="entr" presetSubtype="0" fill="hold" nodeType="withEffect">
                                  <p:stCondLst>
                                    <p:cond delay="20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E1F550F-1A71-497E-A5BE-FBC7859C02ED}"/>
              </a:ext>
            </a:extLst>
          </p:cNvPr>
          <p:cNvSpPr>
            <a:spLocks noGrp="1"/>
          </p:cNvSpPr>
          <p:nvPr>
            <p:ph type="title"/>
          </p:nvPr>
        </p:nvSpPr>
        <p:spPr/>
        <p:txBody>
          <a:bodyPr/>
          <a:lstStyle/>
          <a:p>
            <a:r>
              <a:rPr lang="nb-NO" err="1">
                <a:latin typeface="Arial Black" panose="020B0A04020102020204" pitchFamily="34" charset="0"/>
              </a:rPr>
              <a:t>Join</a:t>
            </a:r>
            <a:r>
              <a:rPr lang="nb-NO">
                <a:latin typeface="Arial Black" panose="020B0A04020102020204" pitchFamily="34" charset="0"/>
              </a:rPr>
              <a:t> a pilot program</a:t>
            </a:r>
            <a:endParaRPr lang="en-US">
              <a:latin typeface="Arial Black" panose="020B0A04020102020204" pitchFamily="34" charset="0"/>
            </a:endParaRPr>
          </a:p>
        </p:txBody>
      </p:sp>
      <p:sp>
        <p:nvSpPr>
          <p:cNvPr id="5" name="Plassholder for tekst 4">
            <a:extLst>
              <a:ext uri="{FF2B5EF4-FFF2-40B4-BE49-F238E27FC236}">
                <a16:creationId xmlns:a16="http://schemas.microsoft.com/office/drawing/2014/main" id="{B3FE4383-F3AE-4E2F-93F8-856480377BDD}"/>
              </a:ext>
            </a:extLst>
          </p:cNvPr>
          <p:cNvSpPr>
            <a:spLocks noGrp="1"/>
          </p:cNvSpPr>
          <p:nvPr>
            <p:ph type="body" sz="half" idx="2"/>
          </p:nvPr>
        </p:nvSpPr>
        <p:spPr/>
        <p:txBody>
          <a:bodyPr/>
          <a:lstStyle/>
          <a:p>
            <a:r>
              <a:rPr lang="en-US" b="0" i="0">
                <a:solidFill>
                  <a:srgbClr val="494949"/>
                </a:solidFill>
                <a:effectLst/>
                <a:latin typeface="+mj-lt"/>
              </a:rPr>
              <a:t>Get early access to the latest versions of our software by joining our pilot programs. </a:t>
            </a:r>
            <a:endParaRPr lang="en-US">
              <a:latin typeface="+mj-lt"/>
            </a:endParaRPr>
          </a:p>
        </p:txBody>
      </p:sp>
      <p:pic>
        <p:nvPicPr>
          <p:cNvPr id="11" name="Plassholder for innhold 10">
            <a:extLst>
              <a:ext uri="{FF2B5EF4-FFF2-40B4-BE49-F238E27FC236}">
                <a16:creationId xmlns:a16="http://schemas.microsoft.com/office/drawing/2014/main" id="{DE953C90-89E5-483F-AFDB-1C8B9F7BB94D}"/>
              </a:ext>
            </a:extLst>
          </p:cNvPr>
          <p:cNvPicPr>
            <a:picLocks noGrp="1" noChangeAspect="1"/>
          </p:cNvPicPr>
          <p:nvPr>
            <p:ph type="pic" sz="quarter" idx="21"/>
          </p:nvPr>
        </p:nvPicPr>
        <p:blipFill rotWithShape="1">
          <a:blip r:embed="rId3"/>
          <a:srcRect t="9713" b="9713"/>
          <a:stretch/>
        </p:blipFill>
        <p:spPr/>
      </p:pic>
      <p:sp>
        <p:nvSpPr>
          <p:cNvPr id="6" name="Arrow: Left 5">
            <a:hlinkClick r:id="rId4" action="ppaction://hlinksldjump"/>
            <a:extLst>
              <a:ext uri="{FF2B5EF4-FFF2-40B4-BE49-F238E27FC236}">
                <a16:creationId xmlns:a16="http://schemas.microsoft.com/office/drawing/2014/main" id="{DC73C994-6431-43F6-95DA-6FA652A74FB4}"/>
              </a:ext>
            </a:extLst>
          </p:cNvPr>
          <p:cNvSpPr/>
          <p:nvPr/>
        </p:nvSpPr>
        <p:spPr>
          <a:xfrm>
            <a:off x="3184605" y="6524787"/>
            <a:ext cx="457496" cy="185979"/>
          </a:xfrm>
          <a:prstGeom prst="leftArrow">
            <a:avLst/>
          </a:prstGeom>
          <a:solidFill>
            <a:srgbClr val="A6D3DD"/>
          </a:solidFill>
          <a:ln>
            <a:solidFill>
              <a:srgbClr val="A6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378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49D412-33EC-42EE-B8A3-564D3A76298A}"/>
              </a:ext>
            </a:extLst>
          </p:cNvPr>
          <p:cNvSpPr>
            <a:spLocks noGrp="1"/>
          </p:cNvSpPr>
          <p:nvPr>
            <p:ph type="title"/>
          </p:nvPr>
        </p:nvSpPr>
        <p:spPr/>
        <p:txBody>
          <a:bodyPr/>
          <a:lstStyle/>
          <a:p>
            <a:r>
              <a:rPr lang="nb-NO"/>
              <a:t>HOW TO GET STARTED</a:t>
            </a:r>
            <a:endParaRPr lang="en-US"/>
          </a:p>
        </p:txBody>
      </p:sp>
      <p:sp>
        <p:nvSpPr>
          <p:cNvPr id="4" name="TekstSylinder 3">
            <a:extLst>
              <a:ext uri="{FF2B5EF4-FFF2-40B4-BE49-F238E27FC236}">
                <a16:creationId xmlns:a16="http://schemas.microsoft.com/office/drawing/2014/main" id="{59B69793-3432-472D-BFD0-CC23C8B308EC}"/>
              </a:ext>
            </a:extLst>
          </p:cNvPr>
          <p:cNvSpPr txBox="1"/>
          <p:nvPr/>
        </p:nvSpPr>
        <p:spPr>
          <a:xfrm>
            <a:off x="831850" y="2228671"/>
            <a:ext cx="6098582" cy="1200329"/>
          </a:xfrm>
          <a:prstGeom prst="rect">
            <a:avLst/>
          </a:prstGeom>
          <a:noFill/>
        </p:spPr>
        <p:txBody>
          <a:bodyPr wrap="square">
            <a:spAutoFit/>
          </a:bodyPr>
          <a:lstStyle/>
          <a:p>
            <a:r>
              <a:rPr lang="en-US" sz="3600" b="1" i="0">
                <a:solidFill>
                  <a:schemeClr val="tx2"/>
                </a:solidFill>
                <a:effectLst/>
                <a:latin typeface="+mj-lt"/>
              </a:rPr>
              <a:t>Online customers have  access now</a:t>
            </a:r>
            <a:endParaRPr lang="en-US" sz="3600" b="1">
              <a:solidFill>
                <a:schemeClr val="tx2"/>
              </a:solidFill>
              <a:latin typeface="+mj-lt"/>
            </a:endParaRPr>
          </a:p>
        </p:txBody>
      </p:sp>
      <p:sp>
        <p:nvSpPr>
          <p:cNvPr id="5" name="TekstSylinder 4">
            <a:extLst>
              <a:ext uri="{FF2B5EF4-FFF2-40B4-BE49-F238E27FC236}">
                <a16:creationId xmlns:a16="http://schemas.microsoft.com/office/drawing/2014/main" id="{101BF45C-920D-4424-90FD-6A6CFA7F56AF}"/>
              </a:ext>
            </a:extLst>
          </p:cNvPr>
          <p:cNvSpPr txBox="1"/>
          <p:nvPr/>
        </p:nvSpPr>
        <p:spPr>
          <a:xfrm>
            <a:off x="831849" y="3580634"/>
            <a:ext cx="6343865" cy="1200329"/>
          </a:xfrm>
          <a:prstGeom prst="rect">
            <a:avLst/>
          </a:prstGeom>
          <a:noFill/>
        </p:spPr>
        <p:txBody>
          <a:bodyPr wrap="square">
            <a:spAutoFit/>
          </a:bodyPr>
          <a:lstStyle/>
          <a:p>
            <a:r>
              <a:rPr lang="en-US" sz="3600" b="1" i="0">
                <a:solidFill>
                  <a:srgbClr val="EF7545"/>
                </a:solidFill>
                <a:effectLst/>
                <a:latin typeface="+mj-lt"/>
              </a:rPr>
              <a:t>Onsite version available later this year</a:t>
            </a:r>
            <a:endParaRPr lang="en-US" sz="3600" b="1">
              <a:solidFill>
                <a:srgbClr val="EF7545"/>
              </a:solidFill>
              <a:latin typeface="+mj-lt"/>
            </a:endParaRPr>
          </a:p>
        </p:txBody>
      </p:sp>
      <p:pic>
        <p:nvPicPr>
          <p:cNvPr id="7" name="Bilde 6">
            <a:extLst>
              <a:ext uri="{FF2B5EF4-FFF2-40B4-BE49-F238E27FC236}">
                <a16:creationId xmlns:a16="http://schemas.microsoft.com/office/drawing/2014/main" id="{D9140ABC-F840-47BA-8D9F-5838B585617A}"/>
              </a:ext>
            </a:extLst>
          </p:cNvPr>
          <p:cNvPicPr>
            <a:picLocks noChangeAspect="1"/>
          </p:cNvPicPr>
          <p:nvPr/>
        </p:nvPicPr>
        <p:blipFill>
          <a:blip r:embed="rId3"/>
          <a:stretch>
            <a:fillRect/>
          </a:stretch>
        </p:blipFill>
        <p:spPr>
          <a:xfrm>
            <a:off x="5709941" y="0"/>
            <a:ext cx="6858000" cy="6858000"/>
          </a:xfrm>
          <a:prstGeom prst="rect">
            <a:avLst/>
          </a:prstGeom>
        </p:spPr>
      </p:pic>
    </p:spTree>
    <p:extLst>
      <p:ext uri="{BB962C8B-B14F-4D97-AF65-F5344CB8AC3E}">
        <p14:creationId xmlns:p14="http://schemas.microsoft.com/office/powerpoint/2010/main" val="36252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E9DC-FE05-4DEE-B1EF-F1CFEE467767}"/>
              </a:ext>
            </a:extLst>
          </p:cNvPr>
          <p:cNvSpPr>
            <a:spLocks noGrp="1"/>
          </p:cNvSpPr>
          <p:nvPr>
            <p:ph type="title"/>
          </p:nvPr>
        </p:nvSpPr>
        <p:spPr/>
        <p:txBody>
          <a:bodyPr>
            <a:normAutofit/>
          </a:bodyPr>
          <a:lstStyle/>
          <a:p>
            <a:r>
              <a:rPr lang="nb-NO" sz="4400"/>
              <a:t>New </a:t>
            </a:r>
            <a:r>
              <a:rPr lang="nb-NO" sz="4400" err="1"/>
              <a:t>Packaging</a:t>
            </a:r>
            <a:br>
              <a:rPr lang="nb-NO" sz="4400"/>
            </a:br>
            <a:r>
              <a:rPr lang="nb-NO" sz="4400"/>
              <a:t>&amp; </a:t>
            </a:r>
            <a:r>
              <a:rPr lang="nb-NO" sz="4400" err="1"/>
              <a:t>Pricing</a:t>
            </a:r>
            <a:r>
              <a:rPr lang="nb-NO" sz="4400"/>
              <a:t> </a:t>
            </a:r>
            <a:endParaRPr lang="en-US" sz="4400"/>
          </a:p>
        </p:txBody>
      </p:sp>
      <p:pic>
        <p:nvPicPr>
          <p:cNvPr id="4" name="Picture 6">
            <a:extLst>
              <a:ext uri="{FF2B5EF4-FFF2-40B4-BE49-F238E27FC236}">
                <a16:creationId xmlns:a16="http://schemas.microsoft.com/office/drawing/2014/main" id="{7A93B256-D3EC-4A6F-9A0F-5C2188769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892" y="-4837"/>
            <a:ext cx="5867400"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2DC6EB-0970-41AA-80A5-F081631063D1}"/>
              </a:ext>
            </a:extLst>
          </p:cNvPr>
          <p:cNvSpPr txBox="1"/>
          <p:nvPr/>
        </p:nvSpPr>
        <p:spPr>
          <a:xfrm>
            <a:off x="828136" y="2725947"/>
            <a:ext cx="6538822"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latin typeface="Arial"/>
                <a:cs typeface="Calibri"/>
              </a:rPr>
              <a:t>We still offer:</a:t>
            </a:r>
            <a:br>
              <a:rPr lang="en-US" sz="2000" b="1">
                <a:latin typeface="Arial"/>
                <a:cs typeface="Calibri"/>
              </a:rPr>
            </a:br>
            <a:r>
              <a:rPr lang="en-US" sz="2000">
                <a:latin typeface="Arial"/>
                <a:cs typeface="Calibri"/>
              </a:rPr>
              <a:t>3 stand-alone solutions; </a:t>
            </a:r>
          </a:p>
          <a:p>
            <a:r>
              <a:rPr lang="en-US" sz="2000">
                <a:latin typeface="Arial"/>
                <a:cs typeface="Calibri"/>
              </a:rPr>
              <a:t>Sales, Marketing and Service</a:t>
            </a:r>
          </a:p>
          <a:p>
            <a:r>
              <a:rPr lang="en-US" sz="2000">
                <a:latin typeface="Arial"/>
                <a:cs typeface="Calibri"/>
              </a:rPr>
              <a:t> ​</a:t>
            </a:r>
          </a:p>
          <a:p>
            <a:endParaRPr lang="en-US" sz="2000">
              <a:latin typeface="Arial"/>
              <a:ea typeface="+mn-lt"/>
              <a:cs typeface="Calibri"/>
            </a:endParaRPr>
          </a:p>
          <a:p>
            <a:endParaRPr lang="en-US" sz="1600" b="1">
              <a:solidFill>
                <a:srgbClr val="2B2929"/>
              </a:solidFill>
              <a:cs typeface="Calibri"/>
            </a:endParaRPr>
          </a:p>
          <a:p>
            <a:endParaRPr lang="en-US" sz="1600" b="1">
              <a:solidFill>
                <a:srgbClr val="444444"/>
              </a:solidFill>
              <a:cs typeface="Calibri"/>
            </a:endParaRPr>
          </a:p>
          <a:p>
            <a:endParaRPr lang="en-US" sz="1600" b="1">
              <a:solidFill>
                <a:srgbClr val="444444"/>
              </a:solidFill>
              <a:cs typeface="Calibri"/>
            </a:endParaRPr>
          </a:p>
        </p:txBody>
      </p:sp>
      <p:sp>
        <p:nvSpPr>
          <p:cNvPr id="5" name="TextBox 4">
            <a:extLst>
              <a:ext uri="{FF2B5EF4-FFF2-40B4-BE49-F238E27FC236}">
                <a16:creationId xmlns:a16="http://schemas.microsoft.com/office/drawing/2014/main" id="{C4A0A930-ECE9-4381-A9C5-F6E33D2E861D}"/>
              </a:ext>
            </a:extLst>
          </p:cNvPr>
          <p:cNvSpPr txBox="1"/>
          <p:nvPr/>
        </p:nvSpPr>
        <p:spPr>
          <a:xfrm>
            <a:off x="828135" y="3775494"/>
            <a:ext cx="653882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Calibri"/>
              </a:rPr>
              <a:t>​The important principle of 360-degree customer</a:t>
            </a:r>
            <a:br>
              <a:rPr lang="en-US" sz="2000">
                <a:latin typeface="Arial"/>
                <a:cs typeface="Calibri"/>
              </a:rPr>
            </a:br>
            <a:r>
              <a:rPr lang="en-US" sz="2000">
                <a:latin typeface="Arial"/>
                <a:cs typeface="Calibri"/>
              </a:rPr>
              <a:t>view remains the same in all plans</a:t>
            </a:r>
          </a:p>
          <a:p>
            <a:endParaRPr lang="en-US" sz="1600" b="1">
              <a:solidFill>
                <a:srgbClr val="2B2929"/>
              </a:solidFill>
              <a:latin typeface="Arial"/>
              <a:cs typeface="Calibri"/>
            </a:endParaRPr>
          </a:p>
          <a:p>
            <a:endParaRPr lang="en-US" sz="1600" b="1">
              <a:solidFill>
                <a:srgbClr val="444444"/>
              </a:solidFill>
              <a:cs typeface="Calibri"/>
            </a:endParaRPr>
          </a:p>
          <a:p>
            <a:endParaRPr lang="en-US" sz="1600" b="1">
              <a:solidFill>
                <a:srgbClr val="444444"/>
              </a:solidFill>
              <a:cs typeface="Calibri"/>
            </a:endParaRPr>
          </a:p>
        </p:txBody>
      </p:sp>
      <p:sp>
        <p:nvSpPr>
          <p:cNvPr id="7" name="TextBox 6">
            <a:extLst>
              <a:ext uri="{FF2B5EF4-FFF2-40B4-BE49-F238E27FC236}">
                <a16:creationId xmlns:a16="http://schemas.microsoft.com/office/drawing/2014/main" id="{0E587931-A99D-4987-A7BD-5E6F6C03E6B1}"/>
              </a:ext>
            </a:extLst>
          </p:cNvPr>
          <p:cNvSpPr txBox="1"/>
          <p:nvPr/>
        </p:nvSpPr>
        <p:spPr>
          <a:xfrm>
            <a:off x="828134" y="4681267"/>
            <a:ext cx="6538822"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Calibri"/>
              </a:rPr>
              <a:t>​</a:t>
            </a:r>
            <a:r>
              <a:rPr lang="en-US" sz="2000" b="1">
                <a:solidFill>
                  <a:schemeClr val="accent1"/>
                </a:solidFill>
                <a:latin typeface="Arial"/>
                <a:cs typeface="Calibri"/>
              </a:rPr>
              <a:t>What's new:</a:t>
            </a:r>
            <a:br>
              <a:rPr lang="en-US" sz="2000" b="1">
                <a:latin typeface="Arial"/>
                <a:cs typeface="Calibri"/>
              </a:rPr>
            </a:br>
            <a:r>
              <a:rPr lang="en-US" sz="2000">
                <a:latin typeface="Arial"/>
                <a:ea typeface="+mn-lt"/>
                <a:cs typeface="+mn-lt"/>
              </a:rPr>
              <a:t>Within each solution there are different tiers -  the</a:t>
            </a:r>
            <a:r>
              <a:rPr lang="en-US" sz="2000" b="1">
                <a:solidFill>
                  <a:schemeClr val="accent1"/>
                </a:solidFill>
                <a:latin typeface="Arial"/>
                <a:ea typeface="+mn-lt"/>
                <a:cs typeface="+mn-lt"/>
              </a:rPr>
              <a:t> </a:t>
            </a:r>
            <a:r>
              <a:rPr lang="en-US" sz="2000" b="1">
                <a:latin typeface="Arial"/>
                <a:ea typeface="+mn-lt"/>
                <a:cs typeface="+mn-lt"/>
              </a:rPr>
              <a:t>Essential </a:t>
            </a:r>
            <a:r>
              <a:rPr lang="en-US" sz="2000">
                <a:latin typeface="Arial"/>
                <a:ea typeface="+mn-lt"/>
                <a:cs typeface="+mn-lt"/>
              </a:rPr>
              <a:t>and the</a:t>
            </a:r>
            <a:r>
              <a:rPr lang="en-US" sz="2000" b="1">
                <a:latin typeface="Arial"/>
                <a:ea typeface="+mn-lt"/>
                <a:cs typeface="+mn-lt"/>
              </a:rPr>
              <a:t> Premium</a:t>
            </a:r>
            <a:r>
              <a:rPr lang="en-US" sz="2000" b="1">
                <a:solidFill>
                  <a:schemeClr val="tx2"/>
                </a:solidFill>
                <a:latin typeface="Arial"/>
                <a:ea typeface="+mn-lt"/>
                <a:cs typeface="+mn-lt"/>
              </a:rPr>
              <a:t> </a:t>
            </a:r>
            <a:r>
              <a:rPr lang="en-US" sz="2000">
                <a:latin typeface="Arial"/>
                <a:ea typeface="+mn-lt"/>
                <a:cs typeface="+mn-lt"/>
              </a:rPr>
              <a:t>plan</a:t>
            </a:r>
            <a:r>
              <a:rPr lang="en-US" sz="2000" b="1">
                <a:latin typeface="Arial"/>
                <a:ea typeface="+mn-lt"/>
                <a:cs typeface="+mn-lt"/>
              </a:rPr>
              <a:t>. </a:t>
            </a:r>
            <a:endParaRPr lang="en-US" sz="2000">
              <a:latin typeface="Arial"/>
              <a:ea typeface="+mn-lt"/>
              <a:cs typeface="Calibri"/>
            </a:endParaRPr>
          </a:p>
          <a:p>
            <a:endParaRPr lang="en-US" sz="2000">
              <a:latin typeface="Arial"/>
              <a:cs typeface="Arial"/>
            </a:endParaRPr>
          </a:p>
          <a:p>
            <a:endParaRPr lang="en-US" sz="2000">
              <a:latin typeface="Arial"/>
              <a:ea typeface="+mn-lt"/>
              <a:cs typeface="+mn-lt"/>
            </a:endParaRPr>
          </a:p>
          <a:p>
            <a:endParaRPr lang="en-US" sz="1600" b="1">
              <a:solidFill>
                <a:srgbClr val="2B2929"/>
              </a:solidFill>
              <a:cs typeface="Calibri"/>
            </a:endParaRPr>
          </a:p>
          <a:p>
            <a:endParaRPr lang="en-US" sz="1600" b="1">
              <a:solidFill>
                <a:srgbClr val="444444"/>
              </a:solidFill>
              <a:cs typeface="Calibri"/>
            </a:endParaRPr>
          </a:p>
          <a:p>
            <a:endParaRPr lang="en-US" sz="1600" b="1">
              <a:solidFill>
                <a:srgbClr val="444444"/>
              </a:solidFill>
              <a:cs typeface="Calibri"/>
            </a:endParaRPr>
          </a:p>
        </p:txBody>
      </p:sp>
      <p:sp>
        <p:nvSpPr>
          <p:cNvPr id="8" name="TextBox 7">
            <a:extLst>
              <a:ext uri="{FF2B5EF4-FFF2-40B4-BE49-F238E27FC236}">
                <a16:creationId xmlns:a16="http://schemas.microsoft.com/office/drawing/2014/main" id="{B8172F66-8E52-44A9-91B1-2FB849C17166}"/>
              </a:ext>
            </a:extLst>
          </p:cNvPr>
          <p:cNvSpPr txBox="1"/>
          <p:nvPr/>
        </p:nvSpPr>
        <p:spPr>
          <a:xfrm>
            <a:off x="828136" y="5860211"/>
            <a:ext cx="58918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All solutions can add different add-ons</a:t>
            </a:r>
            <a:endParaRPr lang="en-US" sz="2000">
              <a:cs typeface="Arial"/>
            </a:endParaRPr>
          </a:p>
        </p:txBody>
      </p:sp>
    </p:spTree>
    <p:extLst>
      <p:ext uri="{BB962C8B-B14F-4D97-AF65-F5344CB8AC3E}">
        <p14:creationId xmlns:p14="http://schemas.microsoft.com/office/powerpoint/2010/main" val="6084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49" y="1162374"/>
            <a:ext cx="10959097" cy="1859795"/>
          </a:xfrm>
        </p:spPr>
        <p:txBody>
          <a:bodyPr>
            <a:normAutofit/>
          </a:bodyPr>
          <a:lstStyle/>
          <a:p>
            <a:pPr algn="ctr"/>
            <a:r>
              <a:rPr lang="nb-NO"/>
              <a:t>A PLATFORM FOR GROWTH</a:t>
            </a:r>
            <a:endParaRPr lang="en-US"/>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553703A6-B5D6-4F15-B363-213D8922207E}"/>
              </a:ext>
            </a:extLst>
          </p:cNvPr>
          <p:cNvPicPr>
            <a:picLocks noChangeAspect="1"/>
          </p:cNvPicPr>
          <p:nvPr/>
        </p:nvPicPr>
        <p:blipFill>
          <a:blip r:embed="rId3"/>
          <a:stretch>
            <a:fillRect/>
          </a:stretch>
        </p:blipFill>
        <p:spPr>
          <a:xfrm>
            <a:off x="3469104" y="609864"/>
            <a:ext cx="5915527" cy="6654968"/>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A0274DCC-CC74-4025-BE56-0C994C24DB12}"/>
              </a:ext>
            </a:extLst>
          </p:cNvPr>
          <p:cNvPicPr>
            <a:picLocks noChangeAspect="1"/>
          </p:cNvPicPr>
          <p:nvPr/>
        </p:nvPicPr>
        <p:blipFill>
          <a:blip r:embed="rId4"/>
          <a:stretch>
            <a:fillRect/>
          </a:stretch>
        </p:blipFill>
        <p:spPr>
          <a:xfrm>
            <a:off x="693823" y="1912785"/>
            <a:ext cx="3846094" cy="3846094"/>
          </a:xfrm>
          <a:prstGeom prst="rect">
            <a:avLst/>
          </a:prstGeom>
        </p:spPr>
      </p:pic>
      <p:pic>
        <p:nvPicPr>
          <p:cNvPr id="15" name="Picture 14" descr="Icon&#10;&#10;Description automatically generated">
            <a:extLst>
              <a:ext uri="{FF2B5EF4-FFF2-40B4-BE49-F238E27FC236}">
                <a16:creationId xmlns:a16="http://schemas.microsoft.com/office/drawing/2014/main" id="{7D59CEDE-9746-4B94-9B2E-D0C082DB42C0}"/>
              </a:ext>
            </a:extLst>
          </p:cNvPr>
          <p:cNvPicPr>
            <a:picLocks noChangeAspect="1"/>
          </p:cNvPicPr>
          <p:nvPr/>
        </p:nvPicPr>
        <p:blipFill>
          <a:blip r:embed="rId5"/>
          <a:stretch>
            <a:fillRect/>
          </a:stretch>
        </p:blipFill>
        <p:spPr>
          <a:xfrm>
            <a:off x="8535968" y="2354727"/>
            <a:ext cx="2962209" cy="2962209"/>
          </a:xfrm>
          <a:prstGeom prst="rect">
            <a:avLst/>
          </a:prstGeom>
        </p:spPr>
      </p:pic>
    </p:spTree>
    <p:extLst>
      <p:ext uri="{BB962C8B-B14F-4D97-AF65-F5344CB8AC3E}">
        <p14:creationId xmlns:p14="http://schemas.microsoft.com/office/powerpoint/2010/main" val="3887215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3FAC2703-A174-4B65-919D-F6E09180D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560" y="2573866"/>
            <a:ext cx="8854440" cy="42841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E76245-A02F-4505-89BC-0763FB0E7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
        <p:nvSpPr>
          <p:cNvPr id="3" name="Title 2">
            <a:extLst>
              <a:ext uri="{FF2B5EF4-FFF2-40B4-BE49-F238E27FC236}">
                <a16:creationId xmlns:a16="http://schemas.microsoft.com/office/drawing/2014/main" id="{21811900-7635-4A88-AD49-B8DF612EF6EF}"/>
              </a:ext>
            </a:extLst>
          </p:cNvPr>
          <p:cNvSpPr>
            <a:spLocks noGrp="1"/>
          </p:cNvSpPr>
          <p:nvPr>
            <p:ph type="title"/>
          </p:nvPr>
        </p:nvSpPr>
        <p:spPr>
          <a:xfrm>
            <a:off x="758188" y="2077290"/>
            <a:ext cx="7363127" cy="851941"/>
          </a:xfrm>
        </p:spPr>
        <p:txBody>
          <a:bodyPr>
            <a:noAutofit/>
          </a:bodyPr>
          <a:lstStyle/>
          <a:p>
            <a:r>
              <a:rPr lang="en-US" sz="6000">
                <a:latin typeface="Arial Black" panose="020B0A04020102020204" pitchFamily="34" charset="0"/>
              </a:rPr>
              <a:t>A CRM PARTNER THAT HELPS YOU GROW</a:t>
            </a:r>
            <a:br>
              <a:rPr lang="en-US" sz="6000"/>
            </a:br>
            <a:endParaRPr lang="en-US"/>
          </a:p>
        </p:txBody>
      </p:sp>
    </p:spTree>
    <p:extLst>
      <p:ext uri="{BB962C8B-B14F-4D97-AF65-F5344CB8AC3E}">
        <p14:creationId xmlns:p14="http://schemas.microsoft.com/office/powerpoint/2010/main" val="2180403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C6C961A-33F7-4AE8-A991-7C3CDCEE4F69}"/>
              </a:ext>
            </a:extLst>
          </p:cNvPr>
          <p:cNvSpPr>
            <a:spLocks noGrp="1"/>
          </p:cNvSpPr>
          <p:nvPr>
            <p:ph type="body" sz="quarter" idx="11"/>
          </p:nvPr>
        </p:nvSpPr>
        <p:spPr>
          <a:xfrm>
            <a:off x="3932236" y="3429000"/>
            <a:ext cx="3984625" cy="509587"/>
          </a:xfrm>
        </p:spPr>
        <p:txBody>
          <a:bodyPr/>
          <a:lstStyle/>
          <a:p>
            <a:r>
              <a:rPr lang="en-US"/>
              <a:t>Thank you</a:t>
            </a:r>
          </a:p>
        </p:txBody>
      </p:sp>
    </p:spTree>
    <p:extLst>
      <p:ext uri="{BB962C8B-B14F-4D97-AF65-F5344CB8AC3E}">
        <p14:creationId xmlns:p14="http://schemas.microsoft.com/office/powerpoint/2010/main" val="266276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ED0C7-1F81-4EF4-8D3C-5BE646BD1A2B}"/>
              </a:ext>
            </a:extLst>
          </p:cNvPr>
          <p:cNvSpPr>
            <a:spLocks noGrp="1"/>
          </p:cNvSpPr>
          <p:nvPr>
            <p:ph type="title"/>
          </p:nvPr>
        </p:nvSpPr>
        <p:spPr/>
        <p:txBody>
          <a:bodyPr/>
          <a:lstStyle/>
          <a:p>
            <a:r>
              <a:rPr lang="nb-NO" err="1"/>
              <a:t>Modernized</a:t>
            </a:r>
            <a:r>
              <a:rPr lang="nb-NO"/>
              <a:t> </a:t>
            </a:r>
            <a:r>
              <a:rPr lang="nb-NO" err="1"/>
              <a:t>user</a:t>
            </a:r>
            <a:r>
              <a:rPr lang="nb-NO"/>
              <a:t> </a:t>
            </a:r>
            <a:r>
              <a:rPr lang="nb-NO" err="1"/>
              <a:t>interface</a:t>
            </a:r>
            <a:endParaRPr lang="en-US"/>
          </a:p>
        </p:txBody>
      </p:sp>
      <p:pic>
        <p:nvPicPr>
          <p:cNvPr id="9" name="Picture 8" descr="A screenshot of a cell phone&#10;&#10;Description automatically generated">
            <a:extLst>
              <a:ext uri="{FF2B5EF4-FFF2-40B4-BE49-F238E27FC236}">
                <a16:creationId xmlns:a16="http://schemas.microsoft.com/office/drawing/2014/main" id="{798EDB4C-4FD8-470B-AA03-E6AFB1069428}"/>
              </a:ext>
            </a:extLst>
          </p:cNvPr>
          <p:cNvPicPr>
            <a:picLocks noChangeAspect="1"/>
          </p:cNvPicPr>
          <p:nvPr/>
        </p:nvPicPr>
        <p:blipFill>
          <a:blip r:embed="rId3"/>
          <a:stretch>
            <a:fillRect/>
          </a:stretch>
        </p:blipFill>
        <p:spPr>
          <a:xfrm>
            <a:off x="1664339" y="1544937"/>
            <a:ext cx="8183757" cy="4263806"/>
          </a:xfrm>
          <a:prstGeom prst="rect">
            <a:avLst/>
          </a:prstGeom>
        </p:spPr>
      </p:pic>
    </p:spTree>
    <p:extLst>
      <p:ext uri="{BB962C8B-B14F-4D97-AF65-F5344CB8AC3E}">
        <p14:creationId xmlns:p14="http://schemas.microsoft.com/office/powerpoint/2010/main" val="370166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EEE163-DBC6-46E7-B632-9FE607B2331C}"/>
              </a:ext>
            </a:extLst>
          </p:cNvPr>
          <p:cNvSpPr>
            <a:spLocks noGrp="1"/>
          </p:cNvSpPr>
          <p:nvPr>
            <p:ph type="title"/>
          </p:nvPr>
        </p:nvSpPr>
        <p:spPr/>
        <p:txBody>
          <a:bodyPr/>
          <a:lstStyle/>
          <a:p>
            <a:r>
              <a:rPr lang="nb-NO"/>
              <a:t>A </a:t>
            </a:r>
            <a:r>
              <a:rPr lang="nb-NO" err="1"/>
              <a:t>functional</a:t>
            </a:r>
            <a:r>
              <a:rPr lang="nb-NO"/>
              <a:t> and </a:t>
            </a:r>
            <a:r>
              <a:rPr lang="nb-NO" err="1"/>
              <a:t>flexible</a:t>
            </a:r>
            <a:r>
              <a:rPr lang="nb-NO"/>
              <a:t> side panel</a:t>
            </a:r>
            <a:endParaRPr lang="en-US"/>
          </a:p>
        </p:txBody>
      </p:sp>
      <p:pic>
        <p:nvPicPr>
          <p:cNvPr id="4" name="Picture 3">
            <a:extLst>
              <a:ext uri="{FF2B5EF4-FFF2-40B4-BE49-F238E27FC236}">
                <a16:creationId xmlns:a16="http://schemas.microsoft.com/office/drawing/2014/main" id="{8E9DC0B9-D2DF-441D-8E64-720CB32B50AF}"/>
              </a:ext>
            </a:extLst>
          </p:cNvPr>
          <p:cNvPicPr>
            <a:picLocks noChangeAspect="1"/>
          </p:cNvPicPr>
          <p:nvPr/>
        </p:nvPicPr>
        <p:blipFill>
          <a:blip r:embed="rId3"/>
          <a:stretch>
            <a:fillRect/>
          </a:stretch>
        </p:blipFill>
        <p:spPr>
          <a:xfrm>
            <a:off x="943100" y="1521259"/>
            <a:ext cx="2599077" cy="4587696"/>
          </a:xfrm>
          <a:prstGeom prst="rect">
            <a:avLst/>
          </a:prstGeom>
        </p:spPr>
      </p:pic>
      <p:pic>
        <p:nvPicPr>
          <p:cNvPr id="6" name="Picture 5">
            <a:extLst>
              <a:ext uri="{FF2B5EF4-FFF2-40B4-BE49-F238E27FC236}">
                <a16:creationId xmlns:a16="http://schemas.microsoft.com/office/drawing/2014/main" id="{FB17972B-9B72-474B-AD18-DD49580A45E9}"/>
              </a:ext>
            </a:extLst>
          </p:cNvPr>
          <p:cNvPicPr>
            <a:picLocks noChangeAspect="1"/>
          </p:cNvPicPr>
          <p:nvPr/>
        </p:nvPicPr>
        <p:blipFill>
          <a:blip r:embed="rId4"/>
          <a:stretch>
            <a:fillRect/>
          </a:stretch>
        </p:blipFill>
        <p:spPr>
          <a:xfrm>
            <a:off x="3883010" y="1521258"/>
            <a:ext cx="3530873" cy="4590599"/>
          </a:xfrm>
          <a:prstGeom prst="rect">
            <a:avLst/>
          </a:prstGeom>
        </p:spPr>
      </p:pic>
      <p:pic>
        <p:nvPicPr>
          <p:cNvPr id="8" name="Picture 7">
            <a:extLst>
              <a:ext uri="{FF2B5EF4-FFF2-40B4-BE49-F238E27FC236}">
                <a16:creationId xmlns:a16="http://schemas.microsoft.com/office/drawing/2014/main" id="{D6C99705-6026-457B-945C-BA1EFFFA9A5D}"/>
              </a:ext>
            </a:extLst>
          </p:cNvPr>
          <p:cNvPicPr>
            <a:picLocks noChangeAspect="1"/>
          </p:cNvPicPr>
          <p:nvPr/>
        </p:nvPicPr>
        <p:blipFill>
          <a:blip r:embed="rId5"/>
          <a:stretch>
            <a:fillRect/>
          </a:stretch>
        </p:blipFill>
        <p:spPr>
          <a:xfrm>
            <a:off x="7769630" y="1521258"/>
            <a:ext cx="3095359" cy="4587696"/>
          </a:xfrm>
          <a:prstGeom prst="rect">
            <a:avLst/>
          </a:prstGeom>
        </p:spPr>
      </p:pic>
      <p:sp>
        <p:nvSpPr>
          <p:cNvPr id="9" name="Rectangle 8">
            <a:extLst>
              <a:ext uri="{FF2B5EF4-FFF2-40B4-BE49-F238E27FC236}">
                <a16:creationId xmlns:a16="http://schemas.microsoft.com/office/drawing/2014/main" id="{F5098845-7A21-41C6-ABFA-DCDF2BC1C464}"/>
              </a:ext>
            </a:extLst>
          </p:cNvPr>
          <p:cNvSpPr/>
          <p:nvPr/>
        </p:nvSpPr>
        <p:spPr>
          <a:xfrm>
            <a:off x="1013083" y="1861691"/>
            <a:ext cx="623128" cy="164461"/>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B95C9E4E-1BED-4339-966C-69873D4C8E37}"/>
              </a:ext>
            </a:extLst>
          </p:cNvPr>
          <p:cNvSpPr/>
          <p:nvPr/>
        </p:nvSpPr>
        <p:spPr>
          <a:xfrm>
            <a:off x="3920036" y="1920898"/>
            <a:ext cx="623128" cy="17542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F4592428-DE7E-4242-BBEB-63066C9BF3D4}"/>
              </a:ext>
            </a:extLst>
          </p:cNvPr>
          <p:cNvSpPr/>
          <p:nvPr/>
        </p:nvSpPr>
        <p:spPr>
          <a:xfrm>
            <a:off x="7872550" y="1985586"/>
            <a:ext cx="623128" cy="17542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86263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D31C-46F4-4524-8B99-BB5D27E483EB}"/>
              </a:ext>
            </a:extLst>
          </p:cNvPr>
          <p:cNvSpPr>
            <a:spLocks noGrp="1"/>
          </p:cNvSpPr>
          <p:nvPr>
            <p:ph type="title"/>
          </p:nvPr>
        </p:nvSpPr>
        <p:spPr/>
        <p:txBody>
          <a:bodyPr>
            <a:normAutofit fontScale="90000"/>
          </a:bodyPr>
          <a:lstStyle/>
          <a:p>
            <a:r>
              <a:rPr lang="nb-NO"/>
              <a:t>Group </a:t>
            </a:r>
            <a:r>
              <a:rPr lang="nb-NO" err="1"/>
              <a:t>information</a:t>
            </a:r>
            <a:r>
              <a:rPr lang="nb-NO"/>
              <a:t> and </a:t>
            </a:r>
            <a:r>
              <a:rPr lang="nb-NO" err="1"/>
              <a:t>get</a:t>
            </a:r>
            <a:r>
              <a:rPr lang="nb-NO"/>
              <a:t> </a:t>
            </a:r>
            <a:r>
              <a:rPr lang="nb-NO" err="1"/>
              <a:t>better</a:t>
            </a:r>
            <a:r>
              <a:rPr lang="nb-NO"/>
              <a:t> </a:t>
            </a:r>
            <a:r>
              <a:rPr lang="nb-NO" err="1"/>
              <a:t>overviews</a:t>
            </a:r>
            <a:endParaRPr lang="en-US"/>
          </a:p>
        </p:txBody>
      </p:sp>
      <p:pic>
        <p:nvPicPr>
          <p:cNvPr id="4" name="Use filters GIF">
            <a:hlinkClick r:id="" action="ppaction://media"/>
            <a:extLst>
              <a:ext uri="{FF2B5EF4-FFF2-40B4-BE49-F238E27FC236}">
                <a16:creationId xmlns:a16="http://schemas.microsoft.com/office/drawing/2014/main" id="{B3F1193B-A92E-4B81-B5E0-390F71C6D3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4425" y="1454761"/>
            <a:ext cx="8310603" cy="4406504"/>
          </a:xfrm>
          <a:prstGeom prst="rect">
            <a:avLst/>
          </a:prstGeom>
        </p:spPr>
      </p:pic>
    </p:spTree>
    <p:extLst>
      <p:ext uri="{BB962C8B-B14F-4D97-AF65-F5344CB8AC3E}">
        <p14:creationId xmlns:p14="http://schemas.microsoft.com/office/powerpoint/2010/main" val="307137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CA2F-D041-E44A-B7BC-1E9ED67A6256}"/>
              </a:ext>
            </a:extLst>
          </p:cNvPr>
          <p:cNvSpPr>
            <a:spLocks noGrp="1"/>
          </p:cNvSpPr>
          <p:nvPr>
            <p:ph type="title"/>
          </p:nvPr>
        </p:nvSpPr>
        <p:spPr>
          <a:xfrm>
            <a:off x="770164" y="978958"/>
            <a:ext cx="4689475" cy="1321823"/>
          </a:xfrm>
        </p:spPr>
        <p:txBody>
          <a:bodyPr>
            <a:normAutofit fontScale="90000"/>
          </a:bodyPr>
          <a:lstStyle/>
          <a:p>
            <a:r>
              <a:rPr lang="en-US">
                <a:latin typeface="Arial Black" panose="020B0A04020102020204" pitchFamily="34" charset="0"/>
              </a:rPr>
              <a:t>One</a:t>
            </a:r>
            <a:r>
              <a:rPr lang="en-NO">
                <a:latin typeface="Arial Black" panose="020B0A04020102020204" pitchFamily="34" charset="0"/>
              </a:rPr>
              <a:t> pro</a:t>
            </a:r>
            <a:r>
              <a:rPr lang="nb-NO">
                <a:latin typeface="Arial Black" panose="020B0A04020102020204" pitchFamily="34" charset="0"/>
              </a:rPr>
              <a:t>c</a:t>
            </a:r>
            <a:r>
              <a:rPr lang="en-NO">
                <a:latin typeface="Arial Black" panose="020B0A04020102020204" pitchFamily="34" charset="0"/>
              </a:rPr>
              <a:t>ess for F</a:t>
            </a:r>
            <a:r>
              <a:rPr lang="nb-NO" err="1">
                <a:latin typeface="Arial Black" panose="020B0A04020102020204" pitchFamily="34" charset="0"/>
              </a:rPr>
              <a:t>ind</a:t>
            </a:r>
            <a:r>
              <a:rPr lang="en-NO">
                <a:latin typeface="Arial Black" panose="020B0A04020102020204" pitchFamily="34" charset="0"/>
              </a:rPr>
              <a:t> </a:t>
            </a:r>
            <a:r>
              <a:rPr lang="nb-NO">
                <a:latin typeface="Arial Black" panose="020B0A04020102020204" pitchFamily="34" charset="0"/>
              </a:rPr>
              <a:t>and </a:t>
            </a:r>
            <a:r>
              <a:rPr lang="nb-NO" err="1">
                <a:latin typeface="Arial Black" panose="020B0A04020102020204" pitchFamily="34" charset="0"/>
              </a:rPr>
              <a:t>Selection</a:t>
            </a:r>
            <a:endParaRPr lang="en-NO">
              <a:latin typeface="Arial Black" panose="020B0A04020102020204" pitchFamily="34" charset="0"/>
            </a:endParaRPr>
          </a:p>
        </p:txBody>
      </p:sp>
      <p:sp>
        <p:nvSpPr>
          <p:cNvPr id="3" name="Text Placeholder 2">
            <a:extLst>
              <a:ext uri="{FF2B5EF4-FFF2-40B4-BE49-F238E27FC236}">
                <a16:creationId xmlns:a16="http://schemas.microsoft.com/office/drawing/2014/main" id="{C97E6413-F82E-4248-B789-13B8E9DF757F}"/>
              </a:ext>
            </a:extLst>
          </p:cNvPr>
          <p:cNvSpPr>
            <a:spLocks noGrp="1"/>
          </p:cNvSpPr>
          <p:nvPr>
            <p:ph type="body" sz="half" idx="2"/>
          </p:nvPr>
        </p:nvSpPr>
        <p:spPr/>
        <p:txBody>
          <a:bodyPr/>
          <a:lstStyle/>
          <a:p>
            <a:r>
              <a:rPr lang="en-US"/>
              <a:t>1. Start a search</a:t>
            </a:r>
          </a:p>
          <a:p>
            <a:r>
              <a:rPr lang="en-US"/>
              <a:t>2. Verify the result</a:t>
            </a:r>
          </a:p>
          <a:p>
            <a:r>
              <a:rPr lang="nb-NO"/>
              <a:t>3.</a:t>
            </a:r>
            <a:r>
              <a:rPr lang="en-US"/>
              <a:t> Only save the searches that matter</a:t>
            </a:r>
          </a:p>
          <a:p>
            <a:endParaRPr lang="en-NO"/>
          </a:p>
        </p:txBody>
      </p:sp>
      <p:pic>
        <p:nvPicPr>
          <p:cNvPr id="6" name="Picture Placeholder 5" descr="Graphical user interface, application&#10;&#10;Description automatically generated">
            <a:extLst>
              <a:ext uri="{FF2B5EF4-FFF2-40B4-BE49-F238E27FC236}">
                <a16:creationId xmlns:a16="http://schemas.microsoft.com/office/drawing/2014/main" id="{55391D44-48F3-4A4E-9DC2-1C9E93C8AD10}"/>
              </a:ext>
            </a:extLst>
          </p:cNvPr>
          <p:cNvPicPr>
            <a:picLocks noGrp="1" noChangeAspect="1"/>
          </p:cNvPicPr>
          <p:nvPr>
            <p:ph type="pic" sz="quarter" idx="21"/>
          </p:nvPr>
        </p:nvPicPr>
        <p:blipFill rotWithShape="1">
          <a:blip r:embed="rId3"/>
          <a:srcRect l="2432" r="2432"/>
          <a:stretch/>
        </p:blipFill>
        <p:spPr/>
      </p:pic>
    </p:spTree>
    <p:extLst>
      <p:ext uri="{BB962C8B-B14F-4D97-AF65-F5344CB8AC3E}">
        <p14:creationId xmlns:p14="http://schemas.microsoft.com/office/powerpoint/2010/main" val="177380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FC368-DFEF-4772-82F1-0BF9BBD873A8}"/>
              </a:ext>
            </a:extLst>
          </p:cNvPr>
          <p:cNvSpPr>
            <a:spLocks noGrp="1"/>
          </p:cNvSpPr>
          <p:nvPr>
            <p:ph type="title"/>
          </p:nvPr>
        </p:nvSpPr>
        <p:spPr/>
        <p:txBody>
          <a:bodyPr>
            <a:normAutofit/>
          </a:bodyPr>
          <a:lstStyle/>
          <a:p>
            <a:r>
              <a:rPr lang="nb-NO" dirty="0">
                <a:latin typeface="Arial Black"/>
                <a:cs typeface="Arial"/>
              </a:rPr>
              <a:t>SuperOffice for Outlook</a:t>
            </a:r>
            <a:endParaRPr lang="en-US" dirty="0"/>
          </a:p>
        </p:txBody>
      </p:sp>
      <p:sp>
        <p:nvSpPr>
          <p:cNvPr id="4" name="Content Placeholder 3">
            <a:extLst>
              <a:ext uri="{FF2B5EF4-FFF2-40B4-BE49-F238E27FC236}">
                <a16:creationId xmlns:a16="http://schemas.microsoft.com/office/drawing/2014/main" id="{588FE117-EBAA-4F9B-BAE2-BEA155C29476}"/>
              </a:ext>
            </a:extLst>
          </p:cNvPr>
          <p:cNvSpPr>
            <a:spLocks noGrp="1"/>
          </p:cNvSpPr>
          <p:nvPr>
            <p:ph type="body" sz="half" idx="2"/>
          </p:nvPr>
        </p:nvSpPr>
        <p:spPr/>
        <p:txBody>
          <a:bodyPr>
            <a:normAutofit/>
          </a:bodyPr>
          <a:lstStyle/>
          <a:p>
            <a:pPr lvl="0"/>
            <a:r>
              <a:rPr lang="nb-NO"/>
              <a:t>Save </a:t>
            </a:r>
            <a:r>
              <a:rPr lang="nb-NO" err="1"/>
              <a:t>new</a:t>
            </a:r>
            <a:r>
              <a:rPr lang="nb-NO"/>
              <a:t> </a:t>
            </a:r>
            <a:r>
              <a:rPr lang="nb-NO" err="1"/>
              <a:t>contacts</a:t>
            </a:r>
            <a:r>
              <a:rPr lang="nb-NO"/>
              <a:t>, e-mails, sales, </a:t>
            </a:r>
            <a:r>
              <a:rPr lang="nb-NO" err="1"/>
              <a:t>activities</a:t>
            </a:r>
            <a:r>
              <a:rPr lang="nb-NO"/>
              <a:t> or </a:t>
            </a:r>
            <a:r>
              <a:rPr lang="nb-NO" err="1"/>
              <a:t>requests</a:t>
            </a:r>
            <a:r>
              <a:rPr lang="nb-NO"/>
              <a:t> – </a:t>
            </a:r>
            <a:r>
              <a:rPr lang="nb-NO" err="1"/>
              <a:t>directly</a:t>
            </a:r>
            <a:r>
              <a:rPr lang="nb-NO"/>
              <a:t> from Outlook</a:t>
            </a:r>
            <a:endParaRPr lang="en-US"/>
          </a:p>
        </p:txBody>
      </p:sp>
      <p:pic>
        <p:nvPicPr>
          <p:cNvPr id="8" name="Plassholder for bilde 7" descr="Et bilde som inneholder skjermbilde&#10;&#10;Automatisk generert beskrivelse">
            <a:extLst>
              <a:ext uri="{FF2B5EF4-FFF2-40B4-BE49-F238E27FC236}">
                <a16:creationId xmlns:a16="http://schemas.microsoft.com/office/drawing/2014/main" id="{CBA7C41C-D99E-4A96-9ED2-4655175352B1}"/>
              </a:ext>
            </a:extLst>
          </p:cNvPr>
          <p:cNvPicPr>
            <a:picLocks noGrp="1" noChangeAspect="1"/>
          </p:cNvPicPr>
          <p:nvPr>
            <p:ph type="pic" sz="quarter" idx="21"/>
          </p:nvPr>
        </p:nvPicPr>
        <p:blipFill>
          <a:blip r:embed="rId3"/>
          <a:srcRect l="48" r="48"/>
          <a:stretch>
            <a:fillRect/>
          </a:stretch>
        </p:blipFill>
        <p:spPr/>
      </p:pic>
    </p:spTree>
    <p:extLst>
      <p:ext uri="{BB962C8B-B14F-4D97-AF65-F5344CB8AC3E}">
        <p14:creationId xmlns:p14="http://schemas.microsoft.com/office/powerpoint/2010/main" val="1872462751"/>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9ACA7847-C6DC-BB45-A4C0-017A69AEC979}"/>
    </a:ext>
  </a:extLst>
</a:theme>
</file>

<file path=ppt/theme/theme12.xml><?xml version="1.0" encoding="utf-8"?>
<a:theme xmlns:a="http://schemas.openxmlformats.org/drawingml/2006/main" name="2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EBA1742E-5415-7247-9277-F10C932587C5}"/>
    </a:ext>
  </a:extLst>
</a:theme>
</file>

<file path=ppt/theme/theme13.xml><?xml version="1.0" encoding="utf-8"?>
<a:theme xmlns:a="http://schemas.openxmlformats.org/drawingml/2006/main" name="3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extLst>
    <a:ext uri="{05A4C25C-085E-4340-85A3-A5531E510DB2}">
      <thm15:themeFamily xmlns:thm15="http://schemas.microsoft.com/office/thememl/2012/main" name="SOD2020 ppt mal" id="{F86B98EF-49E5-4392-B442-A64D8916AB4A}" vid="{890D5AAA-CAD4-42D3-A005-B5F985BFF4BB}"/>
    </a:ext>
  </a:extLst>
</a:theme>
</file>

<file path=ppt/theme/theme6.xml><?xml version="1.0" encoding="utf-8"?>
<a:theme xmlns:a="http://schemas.openxmlformats.org/drawingml/2006/main" name="1_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theme>
</file>

<file path=ppt/theme/theme7.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1a1f531-661f-433a-b5ec-e7d9245dcde3" xsi:nil="true"/>
    <SharedWithUsers xmlns="3b75e6a8-7114-4008-bcfa-64b153f4bae5">
      <UserInfo>
        <DisplayName>Jennifer Lund</DisplayName>
        <AccountId>15</AccountId>
        <AccountType/>
      </UserInfo>
      <UserInfo>
        <DisplayName>Zarema Plaksij</DisplayName>
        <AccountId>37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D55D2C64548F24AB915C89519EA3FE7" ma:contentTypeVersion="14" ma:contentTypeDescription="Opprett et nytt dokument." ma:contentTypeScope="" ma:versionID="3b1e41dcb5a13f93bf617f0498737cc2">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3e3dd6a438b66d27a539513cbdaba74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Godkjennings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4E2FAC-69CF-4DCE-8DA7-BC69BBC00619}">
  <ds:schemaRefs>
    <ds:schemaRef ds:uri="http://www.w3.org/XML/1998/namespace"/>
    <ds:schemaRef ds:uri="http://purl.org/dc/dcmitype/"/>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3b75e6a8-7114-4008-bcfa-64b153f4bae5"/>
    <ds:schemaRef ds:uri="f1a1f531-661f-433a-b5ec-e7d9245dcde3"/>
    <ds:schemaRef ds:uri="http://purl.org/dc/elements/1.1/"/>
  </ds:schemaRefs>
</ds:datastoreItem>
</file>

<file path=customXml/itemProps2.xml><?xml version="1.0" encoding="utf-8"?>
<ds:datastoreItem xmlns:ds="http://schemas.openxmlformats.org/officeDocument/2006/customXml" ds:itemID="{77974F1A-F259-4D11-8C38-5A2007D06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a1f531-661f-433a-b5ec-e7d9245dcde3"/>
    <ds:schemaRef ds:uri="3b75e6a8-7114-4008-bcfa-64b153f4ba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5E2D19-645A-430E-B1F3-EB701FA04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7814</Words>
  <Application>Microsoft Office PowerPoint</Application>
  <PresentationFormat>Widescreen</PresentationFormat>
  <Paragraphs>601</Paragraphs>
  <Slides>45</Slides>
  <Notes>45</Notes>
  <HiddenSlides>8</HiddenSlides>
  <MMClips>2</MMClips>
  <ScaleCrop>false</ScaleCrop>
  <HeadingPairs>
    <vt:vector size="4" baseType="variant">
      <vt:variant>
        <vt:lpstr>Theme</vt:lpstr>
      </vt:variant>
      <vt:variant>
        <vt:i4>13</vt:i4>
      </vt:variant>
      <vt:variant>
        <vt:lpstr>Slide Titles</vt:lpstr>
      </vt:variant>
      <vt:variant>
        <vt:i4>45</vt:i4>
      </vt:variant>
    </vt:vector>
  </HeadingPairs>
  <TitlesOfParts>
    <vt:vector size="58" baseType="lpstr">
      <vt:lpstr>Title slides and deviders </vt:lpstr>
      <vt:lpstr>Content slides</vt:lpstr>
      <vt:lpstr>End slides </vt:lpstr>
      <vt:lpstr>1_Title slides and deviders </vt:lpstr>
      <vt:lpstr>SuperOffice PowerPoint Template</vt:lpstr>
      <vt:lpstr>1_SuperOffice PowerPoint Template</vt:lpstr>
      <vt:lpstr>1_Content slides</vt:lpstr>
      <vt:lpstr>2_Title slides and deviders </vt:lpstr>
      <vt:lpstr>3_Title slides and deviders </vt:lpstr>
      <vt:lpstr>4_Title slides and deviders </vt:lpstr>
      <vt:lpstr>5_Title slides and deviders </vt:lpstr>
      <vt:lpstr>2_Content slides</vt:lpstr>
      <vt:lpstr>3_Content slides</vt:lpstr>
      <vt:lpstr>PowerPoint Presentation</vt:lpstr>
      <vt:lpstr>Agenda</vt:lpstr>
      <vt:lpstr>SuperOffice 9 - recap</vt:lpstr>
      <vt:lpstr>G9 features</vt:lpstr>
      <vt:lpstr>Modernized user interface</vt:lpstr>
      <vt:lpstr>A functional and flexible side panel</vt:lpstr>
      <vt:lpstr>Group information and get better overviews</vt:lpstr>
      <vt:lpstr>One process for Find and Selection</vt:lpstr>
      <vt:lpstr>SuperOffice for Outlook</vt:lpstr>
      <vt:lpstr>Better campaigns start with a better editor </vt:lpstr>
      <vt:lpstr>PowerPoint Presentation</vt:lpstr>
      <vt:lpstr>SuperOffice 10</vt:lpstr>
      <vt:lpstr>SuperOffice 10 features</vt:lpstr>
      <vt:lpstr>SuperOffice 10 features</vt:lpstr>
      <vt:lpstr>ADVANCED  DASHBOARDS</vt:lpstr>
      <vt:lpstr>Dashboards 1.0</vt:lpstr>
      <vt:lpstr>View data that matters to you</vt:lpstr>
      <vt:lpstr>CONFIGURABLE  SCREENS</vt:lpstr>
      <vt:lpstr>Design the layout to fit your information needs</vt:lpstr>
      <vt:lpstr>New layout – new possibilities</vt:lpstr>
      <vt:lpstr>ARTIFICIAL INTELLIGENCE</vt:lpstr>
      <vt:lpstr>Get more productive with SuperOffice AI </vt:lpstr>
      <vt:lpstr>Provide better Customer Service </vt:lpstr>
      <vt:lpstr>Deliver customer service 24/7</vt:lpstr>
      <vt:lpstr>MOBILE CRM  REQUEST MANAGEMENT</vt:lpstr>
      <vt:lpstr>Handle requests anytime and anywhere</vt:lpstr>
      <vt:lpstr>SUPEROFFICE DATABRIDGE</vt:lpstr>
      <vt:lpstr>Reduce manual  data entry</vt:lpstr>
      <vt:lpstr>Recent and improved features and resources</vt:lpstr>
      <vt:lpstr>Find information faster with improved search</vt:lpstr>
      <vt:lpstr>Get valuable feedback using  web forms</vt:lpstr>
      <vt:lpstr>NEW APPS</vt:lpstr>
      <vt:lpstr>Scale up and customize your solution</vt:lpstr>
      <vt:lpstr>What’s to come – future releases</vt:lpstr>
      <vt:lpstr>Available soon: New Help Center &amp; Community</vt:lpstr>
      <vt:lpstr>SHAREPOINT INTEGRATION</vt:lpstr>
      <vt:lpstr>PowerPoint Presentation</vt:lpstr>
      <vt:lpstr>SALES TARGETS</vt:lpstr>
      <vt:lpstr>Sales targets in SuperOffice</vt:lpstr>
      <vt:lpstr>Join a pilot program</vt:lpstr>
      <vt:lpstr>HOW TO GET STARTED</vt:lpstr>
      <vt:lpstr>New Packaging &amp; Pricing </vt:lpstr>
      <vt:lpstr>A PLATFORM FOR GROWTH</vt:lpstr>
      <vt:lpstr>A CRM PARTNER THAT HELPS YOU GROW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Cathrine Mula Davis</cp:lastModifiedBy>
  <cp:revision>11</cp:revision>
  <cp:lastPrinted>2021-03-09T12:35:56Z</cp:lastPrinted>
  <dcterms:created xsi:type="dcterms:W3CDTF">2020-03-26T10:04:33Z</dcterms:created>
  <dcterms:modified xsi:type="dcterms:W3CDTF">2021-10-04T09:51:26Z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ies>
</file>