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2" r:id="rId12"/>
  </p:sldMasterIdLst>
  <p:notesMasterIdLst>
    <p:notesMasterId r:id="rId49"/>
  </p:notesMasterIdLst>
  <p:handoutMasterIdLst>
    <p:handoutMasterId r:id="rId50"/>
  </p:handoutMasterIdLst>
  <p:sldIdLst>
    <p:sldId id="1731650712" r:id="rId13"/>
    <p:sldId id="323" r:id="rId14"/>
    <p:sldId id="1731651083" r:id="rId15"/>
    <p:sldId id="1731651279" r:id="rId16"/>
    <p:sldId id="1731651015" r:id="rId17"/>
    <p:sldId id="1731651005" r:id="rId18"/>
    <p:sldId id="304" r:id="rId19"/>
    <p:sldId id="1731651006" r:id="rId20"/>
    <p:sldId id="1731651008" r:id="rId21"/>
    <p:sldId id="1731651014" r:id="rId22"/>
    <p:sldId id="1731651009" r:id="rId23"/>
    <p:sldId id="1731651064" r:id="rId24"/>
    <p:sldId id="299" r:id="rId25"/>
    <p:sldId id="1731651278" r:id="rId26"/>
    <p:sldId id="1731651071" r:id="rId27"/>
    <p:sldId id="1731651072" r:id="rId28"/>
    <p:sldId id="1731651073" r:id="rId29"/>
    <p:sldId id="1731651036" r:id="rId30"/>
    <p:sldId id="1731651080" r:id="rId31"/>
    <p:sldId id="1731651078" r:id="rId32"/>
    <p:sldId id="1731651082" r:id="rId33"/>
    <p:sldId id="1731651069" r:id="rId34"/>
    <p:sldId id="1731651276" r:id="rId35"/>
    <p:sldId id="1731651076" r:id="rId36"/>
    <p:sldId id="1731651089" r:id="rId37"/>
    <p:sldId id="1731651277" r:id="rId38"/>
    <p:sldId id="1731651043" r:id="rId39"/>
    <p:sldId id="1731651090" r:id="rId40"/>
    <p:sldId id="1731651037" r:id="rId41"/>
    <p:sldId id="1731651055" r:id="rId42"/>
    <p:sldId id="1731651038" r:id="rId43"/>
    <p:sldId id="262" r:id="rId44"/>
    <p:sldId id="1731651387" r:id="rId45"/>
    <p:sldId id="1731651275" r:id="rId46"/>
    <p:sldId id="1731651065" r:id="rId47"/>
    <p:sldId id="1731651084" r:id="rId48"/>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7B7B7B"/>
    <a:srgbClr val="A6D3DD"/>
    <a:srgbClr val="0B5F59"/>
    <a:srgbClr val="304D6C"/>
    <a:srgbClr val="D34516"/>
    <a:srgbClr val="38B293"/>
    <a:srgbClr val="005E58"/>
    <a:srgbClr val="EF7545"/>
    <a:srgbClr val="85A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659" autoAdjust="0"/>
  </p:normalViewPr>
  <p:slideViewPr>
    <p:cSldViewPr snapToGrid="0">
      <p:cViewPr varScale="1">
        <p:scale>
          <a:sx n="62" d="100"/>
          <a:sy n="62" d="100"/>
        </p:scale>
        <p:origin x="125" y="8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309"/>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09/10/2021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09/10/2021</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Yes, da har vi 15 </a:t>
            </a:r>
            <a:r>
              <a:rPr lang="en-US" err="1"/>
              <a:t>minutter</a:t>
            </a:r>
            <a:r>
              <a:rPr lang="en-US"/>
              <a:t> </a:t>
            </a:r>
            <a:r>
              <a:rPr lang="en-US" err="1"/>
              <a:t>på</a:t>
            </a:r>
            <a:r>
              <a:rPr lang="en-US"/>
              <a:t> </a:t>
            </a:r>
            <a:r>
              <a:rPr lang="en-US" err="1"/>
              <a:t>oss</a:t>
            </a:r>
            <a:r>
              <a:rPr lang="en-US"/>
              <a:t> Jan </a:t>
            </a:r>
            <a:r>
              <a:rPr lang="en-US" err="1"/>
              <a:t>og</a:t>
            </a:r>
            <a:r>
              <a:rPr lang="en-US"/>
              <a:t> det </a:t>
            </a:r>
            <a:r>
              <a:rPr lang="en-US" err="1"/>
              <a:t>betyr</a:t>
            </a:r>
            <a:r>
              <a:rPr lang="en-US"/>
              <a:t> at vi </a:t>
            </a:r>
            <a:r>
              <a:rPr lang="en-US" err="1"/>
              <a:t>ikke</a:t>
            </a:r>
            <a:r>
              <a:rPr lang="en-US"/>
              <a:t> </a:t>
            </a:r>
            <a:r>
              <a:rPr lang="en-US" err="1"/>
              <a:t>bruker</a:t>
            </a:r>
            <a:r>
              <a:rPr lang="en-US"/>
              <a:t> </a:t>
            </a:r>
            <a:r>
              <a:rPr lang="en-US" err="1"/>
              <a:t>mer</a:t>
            </a:r>
            <a:r>
              <a:rPr lang="en-US"/>
              <a:t> </a:t>
            </a:r>
            <a:r>
              <a:rPr lang="en-US" err="1"/>
              <a:t>enn</a:t>
            </a:r>
            <a:r>
              <a:rPr lang="en-US"/>
              <a:t> 30 </a:t>
            </a:r>
            <a:r>
              <a:rPr lang="en-US" err="1"/>
              <a:t>sek</a:t>
            </a:r>
            <a:r>
              <a:rPr lang="en-US"/>
              <a:t> </a:t>
            </a:r>
            <a:r>
              <a:rPr lang="en-US" err="1"/>
              <a:t>på</a:t>
            </a:r>
            <a:r>
              <a:rPr lang="en-US"/>
              <a:t> å </a:t>
            </a:r>
            <a:r>
              <a:rPr lang="en-US" err="1"/>
              <a:t>si</a:t>
            </a:r>
            <a:r>
              <a:rPr lang="en-US"/>
              <a:t> </a:t>
            </a:r>
            <a:r>
              <a:rPr lang="en-US" err="1"/>
              <a:t>noe</a:t>
            </a:r>
            <a:r>
              <a:rPr lang="en-US"/>
              <a:t> om SuperOffice. </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9/10/2021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11</a:t>
            </a:fld>
            <a:endParaRPr lang="en-NO"/>
          </a:p>
        </p:txBody>
      </p:sp>
    </p:spTree>
    <p:extLst>
      <p:ext uri="{BB962C8B-B14F-4D97-AF65-F5344CB8AC3E}">
        <p14:creationId xmlns:p14="http://schemas.microsoft.com/office/powerpoint/2010/main" val="4657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SuperOffice CRM er </a:t>
            </a:r>
            <a:r>
              <a:rPr lang="en-US" dirty="0" err="1"/>
              <a:t>en</a:t>
            </a:r>
            <a:r>
              <a:rPr lang="en-US" dirty="0"/>
              <a:t> </a:t>
            </a:r>
            <a:r>
              <a:rPr lang="en-US" dirty="0" err="1"/>
              <a:t>plattform</a:t>
            </a:r>
            <a:r>
              <a:rPr lang="en-US" dirty="0"/>
              <a:t> </a:t>
            </a:r>
            <a:r>
              <a:rPr lang="en-US" dirty="0" err="1"/>
              <a:t>som</a:t>
            </a:r>
            <a:r>
              <a:rPr lang="en-US" dirty="0"/>
              <a:t> </a:t>
            </a:r>
            <a:r>
              <a:rPr lang="en-US" dirty="0" err="1"/>
              <a:t>hjelper</a:t>
            </a:r>
            <a:r>
              <a:rPr lang="en-US" dirty="0"/>
              <a:t> deg med å </a:t>
            </a:r>
            <a:r>
              <a:rPr lang="en-US" dirty="0" err="1"/>
              <a:t>konvertere</a:t>
            </a:r>
            <a:r>
              <a:rPr lang="en-US" dirty="0"/>
              <a:t> </a:t>
            </a:r>
            <a:r>
              <a:rPr lang="en-US" dirty="0" err="1"/>
              <a:t>potensielle</a:t>
            </a:r>
            <a:r>
              <a:rPr lang="en-US" dirty="0"/>
              <a:t> </a:t>
            </a:r>
            <a:r>
              <a:rPr lang="en-US" dirty="0" err="1"/>
              <a:t>kunder</a:t>
            </a:r>
            <a:r>
              <a:rPr lang="en-US" dirty="0"/>
              <a:t> </a:t>
            </a:r>
            <a:r>
              <a:rPr lang="en-US" dirty="0" err="1"/>
              <a:t>og</a:t>
            </a:r>
            <a:r>
              <a:rPr lang="en-US" dirty="0"/>
              <a:t> </a:t>
            </a:r>
            <a:r>
              <a:rPr lang="en-US" dirty="0" err="1"/>
              <a:t>kundedata</a:t>
            </a:r>
            <a:r>
              <a:rPr lang="en-US" dirty="0"/>
              <a:t> </a:t>
            </a:r>
            <a:r>
              <a:rPr lang="en-US" dirty="0" err="1"/>
              <a:t>til</a:t>
            </a:r>
            <a:r>
              <a:rPr lang="en-US" dirty="0"/>
              <a:t> </a:t>
            </a:r>
            <a:r>
              <a:rPr lang="en-US" dirty="0" err="1"/>
              <a:t>konkrete</a:t>
            </a:r>
            <a:r>
              <a:rPr lang="en-US" dirty="0"/>
              <a:t> </a:t>
            </a:r>
            <a:r>
              <a:rPr lang="en-US" dirty="0" err="1"/>
              <a:t>handlinger</a:t>
            </a:r>
            <a:r>
              <a:rPr lang="en-US" dirty="0"/>
              <a:t> </a:t>
            </a:r>
            <a:r>
              <a:rPr lang="en-US" dirty="0" err="1"/>
              <a:t>og</a:t>
            </a:r>
            <a:r>
              <a:rPr lang="en-US" dirty="0"/>
              <a:t> </a:t>
            </a:r>
            <a:r>
              <a:rPr lang="en-US" dirty="0" err="1"/>
              <a:t>nå</a:t>
            </a:r>
            <a:r>
              <a:rPr lang="en-US" dirty="0"/>
              <a:t> dine </a:t>
            </a:r>
            <a:r>
              <a:rPr lang="en-US" dirty="0" err="1"/>
              <a:t>mål</a:t>
            </a:r>
            <a:r>
              <a:rPr lang="en-US" dirty="0"/>
              <a:t>. </a:t>
            </a:r>
          </a:p>
          <a:p>
            <a:endParaRPr lang="en-US" dirty="0"/>
          </a:p>
          <a:p>
            <a:r>
              <a:rPr lang="en-US" dirty="0" err="1"/>
              <a:t>Ved</a:t>
            </a:r>
            <a:r>
              <a:rPr lang="en-US" dirty="0"/>
              <a:t> å </a:t>
            </a:r>
            <a:r>
              <a:rPr lang="en-US" dirty="0" err="1"/>
              <a:t>koble</a:t>
            </a:r>
            <a:r>
              <a:rPr lang="en-US" dirty="0"/>
              <a:t> </a:t>
            </a:r>
            <a:r>
              <a:rPr lang="en-US" dirty="0" err="1"/>
              <a:t>forskjellige</a:t>
            </a:r>
            <a:r>
              <a:rPr lang="en-US" dirty="0"/>
              <a:t> </a:t>
            </a:r>
            <a:r>
              <a:rPr lang="en-US" dirty="0" err="1"/>
              <a:t>kundedata</a:t>
            </a:r>
            <a:r>
              <a:rPr lang="en-US" dirty="0"/>
              <a:t> </a:t>
            </a:r>
            <a:r>
              <a:rPr lang="en-US" dirty="0" err="1"/>
              <a:t>til</a:t>
            </a:r>
            <a:r>
              <a:rPr lang="en-US" dirty="0"/>
              <a:t> </a:t>
            </a:r>
            <a:r>
              <a:rPr lang="en-US" dirty="0" err="1"/>
              <a:t>én</a:t>
            </a:r>
            <a:r>
              <a:rPr lang="en-US" dirty="0"/>
              <a:t> </a:t>
            </a:r>
            <a:r>
              <a:rPr lang="en-US" dirty="0" err="1"/>
              <a:t>visning</a:t>
            </a:r>
            <a:r>
              <a:rPr lang="en-US" dirty="0"/>
              <a:t> </a:t>
            </a:r>
            <a:r>
              <a:rPr lang="en-US" dirty="0" err="1"/>
              <a:t>og</a:t>
            </a:r>
            <a:r>
              <a:rPr lang="en-US" dirty="0"/>
              <a:t> </a:t>
            </a:r>
            <a:r>
              <a:rPr lang="en-US" dirty="0" err="1"/>
              <a:t>optimalisere</a:t>
            </a:r>
            <a:r>
              <a:rPr lang="en-US" dirty="0"/>
              <a:t> </a:t>
            </a:r>
            <a:r>
              <a:rPr lang="en-US" dirty="0" err="1"/>
              <a:t>arbeidsflyter</a:t>
            </a:r>
            <a:r>
              <a:rPr lang="en-US" dirty="0"/>
              <a:t>, </a:t>
            </a:r>
            <a:r>
              <a:rPr lang="en-US" dirty="0" err="1"/>
              <a:t>gir</a:t>
            </a:r>
            <a:r>
              <a:rPr lang="en-US" dirty="0"/>
              <a:t> SuperOffice CRM dine </a:t>
            </a:r>
            <a:r>
              <a:rPr lang="en-US" dirty="0" err="1"/>
              <a:t>salgs</a:t>
            </a:r>
            <a:r>
              <a:rPr lang="en-US" dirty="0"/>
              <a:t>-, </a:t>
            </a:r>
            <a:r>
              <a:rPr lang="en-US" dirty="0" err="1"/>
              <a:t>markedsførings</a:t>
            </a:r>
            <a:r>
              <a:rPr lang="en-US" dirty="0"/>
              <a:t>- </a:t>
            </a:r>
            <a:r>
              <a:rPr lang="en-US" dirty="0" err="1"/>
              <a:t>og</a:t>
            </a:r>
            <a:r>
              <a:rPr lang="en-US" dirty="0"/>
              <a:t> </a:t>
            </a:r>
            <a:r>
              <a:rPr lang="en-US" dirty="0" err="1"/>
              <a:t>servicepersonell</a:t>
            </a:r>
            <a:r>
              <a:rPr lang="en-US" dirty="0"/>
              <a:t> </a:t>
            </a:r>
            <a:r>
              <a:rPr lang="en-US" dirty="0" err="1"/>
              <a:t>umiddelbar</a:t>
            </a:r>
            <a:r>
              <a:rPr lang="en-US" dirty="0"/>
              <a:t> </a:t>
            </a:r>
            <a:r>
              <a:rPr lang="en-US" dirty="0" err="1"/>
              <a:t>tilgang</a:t>
            </a:r>
            <a:r>
              <a:rPr lang="en-US" dirty="0"/>
              <a:t> </a:t>
            </a:r>
            <a:r>
              <a:rPr lang="en-US" dirty="0" err="1"/>
              <a:t>til</a:t>
            </a:r>
            <a:r>
              <a:rPr lang="en-US" dirty="0"/>
              <a:t> alle </a:t>
            </a:r>
            <a:r>
              <a:rPr lang="en-US" dirty="0" err="1"/>
              <a:t>kunderelaterte</a:t>
            </a:r>
            <a:r>
              <a:rPr lang="en-US" dirty="0"/>
              <a:t> </a:t>
            </a:r>
            <a:r>
              <a:rPr lang="en-US" dirty="0" err="1"/>
              <a:t>innsikter</a:t>
            </a:r>
            <a:r>
              <a:rPr lang="en-US" dirty="0"/>
              <a:t>, </a:t>
            </a:r>
            <a:r>
              <a:rPr lang="en-US" dirty="0" err="1"/>
              <a:t>og</a:t>
            </a:r>
            <a:r>
              <a:rPr lang="en-US" dirty="0"/>
              <a:t> </a:t>
            </a:r>
            <a:r>
              <a:rPr lang="en-US" dirty="0" err="1"/>
              <a:t>hjelper</a:t>
            </a:r>
            <a:r>
              <a:rPr lang="en-US" dirty="0"/>
              <a:t> dem med å </a:t>
            </a:r>
            <a:r>
              <a:rPr lang="en-US" dirty="0" err="1"/>
              <a:t>skape</a:t>
            </a:r>
            <a:r>
              <a:rPr lang="en-US" dirty="0"/>
              <a:t> </a:t>
            </a:r>
            <a:r>
              <a:rPr lang="en-US" dirty="0" err="1"/>
              <a:t>sterkere</a:t>
            </a:r>
            <a:r>
              <a:rPr lang="en-US" dirty="0"/>
              <a:t> </a:t>
            </a:r>
            <a:r>
              <a:rPr lang="en-US" dirty="0" err="1"/>
              <a:t>relasjoner</a:t>
            </a:r>
            <a:r>
              <a:rPr lang="en-US" dirty="0"/>
              <a:t> </a:t>
            </a:r>
            <a:r>
              <a:rPr lang="en-US" dirty="0" err="1"/>
              <a:t>og</a:t>
            </a:r>
            <a:r>
              <a:rPr lang="en-US" dirty="0"/>
              <a:t> ta </a:t>
            </a:r>
            <a:r>
              <a:rPr lang="en-US" dirty="0" err="1"/>
              <a:t>informerte</a:t>
            </a:r>
            <a:r>
              <a:rPr lang="en-US" dirty="0"/>
              <a:t> </a:t>
            </a:r>
            <a:r>
              <a:rPr lang="en-US" dirty="0" err="1"/>
              <a:t>tiltak</a:t>
            </a:r>
            <a:r>
              <a:rPr lang="en-US" dirty="0"/>
              <a:t> for å </a:t>
            </a:r>
            <a:r>
              <a:rPr lang="en-US" dirty="0" err="1"/>
              <a:t>øke</a:t>
            </a:r>
            <a:r>
              <a:rPr lang="en-US" dirty="0"/>
              <a:t> </a:t>
            </a:r>
            <a:r>
              <a:rPr lang="en-US" dirty="0" err="1"/>
              <a:t>inntektene</a:t>
            </a:r>
            <a:r>
              <a:rPr lang="en-US" dirty="0"/>
              <a:t>. </a:t>
            </a:r>
          </a:p>
          <a:p>
            <a:r>
              <a:rPr lang="en-US" dirty="0" err="1"/>
              <a:t>Plattformen</a:t>
            </a:r>
            <a:r>
              <a:rPr lang="en-US" dirty="0"/>
              <a:t> </a:t>
            </a:r>
            <a:r>
              <a:rPr lang="en-US" dirty="0" err="1"/>
              <a:t>tilbyr</a:t>
            </a:r>
            <a:r>
              <a:rPr lang="en-US" dirty="0"/>
              <a:t> </a:t>
            </a:r>
            <a:r>
              <a:rPr lang="en-US" dirty="0" err="1"/>
              <a:t>teamene</a:t>
            </a:r>
            <a:r>
              <a:rPr lang="en-US" dirty="0"/>
              <a:t> dine et sett med </a:t>
            </a:r>
            <a:r>
              <a:rPr lang="en-US" dirty="0" err="1"/>
              <a:t>kjernefunksjonaliteten</a:t>
            </a:r>
            <a:r>
              <a:rPr lang="en-US" dirty="0"/>
              <a:t> </a:t>
            </a:r>
            <a:r>
              <a:rPr lang="en-US" dirty="0" err="1"/>
              <a:t>som</a:t>
            </a:r>
            <a:r>
              <a:rPr lang="en-US" dirty="0"/>
              <a:t> er </a:t>
            </a:r>
            <a:r>
              <a:rPr lang="en-US" dirty="0" err="1"/>
              <a:t>grunnlaget</a:t>
            </a:r>
            <a:r>
              <a:rPr lang="en-US" dirty="0"/>
              <a:t> for </a:t>
            </a:r>
            <a:r>
              <a:rPr lang="en-US" dirty="0" err="1"/>
              <a:t>systemet</a:t>
            </a:r>
            <a:r>
              <a:rPr lang="en-US" dirty="0"/>
              <a:t> </a:t>
            </a:r>
            <a:r>
              <a:rPr lang="en-US" dirty="0" err="1"/>
              <a:t>vårt</a:t>
            </a:r>
            <a:r>
              <a:rPr lang="en-US" dirty="0"/>
              <a:t>, </a:t>
            </a:r>
            <a:r>
              <a:rPr lang="en-US" dirty="0" err="1"/>
              <a:t>som</a:t>
            </a:r>
            <a:r>
              <a:rPr lang="en-US" dirty="0"/>
              <a:t> </a:t>
            </a:r>
            <a:r>
              <a:rPr lang="en-US" dirty="0" err="1"/>
              <a:t>sikrer</a:t>
            </a:r>
            <a:r>
              <a:rPr lang="en-US" dirty="0"/>
              <a:t> et delt syn </a:t>
            </a:r>
            <a:r>
              <a:rPr lang="en-US" dirty="0" err="1"/>
              <a:t>og</a:t>
            </a:r>
            <a:r>
              <a:rPr lang="en-US" dirty="0"/>
              <a:t> </a:t>
            </a:r>
            <a:r>
              <a:rPr lang="en-US" dirty="0" err="1"/>
              <a:t>evnen</a:t>
            </a:r>
            <a:r>
              <a:rPr lang="en-US" dirty="0"/>
              <a:t> </a:t>
            </a:r>
            <a:r>
              <a:rPr lang="en-US" dirty="0" err="1"/>
              <a:t>til</a:t>
            </a:r>
            <a:r>
              <a:rPr lang="en-US" dirty="0"/>
              <a:t> å </a:t>
            </a:r>
            <a:r>
              <a:rPr lang="en-US" dirty="0" err="1"/>
              <a:t>jobbe</a:t>
            </a:r>
            <a:r>
              <a:rPr lang="en-US" dirty="0"/>
              <a:t> </a:t>
            </a:r>
            <a:r>
              <a:rPr lang="en-US" dirty="0" err="1"/>
              <a:t>produktivt</a:t>
            </a:r>
            <a:r>
              <a:rPr lang="en-US" dirty="0"/>
              <a:t> </a:t>
            </a:r>
            <a:r>
              <a:rPr lang="en-US" dirty="0" err="1"/>
              <a:t>som</a:t>
            </a:r>
            <a:r>
              <a:rPr lang="en-US" dirty="0"/>
              <a:t> </a:t>
            </a:r>
            <a:r>
              <a:rPr lang="en-US" dirty="0" err="1"/>
              <a:t>enkeltpersoner</a:t>
            </a:r>
            <a:r>
              <a:rPr lang="en-US" dirty="0"/>
              <a:t> </a:t>
            </a:r>
            <a:r>
              <a:rPr lang="en-US" dirty="0" err="1"/>
              <a:t>og</a:t>
            </a:r>
            <a:r>
              <a:rPr lang="en-US" dirty="0"/>
              <a:t> </a:t>
            </a:r>
            <a:r>
              <a:rPr lang="en-US" dirty="0" err="1"/>
              <a:t>samarbeide</a:t>
            </a:r>
            <a:r>
              <a:rPr lang="en-US" dirty="0"/>
              <a:t> </a:t>
            </a:r>
            <a:r>
              <a:rPr lang="en-US" dirty="0" err="1"/>
              <a:t>som</a:t>
            </a:r>
            <a:r>
              <a:rPr lang="en-US" dirty="0"/>
              <a:t> team.</a:t>
            </a:r>
          </a:p>
          <a:p>
            <a:endParaRPr lang="en-US" dirty="0"/>
          </a:p>
          <a:p>
            <a:r>
              <a:rPr lang="en-US" dirty="0"/>
              <a:t>I </a:t>
            </a:r>
            <a:r>
              <a:rPr lang="nb-NO" dirty="0"/>
              <a:t>tillegg tilbyr vi dyp funksjonalitet for å støtte og forbedre prosessene dine innen salg, markedsføring og service - individuelt og samlet. Uansett hva virksomheten din trenger for å vokse. Videre inneholder SuperOffice en rekke verdiskapende muligheter som lar deg designe en CRM-løsning som passer din virksomhet nå og i fremtiden. For eksempel kan du dra nytte av funksjoner som:</a:t>
            </a:r>
            <a:endParaRPr lang="en-US" dirty="0"/>
          </a:p>
          <a:p>
            <a:r>
              <a:rPr lang="nb-NO" dirty="0"/>
              <a:t> </a:t>
            </a:r>
            <a:br>
              <a:rPr lang="nb-NO" dirty="0">
                <a:cs typeface="+mn-lt"/>
              </a:rPr>
            </a:br>
            <a:r>
              <a:rPr lang="nb-NO" b="1" dirty="0"/>
              <a:t>AI: </a:t>
            </a:r>
            <a:r>
              <a:rPr lang="nb-NO" dirty="0"/>
              <a:t>Det er stor </a:t>
            </a:r>
            <a:r>
              <a:rPr lang="nb-NO" dirty="0" err="1"/>
              <a:t>hype</a:t>
            </a:r>
            <a:r>
              <a:rPr lang="nb-NO" dirty="0"/>
              <a:t> rundt kunstig intelligens i disse dager, og  dette i sammen heng med CRM l er ingen unntak I De viktigste endringene AI vil bringe til CRM innebærer automatisering  ( av tidkrevende og manuelle oppgaver) samt forbedring av eksisterende samtaleverktøy /Chatbots. Ved å bruke data vil chatbot være i stand til å forutsi neste spørsmål og komme med tilleggsinformasjon kunden kan trenge.. På sikt vil disse være i stand til å være sofistikerte nok slik at vi ikke kan skille menneske fra maskin. </a:t>
            </a:r>
            <a:endParaRPr lang="nb-NO" dirty="0">
              <a:cs typeface="Calibri"/>
            </a:endParaRPr>
          </a:p>
          <a:p>
            <a:endParaRPr lang="nb-NO" dirty="0"/>
          </a:p>
          <a:p>
            <a:r>
              <a:rPr lang="nb-NO" b="1" dirty="0"/>
              <a:t>Integrasjoner</a:t>
            </a:r>
            <a:r>
              <a:rPr lang="nb-NO" dirty="0"/>
              <a:t>: Ved å tilby standard integrasjoner i form av Apper (tilgjengelig i egen App Store) , veldokumenterte og intuitive verktøy (API)  for å lage egne tilpasninger bidrar til at CRM-systemer vil styrke sin posisjon internt og  inneholde alle interaksjoner og transaksjoner med kundene..</a:t>
            </a:r>
            <a:br>
              <a:rPr lang="nb-NO" dirty="0">
                <a:cs typeface="+mn-lt"/>
              </a:rPr>
            </a:br>
            <a:r>
              <a:rPr lang="nb-NO" dirty="0"/>
              <a:t> På den måten får bedrifter et samlet kundebilde og kan levere bedre mer relevant kundeservice. </a:t>
            </a:r>
          </a:p>
          <a:p>
            <a:endParaRPr lang="nb-NO" dirty="0">
              <a:cs typeface="Calibri"/>
            </a:endParaRPr>
          </a:p>
          <a:p>
            <a:r>
              <a:rPr lang="nb-NO" b="1" dirty="0"/>
              <a:t>CEP</a:t>
            </a:r>
            <a:r>
              <a:rPr lang="nb-NO" dirty="0"/>
              <a:t>: SuperOffice sin plattform for kundevendte applikasjoner. Dette inkluderer; kundesenter, sakshåndtering, Kunnskap base, chat og webskjemaer. Her tilbyr vi verktøy som kan støtte opp og bistå dere i å samhandle med kundene på de flatene de opererer. </a:t>
            </a:r>
          </a:p>
          <a:p>
            <a:endParaRPr lang="nb-NO" dirty="0"/>
          </a:p>
          <a:p>
            <a:r>
              <a:rPr lang="nb-NO" b="1" dirty="0"/>
              <a:t>Mobilitet</a:t>
            </a:r>
            <a:r>
              <a:rPr lang="nb-NO" dirty="0"/>
              <a:t>: </a:t>
            </a:r>
            <a:r>
              <a:rPr lang="nb-NO" dirty="0" err="1"/>
              <a:t>ca</a:t>
            </a:r>
            <a:r>
              <a:rPr lang="nb-NO" dirty="0"/>
              <a:t> 48 % av verdens befolkning eier eller har tilgang til en smarttelefon.</a:t>
            </a:r>
            <a:br>
              <a:rPr lang="nb-NO" dirty="0">
                <a:cs typeface="+mn-lt"/>
              </a:rPr>
            </a:br>
            <a:r>
              <a:rPr lang="nb-NO" dirty="0"/>
              <a:t> Økt bruk av mobiltelefoner, økt bruk av hjemmekontor samt mer geografisk avstand har redefinert måten mange bedrifter tenker og driver sin virksomhet. CRM teknologier har måtte utvikle seg i takt med de skiftende trender i den digitale verden. Tilgang til CRM data og mulighet til å utføre daglige oppgaver på telefonen har blitt et krav. </a:t>
            </a:r>
            <a:endParaRPr lang="nb-NO" dirty="0">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12</a:t>
            </a:fld>
            <a:endParaRPr lang="en-NO"/>
          </a:p>
        </p:txBody>
      </p:sp>
    </p:spTree>
    <p:extLst>
      <p:ext uri="{BB962C8B-B14F-4D97-AF65-F5344CB8AC3E}">
        <p14:creationId xmlns:p14="http://schemas.microsoft.com/office/powerpoint/2010/main" val="183361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this slide for each vertical/customer</a:t>
            </a:r>
          </a:p>
          <a:p>
            <a:r>
              <a:rPr lang="en-US" dirty="0"/>
              <a:t>Have a look at the customers we have in your line of business / vertical / etc.</a:t>
            </a:r>
          </a:p>
          <a:p>
            <a:r>
              <a:rPr lang="en-US" baseline="0" dirty="0"/>
              <a:t>We understand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SuperOffice CRM er en moderne løsning som er designet for å drive prosesser for salg, markedsføring og kundeservice.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Alle vellykkede bedrifter deler det samme målet - å øke inntektene og vokse. For å nå det målet må de behandle alle kundeforhold som en mulighet.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SuperOffice CRM er en plattform som er designet for å hjelpe deg med å konvertere potensielle kunder og kundedata til konkrete handlinger og nå dine mål. Ved å koble forskjellige kundedata til én visning og optimalisere arbeidsflyter, gir SuperOffice CRM dine salgs-, markedsførings- og salgspersonell umiddelbar tilgang til alle kunderelaterte innsikter, og hjelper dem med å skape sterkere relasjoner og ta informerte tiltak for å øke inntektene. I kjernen-du må gi menneskene dine en 360-graders kundevisning.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81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u="sng" kern="1200" dirty="0">
                <a:solidFill>
                  <a:srgbClr val="0C5D58"/>
                </a:solidFill>
                <a:effectLst/>
                <a:latin typeface="Lato"/>
                <a:ea typeface="+mn-ea"/>
                <a:cs typeface="+mn-cs"/>
              </a:rPr>
              <a:t>360 graders kundebilde</a:t>
            </a:r>
          </a:p>
          <a:p>
            <a:r>
              <a:rPr lang="nb-NO" sz="1200" b="0" i="0" u="none" kern="1200" dirty="0">
                <a:solidFill>
                  <a:srgbClr val="0C5D58"/>
                </a:solidFill>
                <a:effectLst/>
                <a:latin typeface="Lato"/>
                <a:ea typeface="+mn-ea"/>
                <a:cs typeface="+mn-cs"/>
              </a:rPr>
              <a:t>Et 360-graders kundebilde er ganske enkelt en samling av alle kundedataene på ett sted. Der finner du den mest grunnleggende kundeinfoen, data om alle tidligere og nåværende kjøp, all dialog med kundeservice og kundenes atferd i sosiale medier.</a:t>
            </a:r>
          </a:p>
          <a:p>
            <a:r>
              <a:rPr lang="nb-NO" sz="1200" b="0" i="0" u="none" kern="1200" dirty="0">
                <a:solidFill>
                  <a:srgbClr val="0C5D58"/>
                </a:solidFill>
                <a:effectLst/>
                <a:latin typeface="Lato"/>
                <a:ea typeface="+mn-ea"/>
                <a:cs typeface="+mn-cs"/>
              </a:rPr>
              <a:t>360 grader viser en relasjon som en syklus med alle de treffpunktene hvor kunden er i kontakt med merkevaren. Det kan være gjennom kjøp eller markedskommunikasjon, gjennom kundeservice eller i sosiale medier.</a:t>
            </a:r>
          </a:p>
          <a:p>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16</a:t>
            </a:fld>
            <a:endParaRPr lang="en-NO"/>
          </a:p>
        </p:txBody>
      </p:sp>
    </p:spTree>
    <p:extLst>
      <p:ext uri="{BB962C8B-B14F-4D97-AF65-F5344CB8AC3E}">
        <p14:creationId xmlns:p14="http://schemas.microsoft.com/office/powerpoint/2010/main" val="116259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17</a:t>
            </a:fld>
            <a:endParaRPr lang="en-NO"/>
          </a:p>
        </p:txBody>
      </p:sp>
    </p:spTree>
    <p:extLst>
      <p:ext uri="{BB962C8B-B14F-4D97-AF65-F5344CB8AC3E}">
        <p14:creationId xmlns:p14="http://schemas.microsoft.com/office/powerpoint/2010/main" val="18227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360059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Inbound Marketing:</a:t>
            </a:r>
          </a:p>
          <a:p>
            <a:r>
              <a:rPr lang="en-US" dirty="0" err="1"/>
              <a:t>Webskjema</a:t>
            </a:r>
            <a:r>
              <a:rPr lang="en-US" dirty="0"/>
              <a:t> </a:t>
            </a:r>
            <a:r>
              <a:rPr lang="en-US" dirty="0" err="1"/>
              <a:t>i</a:t>
            </a:r>
            <a:r>
              <a:rPr lang="en-US" dirty="0"/>
              <a:t> seg </a:t>
            </a:r>
            <a:r>
              <a:rPr lang="en-US" dirty="0" err="1"/>
              <a:t>selv</a:t>
            </a:r>
            <a:r>
              <a:rPr lang="en-US" dirty="0"/>
              <a:t> er </a:t>
            </a:r>
            <a:r>
              <a:rPr lang="en-US" dirty="0" err="1"/>
              <a:t>ikke</a:t>
            </a:r>
            <a:r>
              <a:rPr lang="en-US" dirty="0"/>
              <a:t> </a:t>
            </a:r>
            <a:r>
              <a:rPr lang="en-US" dirty="0" err="1"/>
              <a:t>noe</a:t>
            </a:r>
            <a:r>
              <a:rPr lang="en-US" dirty="0"/>
              <a:t> </a:t>
            </a:r>
            <a:r>
              <a:rPr lang="en-US" dirty="0" err="1"/>
              <a:t>nytt</a:t>
            </a:r>
            <a:r>
              <a:rPr lang="en-US" dirty="0"/>
              <a:t>, </a:t>
            </a:r>
            <a:r>
              <a:rPr lang="en-US" dirty="0" err="1"/>
              <a:t>dette</a:t>
            </a:r>
            <a:r>
              <a:rPr lang="en-US" dirty="0"/>
              <a:t> er vel </a:t>
            </a:r>
            <a:r>
              <a:rPr lang="en-US" dirty="0" err="1"/>
              <a:t>noe</a:t>
            </a:r>
            <a:r>
              <a:rPr lang="en-US" dirty="0"/>
              <a:t> de </a:t>
            </a:r>
            <a:r>
              <a:rPr lang="en-US" dirty="0" err="1"/>
              <a:t>aller</a:t>
            </a:r>
            <a:r>
              <a:rPr lang="en-US" dirty="0"/>
              <a:t> </a:t>
            </a:r>
            <a:r>
              <a:rPr lang="en-US" dirty="0" err="1"/>
              <a:t>fleste</a:t>
            </a:r>
            <a:r>
              <a:rPr lang="en-US" dirty="0"/>
              <a:t> har </a:t>
            </a:r>
            <a:r>
              <a:rPr lang="en-US" dirty="0" err="1"/>
              <a:t>tilgjengelig</a:t>
            </a:r>
            <a:r>
              <a:rPr lang="en-US" dirty="0"/>
              <a:t> </a:t>
            </a:r>
            <a:r>
              <a:rPr lang="en-US" dirty="0" err="1"/>
              <a:t>og</a:t>
            </a:r>
            <a:r>
              <a:rPr lang="en-US" dirty="0"/>
              <a:t> </a:t>
            </a:r>
            <a:r>
              <a:rPr lang="en-US" dirty="0" err="1"/>
              <a:t>tilbyr</a:t>
            </a:r>
            <a:r>
              <a:rPr lang="en-US" dirty="0"/>
              <a:t> </a:t>
            </a:r>
            <a:r>
              <a:rPr lang="en-US" dirty="0" err="1"/>
              <a:t>i</a:t>
            </a:r>
            <a:r>
              <a:rPr lang="en-US" dirty="0"/>
              <a:t> </a:t>
            </a:r>
            <a:r>
              <a:rPr lang="en-US" dirty="0" err="1"/>
              <a:t>dag</a:t>
            </a:r>
            <a:r>
              <a:rPr lang="en-US" dirty="0"/>
              <a:t>.</a:t>
            </a:r>
            <a:br>
              <a:rPr lang="en-US" dirty="0">
                <a:cs typeface="+mn-lt"/>
              </a:rPr>
            </a:br>
            <a:r>
              <a:rPr lang="en-US" dirty="0"/>
              <a:t> Men det handler om å </a:t>
            </a:r>
            <a:r>
              <a:rPr lang="en-US" dirty="0" err="1"/>
              <a:t>innfri</a:t>
            </a:r>
            <a:r>
              <a:rPr lang="en-US" dirty="0"/>
              <a:t> </a:t>
            </a:r>
            <a:r>
              <a:rPr lang="en-US" dirty="0" err="1"/>
              <a:t>kundens</a:t>
            </a:r>
            <a:r>
              <a:rPr lang="en-US" dirty="0"/>
              <a:t> </a:t>
            </a:r>
            <a:r>
              <a:rPr lang="en-US" dirty="0" err="1"/>
              <a:t>forventing</a:t>
            </a:r>
            <a:r>
              <a:rPr lang="en-US" dirty="0"/>
              <a:t> med </a:t>
            </a:r>
            <a:r>
              <a:rPr lang="en-US" dirty="0" err="1"/>
              <a:t>tanke</a:t>
            </a:r>
            <a:r>
              <a:rPr lang="en-US" dirty="0"/>
              <a:t> </a:t>
            </a:r>
            <a:r>
              <a:rPr lang="en-US" dirty="0" err="1"/>
              <a:t>på</a:t>
            </a:r>
            <a:r>
              <a:rPr lang="en-US" dirty="0"/>
              <a:t> </a:t>
            </a:r>
            <a:r>
              <a:rPr lang="en-US" dirty="0" err="1"/>
              <a:t>respons</a:t>
            </a:r>
            <a:r>
              <a:rPr lang="en-US" dirty="0"/>
              <a:t>, </a:t>
            </a:r>
            <a:r>
              <a:rPr lang="en-US" dirty="0" err="1"/>
              <a:t>tilgjengelighet</a:t>
            </a:r>
            <a:r>
              <a:rPr lang="en-US" dirty="0"/>
              <a:t> </a:t>
            </a:r>
            <a:r>
              <a:rPr lang="en-US" dirty="0" err="1"/>
              <a:t>og</a:t>
            </a:r>
            <a:r>
              <a:rPr lang="en-US" dirty="0"/>
              <a:t> </a:t>
            </a:r>
            <a:r>
              <a:rPr lang="en-US" dirty="0" err="1"/>
              <a:t>forventet</a:t>
            </a:r>
            <a:r>
              <a:rPr lang="en-US" dirty="0"/>
              <a:t> </a:t>
            </a:r>
            <a:r>
              <a:rPr lang="en-US" dirty="0" err="1"/>
              <a:t>svartid</a:t>
            </a:r>
            <a:r>
              <a:rPr lang="en-US" dirty="0"/>
              <a:t>.</a:t>
            </a:r>
            <a:br>
              <a:rPr lang="en-US" dirty="0">
                <a:cs typeface="+mn-lt"/>
              </a:rPr>
            </a:br>
            <a:r>
              <a:rPr lang="en-US" dirty="0"/>
              <a:t> Se </a:t>
            </a:r>
            <a:r>
              <a:rPr lang="en-US" dirty="0" err="1"/>
              <a:t>derfor</a:t>
            </a:r>
            <a:r>
              <a:rPr lang="en-US" dirty="0"/>
              <a:t> for deg at du </a:t>
            </a:r>
            <a:r>
              <a:rPr lang="en-US" dirty="0" err="1"/>
              <a:t>tilby</a:t>
            </a:r>
            <a:r>
              <a:rPr lang="en-US" dirty="0"/>
              <a:t> legger </a:t>
            </a:r>
            <a:r>
              <a:rPr lang="en-US" dirty="0" err="1"/>
              <a:t>ut</a:t>
            </a:r>
            <a:r>
              <a:rPr lang="en-US" dirty="0"/>
              <a:t> </a:t>
            </a:r>
            <a:r>
              <a:rPr lang="en-US" b="1" dirty="0" err="1"/>
              <a:t>digitale</a:t>
            </a:r>
            <a:r>
              <a:rPr lang="en-US" b="1" dirty="0"/>
              <a:t> </a:t>
            </a:r>
            <a:r>
              <a:rPr lang="en-US" b="1" dirty="0" err="1"/>
              <a:t>skjemaer</a:t>
            </a:r>
            <a:r>
              <a:rPr lang="en-US" b="1" dirty="0"/>
              <a:t> </a:t>
            </a:r>
            <a:r>
              <a:rPr lang="en-US" dirty="0" err="1"/>
              <a:t>på</a:t>
            </a:r>
            <a:r>
              <a:rPr lang="en-US" dirty="0"/>
              <a:t> </a:t>
            </a:r>
            <a:r>
              <a:rPr lang="en-US" dirty="0" err="1"/>
              <a:t>webområdet</a:t>
            </a:r>
            <a:r>
              <a:rPr lang="en-US" dirty="0"/>
              <a:t> </a:t>
            </a:r>
            <a:r>
              <a:rPr lang="en-US" dirty="0" err="1"/>
              <a:t>ditt</a:t>
            </a:r>
            <a:r>
              <a:rPr lang="en-US" dirty="0"/>
              <a:t> </a:t>
            </a:r>
            <a:r>
              <a:rPr lang="en-US" dirty="0" err="1"/>
              <a:t>og</a:t>
            </a:r>
            <a:r>
              <a:rPr lang="en-US" dirty="0"/>
              <a:t> </a:t>
            </a:r>
            <a:r>
              <a:rPr lang="en-US" dirty="0" err="1"/>
              <a:t>gir</a:t>
            </a:r>
            <a:r>
              <a:rPr lang="en-US" dirty="0"/>
              <a:t> </a:t>
            </a:r>
            <a:r>
              <a:rPr lang="en-US" dirty="0" err="1"/>
              <a:t>potensielle</a:t>
            </a:r>
            <a:r>
              <a:rPr lang="en-US" dirty="0"/>
              <a:t> </a:t>
            </a:r>
            <a:r>
              <a:rPr lang="en-US" dirty="0" err="1"/>
              <a:t>og</a:t>
            </a:r>
            <a:r>
              <a:rPr lang="en-US" dirty="0"/>
              <a:t> </a:t>
            </a:r>
            <a:r>
              <a:rPr lang="en-US" dirty="0" err="1"/>
              <a:t>eksisterende</a:t>
            </a:r>
            <a:r>
              <a:rPr lang="en-US" dirty="0"/>
              <a:t> </a:t>
            </a:r>
            <a:r>
              <a:rPr lang="en-US" dirty="0" err="1"/>
              <a:t>kunder</a:t>
            </a:r>
            <a:r>
              <a:rPr lang="en-US" dirty="0"/>
              <a:t> </a:t>
            </a:r>
            <a:r>
              <a:rPr lang="en-US" dirty="0" err="1"/>
              <a:t>en</a:t>
            </a:r>
            <a:r>
              <a:rPr lang="en-US" dirty="0"/>
              <a:t> </a:t>
            </a:r>
            <a:r>
              <a:rPr lang="en-US" dirty="0" err="1"/>
              <a:t>interaktiv</a:t>
            </a:r>
            <a:r>
              <a:rPr lang="en-US" dirty="0"/>
              <a:t> </a:t>
            </a:r>
            <a:r>
              <a:rPr lang="en-US" dirty="0" err="1"/>
              <a:t>opplevelse</a:t>
            </a:r>
            <a:r>
              <a:rPr lang="en-US" dirty="0"/>
              <a:t> </a:t>
            </a:r>
            <a:r>
              <a:rPr lang="en-US" dirty="0" err="1"/>
              <a:t>hvor</a:t>
            </a:r>
            <a:r>
              <a:rPr lang="en-US" dirty="0"/>
              <a:t> de enkelt </a:t>
            </a:r>
            <a:r>
              <a:rPr lang="en-US" dirty="0" err="1"/>
              <a:t>kan</a:t>
            </a:r>
            <a:r>
              <a:rPr lang="en-US" dirty="0"/>
              <a:t> </a:t>
            </a:r>
            <a:r>
              <a:rPr lang="en-US" dirty="0" err="1"/>
              <a:t>fylle</a:t>
            </a:r>
            <a:r>
              <a:rPr lang="en-US" dirty="0"/>
              <a:t> </a:t>
            </a:r>
            <a:r>
              <a:rPr lang="en-US" dirty="0" err="1"/>
              <a:t>ut</a:t>
            </a:r>
            <a:r>
              <a:rPr lang="en-US" dirty="0"/>
              <a:t> </a:t>
            </a:r>
            <a:r>
              <a:rPr lang="en-US" dirty="0" err="1"/>
              <a:t>og</a:t>
            </a:r>
            <a:r>
              <a:rPr lang="en-US" dirty="0"/>
              <a:t> </a:t>
            </a:r>
            <a:r>
              <a:rPr lang="en-US" dirty="0" err="1"/>
              <a:t>returnere</a:t>
            </a:r>
            <a:r>
              <a:rPr lang="en-US" dirty="0"/>
              <a:t> </a:t>
            </a:r>
            <a:r>
              <a:rPr lang="en-US" dirty="0" err="1"/>
              <a:t>skjemaer</a:t>
            </a:r>
            <a:r>
              <a:rPr lang="en-US" dirty="0"/>
              <a:t> </a:t>
            </a:r>
            <a:r>
              <a:rPr lang="en-US" dirty="0" err="1"/>
              <a:t>direkte</a:t>
            </a:r>
            <a:r>
              <a:rPr lang="en-US" dirty="0"/>
              <a:t> </a:t>
            </a:r>
            <a:r>
              <a:rPr lang="en-US" dirty="0" err="1"/>
              <a:t>fra</a:t>
            </a:r>
            <a:r>
              <a:rPr lang="en-US" dirty="0"/>
              <a:t> </a:t>
            </a:r>
            <a:r>
              <a:rPr lang="en-US" dirty="0" err="1"/>
              <a:t>enheten</a:t>
            </a:r>
            <a:r>
              <a:rPr lang="en-US" dirty="0"/>
              <a:t>, </a:t>
            </a:r>
            <a:r>
              <a:rPr lang="en-US" dirty="0" err="1"/>
              <a:t>uansett</a:t>
            </a:r>
            <a:r>
              <a:rPr lang="en-US" dirty="0"/>
              <a:t> </a:t>
            </a:r>
            <a:r>
              <a:rPr lang="en-US" dirty="0" err="1"/>
              <a:t>hvor</a:t>
            </a:r>
            <a:r>
              <a:rPr lang="en-US" dirty="0"/>
              <a:t> de </a:t>
            </a:r>
            <a:r>
              <a:rPr lang="en-US" dirty="0" err="1"/>
              <a:t>befinner</a:t>
            </a:r>
            <a:r>
              <a:rPr lang="en-US" dirty="0"/>
              <a:t> seg. Disse er </a:t>
            </a:r>
            <a:r>
              <a:rPr lang="en-US" dirty="0" err="1"/>
              <a:t>knyttet</a:t>
            </a:r>
            <a:r>
              <a:rPr lang="en-US" dirty="0"/>
              <a:t> </a:t>
            </a:r>
            <a:r>
              <a:rPr lang="en-US" dirty="0" err="1"/>
              <a:t>direkte</a:t>
            </a:r>
            <a:r>
              <a:rPr lang="en-US" dirty="0"/>
              <a:t> </a:t>
            </a:r>
            <a:r>
              <a:rPr lang="en-US" dirty="0" err="1"/>
              <a:t>opp</a:t>
            </a:r>
            <a:r>
              <a:rPr lang="en-US" dirty="0"/>
              <a:t> mot CRM </a:t>
            </a:r>
            <a:r>
              <a:rPr lang="en-US" dirty="0" err="1"/>
              <a:t>systemet</a:t>
            </a:r>
            <a:r>
              <a:rPr lang="en-US" dirty="0"/>
              <a:t> </a:t>
            </a:r>
            <a:r>
              <a:rPr lang="en-US" dirty="0" err="1"/>
              <a:t>slik</a:t>
            </a:r>
            <a:r>
              <a:rPr lang="en-US" dirty="0"/>
              <a:t> at </a:t>
            </a:r>
            <a:r>
              <a:rPr lang="en-US" dirty="0" err="1"/>
              <a:t>informasjonen</a:t>
            </a:r>
            <a:r>
              <a:rPr lang="en-US" dirty="0"/>
              <a:t> </a:t>
            </a:r>
            <a:r>
              <a:rPr lang="en-US" dirty="0" err="1"/>
              <a:t>blir</a:t>
            </a:r>
            <a:r>
              <a:rPr lang="en-US" dirty="0"/>
              <a:t> </a:t>
            </a:r>
            <a:r>
              <a:rPr lang="en-US" dirty="0" err="1"/>
              <a:t>automatisk</a:t>
            </a:r>
            <a:r>
              <a:rPr lang="en-US" dirty="0"/>
              <a:t> </a:t>
            </a:r>
            <a:r>
              <a:rPr lang="en-US" dirty="0" err="1"/>
              <a:t>opprettet</a:t>
            </a:r>
            <a:r>
              <a:rPr lang="en-US" dirty="0"/>
              <a:t>, </a:t>
            </a:r>
            <a:r>
              <a:rPr lang="en-US" dirty="0" err="1"/>
              <a:t>varslinger</a:t>
            </a:r>
            <a:r>
              <a:rPr lang="en-US" dirty="0"/>
              <a:t> </a:t>
            </a:r>
            <a:r>
              <a:rPr lang="en-US" dirty="0" err="1"/>
              <a:t>sendt</a:t>
            </a:r>
            <a:r>
              <a:rPr lang="en-US" dirty="0"/>
              <a:t> </a:t>
            </a:r>
            <a:r>
              <a:rPr lang="en-US" dirty="0" err="1"/>
              <a:t>kunden</a:t>
            </a:r>
            <a:r>
              <a:rPr lang="en-US" dirty="0"/>
              <a:t> </a:t>
            </a:r>
            <a:r>
              <a:rPr lang="en-US" dirty="0" err="1"/>
              <a:t>angående</a:t>
            </a:r>
            <a:r>
              <a:rPr lang="en-US" dirty="0"/>
              <a:t> </a:t>
            </a:r>
            <a:r>
              <a:rPr lang="en-US" dirty="0" err="1"/>
              <a:t>personvern</a:t>
            </a:r>
            <a:r>
              <a:rPr lang="en-US" dirty="0"/>
              <a:t>, </a:t>
            </a:r>
            <a:r>
              <a:rPr lang="en-US" dirty="0" err="1"/>
              <a:t>hjemmel</a:t>
            </a:r>
            <a:r>
              <a:rPr lang="en-US" dirty="0"/>
              <a:t> </a:t>
            </a:r>
            <a:r>
              <a:rPr lang="en-US" dirty="0" err="1"/>
              <a:t>og</a:t>
            </a:r>
            <a:r>
              <a:rPr lang="en-US" dirty="0"/>
              <a:t> </a:t>
            </a:r>
            <a:r>
              <a:rPr lang="en-US" dirty="0" err="1"/>
              <a:t>samtykker</a:t>
            </a:r>
            <a:r>
              <a:rPr lang="en-US" dirty="0"/>
              <a:t>. </a:t>
            </a:r>
            <a:endParaRPr lang="en-US" dirty="0">
              <a:cs typeface="Calibri"/>
            </a:endParaRPr>
          </a:p>
          <a:p>
            <a:r>
              <a:rPr lang="en-US" dirty="0"/>
              <a:t>Dette </a:t>
            </a:r>
            <a:r>
              <a:rPr lang="en-US" dirty="0" err="1"/>
              <a:t>gjør</a:t>
            </a:r>
            <a:r>
              <a:rPr lang="en-US" dirty="0"/>
              <a:t> det </a:t>
            </a:r>
            <a:r>
              <a:rPr lang="en-US" dirty="0" err="1"/>
              <a:t>enklere</a:t>
            </a:r>
            <a:r>
              <a:rPr lang="en-US" dirty="0"/>
              <a:t> for deg å </a:t>
            </a:r>
            <a:r>
              <a:rPr lang="en-US" dirty="0" err="1"/>
              <a:t>samle</a:t>
            </a:r>
            <a:r>
              <a:rPr lang="en-US" dirty="0"/>
              <a:t> inn data, ha </a:t>
            </a:r>
            <a:r>
              <a:rPr lang="en-US" dirty="0" err="1"/>
              <a:t>kontroll</a:t>
            </a:r>
            <a:r>
              <a:rPr lang="en-US" dirty="0"/>
              <a:t> </a:t>
            </a:r>
            <a:r>
              <a:rPr lang="en-US" dirty="0" err="1"/>
              <a:t>på</a:t>
            </a:r>
            <a:r>
              <a:rPr lang="en-US" dirty="0"/>
              <a:t> alle </a:t>
            </a:r>
            <a:r>
              <a:rPr lang="en-US" dirty="0" err="1"/>
              <a:t>innkommende</a:t>
            </a:r>
            <a:r>
              <a:rPr lang="en-US" dirty="0"/>
              <a:t> leads </a:t>
            </a:r>
            <a:r>
              <a:rPr lang="en-US" dirty="0" err="1"/>
              <a:t>og</a:t>
            </a:r>
            <a:r>
              <a:rPr lang="en-US" dirty="0"/>
              <a:t> </a:t>
            </a:r>
            <a:r>
              <a:rPr lang="en-US" dirty="0" err="1"/>
              <a:t>være</a:t>
            </a:r>
            <a:r>
              <a:rPr lang="en-US" dirty="0"/>
              <a:t> compliant </a:t>
            </a:r>
            <a:r>
              <a:rPr lang="en-US" dirty="0" err="1"/>
              <a:t>ihht</a:t>
            </a:r>
            <a:r>
              <a:rPr lang="en-US" dirty="0"/>
              <a:t> </a:t>
            </a:r>
            <a:r>
              <a:rPr lang="en-US" dirty="0" err="1"/>
              <a:t>lovverket</a:t>
            </a:r>
            <a:r>
              <a:rPr lang="en-US" dirty="0"/>
              <a:t> (GDPR) </a:t>
            </a:r>
            <a:r>
              <a:rPr lang="en-US" dirty="0" err="1"/>
              <a:t>og</a:t>
            </a:r>
            <a:r>
              <a:rPr lang="en-US" dirty="0"/>
              <a:t> </a:t>
            </a:r>
            <a:r>
              <a:rPr lang="en-US" dirty="0" err="1"/>
              <a:t>bli</a:t>
            </a:r>
            <a:r>
              <a:rPr lang="en-US" dirty="0"/>
              <a:t> </a:t>
            </a:r>
            <a:r>
              <a:rPr lang="en-US" dirty="0" err="1"/>
              <a:t>varslet</a:t>
            </a:r>
            <a:r>
              <a:rPr lang="en-US" dirty="0"/>
              <a:t> </a:t>
            </a:r>
            <a:r>
              <a:rPr lang="en-US" dirty="0" err="1"/>
              <a:t>i</a:t>
            </a:r>
            <a:r>
              <a:rPr lang="en-US" dirty="0"/>
              <a:t> form av </a:t>
            </a:r>
            <a:r>
              <a:rPr lang="en-US" dirty="0" err="1"/>
              <a:t>avtale</a:t>
            </a:r>
            <a:r>
              <a:rPr lang="en-US" dirty="0"/>
              <a:t>, </a:t>
            </a:r>
            <a:r>
              <a:rPr lang="en-US" dirty="0" err="1"/>
              <a:t>oppgave</a:t>
            </a:r>
            <a:r>
              <a:rPr lang="en-US" dirty="0"/>
              <a:t> </a:t>
            </a:r>
            <a:r>
              <a:rPr lang="en-US" dirty="0" err="1"/>
              <a:t>rett</a:t>
            </a:r>
            <a:r>
              <a:rPr lang="en-US" dirty="0"/>
              <a:t> </a:t>
            </a:r>
            <a:r>
              <a:rPr lang="en-US" dirty="0" err="1"/>
              <a:t>i</a:t>
            </a:r>
            <a:r>
              <a:rPr lang="en-US" dirty="0"/>
              <a:t> </a:t>
            </a:r>
            <a:r>
              <a:rPr lang="en-US" dirty="0" err="1"/>
              <a:t>systemet</a:t>
            </a:r>
            <a:r>
              <a:rPr lang="en-US" dirty="0"/>
              <a:t> </a:t>
            </a:r>
            <a:r>
              <a:rPr lang="en-US" dirty="0" err="1"/>
              <a:t>slik</a:t>
            </a:r>
            <a:r>
              <a:rPr lang="en-US" dirty="0"/>
              <a:t> at du </a:t>
            </a:r>
            <a:r>
              <a:rPr lang="en-US" dirty="0" err="1"/>
              <a:t>kan</a:t>
            </a:r>
            <a:r>
              <a:rPr lang="en-US" dirty="0"/>
              <a:t> </a:t>
            </a:r>
            <a:r>
              <a:rPr lang="en-US" dirty="0" err="1"/>
              <a:t>kontakte</a:t>
            </a:r>
            <a:r>
              <a:rPr lang="en-US" dirty="0"/>
              <a:t> </a:t>
            </a:r>
            <a:r>
              <a:rPr lang="en-US" dirty="0" err="1"/>
              <a:t>kunden</a:t>
            </a:r>
            <a:r>
              <a:rPr lang="en-US" dirty="0"/>
              <a:t> </a:t>
            </a:r>
            <a:r>
              <a:rPr lang="en-US" dirty="0" err="1"/>
              <a:t>umiddelbart</a:t>
            </a:r>
            <a:r>
              <a:rPr lang="en-US" dirty="0"/>
              <a:t> </a:t>
            </a:r>
            <a:r>
              <a:rPr lang="en-US" dirty="0" err="1"/>
              <a:t>etter</a:t>
            </a:r>
            <a:r>
              <a:rPr lang="en-US" dirty="0"/>
              <a:t> </a:t>
            </a:r>
            <a:r>
              <a:rPr lang="en-US" dirty="0" err="1"/>
              <a:t>innsendt</a:t>
            </a:r>
            <a:r>
              <a:rPr lang="en-US" dirty="0"/>
              <a:t> </a:t>
            </a:r>
            <a:r>
              <a:rPr lang="en-US" dirty="0" err="1"/>
              <a:t>skjema</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22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SuperOffice </a:t>
            </a:r>
            <a:r>
              <a:rPr lang="nb-NO" dirty="0" err="1"/>
              <a:t>Marketing</a:t>
            </a:r>
            <a:r>
              <a:rPr lang="nb-NO" dirty="0"/>
              <a:t> er designet for å hjelpe deg med å få ut meldingen din og få kontakt med de riktige kundene, til rett tid. </a:t>
            </a:r>
          </a:p>
          <a:p>
            <a:r>
              <a:rPr lang="nb-NO" dirty="0"/>
              <a:t>Å vite nøyaktig hva du vil oppnå med utsendelsen din, er nøkkelen til suksess for enhver markedsføringskampanje. Det handler i utgangspunktet om å definere målgruppen (Hvem vil motta informasjon fra deg), Hva vil jeg formidle (meldingen du vil formidle), Når skal jeg gjennomføre selve kampanjen / utsendelsen (erfaringer du har gjort fra tidligere om når mottakerne leser e -posten). Og sist, men ikke minst, Hvordan måler jeg effekten av kampanjen (hvor mange som leste, klikket på, ignorerte, mislyktes osv.). </a:t>
            </a:r>
          </a:p>
          <a:p>
            <a:endParaRPr lang="nb-NO" dirty="0"/>
          </a:p>
          <a:p>
            <a:r>
              <a:rPr lang="nb-NO" u="sng" dirty="0"/>
              <a:t>SuperOffice CRM hjelper deg med å finne den riktige målgruppen gjennom en kraftig søke- og valgfunksjon som bygger på all slags informasjon, inkludert kundens samtykke, interesser og demografi. Du kan til og med inkludere tidligere oppførsel når du finner den </a:t>
            </a:r>
            <a:r>
              <a:rPr lang="nb-NO" u="sng" dirty="0" err="1"/>
              <a:t>målgruppen-for</a:t>
            </a:r>
            <a:r>
              <a:rPr lang="nb-NO" u="sng" dirty="0"/>
              <a:t> eksempel tidligere tilstedeværelse av arrangementer eller møter, eller kjøpshistorikk-akkurat fordi den er en del av din generelle CRM-løsning og ikke et frittstående e-postverktøy. </a:t>
            </a:r>
          </a:p>
          <a:p>
            <a:endParaRPr lang="nb-NO" u="none" dirty="0"/>
          </a:p>
          <a:p>
            <a:r>
              <a:rPr lang="nb-NO" dirty="0"/>
              <a:t>Ved hjelp av den brukervennlige dra-og-slipp-e-postredigereren kan du lage meldingen din. Du kan enten begynne med å bruke noen av de ferdige "</a:t>
            </a:r>
            <a:r>
              <a:rPr lang="nb-NO" dirty="0" err="1"/>
              <a:t>out-of-the-box</a:t>
            </a:r>
            <a:r>
              <a:rPr lang="nb-NO" dirty="0"/>
              <a:t>" malene som er tilgjengelige, eller lage dine egne. Med funksjonene "</a:t>
            </a:r>
            <a:r>
              <a:rPr lang="nb-NO" dirty="0" err="1"/>
              <a:t>privacy</a:t>
            </a:r>
            <a:r>
              <a:rPr lang="nb-NO" dirty="0"/>
              <a:t> by design" hjelper SuperOffice CRM deg med å respektere ulike samtykkestatuser når du sender utsendelser. Respekt for kundenes personvern er grunnleggende for å bygge tillit. Du kan også måle effekten av din e -postkommunikasjon gjennom standardrapporter og statistikk.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52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22</a:t>
            </a:fld>
            <a:endParaRPr lang="en-NO"/>
          </a:p>
        </p:txBody>
      </p:sp>
    </p:spTree>
    <p:extLst>
      <p:ext uri="{BB962C8B-B14F-4D97-AF65-F5344CB8AC3E}">
        <p14:creationId xmlns:p14="http://schemas.microsoft.com/office/powerpoint/2010/main" val="461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u="sng" dirty="0"/>
              <a:t>Salg</a:t>
            </a:r>
          </a:p>
          <a:p>
            <a:r>
              <a:rPr lang="nb-NO" b="1" u="none" dirty="0"/>
              <a:t>Interessenter</a:t>
            </a:r>
            <a:r>
              <a:rPr lang="nb-NO" b="0" u="none" dirty="0"/>
              <a:t> I større salgsprosesser eller i prosjektsalg er det nødvendig å ha kontroll på alle involverte parter (partnere, interne, leverandører o.l.)  ved å benytte interessenter vil du til enhver tid å fullstendig oversikt over disse.</a:t>
            </a:r>
            <a:endParaRPr lang="nb-NO" b="1" u="sng" dirty="0"/>
          </a:p>
          <a:p>
            <a:r>
              <a:rPr lang="nb-NO" b="1" u="none" dirty="0"/>
              <a:t>Salgsguide</a:t>
            </a:r>
            <a:r>
              <a:rPr lang="nb-NO" b="1" dirty="0"/>
              <a:t> </a:t>
            </a:r>
            <a:r>
              <a:rPr lang="nb-NO" dirty="0"/>
              <a:t>Guiden tar selgerne gjennom hver enkelt steg i salgsprosessen, gir automatisk forslag til dokumenter som må opprettes underveis, samtidig som den foreslår hvilke aktiviteter som bør gjennomføres i hver fase samt hvilke verktøy som skal benyttes for å få kontroll og fremdrift på prosessen. Jobb strukturert og smartere.</a:t>
            </a:r>
          </a:p>
          <a:p>
            <a:r>
              <a:rPr lang="nb-NO" b="1" u="none" dirty="0"/>
              <a:t>Tilbud/Produkter</a:t>
            </a:r>
            <a:r>
              <a:rPr lang="nb-NO" b="1" dirty="0"/>
              <a:t>: </a:t>
            </a:r>
            <a:r>
              <a:rPr lang="nb-NO" dirty="0"/>
              <a:t>tilbudsprosessen blir strømlinjeformet og bistår selgerne med å utarbeide profesjonelle tilbud. Du velger antall fra produktlisten og legge inn eventuelle rabatter, eller at gitte betingelser hentes direkte fra ERP systemet deres. Når tilbudet er generert og sendt til kunden, vil SuperOffice CRM minne deg på å følge det opp. Samtidig blir også pipeline oppdatert, slik at prognosene blir så presise som mulig. SuperOffice CRM gir også en oversikt over de ulike versjonene av tilbudet, slik at du alltid vet hva du har tilbudt når </a:t>
            </a:r>
          </a:p>
          <a:p>
            <a:r>
              <a:rPr lang="nb-NO" b="1" u="sng" dirty="0"/>
              <a:t>Rapporter/Prognose</a:t>
            </a:r>
          </a:p>
          <a:p>
            <a:r>
              <a:rPr lang="nb-NO" dirty="0"/>
              <a:t>Detaljert oversikt over resultater, pipeline og aktivitetsnivå for hver enkelt medarbeider eller pr. team får du gjennom oversiktlige Dashboard med Drilldown-funksjonalitet. Dette hjelper deg til å ta de riktige beslutningene på hvor du kan trenge å forbedre prosesser eller løse problemstillinger, samt hvordan du kan utnytte nye muligheter.</a:t>
            </a:r>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A RightNow Technologies </a:t>
            </a:r>
            <a:r>
              <a:rPr lang="en-US" b="0" i="0" u="sng" dirty="0">
                <a:solidFill>
                  <a:srgbClr val="0C5D58"/>
                </a:solidFill>
                <a:effectLst/>
                <a:latin typeface="Lato"/>
                <a:hlinkClick r:id="rId3"/>
              </a:rPr>
              <a:t>Customer Experience Report</a:t>
            </a:r>
            <a:r>
              <a:rPr lang="en-US" b="0" i="0" dirty="0">
                <a:solidFill>
                  <a:srgbClr val="000000"/>
                </a:solidFill>
                <a:effectLst/>
                <a:latin typeface="Lato"/>
              </a:rPr>
              <a:t> found that 86% of U.S. adults are willing to pay more for a better customer experience and 73% of U.S. adults said a friendly customer service made them fall in love with a brand. Not only will brands get happy, loyal customers but will see increased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D01D8F5-F81D-C84A-98C1-750C41B6CE4F}" type="slidenum">
              <a:rPr lang="en-NO" smtClean="0"/>
              <a:t>25</a:t>
            </a:fld>
            <a:endParaRPr lang="en-NO"/>
          </a:p>
        </p:txBody>
      </p:sp>
    </p:spTree>
    <p:extLst>
      <p:ext uri="{BB962C8B-B14F-4D97-AF65-F5344CB8AC3E}">
        <p14:creationId xmlns:p14="http://schemas.microsoft.com/office/powerpoint/2010/main" val="327287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u="sng" dirty="0"/>
              <a:t>Service</a:t>
            </a:r>
          </a:p>
          <a:p>
            <a:r>
              <a:rPr lang="nb-NO" dirty="0"/>
              <a:t>Løsningen er bygget for </a:t>
            </a:r>
            <a:r>
              <a:rPr lang="nb-NO" b="1" dirty="0"/>
              <a:t>å motta, spore og følge opp kundehenvendelser </a:t>
            </a:r>
            <a:r>
              <a:rPr lang="nb-NO" dirty="0"/>
              <a:t>uavhengig av kanal( e-post, telefon, chat, skjema, mm). Da vil de ansatte ha tilgang til de funksjonene som behøves for å svare raskt, konsekvent og effektivt. Samtidig får du oversikt over hele prosessen, basert på sanntidsdata, slik at du har full kontroll på kundenes forespørsler og medarbeiderne dine. SuperOffice Service er fleksibelt og enkelt å tilpasse. Du kan sette opp arbeidsflyt, triggere og oppgaver som passer deg og bedriften din. Automatiske svar og intelligent saksflyt sørger for at kundene dine alltid får den oppmerksomheten de fortjener, og at rett person hjelper dem til rett tid.</a:t>
            </a:r>
          </a:p>
          <a:p>
            <a:r>
              <a:rPr lang="nb-NO" dirty="0"/>
              <a:t>Hver eneste forespørsel får automatisk et </a:t>
            </a:r>
            <a:r>
              <a:rPr lang="nb-NO" b="1" dirty="0"/>
              <a:t>unikt referansenummer </a:t>
            </a:r>
            <a:r>
              <a:rPr lang="nb-NO" dirty="0"/>
              <a:t>og en plass i et køsystem. Nummeret sporer all kommunikasjon om henvendelsen. Oppsettet gjør medarbeiderne mer fokuserte og effektive, og dere unngår personlige preferanser og ubesvarte henvendelser.</a:t>
            </a:r>
          </a:p>
          <a:p>
            <a:r>
              <a:rPr lang="nb-NO" dirty="0"/>
              <a:t>Med </a:t>
            </a:r>
            <a:r>
              <a:rPr lang="nb-NO" b="1" dirty="0"/>
              <a:t>automatisk kategorisering </a:t>
            </a:r>
            <a:r>
              <a:rPr lang="nb-NO" dirty="0"/>
              <a:t>og tildeling til rett person sparer dere masse tid og ressurser. Det er enkelt å sette opp e-postkontoer og filtrere etter nøkkelord, og dere trenger ikke lenger kaste bort tid på å sortere og fordele henvendelsene. Nå er det slutt på å sende kunder rundt i systemet. Hvis en forespørsel blir liggende ubesvart etter en definert tidsfrist vil systemet automatisk eskalere saken.</a:t>
            </a:r>
          </a:p>
          <a:p>
            <a:r>
              <a:rPr lang="nb-NO" b="1" u="sng" dirty="0"/>
              <a:t>Statistikk:</a:t>
            </a:r>
          </a:p>
          <a:p>
            <a:r>
              <a:rPr lang="nb-NO" dirty="0"/>
              <a:t>Du kan bruke innebygde funksjoner i SuperOffice for å få innsikt i hvordan bedriftene og teamet gjør det, i sanntid. Et kort blikk på dashbordet gir deg umiddelbar oversikt over statusen på henvendelser og saker i køen. SuperOffice analyserer også automatisk historiske data. Systemet viser deg nøyaktig hvordan henvendelsene har utviklet seg og serviceteamet har prestert over tid, samtidig som det uthever det dere kan bli bedre på. </a:t>
            </a:r>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4049751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Kundesenter:</a:t>
            </a:r>
            <a:r>
              <a:rPr lang="nb-NO"/>
              <a:t> </a:t>
            </a:r>
            <a:endParaRPr lang="en-US"/>
          </a:p>
          <a:p>
            <a:r>
              <a:rPr lang="nb-NO"/>
              <a:t>Hvis vi nå tar det vi vet om kundens adferd og forventing til sine leverandører. Se for deg en løsning der kundene (innenfor B2B) logger seg inn i en portal (type min side) hvor informasjonen dere besitter fra CRM er tilgjengelig for dem. Her får kunden umiddelbar innsikt </a:t>
            </a:r>
            <a:r>
              <a:rPr lang="nb-NO" err="1"/>
              <a:t>mtp</a:t>
            </a:r>
            <a:r>
              <a:rPr lang="nb-NO"/>
              <a:t> Firma opplysninger, ansatte i bedriften deres, mulighet til å endre egne data. utvidet kundeservice hvor de innloggede kan få f.eks. tilgang til historikk på sine henvendelser, opprette nye og få prioritert plass chatkøen, fylle ut bestillingsskjema, booke avtale Oversikt over fakturahistorikk og avtaler/kontrakter og ikke minst innsikt ved rapporter og dashbord. Dette gir kunden mulighet og verktøy til å bedrive ypperlig kundeservice via egen selvbetjeningsportal. </a:t>
            </a:r>
            <a:endParaRPr lang="en-US">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28</a:t>
            </a:fld>
            <a:endParaRPr lang="en-NO"/>
          </a:p>
        </p:txBody>
      </p:sp>
    </p:spTree>
    <p:extLst>
      <p:ext uri="{BB962C8B-B14F-4D97-AF65-F5344CB8AC3E}">
        <p14:creationId xmlns:p14="http://schemas.microsoft.com/office/powerpoint/2010/main" val="188121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29</a:t>
            </a:fld>
            <a:endParaRPr lang="en-NO"/>
          </a:p>
        </p:txBody>
      </p:sp>
    </p:spTree>
    <p:extLst>
      <p:ext uri="{BB962C8B-B14F-4D97-AF65-F5344CB8AC3E}">
        <p14:creationId xmlns:p14="http://schemas.microsoft.com/office/powerpoint/2010/main" val="2067976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err="1"/>
              <a:t>SuperOffice</a:t>
            </a:r>
            <a:r>
              <a:rPr lang="en-US" b="1" u="sng"/>
              <a:t> AI</a:t>
            </a:r>
            <a:r>
              <a:rPr lang="en-US"/>
              <a:t> </a:t>
            </a:r>
          </a:p>
          <a:p>
            <a:r>
              <a:rPr lang="en-US"/>
              <a:t>Det </a:t>
            </a:r>
            <a:r>
              <a:rPr lang="en-US" err="1"/>
              <a:t>stilles</a:t>
            </a:r>
            <a:r>
              <a:rPr lang="en-US"/>
              <a:t> </a:t>
            </a:r>
            <a:r>
              <a:rPr lang="en-US" err="1"/>
              <a:t>stadig</a:t>
            </a:r>
            <a:r>
              <a:rPr lang="en-US"/>
              <a:t> </a:t>
            </a:r>
            <a:r>
              <a:rPr lang="en-US" err="1"/>
              <a:t>høyre</a:t>
            </a:r>
            <a:r>
              <a:rPr lang="en-US"/>
              <a:t> </a:t>
            </a:r>
            <a:r>
              <a:rPr lang="en-US" err="1"/>
              <a:t>krav</a:t>
            </a:r>
            <a:r>
              <a:rPr lang="en-US"/>
              <a:t> </a:t>
            </a:r>
            <a:r>
              <a:rPr lang="en-US" err="1"/>
              <a:t>til</a:t>
            </a:r>
            <a:r>
              <a:rPr lang="en-US"/>
              <a:t> at </a:t>
            </a:r>
            <a:r>
              <a:rPr lang="en-US" err="1"/>
              <a:t>kundeservice</a:t>
            </a:r>
            <a:r>
              <a:rPr lang="en-US"/>
              <a:t> </a:t>
            </a:r>
            <a:r>
              <a:rPr lang="en-US" err="1"/>
              <a:t>som</a:t>
            </a:r>
            <a:r>
              <a:rPr lang="en-US"/>
              <a:t> </a:t>
            </a:r>
            <a:r>
              <a:rPr lang="en-US" err="1"/>
              <a:t>nevnt</a:t>
            </a:r>
            <a:r>
              <a:rPr lang="en-US"/>
              <a:t>, </a:t>
            </a:r>
            <a:r>
              <a:rPr lang="en-US" err="1"/>
              <a:t>Hvordan</a:t>
            </a:r>
            <a:r>
              <a:rPr lang="en-US"/>
              <a:t> CRM </a:t>
            </a:r>
            <a:r>
              <a:rPr lang="en-US" err="1"/>
              <a:t>og</a:t>
            </a:r>
            <a:r>
              <a:rPr lang="en-US"/>
              <a:t> AI </a:t>
            </a:r>
            <a:r>
              <a:rPr lang="en-US" err="1"/>
              <a:t>teknologien</a:t>
            </a:r>
            <a:r>
              <a:rPr lang="en-US"/>
              <a:t> </a:t>
            </a:r>
            <a:r>
              <a:rPr lang="en-US" err="1"/>
              <a:t>hjelpe</a:t>
            </a:r>
            <a:r>
              <a:rPr lang="en-US"/>
              <a:t> her? </a:t>
            </a:r>
            <a:endParaRPr lang="en-US">
              <a:cs typeface="Calibri"/>
            </a:endParaRPr>
          </a:p>
          <a:p>
            <a:r>
              <a:rPr lang="en-US"/>
              <a:t>Ta </a:t>
            </a:r>
            <a:r>
              <a:rPr lang="en-US" err="1"/>
              <a:t>eksempel</a:t>
            </a:r>
            <a:r>
              <a:rPr lang="en-US"/>
              <a:t> et selskap som opererer i flere land, som kanskje har flyttet ut all kundeservice arbeid til en lokasjon. Som kunder forventes det å bli betjent på sitt lokale språk. Se for dere at det er redusert bemanning slik at alle ressursers er satt til å besvare alle kundehenvendelser. Den opprettes en sak inn. Dette er en viktig kunde som har et stort problem som forventer kjappe </a:t>
            </a:r>
            <a:r>
              <a:rPr lang="en-US" err="1"/>
              <a:t>og</a:t>
            </a:r>
            <a:r>
              <a:rPr lang="en-US"/>
              <a:t> </a:t>
            </a:r>
            <a:r>
              <a:rPr lang="en-US" err="1"/>
              <a:t>gode</a:t>
            </a:r>
            <a:r>
              <a:rPr lang="en-US"/>
              <a:t> </a:t>
            </a:r>
            <a:r>
              <a:rPr lang="en-US" err="1"/>
              <a:t>svar</a:t>
            </a:r>
            <a:r>
              <a:rPr lang="en-US"/>
              <a:t>. </a:t>
            </a:r>
            <a:endParaRPr lang="en-US">
              <a:cs typeface="Calibri"/>
            </a:endParaRPr>
          </a:p>
          <a:p>
            <a:r>
              <a:rPr lang="en-US" err="1"/>
              <a:t>Basert</a:t>
            </a:r>
            <a:r>
              <a:rPr lang="en-US"/>
              <a:t> </a:t>
            </a:r>
            <a:r>
              <a:rPr lang="en-US" err="1"/>
              <a:t>på</a:t>
            </a:r>
            <a:r>
              <a:rPr lang="en-US"/>
              <a:t> en tjeneste som benytter naturlig språkbehandling vil datamaskinen arbeide og tolke tekst slik vi mennesker gjør. Ved å trekke ut meninger, innhold og humør basert på tekst. Saksbehandler vil bli presentert med mulighet til å oversette dette til eget språk, Det er også da mulig å koble opp Chatbot i systemet som </a:t>
            </a:r>
          </a:p>
        </p:txBody>
      </p:sp>
      <p:sp>
        <p:nvSpPr>
          <p:cNvPr id="4" name="Slide Number Placeholder 3"/>
          <p:cNvSpPr>
            <a:spLocks noGrp="1"/>
          </p:cNvSpPr>
          <p:nvPr>
            <p:ph type="sldNum" sz="quarter" idx="5"/>
          </p:nvPr>
        </p:nvSpPr>
        <p:spPr/>
        <p:txBody>
          <a:bodyPr/>
          <a:lstStyle/>
          <a:p>
            <a:fld id="{7D01D8F5-F81D-C84A-98C1-750C41B6CE4F}" type="slidenum">
              <a:rPr lang="en-NO" smtClean="0"/>
              <a:t>30</a:t>
            </a:fld>
            <a:endParaRPr lang="en-NO"/>
          </a:p>
        </p:txBody>
      </p:sp>
    </p:spTree>
    <p:extLst>
      <p:ext uri="{BB962C8B-B14F-4D97-AF65-F5344CB8AC3E}">
        <p14:creationId xmlns:p14="http://schemas.microsoft.com/office/powerpoint/2010/main" val="4136492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31</a:t>
            </a:fld>
            <a:endParaRPr lang="en-NO"/>
          </a:p>
        </p:txBody>
      </p:sp>
    </p:spTree>
    <p:extLst>
      <p:ext uri="{BB962C8B-B14F-4D97-AF65-F5344CB8AC3E}">
        <p14:creationId xmlns:p14="http://schemas.microsoft.com/office/powerpoint/2010/main" val="381779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Tingens</a:t>
            </a:r>
            <a:r>
              <a:rPr lang="en-US" b="1"/>
              <a:t> </a:t>
            </a:r>
            <a:r>
              <a:rPr lang="en-US" b="1" err="1"/>
              <a:t>internett</a:t>
            </a:r>
            <a:r>
              <a:rPr lang="en-US" b="1"/>
              <a:t>!</a:t>
            </a:r>
            <a:r>
              <a:rPr lang="en-US"/>
              <a:t> – Det </a:t>
            </a:r>
            <a:r>
              <a:rPr lang="en-US" err="1"/>
              <a:t>betyr</a:t>
            </a:r>
            <a:r>
              <a:rPr lang="en-US"/>
              <a:t> </a:t>
            </a:r>
            <a:r>
              <a:rPr lang="en-US" err="1"/>
              <a:t>i</a:t>
            </a:r>
            <a:r>
              <a:rPr lang="en-US"/>
              <a:t> </a:t>
            </a:r>
            <a:r>
              <a:rPr lang="en-US" err="1"/>
              <a:t>praksis</a:t>
            </a:r>
            <a:r>
              <a:rPr lang="en-US"/>
              <a:t> at alle </a:t>
            </a:r>
            <a:r>
              <a:rPr lang="en-US" err="1"/>
              <a:t>enheter</a:t>
            </a:r>
            <a:r>
              <a:rPr lang="en-US"/>
              <a:t> </a:t>
            </a:r>
            <a:r>
              <a:rPr lang="en-US" err="1"/>
              <a:t>som</a:t>
            </a:r>
            <a:r>
              <a:rPr lang="en-US"/>
              <a:t> vi </a:t>
            </a:r>
            <a:r>
              <a:rPr lang="en-US" err="1"/>
              <a:t>omgås</a:t>
            </a:r>
            <a:r>
              <a:rPr lang="en-US"/>
              <a:t> </a:t>
            </a:r>
            <a:r>
              <a:rPr lang="en-US" err="1"/>
              <a:t>daglig</a:t>
            </a:r>
            <a:r>
              <a:rPr lang="en-US"/>
              <a:t> er Online. </a:t>
            </a:r>
            <a:r>
              <a:rPr lang="en-US" err="1"/>
              <a:t>Fryseren</a:t>
            </a:r>
            <a:r>
              <a:rPr lang="en-US"/>
              <a:t>, </a:t>
            </a:r>
            <a:r>
              <a:rPr lang="en-US" err="1"/>
              <a:t>kjøleskapet</a:t>
            </a:r>
            <a:r>
              <a:rPr lang="en-US"/>
              <a:t>, </a:t>
            </a:r>
            <a:r>
              <a:rPr lang="en-US" err="1"/>
              <a:t>varmeovnen</a:t>
            </a:r>
            <a:r>
              <a:rPr lang="en-US"/>
              <a:t> </a:t>
            </a:r>
            <a:r>
              <a:rPr lang="en-US" err="1"/>
              <a:t>o.l.</a:t>
            </a:r>
            <a:r>
              <a:rPr lang="en-US"/>
              <a:t> </a:t>
            </a:r>
          </a:p>
          <a:p>
            <a:r>
              <a:rPr lang="en-US"/>
              <a:t>Dette eksempelet er hentet fra en kunde som leverer til stoler til kundene sine. Hver stol har en innebygd datachip som vil da kunne måle bruksadferd, feil og mangler. La oss se på hvordan dette sammen med CRM teknologi har hjulpet denne kunden med å øke kundetilfredsheten og omdømme. </a:t>
            </a:r>
          </a:p>
          <a:p>
            <a:r>
              <a:rPr lang="en-US"/>
              <a:t>Når der oppdages et feil eller mangel i stolen vil den automatisk kunne melde fra om dette til leverandøren ved å skape en sak i deres CRM system. Saken vil knyttes opp til korrekt stol og varsle saksbehandler vi SMS. </a:t>
            </a:r>
          </a:p>
          <a:p>
            <a:r>
              <a:rPr lang="en-US"/>
              <a:t>Innholdet og prioriteten i saken er avhengig av type feil som registreres av stolen. </a:t>
            </a:r>
          </a:p>
          <a:p>
            <a:r>
              <a:rPr lang="en-US"/>
              <a:t>Leverandøren vil da kunne handle korrekt basert på type feil. Bruksadferd og historikk til stolene lagres og vises i CRM system i sanntid. Statistikk og Dashboard kan trekkes ut og monitorers slik at leverandøren har 100% innsikt til enhver tid. </a:t>
            </a:r>
          </a:p>
        </p:txBody>
      </p:sp>
      <p:sp>
        <p:nvSpPr>
          <p:cNvPr id="4" name="Slide Number Placeholder 3"/>
          <p:cNvSpPr>
            <a:spLocks noGrp="1"/>
          </p:cNvSpPr>
          <p:nvPr>
            <p:ph type="sldNum" sz="quarter" idx="5"/>
          </p:nvPr>
        </p:nvSpPr>
        <p:spPr/>
        <p:txBody>
          <a:bodyPr/>
          <a:lstStyle/>
          <a:p>
            <a:fld id="{7D01D8F5-F81D-C84A-98C1-750C41B6CE4F}" type="slidenum">
              <a:rPr lang="en-NO" smtClean="0"/>
              <a:t>32</a:t>
            </a:fld>
            <a:endParaRPr lang="en-NO"/>
          </a:p>
        </p:txBody>
      </p:sp>
    </p:spTree>
    <p:extLst>
      <p:ext uri="{BB962C8B-B14F-4D97-AF65-F5344CB8AC3E}">
        <p14:creationId xmlns:p14="http://schemas.microsoft.com/office/powerpoint/2010/main" val="12870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liker å starte med å fremheve vår kjernetro på at «Relasjoner betyr noe". Det betyr at forretningsvekst krever sterke og langvarige relasjoner mellom </a:t>
            </a:r>
            <a:r>
              <a:rPr lang="nb-NO" dirty="0" err="1"/>
              <a:t>mennesker-og</a:t>
            </a:r>
            <a:r>
              <a:rPr lang="nb-NO" dirty="0"/>
              <a:t> det er sant uansett hvilken bransje du er 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Så vi er et høyteknologisk selskap som brenner for å gjøre mennesker i stand, både de ansatte og kundene dine.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Faktisk helt fra begynnelsen av ble SuperOffice CRM designet med den enkelte bruker i tankene - i motsetning til så mange systemer som er designet for administrasjon (bare). Vår designfilosofi er å gjøre hverdagslige oppgaver enklere og hjelpe brukerne til å bli mer produktive. Våre 30+ års erfaring forteller oss at forbedring av personlig produktivitet fortsatt er en kjernefordel og nøkkelstyrke for produktet vårt. Og er noe kundene våre setter stor pris på.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tapper inn i den enkle sannheten at når du gir brukerne dine muligheter, slik at de vil bruke CRM-løsningen, blir data lagt til, kvaliteten er høy og ledelsen får de oppdaterte dashbordene og rapportene de trenger for å styre selskapet inn retningen på inntektsøkning.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er et norsk selskap, et europeisk IT -eventyr vi liker å si. Vårt hovedkontor og utviklingsavdelingen ligger i Oslo, og vi har kontorer i 8 land over hele Europa. Omsetningen vår er i underkant av en halv milliard (NOK?) Og 99% av kundene våre velger skyløsningen.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 å oppsummere får du med SuperOffice CRM en moderne, fremtidsrettet CRM-løsning som forener forretningsprosessene dine, bruker den nyeste teknologien og hjelper deg med å vokse virksomheten din. </a:t>
            </a:r>
          </a:p>
          <a:p>
            <a:endParaRPr lang="nb-NO" dirty="0"/>
          </a:p>
          <a:p>
            <a:r>
              <a:rPr lang="nb-NO" dirty="0"/>
              <a:t>SuperOffice CRM tilbyr verktøyene for å optimalisere prosessene dine og bygge bro mellom kundedata og inntekter. Fordi det er en standard </a:t>
            </a:r>
            <a:r>
              <a:rPr lang="nb-NO" dirty="0" err="1"/>
              <a:t>skybasert</a:t>
            </a:r>
            <a:r>
              <a:rPr lang="nb-NO" dirty="0"/>
              <a:t> applikasjon, lar den deg komme raskt i gang og følge de beste fremgangsmåtene til hundretusenvis av CRM-brukere. </a:t>
            </a:r>
          </a:p>
          <a:p>
            <a:r>
              <a:rPr lang="nb-NO" dirty="0"/>
              <a:t>Et bredt spekter av ferdige standardiserte apper som er tilgjengelige i App Store, hjelper deg med å koble SuperOffice CRM til andre forretningsverktøy. Og med hjelp av kraftige tilpasningsverktøy kan du også tilpasse CRM -løsningen din til dine forretningsbehov og utvide den etter hvert som virksomheten din vokser.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av måtene vi sikrer våre kunder for å oppnå suksess med SuperOffice er å gi en hjelpende hånd fra starten og gjennom alle faser av CRM -implementeringen. Vi tar med oss ​​en veletablert og velprøvd metodikk - vi kaller det SuperOffice -implementeringsmetode - eller SIM for kort, som viser hva alle vil gjøre hvert trinn på veien. Viktige faser inkluderer: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IDENTIFY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Kartlegge og spesifisere kundens behov og løsningens innhold. Innhente informasjon for å kunne gi kunden et estimat på løsningen og en realistisk tidsplan. Kunden får tildelt prosjektleder hos SuperOffice.</a:t>
            </a:r>
          </a:p>
          <a:p>
            <a:r>
              <a:rPr lang="en-US" b="1" dirty="0"/>
              <a:t>INITIATE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Konkretisering av formål, styrende </a:t>
            </a:r>
            <a:r>
              <a:rPr kumimoji="0" lang="nb-NO" sz="1200" b="0" i="0" u="none" strike="noStrike" kern="1200" cap="none" spc="0" normalizeH="0" baseline="0" noProof="0" dirty="0" err="1">
                <a:ln>
                  <a:noFill/>
                </a:ln>
                <a:solidFill>
                  <a:srgbClr val="2B2929">
                    <a:lumMod val="50000"/>
                    <a:lumOff val="50000"/>
                  </a:srgbClr>
                </a:solidFill>
                <a:effectLst/>
                <a:uLnTx/>
                <a:uFillTx/>
                <a:latin typeface="Arial" panose="020B0604020202020204"/>
                <a:ea typeface="+mn-ea"/>
                <a:cs typeface="+mn-cs"/>
              </a:rPr>
              <a:t>KPI’er</a:t>
            </a: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 prosjektets omfang og organisering av prosjektet. Vi sørger for at prosjektet forankres i ledelsen og at det mobiliseres et prosjektteam.</a:t>
            </a:r>
            <a:endParaRPr lang="en-US" dirty="0"/>
          </a:p>
          <a:p>
            <a:r>
              <a:rPr lang="en-US" b="1" dirty="0"/>
              <a:t>DESIGN</a:t>
            </a:r>
          </a:p>
          <a:p>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Gjennomføring av workshops for sammen å enes om </a:t>
            </a:r>
            <a:r>
              <a:rPr kumimoji="0" lang="nb-NO" sz="1200" b="0" i="0" u="none" strike="noStrike" kern="1200" cap="none" spc="0" normalizeH="0" baseline="0" noProof="0" dirty="0" err="1">
                <a:ln>
                  <a:noFill/>
                </a:ln>
                <a:solidFill>
                  <a:srgbClr val="2B2929">
                    <a:lumMod val="50000"/>
                    <a:lumOff val="50000"/>
                  </a:srgbClr>
                </a:solidFill>
                <a:effectLst/>
                <a:uLnTx/>
                <a:uFillTx/>
                <a:latin typeface="Arial" panose="020B0604020202020204"/>
                <a:ea typeface="+mn-ea"/>
                <a:cs typeface="+mn-cs"/>
              </a:rPr>
              <a:t>KPI’er</a:t>
            </a: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 arbeidsprosesser og behov som skal understøttes av SuperOffice. Dette vil danne grunnlag for design av løsning men også  automatiseringer og videre opplæring.</a:t>
            </a:r>
            <a:endParaRPr kumimoji="0" lang="nb-NO" sz="3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endParaRPr>
          </a:p>
          <a:p>
            <a:r>
              <a:rPr lang="en-US" b="1" dirty="0"/>
              <a:t>IMPLEMENT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Gjennomføring av ulike workshops for å tilfredsstille spesifikke behov som f.eks. data import, integrasjoner, automatiseringer, maler m.m.</a:t>
            </a:r>
            <a:endParaRPr lang="en-US" dirty="0"/>
          </a:p>
          <a:p>
            <a:r>
              <a:rPr lang="en-US" b="1" dirty="0"/>
              <a:t>ONBOARDING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Sikre at organisasjonen er klar til å </a:t>
            </a:r>
            <a:r>
              <a:rPr kumimoji="0" lang="nb-NO" sz="1200" b="0" i="0" u="none" strike="noStrike" kern="1200" cap="none" spc="0" normalizeH="0" baseline="0" noProof="0" dirty="0" err="1">
                <a:ln>
                  <a:noFill/>
                </a:ln>
                <a:solidFill>
                  <a:srgbClr val="2B2929">
                    <a:lumMod val="50000"/>
                    <a:lumOff val="50000"/>
                  </a:srgbClr>
                </a:solidFill>
                <a:effectLst/>
                <a:uLnTx/>
                <a:uFillTx/>
                <a:latin typeface="Arial" panose="020B0604020202020204"/>
                <a:ea typeface="+mn-ea"/>
                <a:cs typeface="+mn-cs"/>
              </a:rPr>
              <a:t>fasilitere</a:t>
            </a:r>
            <a:r>
              <a:rPr kumimoji="0" lang="nb-NO" sz="1200" b="0" i="0" u="none" strike="noStrike" kern="1200" cap="none" spc="0" normalizeH="0" baseline="0" noProof="0" dirty="0">
                <a:ln>
                  <a:noFill/>
                </a:ln>
                <a:solidFill>
                  <a:srgbClr val="2B2929">
                    <a:lumMod val="50000"/>
                    <a:lumOff val="50000"/>
                  </a:srgbClr>
                </a:solidFill>
                <a:effectLst/>
                <a:uLnTx/>
                <a:uFillTx/>
                <a:latin typeface="Arial" panose="020B0604020202020204"/>
                <a:ea typeface="+mn-ea"/>
                <a:cs typeface="+mn-cs"/>
              </a:rPr>
              <a:t> endringsreisen og opprettholde varig effekt av SuperOffice gjennom workshops og brukeropplæring.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93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30+ års erfaring med å vokse virksomhet. Etter flere tusen CRM -implementeringsprosjekter har vi samlet betydelig kunnskap om hvordan vi gjør ting riktig. </a:t>
            </a:r>
          </a:p>
          <a:p>
            <a:endParaRPr lang="nb-NO" dirty="0"/>
          </a:p>
          <a:p>
            <a:r>
              <a:rPr lang="nb-NO" dirty="0"/>
              <a:t>Vi vet også at suksess med CRM ikke bare avhenger av programvaren, men hvordan CRM-leverandøren hjelper deg med å oversette din CRM-ambisjon, utfordrer deg til å være pragmatisk, hjelper deg å fokusere på å støtte prosessene og sørger for at menneskene dine blir involvert og om bord. </a:t>
            </a:r>
          </a:p>
          <a:p>
            <a:endParaRPr lang="nb-NO" dirty="0"/>
          </a:p>
          <a:p>
            <a:r>
              <a:rPr lang="nb-NO" dirty="0"/>
              <a:t>Så når du kjøper deg inn i SuperOffice, kjøper du også inn et partnerskap med mennesker som virkelig forstår virksomheten din og er der for å hjelpe deg med å maksimere verdien av vår CRM -løsning. </a:t>
            </a:r>
          </a:p>
          <a:p>
            <a:r>
              <a:rPr lang="nb-NO" dirty="0"/>
              <a:t>Og det er det vi gjerne vil hjelpe deg med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35</a:t>
            </a:fld>
            <a:endParaRPr lang="en-NO"/>
          </a:p>
        </p:txBody>
      </p:sp>
    </p:spTree>
    <p:extLst>
      <p:ext uri="{BB962C8B-B14F-4D97-AF65-F5344CB8AC3E}">
        <p14:creationId xmlns:p14="http://schemas.microsoft.com/office/powerpoint/2010/main" val="429382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92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 er det vi </a:t>
            </a:r>
            <a:r>
              <a:rPr lang="en-US" err="1"/>
              <a:t>beskjedent</a:t>
            </a:r>
            <a:r>
              <a:rPr lang="en-US"/>
              <a:t> </a:t>
            </a:r>
            <a:r>
              <a:rPr lang="en-US" err="1"/>
              <a:t>kaller</a:t>
            </a:r>
            <a:r>
              <a:rPr lang="en-US"/>
              <a:t> et </a:t>
            </a:r>
            <a:r>
              <a:rPr lang="en-US" err="1"/>
              <a:t>norsk</a:t>
            </a:r>
            <a:r>
              <a:rPr lang="en-US"/>
              <a:t> IT </a:t>
            </a:r>
            <a:r>
              <a:rPr lang="en-US" err="1"/>
              <a:t>eventyr</a:t>
            </a:r>
            <a:r>
              <a:rPr lang="en-US"/>
              <a:t>, 30 </a:t>
            </a:r>
            <a:r>
              <a:rPr lang="en-US" err="1"/>
              <a:t>år</a:t>
            </a:r>
            <a:r>
              <a:rPr lang="en-US"/>
              <a:t> </a:t>
            </a:r>
            <a:r>
              <a:rPr lang="en-US" err="1"/>
              <a:t>og</a:t>
            </a:r>
            <a:r>
              <a:rPr lang="en-US"/>
              <a:t> HK </a:t>
            </a:r>
            <a:r>
              <a:rPr lang="en-US" err="1"/>
              <a:t>og</a:t>
            </a:r>
            <a:r>
              <a:rPr lang="en-US"/>
              <a:t> </a:t>
            </a:r>
            <a:r>
              <a:rPr lang="en-US" err="1"/>
              <a:t>utviklingsavdeling</a:t>
            </a:r>
            <a:r>
              <a:rPr lang="en-US"/>
              <a:t> I Norge , </a:t>
            </a:r>
            <a:r>
              <a:rPr lang="en-US" err="1"/>
              <a:t>kontorer</a:t>
            </a:r>
            <a:r>
              <a:rPr lang="en-US"/>
              <a:t> </a:t>
            </a:r>
            <a:r>
              <a:rPr lang="en-US" err="1"/>
              <a:t>i</a:t>
            </a:r>
            <a:r>
              <a:rPr lang="en-US"/>
              <a:t> 8 land.</a:t>
            </a:r>
            <a:endParaRPr lang="en-US">
              <a:cs typeface="Calibri"/>
            </a:endParaRPr>
          </a:p>
          <a:p>
            <a:pPr>
              <a:defRPr/>
            </a:pPr>
            <a:endParaRPr lang="en-US"/>
          </a:p>
          <a:p>
            <a:pPr>
              <a:defRPr/>
            </a:pPr>
            <a:r>
              <a:rPr lang="en-US" err="1"/>
              <a:t>rett</a:t>
            </a:r>
            <a:r>
              <a:rPr lang="en-US"/>
              <a:t> under </a:t>
            </a:r>
            <a:r>
              <a:rPr lang="en-US" err="1"/>
              <a:t>en</a:t>
            </a:r>
            <a:r>
              <a:rPr lang="en-US"/>
              <a:t> </a:t>
            </a:r>
            <a:r>
              <a:rPr lang="en-US" err="1"/>
              <a:t>halv</a:t>
            </a:r>
            <a:r>
              <a:rPr lang="en-US"/>
              <a:t> milliard </a:t>
            </a:r>
            <a:r>
              <a:rPr lang="en-US" err="1"/>
              <a:t>i</a:t>
            </a:r>
            <a:r>
              <a:rPr lang="en-US"/>
              <a:t> </a:t>
            </a:r>
            <a:r>
              <a:rPr lang="en-US" err="1"/>
              <a:t>omsetning</a:t>
            </a:r>
            <a:r>
              <a:rPr lang="en-US"/>
              <a:t>, ca 40% av det er </a:t>
            </a:r>
            <a:r>
              <a:rPr lang="en-US" err="1"/>
              <a:t>i</a:t>
            </a:r>
            <a:r>
              <a:rPr lang="en-US"/>
              <a:t> Norge. 99% av </a:t>
            </a:r>
            <a:r>
              <a:rPr lang="en-US" err="1"/>
              <a:t>kundene</a:t>
            </a:r>
            <a:r>
              <a:rPr lang="en-US"/>
              <a:t> </a:t>
            </a:r>
            <a:r>
              <a:rPr lang="en-US" err="1"/>
              <a:t>velger</a:t>
            </a:r>
            <a:r>
              <a:rPr lang="en-US"/>
              <a:t> </a:t>
            </a:r>
            <a:r>
              <a:rPr lang="en-US" err="1"/>
              <a:t>skyløsning</a:t>
            </a:r>
            <a:endParaRPr lang="en-US"/>
          </a:p>
          <a:p>
            <a:pPr>
              <a:defRPr/>
            </a:pPr>
            <a:endParaRPr lang="en-US"/>
          </a:p>
          <a:p>
            <a:pPr>
              <a:defRPr/>
            </a:pPr>
            <a:r>
              <a:rPr lang="en-US">
                <a:cs typeface="Calibri"/>
              </a:rPr>
              <a:t>Vi </a:t>
            </a:r>
            <a:r>
              <a:rPr lang="en-US" err="1">
                <a:cs typeface="Calibri"/>
              </a:rPr>
              <a:t>hjelper</a:t>
            </a:r>
            <a:r>
              <a:rPr lang="en-US">
                <a:cs typeface="Calibri"/>
              </a:rPr>
              <a:t> </a:t>
            </a:r>
            <a:r>
              <a:rPr lang="en-US" err="1">
                <a:cs typeface="Calibri"/>
              </a:rPr>
              <a:t>selskaper</a:t>
            </a:r>
            <a:r>
              <a:rPr lang="en-US">
                <a:cs typeface="Calibri"/>
              </a:rPr>
              <a:t> med å </a:t>
            </a:r>
            <a:r>
              <a:rPr lang="en-US" err="1">
                <a:cs typeface="Calibri"/>
              </a:rPr>
              <a:t>finne</a:t>
            </a:r>
            <a:r>
              <a:rPr lang="en-US">
                <a:cs typeface="Calibri"/>
              </a:rPr>
              <a:t>, </a:t>
            </a:r>
            <a:r>
              <a:rPr lang="en-US" err="1">
                <a:cs typeface="Calibri"/>
              </a:rPr>
              <a:t>vinne</a:t>
            </a:r>
            <a:r>
              <a:rPr lang="en-US">
                <a:cs typeface="Calibri"/>
              </a:rPr>
              <a:t> </a:t>
            </a:r>
            <a:r>
              <a:rPr lang="en-US" err="1">
                <a:cs typeface="Calibri"/>
              </a:rPr>
              <a:t>og</a:t>
            </a:r>
            <a:r>
              <a:rPr lang="en-US">
                <a:cs typeface="Calibri"/>
              </a:rPr>
              <a:t> </a:t>
            </a:r>
            <a:r>
              <a:rPr lang="en-US" err="1">
                <a:cs typeface="Calibri"/>
              </a:rPr>
              <a:t>beholde</a:t>
            </a:r>
            <a:r>
              <a:rPr lang="en-US">
                <a:cs typeface="Calibri"/>
              </a:rPr>
              <a:t> </a:t>
            </a:r>
            <a:r>
              <a:rPr lang="en-US" err="1">
                <a:cs typeface="Calibri"/>
              </a:rPr>
              <a:t>kunder</a:t>
            </a:r>
            <a:r>
              <a:rPr lang="en-US">
                <a:cs typeface="Calibri"/>
              </a:rPr>
              <a:t> - det </a:t>
            </a:r>
            <a:r>
              <a:rPr lang="en-US" err="1">
                <a:cs typeface="Calibri"/>
              </a:rPr>
              <a:t>betyr</a:t>
            </a:r>
            <a:r>
              <a:rPr lang="en-US">
                <a:cs typeface="Calibri"/>
              </a:rPr>
              <a:t> at vi </a:t>
            </a:r>
            <a:r>
              <a:rPr lang="en-US" err="1"/>
              <a:t>hjelper</a:t>
            </a:r>
            <a:r>
              <a:rPr lang="en-US"/>
              <a:t> deg å </a:t>
            </a:r>
            <a:r>
              <a:rPr lang="nb-NO"/>
              <a:t>forbedre din markedsføring, salg og kundeservice.</a:t>
            </a:r>
            <a:endParaRPr lang="nb-NO">
              <a:cs typeface="Calibri"/>
            </a:endParaRPr>
          </a:p>
          <a:p>
            <a:pPr>
              <a:defRPr/>
            </a:pPr>
            <a:endParaRPr lang="en-US">
              <a:cs typeface="Calibri"/>
            </a:endParaRPr>
          </a:p>
          <a:p>
            <a:pPr>
              <a:defRPr/>
            </a:pPr>
            <a:r>
              <a:rPr lang="en-US">
                <a:cs typeface="Calibri"/>
              </a:rPr>
              <a:t>SuperOffice er fra </a:t>
            </a:r>
            <a:r>
              <a:rPr lang="en-US" err="1">
                <a:cs typeface="Calibri"/>
              </a:rPr>
              <a:t>starten</a:t>
            </a:r>
            <a:r>
              <a:rPr lang="en-US">
                <a:cs typeface="Calibri"/>
              </a:rPr>
              <a:t> av </a:t>
            </a:r>
            <a:r>
              <a:rPr lang="en-US" err="1">
                <a:cs typeface="Calibri"/>
              </a:rPr>
              <a:t>designet</a:t>
            </a:r>
            <a:r>
              <a:rPr lang="en-US">
                <a:cs typeface="Calibri"/>
              </a:rPr>
              <a:t> for </a:t>
            </a:r>
            <a:r>
              <a:rPr lang="en-US" err="1">
                <a:cs typeface="Calibri"/>
              </a:rPr>
              <a:t>brukeren</a:t>
            </a:r>
            <a:r>
              <a:rPr lang="en-US">
                <a:cs typeface="Calibri"/>
              </a:rPr>
              <a:t>, det </a:t>
            </a:r>
            <a:r>
              <a:rPr lang="en-US" err="1">
                <a:cs typeface="Calibri"/>
              </a:rPr>
              <a:t>skal</a:t>
            </a:r>
            <a:r>
              <a:rPr lang="en-US">
                <a:cs typeface="Calibri"/>
              </a:rPr>
              <a:t> </a:t>
            </a:r>
            <a:r>
              <a:rPr lang="en-US" err="1">
                <a:cs typeface="Calibri"/>
              </a:rPr>
              <a:t>gjøre</a:t>
            </a:r>
            <a:r>
              <a:rPr lang="en-US">
                <a:cs typeface="Calibri"/>
              </a:rPr>
              <a:t> </a:t>
            </a:r>
            <a:r>
              <a:rPr lang="en-US" err="1">
                <a:cs typeface="Calibri"/>
              </a:rPr>
              <a:t>hverdagen</a:t>
            </a:r>
            <a:r>
              <a:rPr lang="en-US">
                <a:cs typeface="Calibri"/>
              </a:rPr>
              <a:t> </a:t>
            </a:r>
            <a:r>
              <a:rPr lang="en-US" err="1">
                <a:cs typeface="Calibri"/>
              </a:rPr>
              <a:t>enklere</a:t>
            </a:r>
            <a:r>
              <a:rPr lang="en-US">
                <a:cs typeface="Calibri"/>
              </a:rPr>
              <a:t> å </a:t>
            </a:r>
            <a:r>
              <a:rPr lang="en-US" err="1">
                <a:cs typeface="Calibri"/>
              </a:rPr>
              <a:t>bruke</a:t>
            </a:r>
            <a:r>
              <a:rPr lang="en-US">
                <a:cs typeface="Calibri"/>
              </a:rPr>
              <a:t> SO, da </a:t>
            </a:r>
            <a:r>
              <a:rPr lang="en-US" err="1">
                <a:cs typeface="Calibri"/>
              </a:rPr>
              <a:t>vil</a:t>
            </a:r>
            <a:r>
              <a:rPr lang="en-US">
                <a:cs typeface="Calibri"/>
              </a:rPr>
              <a:t> man </a:t>
            </a:r>
            <a:r>
              <a:rPr lang="en-US" err="1">
                <a:cs typeface="Calibri"/>
              </a:rPr>
              <a:t>få</a:t>
            </a:r>
            <a:r>
              <a:rPr lang="en-US">
                <a:cs typeface="Calibri"/>
              </a:rPr>
              <a:t> god </a:t>
            </a:r>
            <a:r>
              <a:rPr lang="en-US" err="1">
                <a:cs typeface="Calibri"/>
              </a:rPr>
              <a:t>datakvalitet</a:t>
            </a:r>
            <a:r>
              <a:rPr lang="en-US">
                <a:cs typeface="Calibri"/>
              </a:rPr>
              <a:t> </a:t>
            </a:r>
            <a:r>
              <a:rPr lang="en-US" err="1">
                <a:cs typeface="Calibri"/>
              </a:rPr>
              <a:t>og</a:t>
            </a:r>
            <a:r>
              <a:rPr lang="en-US">
                <a:cs typeface="Calibri"/>
              </a:rPr>
              <a:t> </a:t>
            </a:r>
            <a:r>
              <a:rPr lang="en-US" err="1">
                <a:cs typeface="Calibri"/>
              </a:rPr>
              <a:t>ledelsen</a:t>
            </a:r>
            <a:r>
              <a:rPr lang="en-US">
                <a:cs typeface="Calibri"/>
              </a:rPr>
              <a:t> </a:t>
            </a:r>
            <a:r>
              <a:rPr lang="en-US" err="1">
                <a:cs typeface="Calibri"/>
              </a:rPr>
              <a:t>vil</a:t>
            </a:r>
            <a:r>
              <a:rPr lang="en-US">
                <a:cs typeface="Calibri"/>
              </a:rPr>
              <a:t> </a:t>
            </a:r>
            <a:r>
              <a:rPr lang="en-US" err="1">
                <a:cs typeface="Calibri"/>
              </a:rPr>
              <a:t>få</a:t>
            </a:r>
            <a:r>
              <a:rPr lang="en-US">
                <a:cs typeface="Calibri"/>
              </a:rPr>
              <a:t> </a:t>
            </a:r>
            <a:r>
              <a:rPr lang="en-US" err="1">
                <a:cs typeface="Calibri"/>
              </a:rPr>
              <a:t>sitt</a:t>
            </a:r>
            <a:r>
              <a:rPr lang="en-US">
                <a:cs typeface="Calibri"/>
              </a:rPr>
              <a:t> </a:t>
            </a:r>
            <a:r>
              <a:rPr lang="en-US" err="1">
                <a:cs typeface="Calibri"/>
              </a:rPr>
              <a:t>styringsverktøy</a:t>
            </a:r>
            <a:r>
              <a:rPr lang="en-US">
                <a:cs typeface="Calibri"/>
              </a:rPr>
              <a:t>.</a:t>
            </a:r>
            <a:endParaRPr lang="en-US"/>
          </a:p>
          <a:p>
            <a:pPr>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a:cs typeface="Calibri"/>
            </a:endParaRP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5</a:t>
            </a:fld>
            <a:endParaRPr lang="en-NO"/>
          </a:p>
        </p:txBody>
      </p:sp>
    </p:spTree>
    <p:extLst>
      <p:ext uri="{BB962C8B-B14F-4D97-AF65-F5344CB8AC3E}">
        <p14:creationId xmlns:p14="http://schemas.microsoft.com/office/powerpoint/2010/main" val="215930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t>Før</a:t>
            </a:r>
            <a:r>
              <a:rPr lang="en-US"/>
              <a:t> vi </a:t>
            </a:r>
            <a:r>
              <a:rPr lang="en-US" err="1"/>
              <a:t>snakker</a:t>
            </a:r>
            <a:r>
              <a:rPr lang="en-US"/>
              <a:t> om </a:t>
            </a:r>
            <a:r>
              <a:rPr lang="en-US" err="1"/>
              <a:t>hvordan</a:t>
            </a:r>
            <a:r>
              <a:rPr lang="en-US"/>
              <a:t> man </a:t>
            </a:r>
            <a:r>
              <a:rPr lang="en-US" err="1"/>
              <a:t>lykkes</a:t>
            </a:r>
            <a:r>
              <a:rPr lang="en-US"/>
              <a:t> med CRM </a:t>
            </a:r>
            <a:r>
              <a:rPr lang="en-US" err="1"/>
              <a:t>må</a:t>
            </a:r>
            <a:r>
              <a:rPr lang="en-US"/>
              <a:t> vi </a:t>
            </a:r>
            <a:r>
              <a:rPr lang="en-US" err="1"/>
              <a:t>snakke</a:t>
            </a:r>
            <a:r>
              <a:rPr lang="en-US"/>
              <a:t> om </a:t>
            </a:r>
            <a:r>
              <a:rPr lang="en-US" err="1"/>
              <a:t>hva</a:t>
            </a:r>
            <a:r>
              <a:rPr lang="en-US"/>
              <a:t> CRM er...</a:t>
            </a:r>
            <a:endParaRPr lang="nb-NO"/>
          </a:p>
          <a:p>
            <a:pPr>
              <a:defRPr/>
            </a:pPr>
            <a:r>
              <a:rPr lang="en-US"/>
              <a:t>CRM handler om å </a:t>
            </a:r>
            <a:r>
              <a:rPr lang="en-US" err="1"/>
              <a:t>få</a:t>
            </a:r>
            <a:r>
              <a:rPr lang="en-US"/>
              <a:t> </a:t>
            </a:r>
            <a:r>
              <a:rPr lang="en-US" err="1"/>
              <a:t>høyest</a:t>
            </a:r>
            <a:r>
              <a:rPr lang="en-US"/>
              <a:t> </a:t>
            </a:r>
            <a:r>
              <a:rPr lang="en-US" err="1"/>
              <a:t>mulig</a:t>
            </a:r>
            <a:r>
              <a:rPr lang="en-US"/>
              <a:t> </a:t>
            </a:r>
            <a:r>
              <a:rPr lang="en-US" err="1"/>
              <a:t>verdi</a:t>
            </a:r>
            <a:r>
              <a:rPr lang="en-US"/>
              <a:t> </a:t>
            </a:r>
            <a:r>
              <a:rPr lang="en-US" err="1"/>
              <a:t>på</a:t>
            </a:r>
            <a:r>
              <a:rPr lang="en-US"/>
              <a:t> </a:t>
            </a:r>
            <a:r>
              <a:rPr lang="en-US" err="1"/>
              <a:t>kundene</a:t>
            </a:r>
            <a:r>
              <a:rPr lang="en-US"/>
              <a:t> dine, det </a:t>
            </a:r>
            <a:r>
              <a:rPr lang="en-US" err="1"/>
              <a:t>kan</a:t>
            </a:r>
            <a:r>
              <a:rPr lang="en-US"/>
              <a:t> du </a:t>
            </a:r>
            <a:r>
              <a:rPr lang="en-US" err="1"/>
              <a:t>gjøre</a:t>
            </a:r>
            <a:r>
              <a:rPr lang="en-US"/>
              <a:t> med å </a:t>
            </a:r>
            <a:r>
              <a:rPr lang="en-US" err="1"/>
              <a:t>fylle</a:t>
            </a:r>
            <a:r>
              <a:rPr lang="en-US"/>
              <a:t> </a:t>
            </a:r>
            <a:r>
              <a:rPr lang="en-US" err="1"/>
              <a:t>på</a:t>
            </a:r>
            <a:r>
              <a:rPr lang="en-US"/>
              <a:t> med nye, </a:t>
            </a:r>
            <a:r>
              <a:rPr lang="en-US" err="1"/>
              <a:t>selge</a:t>
            </a:r>
            <a:r>
              <a:rPr lang="en-US"/>
              <a:t> </a:t>
            </a:r>
            <a:r>
              <a:rPr lang="en-US" err="1"/>
              <a:t>mer</a:t>
            </a:r>
            <a:r>
              <a:rPr lang="en-US"/>
              <a:t> </a:t>
            </a:r>
            <a:r>
              <a:rPr lang="en-US" err="1"/>
              <a:t>til</a:t>
            </a:r>
            <a:r>
              <a:rPr lang="en-US"/>
              <a:t> de du har </a:t>
            </a:r>
            <a:r>
              <a:rPr lang="en-US" err="1"/>
              <a:t>eller</a:t>
            </a:r>
            <a:r>
              <a:rPr lang="en-US"/>
              <a:t> </a:t>
            </a:r>
            <a:r>
              <a:rPr lang="en-US" err="1"/>
              <a:t>være</a:t>
            </a:r>
            <a:r>
              <a:rPr lang="en-US"/>
              <a:t> </a:t>
            </a:r>
            <a:r>
              <a:rPr lang="en-US" err="1"/>
              <a:t>så</a:t>
            </a:r>
            <a:r>
              <a:rPr lang="en-US"/>
              <a:t> god </a:t>
            </a:r>
            <a:r>
              <a:rPr lang="en-US" err="1"/>
              <a:t>på</a:t>
            </a:r>
            <a:r>
              <a:rPr lang="en-US"/>
              <a:t> </a:t>
            </a:r>
            <a:r>
              <a:rPr lang="en-US" err="1"/>
              <a:t>kundebehandling</a:t>
            </a:r>
            <a:r>
              <a:rPr lang="en-US"/>
              <a:t> at du </a:t>
            </a:r>
            <a:r>
              <a:rPr lang="en-US" err="1"/>
              <a:t>reduserer</a:t>
            </a:r>
            <a:r>
              <a:rPr lang="en-US"/>
              <a:t> </a:t>
            </a:r>
            <a:r>
              <a:rPr lang="en-US" err="1"/>
              <a:t>kundefrafallet</a:t>
            </a:r>
            <a:r>
              <a:rPr lang="en-US"/>
              <a:t>. </a:t>
            </a:r>
            <a:r>
              <a:rPr lang="en-US" err="1"/>
              <a:t>Lojale</a:t>
            </a:r>
            <a:r>
              <a:rPr lang="en-US"/>
              <a:t> </a:t>
            </a:r>
            <a:r>
              <a:rPr lang="en-US" err="1"/>
              <a:t>kunder</a:t>
            </a:r>
            <a:r>
              <a:rPr lang="en-US"/>
              <a:t> har I </a:t>
            </a:r>
            <a:r>
              <a:rPr lang="en-US" err="1"/>
              <a:t>tillegg</a:t>
            </a:r>
            <a:r>
              <a:rPr lang="en-US"/>
              <a:t> </a:t>
            </a:r>
            <a:r>
              <a:rPr lang="en-US" err="1"/>
              <a:t>en</a:t>
            </a:r>
            <a:r>
              <a:rPr lang="en-US"/>
              <a:t> </a:t>
            </a:r>
            <a:r>
              <a:rPr lang="en-US" err="1"/>
              <a:t>smitteeffekt</a:t>
            </a:r>
            <a:r>
              <a:rPr lang="en-US"/>
              <a:t> </a:t>
            </a:r>
            <a:r>
              <a:rPr lang="en-US" err="1"/>
              <a:t>som</a:t>
            </a:r>
            <a:r>
              <a:rPr lang="en-US"/>
              <a:t> </a:t>
            </a:r>
            <a:r>
              <a:rPr lang="en-US" err="1"/>
              <a:t>gjør</a:t>
            </a:r>
            <a:r>
              <a:rPr lang="en-US"/>
              <a:t> det </a:t>
            </a:r>
            <a:r>
              <a:rPr lang="en-US" err="1"/>
              <a:t>enklere</a:t>
            </a:r>
            <a:r>
              <a:rPr lang="en-US"/>
              <a:t> å </a:t>
            </a:r>
            <a:r>
              <a:rPr lang="en-US" err="1"/>
              <a:t>få</a:t>
            </a:r>
            <a:r>
              <a:rPr lang="en-US"/>
              <a:t> </a:t>
            </a:r>
            <a:r>
              <a:rPr lang="en-US" err="1"/>
              <a:t>flere</a:t>
            </a:r>
            <a:r>
              <a:rPr lang="en-US"/>
              <a:t> </a:t>
            </a:r>
            <a:r>
              <a:rPr lang="en-US" err="1"/>
              <a:t>kunder</a:t>
            </a:r>
            <a:r>
              <a:rPr lang="en-US"/>
              <a:t>.</a:t>
            </a:r>
            <a:endParaRPr lang="en-US">
              <a:cs typeface="Calibri"/>
            </a:endParaRPr>
          </a:p>
          <a:p>
            <a:pPr>
              <a:defRPr/>
            </a:pPr>
            <a:endParaRPr lang="en-US"/>
          </a:p>
          <a:p>
            <a:pPr>
              <a:defRPr/>
            </a:pPr>
            <a:r>
              <a:rPr lang="en-US" err="1">
                <a:cs typeface="Calibri" panose="020F0502020204030204"/>
              </a:rPr>
              <a:t>Før</a:t>
            </a:r>
            <a:r>
              <a:rPr lang="en-US">
                <a:cs typeface="Calibri" panose="020F0502020204030204"/>
              </a:rPr>
              <a:t> du setter I gang med CRM </a:t>
            </a:r>
            <a:r>
              <a:rPr lang="en-US" err="1">
                <a:cs typeface="Calibri" panose="020F0502020204030204"/>
              </a:rPr>
              <a:t>bør</a:t>
            </a:r>
            <a:r>
              <a:rPr lang="en-US">
                <a:cs typeface="Calibri" panose="020F0502020204030204"/>
              </a:rPr>
              <a:t> du fra et </a:t>
            </a:r>
            <a:r>
              <a:rPr lang="en-US" err="1">
                <a:cs typeface="Calibri" panose="020F0502020204030204"/>
              </a:rPr>
              <a:t>forretningsmessig</a:t>
            </a:r>
            <a:r>
              <a:rPr lang="en-US">
                <a:cs typeface="Calibri" panose="020F0502020204030204"/>
              </a:rPr>
              <a:t> </a:t>
            </a:r>
            <a:r>
              <a:rPr lang="en-US" err="1">
                <a:cs typeface="Calibri" panose="020F0502020204030204"/>
              </a:rPr>
              <a:t>ståsted</a:t>
            </a:r>
            <a:r>
              <a:rPr lang="en-US">
                <a:cs typeface="Calibri" panose="020F0502020204030204"/>
              </a:rPr>
              <a:t> ha </a:t>
            </a:r>
            <a:r>
              <a:rPr lang="en-US" err="1">
                <a:cs typeface="Calibri" panose="020F0502020204030204"/>
              </a:rPr>
              <a:t>bestemt</a:t>
            </a:r>
            <a:r>
              <a:rPr lang="en-US">
                <a:cs typeface="Calibri" panose="020F0502020204030204"/>
              </a:rPr>
              <a:t> deg for </a:t>
            </a:r>
            <a:r>
              <a:rPr lang="en-US" err="1">
                <a:cs typeface="Calibri" panose="020F0502020204030204"/>
              </a:rPr>
              <a:t>hvordan</a:t>
            </a:r>
            <a:r>
              <a:rPr lang="en-US">
                <a:cs typeface="Calibri" panose="020F0502020204030204"/>
              </a:rPr>
              <a:t> du </a:t>
            </a:r>
            <a:r>
              <a:rPr lang="en-US" err="1">
                <a:cs typeface="Calibri" panose="020F0502020204030204"/>
              </a:rPr>
              <a:t>vil</a:t>
            </a:r>
            <a:r>
              <a:rPr lang="en-US">
                <a:cs typeface="Calibri" panose="020F0502020204030204"/>
              </a:rPr>
              <a:t> </a:t>
            </a:r>
            <a:r>
              <a:rPr lang="en-US" err="1">
                <a:cs typeface="Calibri" panose="020F0502020204030204"/>
              </a:rPr>
              <a:t>gjøre</a:t>
            </a:r>
            <a:r>
              <a:rPr lang="en-US">
                <a:cs typeface="Calibri" panose="020F0502020204030204"/>
              </a:rPr>
              <a:t> </a:t>
            </a:r>
            <a:r>
              <a:rPr lang="en-US" err="1">
                <a:cs typeface="Calibri" panose="020F0502020204030204"/>
              </a:rPr>
              <a:t>dette</a:t>
            </a:r>
            <a:endParaRPr lang="en-US">
              <a:cs typeface="Calibri" panose="020F0502020204030204"/>
            </a:endParaRPr>
          </a:p>
          <a:p>
            <a:pPr>
              <a:defRPr/>
            </a:pPr>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6</a:t>
            </a:fld>
            <a:endParaRPr lang="en-NO"/>
          </a:p>
        </p:txBody>
      </p:sp>
    </p:spTree>
    <p:extLst>
      <p:ext uri="{BB962C8B-B14F-4D97-AF65-F5344CB8AC3E}">
        <p14:creationId xmlns:p14="http://schemas.microsoft.com/office/powerpoint/2010/main" val="159292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når</a:t>
            </a:r>
            <a:r>
              <a:rPr lang="en-US" dirty="0"/>
              <a:t> det </a:t>
            </a:r>
            <a:r>
              <a:rPr lang="en-US" dirty="0" err="1"/>
              <a:t>gjelder</a:t>
            </a:r>
            <a:r>
              <a:rPr lang="en-US" dirty="0"/>
              <a:t> </a:t>
            </a:r>
            <a:r>
              <a:rPr lang="en-US" dirty="0" err="1"/>
              <a:t>kunder</a:t>
            </a:r>
            <a:r>
              <a:rPr lang="en-US" dirty="0"/>
              <a:t> </a:t>
            </a:r>
            <a:r>
              <a:rPr lang="en-US" dirty="0" err="1"/>
              <a:t>så</a:t>
            </a:r>
            <a:r>
              <a:rPr lang="en-US" dirty="0"/>
              <a:t> </a:t>
            </a:r>
            <a:r>
              <a:rPr lang="en-US" dirty="0" err="1"/>
              <a:t>måles</a:t>
            </a:r>
            <a:r>
              <a:rPr lang="en-US" dirty="0"/>
              <a:t> de </a:t>
            </a:r>
            <a:r>
              <a:rPr lang="en-US" dirty="0" err="1"/>
              <a:t>i</a:t>
            </a:r>
            <a:r>
              <a:rPr lang="en-US" dirty="0"/>
              <a:t> </a:t>
            </a:r>
            <a:r>
              <a:rPr lang="en-US" dirty="0" err="1"/>
              <a:t>hvor</a:t>
            </a:r>
            <a:r>
              <a:rPr lang="en-US" dirty="0"/>
              <a:t> </a:t>
            </a:r>
            <a:r>
              <a:rPr lang="en-US" dirty="0" err="1"/>
              <a:t>mye</a:t>
            </a:r>
            <a:r>
              <a:rPr lang="en-US" dirty="0"/>
              <a:t> de </a:t>
            </a:r>
            <a:r>
              <a:rPr lang="en-US" dirty="0" err="1"/>
              <a:t>kjøper</a:t>
            </a:r>
            <a:r>
              <a:rPr lang="en-US" dirty="0"/>
              <a:t> av </a:t>
            </a:r>
            <a:r>
              <a:rPr lang="en-US" dirty="0" err="1"/>
              <a:t>dere</a:t>
            </a:r>
            <a:r>
              <a:rPr lang="en-US" dirty="0"/>
              <a:t> over </a:t>
            </a:r>
            <a:r>
              <a:rPr lang="en-US" dirty="0" err="1"/>
              <a:t>hvor</a:t>
            </a:r>
            <a:r>
              <a:rPr lang="en-US" dirty="0"/>
              <a:t> lang </a:t>
            </a:r>
            <a:r>
              <a:rPr lang="en-US" dirty="0" err="1"/>
              <a:t>tid</a:t>
            </a:r>
            <a:r>
              <a:rPr lang="en-US" dirty="0"/>
              <a:t> – </a:t>
            </a:r>
            <a:r>
              <a:rPr lang="en-US" dirty="0" err="1"/>
              <a:t>ulike</a:t>
            </a:r>
            <a:r>
              <a:rPr lang="en-US" dirty="0"/>
              <a:t> </a:t>
            </a:r>
            <a:r>
              <a:rPr lang="en-US" dirty="0" err="1"/>
              <a:t>virksomheter</a:t>
            </a:r>
            <a:endParaRPr lang="en-US" dirty="0"/>
          </a:p>
          <a:p>
            <a:r>
              <a:rPr lang="en-US" dirty="0" err="1"/>
              <a:t>Enten</a:t>
            </a:r>
            <a:r>
              <a:rPr lang="en-US" baseline="0" dirty="0"/>
              <a:t> </a:t>
            </a:r>
            <a:r>
              <a:rPr lang="en-US" baseline="0" dirty="0" err="1"/>
              <a:t>dere</a:t>
            </a:r>
            <a:r>
              <a:rPr lang="en-US" baseline="0" dirty="0"/>
              <a:t> har den </a:t>
            </a:r>
            <a:r>
              <a:rPr lang="en-US" baseline="0" dirty="0" err="1"/>
              <a:t>ene</a:t>
            </a:r>
            <a:r>
              <a:rPr lang="en-US" baseline="0" dirty="0"/>
              <a:t> </a:t>
            </a:r>
            <a:r>
              <a:rPr lang="en-US" baseline="0" dirty="0" err="1"/>
              <a:t>eller</a:t>
            </a:r>
            <a:r>
              <a:rPr lang="en-US" baseline="0" dirty="0"/>
              <a:t> </a:t>
            </a:r>
            <a:r>
              <a:rPr lang="en-US" baseline="0" dirty="0" err="1"/>
              <a:t>andre</a:t>
            </a:r>
            <a:r>
              <a:rPr lang="en-US" baseline="0" dirty="0"/>
              <a:t> </a:t>
            </a:r>
            <a:r>
              <a:rPr lang="en-US" baseline="0" dirty="0" err="1"/>
              <a:t>strategien</a:t>
            </a:r>
            <a:r>
              <a:rPr lang="en-US" baseline="0" dirty="0"/>
              <a:t> – </a:t>
            </a:r>
            <a:r>
              <a:rPr lang="en-US" baseline="0" dirty="0" err="1"/>
              <a:t>må</a:t>
            </a:r>
            <a:r>
              <a:rPr lang="en-US" baseline="0" dirty="0"/>
              <a:t> det </a:t>
            </a:r>
            <a:r>
              <a:rPr lang="en-US" baseline="0" dirty="0" err="1"/>
              <a:t>rekrutteres</a:t>
            </a:r>
            <a:r>
              <a:rPr lang="en-US" baseline="0" dirty="0"/>
              <a:t>.. </a:t>
            </a:r>
            <a:r>
              <a:rPr lang="en-US" baseline="0" dirty="0" err="1"/>
              <a:t>Og</a:t>
            </a:r>
            <a:r>
              <a:rPr lang="en-US" baseline="0" dirty="0"/>
              <a:t> </a:t>
            </a:r>
            <a:r>
              <a:rPr lang="en-US" baseline="0" dirty="0" err="1"/>
              <a:t>beholdes</a:t>
            </a:r>
            <a:r>
              <a:rPr lang="en-US" baseline="0" dirty="0"/>
              <a:t> </a:t>
            </a:r>
            <a:r>
              <a:rPr lang="en-US" baseline="0" dirty="0" err="1"/>
              <a:t>kunder</a:t>
            </a:r>
            <a:endParaRPr lang="en-US" baseline="0" dirty="0"/>
          </a:p>
          <a:p>
            <a:r>
              <a:rPr lang="en-US" baseline="0" dirty="0" err="1"/>
              <a:t>Når</a:t>
            </a:r>
            <a:r>
              <a:rPr lang="en-US" baseline="0" dirty="0"/>
              <a:t> </a:t>
            </a:r>
            <a:r>
              <a:rPr lang="en-US" baseline="0" dirty="0" err="1"/>
              <a:t>dere</a:t>
            </a:r>
            <a:r>
              <a:rPr lang="en-US" baseline="0" dirty="0"/>
              <a:t> </a:t>
            </a:r>
            <a:r>
              <a:rPr lang="en-US" baseline="0" dirty="0" err="1"/>
              <a:t>gjør</a:t>
            </a:r>
            <a:r>
              <a:rPr lang="en-US" baseline="0" dirty="0"/>
              <a:t> </a:t>
            </a:r>
            <a:r>
              <a:rPr lang="en-US" baseline="0" dirty="0" err="1"/>
              <a:t>dette</a:t>
            </a:r>
            <a:r>
              <a:rPr lang="en-US" baseline="0" dirty="0"/>
              <a:t> </a:t>
            </a:r>
            <a:r>
              <a:rPr lang="en-US" baseline="0" dirty="0" err="1"/>
              <a:t>må</a:t>
            </a:r>
            <a:r>
              <a:rPr lang="en-US" baseline="0" dirty="0"/>
              <a:t> </a:t>
            </a:r>
            <a:r>
              <a:rPr lang="en-US" baseline="0" dirty="0" err="1"/>
              <a:t>dere</a:t>
            </a:r>
            <a:r>
              <a:rPr lang="en-US" baseline="0" dirty="0"/>
              <a:t> </a:t>
            </a:r>
            <a:r>
              <a:rPr lang="en-US" baseline="0" dirty="0" err="1"/>
              <a:t>etterhvert</a:t>
            </a:r>
            <a:r>
              <a:rPr lang="en-US" baseline="0" dirty="0"/>
              <a:t> </a:t>
            </a:r>
            <a:r>
              <a:rPr lang="en-US" baseline="0" dirty="0" err="1"/>
              <a:t>prioritere</a:t>
            </a:r>
            <a:r>
              <a:rPr lang="en-US" baseline="0" dirty="0"/>
              <a:t> ; da </a:t>
            </a:r>
            <a:r>
              <a:rPr lang="en-US" baseline="0" dirty="0" err="1"/>
              <a:t>velger</a:t>
            </a:r>
            <a:r>
              <a:rPr lang="en-US" baseline="0" dirty="0"/>
              <a:t> </a:t>
            </a:r>
            <a:r>
              <a:rPr lang="en-US" baseline="0" dirty="0" err="1"/>
              <a:t>dere</a:t>
            </a:r>
            <a:r>
              <a:rPr lang="en-US" baseline="0" dirty="0"/>
              <a:t> å </a:t>
            </a:r>
            <a:r>
              <a:rPr lang="en-US" baseline="0" dirty="0" err="1"/>
              <a:t>legge</a:t>
            </a:r>
            <a:r>
              <a:rPr lang="en-US" baseline="0" dirty="0"/>
              <a:t> </a:t>
            </a:r>
            <a:r>
              <a:rPr lang="en-US" baseline="0" dirty="0" err="1"/>
              <a:t>ned</a:t>
            </a:r>
            <a:r>
              <a:rPr lang="en-US" baseline="0" dirty="0"/>
              <a:t> </a:t>
            </a:r>
            <a:r>
              <a:rPr lang="en-US" baseline="0" dirty="0" err="1"/>
              <a:t>innsats</a:t>
            </a:r>
            <a:r>
              <a:rPr lang="en-US" baseline="0" dirty="0"/>
              <a:t> </a:t>
            </a:r>
            <a:r>
              <a:rPr lang="en-US" baseline="0" dirty="0" err="1"/>
              <a:t>på</a:t>
            </a:r>
            <a:r>
              <a:rPr lang="en-US" baseline="0" dirty="0"/>
              <a:t> de </a:t>
            </a:r>
            <a:r>
              <a:rPr lang="en-US" baseline="0" dirty="0" err="1"/>
              <a:t>kundene</a:t>
            </a:r>
            <a:r>
              <a:rPr lang="en-US" baseline="0" dirty="0"/>
              <a:t> </a:t>
            </a:r>
            <a:r>
              <a:rPr lang="en-US" baseline="0" dirty="0" err="1"/>
              <a:t>som</a:t>
            </a:r>
            <a:r>
              <a:rPr lang="en-US" baseline="0" dirty="0"/>
              <a:t> har </a:t>
            </a:r>
            <a:r>
              <a:rPr lang="en-US" baseline="0" dirty="0" err="1"/>
              <a:t>størst</a:t>
            </a:r>
            <a:r>
              <a:rPr lang="en-US" baseline="0" dirty="0"/>
              <a:t> </a:t>
            </a:r>
            <a:r>
              <a:rPr lang="en-US" baseline="0" dirty="0" err="1"/>
              <a:t>potensiale</a:t>
            </a:r>
            <a:endParaRPr lang="en-US" baseline="0" dirty="0"/>
          </a:p>
          <a:p>
            <a:r>
              <a:rPr lang="en-US" baseline="0" dirty="0" err="1"/>
              <a:t>Og</a:t>
            </a:r>
            <a:r>
              <a:rPr lang="en-US" baseline="0" dirty="0"/>
              <a:t> </a:t>
            </a:r>
            <a:r>
              <a:rPr lang="en-US" baseline="0" dirty="0" err="1"/>
              <a:t>velger</a:t>
            </a:r>
            <a:r>
              <a:rPr lang="en-US" baseline="0" dirty="0"/>
              <a:t> bort de </a:t>
            </a:r>
            <a:r>
              <a:rPr lang="en-US" baseline="0" dirty="0" err="1"/>
              <a:t>som</a:t>
            </a:r>
            <a:r>
              <a:rPr lang="en-US" baseline="0" dirty="0"/>
              <a:t> </a:t>
            </a:r>
            <a:r>
              <a:rPr lang="en-US" baseline="0" dirty="0" err="1"/>
              <a:t>ikke</a:t>
            </a:r>
            <a:r>
              <a:rPr lang="en-US" baseline="0" dirty="0"/>
              <a:t> er </a:t>
            </a:r>
            <a:r>
              <a:rPr lang="en-US" baseline="0" dirty="0" err="1"/>
              <a:t>lønnsomme</a:t>
            </a:r>
            <a:r>
              <a:rPr lang="en-US" baseline="0" dirty="0"/>
              <a:t> for </a:t>
            </a:r>
            <a:r>
              <a:rPr lang="en-US" baseline="0" dirty="0" err="1"/>
              <a:t>dere</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chemeClr val="tx1">
                    <a:lumMod val="75000"/>
                  </a:schemeClr>
                </a:solidFill>
              </a:rPr>
              <a:t>Det er </a:t>
            </a:r>
            <a:r>
              <a:rPr lang="en-US" err="1">
                <a:solidFill>
                  <a:schemeClr val="tx1">
                    <a:lumMod val="75000"/>
                  </a:schemeClr>
                </a:solidFill>
              </a:rPr>
              <a:t>nemlig</a:t>
            </a:r>
            <a:r>
              <a:rPr lang="en-US">
                <a:solidFill>
                  <a:schemeClr val="tx1">
                    <a:lumMod val="75000"/>
                  </a:schemeClr>
                </a:solidFill>
              </a:rPr>
              <a:t> </a:t>
            </a:r>
            <a:r>
              <a:rPr lang="en-US" err="1">
                <a:solidFill>
                  <a:schemeClr val="tx1">
                    <a:lumMod val="75000"/>
                  </a:schemeClr>
                </a:solidFill>
              </a:rPr>
              <a:t>sånn</a:t>
            </a:r>
            <a:r>
              <a:rPr lang="en-US">
                <a:solidFill>
                  <a:schemeClr val="tx1">
                    <a:lumMod val="75000"/>
                  </a:schemeClr>
                </a:solidFill>
              </a:rPr>
              <a:t> at CRM er strategi...</a:t>
            </a:r>
            <a:endParaRPr lang="en-US">
              <a:cs typeface="Calibri"/>
            </a:endParaRPr>
          </a:p>
          <a:p>
            <a:endParaRPr lang="en-US">
              <a:cs typeface="Calibri"/>
            </a:endParaRPr>
          </a:p>
          <a:p>
            <a:r>
              <a:rPr lang="en-US">
                <a:cs typeface="Calibri"/>
              </a:rPr>
              <a:t>Det handler om at </a:t>
            </a:r>
            <a:r>
              <a:rPr lang="en-US" err="1">
                <a:cs typeface="Calibri"/>
              </a:rPr>
              <a:t>dere</a:t>
            </a:r>
            <a:r>
              <a:rPr lang="en-US">
                <a:cs typeface="Calibri"/>
              </a:rPr>
              <a:t> har </a:t>
            </a:r>
            <a:r>
              <a:rPr lang="en-US" err="1">
                <a:cs typeface="Calibri"/>
              </a:rPr>
              <a:t>bestemt</a:t>
            </a:r>
            <a:r>
              <a:rPr lang="en-US">
                <a:cs typeface="Calibri"/>
              </a:rPr>
              <a:t> </a:t>
            </a:r>
            <a:r>
              <a:rPr lang="en-US" err="1">
                <a:cs typeface="Calibri"/>
              </a:rPr>
              <a:t>dere</a:t>
            </a:r>
            <a:r>
              <a:rPr lang="en-US">
                <a:cs typeface="Calibri"/>
              </a:rPr>
              <a:t> for </a:t>
            </a:r>
            <a:r>
              <a:rPr lang="en-US" err="1">
                <a:cs typeface="Calibri"/>
              </a:rPr>
              <a:t>hvem</a:t>
            </a:r>
            <a:r>
              <a:rPr lang="en-US">
                <a:cs typeface="Calibri"/>
              </a:rPr>
              <a:t> </a:t>
            </a:r>
            <a:r>
              <a:rPr lang="en-US" err="1">
                <a:cs typeface="Calibri"/>
              </a:rPr>
              <a:t>dere</a:t>
            </a:r>
            <a:r>
              <a:rPr lang="en-US">
                <a:cs typeface="Calibri"/>
              </a:rPr>
              <a:t> </a:t>
            </a:r>
            <a:r>
              <a:rPr lang="en-US" err="1">
                <a:cs typeface="Calibri"/>
              </a:rPr>
              <a:t>vil</a:t>
            </a:r>
            <a:r>
              <a:rPr lang="en-US">
                <a:cs typeface="Calibri"/>
              </a:rPr>
              <a:t> </a:t>
            </a:r>
            <a:r>
              <a:rPr lang="en-US" err="1">
                <a:cs typeface="Calibri"/>
              </a:rPr>
              <a:t>være</a:t>
            </a:r>
            <a:r>
              <a:rPr lang="en-US">
                <a:cs typeface="Calibri"/>
              </a:rPr>
              <a:t> for </a:t>
            </a:r>
            <a:r>
              <a:rPr lang="en-US" err="1">
                <a:cs typeface="Calibri"/>
              </a:rPr>
              <a:t>hvem</a:t>
            </a:r>
            <a:r>
              <a:rPr lang="en-US">
                <a:cs typeface="Calibri"/>
              </a:rPr>
              <a:t> </a:t>
            </a:r>
            <a:r>
              <a:rPr lang="en-US" err="1">
                <a:cs typeface="Calibri"/>
              </a:rPr>
              <a:t>og</a:t>
            </a:r>
            <a:r>
              <a:rPr lang="en-US">
                <a:cs typeface="Calibri"/>
              </a:rPr>
              <a:t> </a:t>
            </a:r>
            <a:r>
              <a:rPr lang="en-US" err="1">
                <a:cs typeface="Calibri"/>
              </a:rPr>
              <a:t>hvordan</a:t>
            </a:r>
            <a:r>
              <a:rPr lang="en-US">
                <a:cs typeface="Calibri"/>
              </a:rPr>
              <a:t>.</a:t>
            </a:r>
          </a:p>
          <a:p>
            <a:r>
              <a:rPr lang="en-US">
                <a:cs typeface="Calibri"/>
              </a:rPr>
              <a:t>Alle CRM </a:t>
            </a:r>
            <a:r>
              <a:rPr lang="en-US" err="1">
                <a:cs typeface="Calibri"/>
              </a:rPr>
              <a:t>suksesser</a:t>
            </a:r>
            <a:r>
              <a:rPr lang="en-US">
                <a:cs typeface="Calibri"/>
              </a:rPr>
              <a:t> starter med en </a:t>
            </a:r>
            <a:r>
              <a:rPr lang="en-US" err="1">
                <a:cs typeface="Calibri"/>
              </a:rPr>
              <a:t>klar</a:t>
            </a:r>
            <a:r>
              <a:rPr lang="en-US">
                <a:cs typeface="Calibri"/>
              </a:rPr>
              <a:t> </a:t>
            </a:r>
            <a:r>
              <a:rPr lang="en-US" err="1">
                <a:cs typeface="Calibri"/>
              </a:rPr>
              <a:t>ambisjon</a:t>
            </a:r>
            <a:r>
              <a:rPr lang="en-US">
                <a:cs typeface="Calibri"/>
              </a:rPr>
              <a:t>: </a:t>
            </a:r>
            <a:r>
              <a:rPr lang="en-US" err="1">
                <a:cs typeface="Calibri"/>
              </a:rPr>
              <a:t>hva</a:t>
            </a:r>
            <a:r>
              <a:rPr lang="en-US">
                <a:cs typeface="Calibri"/>
              </a:rPr>
              <a:t> </a:t>
            </a:r>
            <a:r>
              <a:rPr lang="en-US" err="1">
                <a:cs typeface="Calibri"/>
              </a:rPr>
              <a:t>vil</a:t>
            </a:r>
            <a:r>
              <a:rPr lang="en-US">
                <a:cs typeface="Calibri"/>
              </a:rPr>
              <a:t> </a:t>
            </a:r>
            <a:r>
              <a:rPr lang="en-US" err="1">
                <a:cs typeface="Calibri"/>
              </a:rPr>
              <a:t>dere</a:t>
            </a:r>
            <a:r>
              <a:rPr lang="en-US">
                <a:cs typeface="Calibri"/>
              </a:rPr>
              <a:t> </a:t>
            </a:r>
            <a:r>
              <a:rPr lang="en-US" err="1">
                <a:cs typeface="Calibri"/>
              </a:rPr>
              <a:t>bli</a:t>
            </a:r>
            <a:r>
              <a:rPr lang="en-US">
                <a:cs typeface="Calibri"/>
              </a:rPr>
              <a:t> </a:t>
            </a:r>
            <a:r>
              <a:rPr lang="en-US" err="1">
                <a:cs typeface="Calibri"/>
              </a:rPr>
              <a:t>bedre</a:t>
            </a:r>
            <a:r>
              <a:rPr lang="en-US">
                <a:cs typeface="Calibri"/>
              </a:rPr>
              <a:t> </a:t>
            </a:r>
            <a:r>
              <a:rPr lang="en-US" err="1">
                <a:cs typeface="Calibri"/>
              </a:rPr>
              <a:t>på</a:t>
            </a:r>
            <a:r>
              <a:rPr lang="en-US">
                <a:cs typeface="Calibri"/>
              </a:rPr>
              <a:t>? </a:t>
            </a:r>
            <a:r>
              <a:rPr lang="en-US" err="1">
                <a:cs typeface="Calibri"/>
              </a:rPr>
              <a:t>Hvor</a:t>
            </a:r>
            <a:r>
              <a:rPr lang="en-US">
                <a:cs typeface="Calibri"/>
              </a:rPr>
              <a:t> </a:t>
            </a:r>
            <a:r>
              <a:rPr lang="en-US" err="1">
                <a:cs typeface="Calibri"/>
              </a:rPr>
              <a:t>skal</a:t>
            </a:r>
            <a:r>
              <a:rPr lang="en-US">
                <a:cs typeface="Calibri"/>
              </a:rPr>
              <a:t> </a:t>
            </a:r>
            <a:r>
              <a:rPr lang="en-US" err="1">
                <a:cs typeface="Calibri"/>
              </a:rPr>
              <a:t>dere</a:t>
            </a:r>
            <a:r>
              <a:rPr lang="en-US">
                <a:cs typeface="Calibri"/>
              </a:rPr>
              <a:t> </a:t>
            </a:r>
            <a:r>
              <a:rPr lang="en-US" err="1">
                <a:cs typeface="Calibri"/>
              </a:rPr>
              <a:t>slå</a:t>
            </a:r>
            <a:r>
              <a:rPr lang="en-US">
                <a:cs typeface="Calibri"/>
              </a:rPr>
              <a:t> </a:t>
            </a:r>
            <a:r>
              <a:rPr lang="en-US" err="1">
                <a:cs typeface="Calibri"/>
              </a:rPr>
              <a:t>konkurrentene</a:t>
            </a:r>
            <a:r>
              <a:rPr lang="en-US">
                <a:cs typeface="Calibri"/>
              </a:rPr>
              <a:t>?</a:t>
            </a:r>
          </a:p>
          <a:p>
            <a:endParaRPr lang="en-US"/>
          </a:p>
          <a:p>
            <a:endParaRPr lang="nb-NO" sz="1200">
              <a:solidFill>
                <a:prstClr val="white"/>
              </a:solidFill>
              <a:latin typeface="Proxima Nova"/>
            </a:endParaRPr>
          </a:p>
          <a:p>
            <a:endParaRPr lang="nb-NO"/>
          </a:p>
          <a:p>
            <a:pPr>
              <a:defRPr/>
            </a:pPr>
            <a:endParaRPr lang="en-US">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8</a:t>
            </a:fld>
            <a:endParaRPr lang="en-NO"/>
          </a:p>
        </p:txBody>
      </p:sp>
    </p:spTree>
    <p:extLst>
      <p:ext uri="{BB962C8B-B14F-4D97-AF65-F5344CB8AC3E}">
        <p14:creationId xmlns:p14="http://schemas.microsoft.com/office/powerpoint/2010/main" val="199210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Også er det sånn at hvis du skal levere kundeopplevelser som er bedre enn konkurrentenes så handler det om å forstå at CRM har "to ansikter": På den ene siden er det hva du setter dine ansatte i stand til ved hjelp av innsikt, kundedata og nøkkeltall og </a:t>
            </a:r>
            <a:r>
              <a:rPr lang="nb-NO" err="1"/>
              <a:t>prosesstøtte</a:t>
            </a:r>
            <a:r>
              <a:rPr lang="nb-NO"/>
              <a:t> slik at de kan levere </a:t>
            </a:r>
            <a:r>
              <a:rPr lang="nb-NO" err="1"/>
              <a:t>uovertruffne</a:t>
            </a:r>
            <a:r>
              <a:rPr lang="nb-NO"/>
              <a:t> kundeopplevelser. </a:t>
            </a:r>
          </a:p>
          <a:p>
            <a:r>
              <a:rPr lang="nb-NO">
                <a:cs typeface="Calibri"/>
              </a:rPr>
              <a:t>Eksempel - hos oss ser selgerne hver morgen på </a:t>
            </a:r>
            <a:r>
              <a:rPr lang="nb-NO" err="1">
                <a:cs typeface="Calibri"/>
              </a:rPr>
              <a:t>hilke</a:t>
            </a:r>
            <a:r>
              <a:rPr lang="nb-NO">
                <a:cs typeface="Calibri"/>
              </a:rPr>
              <a:t> kunder som ikke er fulgt opp </a:t>
            </a:r>
            <a:r>
              <a:rPr lang="nb-NO" err="1">
                <a:cs typeface="Calibri"/>
              </a:rPr>
              <a:t>iht</a:t>
            </a:r>
            <a:r>
              <a:rPr lang="nb-NO">
                <a:cs typeface="Calibri"/>
              </a:rPr>
              <a:t> </a:t>
            </a:r>
            <a:r>
              <a:rPr lang="nb-NO" err="1">
                <a:cs typeface="Calibri"/>
              </a:rPr>
              <a:t>kundprogrammet</a:t>
            </a:r>
            <a:r>
              <a:rPr lang="nb-NO">
                <a:cs typeface="Calibri"/>
              </a:rPr>
              <a:t> – </a:t>
            </a:r>
            <a:r>
              <a:rPr lang="nb-NO" err="1">
                <a:cs typeface="Calibri"/>
              </a:rPr>
              <a:t>Orphans</a:t>
            </a:r>
            <a:endParaRPr lang="nb-NO">
              <a:cs typeface="Calibri"/>
            </a:endParaRPr>
          </a:p>
          <a:p>
            <a:endParaRPr lang="nb-NO">
              <a:cs typeface="Calibri"/>
            </a:endParaRPr>
          </a:p>
          <a:p>
            <a:r>
              <a:rPr lang="nb-NO"/>
              <a:t>På den andre siden er det hvordan du setter kunder i stand til å hjelpe seg selv 24/7 ved å tilgjengeliggjøre informasjon og sikre kommunikasjon begge veier. </a:t>
            </a: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9</a:t>
            </a:fld>
            <a:endParaRPr lang="en-NO"/>
          </a:p>
        </p:txBody>
      </p:sp>
    </p:spTree>
    <p:extLst>
      <p:ext uri="{BB962C8B-B14F-4D97-AF65-F5344CB8AC3E}">
        <p14:creationId xmlns:p14="http://schemas.microsoft.com/office/powerpoint/2010/main" val="373698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solidFill>
                  <a:srgbClr val="000000"/>
                </a:solidFill>
              </a:rPr>
              <a:t>En</a:t>
            </a:r>
            <a:r>
              <a:rPr lang="en-US"/>
              <a:t> </a:t>
            </a:r>
            <a:r>
              <a:rPr lang="en-US" err="1"/>
              <a:t>måte</a:t>
            </a:r>
            <a:r>
              <a:rPr lang="en-US"/>
              <a:t> å se </a:t>
            </a:r>
            <a:r>
              <a:rPr lang="en-US" err="1"/>
              <a:t>begge</a:t>
            </a:r>
            <a:r>
              <a:rPr lang="en-US"/>
              <a:t> </a:t>
            </a:r>
            <a:r>
              <a:rPr lang="en-US" err="1"/>
              <a:t>disse</a:t>
            </a:r>
            <a:r>
              <a:rPr lang="en-US"/>
              <a:t> </a:t>
            </a:r>
            <a:r>
              <a:rPr lang="en-US" err="1"/>
              <a:t>sidene</a:t>
            </a:r>
            <a:r>
              <a:rPr lang="en-US"/>
              <a:t> </a:t>
            </a:r>
            <a:r>
              <a:rPr lang="en-US" err="1"/>
              <a:t>på</a:t>
            </a:r>
            <a:r>
              <a:rPr lang="en-US"/>
              <a:t> er </a:t>
            </a:r>
            <a:r>
              <a:rPr lang="en-US" err="1"/>
              <a:t>ved</a:t>
            </a:r>
            <a:r>
              <a:rPr lang="en-US"/>
              <a:t> å </a:t>
            </a:r>
            <a:r>
              <a:rPr lang="en-US" err="1"/>
              <a:t>tegne</a:t>
            </a:r>
            <a:r>
              <a:rPr lang="en-US"/>
              <a:t> </a:t>
            </a:r>
            <a:r>
              <a:rPr lang="en-US" err="1"/>
              <a:t>opp</a:t>
            </a:r>
            <a:r>
              <a:rPr lang="en-US"/>
              <a:t> </a:t>
            </a:r>
            <a:r>
              <a:rPr lang="en-US" err="1"/>
              <a:t>kundereisen</a:t>
            </a:r>
            <a:r>
              <a:rPr lang="en-US"/>
              <a:t> </a:t>
            </a:r>
            <a:r>
              <a:rPr lang="en-US" err="1"/>
              <a:t>til</a:t>
            </a:r>
            <a:r>
              <a:rPr lang="en-US"/>
              <a:t> </a:t>
            </a:r>
            <a:r>
              <a:rPr lang="en-US" err="1"/>
              <a:t>deres</a:t>
            </a:r>
            <a:r>
              <a:rPr lang="en-US"/>
              <a:t> </a:t>
            </a:r>
            <a:r>
              <a:rPr lang="en-US" err="1"/>
              <a:t>kunder</a:t>
            </a:r>
            <a:r>
              <a:rPr lang="en-US"/>
              <a:t>; </a:t>
            </a:r>
            <a:r>
              <a:rPr lang="en-US" err="1"/>
              <a:t>mao</a:t>
            </a:r>
            <a:r>
              <a:rPr lang="en-US"/>
              <a:t> å </a:t>
            </a:r>
            <a:r>
              <a:rPr lang="en-US" err="1"/>
              <a:t>tenke</a:t>
            </a:r>
            <a:r>
              <a:rPr lang="en-US"/>
              <a:t> </a:t>
            </a:r>
            <a:r>
              <a:rPr lang="en-US" err="1"/>
              <a:t>gjennom</a:t>
            </a:r>
            <a:r>
              <a:rPr lang="en-US"/>
              <a:t> – </a:t>
            </a:r>
            <a:r>
              <a:rPr lang="en-US" err="1"/>
              <a:t>fra</a:t>
            </a:r>
            <a:r>
              <a:rPr lang="en-US"/>
              <a:t> </a:t>
            </a:r>
            <a:r>
              <a:rPr lang="en-US" err="1"/>
              <a:t>kundens</a:t>
            </a:r>
            <a:r>
              <a:rPr lang="en-US"/>
              <a:t> </a:t>
            </a:r>
            <a:r>
              <a:rPr lang="en-US" err="1"/>
              <a:t>ståsted</a:t>
            </a:r>
            <a:r>
              <a:rPr lang="en-US"/>
              <a:t> </a:t>
            </a:r>
            <a:r>
              <a:rPr lang="en-US" err="1"/>
              <a:t>fra</a:t>
            </a:r>
            <a:r>
              <a:rPr lang="en-US"/>
              <a:t> start </a:t>
            </a:r>
            <a:r>
              <a:rPr lang="en-US" err="1"/>
              <a:t>til</a:t>
            </a:r>
            <a:r>
              <a:rPr lang="en-US"/>
              <a:t> </a:t>
            </a:r>
            <a:r>
              <a:rPr lang="en-US" err="1"/>
              <a:t>slutt</a:t>
            </a:r>
            <a:r>
              <a:rPr lang="en-US"/>
              <a:t> </a:t>
            </a:r>
            <a:r>
              <a:rPr lang="en-US" err="1"/>
              <a:t>hvordan</a:t>
            </a:r>
            <a:r>
              <a:rPr lang="en-US"/>
              <a:t> det er å </a:t>
            </a:r>
            <a:r>
              <a:rPr lang="en-US" err="1"/>
              <a:t>være</a:t>
            </a:r>
            <a:r>
              <a:rPr lang="en-US"/>
              <a:t> prospect, å </a:t>
            </a:r>
            <a:r>
              <a:rPr lang="en-US" err="1"/>
              <a:t>kjøpe</a:t>
            </a:r>
            <a:r>
              <a:rPr lang="en-US"/>
              <a:t> </a:t>
            </a:r>
            <a:r>
              <a:rPr lang="en-US" err="1"/>
              <a:t>fra</a:t>
            </a:r>
            <a:r>
              <a:rPr lang="en-US"/>
              <a:t> </a:t>
            </a:r>
            <a:r>
              <a:rPr lang="en-US" err="1"/>
              <a:t>dere</a:t>
            </a:r>
            <a:r>
              <a:rPr lang="en-US"/>
              <a:t> </a:t>
            </a:r>
            <a:r>
              <a:rPr lang="en-US" err="1"/>
              <a:t>og</a:t>
            </a:r>
            <a:r>
              <a:rPr lang="en-US"/>
              <a:t> å </a:t>
            </a:r>
            <a:r>
              <a:rPr lang="en-US" err="1"/>
              <a:t>være</a:t>
            </a:r>
            <a:r>
              <a:rPr lang="en-US"/>
              <a:t> </a:t>
            </a:r>
            <a:r>
              <a:rPr lang="en-US" err="1"/>
              <a:t>kunde</a:t>
            </a:r>
            <a:r>
              <a:rPr lang="en-US"/>
              <a:t> av </a:t>
            </a:r>
            <a:r>
              <a:rPr lang="en-US" err="1"/>
              <a:t>dere</a:t>
            </a:r>
            <a:r>
              <a:rPr lang="en-US"/>
              <a:t>. Og det er </a:t>
            </a:r>
            <a:r>
              <a:rPr lang="en-US" err="1"/>
              <a:t>hvor</a:t>
            </a:r>
            <a:r>
              <a:rPr lang="en-US"/>
              <a:t> </a:t>
            </a:r>
            <a:r>
              <a:rPr lang="en-US" err="1"/>
              <a:t>smidig</a:t>
            </a:r>
            <a:r>
              <a:rPr lang="en-US"/>
              <a:t> </a:t>
            </a:r>
            <a:r>
              <a:rPr lang="en-US" err="1"/>
              <a:t>og</a:t>
            </a:r>
            <a:r>
              <a:rPr lang="en-US"/>
              <a:t> </a:t>
            </a:r>
            <a:r>
              <a:rPr lang="en-US" err="1"/>
              <a:t>ubrutt</a:t>
            </a:r>
            <a:r>
              <a:rPr lang="en-US"/>
              <a:t> </a:t>
            </a:r>
            <a:r>
              <a:rPr lang="en-US" err="1"/>
              <a:t>denne</a:t>
            </a:r>
            <a:r>
              <a:rPr lang="en-US"/>
              <a:t> </a:t>
            </a:r>
            <a:r>
              <a:rPr lang="en-US" err="1"/>
              <a:t>opplevelreisen</a:t>
            </a:r>
            <a:r>
              <a:rPr lang="en-US"/>
              <a:t> er </a:t>
            </a:r>
            <a:r>
              <a:rPr lang="en-US" err="1"/>
              <a:t>som</a:t>
            </a:r>
            <a:r>
              <a:rPr lang="en-US"/>
              <a:t> bestemmer om der er </a:t>
            </a:r>
            <a:r>
              <a:rPr lang="en-US" err="1"/>
              <a:t>bedre</a:t>
            </a:r>
            <a:r>
              <a:rPr lang="en-US"/>
              <a:t> </a:t>
            </a:r>
            <a:r>
              <a:rPr lang="en-US" err="1"/>
              <a:t>enn</a:t>
            </a:r>
            <a:r>
              <a:rPr lang="en-US"/>
              <a:t> </a:t>
            </a:r>
            <a:r>
              <a:rPr lang="en-US" err="1"/>
              <a:t>konkurrentene</a:t>
            </a:r>
            <a:r>
              <a:rPr lang="en-US"/>
              <a:t>. </a:t>
            </a:r>
            <a:endParaRPr lang="en-US" err="1"/>
          </a:p>
          <a:p>
            <a:pPr>
              <a:lnSpc>
                <a:spcPct val="120000"/>
              </a:lnSpc>
            </a:pPr>
            <a:endParaRPr lang="en-US">
              <a:cs typeface="Calibri"/>
            </a:endParaRPr>
          </a:p>
          <a:p>
            <a:pPr>
              <a:lnSpc>
                <a:spcPct val="120000"/>
              </a:lnSpc>
            </a:pPr>
            <a:r>
              <a:rPr lang="en-US">
                <a:cs typeface="Calibri"/>
              </a:rPr>
              <a:t>En </a:t>
            </a:r>
            <a:r>
              <a:rPr lang="en-US" err="1">
                <a:cs typeface="Calibri"/>
              </a:rPr>
              <a:t>sånn</a:t>
            </a:r>
            <a:r>
              <a:rPr lang="en-US">
                <a:cs typeface="Calibri"/>
              </a:rPr>
              <a:t> </a:t>
            </a:r>
            <a:r>
              <a:rPr lang="en-US" err="1">
                <a:cs typeface="Calibri"/>
              </a:rPr>
              <a:t>kundereise</a:t>
            </a:r>
            <a:r>
              <a:rPr lang="en-US">
                <a:cs typeface="Calibri"/>
              </a:rPr>
              <a:t> </a:t>
            </a:r>
            <a:r>
              <a:rPr lang="en-US" err="1">
                <a:cs typeface="Calibri"/>
              </a:rPr>
              <a:t>inneholder</a:t>
            </a:r>
            <a:r>
              <a:rPr lang="en-US">
                <a:cs typeface="Calibri"/>
              </a:rPr>
              <a:t> alle </a:t>
            </a:r>
            <a:r>
              <a:rPr lang="en-US" err="1">
                <a:cs typeface="Calibri"/>
              </a:rPr>
              <a:t>treffpunkter</a:t>
            </a:r>
            <a:r>
              <a:rPr lang="en-US">
                <a:cs typeface="Calibri"/>
              </a:rPr>
              <a:t> </a:t>
            </a:r>
            <a:r>
              <a:rPr lang="en-US" err="1">
                <a:cs typeface="Calibri"/>
              </a:rPr>
              <a:t>kunden</a:t>
            </a:r>
            <a:r>
              <a:rPr lang="en-US">
                <a:cs typeface="Calibri"/>
              </a:rPr>
              <a:t> har (</a:t>
            </a:r>
            <a:r>
              <a:rPr lang="en-US" err="1">
                <a:cs typeface="Calibri"/>
              </a:rPr>
              <a:t>og</a:t>
            </a:r>
            <a:r>
              <a:rPr lang="en-US">
                <a:cs typeface="Calibri"/>
              </a:rPr>
              <a:t> </a:t>
            </a:r>
            <a:r>
              <a:rPr lang="en-US" err="1">
                <a:cs typeface="Calibri"/>
              </a:rPr>
              <a:t>bør</a:t>
            </a:r>
            <a:r>
              <a:rPr lang="en-US">
                <a:cs typeface="Calibri"/>
              </a:rPr>
              <a:t> ha) med </a:t>
            </a:r>
            <a:r>
              <a:rPr lang="en-US" err="1">
                <a:cs typeface="Calibri"/>
              </a:rPr>
              <a:t>dere</a:t>
            </a:r>
            <a:r>
              <a:rPr lang="en-US">
                <a:cs typeface="Calibri"/>
              </a:rPr>
              <a:t> </a:t>
            </a:r>
            <a:r>
              <a:rPr lang="en-US" err="1">
                <a:cs typeface="Calibri"/>
              </a:rPr>
              <a:t>som</a:t>
            </a:r>
            <a:r>
              <a:rPr lang="en-US">
                <a:cs typeface="Calibri"/>
              </a:rPr>
              <a:t> </a:t>
            </a:r>
            <a:r>
              <a:rPr lang="en-US" err="1">
                <a:cs typeface="Calibri"/>
              </a:rPr>
              <a:t>leverandør</a:t>
            </a:r>
            <a:r>
              <a:rPr lang="en-US">
                <a:cs typeface="Calibri"/>
              </a:rPr>
              <a:t>.</a:t>
            </a:r>
          </a:p>
          <a:p>
            <a:pPr>
              <a:lnSpc>
                <a:spcPct val="120000"/>
              </a:lnSpc>
            </a:pPr>
            <a:endParaRPr lang="en-US">
              <a:cs typeface="Calibri"/>
            </a:endParaRPr>
          </a:p>
          <a:p>
            <a:pPr>
              <a:lnSpc>
                <a:spcPct val="120000"/>
              </a:lnSpc>
            </a:pPr>
            <a:r>
              <a:rPr lang="en-US">
                <a:cs typeface="Calibri"/>
              </a:rPr>
              <a:t>Mange har </a:t>
            </a:r>
            <a:r>
              <a:rPr lang="en-US" err="1">
                <a:cs typeface="Calibri"/>
              </a:rPr>
              <a:t>ikke</a:t>
            </a:r>
            <a:r>
              <a:rPr lang="en-US">
                <a:cs typeface="Calibri"/>
              </a:rPr>
              <a:t> </a:t>
            </a:r>
            <a:r>
              <a:rPr lang="en-US" err="1">
                <a:cs typeface="Calibri"/>
              </a:rPr>
              <a:t>designet</a:t>
            </a:r>
            <a:r>
              <a:rPr lang="en-US">
                <a:cs typeface="Calibri"/>
              </a:rPr>
              <a:t> en full </a:t>
            </a:r>
            <a:r>
              <a:rPr lang="en-US" err="1">
                <a:cs typeface="Calibri"/>
              </a:rPr>
              <a:t>reise</a:t>
            </a:r>
            <a:r>
              <a:rPr lang="en-US">
                <a:cs typeface="Calibri"/>
              </a:rPr>
              <a:t>, men har </a:t>
            </a:r>
            <a:r>
              <a:rPr lang="en-US" err="1">
                <a:cs typeface="Calibri"/>
              </a:rPr>
              <a:t>snarere</a:t>
            </a:r>
            <a:r>
              <a:rPr lang="en-US">
                <a:cs typeface="Calibri"/>
              </a:rPr>
              <a:t> </a:t>
            </a:r>
            <a:r>
              <a:rPr lang="en-US" err="1">
                <a:cs typeface="Calibri"/>
              </a:rPr>
              <a:t>rutiner</a:t>
            </a:r>
            <a:r>
              <a:rPr lang="en-US">
                <a:cs typeface="Calibri"/>
              </a:rPr>
              <a:t> for </a:t>
            </a:r>
            <a:r>
              <a:rPr lang="en-US" err="1">
                <a:cs typeface="Calibri"/>
              </a:rPr>
              <a:t>hva</a:t>
            </a:r>
            <a:r>
              <a:rPr lang="en-US">
                <a:cs typeface="Calibri"/>
              </a:rPr>
              <a:t> man </a:t>
            </a:r>
            <a:r>
              <a:rPr lang="en-US" err="1">
                <a:cs typeface="Calibri"/>
              </a:rPr>
              <a:t>skal</a:t>
            </a:r>
            <a:r>
              <a:rPr lang="en-US">
                <a:cs typeface="Calibri"/>
              </a:rPr>
              <a:t> </a:t>
            </a:r>
            <a:r>
              <a:rPr lang="en-US" err="1">
                <a:cs typeface="Calibri"/>
              </a:rPr>
              <a:t>gjøre</a:t>
            </a:r>
            <a:r>
              <a:rPr lang="en-US">
                <a:cs typeface="Calibri"/>
              </a:rPr>
              <a:t> </a:t>
            </a:r>
            <a:r>
              <a:rPr lang="en-US" err="1">
                <a:cs typeface="Calibri"/>
              </a:rPr>
              <a:t>når</a:t>
            </a:r>
            <a:r>
              <a:rPr lang="en-US">
                <a:cs typeface="Calibri"/>
              </a:rPr>
              <a:t> man </a:t>
            </a:r>
            <a:r>
              <a:rPr lang="en-US" err="1">
                <a:cs typeface="Calibri"/>
              </a:rPr>
              <a:t>får</a:t>
            </a:r>
            <a:r>
              <a:rPr lang="en-US">
                <a:cs typeface="Calibri"/>
              </a:rPr>
              <a:t> et lead, </a:t>
            </a:r>
            <a:r>
              <a:rPr lang="en-US" err="1">
                <a:cs typeface="Calibri"/>
              </a:rPr>
              <a:t>kjører</a:t>
            </a:r>
            <a:r>
              <a:rPr lang="en-US">
                <a:cs typeface="Calibri"/>
              </a:rPr>
              <a:t> en </a:t>
            </a:r>
            <a:r>
              <a:rPr lang="en-US" err="1">
                <a:cs typeface="Calibri"/>
              </a:rPr>
              <a:t>salgsprosess</a:t>
            </a:r>
            <a:r>
              <a:rPr lang="en-US">
                <a:cs typeface="Calibri"/>
              </a:rPr>
              <a:t> </a:t>
            </a:r>
            <a:r>
              <a:rPr lang="en-US" err="1">
                <a:cs typeface="Calibri"/>
              </a:rPr>
              <a:t>eller</a:t>
            </a:r>
            <a:r>
              <a:rPr lang="en-US">
                <a:cs typeface="Calibri"/>
              </a:rPr>
              <a:t> </a:t>
            </a:r>
            <a:r>
              <a:rPr lang="en-US" err="1">
                <a:cs typeface="Calibri"/>
              </a:rPr>
              <a:t>mottar</a:t>
            </a:r>
            <a:r>
              <a:rPr lang="en-US">
                <a:cs typeface="Calibri"/>
              </a:rPr>
              <a:t> en </a:t>
            </a:r>
            <a:r>
              <a:rPr lang="en-US" err="1">
                <a:cs typeface="Calibri"/>
              </a:rPr>
              <a:t>klage</a:t>
            </a:r>
            <a:r>
              <a:rPr lang="en-US">
                <a:cs typeface="Calibri"/>
              </a:rPr>
              <a:t>. </a:t>
            </a:r>
            <a:r>
              <a:rPr lang="en-US" err="1">
                <a:cs typeface="Calibri"/>
              </a:rPr>
              <a:t>Kraften</a:t>
            </a:r>
            <a:r>
              <a:rPr lang="en-US">
                <a:cs typeface="Calibri"/>
              </a:rPr>
              <a:t> ligger </a:t>
            </a:r>
            <a:r>
              <a:rPr lang="en-US" err="1">
                <a:cs typeface="Calibri"/>
              </a:rPr>
              <a:t>i</a:t>
            </a:r>
            <a:r>
              <a:rPr lang="en-US">
                <a:cs typeface="Calibri"/>
              </a:rPr>
              <a:t> alt du </a:t>
            </a:r>
            <a:r>
              <a:rPr lang="en-US" err="1">
                <a:cs typeface="Calibri"/>
              </a:rPr>
              <a:t>gjør</a:t>
            </a:r>
            <a:r>
              <a:rPr lang="en-US">
                <a:cs typeface="Calibri"/>
              </a:rPr>
              <a:t> </a:t>
            </a:r>
            <a:r>
              <a:rPr lang="en-US" err="1">
                <a:cs typeface="Calibri"/>
              </a:rPr>
              <a:t>mellom</a:t>
            </a:r>
            <a:r>
              <a:rPr lang="en-US">
                <a:cs typeface="Calibri"/>
              </a:rPr>
              <a:t> </a:t>
            </a:r>
            <a:r>
              <a:rPr lang="en-US" err="1">
                <a:cs typeface="Calibri"/>
              </a:rPr>
              <a:t>disse</a:t>
            </a:r>
            <a:r>
              <a:rPr lang="en-US">
                <a:cs typeface="Calibri"/>
              </a:rPr>
              <a:t> </a:t>
            </a:r>
            <a:r>
              <a:rPr lang="en-US" err="1">
                <a:cs typeface="Calibri"/>
              </a:rPr>
              <a:t>treffene</a:t>
            </a:r>
            <a:r>
              <a:rPr lang="en-US">
                <a:cs typeface="Calibri"/>
              </a:rPr>
              <a:t> </a:t>
            </a:r>
            <a:r>
              <a:rPr lang="en-US" err="1">
                <a:cs typeface="Calibri"/>
              </a:rPr>
              <a:t>også</a:t>
            </a:r>
            <a:r>
              <a:rPr lang="en-US">
                <a:cs typeface="Calibri"/>
              </a:rPr>
              <a:t>.</a:t>
            </a:r>
          </a:p>
          <a:p>
            <a:pPr>
              <a:lnSpc>
                <a:spcPct val="120000"/>
              </a:lnSpc>
            </a:pPr>
            <a:endParaRPr lang="en-US">
              <a:cs typeface="Calibri"/>
            </a:endParaRPr>
          </a:p>
          <a:p>
            <a:pPr>
              <a:lnSpc>
                <a:spcPct val="120000"/>
              </a:lnSpc>
            </a:pPr>
            <a:endParaRPr lang="en-US">
              <a:cs typeface="Calibri"/>
            </a:endParaRPr>
          </a:p>
          <a:p>
            <a:pPr>
              <a:lnSpc>
                <a:spcPct val="120000"/>
              </a:lnSpc>
            </a:pPr>
            <a:endParaRPr lang="en-US">
              <a:cs typeface="Calibri"/>
            </a:endParaRPr>
          </a:p>
          <a:p>
            <a:pPr>
              <a:lnSpc>
                <a:spcPct val="120000"/>
              </a:lnSpc>
            </a:pPr>
            <a:endParaRPr lang="nb-NO">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350535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9.gi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5570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110889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7323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9192314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7701591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8942158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27444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8240377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23688404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34398355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990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20736148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303922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554452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75868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image" Target="../media/image1.pn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9.gi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8.png"/><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2.emf"/><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image" Target="../media/image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8"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851" r:id="rId10"/>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850"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4" r:id="rId12"/>
    <p:sldLayoutId id="2147483745" r:id="rId13"/>
    <p:sldLayoutId id="2147483747" r:id="rId14"/>
    <p:sldLayoutId id="2147483748"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10/09/2021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10/09/2021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314881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11.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svg"/><Relationship Id="rId26" Type="http://schemas.openxmlformats.org/officeDocument/2006/relationships/image" Target="../media/image92.svg"/><Relationship Id="rId3" Type="http://schemas.openxmlformats.org/officeDocument/2006/relationships/image" Target="../media/image69.png"/><Relationship Id="rId21" Type="http://schemas.openxmlformats.org/officeDocument/2006/relationships/image" Target="../media/image87.png"/><Relationship Id="rId34" Type="http://schemas.openxmlformats.org/officeDocument/2006/relationships/image" Target="../media/image100.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notesSlide" Target="../notesSlides/notesSlide14.xml"/><Relationship Id="rId16" Type="http://schemas.openxmlformats.org/officeDocument/2006/relationships/image" Target="../media/image82.svg"/><Relationship Id="rId20" Type="http://schemas.openxmlformats.org/officeDocument/2006/relationships/image" Target="../media/image86.sv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32" Type="http://schemas.openxmlformats.org/officeDocument/2006/relationships/image" Target="../media/image98.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svg"/><Relationship Id="rId10" Type="http://schemas.openxmlformats.org/officeDocument/2006/relationships/image" Target="../media/image76.sv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 Id="rId27" Type="http://schemas.openxmlformats.org/officeDocument/2006/relationships/image" Target="../media/image93.png"/><Relationship Id="rId30" Type="http://schemas.openxmlformats.org/officeDocument/2006/relationships/image" Target="../media/image96.svg"/><Relationship Id="rId35" Type="http://schemas.openxmlformats.org/officeDocument/2006/relationships/image" Target="../media/image101.svg"/><Relationship Id="rId8" Type="http://schemas.openxmlformats.org/officeDocument/2006/relationships/image" Target="../media/image74.svg"/></Relationships>
</file>

<file path=ppt/slides/_rels/slide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18" Type="http://schemas.openxmlformats.org/officeDocument/2006/relationships/image" Target="../media/image120.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sv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image" Target="../media/image104.png"/><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svg"/><Relationship Id="rId23" Type="http://schemas.openxmlformats.org/officeDocument/2006/relationships/image" Target="../media/image125.png"/><Relationship Id="rId10" Type="http://schemas.openxmlformats.org/officeDocument/2006/relationships/image" Target="../media/image112.sv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13" Type="http://schemas.openxmlformats.org/officeDocument/2006/relationships/image" Target="../media/image76.svg"/><Relationship Id="rId18" Type="http://schemas.openxmlformats.org/officeDocument/2006/relationships/image" Target="../media/image111.png"/><Relationship Id="rId26" Type="http://schemas.openxmlformats.org/officeDocument/2006/relationships/image" Target="../media/image138.png"/><Relationship Id="rId39" Type="http://schemas.openxmlformats.org/officeDocument/2006/relationships/image" Target="../media/image151.svg"/><Relationship Id="rId21" Type="http://schemas.openxmlformats.org/officeDocument/2006/relationships/image" Target="../media/image74.svg"/><Relationship Id="rId34" Type="http://schemas.openxmlformats.org/officeDocument/2006/relationships/image" Target="../media/image146.png"/><Relationship Id="rId42" Type="http://schemas.openxmlformats.org/officeDocument/2006/relationships/image" Target="../media/image116.png"/><Relationship Id="rId47" Type="http://schemas.openxmlformats.org/officeDocument/2006/relationships/image" Target="../media/image157.svg"/><Relationship Id="rId7" Type="http://schemas.openxmlformats.org/officeDocument/2006/relationships/image" Target="../media/image130.png"/><Relationship Id="rId2" Type="http://schemas.openxmlformats.org/officeDocument/2006/relationships/notesSlide" Target="../notesSlides/notesSlide17.xml"/><Relationship Id="rId16" Type="http://schemas.openxmlformats.org/officeDocument/2006/relationships/image" Target="../media/image133.png"/><Relationship Id="rId29"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2.png"/><Relationship Id="rId24" Type="http://schemas.openxmlformats.org/officeDocument/2006/relationships/image" Target="../media/image114.png"/><Relationship Id="rId32" Type="http://schemas.openxmlformats.org/officeDocument/2006/relationships/image" Target="../media/image144.png"/><Relationship Id="rId37" Type="http://schemas.openxmlformats.org/officeDocument/2006/relationships/image" Target="../media/image149.svg"/><Relationship Id="rId40" Type="http://schemas.openxmlformats.org/officeDocument/2006/relationships/image" Target="../media/image152.png"/><Relationship Id="rId45" Type="http://schemas.openxmlformats.org/officeDocument/2006/relationships/image" Target="../media/image155.png"/><Relationship Id="rId5" Type="http://schemas.openxmlformats.org/officeDocument/2006/relationships/image" Target="../media/image128.png"/><Relationship Id="rId15" Type="http://schemas.openxmlformats.org/officeDocument/2006/relationships/image" Target="../media/image109.svg"/><Relationship Id="rId23" Type="http://schemas.openxmlformats.org/officeDocument/2006/relationships/image" Target="../media/image137.sv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78.svg"/><Relationship Id="rId19" Type="http://schemas.openxmlformats.org/officeDocument/2006/relationships/image" Target="../media/image112.svg"/><Relationship Id="rId31" Type="http://schemas.openxmlformats.org/officeDocument/2006/relationships/image" Target="../media/image143.svg"/><Relationship Id="rId44" Type="http://schemas.openxmlformats.org/officeDocument/2006/relationships/image" Target="../media/image154.png"/><Relationship Id="rId4" Type="http://schemas.openxmlformats.org/officeDocument/2006/relationships/image" Target="../media/image127.svg"/><Relationship Id="rId9" Type="http://schemas.openxmlformats.org/officeDocument/2006/relationships/image" Target="../media/image131.png"/><Relationship Id="rId14" Type="http://schemas.openxmlformats.org/officeDocument/2006/relationships/image" Target="../media/image108.png"/><Relationship Id="rId22" Type="http://schemas.openxmlformats.org/officeDocument/2006/relationships/image" Target="../media/image136.png"/><Relationship Id="rId27" Type="http://schemas.openxmlformats.org/officeDocument/2006/relationships/image" Target="../media/image139.svg"/><Relationship Id="rId30" Type="http://schemas.openxmlformats.org/officeDocument/2006/relationships/image" Target="../media/image142.png"/><Relationship Id="rId35" Type="http://schemas.openxmlformats.org/officeDocument/2006/relationships/image" Target="../media/image147.svg"/><Relationship Id="rId43" Type="http://schemas.openxmlformats.org/officeDocument/2006/relationships/image" Target="../media/image117.svg"/><Relationship Id="rId8" Type="http://schemas.openxmlformats.org/officeDocument/2006/relationships/image" Target="../media/image70.svg"/><Relationship Id="rId3" Type="http://schemas.openxmlformats.org/officeDocument/2006/relationships/image" Target="../media/image126.png"/><Relationship Id="rId12" Type="http://schemas.openxmlformats.org/officeDocument/2006/relationships/image" Target="../media/image72.svg"/><Relationship Id="rId17" Type="http://schemas.openxmlformats.org/officeDocument/2006/relationships/image" Target="../media/image134.svg"/><Relationship Id="rId25" Type="http://schemas.openxmlformats.org/officeDocument/2006/relationships/image" Target="../media/image115.svg"/><Relationship Id="rId33" Type="http://schemas.openxmlformats.org/officeDocument/2006/relationships/image" Target="../media/image145.svg"/><Relationship Id="rId38" Type="http://schemas.openxmlformats.org/officeDocument/2006/relationships/image" Target="../media/image150.png"/><Relationship Id="rId46" Type="http://schemas.openxmlformats.org/officeDocument/2006/relationships/image" Target="../media/image156.png"/><Relationship Id="rId20" Type="http://schemas.openxmlformats.org/officeDocument/2006/relationships/image" Target="../media/image135.png"/><Relationship Id="rId41" Type="http://schemas.openxmlformats.org/officeDocument/2006/relationships/image" Target="../media/image153.svg"/></Relationships>
</file>

<file path=ppt/slides/_rels/slide21.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163.svg"/><Relationship Id="rId39" Type="http://schemas.openxmlformats.org/officeDocument/2006/relationships/image" Target="../media/image114.png"/><Relationship Id="rId21" Type="http://schemas.openxmlformats.org/officeDocument/2006/relationships/image" Target="../media/image158.png"/><Relationship Id="rId34" Type="http://schemas.openxmlformats.org/officeDocument/2006/relationships/image" Target="../media/image171.svg"/><Relationship Id="rId42" Type="http://schemas.openxmlformats.org/officeDocument/2006/relationships/image" Target="../media/image134.svg"/><Relationship Id="rId47" Type="http://schemas.openxmlformats.org/officeDocument/2006/relationships/image" Target="../media/image178.png"/><Relationship Id="rId50" Type="http://schemas.openxmlformats.org/officeDocument/2006/relationships/image" Target="../media/image181.svg"/><Relationship Id="rId55" Type="http://schemas.openxmlformats.org/officeDocument/2006/relationships/image" Target="../media/image157.svg"/><Relationship Id="rId7" Type="http://schemas.openxmlformats.org/officeDocument/2006/relationships/image" Target="../media/image71.png"/><Relationship Id="rId2" Type="http://schemas.openxmlformats.org/officeDocument/2006/relationships/notesSlide" Target="../notesSlides/notesSlide18.xml"/><Relationship Id="rId16" Type="http://schemas.openxmlformats.org/officeDocument/2006/relationships/image" Target="../media/image80.svg"/><Relationship Id="rId29" Type="http://schemas.openxmlformats.org/officeDocument/2006/relationships/image" Target="../media/image166.png"/><Relationship Id="rId11" Type="http://schemas.openxmlformats.org/officeDocument/2006/relationships/image" Target="../media/image75.png"/><Relationship Id="rId24" Type="http://schemas.openxmlformats.org/officeDocument/2006/relationships/image" Target="../media/image161.svg"/><Relationship Id="rId32" Type="http://schemas.openxmlformats.org/officeDocument/2006/relationships/image" Target="../media/image169.svg"/><Relationship Id="rId37" Type="http://schemas.openxmlformats.org/officeDocument/2006/relationships/image" Target="../media/image174.png"/><Relationship Id="rId40" Type="http://schemas.openxmlformats.org/officeDocument/2006/relationships/image" Target="../media/image115.svg"/><Relationship Id="rId45" Type="http://schemas.openxmlformats.org/officeDocument/2006/relationships/image" Target="../media/image176.png"/><Relationship Id="rId53" Type="http://schemas.openxmlformats.org/officeDocument/2006/relationships/image" Target="../media/image184.png"/><Relationship Id="rId5" Type="http://schemas.openxmlformats.org/officeDocument/2006/relationships/image" Target="../media/image69.png"/><Relationship Id="rId10" Type="http://schemas.openxmlformats.org/officeDocument/2006/relationships/image" Target="../media/image74.svg"/><Relationship Id="rId19" Type="http://schemas.openxmlformats.org/officeDocument/2006/relationships/image" Target="../media/image126.png"/><Relationship Id="rId31" Type="http://schemas.openxmlformats.org/officeDocument/2006/relationships/image" Target="../media/image168.png"/><Relationship Id="rId44" Type="http://schemas.openxmlformats.org/officeDocument/2006/relationships/image" Target="../media/image112.svg"/><Relationship Id="rId52" Type="http://schemas.openxmlformats.org/officeDocument/2006/relationships/image" Target="../media/image183.png"/><Relationship Id="rId4" Type="http://schemas.openxmlformats.org/officeDocument/2006/relationships/image" Target="../media/image109.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159.svg"/><Relationship Id="rId27" Type="http://schemas.openxmlformats.org/officeDocument/2006/relationships/image" Target="../media/image164.png"/><Relationship Id="rId30" Type="http://schemas.openxmlformats.org/officeDocument/2006/relationships/image" Target="../media/image167.svg"/><Relationship Id="rId35" Type="http://schemas.openxmlformats.org/officeDocument/2006/relationships/image" Target="../media/image172.png"/><Relationship Id="rId43" Type="http://schemas.openxmlformats.org/officeDocument/2006/relationships/image" Target="../media/image111.png"/><Relationship Id="rId48" Type="http://schemas.openxmlformats.org/officeDocument/2006/relationships/image" Target="../media/image179.svg"/><Relationship Id="rId8" Type="http://schemas.openxmlformats.org/officeDocument/2006/relationships/image" Target="../media/image72.svg"/><Relationship Id="rId51" Type="http://schemas.openxmlformats.org/officeDocument/2006/relationships/image" Target="../media/image182.png"/><Relationship Id="rId3" Type="http://schemas.openxmlformats.org/officeDocument/2006/relationships/image" Target="../media/image108.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162.png"/><Relationship Id="rId33" Type="http://schemas.openxmlformats.org/officeDocument/2006/relationships/image" Target="../media/image170.png"/><Relationship Id="rId38" Type="http://schemas.openxmlformats.org/officeDocument/2006/relationships/image" Target="../media/image175.svg"/><Relationship Id="rId46" Type="http://schemas.openxmlformats.org/officeDocument/2006/relationships/image" Target="../media/image177.svg"/><Relationship Id="rId20" Type="http://schemas.openxmlformats.org/officeDocument/2006/relationships/image" Target="../media/image127.svg"/><Relationship Id="rId41" Type="http://schemas.openxmlformats.org/officeDocument/2006/relationships/image" Target="../media/image133.png"/><Relationship Id="rId54"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79.png"/><Relationship Id="rId23" Type="http://schemas.openxmlformats.org/officeDocument/2006/relationships/image" Target="../media/image160.png"/><Relationship Id="rId28" Type="http://schemas.openxmlformats.org/officeDocument/2006/relationships/image" Target="../media/image165.svg"/><Relationship Id="rId36" Type="http://schemas.openxmlformats.org/officeDocument/2006/relationships/image" Target="../media/image173.svg"/><Relationship Id="rId49" Type="http://schemas.openxmlformats.org/officeDocument/2006/relationships/image" Target="../media/image180.png"/></Relationships>
</file>

<file path=ppt/slides/_rels/slide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3" Type="http://schemas.openxmlformats.org/officeDocument/2006/relationships/image" Target="../media/image189.png"/><Relationship Id="rId18" Type="http://schemas.openxmlformats.org/officeDocument/2006/relationships/image" Target="../media/image194.svg"/><Relationship Id="rId26" Type="http://schemas.openxmlformats.org/officeDocument/2006/relationships/image" Target="../media/image112.svg"/><Relationship Id="rId39" Type="http://schemas.openxmlformats.org/officeDocument/2006/relationships/image" Target="../media/image209.png"/><Relationship Id="rId21" Type="http://schemas.openxmlformats.org/officeDocument/2006/relationships/image" Target="../media/image99.png"/><Relationship Id="rId34" Type="http://schemas.openxmlformats.org/officeDocument/2006/relationships/image" Target="../media/image204.svg"/><Relationship Id="rId42" Type="http://schemas.openxmlformats.org/officeDocument/2006/relationships/image" Target="../media/image212.png"/><Relationship Id="rId47" Type="http://schemas.openxmlformats.org/officeDocument/2006/relationships/image" Target="../media/image214.svg"/><Relationship Id="rId7" Type="http://schemas.openxmlformats.org/officeDocument/2006/relationships/image" Target="../media/image77.png"/><Relationship Id="rId2" Type="http://schemas.openxmlformats.org/officeDocument/2006/relationships/notesSlide" Target="../notesSlides/notesSlide20.xml"/><Relationship Id="rId16" Type="http://schemas.openxmlformats.org/officeDocument/2006/relationships/image" Target="../media/image192.svg"/><Relationship Id="rId29" Type="http://schemas.openxmlformats.org/officeDocument/2006/relationships/image" Target="../media/image200.png"/><Relationship Id="rId1" Type="http://schemas.openxmlformats.org/officeDocument/2006/relationships/slideLayout" Target="../slideLayouts/slideLayout42.xml"/><Relationship Id="rId6" Type="http://schemas.openxmlformats.org/officeDocument/2006/relationships/image" Target="../media/image74.svg"/><Relationship Id="rId11" Type="http://schemas.openxmlformats.org/officeDocument/2006/relationships/image" Target="../media/image187.png"/><Relationship Id="rId24" Type="http://schemas.openxmlformats.org/officeDocument/2006/relationships/image" Target="../media/image196.svg"/><Relationship Id="rId32" Type="http://schemas.openxmlformats.org/officeDocument/2006/relationships/image" Target="../media/image202.svg"/><Relationship Id="rId37" Type="http://schemas.openxmlformats.org/officeDocument/2006/relationships/image" Target="../media/image207.png"/><Relationship Id="rId40" Type="http://schemas.openxmlformats.org/officeDocument/2006/relationships/image" Target="../media/image210.png"/><Relationship Id="rId45" Type="http://schemas.openxmlformats.org/officeDocument/2006/relationships/image" Target="../media/image157.svg"/><Relationship Id="rId5" Type="http://schemas.openxmlformats.org/officeDocument/2006/relationships/image" Target="../media/image73.png"/><Relationship Id="rId15" Type="http://schemas.openxmlformats.org/officeDocument/2006/relationships/image" Target="../media/image191.png"/><Relationship Id="rId23" Type="http://schemas.openxmlformats.org/officeDocument/2006/relationships/image" Target="../media/image195.png"/><Relationship Id="rId28" Type="http://schemas.openxmlformats.org/officeDocument/2006/relationships/image" Target="../media/image199.svg"/><Relationship Id="rId36" Type="http://schemas.openxmlformats.org/officeDocument/2006/relationships/image" Target="../media/image206.svg"/><Relationship Id="rId10" Type="http://schemas.openxmlformats.org/officeDocument/2006/relationships/image" Target="../media/image109.svg"/><Relationship Id="rId19" Type="http://schemas.openxmlformats.org/officeDocument/2006/relationships/image" Target="../media/image166.png"/><Relationship Id="rId31" Type="http://schemas.openxmlformats.org/officeDocument/2006/relationships/image" Target="../media/image201.png"/><Relationship Id="rId44" Type="http://schemas.openxmlformats.org/officeDocument/2006/relationships/image" Target="../media/image156.png"/><Relationship Id="rId4" Type="http://schemas.openxmlformats.org/officeDocument/2006/relationships/image" Target="../media/image76.svg"/><Relationship Id="rId9" Type="http://schemas.openxmlformats.org/officeDocument/2006/relationships/image" Target="../media/image186.png"/><Relationship Id="rId14" Type="http://schemas.openxmlformats.org/officeDocument/2006/relationships/image" Target="../media/image190.svg"/><Relationship Id="rId22" Type="http://schemas.openxmlformats.org/officeDocument/2006/relationships/image" Target="../media/image84.svg"/><Relationship Id="rId27" Type="http://schemas.openxmlformats.org/officeDocument/2006/relationships/image" Target="../media/image198.png"/><Relationship Id="rId30" Type="http://schemas.openxmlformats.org/officeDocument/2006/relationships/image" Target="../media/image117.svg"/><Relationship Id="rId35" Type="http://schemas.openxmlformats.org/officeDocument/2006/relationships/image" Target="../media/image205.png"/><Relationship Id="rId43" Type="http://schemas.openxmlformats.org/officeDocument/2006/relationships/image" Target="../media/image111.png"/><Relationship Id="rId8" Type="http://schemas.openxmlformats.org/officeDocument/2006/relationships/image" Target="../media/image78.svg"/><Relationship Id="rId3" Type="http://schemas.openxmlformats.org/officeDocument/2006/relationships/image" Target="../media/image75.png"/><Relationship Id="rId12" Type="http://schemas.openxmlformats.org/officeDocument/2006/relationships/image" Target="../media/image188.svg"/><Relationship Id="rId17" Type="http://schemas.openxmlformats.org/officeDocument/2006/relationships/image" Target="../media/image193.png"/><Relationship Id="rId25" Type="http://schemas.openxmlformats.org/officeDocument/2006/relationships/image" Target="../media/image197.png"/><Relationship Id="rId33" Type="http://schemas.openxmlformats.org/officeDocument/2006/relationships/image" Target="../media/image203.png"/><Relationship Id="rId38" Type="http://schemas.openxmlformats.org/officeDocument/2006/relationships/image" Target="../media/image208.png"/><Relationship Id="rId46" Type="http://schemas.openxmlformats.org/officeDocument/2006/relationships/image" Target="../media/image213.png"/><Relationship Id="rId20" Type="http://schemas.openxmlformats.org/officeDocument/2006/relationships/image" Target="../media/image167.svg"/><Relationship Id="rId41" Type="http://schemas.openxmlformats.org/officeDocument/2006/relationships/image" Target="../media/image211.png"/></Relationships>
</file>

<file path=ppt/slides/_rels/slide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00.png"/><Relationship Id="rId26" Type="http://schemas.openxmlformats.org/officeDocument/2006/relationships/image" Target="../media/image235.png"/><Relationship Id="rId3" Type="http://schemas.openxmlformats.org/officeDocument/2006/relationships/image" Target="../media/image216.png"/><Relationship Id="rId21" Type="http://schemas.openxmlformats.org/officeDocument/2006/relationships/image" Target="../media/image230.png"/><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28.svg"/><Relationship Id="rId25" Type="http://schemas.openxmlformats.org/officeDocument/2006/relationships/image" Target="../media/image234.png"/><Relationship Id="rId2" Type="http://schemas.openxmlformats.org/officeDocument/2006/relationships/notesSlide" Target="../notesSlides/notesSlide22.xml"/><Relationship Id="rId16" Type="http://schemas.openxmlformats.org/officeDocument/2006/relationships/image" Target="../media/image227.png"/><Relationship Id="rId20" Type="http://schemas.openxmlformats.org/officeDocument/2006/relationships/image" Target="../media/image229.png"/><Relationship Id="rId29"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33.png"/><Relationship Id="rId5" Type="http://schemas.openxmlformats.org/officeDocument/2006/relationships/image" Target="../media/image218.png"/><Relationship Id="rId15" Type="http://schemas.openxmlformats.org/officeDocument/2006/relationships/image" Target="../media/image109.svg"/><Relationship Id="rId23" Type="http://schemas.openxmlformats.org/officeDocument/2006/relationships/image" Target="../media/image232.png"/><Relationship Id="rId28" Type="http://schemas.openxmlformats.org/officeDocument/2006/relationships/image" Target="../media/image237.png"/><Relationship Id="rId10" Type="http://schemas.openxmlformats.org/officeDocument/2006/relationships/image" Target="../media/image223.png"/><Relationship Id="rId19" Type="http://schemas.openxmlformats.org/officeDocument/2006/relationships/image" Target="../media/image117.sv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186.png"/><Relationship Id="rId22" Type="http://schemas.openxmlformats.org/officeDocument/2006/relationships/image" Target="../media/image231.svg"/><Relationship Id="rId27" Type="http://schemas.openxmlformats.org/officeDocument/2006/relationships/image" Target="../media/image236.png"/></Relationships>
</file>

<file path=ppt/slides/_rels/slide26.xml.rels><?xml version="1.0" encoding="UTF-8" standalone="yes"?>
<Relationships xmlns="http://schemas.openxmlformats.org/package/2006/relationships"><Relationship Id="rId26" Type="http://schemas.openxmlformats.org/officeDocument/2006/relationships/image" Target="../media/image258.svg"/><Relationship Id="rId21" Type="http://schemas.openxmlformats.org/officeDocument/2006/relationships/image" Target="../media/image253.png"/><Relationship Id="rId42" Type="http://schemas.openxmlformats.org/officeDocument/2006/relationships/image" Target="../media/image268.svg"/><Relationship Id="rId47" Type="http://schemas.openxmlformats.org/officeDocument/2006/relationships/image" Target="../media/image191.png"/><Relationship Id="rId63" Type="http://schemas.openxmlformats.org/officeDocument/2006/relationships/image" Target="../media/image200.png"/><Relationship Id="rId68" Type="http://schemas.openxmlformats.org/officeDocument/2006/relationships/image" Target="../media/image206.svg"/><Relationship Id="rId2" Type="http://schemas.openxmlformats.org/officeDocument/2006/relationships/notesSlide" Target="../notesSlides/notesSlide23.xml"/><Relationship Id="rId16" Type="http://schemas.openxmlformats.org/officeDocument/2006/relationships/image" Target="../media/image249.svg"/><Relationship Id="rId29" Type="http://schemas.openxmlformats.org/officeDocument/2006/relationships/image" Target="../media/image227.png"/><Relationship Id="rId11" Type="http://schemas.openxmlformats.org/officeDocument/2006/relationships/image" Target="../media/image247.png"/><Relationship Id="rId24" Type="http://schemas.openxmlformats.org/officeDocument/2006/relationships/image" Target="../media/image256.svg"/><Relationship Id="rId32" Type="http://schemas.openxmlformats.org/officeDocument/2006/relationships/image" Target="../media/image260.svg"/><Relationship Id="rId37" Type="http://schemas.openxmlformats.org/officeDocument/2006/relationships/image" Target="../media/image265.png"/><Relationship Id="rId40" Type="http://schemas.openxmlformats.org/officeDocument/2006/relationships/image" Target="../media/image267.svg"/><Relationship Id="rId45" Type="http://schemas.openxmlformats.org/officeDocument/2006/relationships/image" Target="../media/image189.png"/><Relationship Id="rId53" Type="http://schemas.openxmlformats.org/officeDocument/2006/relationships/image" Target="../media/image273.png"/><Relationship Id="rId58" Type="http://schemas.openxmlformats.org/officeDocument/2006/relationships/image" Target="../media/image277.svg"/><Relationship Id="rId66" Type="http://schemas.openxmlformats.org/officeDocument/2006/relationships/image" Target="../media/image112.svg"/><Relationship Id="rId74" Type="http://schemas.openxmlformats.org/officeDocument/2006/relationships/image" Target="../media/image287.svg"/><Relationship Id="rId5" Type="http://schemas.openxmlformats.org/officeDocument/2006/relationships/image" Target="../media/image241.png"/><Relationship Id="rId61" Type="http://schemas.openxmlformats.org/officeDocument/2006/relationships/image" Target="../media/image280.png"/><Relationship Id="rId19" Type="http://schemas.openxmlformats.org/officeDocument/2006/relationships/image" Target="../media/image252.png"/><Relationship Id="rId14" Type="http://schemas.openxmlformats.org/officeDocument/2006/relationships/image" Target="../media/image84.svg"/><Relationship Id="rId22" Type="http://schemas.openxmlformats.org/officeDocument/2006/relationships/image" Target="../media/image254.svg"/><Relationship Id="rId27" Type="http://schemas.openxmlformats.org/officeDocument/2006/relationships/image" Target="../media/image186.png"/><Relationship Id="rId30" Type="http://schemas.openxmlformats.org/officeDocument/2006/relationships/image" Target="../media/image228.svg"/><Relationship Id="rId35" Type="http://schemas.openxmlformats.org/officeDocument/2006/relationships/image" Target="../media/image263.png"/><Relationship Id="rId43" Type="http://schemas.openxmlformats.org/officeDocument/2006/relationships/image" Target="../media/image193.png"/><Relationship Id="rId48" Type="http://schemas.openxmlformats.org/officeDocument/2006/relationships/image" Target="../media/image192.svg"/><Relationship Id="rId56" Type="http://schemas.openxmlformats.org/officeDocument/2006/relationships/image" Target="../media/image275.svg"/><Relationship Id="rId64" Type="http://schemas.openxmlformats.org/officeDocument/2006/relationships/image" Target="../media/image117.svg"/><Relationship Id="rId69" Type="http://schemas.openxmlformats.org/officeDocument/2006/relationships/image" Target="../media/image282.png"/><Relationship Id="rId8" Type="http://schemas.openxmlformats.org/officeDocument/2006/relationships/image" Target="../media/image244.svg"/><Relationship Id="rId51" Type="http://schemas.openxmlformats.org/officeDocument/2006/relationships/image" Target="../media/image271.png"/><Relationship Id="rId72" Type="http://schemas.openxmlformats.org/officeDocument/2006/relationships/image" Target="../media/image285.svg"/><Relationship Id="rId3" Type="http://schemas.openxmlformats.org/officeDocument/2006/relationships/image" Target="../media/image239.png"/><Relationship Id="rId12" Type="http://schemas.openxmlformats.org/officeDocument/2006/relationships/image" Target="../media/image248.svg"/><Relationship Id="rId17" Type="http://schemas.openxmlformats.org/officeDocument/2006/relationships/image" Target="../media/image250.png"/><Relationship Id="rId25" Type="http://schemas.openxmlformats.org/officeDocument/2006/relationships/image" Target="../media/image257.png"/><Relationship Id="rId33" Type="http://schemas.openxmlformats.org/officeDocument/2006/relationships/image" Target="../media/image261.png"/><Relationship Id="rId38" Type="http://schemas.openxmlformats.org/officeDocument/2006/relationships/image" Target="../media/image115.svg"/><Relationship Id="rId46" Type="http://schemas.openxmlformats.org/officeDocument/2006/relationships/image" Target="../media/image190.svg"/><Relationship Id="rId59" Type="http://schemas.openxmlformats.org/officeDocument/2006/relationships/image" Target="../media/image278.png"/><Relationship Id="rId67" Type="http://schemas.openxmlformats.org/officeDocument/2006/relationships/image" Target="../media/image205.png"/><Relationship Id="rId20" Type="http://schemas.openxmlformats.org/officeDocument/2006/relationships/image" Target="../media/image137.svg"/><Relationship Id="rId41" Type="http://schemas.openxmlformats.org/officeDocument/2006/relationships/image" Target="../media/image195.png"/><Relationship Id="rId54" Type="http://schemas.openxmlformats.org/officeDocument/2006/relationships/image" Target="../media/image149.svg"/><Relationship Id="rId62" Type="http://schemas.openxmlformats.org/officeDocument/2006/relationships/image" Target="../media/image281.svg"/><Relationship Id="rId70" Type="http://schemas.openxmlformats.org/officeDocument/2006/relationships/image" Target="../media/image283.svg"/><Relationship Id="rId1" Type="http://schemas.openxmlformats.org/officeDocument/2006/relationships/slideLayout" Target="../slideLayouts/slideLayout7.xml"/><Relationship Id="rId6" Type="http://schemas.openxmlformats.org/officeDocument/2006/relationships/image" Target="../media/image242.svg"/><Relationship Id="rId15" Type="http://schemas.openxmlformats.org/officeDocument/2006/relationships/image" Target="../media/image97.png"/><Relationship Id="rId23" Type="http://schemas.openxmlformats.org/officeDocument/2006/relationships/image" Target="../media/image255.png"/><Relationship Id="rId28" Type="http://schemas.openxmlformats.org/officeDocument/2006/relationships/image" Target="../media/image109.svg"/><Relationship Id="rId36" Type="http://schemas.openxmlformats.org/officeDocument/2006/relationships/image" Target="../media/image264.svg"/><Relationship Id="rId49" Type="http://schemas.openxmlformats.org/officeDocument/2006/relationships/image" Target="../media/image269.png"/><Relationship Id="rId57" Type="http://schemas.openxmlformats.org/officeDocument/2006/relationships/image" Target="../media/image276.png"/><Relationship Id="rId10" Type="http://schemas.openxmlformats.org/officeDocument/2006/relationships/image" Target="../media/image246.svg"/><Relationship Id="rId31" Type="http://schemas.openxmlformats.org/officeDocument/2006/relationships/image" Target="../media/image259.png"/><Relationship Id="rId44" Type="http://schemas.openxmlformats.org/officeDocument/2006/relationships/image" Target="../media/image194.svg"/><Relationship Id="rId52" Type="http://schemas.openxmlformats.org/officeDocument/2006/relationships/image" Target="../media/image272.svg"/><Relationship Id="rId60" Type="http://schemas.openxmlformats.org/officeDocument/2006/relationships/image" Target="../media/image279.svg"/><Relationship Id="rId65" Type="http://schemas.openxmlformats.org/officeDocument/2006/relationships/image" Target="../media/image197.png"/><Relationship Id="rId73" Type="http://schemas.openxmlformats.org/officeDocument/2006/relationships/image" Target="../media/image286.png"/><Relationship Id="rId4" Type="http://schemas.openxmlformats.org/officeDocument/2006/relationships/image" Target="../media/image240.svg"/><Relationship Id="rId9" Type="http://schemas.openxmlformats.org/officeDocument/2006/relationships/image" Target="../media/image245.png"/><Relationship Id="rId13" Type="http://schemas.openxmlformats.org/officeDocument/2006/relationships/image" Target="../media/image99.png"/><Relationship Id="rId18" Type="http://schemas.openxmlformats.org/officeDocument/2006/relationships/image" Target="../media/image251.svg"/><Relationship Id="rId39" Type="http://schemas.openxmlformats.org/officeDocument/2006/relationships/image" Target="../media/image266.png"/><Relationship Id="rId34" Type="http://schemas.openxmlformats.org/officeDocument/2006/relationships/image" Target="../media/image262.svg"/><Relationship Id="rId50" Type="http://schemas.openxmlformats.org/officeDocument/2006/relationships/image" Target="../media/image270.svg"/><Relationship Id="rId55" Type="http://schemas.openxmlformats.org/officeDocument/2006/relationships/image" Target="../media/image274.png"/><Relationship Id="rId7" Type="http://schemas.openxmlformats.org/officeDocument/2006/relationships/image" Target="../media/image243.png"/><Relationship Id="rId71" Type="http://schemas.openxmlformats.org/officeDocument/2006/relationships/image" Target="../media/image284.png"/></Relationships>
</file>

<file path=ppt/slides/_rels/slide2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293.png"/><Relationship Id="rId18" Type="http://schemas.openxmlformats.org/officeDocument/2006/relationships/image" Target="../media/image296.svg"/><Relationship Id="rId26" Type="http://schemas.openxmlformats.org/officeDocument/2006/relationships/image" Target="../media/image74.svg"/><Relationship Id="rId39" Type="http://schemas.openxmlformats.org/officeDocument/2006/relationships/image" Target="../media/image301.png"/><Relationship Id="rId21" Type="http://schemas.openxmlformats.org/officeDocument/2006/relationships/image" Target="../media/image299.png"/><Relationship Id="rId34" Type="http://schemas.openxmlformats.org/officeDocument/2006/relationships/image" Target="../media/image231.svg"/><Relationship Id="rId7" Type="http://schemas.openxmlformats.org/officeDocument/2006/relationships/image" Target="../media/image290.png"/><Relationship Id="rId12" Type="http://schemas.openxmlformats.org/officeDocument/2006/relationships/image" Target="../media/image244.svg"/><Relationship Id="rId17" Type="http://schemas.openxmlformats.org/officeDocument/2006/relationships/image" Target="../media/image295.png"/><Relationship Id="rId25" Type="http://schemas.openxmlformats.org/officeDocument/2006/relationships/image" Target="../media/image135.png"/><Relationship Id="rId33" Type="http://schemas.openxmlformats.org/officeDocument/2006/relationships/image" Target="../media/image230.png"/><Relationship Id="rId38" Type="http://schemas.openxmlformats.org/officeDocument/2006/relationships/image" Target="../media/image78.svg"/><Relationship Id="rId2" Type="http://schemas.openxmlformats.org/officeDocument/2006/relationships/notesSlide" Target="../notesSlides/notesSlide25.xml"/><Relationship Id="rId16" Type="http://schemas.openxmlformats.org/officeDocument/2006/relationships/image" Target="../media/image248.svg"/><Relationship Id="rId20" Type="http://schemas.openxmlformats.org/officeDocument/2006/relationships/image" Target="../media/image298.svg"/><Relationship Id="rId29"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228.svg"/><Relationship Id="rId11" Type="http://schemas.openxmlformats.org/officeDocument/2006/relationships/image" Target="../media/image292.png"/><Relationship Id="rId24" Type="http://schemas.openxmlformats.org/officeDocument/2006/relationships/image" Target="../media/image76.svg"/><Relationship Id="rId32" Type="http://schemas.openxmlformats.org/officeDocument/2006/relationships/image" Target="../media/image139.svg"/><Relationship Id="rId37" Type="http://schemas.openxmlformats.org/officeDocument/2006/relationships/image" Target="../media/image131.png"/><Relationship Id="rId40" Type="http://schemas.openxmlformats.org/officeDocument/2006/relationships/image" Target="../media/image302.svg"/><Relationship Id="rId5" Type="http://schemas.openxmlformats.org/officeDocument/2006/relationships/image" Target="../media/image289.png"/><Relationship Id="rId15" Type="http://schemas.openxmlformats.org/officeDocument/2006/relationships/image" Target="../media/image294.png"/><Relationship Id="rId23" Type="http://schemas.openxmlformats.org/officeDocument/2006/relationships/image" Target="../media/image126.png"/><Relationship Id="rId28" Type="http://schemas.openxmlformats.org/officeDocument/2006/relationships/image" Target="../media/image147.svg"/><Relationship Id="rId36" Type="http://schemas.openxmlformats.org/officeDocument/2006/relationships/image" Target="../media/image72.svg"/><Relationship Id="rId10" Type="http://schemas.openxmlformats.org/officeDocument/2006/relationships/image" Target="../media/image242.svg"/><Relationship Id="rId19" Type="http://schemas.openxmlformats.org/officeDocument/2006/relationships/image" Target="../media/image297.png"/><Relationship Id="rId31" Type="http://schemas.openxmlformats.org/officeDocument/2006/relationships/image" Target="../media/image138.png"/><Relationship Id="rId4" Type="http://schemas.openxmlformats.org/officeDocument/2006/relationships/image" Target="../media/image117.svg"/><Relationship Id="rId9" Type="http://schemas.openxmlformats.org/officeDocument/2006/relationships/image" Target="../media/image291.png"/><Relationship Id="rId14" Type="http://schemas.openxmlformats.org/officeDocument/2006/relationships/image" Target="../media/image246.svg"/><Relationship Id="rId22" Type="http://schemas.openxmlformats.org/officeDocument/2006/relationships/image" Target="../media/image300.svg"/><Relationship Id="rId27" Type="http://schemas.openxmlformats.org/officeDocument/2006/relationships/image" Target="../media/image146.png"/><Relationship Id="rId30" Type="http://schemas.openxmlformats.org/officeDocument/2006/relationships/image" Target="../media/image149.svg"/><Relationship Id="rId35" Type="http://schemas.openxmlformats.org/officeDocument/2006/relationships/image" Target="../media/image132.png"/><Relationship Id="rId8" Type="http://schemas.openxmlformats.org/officeDocument/2006/relationships/image" Target="../media/image240.svg"/><Relationship Id="rId3"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30.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305.svg"/><Relationship Id="rId26" Type="http://schemas.openxmlformats.org/officeDocument/2006/relationships/image" Target="../media/image117.svg"/><Relationship Id="rId3" Type="http://schemas.openxmlformats.org/officeDocument/2006/relationships/image" Target="../media/image290.png"/><Relationship Id="rId21" Type="http://schemas.openxmlformats.org/officeDocument/2006/relationships/image" Target="../media/image306.png"/><Relationship Id="rId34" Type="http://schemas.openxmlformats.org/officeDocument/2006/relationships/image" Target="../media/image147.svg"/><Relationship Id="rId7" Type="http://schemas.openxmlformats.org/officeDocument/2006/relationships/image" Target="../media/image292.png"/><Relationship Id="rId12" Type="http://schemas.openxmlformats.org/officeDocument/2006/relationships/image" Target="../media/image248.svg"/><Relationship Id="rId17" Type="http://schemas.openxmlformats.org/officeDocument/2006/relationships/image" Target="../media/image304.png"/><Relationship Id="rId25" Type="http://schemas.openxmlformats.org/officeDocument/2006/relationships/image" Target="../media/image116.png"/><Relationship Id="rId33" Type="http://schemas.openxmlformats.org/officeDocument/2006/relationships/image" Target="../media/image146.png"/><Relationship Id="rId2" Type="http://schemas.openxmlformats.org/officeDocument/2006/relationships/notesSlide" Target="../notesSlides/notesSlide27.xml"/><Relationship Id="rId16" Type="http://schemas.openxmlformats.org/officeDocument/2006/relationships/image" Target="../media/image112.svg"/><Relationship Id="rId20" Type="http://schemas.openxmlformats.org/officeDocument/2006/relationships/image" Target="../media/image228.svg"/><Relationship Id="rId29" Type="http://schemas.openxmlformats.org/officeDocument/2006/relationships/image" Target="../media/image311.png"/><Relationship Id="rId1" Type="http://schemas.openxmlformats.org/officeDocument/2006/relationships/slideLayout" Target="../slideLayouts/slideLayout7.xml"/><Relationship Id="rId6" Type="http://schemas.openxmlformats.org/officeDocument/2006/relationships/image" Target="../media/image242.svg"/><Relationship Id="rId11" Type="http://schemas.openxmlformats.org/officeDocument/2006/relationships/image" Target="../media/image294.png"/><Relationship Id="rId24" Type="http://schemas.microsoft.com/office/2007/relationships/hdphoto" Target="../media/hdphoto1.wdp"/><Relationship Id="rId32" Type="http://schemas.openxmlformats.org/officeDocument/2006/relationships/image" Target="../media/image314.svg"/><Relationship Id="rId5" Type="http://schemas.openxmlformats.org/officeDocument/2006/relationships/image" Target="../media/image291.png"/><Relationship Id="rId15" Type="http://schemas.openxmlformats.org/officeDocument/2006/relationships/image" Target="../media/image111.png"/><Relationship Id="rId23" Type="http://schemas.openxmlformats.org/officeDocument/2006/relationships/image" Target="../media/image308.png"/><Relationship Id="rId28" Type="http://schemas.openxmlformats.org/officeDocument/2006/relationships/image" Target="../media/image310.svg"/><Relationship Id="rId36" Type="http://schemas.openxmlformats.org/officeDocument/2006/relationships/image" Target="../media/image149.svg"/><Relationship Id="rId10" Type="http://schemas.openxmlformats.org/officeDocument/2006/relationships/image" Target="../media/image246.svg"/><Relationship Id="rId19" Type="http://schemas.openxmlformats.org/officeDocument/2006/relationships/image" Target="../media/image289.png"/><Relationship Id="rId31" Type="http://schemas.openxmlformats.org/officeDocument/2006/relationships/image" Target="../media/image313.png"/><Relationship Id="rId4" Type="http://schemas.openxmlformats.org/officeDocument/2006/relationships/image" Target="../media/image240.svg"/><Relationship Id="rId9" Type="http://schemas.openxmlformats.org/officeDocument/2006/relationships/image" Target="../media/image293.png"/><Relationship Id="rId14" Type="http://schemas.openxmlformats.org/officeDocument/2006/relationships/image" Target="../media/image109.svg"/><Relationship Id="rId22" Type="http://schemas.openxmlformats.org/officeDocument/2006/relationships/image" Target="../media/image307.svg"/><Relationship Id="rId27" Type="http://schemas.openxmlformats.org/officeDocument/2006/relationships/image" Target="../media/image309.png"/><Relationship Id="rId30" Type="http://schemas.openxmlformats.org/officeDocument/2006/relationships/image" Target="../media/image312.svg"/><Relationship Id="rId35" Type="http://schemas.openxmlformats.org/officeDocument/2006/relationships/image" Target="../media/image148.png"/><Relationship Id="rId8" Type="http://schemas.openxmlformats.org/officeDocument/2006/relationships/image" Target="../media/image244.svg"/></Relationships>
</file>

<file path=ppt/slides/_rels/slide3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292.png"/><Relationship Id="rId18" Type="http://schemas.openxmlformats.org/officeDocument/2006/relationships/image" Target="../media/image248.svg"/><Relationship Id="rId26" Type="http://schemas.openxmlformats.org/officeDocument/2006/relationships/image" Target="../media/image109.svg"/><Relationship Id="rId3" Type="http://schemas.openxmlformats.org/officeDocument/2006/relationships/image" Target="../media/image316.png"/><Relationship Id="rId21" Type="http://schemas.openxmlformats.org/officeDocument/2006/relationships/image" Target="../media/image130.png"/><Relationship Id="rId7" Type="http://schemas.openxmlformats.org/officeDocument/2006/relationships/image" Target="../media/image114.png"/><Relationship Id="rId12" Type="http://schemas.openxmlformats.org/officeDocument/2006/relationships/image" Target="../media/image242.svg"/><Relationship Id="rId17" Type="http://schemas.openxmlformats.org/officeDocument/2006/relationships/image" Target="../media/image294.png"/><Relationship Id="rId25" Type="http://schemas.openxmlformats.org/officeDocument/2006/relationships/image" Target="../media/image108.png"/><Relationship Id="rId2" Type="http://schemas.openxmlformats.org/officeDocument/2006/relationships/notesSlide" Target="../notesSlides/notesSlide29.xml"/><Relationship Id="rId16" Type="http://schemas.openxmlformats.org/officeDocument/2006/relationships/image" Target="../media/image246.svg"/><Relationship Id="rId20" Type="http://schemas.openxmlformats.org/officeDocument/2006/relationships/image" Target="../media/image137.svg"/><Relationship Id="rId29" Type="http://schemas.openxmlformats.org/officeDocument/2006/relationships/image" Target="../media/image322.png"/><Relationship Id="rId1" Type="http://schemas.openxmlformats.org/officeDocument/2006/relationships/slideLayout" Target="../slideLayouts/slideLayout7.xml"/><Relationship Id="rId6" Type="http://schemas.openxmlformats.org/officeDocument/2006/relationships/image" Target="../media/image319.svg"/><Relationship Id="rId11" Type="http://schemas.openxmlformats.org/officeDocument/2006/relationships/image" Target="../media/image291.png"/><Relationship Id="rId24" Type="http://schemas.openxmlformats.org/officeDocument/2006/relationships/image" Target="../media/image78.svg"/><Relationship Id="rId32" Type="http://schemas.openxmlformats.org/officeDocument/2006/relationships/image" Target="../media/image324.svg"/><Relationship Id="rId5" Type="http://schemas.openxmlformats.org/officeDocument/2006/relationships/image" Target="../media/image318.png"/><Relationship Id="rId15" Type="http://schemas.openxmlformats.org/officeDocument/2006/relationships/image" Target="../media/image293.png"/><Relationship Id="rId23" Type="http://schemas.openxmlformats.org/officeDocument/2006/relationships/image" Target="../media/image131.png"/><Relationship Id="rId28" Type="http://schemas.openxmlformats.org/officeDocument/2006/relationships/image" Target="../media/image321.svg"/><Relationship Id="rId10" Type="http://schemas.openxmlformats.org/officeDocument/2006/relationships/image" Target="../media/image240.svg"/><Relationship Id="rId19" Type="http://schemas.openxmlformats.org/officeDocument/2006/relationships/image" Target="../media/image136.png"/><Relationship Id="rId31" Type="http://schemas.openxmlformats.org/officeDocument/2006/relationships/image" Target="../media/image146.png"/><Relationship Id="rId4" Type="http://schemas.openxmlformats.org/officeDocument/2006/relationships/image" Target="../media/image317.svg"/><Relationship Id="rId9" Type="http://schemas.openxmlformats.org/officeDocument/2006/relationships/image" Target="../media/image290.png"/><Relationship Id="rId14" Type="http://schemas.openxmlformats.org/officeDocument/2006/relationships/image" Target="../media/image244.svg"/><Relationship Id="rId22" Type="http://schemas.openxmlformats.org/officeDocument/2006/relationships/image" Target="../media/image70.svg"/><Relationship Id="rId27" Type="http://schemas.openxmlformats.org/officeDocument/2006/relationships/image" Target="../media/image320.png"/><Relationship Id="rId30" Type="http://schemas.openxmlformats.org/officeDocument/2006/relationships/image" Target="../media/image323.svg"/></Relationships>
</file>

<file path=ppt/slides/_rels/slide3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15.pn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0279"/>
            <a:ext cx="6699058" cy="3933490"/>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defTabSz="914364">
              <a:defRPr/>
            </a:pPr>
            <a:r>
              <a:rPr lang="en-US" sz="2800" dirty="0">
                <a:solidFill>
                  <a:srgbClr val="FFFFFF"/>
                </a:solidFill>
                <a:latin typeface="Arial Black"/>
                <a:cs typeface="Arial"/>
              </a:rPr>
              <a:t>HVORDAN SKAPE</a:t>
            </a:r>
          </a:p>
          <a:p>
            <a:pPr defTabSz="914364">
              <a:defRPr/>
            </a:pPr>
            <a:r>
              <a:rPr lang="en-US" sz="2800" dirty="0">
                <a:solidFill>
                  <a:srgbClr val="FFFFFF"/>
                </a:solidFill>
                <a:latin typeface="Arial Black"/>
                <a:cs typeface="Arial"/>
              </a:rPr>
              <a:t>FANTASTISKE KUNDERELASJONER </a:t>
            </a:r>
            <a:br>
              <a:rPr lang="en-US" sz="2800" dirty="0">
                <a:solidFill>
                  <a:srgbClr val="FFFFFF"/>
                </a:solidFill>
                <a:latin typeface="Arial Black"/>
                <a:cs typeface="Arial"/>
              </a:rPr>
            </a:br>
            <a:r>
              <a:rPr lang="en-US" sz="2800" dirty="0">
                <a:solidFill>
                  <a:srgbClr val="FFFFFF"/>
                </a:solidFill>
                <a:latin typeface="Arial Black"/>
                <a:cs typeface="Arial"/>
              </a:rPr>
              <a:t>MED CRM</a:t>
            </a:r>
            <a:endParaRPr lang="en-US" sz="2800" dirty="0">
              <a:solidFill>
                <a:srgbClr val="2B2929"/>
              </a:solidFill>
              <a:latin typeface="Arial Black"/>
              <a:cs typeface="Arial"/>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0"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1025434" y="5707108"/>
            <a:ext cx="7217481" cy="1270292"/>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r>
              <a:rPr lang="en-US" sz="7200">
                <a:solidFill>
                  <a:srgbClr val="005E58"/>
                </a:solidFill>
                <a:latin typeface="+mn-lt"/>
                <a:cs typeface="+mn-cs"/>
              </a:rPr>
              <a:t>KUNDEREISEN?</a:t>
            </a:r>
            <a:endParaRPr lang="en-US" sz="7200">
              <a:solidFill>
                <a:srgbClr val="005E58"/>
              </a:solidFill>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grpSp>
        <p:nvGrpSpPr>
          <p:cNvPr id="29" name="Group 28">
            <a:extLst>
              <a:ext uri="{FF2B5EF4-FFF2-40B4-BE49-F238E27FC236}">
                <a16:creationId xmlns:a16="http://schemas.microsoft.com/office/drawing/2014/main" id="{8C213C2A-D8DF-45E5-AF4A-F6596392B215}"/>
              </a:ext>
            </a:extLst>
          </p:cNvPr>
          <p:cNvGrpSpPr/>
          <p:nvPr/>
        </p:nvGrpSpPr>
        <p:grpSpPr>
          <a:xfrm>
            <a:off x="838693" y="147185"/>
            <a:ext cx="10514611" cy="5503287"/>
            <a:chOff x="838693" y="314606"/>
            <a:chExt cx="10514611" cy="5503287"/>
          </a:xfrm>
        </p:grpSpPr>
        <p:grpSp>
          <p:nvGrpSpPr>
            <p:cNvPr id="24" name="Group 23">
              <a:extLst>
                <a:ext uri="{FF2B5EF4-FFF2-40B4-BE49-F238E27FC236}">
                  <a16:creationId xmlns:a16="http://schemas.microsoft.com/office/drawing/2014/main" id="{52D2E485-5C33-49E0-B987-B7CE2C3EB52F}"/>
                </a:ext>
              </a:extLst>
            </p:cNvPr>
            <p:cNvGrpSpPr/>
            <p:nvPr/>
          </p:nvGrpSpPr>
          <p:grpSpPr>
            <a:xfrm>
              <a:off x="838693" y="314606"/>
              <a:ext cx="10514611" cy="5503287"/>
              <a:chOff x="838694" y="405180"/>
              <a:chExt cx="10514611" cy="5503287"/>
            </a:xfrm>
          </p:grpSpPr>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94" y="405180"/>
                <a:ext cx="10514611" cy="55032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204D9A8-DF44-4B5F-B94D-5EDFF67886AA}"/>
                  </a:ext>
                </a:extLst>
              </p:cNvPr>
              <p:cNvSpPr/>
              <p:nvPr/>
            </p:nvSpPr>
            <p:spPr>
              <a:xfrm>
                <a:off x="8242915" y="782043"/>
                <a:ext cx="1274572" cy="634631"/>
              </a:xfrm>
              <a:prstGeom prst="rect">
                <a:avLst/>
              </a:prstGeom>
              <a:solidFill>
                <a:srgbClr val="38B2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1600">
                  <a:solidFill>
                    <a:schemeClr val="bg1"/>
                  </a:solidFill>
                  <a:latin typeface="Arial Black" panose="020B0A04020102020204" pitchFamily="34" charset="0"/>
                </a:endParaRPr>
              </a:p>
            </p:txBody>
          </p:sp>
          <p:sp>
            <p:nvSpPr>
              <p:cNvPr id="12" name="Rectangle 11">
                <a:extLst>
                  <a:ext uri="{FF2B5EF4-FFF2-40B4-BE49-F238E27FC236}">
                    <a16:creationId xmlns:a16="http://schemas.microsoft.com/office/drawing/2014/main" id="{ACE1AE15-2785-40F1-A565-A462FF9056E7}"/>
                  </a:ext>
                </a:extLst>
              </p:cNvPr>
              <p:cNvSpPr/>
              <p:nvPr/>
            </p:nvSpPr>
            <p:spPr>
              <a:xfrm>
                <a:off x="8120347" y="1071310"/>
                <a:ext cx="1519707" cy="634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1837919"/>
                  </a:avLst>
                </a:prstTxWarp>
                <a:noAutofit/>
              </a:bodyPr>
              <a:lstStyle/>
              <a:p>
                <a:pPr algn="ctr"/>
                <a:r>
                  <a:rPr lang="en-US" sz="1600">
                    <a:solidFill>
                      <a:schemeClr val="bg1"/>
                    </a:solidFill>
                    <a:latin typeface="Arial Black" panose="020B0A04020102020204" pitchFamily="34" charset="0"/>
                  </a:rPr>
                  <a:t>LOJALITET</a:t>
                </a:r>
              </a:p>
            </p:txBody>
          </p:sp>
          <p:sp>
            <p:nvSpPr>
              <p:cNvPr id="10" name="Rectangle 9">
                <a:extLst>
                  <a:ext uri="{FF2B5EF4-FFF2-40B4-BE49-F238E27FC236}">
                    <a16:creationId xmlns:a16="http://schemas.microsoft.com/office/drawing/2014/main" id="{C7B88D81-5DD0-4480-B4A6-7669CBBA94EF}"/>
                  </a:ext>
                </a:extLst>
              </p:cNvPr>
              <p:cNvSpPr/>
              <p:nvPr/>
            </p:nvSpPr>
            <p:spPr>
              <a:xfrm>
                <a:off x="2275772" y="1010377"/>
                <a:ext cx="1970468" cy="345364"/>
              </a:xfrm>
              <a:prstGeom prst="rect">
                <a:avLst/>
              </a:prstGeom>
              <a:solidFill>
                <a:srgbClr val="D3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15" name="Rectangle 14">
                <a:extLst>
                  <a:ext uri="{FF2B5EF4-FFF2-40B4-BE49-F238E27FC236}">
                    <a16:creationId xmlns:a16="http://schemas.microsoft.com/office/drawing/2014/main" id="{560C84BE-2E7F-4B52-85DE-1F0178B73ADD}"/>
                  </a:ext>
                </a:extLst>
              </p:cNvPr>
              <p:cNvSpPr/>
              <p:nvPr/>
            </p:nvSpPr>
            <p:spPr>
              <a:xfrm rot="19532708">
                <a:off x="1674771" y="1080962"/>
                <a:ext cx="1730908" cy="562161"/>
              </a:xfrm>
              <a:prstGeom prst="rect">
                <a:avLst/>
              </a:prstGeom>
              <a:solidFill>
                <a:srgbClr val="D345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13" name="Rectangle 12">
                <a:extLst>
                  <a:ext uri="{FF2B5EF4-FFF2-40B4-BE49-F238E27FC236}">
                    <a16:creationId xmlns:a16="http://schemas.microsoft.com/office/drawing/2014/main" id="{5D167A79-C3B4-4CE1-8593-09B9A12BADB5}"/>
                  </a:ext>
                </a:extLst>
              </p:cNvPr>
              <p:cNvSpPr/>
              <p:nvPr/>
            </p:nvSpPr>
            <p:spPr>
              <a:xfrm rot="20484630">
                <a:off x="1698753" y="1093279"/>
                <a:ext cx="2576959" cy="1333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1837919"/>
                  </a:avLst>
                </a:prstTxWarp>
                <a:noAutofit/>
              </a:bodyPr>
              <a:lstStyle/>
              <a:p>
                <a:pPr algn="ctr"/>
                <a:r>
                  <a:rPr lang="en-US" sz="1600">
                    <a:solidFill>
                      <a:schemeClr val="bg1"/>
                    </a:solidFill>
                    <a:latin typeface="Arial Black" panose="020B0A04020102020204" pitchFamily="34" charset="0"/>
                  </a:rPr>
                  <a:t>AKTIV EVALUERING</a:t>
                </a:r>
              </a:p>
            </p:txBody>
          </p:sp>
          <p:sp>
            <p:nvSpPr>
              <p:cNvPr id="14" name="Rectangle 13">
                <a:extLst>
                  <a:ext uri="{FF2B5EF4-FFF2-40B4-BE49-F238E27FC236}">
                    <a16:creationId xmlns:a16="http://schemas.microsoft.com/office/drawing/2014/main" id="{E9019BF9-014D-499E-920F-059F8A465D75}"/>
                  </a:ext>
                </a:extLst>
              </p:cNvPr>
              <p:cNvSpPr/>
              <p:nvPr/>
            </p:nvSpPr>
            <p:spPr>
              <a:xfrm rot="19191890">
                <a:off x="5895975" y="1925040"/>
                <a:ext cx="489398" cy="2267201"/>
              </a:xfrm>
              <a:prstGeom prst="rect">
                <a:avLst/>
              </a:prstGeom>
              <a:solidFill>
                <a:srgbClr val="304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16" name="TextBox 15">
                <a:extLst>
                  <a:ext uri="{FF2B5EF4-FFF2-40B4-BE49-F238E27FC236}">
                    <a16:creationId xmlns:a16="http://schemas.microsoft.com/office/drawing/2014/main" id="{7D72F14A-4E3E-469A-B58E-E4B4E2C2F17F}"/>
                  </a:ext>
                </a:extLst>
              </p:cNvPr>
              <p:cNvSpPr txBox="1"/>
              <p:nvPr/>
            </p:nvSpPr>
            <p:spPr>
              <a:xfrm rot="2932843">
                <a:off x="4738925" y="2987546"/>
                <a:ext cx="3036434" cy="338554"/>
              </a:xfrm>
              <a:prstGeom prst="rect">
                <a:avLst/>
              </a:prstGeom>
              <a:noFill/>
            </p:spPr>
            <p:txBody>
              <a:bodyPr wrap="square" rtlCol="0">
                <a:spAutoFit/>
              </a:bodyPr>
              <a:lstStyle/>
              <a:p>
                <a:pPr algn="ctr"/>
                <a:r>
                  <a:rPr lang="en-US" sz="1600">
                    <a:solidFill>
                      <a:schemeClr val="bg1"/>
                    </a:solidFill>
                    <a:latin typeface="Arial Black" panose="020B0A04020102020204" pitchFamily="34" charset="0"/>
                  </a:rPr>
                  <a:t>KJØPSBESLUTNING</a:t>
                </a:r>
              </a:p>
            </p:txBody>
          </p:sp>
          <p:sp>
            <p:nvSpPr>
              <p:cNvPr id="17" name="Rectangle 16">
                <a:extLst>
                  <a:ext uri="{FF2B5EF4-FFF2-40B4-BE49-F238E27FC236}">
                    <a16:creationId xmlns:a16="http://schemas.microsoft.com/office/drawing/2014/main" id="{5F93C2B9-38D8-4B60-9996-B5952E79F579}"/>
                  </a:ext>
                </a:extLst>
              </p:cNvPr>
              <p:cNvSpPr/>
              <p:nvPr/>
            </p:nvSpPr>
            <p:spPr>
              <a:xfrm>
                <a:off x="8242915" y="4653957"/>
                <a:ext cx="1519707" cy="532709"/>
              </a:xfrm>
              <a:prstGeom prst="rect">
                <a:avLst/>
              </a:prstGeom>
              <a:solidFill>
                <a:srgbClr val="0B5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18" name="TextBox 17">
                <a:extLst>
                  <a:ext uri="{FF2B5EF4-FFF2-40B4-BE49-F238E27FC236}">
                    <a16:creationId xmlns:a16="http://schemas.microsoft.com/office/drawing/2014/main" id="{59FFE97D-C5DD-4E4D-94A4-B2814607AC4A}"/>
                  </a:ext>
                </a:extLst>
              </p:cNvPr>
              <p:cNvSpPr txBox="1"/>
              <p:nvPr/>
            </p:nvSpPr>
            <p:spPr>
              <a:xfrm rot="20506474">
                <a:off x="8127783" y="3964341"/>
                <a:ext cx="2374863" cy="1036488"/>
              </a:xfrm>
              <a:prstGeom prst="rect">
                <a:avLst/>
              </a:prstGeom>
              <a:noFill/>
            </p:spPr>
            <p:txBody>
              <a:bodyPr wrap="square" rtlCol="0">
                <a:prstTxWarp prst="textArchDown">
                  <a:avLst>
                    <a:gd name="adj" fmla="val 1157020"/>
                  </a:avLst>
                </a:prstTxWarp>
                <a:spAutoFit/>
              </a:bodyPr>
              <a:lstStyle/>
              <a:p>
                <a:r>
                  <a:rPr lang="en-US" sz="1600">
                    <a:solidFill>
                      <a:schemeClr val="bg1"/>
                    </a:solidFill>
                    <a:latin typeface="Arial Black" panose="020B0A04020102020204" pitchFamily="34" charset="0"/>
                  </a:rPr>
                  <a:t>KUNDEOPPLEVELSE</a:t>
                </a:r>
              </a:p>
            </p:txBody>
          </p:sp>
          <p:sp>
            <p:nvSpPr>
              <p:cNvPr id="19" name="Rectangle 18">
                <a:extLst>
                  <a:ext uri="{FF2B5EF4-FFF2-40B4-BE49-F238E27FC236}">
                    <a16:creationId xmlns:a16="http://schemas.microsoft.com/office/drawing/2014/main" id="{D2B07E1A-3CC7-4E4B-A4B9-7F88CFFC60AB}"/>
                  </a:ext>
                </a:extLst>
              </p:cNvPr>
              <p:cNvSpPr/>
              <p:nvPr/>
            </p:nvSpPr>
            <p:spPr>
              <a:xfrm>
                <a:off x="1275008" y="3065172"/>
                <a:ext cx="392564" cy="936380"/>
              </a:xfrm>
              <a:prstGeom prst="rect">
                <a:avLst/>
              </a:prstGeom>
              <a:solidFill>
                <a:srgbClr val="A6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21" name="Rectangle 20">
                <a:extLst>
                  <a:ext uri="{FF2B5EF4-FFF2-40B4-BE49-F238E27FC236}">
                    <a16:creationId xmlns:a16="http://schemas.microsoft.com/office/drawing/2014/main" id="{656AF058-A0E5-4F3F-88AF-B87328702298}"/>
                  </a:ext>
                </a:extLst>
              </p:cNvPr>
              <p:cNvSpPr/>
              <p:nvPr/>
            </p:nvSpPr>
            <p:spPr>
              <a:xfrm rot="20555096">
                <a:off x="1604712" y="3680293"/>
                <a:ext cx="392564" cy="936380"/>
              </a:xfrm>
              <a:prstGeom prst="rect">
                <a:avLst/>
              </a:prstGeom>
              <a:solidFill>
                <a:srgbClr val="A6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22" name="Rectangle 21">
                <a:extLst>
                  <a:ext uri="{FF2B5EF4-FFF2-40B4-BE49-F238E27FC236}">
                    <a16:creationId xmlns:a16="http://schemas.microsoft.com/office/drawing/2014/main" id="{C712F7AC-10A2-47F9-BBAB-2F3E389A0E28}"/>
                  </a:ext>
                </a:extLst>
              </p:cNvPr>
              <p:cNvSpPr/>
              <p:nvPr/>
            </p:nvSpPr>
            <p:spPr>
              <a:xfrm rot="17635560">
                <a:off x="2148356" y="4209873"/>
                <a:ext cx="392564" cy="936380"/>
              </a:xfrm>
              <a:prstGeom prst="rect">
                <a:avLst/>
              </a:prstGeom>
              <a:solidFill>
                <a:srgbClr val="A6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23" name="Rectangle 22">
                <a:extLst>
                  <a:ext uri="{FF2B5EF4-FFF2-40B4-BE49-F238E27FC236}">
                    <a16:creationId xmlns:a16="http://schemas.microsoft.com/office/drawing/2014/main" id="{BFB57335-547D-4ED8-A3EA-2CC456B496A7}"/>
                  </a:ext>
                </a:extLst>
              </p:cNvPr>
              <p:cNvSpPr/>
              <p:nvPr/>
            </p:nvSpPr>
            <p:spPr>
              <a:xfrm rot="17014949">
                <a:off x="2790877" y="4475713"/>
                <a:ext cx="409741" cy="936380"/>
              </a:xfrm>
              <a:prstGeom prst="rect">
                <a:avLst/>
              </a:prstGeom>
              <a:solidFill>
                <a:srgbClr val="A6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grpSp>
        <p:sp>
          <p:nvSpPr>
            <p:cNvPr id="26" name="TextBox 25">
              <a:extLst>
                <a:ext uri="{FF2B5EF4-FFF2-40B4-BE49-F238E27FC236}">
                  <a16:creationId xmlns:a16="http://schemas.microsoft.com/office/drawing/2014/main" id="{8A588092-FAC6-44B6-8701-23567F83A015}"/>
                </a:ext>
              </a:extLst>
            </p:cNvPr>
            <p:cNvSpPr txBox="1"/>
            <p:nvPr/>
          </p:nvSpPr>
          <p:spPr>
            <a:xfrm rot="2604045">
              <a:off x="1104439" y="3417246"/>
              <a:ext cx="2880444" cy="1275362"/>
            </a:xfrm>
            <a:prstGeom prst="rect">
              <a:avLst/>
            </a:prstGeom>
            <a:noFill/>
          </p:spPr>
          <p:txBody>
            <a:bodyPr wrap="square" rtlCol="0">
              <a:prstTxWarp prst="textArchDown">
                <a:avLst>
                  <a:gd name="adj" fmla="val 1157020"/>
                </a:avLst>
              </a:prstTxWarp>
              <a:spAutoFit/>
            </a:bodyPr>
            <a:lstStyle/>
            <a:p>
              <a:r>
                <a:rPr lang="en-US" sz="1600">
                  <a:solidFill>
                    <a:schemeClr val="bg1"/>
                  </a:solidFill>
                  <a:latin typeface="Arial Black" panose="020B0A04020102020204" pitchFamily="34" charset="0"/>
                </a:rPr>
                <a:t>INNLEDENDE EVALUERING</a:t>
              </a:r>
            </a:p>
          </p:txBody>
        </p:sp>
        <p:sp>
          <p:nvSpPr>
            <p:cNvPr id="25" name="Rectangle 24">
              <a:extLst>
                <a:ext uri="{FF2B5EF4-FFF2-40B4-BE49-F238E27FC236}">
                  <a16:creationId xmlns:a16="http://schemas.microsoft.com/office/drawing/2014/main" id="{CC427299-7EB6-42C5-BA08-330EC16E243F}"/>
                </a:ext>
              </a:extLst>
            </p:cNvPr>
            <p:cNvSpPr/>
            <p:nvPr/>
          </p:nvSpPr>
          <p:spPr>
            <a:xfrm rot="18977915">
              <a:off x="4905211" y="3613623"/>
              <a:ext cx="862885" cy="528034"/>
            </a:xfrm>
            <a:prstGeom prst="rect">
              <a:avLst/>
            </a:prstGeom>
            <a:solidFill>
              <a:srgbClr val="7B7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27" name="TextBox 26">
              <a:extLst>
                <a:ext uri="{FF2B5EF4-FFF2-40B4-BE49-F238E27FC236}">
                  <a16:creationId xmlns:a16="http://schemas.microsoft.com/office/drawing/2014/main" id="{9ACC2EB7-2DA3-4E14-8233-F7F7496C84A6}"/>
                </a:ext>
              </a:extLst>
            </p:cNvPr>
            <p:cNvSpPr txBox="1"/>
            <p:nvPr/>
          </p:nvSpPr>
          <p:spPr>
            <a:xfrm rot="18727394">
              <a:off x="4657206" y="3585252"/>
              <a:ext cx="1329660" cy="584775"/>
            </a:xfrm>
            <a:prstGeom prst="rect">
              <a:avLst/>
            </a:prstGeom>
            <a:noFill/>
          </p:spPr>
          <p:txBody>
            <a:bodyPr wrap="square" rtlCol="0">
              <a:spAutoFit/>
            </a:bodyPr>
            <a:lstStyle/>
            <a:p>
              <a:pPr algn="ctr"/>
              <a:r>
                <a:rPr lang="en-US" sz="1600">
                  <a:solidFill>
                    <a:schemeClr val="bg1"/>
                  </a:solidFill>
                  <a:latin typeface="Arial Black" panose="020B0A04020102020204" pitchFamily="34" charset="0"/>
                </a:rPr>
                <a:t>IKKE </a:t>
              </a:r>
            </a:p>
            <a:p>
              <a:pPr algn="ctr"/>
              <a:r>
                <a:rPr lang="en-US" sz="1600">
                  <a:solidFill>
                    <a:schemeClr val="bg1"/>
                  </a:solidFill>
                  <a:latin typeface="Arial Black" panose="020B0A04020102020204" pitchFamily="34" charset="0"/>
                </a:rPr>
                <a:t>BEVISST</a:t>
              </a:r>
            </a:p>
          </p:txBody>
        </p:sp>
        <p:sp>
          <p:nvSpPr>
            <p:cNvPr id="28" name="Rectangle 27">
              <a:extLst>
                <a:ext uri="{FF2B5EF4-FFF2-40B4-BE49-F238E27FC236}">
                  <a16:creationId xmlns:a16="http://schemas.microsoft.com/office/drawing/2014/main" id="{1246F7A4-1A6C-4DD6-9644-0A2B29047CC5}"/>
                </a:ext>
              </a:extLst>
            </p:cNvPr>
            <p:cNvSpPr/>
            <p:nvPr/>
          </p:nvSpPr>
          <p:spPr>
            <a:xfrm rot="19653346">
              <a:off x="3952879" y="4650189"/>
              <a:ext cx="929140" cy="386366"/>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Black" panose="020B0A04020102020204" pitchFamily="34" charset="0"/>
              </a:endParaRPr>
            </a:p>
          </p:txBody>
        </p:sp>
        <p:sp>
          <p:nvSpPr>
            <p:cNvPr id="30" name="TextBox 29">
              <a:extLst>
                <a:ext uri="{FF2B5EF4-FFF2-40B4-BE49-F238E27FC236}">
                  <a16:creationId xmlns:a16="http://schemas.microsoft.com/office/drawing/2014/main" id="{129E36F9-ED11-4CAE-B841-2FC03A7270C3}"/>
                </a:ext>
              </a:extLst>
            </p:cNvPr>
            <p:cNvSpPr txBox="1"/>
            <p:nvPr/>
          </p:nvSpPr>
          <p:spPr>
            <a:xfrm rot="19891361">
              <a:off x="3638541" y="4524252"/>
              <a:ext cx="1329660" cy="338554"/>
            </a:xfrm>
            <a:prstGeom prst="rect">
              <a:avLst/>
            </a:prstGeom>
            <a:noFill/>
          </p:spPr>
          <p:txBody>
            <a:bodyPr wrap="square" rtlCol="0">
              <a:prstTxWarp prst="textArchDown">
                <a:avLst/>
              </a:prstTxWarp>
              <a:spAutoFit/>
            </a:bodyPr>
            <a:lstStyle/>
            <a:p>
              <a:pPr algn="ctr"/>
              <a:r>
                <a:rPr lang="en-US" sz="1600">
                  <a:solidFill>
                    <a:schemeClr val="bg1"/>
                  </a:solidFill>
                  <a:latin typeface="Arial Black" panose="020B0A04020102020204" pitchFamily="34" charset="0"/>
                </a:rPr>
                <a:t>TRIGGER</a:t>
              </a:r>
            </a:p>
          </p:txBody>
        </p:sp>
      </p:grpSp>
      <p:sp>
        <p:nvSpPr>
          <p:cNvPr id="11" name="Title 4">
            <a:extLst>
              <a:ext uri="{FF2B5EF4-FFF2-40B4-BE49-F238E27FC236}">
                <a16:creationId xmlns:a16="http://schemas.microsoft.com/office/drawing/2014/main" id="{26A49339-7E09-4D1D-88AF-16DB896C5E94}"/>
              </a:ext>
            </a:extLst>
          </p:cNvPr>
          <p:cNvSpPr txBox="1">
            <a:spLocks/>
          </p:cNvSpPr>
          <p:nvPr/>
        </p:nvSpPr>
        <p:spPr>
          <a:xfrm>
            <a:off x="1070997" y="5268644"/>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a:lnSpc>
                <a:spcPct val="100000"/>
              </a:lnSpc>
            </a:pPr>
            <a:r>
              <a:rPr lang="en-US" sz="2800">
                <a:solidFill>
                  <a:srgbClr val="005E58"/>
                </a:solidFill>
                <a:latin typeface="+mn-lt"/>
                <a:cs typeface="+mn-cs"/>
              </a:rPr>
              <a:t>HAR DERE DESIGNET</a:t>
            </a:r>
            <a:endParaRPr lang="en-US" sz="2800">
              <a:solidFill>
                <a:srgbClr val="005E58"/>
              </a:solidFill>
            </a:endParaRPr>
          </a:p>
        </p:txBody>
      </p:sp>
    </p:spTree>
    <p:extLst>
      <p:ext uri="{BB962C8B-B14F-4D97-AF65-F5344CB8AC3E}">
        <p14:creationId xmlns:p14="http://schemas.microsoft.com/office/powerpoint/2010/main" val="183385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nb-NO">
                <a:latin typeface="+mn-lt"/>
              </a:rPr>
              <a:t>En smidig </a:t>
            </a:r>
            <a:br>
              <a:rPr lang="nb-NO">
                <a:latin typeface="+mn-lt"/>
              </a:rPr>
            </a:br>
            <a:r>
              <a:rPr lang="nb-NO" sz="8800">
                <a:latin typeface="+mn-lt"/>
              </a:rPr>
              <a:t>KUNDEREISE</a:t>
            </a:r>
            <a:r>
              <a:rPr lang="nb-NO" sz="6000">
                <a:latin typeface="+mn-lt"/>
              </a:rPr>
              <a:t> </a:t>
            </a:r>
            <a:br>
              <a:rPr lang="nb-NO" sz="4800">
                <a:latin typeface="+mn-lt"/>
              </a:rPr>
            </a:br>
            <a:r>
              <a:rPr lang="nb-NO">
                <a:latin typeface="+mn-lt"/>
              </a:rPr>
              <a:t>gir konkurransefortrinn</a:t>
            </a:r>
            <a:br>
              <a:rPr lang="nb-NO">
                <a:latin typeface="+mn-lt"/>
              </a:rPr>
            </a:br>
            <a:br>
              <a:rPr lang="nb-NO">
                <a:latin typeface="+mn-lt"/>
              </a:rPr>
            </a:br>
            <a:r>
              <a:rPr lang="nb-NO" sz="2800">
                <a:latin typeface="+mn-lt"/>
              </a:rPr>
              <a:t>Finnes det noe i verktøykassen, </a:t>
            </a:r>
            <a:br>
              <a:rPr lang="nb-NO" sz="2800">
                <a:latin typeface="+mn-lt"/>
              </a:rPr>
            </a:br>
            <a:r>
              <a:rPr lang="nb-NO" sz="2800">
                <a:latin typeface="+mn-lt"/>
              </a:rPr>
              <a:t>eller må alle finne opp hjulet?</a:t>
            </a: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t>EN PLATTFORM FOR VEKST</a:t>
            </a:r>
          </a:p>
        </p:txBody>
      </p:sp>
      <p:sp>
        <p:nvSpPr>
          <p:cNvPr id="13" name="TextBox 12">
            <a:extLst>
              <a:ext uri="{FF2B5EF4-FFF2-40B4-BE49-F238E27FC236}">
                <a16:creationId xmlns:a16="http://schemas.microsoft.com/office/drawing/2014/main" id="{3A0FB021-30AD-44B7-BC8F-3FB92307B7DC}"/>
              </a:ext>
            </a:extLst>
          </p:cNvPr>
          <p:cNvSpPr txBox="1"/>
          <p:nvPr/>
        </p:nvSpPr>
        <p:spPr>
          <a:xfrm>
            <a:off x="1337245" y="2842908"/>
            <a:ext cx="2000458" cy="307777"/>
          </a:xfrm>
          <a:prstGeom prst="rect">
            <a:avLst/>
          </a:prstGeom>
          <a:noFill/>
        </p:spPr>
        <p:txBody>
          <a:bodyPr wrap="square" rtlCol="0">
            <a:spAutoFit/>
          </a:bodyPr>
          <a:lstStyle/>
          <a:p>
            <a:r>
              <a:rPr lang="nb-NO" sz="1400">
                <a:solidFill>
                  <a:srgbClr val="005E58"/>
                </a:solidFill>
              </a:rPr>
              <a:t>Brukervennlighet</a:t>
            </a: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algn="ctr"/>
            <a:r>
              <a:rPr lang="nb-NO" sz="1400" dirty="0">
                <a:solidFill>
                  <a:srgbClr val="005E58"/>
                </a:solidFill>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848811" y="2198363"/>
            <a:ext cx="1455175" cy="307777"/>
          </a:xfrm>
          <a:prstGeom prst="rect">
            <a:avLst/>
          </a:prstGeom>
          <a:noFill/>
        </p:spPr>
        <p:txBody>
          <a:bodyPr wrap="square" rtlCol="0">
            <a:spAutoFit/>
          </a:bodyPr>
          <a:lstStyle/>
          <a:p>
            <a:pPr algn="ctr"/>
            <a:r>
              <a:rPr lang="nb-NO" sz="1400">
                <a:solidFill>
                  <a:srgbClr val="005E58"/>
                </a:solidFill>
              </a:rPr>
              <a:t>Kundeplattform</a:t>
            </a: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algn="ctr"/>
            <a:r>
              <a:rPr lang="nb-NO" sz="1400">
                <a:solidFill>
                  <a:srgbClr val="005E58"/>
                </a:solidFill>
              </a:rPr>
              <a:t>Mobil</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algn="ctr"/>
            <a:r>
              <a:rPr lang="nb-NO" sz="1400">
                <a:solidFill>
                  <a:srgbClr val="005E58"/>
                </a:solidFill>
              </a:rPr>
              <a:t>Produktivitetsplattform</a:t>
            </a:r>
          </a:p>
          <a:p>
            <a:pPr algn="ctr"/>
            <a:r>
              <a:rPr lang="nb-NO" sz="1400">
                <a:solidFill>
                  <a:srgbClr val="005E58"/>
                </a:solidFill>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algn="ctr"/>
            <a:r>
              <a:rPr lang="nb-NO" sz="1400">
                <a:solidFill>
                  <a:srgbClr val="005E58"/>
                </a:solidFill>
              </a:rPr>
              <a:t>Integrasjoner</a:t>
            </a:r>
          </a:p>
          <a:p>
            <a:pPr algn="ctr"/>
            <a:r>
              <a:rPr lang="nb-NO" sz="1400">
                <a:solidFill>
                  <a:srgbClr val="005E58"/>
                </a:solidFill>
              </a:rPr>
              <a:t>(App Store &amp; API)</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307777"/>
          </a:xfrm>
          <a:prstGeom prst="rect">
            <a:avLst/>
          </a:prstGeom>
          <a:noFill/>
        </p:spPr>
        <p:txBody>
          <a:bodyPr wrap="square" rtlCol="0">
            <a:spAutoFit/>
          </a:bodyPr>
          <a:lstStyle/>
          <a:p>
            <a:pPr algn="ctr"/>
            <a:r>
              <a:rPr lang="nb-NO" sz="1400">
                <a:solidFill>
                  <a:srgbClr val="005E58"/>
                </a:solidFill>
              </a:rPr>
              <a:t>Nye funksjoner</a:t>
            </a: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algn="ctr"/>
            <a:r>
              <a:rPr lang="nb-NO" sz="1400">
                <a:solidFill>
                  <a:srgbClr val="005E58"/>
                </a:solidFill>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19198" y="1261516"/>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algn="ctr"/>
            <a:r>
              <a:rPr lang="nb-NO" sz="1400" b="1" dirty="0">
                <a:solidFill>
                  <a:srgbClr val="005E58"/>
                </a:solidFill>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algn="ctr"/>
            <a:r>
              <a:rPr lang="nb-NO" sz="1400" b="1">
                <a:solidFill>
                  <a:srgbClr val="005E58"/>
                </a:solidFill>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algn="ctr"/>
            <a:r>
              <a:rPr lang="nb-NO" sz="1400" b="1">
                <a:solidFill>
                  <a:srgbClr val="005E58"/>
                </a:solidFill>
              </a:rPr>
              <a:t>SALG</a:t>
            </a:r>
          </a:p>
        </p:txBody>
      </p:sp>
    </p:spTree>
    <p:extLst>
      <p:ext uri="{BB962C8B-B14F-4D97-AF65-F5344CB8AC3E}">
        <p14:creationId xmlns:p14="http://schemas.microsoft.com/office/powerpoint/2010/main" val="311049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a:grayscl/>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a:grayscl/>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611211" y="4593642"/>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a:grayscl/>
          </a:blip>
          <a:stretch>
            <a:fillRect/>
          </a:stretch>
        </p:blipFill>
        <p:spPr>
          <a:xfrm>
            <a:off x="8352215" y="4523178"/>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DC29-0C96-46F7-BE6C-D9E92053DBB0}"/>
              </a:ext>
            </a:extLst>
          </p:cNvPr>
          <p:cNvSpPr>
            <a:spLocks noGrp="1"/>
          </p:cNvSpPr>
          <p:nvPr>
            <p:ph type="title"/>
          </p:nvPr>
        </p:nvSpPr>
        <p:spPr/>
        <p:txBody>
          <a:bodyPr/>
          <a:lstStyle/>
          <a:p>
            <a:r>
              <a:rPr lang="en-US" dirty="0" err="1"/>
              <a:t>Resultater</a:t>
            </a:r>
            <a:r>
              <a:rPr lang="en-US" dirty="0"/>
              <a:t> fra Survey</a:t>
            </a:r>
          </a:p>
        </p:txBody>
      </p:sp>
      <p:sp>
        <p:nvSpPr>
          <p:cNvPr id="3" name="Content Placeholder 2">
            <a:extLst>
              <a:ext uri="{FF2B5EF4-FFF2-40B4-BE49-F238E27FC236}">
                <a16:creationId xmlns:a16="http://schemas.microsoft.com/office/drawing/2014/main" id="{E90E07DA-6769-44E0-84D5-240CCE49852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34247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123567" y="1093085"/>
            <a:ext cx="11948983" cy="2275078"/>
          </a:xfrm>
        </p:spPr>
        <p:txBody>
          <a:bodyPr>
            <a:normAutofit/>
          </a:bodyPr>
          <a:lstStyle/>
          <a:p>
            <a:pPr algn="ctr"/>
            <a:r>
              <a:rPr lang="nb-NO" sz="4800" dirty="0">
                <a:latin typeface="Arial Black" panose="020B0A04020102020204" pitchFamily="34" charset="0"/>
              </a:rPr>
              <a:t>ALT DU TRENGER PÅ ETT STED</a:t>
            </a:r>
            <a:endParaRPr lang="en-US" sz="480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71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417" y="3094141"/>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189961" y="173557"/>
            <a:ext cx="2819400" cy="5382900"/>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981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1977115"/>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94661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Kundebilde</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4977637"/>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algn="ctr"/>
              <a:r>
                <a:rPr lang="nb-NO" dirty="0"/>
                <a:t>Kalender</a:t>
              </a:r>
              <a:endParaRPr lang="en-US" dirty="0"/>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2952980"/>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algn="ctr"/>
              <a:r>
                <a:rPr lang="nb-NO" dirty="0"/>
                <a:t>Prosjekt</a:t>
              </a:r>
              <a:endParaRPr lang="en-US" dirty="0"/>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27880"/>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algn="ctr"/>
              <a:r>
                <a:rPr lang="nb-NO" dirty="0"/>
                <a:t>Dokument</a:t>
              </a:r>
              <a:endParaRPr lang="en-US" dirty="0"/>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790714"/>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algn="ctr"/>
              <a:r>
                <a:rPr lang="nb-NO" dirty="0"/>
                <a:t>Person</a:t>
              </a:r>
              <a:endParaRPr lang="en-US" dirty="0"/>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378016"/>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algn="ctr"/>
              <a:r>
                <a:rPr lang="nb-NO" dirty="0"/>
                <a:t>Salg</a:t>
              </a:r>
              <a:endParaRPr lang="en-US" dirty="0"/>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368367"/>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algn="ctr"/>
              <a:r>
                <a:rPr lang="nb-NO" dirty="0"/>
                <a:t>Kunde</a:t>
              </a:r>
              <a:endParaRPr lang="en-US" dirty="0"/>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8879233" y="3075054"/>
            <a:ext cx="2293124" cy="1591223"/>
            <a:chOff x="9374849" y="3844389"/>
            <a:chExt cx="2293124"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374849" y="3844389"/>
              <a:ext cx="2293124" cy="1591223"/>
              <a:chOff x="9374849" y="3844389"/>
              <a:chExt cx="2293124"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374849" y="3844389"/>
                <a:ext cx="2293124" cy="369332"/>
              </a:xfrm>
              <a:prstGeom prst="rect">
                <a:avLst/>
              </a:prstGeom>
              <a:noFill/>
            </p:spPr>
            <p:txBody>
              <a:bodyPr wrap="square" rtlCol="0">
                <a:spAutoFit/>
              </a:bodyPr>
              <a:lstStyle/>
              <a:p>
                <a:pPr algn="ctr"/>
                <a:r>
                  <a:rPr lang="nb-NO" dirty="0"/>
                  <a:t>Sak</a:t>
                </a:r>
                <a:endParaRPr lang="en-US" dirty="0"/>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4986490"/>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33">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algn="ctr"/>
                <a:r>
                  <a:rPr lang="nb-NO" dirty="0"/>
                  <a:t>Utsendelser</a:t>
                </a:r>
                <a:endParaRPr lang="en-US" dirty="0"/>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39178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1938992"/>
          </a:xfrm>
          <a:prstGeom prst="rect">
            <a:avLst/>
          </a:prstGeom>
          <a:noFill/>
        </p:spPr>
        <p:txBody>
          <a:bodyPr wrap="square" rtlCol="0">
            <a:spAutoFit/>
          </a:bodyPr>
          <a:lstStyle/>
          <a:p>
            <a:r>
              <a:rPr lang="nb-NO" sz="4000" dirty="0">
                <a:solidFill>
                  <a:schemeClr val="bg1"/>
                </a:solidFill>
              </a:rPr>
              <a:t>Ambisjonen til enhver bedrift er vekst, og markedsføring står helt sentralt for å nå det målet.</a:t>
            </a:r>
            <a:endParaRPr lang="en-US" dirty="0">
              <a:solidFill>
                <a:schemeClr val="bg1"/>
              </a:solidFill>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OG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2051890"/>
            <a:ext cx="7716821" cy="1859795"/>
          </a:xfrm>
        </p:spPr>
        <p:txBody>
          <a:bodyPr>
            <a:normAutofit fontScale="90000"/>
          </a:bodyPr>
          <a:lstStyle/>
          <a:p>
            <a:r>
              <a:rPr lang="nb-NO" sz="3600">
                <a:latin typeface="Arial" panose="020B0604020202020204" pitchFamily="34" charset="0"/>
                <a:cs typeface="Arial" panose="020B0604020202020204" pitchFamily="34" charset="0"/>
              </a:rPr>
              <a:t>74 %</a:t>
            </a:r>
            <a:r>
              <a:rPr lang="nb-NO" sz="3600" b="0">
                <a:latin typeface="Arial" panose="020B0604020202020204" pitchFamily="34" charset="0"/>
                <a:cs typeface="Arial" panose="020B0604020202020204" pitchFamily="34" charset="0"/>
              </a:rPr>
              <a:t> av selskaper har konvertering av leads til salg som sin høyeste prioritet. </a:t>
            </a:r>
            <a:br>
              <a:rPr lang="nb-NO" sz="3600" b="0">
                <a:latin typeface="Arial" panose="020B0604020202020204" pitchFamily="34" charset="0"/>
                <a:cs typeface="Arial" panose="020B0604020202020204" pitchFamily="34" charset="0"/>
              </a:rPr>
            </a:br>
            <a:br>
              <a:rPr lang="nb-NO" sz="3600" b="0">
                <a:latin typeface="Arial" panose="020B0604020202020204" pitchFamily="34" charset="0"/>
                <a:cs typeface="Arial" panose="020B0604020202020204" pitchFamily="34" charset="0"/>
              </a:rPr>
            </a:br>
            <a:r>
              <a:rPr lang="nb-NO" sz="3600" b="0">
                <a:latin typeface="Arial" panose="020B0604020202020204" pitchFamily="34" charset="0"/>
                <a:cs typeface="Arial" panose="020B0604020202020204" pitchFamily="34" charset="0"/>
              </a:rPr>
              <a:t>Nesten </a:t>
            </a:r>
            <a:r>
              <a:rPr lang="nb-NO" sz="3600">
                <a:latin typeface="Arial" panose="020B0604020202020204" pitchFamily="34" charset="0"/>
                <a:cs typeface="Arial" panose="020B0604020202020204" pitchFamily="34" charset="0"/>
              </a:rPr>
              <a:t>40 % </a:t>
            </a:r>
            <a:r>
              <a:rPr lang="nb-NO" sz="3600" b="0">
                <a:latin typeface="Arial" panose="020B0604020202020204" pitchFamily="34" charset="0"/>
                <a:cs typeface="Arial" panose="020B0604020202020204" pitchFamily="34" charset="0"/>
              </a:rPr>
              <a:t>av alle selskaper sliter med prospektering</a:t>
            </a:r>
            <a:br>
              <a:rPr lang="nb-NO" sz="3600" b="0">
                <a:latin typeface="Arial" panose="020B0604020202020204" pitchFamily="34" charset="0"/>
                <a:cs typeface="Arial" panose="020B0604020202020204" pitchFamily="34" charset="0"/>
              </a:rPr>
            </a:br>
            <a:br>
              <a:rPr lang="nb-NO" sz="3600" b="0">
                <a:latin typeface="Arial" panose="020B0604020202020204" pitchFamily="34" charset="0"/>
                <a:cs typeface="Arial" panose="020B0604020202020204" pitchFamily="34" charset="0"/>
              </a:rPr>
            </a:br>
            <a:r>
              <a:rPr lang="nb-NO" sz="3600" b="0">
                <a:latin typeface="Arial" panose="020B0604020202020204" pitchFamily="34" charset="0"/>
                <a:cs typeface="Arial" panose="020B0604020202020204" pitchFamily="34" charset="0"/>
              </a:rPr>
              <a:t>Hvordan kan du enklere samle inn leads?</a:t>
            </a:r>
            <a:br>
              <a:rPr lang="nb-NO" sz="3600" b="0">
                <a:latin typeface="Arial" panose="020B0604020202020204" pitchFamily="34" charset="0"/>
                <a:cs typeface="Arial" panose="020B0604020202020204" pitchFamily="34" charset="0"/>
              </a:rPr>
            </a:br>
            <a:r>
              <a:rPr lang="nb-NO" sz="3600" b="0">
                <a:latin typeface="Arial" panose="020B0604020202020204" pitchFamily="34" charset="0"/>
                <a:cs typeface="Arial" panose="020B0604020202020204" pitchFamily="34" charset="0"/>
              </a:rPr>
              <a:t> </a:t>
            </a:r>
            <a:br>
              <a:rPr lang="nb-NO" sz="3600" b="0">
                <a:latin typeface="Arial" panose="020B0604020202020204" pitchFamily="34" charset="0"/>
                <a:cs typeface="Arial" panose="020B0604020202020204" pitchFamily="34" charset="0"/>
              </a:rPr>
            </a:br>
            <a:endParaRPr lang="nb-NO" sz="36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e 148">
            <a:extLst>
              <a:ext uri="{FF2B5EF4-FFF2-40B4-BE49-F238E27FC236}">
                <a16:creationId xmlns:a16="http://schemas.microsoft.com/office/drawing/2014/main" id="{F33FD837-2FD4-4594-B9FA-A5B0FD26D19B}"/>
              </a:ext>
            </a:extLst>
          </p:cNvPr>
          <p:cNvPicPr>
            <a:picLocks noChangeAspect="1"/>
          </p:cNvPicPr>
          <p:nvPr/>
        </p:nvPicPr>
        <p:blipFill>
          <a:blip r:embed="rId2"/>
          <a:stretch>
            <a:fillRect/>
          </a:stretch>
        </p:blipFill>
        <p:spPr>
          <a:xfrm>
            <a:off x="2650236" y="3420760"/>
            <a:ext cx="1197540" cy="854766"/>
          </a:xfrm>
          <a:prstGeom prst="rect">
            <a:avLst/>
          </a:prstGeom>
        </p:spPr>
      </p:pic>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dirty="0"/>
              <a:t>SuperOffice Marketing</a:t>
            </a:r>
          </a:p>
        </p:txBody>
      </p:sp>
      <p:pic>
        <p:nvPicPr>
          <p:cNvPr id="145" name="Bilde 144">
            <a:extLst>
              <a:ext uri="{FF2B5EF4-FFF2-40B4-BE49-F238E27FC236}">
                <a16:creationId xmlns:a16="http://schemas.microsoft.com/office/drawing/2014/main" id="{4B71371F-590C-4245-A768-6EF4AE4E30C3}"/>
              </a:ext>
            </a:extLst>
          </p:cNvPr>
          <p:cNvPicPr>
            <a:picLocks noChangeAspect="1"/>
          </p:cNvPicPr>
          <p:nvPr/>
        </p:nvPicPr>
        <p:blipFill>
          <a:blip r:embed="rId3"/>
          <a:stretch>
            <a:fillRect/>
          </a:stretch>
        </p:blipFill>
        <p:spPr>
          <a:xfrm>
            <a:off x="645417" y="2669351"/>
            <a:ext cx="1678289" cy="2765977"/>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4"/>
          <a:stretch>
            <a:fillRect/>
          </a:stretch>
        </p:blipFill>
        <p:spPr>
          <a:xfrm>
            <a:off x="3311879" y="3807230"/>
            <a:ext cx="1161210" cy="834884"/>
          </a:xfrm>
          <a:prstGeom prst="rect">
            <a:avLst/>
          </a:prstGeom>
        </p:spPr>
      </p:pic>
      <p:pic>
        <p:nvPicPr>
          <p:cNvPr id="153" name="Bilde 152">
            <a:extLst>
              <a:ext uri="{FF2B5EF4-FFF2-40B4-BE49-F238E27FC236}">
                <a16:creationId xmlns:a16="http://schemas.microsoft.com/office/drawing/2014/main" id="{FB337CA3-EA70-4203-8719-33DF8499077A}"/>
              </a:ext>
            </a:extLst>
          </p:cNvPr>
          <p:cNvPicPr>
            <a:picLocks noChangeAspect="1"/>
          </p:cNvPicPr>
          <p:nvPr/>
        </p:nvPicPr>
        <p:blipFill>
          <a:blip r:embed="rId5"/>
          <a:stretch>
            <a:fillRect/>
          </a:stretch>
        </p:blipFill>
        <p:spPr>
          <a:xfrm>
            <a:off x="4020763" y="4254014"/>
            <a:ext cx="1178848" cy="848091"/>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8"/>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322928"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11"/>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Varsling til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Personvern e-post (GDPR)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581591" y="3568380"/>
            <a:ext cx="100197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Varsling sluttbruker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2348529"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25501" y="3225444"/>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Innsamling av leads (Inbound)</a:t>
            </a:r>
          </a:p>
        </p:txBody>
      </p:sp>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16"/>
          <a:stretch>
            <a:fillRect/>
          </a:stretch>
        </p:blipFill>
        <p:spPr>
          <a:xfrm>
            <a:off x="7118749" y="4241078"/>
            <a:ext cx="1277758" cy="1103218"/>
          </a:xfrm>
          <a:prstGeom prst="rect">
            <a:avLst/>
          </a:prstGeom>
        </p:spPr>
      </p:pic>
      <p:pic>
        <p:nvPicPr>
          <p:cNvPr id="174" name="Bilde 173">
            <a:extLst>
              <a:ext uri="{FF2B5EF4-FFF2-40B4-BE49-F238E27FC236}">
                <a16:creationId xmlns:a16="http://schemas.microsoft.com/office/drawing/2014/main" id="{69C7CAFB-A786-425D-9C95-230E1BCD3D76}"/>
              </a:ext>
            </a:extLst>
          </p:cNvPr>
          <p:cNvPicPr>
            <a:picLocks noChangeAspect="1"/>
          </p:cNvPicPr>
          <p:nvPr/>
        </p:nvPicPr>
        <p:blipFill>
          <a:blip r:embed="rId17"/>
          <a:stretch>
            <a:fillRect/>
          </a:stretch>
        </p:blipFill>
        <p:spPr>
          <a:xfrm>
            <a:off x="7991368" y="3973360"/>
            <a:ext cx="1220756" cy="865400"/>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18"/>
          <a:stretch>
            <a:fillRect/>
          </a:stretch>
        </p:blipFill>
        <p:spPr>
          <a:xfrm>
            <a:off x="8716813" y="3686257"/>
            <a:ext cx="1277758" cy="874478"/>
          </a:xfrm>
          <a:prstGeom prst="rect">
            <a:avLst/>
          </a:prstGeom>
        </p:spPr>
      </p:pic>
      <p:pic>
        <p:nvPicPr>
          <p:cNvPr id="178" name="Bilde 177">
            <a:extLst>
              <a:ext uri="{FF2B5EF4-FFF2-40B4-BE49-F238E27FC236}">
                <a16:creationId xmlns:a16="http://schemas.microsoft.com/office/drawing/2014/main" id="{CEEAAB9D-8313-4255-86B6-EE79AFCDE3FE}"/>
              </a:ext>
            </a:extLst>
          </p:cNvPr>
          <p:cNvPicPr>
            <a:picLocks noChangeAspect="1"/>
          </p:cNvPicPr>
          <p:nvPr/>
        </p:nvPicPr>
        <p:blipFill>
          <a:blip r:embed="rId19"/>
          <a:stretch>
            <a:fillRect/>
          </a:stretch>
        </p:blipFill>
        <p:spPr>
          <a:xfrm>
            <a:off x="9562995" y="3389165"/>
            <a:ext cx="1210466" cy="88148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20"/>
          <a:stretch>
            <a:fillRect/>
          </a:stretch>
        </p:blipFill>
        <p:spPr>
          <a:xfrm>
            <a:off x="8675810" y="2892170"/>
            <a:ext cx="768058" cy="640048"/>
          </a:xfrm>
          <a:prstGeom prst="rect">
            <a:avLst/>
          </a:prstGeom>
        </p:spPr>
      </p:pic>
      <p:pic>
        <p:nvPicPr>
          <p:cNvPr id="182" name="Bilde 181">
            <a:extLst>
              <a:ext uri="{FF2B5EF4-FFF2-40B4-BE49-F238E27FC236}">
                <a16:creationId xmlns:a16="http://schemas.microsoft.com/office/drawing/2014/main" id="{1630AD3C-DA7C-42DF-B301-EBE6ED02F0C2}"/>
              </a:ext>
            </a:extLst>
          </p:cNvPr>
          <p:cNvPicPr>
            <a:picLocks noChangeAspect="1"/>
          </p:cNvPicPr>
          <p:nvPr/>
        </p:nvPicPr>
        <p:blipFill>
          <a:blip r:embed="rId21"/>
          <a:stretch>
            <a:fillRect/>
          </a:stretch>
        </p:blipFill>
        <p:spPr>
          <a:xfrm>
            <a:off x="7378673" y="3054342"/>
            <a:ext cx="839554" cy="684476"/>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8430364" y="4846451"/>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9260509" y="4560735"/>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10053254" y="4316064"/>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8817894" y="4877202"/>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22"/>
          <a:stretch>
            <a:fillRect/>
          </a:stretch>
        </p:blipFill>
        <p:spPr>
          <a:xfrm>
            <a:off x="9081309" y="4905162"/>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23"/>
          <a:stretch>
            <a:fillRect/>
          </a:stretch>
        </p:blipFill>
        <p:spPr>
          <a:xfrm>
            <a:off x="10773461" y="4347695"/>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10468551" y="4347695"/>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8430" y="5132530"/>
            <a:ext cx="1628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E-markedsføringssamtykke sjekkes før utsendelse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5553" y="4603418"/>
            <a:ext cx="127775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Søppelpost merkes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0598"/>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Segmentering</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28768" y="3506093"/>
            <a:ext cx="97780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designer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682122" y="3193072"/>
            <a:ext cx="97221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flyt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Statistikk pr. kampanje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Klikk oppdaterer CRM systemet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4469579" flipH="1">
            <a:off x="8326044" y="3122311"/>
            <a:ext cx="241948" cy="241948"/>
          </a:xfrm>
          <a:prstGeom prst="rect">
            <a:avLst/>
          </a:prstGeom>
        </p:spPr>
      </p:pic>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85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dirty="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nb-NO" dirty="0"/>
              <a:t>Introduksjon</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nb-NO" sz="1600" dirty="0"/>
              <a:t>Utfordringer og muligheter</a:t>
            </a:r>
            <a:endParaRPr lang="en-NO" sz="1600" dirty="0"/>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nb-NO" dirty="0"/>
              <a:t>Fokusområder</a:t>
            </a:r>
            <a:endParaRPr lang="en-NO" dirty="0"/>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dirty="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nb-NO" dirty="0"/>
              <a:t>Fremdrift</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dirty="0"/>
              <a:t>Agenda</a:t>
            </a:r>
          </a:p>
        </p:txBody>
      </p:sp>
    </p:spTree>
    <p:extLst>
      <p:ext uri="{BB962C8B-B14F-4D97-AF65-F5344CB8AC3E}">
        <p14:creationId xmlns:p14="http://schemas.microsoft.com/office/powerpoint/2010/main" val="4271002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Firma</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a:solidFill>
                  <a:srgbClr val="2B2929"/>
                </a:solidFill>
                <a:latin typeface="Arial" panose="020B0604020202020204"/>
              </a:rPr>
              <a:t>Varsling til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a:solidFill>
                  <a:srgbClr val="2B2929"/>
                </a:solidFill>
                <a:latin typeface="Arial" panose="020B0604020202020204"/>
              </a:rPr>
              <a:t>Personvern e-post (GDPR)</a:t>
            </a:r>
            <a:endParaRPr lang="en-US" sz="1400" dirty="0">
              <a:solidFill>
                <a:srgbClr val="2B2929"/>
              </a:solidFill>
              <a:latin typeface="Arial" panose="020B0604020202020204"/>
            </a:endParaRPr>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Salg/Lead</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983930" y="2205866"/>
            <a:ext cx="18803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Varsling sluttbruker</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73414"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Webskjema</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a:solidFill>
                    <a:srgbClr val="2B2929"/>
                  </a:solidFill>
                  <a:latin typeface="Arial" panose="020B0604020202020204"/>
                </a:rPr>
                <a:t>Internett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dirty="0"/>
              <a:t>Innsamling av leads (</a:t>
            </a:r>
            <a:r>
              <a:rPr lang="nb-NO" dirty="0" err="1"/>
              <a:t>Inbound</a:t>
            </a:r>
            <a:r>
              <a:rPr lang="nb-NO" dirty="0"/>
              <a:t>)</a:t>
            </a:r>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 Apper</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Egne avtaler, priser og vilkår gjelder ved App kjøp</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dirty="0">
                  <a:ln>
                    <a:noFill/>
                  </a:ln>
                  <a:solidFill>
                    <a:srgbClr val="FFFFFF"/>
                  </a:solidFill>
                  <a:effectLst/>
                  <a:uLnTx/>
                  <a:uFillTx/>
                  <a:latin typeface="Arial Black" panose="020B0A04020102020204" pitchFamily="34" charset="0"/>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solidFill>
                    <a:srgbClr val="2B2929"/>
                  </a:solidFill>
                  <a:latin typeface="Arial" panose="020B0604020202020204"/>
                </a:rPr>
                <a:t>Sømløs tilkobling mellom CRM og valgte App*</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141265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Søppelpost merkes </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48820"/>
            <a:ext cx="2662805" cy="2631478"/>
            <a:chOff x="838200" y="3248820"/>
            <a:chExt cx="2662805" cy="26314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488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Utvalg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Segmentering</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E-post designer</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E-post flyt</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Kampanjer</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781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E-markedsføringssamtykke sjekkes før utsendelse</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Statistikk pr. kampanje</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Åpenrate</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Klikk oppdaterer CRM systemet</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a:t>
            </a:r>
            <a:r>
              <a:rPr lang="nb-NO" dirty="0" err="1"/>
              <a:t>Marketing</a:t>
            </a:r>
            <a:r>
              <a:rPr lang="nb-NO" dirty="0"/>
              <a:t>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360166" y="6392581"/>
            <a:ext cx="1649460"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1100" i="1" dirty="0">
                <a:solidFill>
                  <a:srgbClr val="2B2929"/>
                </a:solidFill>
              </a:rPr>
              <a:t>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Black" panose="020B0A04020102020204" pitchFamily="34" charset="0"/>
                </a:rPr>
                <a:t>SuperOffice App Store</a:t>
              </a:r>
              <a:endParaRPr kumimoji="0" lang="en-US" sz="1200" b="0" i="0" u="none" strike="noStrike" kern="1200" cap="none" spc="0" normalizeH="0" baseline="0" noProof="0" dirty="0">
                <a:ln>
                  <a:noFill/>
                </a:ln>
                <a:solidFill>
                  <a:srgbClr val="FFFFFF"/>
                </a:solidFill>
                <a:effectLst/>
                <a:uLnTx/>
                <a:uFillTx/>
                <a:latin typeface="Arial Black" panose="020B0A04020102020204" pitchFamily="34" charset="0"/>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1">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2">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3">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 Apper</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Egne avtaler, priser og vilkår gjelder ved App kjøp</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8824932" y="5280594"/>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solidFill>
                  <a:srgbClr val="2B2929"/>
                </a:solidFill>
                <a:latin typeface="Arial" panose="020B0604020202020204"/>
              </a:rPr>
              <a:t>Sømløs tilkobling mellom CRM og valgte App*</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350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276"/>
                                        </p:tgtEl>
                                        <p:attrNameLst>
                                          <p:attrName>style.visibility</p:attrName>
                                        </p:attrNameLst>
                                      </p:cBhvr>
                                      <p:to>
                                        <p:strVal val="visible"/>
                                      </p:to>
                                    </p:set>
                                    <p:anim calcmode="lin" valueType="num">
                                      <p:cBhvr additive="base">
                                        <p:cTn id="126" dur="500" fill="hold"/>
                                        <p:tgtEl>
                                          <p:spTgt spid="276"/>
                                        </p:tgtEl>
                                        <p:attrNameLst>
                                          <p:attrName>ppt_x</p:attrName>
                                        </p:attrNameLst>
                                      </p:cBhvr>
                                      <p:tavLst>
                                        <p:tav tm="0">
                                          <p:val>
                                            <p:strVal val="#ppt_x"/>
                                          </p:val>
                                        </p:tav>
                                        <p:tav tm="100000">
                                          <p:val>
                                            <p:strVal val="#ppt_x"/>
                                          </p:val>
                                        </p:tav>
                                      </p:tavLst>
                                    </p:anim>
                                    <p:anim calcmode="lin" valueType="num">
                                      <p:cBhvr additive="base">
                                        <p:cTn id="127" dur="500" fill="hold"/>
                                        <p:tgtEl>
                                          <p:spTgt spid="27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0"/>
                                        </p:tgtEl>
                                        <p:attrNameLst>
                                          <p:attrName>style.visibility</p:attrName>
                                        </p:attrNameLst>
                                      </p:cBhvr>
                                      <p:to>
                                        <p:strVal val="visible"/>
                                      </p:to>
                                    </p:set>
                                    <p:anim calcmode="lin" valueType="num">
                                      <p:cBhvr additive="base">
                                        <p:cTn id="130" dur="500" fill="hold"/>
                                        <p:tgtEl>
                                          <p:spTgt spid="10"/>
                                        </p:tgtEl>
                                        <p:attrNameLst>
                                          <p:attrName>ppt_x</p:attrName>
                                        </p:attrNameLst>
                                      </p:cBhvr>
                                      <p:tavLst>
                                        <p:tav tm="0">
                                          <p:val>
                                            <p:strVal val="#ppt_x"/>
                                          </p:val>
                                        </p:tav>
                                        <p:tav tm="100000">
                                          <p:val>
                                            <p:strVal val="#ppt_x"/>
                                          </p:val>
                                        </p:tav>
                                      </p:tavLst>
                                    </p:anim>
                                    <p:anim calcmode="lin" valueType="num">
                                      <p:cBhvr additive="base">
                                        <p:cTn id="1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10" grpId="0" animBg="1"/>
      <p:bldP spid="276" grpId="0"/>
      <p:bldP spid="353" grpId="0"/>
      <p:bldP spid="3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652" y="1280769"/>
            <a:ext cx="5658997" cy="42964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81665"/>
            <a:ext cx="10515600" cy="1440504"/>
          </a:xfrm>
        </p:spPr>
        <p:txBody>
          <a:bodyPr>
            <a:normAutofit/>
          </a:bodyPr>
          <a:lstStyle/>
          <a:p>
            <a:r>
              <a:rPr lang="nb-NO" dirty="0"/>
              <a:t>SALES IS KING!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1" y="2671767"/>
            <a:ext cx="7170008" cy="2831544"/>
          </a:xfrm>
          <a:prstGeom prst="rect">
            <a:avLst/>
          </a:prstGeom>
          <a:noFill/>
        </p:spPr>
        <p:txBody>
          <a:bodyPr wrap="square" rtlCol="0">
            <a:spAutoFit/>
          </a:bodyPr>
          <a:lstStyle/>
          <a:p>
            <a:r>
              <a:rPr lang="nb-NO" sz="4000" dirty="0">
                <a:solidFill>
                  <a:schemeClr val="bg1"/>
                </a:solidFill>
              </a:rPr>
              <a:t>Bedrifter som implementerer en strukturert salgsprosess øker salg, produktivitet og nøyaktighet i prognoser.</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766446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Salg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1006979" y="2016219"/>
                <a:ext cx="2189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Salgsmulighet registreres</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456988" y="6286251"/>
            <a:ext cx="1491986"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a:t>
            </a:r>
            <a:r>
              <a:rPr lang="nb-NO" sz="1100" i="1" dirty="0">
                <a:solidFill>
                  <a:srgbClr val="2B2929"/>
                </a:solidFill>
              </a:rPr>
              <a:t>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360137" y="654786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Salgsprosess</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noProof="0" dirty="0">
                <a:solidFill>
                  <a:srgbClr val="2B2929"/>
                </a:solidFill>
                <a:latin typeface="Arial" panose="020B0604020202020204"/>
              </a:rPr>
              <a:t>(Guide)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637221" y="5374500"/>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Interessenter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Prognose</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64909" y="5588911"/>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Produktregister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Produkt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63612" y="2041959"/>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Tilpasset Dashbord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Salg</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Black" panose="020B0A04020102020204" pitchFamily="34" charset="0"/>
                  </a:rPr>
                  <a:t>SuperOffice App Store</a:t>
                </a:r>
                <a:endParaRPr kumimoji="0" lang="en-US" sz="1000" b="0" i="0" u="none" strike="noStrike" kern="1200" cap="none" spc="0" normalizeH="0" baseline="0" noProof="0" dirty="0">
                  <a:ln>
                    <a:noFill/>
                  </a:ln>
                  <a:solidFill>
                    <a:srgbClr val="FFFFFF"/>
                  </a:solidFill>
                  <a:effectLst/>
                  <a:uLnTx/>
                  <a:uFillTx/>
                  <a:latin typeface="Arial Black" panose="020B0A04020102020204" pitchFamily="34" charset="0"/>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Nyttige Apper*</a:t>
                </a:r>
                <a:endParaRPr kumimoji="0" lang="en-US"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43">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285785" y="5470507"/>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solidFill>
                  <a:srgbClr val="2B2929"/>
                </a:solidFill>
                <a:latin typeface="Arial" panose="020B0604020202020204"/>
              </a:rPr>
              <a:t>Sømløs tilkobling mellom CRM og valgte App*</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a:t>
            </a:r>
            <a:r>
              <a:rPr kumimoji="0" lang="nb-NO" sz="1100" b="0" i="1" u="none" strike="noStrike" kern="1200" cap="none" spc="0" normalizeH="0" noProof="0" dirty="0">
                <a:ln>
                  <a:noFill/>
                </a:ln>
                <a:solidFill>
                  <a:srgbClr val="2B2929"/>
                </a:solidFill>
                <a:effectLst/>
                <a:uLnTx/>
                <a:uFillTx/>
                <a:latin typeface="Arial" panose="020B0604020202020204"/>
                <a:ea typeface="+mn-ea"/>
                <a:cs typeface="+mn-cs"/>
              </a:rPr>
              <a:t> Egne avtaler, priser og vilkår gjelder ved App kjøp</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dirty="0">
                <a:solidFill>
                  <a:srgbClr val="2B2929"/>
                </a:solidFill>
                <a:latin typeface="Arial" panose="020B0604020202020204"/>
              </a:rPr>
              <a:t>Produkter &amp; priser</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66"/>
                                        </p:tgtEl>
                                        <p:attrNameLst>
                                          <p:attrName>style.visibility</p:attrName>
                                        </p:attrNameLst>
                                      </p:cBhvr>
                                      <p:to>
                                        <p:strVal val="visible"/>
                                      </p:to>
                                    </p:set>
                                    <p:anim calcmode="lin" valueType="num">
                                      <p:cBhvr additive="base">
                                        <p:cTn id="83" dur="500" fill="hold"/>
                                        <p:tgtEl>
                                          <p:spTgt spid="166"/>
                                        </p:tgtEl>
                                        <p:attrNameLst>
                                          <p:attrName>ppt_x</p:attrName>
                                        </p:attrNameLst>
                                      </p:cBhvr>
                                      <p:tavLst>
                                        <p:tav tm="0">
                                          <p:val>
                                            <p:strVal val="#ppt_x"/>
                                          </p:val>
                                        </p:tav>
                                        <p:tav tm="100000">
                                          <p:val>
                                            <p:strVal val="#ppt_x"/>
                                          </p:val>
                                        </p:tav>
                                      </p:tavLst>
                                    </p:anim>
                                    <p:anim calcmode="lin" valueType="num">
                                      <p:cBhvr additive="base">
                                        <p:cTn id="84" dur="500" fill="hold"/>
                                        <p:tgtEl>
                                          <p:spTgt spid="16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63"/>
                                        </p:tgtEl>
                                        <p:attrNameLst>
                                          <p:attrName>style.visibility</p:attrName>
                                        </p:attrNameLst>
                                      </p:cBhvr>
                                      <p:to>
                                        <p:strVal val="visible"/>
                                      </p:to>
                                    </p:set>
                                    <p:anim calcmode="lin" valueType="num">
                                      <p:cBhvr additive="base">
                                        <p:cTn id="91" dur="500" fill="hold"/>
                                        <p:tgtEl>
                                          <p:spTgt spid="163"/>
                                        </p:tgtEl>
                                        <p:attrNameLst>
                                          <p:attrName>ppt_x</p:attrName>
                                        </p:attrNameLst>
                                      </p:cBhvr>
                                      <p:tavLst>
                                        <p:tav tm="0">
                                          <p:val>
                                            <p:strVal val="#ppt_x"/>
                                          </p:val>
                                        </p:tav>
                                        <p:tav tm="100000">
                                          <p:val>
                                            <p:strVal val="#ppt_x"/>
                                          </p:val>
                                        </p:tav>
                                      </p:tavLst>
                                    </p:anim>
                                    <p:anim calcmode="lin" valueType="num">
                                      <p:cBhvr additive="base">
                                        <p:cTn id="92" dur="500" fill="hold"/>
                                        <p:tgtEl>
                                          <p:spTgt spid="16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2"/>
                                        </p:tgtEl>
                                        <p:attrNameLst>
                                          <p:attrName>style.visibility</p:attrName>
                                        </p:attrNameLst>
                                      </p:cBhvr>
                                      <p:to>
                                        <p:strVal val="visible"/>
                                      </p:to>
                                    </p:set>
                                    <p:anim calcmode="lin" valueType="num">
                                      <p:cBhvr additive="base">
                                        <p:cTn id="99" dur="500" fill="hold"/>
                                        <p:tgtEl>
                                          <p:spTgt spid="142"/>
                                        </p:tgtEl>
                                        <p:attrNameLst>
                                          <p:attrName>ppt_x</p:attrName>
                                        </p:attrNameLst>
                                      </p:cBhvr>
                                      <p:tavLst>
                                        <p:tav tm="0">
                                          <p:val>
                                            <p:strVal val="#ppt_x"/>
                                          </p:val>
                                        </p:tav>
                                        <p:tav tm="100000">
                                          <p:val>
                                            <p:strVal val="#ppt_x"/>
                                          </p:val>
                                        </p:tav>
                                      </p:tavLst>
                                    </p:anim>
                                    <p:anim calcmode="lin" valueType="num">
                                      <p:cBhvr additive="base">
                                        <p:cTn id="100" dur="500" fill="hold"/>
                                        <p:tgtEl>
                                          <p:spTgt spid="1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additive="base">
                                        <p:cTn id="103" dur="500" fill="hold"/>
                                        <p:tgtEl>
                                          <p:spTgt spid="115"/>
                                        </p:tgtEl>
                                        <p:attrNameLst>
                                          <p:attrName>ppt_x</p:attrName>
                                        </p:attrNameLst>
                                      </p:cBhvr>
                                      <p:tavLst>
                                        <p:tav tm="0">
                                          <p:val>
                                            <p:strVal val="#ppt_x"/>
                                          </p:val>
                                        </p:tav>
                                        <p:tav tm="100000">
                                          <p:val>
                                            <p:strVal val="#ppt_x"/>
                                          </p:val>
                                        </p:tav>
                                      </p:tavLst>
                                    </p:anim>
                                    <p:anim calcmode="lin" valueType="num">
                                      <p:cBhvr additive="base">
                                        <p:cTn id="104" dur="500" fill="hold"/>
                                        <p:tgtEl>
                                          <p:spTgt spid="11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6"/>
                                        </p:tgtEl>
                                        <p:attrNameLst>
                                          <p:attrName>style.visibility</p:attrName>
                                        </p:attrNameLst>
                                      </p:cBhvr>
                                      <p:to>
                                        <p:strVal val="visible"/>
                                      </p:to>
                                    </p:set>
                                    <p:anim calcmode="lin" valueType="num">
                                      <p:cBhvr additive="base">
                                        <p:cTn id="107" dur="500" fill="hold"/>
                                        <p:tgtEl>
                                          <p:spTgt spid="176"/>
                                        </p:tgtEl>
                                        <p:attrNameLst>
                                          <p:attrName>ppt_x</p:attrName>
                                        </p:attrNameLst>
                                      </p:cBhvr>
                                      <p:tavLst>
                                        <p:tav tm="0">
                                          <p:val>
                                            <p:strVal val="#ppt_x"/>
                                          </p:val>
                                        </p:tav>
                                        <p:tav tm="100000">
                                          <p:val>
                                            <p:strVal val="#ppt_x"/>
                                          </p:val>
                                        </p:tav>
                                      </p:tavLst>
                                    </p:anim>
                                    <p:anim calcmode="lin" valueType="num">
                                      <p:cBhvr additive="base">
                                        <p:cTn id="108" dur="500" fill="hold"/>
                                        <p:tgtEl>
                                          <p:spTgt spid="17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0"/>
                                        </p:tgtEl>
                                        <p:attrNameLst>
                                          <p:attrName>style.visibility</p:attrName>
                                        </p:attrNameLst>
                                      </p:cBhvr>
                                      <p:to>
                                        <p:strVal val="visible"/>
                                      </p:to>
                                    </p:set>
                                    <p:anim calcmode="lin" valueType="num">
                                      <p:cBhvr additive="base">
                                        <p:cTn id="111" dur="500" fill="hold"/>
                                        <p:tgtEl>
                                          <p:spTgt spid="180"/>
                                        </p:tgtEl>
                                        <p:attrNameLst>
                                          <p:attrName>ppt_x</p:attrName>
                                        </p:attrNameLst>
                                      </p:cBhvr>
                                      <p:tavLst>
                                        <p:tav tm="0">
                                          <p:val>
                                            <p:strVal val="#ppt_x"/>
                                          </p:val>
                                        </p:tav>
                                        <p:tav tm="100000">
                                          <p:val>
                                            <p:strVal val="#ppt_x"/>
                                          </p:val>
                                        </p:tav>
                                      </p:tavLst>
                                    </p:anim>
                                    <p:anim calcmode="lin" valueType="num">
                                      <p:cBhvr additive="base">
                                        <p:cTn id="112" dur="500" fill="hold"/>
                                        <p:tgtEl>
                                          <p:spTgt spid="18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 calcmode="lin" valueType="num">
                                      <p:cBhvr additive="base">
                                        <p:cTn id="121" dur="500" fill="hold"/>
                                        <p:tgtEl>
                                          <p:spTgt spid="149"/>
                                        </p:tgtEl>
                                        <p:attrNameLst>
                                          <p:attrName>ppt_x</p:attrName>
                                        </p:attrNameLst>
                                      </p:cBhvr>
                                      <p:tavLst>
                                        <p:tav tm="0">
                                          <p:val>
                                            <p:strVal val="#ppt_x"/>
                                          </p:val>
                                        </p:tav>
                                        <p:tav tm="100000">
                                          <p:val>
                                            <p:strVal val="#ppt_x"/>
                                          </p:val>
                                        </p:tav>
                                      </p:tavLst>
                                    </p:anim>
                                    <p:anim calcmode="lin" valueType="num">
                                      <p:cBhvr additive="base">
                                        <p:cTn id="122" dur="500" fill="hold"/>
                                        <p:tgtEl>
                                          <p:spTgt spid="14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 calcmode="lin" valueType="num">
                                      <p:cBhvr additive="base">
                                        <p:cTn id="125" dur="500" fill="hold"/>
                                        <p:tgtEl>
                                          <p:spTgt spid="148"/>
                                        </p:tgtEl>
                                        <p:attrNameLst>
                                          <p:attrName>ppt_x</p:attrName>
                                        </p:attrNameLst>
                                      </p:cBhvr>
                                      <p:tavLst>
                                        <p:tav tm="0">
                                          <p:val>
                                            <p:strVal val="#ppt_x"/>
                                          </p:val>
                                        </p:tav>
                                        <p:tav tm="100000">
                                          <p:val>
                                            <p:strVal val="#ppt_x"/>
                                          </p:val>
                                        </p:tav>
                                      </p:tavLst>
                                    </p:anim>
                                    <p:anim calcmode="lin" valueType="num">
                                      <p:cBhvr additive="base">
                                        <p:cTn id="126" dur="500" fill="hold"/>
                                        <p:tgtEl>
                                          <p:spTgt spid="14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0"/>
                                        </p:tgtEl>
                                        <p:attrNameLst>
                                          <p:attrName>style.visibility</p:attrName>
                                        </p:attrNameLst>
                                      </p:cBhvr>
                                      <p:to>
                                        <p:strVal val="visible"/>
                                      </p:to>
                                    </p:set>
                                    <p:anim calcmode="lin" valueType="num">
                                      <p:cBhvr additive="base">
                                        <p:cTn id="129" dur="500" fill="hold"/>
                                        <p:tgtEl>
                                          <p:spTgt spid="150"/>
                                        </p:tgtEl>
                                        <p:attrNameLst>
                                          <p:attrName>ppt_x</p:attrName>
                                        </p:attrNameLst>
                                      </p:cBhvr>
                                      <p:tavLst>
                                        <p:tav tm="0">
                                          <p:val>
                                            <p:strVal val="#ppt_x"/>
                                          </p:val>
                                        </p:tav>
                                        <p:tav tm="100000">
                                          <p:val>
                                            <p:strVal val="#ppt_x"/>
                                          </p:val>
                                        </p:tav>
                                      </p:tavLst>
                                    </p:anim>
                                    <p:anim calcmode="lin" valueType="num">
                                      <p:cBhvr additive="base">
                                        <p:cTn id="130" dur="500" fill="hold"/>
                                        <p:tgtEl>
                                          <p:spTgt spid="15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anim calcmode="lin" valueType="num">
                                      <p:cBhvr additive="base">
                                        <p:cTn id="133" dur="500" fill="hold"/>
                                        <p:tgtEl>
                                          <p:spTgt spid="152"/>
                                        </p:tgtEl>
                                        <p:attrNameLst>
                                          <p:attrName>ppt_x</p:attrName>
                                        </p:attrNameLst>
                                      </p:cBhvr>
                                      <p:tavLst>
                                        <p:tav tm="0">
                                          <p:val>
                                            <p:strVal val="#ppt_x"/>
                                          </p:val>
                                        </p:tav>
                                        <p:tav tm="100000">
                                          <p:val>
                                            <p:strVal val="#ppt_x"/>
                                          </p:val>
                                        </p:tav>
                                      </p:tavLst>
                                    </p:anim>
                                    <p:anim calcmode="lin" valueType="num">
                                      <p:cBhvr additive="base">
                                        <p:cTn id="13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KUNDESERVICE I VERDENSKLASSE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00101" y="2671767"/>
            <a:ext cx="899028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Positive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kundeopplevelser</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skaper</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forbedret</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kundelojalitet</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vekst</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og</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gjentatt</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4000" b="0" i="0" u="none" strike="noStrike" kern="1200" cap="none" spc="0" normalizeH="0" baseline="0" noProof="0" dirty="0" err="1">
                <a:ln>
                  <a:noFill/>
                </a:ln>
                <a:solidFill>
                  <a:srgbClr val="FFFFFF"/>
                </a:solidFill>
                <a:effectLst/>
                <a:uLnTx/>
                <a:uFillTx/>
                <a:latin typeface="Arial" panose="020B0604020202020204"/>
                <a:ea typeface="+mn-ea"/>
                <a:cs typeface="+mn-cs"/>
              </a:rPr>
              <a:t>salg</a:t>
            </a: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756" y="2282247"/>
            <a:ext cx="3835831" cy="383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645DFFB-55D2-47F3-A043-36858816FE79}"/>
              </a:ext>
            </a:extLst>
          </p:cNvPr>
          <p:cNvPicPr>
            <a:picLocks noChangeAspect="1"/>
          </p:cNvPicPr>
          <p:nvPr/>
        </p:nvPicPr>
        <p:blipFill>
          <a:blip r:embed="rId3"/>
          <a:stretch>
            <a:fillRect/>
          </a:stretch>
        </p:blipFill>
        <p:spPr>
          <a:xfrm>
            <a:off x="1648360" y="3662472"/>
            <a:ext cx="1304881" cy="1093475"/>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5" name="Picture 14">
            <a:extLst>
              <a:ext uri="{FF2B5EF4-FFF2-40B4-BE49-F238E27FC236}">
                <a16:creationId xmlns:a16="http://schemas.microsoft.com/office/drawing/2014/main" id="{8A3F6248-9D99-45CC-BE6C-02359EB8A3FD}"/>
              </a:ext>
            </a:extLst>
          </p:cNvPr>
          <p:cNvPicPr>
            <a:picLocks noChangeAspect="1"/>
          </p:cNvPicPr>
          <p:nvPr/>
        </p:nvPicPr>
        <p:blipFill>
          <a:blip r:embed="rId7"/>
          <a:stretch>
            <a:fillRect/>
          </a:stretch>
        </p:blipFill>
        <p:spPr>
          <a:xfrm>
            <a:off x="2552484" y="4566051"/>
            <a:ext cx="903203" cy="805453"/>
          </a:xfrm>
          <a:prstGeom prst="rect">
            <a:avLst/>
          </a:prstGeom>
        </p:spPr>
      </p:pic>
      <p:pic>
        <p:nvPicPr>
          <p:cNvPr id="17" name="Picture 16">
            <a:extLst>
              <a:ext uri="{FF2B5EF4-FFF2-40B4-BE49-F238E27FC236}">
                <a16:creationId xmlns:a16="http://schemas.microsoft.com/office/drawing/2014/main" id="{06371F19-3009-4E7E-9C5A-622CCE68818A}"/>
              </a:ext>
            </a:extLst>
          </p:cNvPr>
          <p:cNvPicPr>
            <a:picLocks noChangeAspect="1"/>
          </p:cNvPicPr>
          <p:nvPr/>
        </p:nvPicPr>
        <p:blipFill>
          <a:blip r:embed="rId8"/>
          <a:stretch>
            <a:fillRect/>
          </a:stretch>
        </p:blipFill>
        <p:spPr>
          <a:xfrm>
            <a:off x="4692353" y="3336044"/>
            <a:ext cx="844605" cy="689130"/>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9"/>
          <a:stretch>
            <a:fillRect/>
          </a:stretch>
        </p:blipFill>
        <p:spPr>
          <a:xfrm>
            <a:off x="624197" y="4612668"/>
            <a:ext cx="1351400" cy="875625"/>
          </a:xfrm>
          <a:prstGeom prst="rect">
            <a:avLst/>
          </a:prstGeom>
        </p:spPr>
      </p:pic>
      <p:pic>
        <p:nvPicPr>
          <p:cNvPr id="21" name="Picture 20">
            <a:extLst>
              <a:ext uri="{FF2B5EF4-FFF2-40B4-BE49-F238E27FC236}">
                <a16:creationId xmlns:a16="http://schemas.microsoft.com/office/drawing/2014/main" id="{F43889CB-07E6-4946-8FD1-28438F51854A}"/>
              </a:ext>
            </a:extLst>
          </p:cNvPr>
          <p:cNvPicPr>
            <a:picLocks noChangeAspect="1"/>
          </p:cNvPicPr>
          <p:nvPr/>
        </p:nvPicPr>
        <p:blipFill>
          <a:blip r:embed="rId10"/>
          <a:stretch>
            <a:fillRect/>
          </a:stretch>
        </p:blipFill>
        <p:spPr>
          <a:xfrm>
            <a:off x="525553" y="3893928"/>
            <a:ext cx="711031" cy="646756"/>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11"/>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12"/>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3"/>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Ink. henvendelse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198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Prioritering</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Kategorisering</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Varsling saksbehandler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Historikk</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rPr>
              <a:t>Samhandling</a:t>
            </a: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Skript og Makro</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Kunnskapsbase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Kvittering avsender</a:t>
            </a: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Service for ansatte</a:t>
            </a: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727825" y="2068072"/>
            <a:ext cx="3226595"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nb-NO" sz="1800" dirty="0">
                <a:latin typeface="Arial" panose="020B0604020202020204" pitchFamily="34" charset="0"/>
                <a:cs typeface="Arial" panose="020B0604020202020204" pitchFamily="34" charset="0"/>
              </a:rPr>
              <a:t>Service for kunder</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010295A7-392E-4AA6-B62A-1F3EA3364A1D}"/>
              </a:ext>
            </a:extLst>
          </p:cNvPr>
          <p:cNvPicPr>
            <a:picLocks noChangeAspect="1"/>
          </p:cNvPicPr>
          <p:nvPr/>
        </p:nvPicPr>
        <p:blipFill>
          <a:blip r:embed="rId20"/>
          <a:stretch>
            <a:fillRect/>
          </a:stretch>
        </p:blipFill>
        <p:spPr>
          <a:xfrm>
            <a:off x="8673839" y="3646569"/>
            <a:ext cx="1448008" cy="1032144"/>
          </a:xfrm>
          <a:prstGeom prst="rect">
            <a:avLst/>
          </a:prstGeom>
        </p:spPr>
      </p:pic>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23"/>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8362836"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44020" y="3130723"/>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Informasjon om Firma</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34227"/>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solidFill>
                  <a:srgbClr val="2B2929"/>
                </a:solidFill>
                <a:latin typeface="Arial" panose="020B0604020202020204"/>
              </a:rPr>
              <a:t>Registrering av saker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informasjon tilgjengelig for  kundene deres</a:t>
            </a:r>
            <a:r>
              <a:rPr kumimoji="0" lang="nb-NO" sz="700" b="0" i="0" u="none" strike="noStrike" kern="1200" cap="none" spc="0" normalizeH="0" noProof="0" dirty="0">
                <a:ln>
                  <a:noFill/>
                </a:ln>
                <a:solidFill>
                  <a:srgbClr val="2B2929"/>
                </a:solidFill>
                <a:effectLst/>
                <a:uLnTx/>
                <a:uFillTx/>
                <a:latin typeface="Arial" panose="020B0604020202020204"/>
                <a:ea typeface="+mn-ea"/>
                <a:cs typeface="+mn-cs"/>
              </a:rPr>
              <a:t>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69734"/>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700" dirty="0">
                <a:solidFill>
                  <a:srgbClr val="2B2929"/>
                </a:solidFill>
                <a:latin typeface="Arial" panose="020B0604020202020204"/>
              </a:rPr>
              <a:t>Kontrakter og avtaler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Kommuniser via</a:t>
            </a:r>
            <a:r>
              <a:rPr kumimoji="0" lang="nb-NO" sz="700" b="0" i="0" u="none" strike="noStrike" kern="1200" cap="none" spc="0" normalizeH="0" noProof="0" dirty="0">
                <a:ln>
                  <a:noFill/>
                </a:ln>
                <a:solidFill>
                  <a:srgbClr val="2B2929"/>
                </a:solidFill>
                <a:effectLst/>
                <a:uLnTx/>
                <a:uFillTx/>
                <a:latin typeface="Arial" panose="020B0604020202020204"/>
                <a:ea typeface="+mn-ea"/>
                <a:cs typeface="+mn-cs"/>
              </a:rPr>
              <a:t> Live Chat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noProof="0" dirty="0">
                <a:ln>
                  <a:noFill/>
                </a:ln>
                <a:solidFill>
                  <a:srgbClr val="2B2929"/>
                </a:solidFill>
                <a:effectLst/>
                <a:uLnTx/>
                <a:uFillTx/>
                <a:latin typeface="Arial" panose="020B0604020202020204"/>
                <a:ea typeface="+mn-ea"/>
                <a:cs typeface="+mn-cs"/>
              </a:rPr>
              <a:t>Statistikk/forbruk</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661866"/>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Bestillingsskjema</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733384" y="2870974"/>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Pålogging kunder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4"/>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224041" y="3043500"/>
            <a:ext cx="132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Informasjon om personer inkl. GDPR (samtykke)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0" name="Bilde 9">
            <a:extLst>
              <a:ext uri="{FF2B5EF4-FFF2-40B4-BE49-F238E27FC236}">
                <a16:creationId xmlns:a16="http://schemas.microsoft.com/office/drawing/2014/main" id="{E882DE17-5A89-4018-82ED-BC34C4AC70D9}"/>
              </a:ext>
            </a:extLst>
          </p:cNvPr>
          <p:cNvPicPr>
            <a:picLocks noChangeAspect="1"/>
          </p:cNvPicPr>
          <p:nvPr/>
        </p:nvPicPr>
        <p:blipFill>
          <a:blip r:embed="rId25"/>
          <a:stretch>
            <a:fillRect/>
          </a:stretch>
        </p:blipFill>
        <p:spPr>
          <a:xfrm>
            <a:off x="7355300" y="4182907"/>
            <a:ext cx="980297" cy="806912"/>
          </a:xfrm>
          <a:prstGeom prst="rect">
            <a:avLst/>
          </a:prstGeom>
        </p:spPr>
      </p:pic>
      <p:pic>
        <p:nvPicPr>
          <p:cNvPr id="13" name="Bilde 12">
            <a:extLst>
              <a:ext uri="{FF2B5EF4-FFF2-40B4-BE49-F238E27FC236}">
                <a16:creationId xmlns:a16="http://schemas.microsoft.com/office/drawing/2014/main" id="{93D50D3D-C66A-424F-A5E0-8AE71C8D9EAA}"/>
              </a:ext>
            </a:extLst>
          </p:cNvPr>
          <p:cNvPicPr>
            <a:picLocks noChangeAspect="1"/>
          </p:cNvPicPr>
          <p:nvPr/>
        </p:nvPicPr>
        <p:blipFill>
          <a:blip r:embed="rId26"/>
          <a:stretch>
            <a:fillRect/>
          </a:stretch>
        </p:blipFill>
        <p:spPr>
          <a:xfrm>
            <a:off x="9157996" y="5029580"/>
            <a:ext cx="437620" cy="651341"/>
          </a:xfrm>
          <a:prstGeom prst="rect">
            <a:avLst/>
          </a:prstGeom>
        </p:spPr>
      </p:pic>
      <p:pic>
        <p:nvPicPr>
          <p:cNvPr id="18" name="Bilde 17">
            <a:extLst>
              <a:ext uri="{FF2B5EF4-FFF2-40B4-BE49-F238E27FC236}">
                <a16:creationId xmlns:a16="http://schemas.microsoft.com/office/drawing/2014/main" id="{DBBE71DF-DE71-4A1A-81B5-BE9F1FF9FC58}"/>
              </a:ext>
            </a:extLst>
          </p:cNvPr>
          <p:cNvPicPr>
            <a:picLocks noChangeAspect="1"/>
          </p:cNvPicPr>
          <p:nvPr/>
        </p:nvPicPr>
        <p:blipFill>
          <a:blip r:embed="rId27"/>
          <a:stretch>
            <a:fillRect/>
          </a:stretch>
        </p:blipFill>
        <p:spPr>
          <a:xfrm>
            <a:off x="10007082" y="5002113"/>
            <a:ext cx="604889" cy="689786"/>
          </a:xfrm>
          <a:prstGeom prst="rect">
            <a:avLst/>
          </a:prstGeom>
        </p:spPr>
      </p:pic>
      <p:pic>
        <p:nvPicPr>
          <p:cNvPr id="53" name="Bilde 52">
            <a:extLst>
              <a:ext uri="{FF2B5EF4-FFF2-40B4-BE49-F238E27FC236}">
                <a16:creationId xmlns:a16="http://schemas.microsoft.com/office/drawing/2014/main" id="{1D7E8A23-CD45-48CD-AAD9-2C4C0F01E6E5}"/>
              </a:ext>
            </a:extLst>
          </p:cNvPr>
          <p:cNvPicPr>
            <a:picLocks noChangeAspect="1"/>
          </p:cNvPicPr>
          <p:nvPr/>
        </p:nvPicPr>
        <p:blipFill>
          <a:blip r:embed="rId28"/>
          <a:stretch>
            <a:fillRect/>
          </a:stretch>
        </p:blipFill>
        <p:spPr>
          <a:xfrm>
            <a:off x="10444910" y="4226366"/>
            <a:ext cx="828675" cy="619125"/>
          </a:xfrm>
          <a:prstGeom prst="rect">
            <a:avLst/>
          </a:prstGeom>
        </p:spPr>
      </p:pic>
      <p:pic>
        <p:nvPicPr>
          <p:cNvPr id="55" name="Bilde 54">
            <a:extLst>
              <a:ext uri="{FF2B5EF4-FFF2-40B4-BE49-F238E27FC236}">
                <a16:creationId xmlns:a16="http://schemas.microsoft.com/office/drawing/2014/main" id="{0DA1FFB9-2583-4D61-8311-AA084591E32A}"/>
              </a:ext>
            </a:extLst>
          </p:cNvPr>
          <p:cNvPicPr>
            <a:picLocks noChangeAspect="1"/>
          </p:cNvPicPr>
          <p:nvPr/>
        </p:nvPicPr>
        <p:blipFill>
          <a:blip r:embed="rId29"/>
          <a:stretch>
            <a:fillRect/>
          </a:stretch>
        </p:blipFill>
        <p:spPr>
          <a:xfrm>
            <a:off x="10475429" y="3276846"/>
            <a:ext cx="903762" cy="641983"/>
          </a:xfrm>
          <a:prstGeom prst="rect">
            <a:avLst/>
          </a:prstGeom>
        </p:spPr>
      </p:pic>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1319724" flipH="1">
            <a:off x="8401180" y="3602321"/>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10162186" y="3622492"/>
            <a:ext cx="241299" cy="241299"/>
          </a:xfrm>
          <a:prstGeom prst="rect">
            <a:avLst/>
          </a:prstGeom>
        </p:spPr>
      </p:pic>
    </p:spTree>
    <p:extLst>
      <p:ext uri="{BB962C8B-B14F-4D97-AF65-F5344CB8AC3E}">
        <p14:creationId xmlns:p14="http://schemas.microsoft.com/office/powerpoint/2010/main" val="309626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550224" y="6309843"/>
            <a:ext cx="1491986" cy="261610"/>
          </a:xfrm>
          <a:prstGeom prst="rect">
            <a:avLst/>
          </a:prstGeom>
          <a:noFill/>
        </p:spPr>
        <p:txBody>
          <a:bodyPr wrap="square" rtlCol="0">
            <a:spAutoFit/>
          </a:bodyPr>
          <a:lstStyle/>
          <a:p>
            <a:pPr lvl="0" algn="ctr">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a:t>
            </a:r>
            <a:r>
              <a:rPr lang="nb-NO" sz="1100" i="1" dirty="0">
                <a:solidFill>
                  <a:srgbClr val="2B2929"/>
                </a:solidFill>
              </a:rPr>
              <a:t>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445757" y="6526595"/>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191750" y="2892848"/>
            <a:ext cx="22931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Skript og Makro</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471209" y="2555132"/>
            <a:ext cx="2275156" cy="274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Ink. henvendelse</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534275" y="2834475"/>
            <a:ext cx="2098754" cy="1735739"/>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20851" y="2329807"/>
            <a:ext cx="501599" cy="462835"/>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0994" y="2014761"/>
            <a:ext cx="1631169" cy="274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Kvittering avsender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632142" y="3422321"/>
            <a:ext cx="1631169" cy="623738"/>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Kategorisering</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391204" y="2192344"/>
            <a:ext cx="1631169" cy="1366121"/>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172025" y="2016593"/>
            <a:ext cx="1844511" cy="2749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Varsling saksbehandler</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5753435" y="2336699"/>
            <a:ext cx="503696" cy="4732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051164" y="2363028"/>
            <a:ext cx="1226689" cy="916621"/>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Historikk</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6754795" y="3675307"/>
            <a:ext cx="1631169" cy="5937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Prioritering</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665060" y="5588006"/>
            <a:ext cx="13227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Samhandling</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06116" y="2809975"/>
            <a:ext cx="349031" cy="349032"/>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5733151" y="2820814"/>
            <a:ext cx="349031" cy="349032"/>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512327" y="2435672"/>
            <a:ext cx="360785" cy="360784"/>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067520" y="3653586"/>
            <a:ext cx="444255" cy="444256"/>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7948874" y="3865681"/>
            <a:ext cx="1631169" cy="601598"/>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174411" y="4575010"/>
            <a:ext cx="397990" cy="397989"/>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011608" y="3345579"/>
            <a:ext cx="349031" cy="349032"/>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167147" y="3648008"/>
            <a:ext cx="349031" cy="349032"/>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43702" y="3155404"/>
            <a:ext cx="349031" cy="349032"/>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029667" y="2323465"/>
            <a:ext cx="444256" cy="444255"/>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608100" y="4214721"/>
            <a:ext cx="1496498" cy="1355491"/>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60694" y="4433025"/>
            <a:ext cx="1758437" cy="1167936"/>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dirty="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770365" y="4580029"/>
            <a:ext cx="397990" cy="397989"/>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94019" y="3194337"/>
            <a:ext cx="1152303" cy="1053182"/>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903106" y="5610910"/>
            <a:ext cx="16311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Kunnskapsbase</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052672" y="3518871"/>
            <a:ext cx="447419" cy="447420"/>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9914192" y="1745835"/>
            <a:ext cx="161684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Tilpasset Dashbord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9994468" y="2415893"/>
            <a:ext cx="476532" cy="476532"/>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0402921" y="2032156"/>
            <a:ext cx="519199" cy="505405"/>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295548" y="5596014"/>
            <a:ext cx="397990" cy="397989"/>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422450" y="6134087"/>
            <a:ext cx="13227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Ekstern FAQ </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5820760" y="5580705"/>
            <a:ext cx="397990" cy="397989"/>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689987" y="6094400"/>
            <a:ext cx="186990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Automatisk &amp; regelbasert eskalering</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300850" y="5595601"/>
            <a:ext cx="519199" cy="505405"/>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775638" y="5610910"/>
            <a:ext cx="519199" cy="505405"/>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176666" y="4286001"/>
            <a:ext cx="397990" cy="397989"/>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499579" y="4541749"/>
            <a:ext cx="519199" cy="505405"/>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010790" y="5034361"/>
            <a:ext cx="14964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Tidsfrist prioritet</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500" fill="hold"/>
                                        <p:tgtEl>
                                          <p:spTgt spid="162"/>
                                        </p:tgtEl>
                                        <p:attrNameLst>
                                          <p:attrName>ppt_x</p:attrName>
                                        </p:attrNameLst>
                                      </p:cBhvr>
                                      <p:tavLst>
                                        <p:tav tm="0">
                                          <p:val>
                                            <p:strVal val="#ppt_x"/>
                                          </p:val>
                                        </p:tav>
                                        <p:tav tm="100000">
                                          <p:val>
                                            <p:strVal val="#ppt_x"/>
                                          </p:val>
                                        </p:tav>
                                      </p:tavLst>
                                    </p:anim>
                                    <p:anim calcmode="lin" valueType="num">
                                      <p:cBhvr additive="base">
                                        <p:cTn id="8" dur="500" fill="hold"/>
                                        <p:tgtEl>
                                          <p:spTgt spid="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 calcmode="lin" valueType="num">
                                      <p:cBhvr additive="base">
                                        <p:cTn id="21" dur="500" fill="hold"/>
                                        <p:tgtEl>
                                          <p:spTgt spid="168"/>
                                        </p:tgtEl>
                                        <p:attrNameLst>
                                          <p:attrName>ppt_x</p:attrName>
                                        </p:attrNameLst>
                                      </p:cBhvr>
                                      <p:tavLst>
                                        <p:tav tm="0">
                                          <p:val>
                                            <p:strVal val="#ppt_x"/>
                                          </p:val>
                                        </p:tav>
                                        <p:tav tm="100000">
                                          <p:val>
                                            <p:strVal val="#ppt_x"/>
                                          </p:val>
                                        </p:tav>
                                      </p:tavLst>
                                    </p:anim>
                                    <p:anim calcmode="lin" valueType="num">
                                      <p:cBhvr additive="base">
                                        <p:cTn id="22" dur="500" fill="hold"/>
                                        <p:tgtEl>
                                          <p:spTgt spid="1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5"/>
                                        </p:tgtEl>
                                        <p:attrNameLst>
                                          <p:attrName>style.visibility</p:attrName>
                                        </p:attrNameLst>
                                      </p:cBhvr>
                                      <p:to>
                                        <p:strVal val="visible"/>
                                      </p:to>
                                    </p:set>
                                    <p:anim calcmode="lin" valueType="num">
                                      <p:cBhvr additive="base">
                                        <p:cTn id="25" dur="500" fill="hold"/>
                                        <p:tgtEl>
                                          <p:spTgt spid="145"/>
                                        </p:tgtEl>
                                        <p:attrNameLst>
                                          <p:attrName>ppt_x</p:attrName>
                                        </p:attrNameLst>
                                      </p:cBhvr>
                                      <p:tavLst>
                                        <p:tav tm="0">
                                          <p:val>
                                            <p:strVal val="#ppt_x"/>
                                          </p:val>
                                        </p:tav>
                                        <p:tav tm="100000">
                                          <p:val>
                                            <p:strVal val="#ppt_x"/>
                                          </p:val>
                                        </p:tav>
                                      </p:tavLst>
                                    </p:anim>
                                    <p:anim calcmode="lin" valueType="num">
                                      <p:cBhvr additive="base">
                                        <p:cTn id="26" dur="500" fill="hold"/>
                                        <p:tgtEl>
                                          <p:spTgt spid="1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fill="hold"/>
                                        <p:tgtEl>
                                          <p:spTgt spid="228"/>
                                        </p:tgtEl>
                                        <p:attrNameLst>
                                          <p:attrName>ppt_x</p:attrName>
                                        </p:attrNameLst>
                                      </p:cBhvr>
                                      <p:tavLst>
                                        <p:tav tm="0">
                                          <p:val>
                                            <p:strVal val="#ppt_x"/>
                                          </p:val>
                                        </p:tav>
                                        <p:tav tm="100000">
                                          <p:val>
                                            <p:strVal val="#ppt_x"/>
                                          </p:val>
                                        </p:tav>
                                      </p:tavLst>
                                    </p:anim>
                                    <p:anim calcmode="lin" valueType="num">
                                      <p:cBhvr additive="base">
                                        <p:cTn id="4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7"/>
                                        </p:tgtEl>
                                        <p:attrNameLst>
                                          <p:attrName>style.visibility</p:attrName>
                                        </p:attrNameLst>
                                      </p:cBhvr>
                                      <p:to>
                                        <p:strVal val="visible"/>
                                      </p:to>
                                    </p:set>
                                    <p:anim calcmode="lin" valueType="num">
                                      <p:cBhvr additive="base">
                                        <p:cTn id="45" dur="500" fill="hold"/>
                                        <p:tgtEl>
                                          <p:spTgt spid="217"/>
                                        </p:tgtEl>
                                        <p:attrNameLst>
                                          <p:attrName>ppt_x</p:attrName>
                                        </p:attrNameLst>
                                      </p:cBhvr>
                                      <p:tavLst>
                                        <p:tav tm="0">
                                          <p:val>
                                            <p:strVal val="#ppt_x"/>
                                          </p:val>
                                        </p:tav>
                                        <p:tav tm="100000">
                                          <p:val>
                                            <p:strVal val="#ppt_x"/>
                                          </p:val>
                                        </p:tav>
                                      </p:tavLst>
                                    </p:anim>
                                    <p:anim calcmode="lin" valueType="num">
                                      <p:cBhvr additive="base">
                                        <p:cTn id="46" dur="500" fill="hold"/>
                                        <p:tgtEl>
                                          <p:spTgt spid="2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additive="base">
                                        <p:cTn id="55" dur="500" fill="hold"/>
                                        <p:tgtEl>
                                          <p:spTgt spid="227"/>
                                        </p:tgtEl>
                                        <p:attrNameLst>
                                          <p:attrName>ppt_x</p:attrName>
                                        </p:attrNameLst>
                                      </p:cBhvr>
                                      <p:tavLst>
                                        <p:tav tm="0">
                                          <p:val>
                                            <p:strVal val="#ppt_x"/>
                                          </p:val>
                                        </p:tav>
                                        <p:tav tm="100000">
                                          <p:val>
                                            <p:strVal val="#ppt_x"/>
                                          </p:val>
                                        </p:tav>
                                      </p:tavLst>
                                    </p:anim>
                                    <p:anim calcmode="lin" valueType="num">
                                      <p:cBhvr additive="base">
                                        <p:cTn id="56" dur="500" fill="hold"/>
                                        <p:tgtEl>
                                          <p:spTgt spid="2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ppt_x"/>
                                          </p:val>
                                        </p:tav>
                                        <p:tav tm="100000">
                                          <p:val>
                                            <p:strVal val="#ppt_x"/>
                                          </p:val>
                                        </p:tav>
                                      </p:tavLst>
                                    </p:anim>
                                    <p:anim calcmode="lin" valueType="num">
                                      <p:cBhvr additive="base">
                                        <p:cTn id="6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0"/>
                                        </p:tgtEl>
                                        <p:attrNameLst>
                                          <p:attrName>style.visibility</p:attrName>
                                        </p:attrNameLst>
                                      </p:cBhvr>
                                      <p:to>
                                        <p:strVal val="visible"/>
                                      </p:to>
                                    </p:set>
                                    <p:anim calcmode="lin" valueType="num">
                                      <p:cBhvr additive="base">
                                        <p:cTn id="65" dur="500" fill="hold"/>
                                        <p:tgtEl>
                                          <p:spTgt spid="230"/>
                                        </p:tgtEl>
                                        <p:attrNameLst>
                                          <p:attrName>ppt_x</p:attrName>
                                        </p:attrNameLst>
                                      </p:cBhvr>
                                      <p:tavLst>
                                        <p:tav tm="0">
                                          <p:val>
                                            <p:strVal val="#ppt_x"/>
                                          </p:val>
                                        </p:tav>
                                        <p:tav tm="100000">
                                          <p:val>
                                            <p:strVal val="#ppt_x"/>
                                          </p:val>
                                        </p:tav>
                                      </p:tavLst>
                                    </p:anim>
                                    <p:anim calcmode="lin" valueType="num">
                                      <p:cBhvr additive="base">
                                        <p:cTn id="66" dur="500" fill="hold"/>
                                        <p:tgtEl>
                                          <p:spTgt spid="2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5"/>
                                        </p:tgtEl>
                                        <p:attrNameLst>
                                          <p:attrName>style.visibility</p:attrName>
                                        </p:attrNameLst>
                                      </p:cBhvr>
                                      <p:to>
                                        <p:strVal val="visible"/>
                                      </p:to>
                                    </p:set>
                                    <p:anim calcmode="lin" valueType="num">
                                      <p:cBhvr additive="base">
                                        <p:cTn id="69" dur="500" fill="hold"/>
                                        <p:tgtEl>
                                          <p:spTgt spid="215"/>
                                        </p:tgtEl>
                                        <p:attrNameLst>
                                          <p:attrName>ppt_x</p:attrName>
                                        </p:attrNameLst>
                                      </p:cBhvr>
                                      <p:tavLst>
                                        <p:tav tm="0">
                                          <p:val>
                                            <p:strVal val="#ppt_x"/>
                                          </p:val>
                                        </p:tav>
                                        <p:tav tm="100000">
                                          <p:val>
                                            <p:strVal val="#ppt_x"/>
                                          </p:val>
                                        </p:tav>
                                      </p:tavLst>
                                    </p:anim>
                                    <p:anim calcmode="lin" valueType="num">
                                      <p:cBhvr additive="base">
                                        <p:cTn id="70" dur="500" fill="hold"/>
                                        <p:tgtEl>
                                          <p:spTgt spid="21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6"/>
                                        </p:tgtEl>
                                        <p:attrNameLst>
                                          <p:attrName>style.visibility</p:attrName>
                                        </p:attrNameLst>
                                      </p:cBhvr>
                                      <p:to>
                                        <p:strVal val="visible"/>
                                      </p:to>
                                    </p:set>
                                    <p:anim calcmode="lin" valueType="num">
                                      <p:cBhvr additive="base">
                                        <p:cTn id="73" dur="500" fill="hold"/>
                                        <p:tgtEl>
                                          <p:spTgt spid="256"/>
                                        </p:tgtEl>
                                        <p:attrNameLst>
                                          <p:attrName>ppt_x</p:attrName>
                                        </p:attrNameLst>
                                      </p:cBhvr>
                                      <p:tavLst>
                                        <p:tav tm="0">
                                          <p:val>
                                            <p:strVal val="#ppt_x"/>
                                          </p:val>
                                        </p:tav>
                                        <p:tav tm="100000">
                                          <p:val>
                                            <p:strVal val="#ppt_x"/>
                                          </p:val>
                                        </p:tav>
                                      </p:tavLst>
                                    </p:anim>
                                    <p:anim calcmode="lin" valueType="num">
                                      <p:cBhvr additive="base">
                                        <p:cTn id="74"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2"/>
                                        </p:tgtEl>
                                        <p:attrNameLst>
                                          <p:attrName>style.visibility</p:attrName>
                                        </p:attrNameLst>
                                      </p:cBhvr>
                                      <p:to>
                                        <p:strVal val="visible"/>
                                      </p:to>
                                    </p:set>
                                    <p:anim calcmode="lin" valueType="num">
                                      <p:cBhvr additive="base">
                                        <p:cTn id="79" dur="500" fill="hold"/>
                                        <p:tgtEl>
                                          <p:spTgt spid="272"/>
                                        </p:tgtEl>
                                        <p:attrNameLst>
                                          <p:attrName>ppt_x</p:attrName>
                                        </p:attrNameLst>
                                      </p:cBhvr>
                                      <p:tavLst>
                                        <p:tav tm="0">
                                          <p:val>
                                            <p:strVal val="#ppt_x"/>
                                          </p:val>
                                        </p:tav>
                                        <p:tav tm="100000">
                                          <p:val>
                                            <p:strVal val="#ppt_x"/>
                                          </p:val>
                                        </p:tav>
                                      </p:tavLst>
                                    </p:anim>
                                    <p:anim calcmode="lin" valueType="num">
                                      <p:cBhvr additive="base">
                                        <p:cTn id="80" dur="500" fill="hold"/>
                                        <p:tgtEl>
                                          <p:spTgt spid="27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500" fill="hold"/>
                                        <p:tgtEl>
                                          <p:spTgt spid="69"/>
                                        </p:tgtEl>
                                        <p:attrNameLst>
                                          <p:attrName>ppt_x</p:attrName>
                                        </p:attrNameLst>
                                      </p:cBhvr>
                                      <p:tavLst>
                                        <p:tav tm="0">
                                          <p:val>
                                            <p:strVal val="#ppt_x"/>
                                          </p:val>
                                        </p:tav>
                                        <p:tav tm="100000">
                                          <p:val>
                                            <p:strVal val="#ppt_x"/>
                                          </p:val>
                                        </p:tav>
                                      </p:tavLst>
                                    </p:anim>
                                    <p:anim calcmode="lin" valueType="num">
                                      <p:cBhvr additive="base">
                                        <p:cTn id="84" dur="5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3"/>
                                        </p:tgtEl>
                                        <p:attrNameLst>
                                          <p:attrName>style.visibility</p:attrName>
                                        </p:attrNameLst>
                                      </p:cBhvr>
                                      <p:to>
                                        <p:strVal val="visible"/>
                                      </p:to>
                                    </p:set>
                                    <p:anim calcmode="lin" valueType="num">
                                      <p:cBhvr additive="base">
                                        <p:cTn id="87" dur="500" fill="hold"/>
                                        <p:tgtEl>
                                          <p:spTgt spid="173"/>
                                        </p:tgtEl>
                                        <p:attrNameLst>
                                          <p:attrName>ppt_x</p:attrName>
                                        </p:attrNameLst>
                                      </p:cBhvr>
                                      <p:tavLst>
                                        <p:tav tm="0">
                                          <p:val>
                                            <p:strVal val="#ppt_x"/>
                                          </p:val>
                                        </p:tav>
                                        <p:tav tm="100000">
                                          <p:val>
                                            <p:strVal val="#ppt_x"/>
                                          </p:val>
                                        </p:tav>
                                      </p:tavLst>
                                    </p:anim>
                                    <p:anim calcmode="lin" valueType="num">
                                      <p:cBhvr additive="base">
                                        <p:cTn id="88"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74"/>
                                        </p:tgtEl>
                                        <p:attrNameLst>
                                          <p:attrName>style.visibility</p:attrName>
                                        </p:attrNameLst>
                                      </p:cBhvr>
                                      <p:to>
                                        <p:strVal val="visible"/>
                                      </p:to>
                                    </p:set>
                                    <p:anim calcmode="lin" valueType="num">
                                      <p:cBhvr additive="base">
                                        <p:cTn id="93" dur="500" fill="hold"/>
                                        <p:tgtEl>
                                          <p:spTgt spid="174"/>
                                        </p:tgtEl>
                                        <p:attrNameLst>
                                          <p:attrName>ppt_x</p:attrName>
                                        </p:attrNameLst>
                                      </p:cBhvr>
                                      <p:tavLst>
                                        <p:tav tm="0">
                                          <p:val>
                                            <p:strVal val="#ppt_x"/>
                                          </p:val>
                                        </p:tav>
                                        <p:tav tm="100000">
                                          <p:val>
                                            <p:strVal val="#ppt_x"/>
                                          </p:val>
                                        </p:tav>
                                      </p:tavLst>
                                    </p:anim>
                                    <p:anim calcmode="lin" valueType="num">
                                      <p:cBhvr additive="base">
                                        <p:cTn id="94" dur="500" fill="hold"/>
                                        <p:tgtEl>
                                          <p:spTgt spid="17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83"/>
                                        </p:tgtEl>
                                        <p:attrNameLst>
                                          <p:attrName>style.visibility</p:attrName>
                                        </p:attrNameLst>
                                      </p:cBhvr>
                                      <p:to>
                                        <p:strVal val="visible"/>
                                      </p:to>
                                    </p:set>
                                    <p:anim calcmode="lin" valueType="num">
                                      <p:cBhvr additive="base">
                                        <p:cTn id="97" dur="500" fill="hold"/>
                                        <p:tgtEl>
                                          <p:spTgt spid="283"/>
                                        </p:tgtEl>
                                        <p:attrNameLst>
                                          <p:attrName>ppt_x</p:attrName>
                                        </p:attrNameLst>
                                      </p:cBhvr>
                                      <p:tavLst>
                                        <p:tav tm="0">
                                          <p:val>
                                            <p:strVal val="#ppt_x"/>
                                          </p:val>
                                        </p:tav>
                                        <p:tav tm="100000">
                                          <p:val>
                                            <p:strVal val="#ppt_x"/>
                                          </p:val>
                                        </p:tav>
                                      </p:tavLst>
                                    </p:anim>
                                    <p:anim calcmode="lin" valueType="num">
                                      <p:cBhvr additive="base">
                                        <p:cTn id="98" dur="500" fill="hold"/>
                                        <p:tgtEl>
                                          <p:spTgt spid="28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3"/>
                                        </p:tgtEl>
                                        <p:attrNameLst>
                                          <p:attrName>style.visibility</p:attrName>
                                        </p:attrNameLst>
                                      </p:cBhvr>
                                      <p:to>
                                        <p:strVal val="visible"/>
                                      </p:to>
                                    </p:set>
                                    <p:anim calcmode="lin" valueType="num">
                                      <p:cBhvr additive="base">
                                        <p:cTn id="101" dur="500" fill="hold"/>
                                        <p:tgtEl>
                                          <p:spTgt spid="263"/>
                                        </p:tgtEl>
                                        <p:attrNameLst>
                                          <p:attrName>ppt_x</p:attrName>
                                        </p:attrNameLst>
                                      </p:cBhvr>
                                      <p:tavLst>
                                        <p:tav tm="0">
                                          <p:val>
                                            <p:strVal val="#ppt_x"/>
                                          </p:val>
                                        </p:tav>
                                        <p:tav tm="100000">
                                          <p:val>
                                            <p:strVal val="#ppt_x"/>
                                          </p:val>
                                        </p:tav>
                                      </p:tavLst>
                                    </p:anim>
                                    <p:anim calcmode="lin" valueType="num">
                                      <p:cBhvr additive="base">
                                        <p:cTn id="102"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49"/>
                                        </p:tgtEl>
                                        <p:attrNameLst>
                                          <p:attrName>style.visibility</p:attrName>
                                        </p:attrNameLst>
                                      </p:cBhvr>
                                      <p:to>
                                        <p:strVal val="visible"/>
                                      </p:to>
                                    </p:set>
                                    <p:anim calcmode="lin" valueType="num">
                                      <p:cBhvr additive="base">
                                        <p:cTn id="107" dur="500" fill="hold"/>
                                        <p:tgtEl>
                                          <p:spTgt spid="149"/>
                                        </p:tgtEl>
                                        <p:attrNameLst>
                                          <p:attrName>ppt_x</p:attrName>
                                        </p:attrNameLst>
                                      </p:cBhvr>
                                      <p:tavLst>
                                        <p:tav tm="0">
                                          <p:val>
                                            <p:strVal val="#ppt_x"/>
                                          </p:val>
                                        </p:tav>
                                        <p:tav tm="100000">
                                          <p:val>
                                            <p:strVal val="#ppt_x"/>
                                          </p:val>
                                        </p:tav>
                                      </p:tavLst>
                                    </p:anim>
                                    <p:anim calcmode="lin" valueType="num">
                                      <p:cBhvr additive="base">
                                        <p:cTn id="108" dur="500" fill="hold"/>
                                        <p:tgtEl>
                                          <p:spTgt spid="14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additive="base">
                                        <p:cTn id="111" dur="500" fill="hold"/>
                                        <p:tgtEl>
                                          <p:spTgt spid="171"/>
                                        </p:tgtEl>
                                        <p:attrNameLst>
                                          <p:attrName>ppt_x</p:attrName>
                                        </p:attrNameLst>
                                      </p:cBhvr>
                                      <p:tavLst>
                                        <p:tav tm="0">
                                          <p:val>
                                            <p:strVal val="#ppt_x"/>
                                          </p:val>
                                        </p:tav>
                                        <p:tav tm="100000">
                                          <p:val>
                                            <p:strVal val="#ppt_x"/>
                                          </p:val>
                                        </p:tav>
                                      </p:tavLst>
                                    </p:anim>
                                    <p:anim calcmode="lin" valueType="num">
                                      <p:cBhvr additive="base">
                                        <p:cTn id="112"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ppt_x"/>
                                          </p:val>
                                        </p:tav>
                                        <p:tav tm="100000">
                                          <p:val>
                                            <p:strVal val="#ppt_x"/>
                                          </p:val>
                                        </p:tav>
                                      </p:tavLst>
                                    </p:anim>
                                    <p:anim calcmode="lin" valueType="num">
                                      <p:cBhvr additive="base">
                                        <p:cTn id="118" dur="500" fill="hold"/>
                                        <p:tgtEl>
                                          <p:spTgt spid="52"/>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29"/>
                                        </p:tgtEl>
                                        <p:attrNameLst>
                                          <p:attrName>style.visibility</p:attrName>
                                        </p:attrNameLst>
                                      </p:cBhvr>
                                      <p:to>
                                        <p:strVal val="visible"/>
                                      </p:to>
                                    </p:set>
                                    <p:anim calcmode="lin" valueType="num">
                                      <p:cBhvr additive="base">
                                        <p:cTn id="121" dur="500" fill="hold"/>
                                        <p:tgtEl>
                                          <p:spTgt spid="229"/>
                                        </p:tgtEl>
                                        <p:attrNameLst>
                                          <p:attrName>ppt_x</p:attrName>
                                        </p:attrNameLst>
                                      </p:cBhvr>
                                      <p:tavLst>
                                        <p:tav tm="0">
                                          <p:val>
                                            <p:strVal val="#ppt_x"/>
                                          </p:val>
                                        </p:tav>
                                        <p:tav tm="100000">
                                          <p:val>
                                            <p:strVal val="#ppt_x"/>
                                          </p:val>
                                        </p:tav>
                                      </p:tavLst>
                                    </p:anim>
                                    <p:anim calcmode="lin" valueType="num">
                                      <p:cBhvr additive="base">
                                        <p:cTn id="122"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2"/>
                                        </p:tgtEl>
                                        <p:attrNameLst>
                                          <p:attrName>style.visibility</p:attrName>
                                        </p:attrNameLst>
                                      </p:cBhvr>
                                      <p:to>
                                        <p:strVal val="visible"/>
                                      </p:to>
                                    </p:set>
                                    <p:anim calcmode="lin" valueType="num">
                                      <p:cBhvr additive="base">
                                        <p:cTn id="127" dur="500" fill="hold"/>
                                        <p:tgtEl>
                                          <p:spTgt spid="62"/>
                                        </p:tgtEl>
                                        <p:attrNameLst>
                                          <p:attrName>ppt_x</p:attrName>
                                        </p:attrNameLst>
                                      </p:cBhvr>
                                      <p:tavLst>
                                        <p:tav tm="0">
                                          <p:val>
                                            <p:strVal val="#ppt_x"/>
                                          </p:val>
                                        </p:tav>
                                        <p:tav tm="100000">
                                          <p:val>
                                            <p:strVal val="#ppt_x"/>
                                          </p:val>
                                        </p:tav>
                                      </p:tavLst>
                                    </p:anim>
                                    <p:anim calcmode="lin" valueType="num">
                                      <p:cBhvr additive="base">
                                        <p:cTn id="128" dur="500" fill="hold"/>
                                        <p:tgtEl>
                                          <p:spTgt spid="6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16"/>
                                        </p:tgtEl>
                                        <p:attrNameLst>
                                          <p:attrName>style.visibility</p:attrName>
                                        </p:attrNameLst>
                                      </p:cBhvr>
                                      <p:to>
                                        <p:strVal val="visible"/>
                                      </p:to>
                                    </p:set>
                                    <p:anim calcmode="lin" valueType="num">
                                      <p:cBhvr additive="base">
                                        <p:cTn id="131" dur="500" fill="hold"/>
                                        <p:tgtEl>
                                          <p:spTgt spid="216"/>
                                        </p:tgtEl>
                                        <p:attrNameLst>
                                          <p:attrName>ppt_x</p:attrName>
                                        </p:attrNameLst>
                                      </p:cBhvr>
                                      <p:tavLst>
                                        <p:tav tm="0">
                                          <p:val>
                                            <p:strVal val="#ppt_x"/>
                                          </p:val>
                                        </p:tav>
                                        <p:tav tm="100000">
                                          <p:val>
                                            <p:strVal val="#ppt_x"/>
                                          </p:val>
                                        </p:tav>
                                      </p:tavLst>
                                    </p:anim>
                                    <p:anim calcmode="lin" valueType="num">
                                      <p:cBhvr additive="base">
                                        <p:cTn id="132" dur="500" fill="hold"/>
                                        <p:tgtEl>
                                          <p:spTgt spid="21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91"/>
                                        </p:tgtEl>
                                        <p:attrNameLst>
                                          <p:attrName>style.visibility</p:attrName>
                                        </p:attrNameLst>
                                      </p:cBhvr>
                                      <p:to>
                                        <p:strVal val="visible"/>
                                      </p:to>
                                    </p:set>
                                    <p:anim calcmode="lin" valueType="num">
                                      <p:cBhvr additive="base">
                                        <p:cTn id="135" dur="500" fill="hold"/>
                                        <p:tgtEl>
                                          <p:spTgt spid="191"/>
                                        </p:tgtEl>
                                        <p:attrNameLst>
                                          <p:attrName>ppt_x</p:attrName>
                                        </p:attrNameLst>
                                      </p:cBhvr>
                                      <p:tavLst>
                                        <p:tav tm="0">
                                          <p:val>
                                            <p:strVal val="#ppt_x"/>
                                          </p:val>
                                        </p:tav>
                                        <p:tav tm="100000">
                                          <p:val>
                                            <p:strVal val="#ppt_x"/>
                                          </p:val>
                                        </p:tav>
                                      </p:tavLst>
                                    </p:anim>
                                    <p:anim calcmode="lin" valueType="num">
                                      <p:cBhvr additive="base">
                                        <p:cTn id="136" dur="500" fill="hold"/>
                                        <p:tgtEl>
                                          <p:spTgt spid="191"/>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18"/>
                                        </p:tgtEl>
                                        <p:attrNameLst>
                                          <p:attrName>style.visibility</p:attrName>
                                        </p:attrNameLst>
                                      </p:cBhvr>
                                      <p:to>
                                        <p:strVal val="visible"/>
                                      </p:to>
                                    </p:set>
                                    <p:anim calcmode="lin" valueType="num">
                                      <p:cBhvr additive="base">
                                        <p:cTn id="139" dur="500" fill="hold"/>
                                        <p:tgtEl>
                                          <p:spTgt spid="218"/>
                                        </p:tgtEl>
                                        <p:attrNameLst>
                                          <p:attrName>ppt_x</p:attrName>
                                        </p:attrNameLst>
                                      </p:cBhvr>
                                      <p:tavLst>
                                        <p:tav tm="0">
                                          <p:val>
                                            <p:strVal val="#ppt_x"/>
                                          </p:val>
                                        </p:tav>
                                        <p:tav tm="100000">
                                          <p:val>
                                            <p:strVal val="#ppt_x"/>
                                          </p:val>
                                        </p:tav>
                                      </p:tavLst>
                                    </p:anim>
                                    <p:anim calcmode="lin" valueType="num">
                                      <p:cBhvr additive="base">
                                        <p:cTn id="140" dur="500" fill="hold"/>
                                        <p:tgtEl>
                                          <p:spTgt spid="218"/>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61"/>
                                        </p:tgtEl>
                                        <p:attrNameLst>
                                          <p:attrName>style.visibility</p:attrName>
                                        </p:attrNameLst>
                                      </p:cBhvr>
                                      <p:to>
                                        <p:strVal val="visible"/>
                                      </p:to>
                                    </p:set>
                                    <p:anim calcmode="lin" valueType="num">
                                      <p:cBhvr additive="base">
                                        <p:cTn id="143" dur="500" fill="hold"/>
                                        <p:tgtEl>
                                          <p:spTgt spid="61"/>
                                        </p:tgtEl>
                                        <p:attrNameLst>
                                          <p:attrName>ppt_x</p:attrName>
                                        </p:attrNameLst>
                                      </p:cBhvr>
                                      <p:tavLst>
                                        <p:tav tm="0">
                                          <p:val>
                                            <p:strVal val="#ppt_x"/>
                                          </p:val>
                                        </p:tav>
                                        <p:tav tm="100000">
                                          <p:val>
                                            <p:strVal val="#ppt_x"/>
                                          </p:val>
                                        </p:tav>
                                      </p:tavLst>
                                    </p:anim>
                                    <p:anim calcmode="lin" valueType="num">
                                      <p:cBhvr additive="base">
                                        <p:cTn id="144" dur="500" fill="hold"/>
                                        <p:tgtEl>
                                          <p:spTgt spid="6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40"/>
                                        </p:tgtEl>
                                        <p:attrNameLst>
                                          <p:attrName>style.visibility</p:attrName>
                                        </p:attrNameLst>
                                      </p:cBhvr>
                                      <p:to>
                                        <p:strVal val="visible"/>
                                      </p:to>
                                    </p:set>
                                    <p:anim calcmode="lin" valueType="num">
                                      <p:cBhvr additive="base">
                                        <p:cTn id="147" dur="500" fill="hold"/>
                                        <p:tgtEl>
                                          <p:spTgt spid="240"/>
                                        </p:tgtEl>
                                        <p:attrNameLst>
                                          <p:attrName>ppt_x</p:attrName>
                                        </p:attrNameLst>
                                      </p:cBhvr>
                                      <p:tavLst>
                                        <p:tav tm="0">
                                          <p:val>
                                            <p:strVal val="#ppt_x"/>
                                          </p:val>
                                        </p:tav>
                                        <p:tav tm="100000">
                                          <p:val>
                                            <p:strVal val="#ppt_x"/>
                                          </p:val>
                                        </p:tav>
                                      </p:tavLst>
                                    </p:anim>
                                    <p:anim calcmode="lin" valueType="num">
                                      <p:cBhvr additive="base">
                                        <p:cTn id="148" dur="500" fill="hold"/>
                                        <p:tgtEl>
                                          <p:spTgt spid="240"/>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49"/>
                                        </p:tgtEl>
                                        <p:attrNameLst>
                                          <p:attrName>style.visibility</p:attrName>
                                        </p:attrNameLst>
                                      </p:cBhvr>
                                      <p:to>
                                        <p:strVal val="visible"/>
                                      </p:to>
                                    </p:set>
                                    <p:anim calcmode="lin" valueType="num">
                                      <p:cBhvr additive="base">
                                        <p:cTn id="159" dur="500" fill="hold"/>
                                        <p:tgtEl>
                                          <p:spTgt spid="249"/>
                                        </p:tgtEl>
                                        <p:attrNameLst>
                                          <p:attrName>ppt_x</p:attrName>
                                        </p:attrNameLst>
                                      </p:cBhvr>
                                      <p:tavLst>
                                        <p:tav tm="0">
                                          <p:val>
                                            <p:strVal val="#ppt_x"/>
                                          </p:val>
                                        </p:tav>
                                        <p:tav tm="100000">
                                          <p:val>
                                            <p:strVal val="#ppt_x"/>
                                          </p:val>
                                        </p:tav>
                                      </p:tavLst>
                                    </p:anim>
                                    <p:anim calcmode="lin" valueType="num">
                                      <p:cBhvr additive="base">
                                        <p:cTn id="160" dur="500" fill="hold"/>
                                        <p:tgtEl>
                                          <p:spTgt spid="24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187"/>
                                        </p:tgtEl>
                                        <p:attrNameLst>
                                          <p:attrName>style.visibility</p:attrName>
                                        </p:attrNameLst>
                                      </p:cBhvr>
                                      <p:to>
                                        <p:strVal val="visible"/>
                                      </p:to>
                                    </p:set>
                                    <p:anim calcmode="lin" valueType="num">
                                      <p:cBhvr additive="base">
                                        <p:cTn id="163" dur="500" fill="hold"/>
                                        <p:tgtEl>
                                          <p:spTgt spid="187"/>
                                        </p:tgtEl>
                                        <p:attrNameLst>
                                          <p:attrName>ppt_x</p:attrName>
                                        </p:attrNameLst>
                                      </p:cBhvr>
                                      <p:tavLst>
                                        <p:tav tm="0">
                                          <p:val>
                                            <p:strVal val="#ppt_x"/>
                                          </p:val>
                                        </p:tav>
                                        <p:tav tm="100000">
                                          <p:val>
                                            <p:strVal val="#ppt_x"/>
                                          </p:val>
                                        </p:tav>
                                      </p:tavLst>
                                    </p:anim>
                                    <p:anim calcmode="lin" valueType="num">
                                      <p:cBhvr additive="base">
                                        <p:cTn id="164" dur="500" fill="hold"/>
                                        <p:tgtEl>
                                          <p:spTgt spid="187"/>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88"/>
                                        </p:tgtEl>
                                        <p:attrNameLst>
                                          <p:attrName>style.visibility</p:attrName>
                                        </p:attrNameLst>
                                      </p:cBhvr>
                                      <p:to>
                                        <p:strVal val="visible"/>
                                      </p:to>
                                    </p:set>
                                    <p:anim calcmode="lin" valueType="num">
                                      <p:cBhvr additive="base">
                                        <p:cTn id="167" dur="500" fill="hold"/>
                                        <p:tgtEl>
                                          <p:spTgt spid="188"/>
                                        </p:tgtEl>
                                        <p:attrNameLst>
                                          <p:attrName>ppt_x</p:attrName>
                                        </p:attrNameLst>
                                      </p:cBhvr>
                                      <p:tavLst>
                                        <p:tav tm="0">
                                          <p:val>
                                            <p:strVal val="#ppt_x"/>
                                          </p:val>
                                        </p:tav>
                                        <p:tav tm="100000">
                                          <p:val>
                                            <p:strVal val="#ppt_x"/>
                                          </p:val>
                                        </p:tav>
                                      </p:tavLst>
                                    </p:anim>
                                    <p:anim calcmode="lin" valueType="num">
                                      <p:cBhvr additive="base">
                                        <p:cTn id="168" dur="500" fill="hold"/>
                                        <p:tgtEl>
                                          <p:spTgt spid="188"/>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86"/>
                                        </p:tgtEl>
                                        <p:attrNameLst>
                                          <p:attrName>style.visibility</p:attrName>
                                        </p:attrNameLst>
                                      </p:cBhvr>
                                      <p:to>
                                        <p:strVal val="visible"/>
                                      </p:to>
                                    </p:set>
                                    <p:anim calcmode="lin" valueType="num">
                                      <p:cBhvr additive="base">
                                        <p:cTn id="171" dur="500" fill="hold"/>
                                        <p:tgtEl>
                                          <p:spTgt spid="186"/>
                                        </p:tgtEl>
                                        <p:attrNameLst>
                                          <p:attrName>ppt_x</p:attrName>
                                        </p:attrNameLst>
                                      </p:cBhvr>
                                      <p:tavLst>
                                        <p:tav tm="0">
                                          <p:val>
                                            <p:strVal val="#ppt_x"/>
                                          </p:val>
                                        </p:tav>
                                        <p:tav tm="100000">
                                          <p:val>
                                            <p:strVal val="#ppt_x"/>
                                          </p:val>
                                        </p:tav>
                                      </p:tavLst>
                                    </p:anim>
                                    <p:anim calcmode="lin" valueType="num">
                                      <p:cBhvr additive="base">
                                        <p:cTn id="17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183"/>
                                        </p:tgtEl>
                                        <p:attrNameLst>
                                          <p:attrName>style.visibility</p:attrName>
                                        </p:attrNameLst>
                                      </p:cBhvr>
                                      <p:to>
                                        <p:strVal val="visible"/>
                                      </p:to>
                                    </p:set>
                                    <p:animEffect transition="in" filter="fade">
                                      <p:cBhvr>
                                        <p:cTn id="177" dur="1000"/>
                                        <p:tgtEl>
                                          <p:spTgt spid="183"/>
                                        </p:tgtEl>
                                      </p:cBhvr>
                                    </p:animEffect>
                                    <p:anim calcmode="lin" valueType="num">
                                      <p:cBhvr>
                                        <p:cTn id="178" dur="1000" fill="hold"/>
                                        <p:tgtEl>
                                          <p:spTgt spid="183"/>
                                        </p:tgtEl>
                                        <p:attrNameLst>
                                          <p:attrName>ppt_x</p:attrName>
                                        </p:attrNameLst>
                                      </p:cBhvr>
                                      <p:tavLst>
                                        <p:tav tm="0">
                                          <p:val>
                                            <p:strVal val="#ppt_x"/>
                                          </p:val>
                                        </p:tav>
                                        <p:tav tm="100000">
                                          <p:val>
                                            <p:strVal val="#ppt_x"/>
                                          </p:val>
                                        </p:tav>
                                      </p:tavLst>
                                    </p:anim>
                                    <p:anim calcmode="lin" valueType="num">
                                      <p:cBhvr>
                                        <p:cTn id="179" dur="1000" fill="hold"/>
                                        <p:tgtEl>
                                          <p:spTgt spid="183"/>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85"/>
                                        </p:tgtEl>
                                        <p:attrNameLst>
                                          <p:attrName>style.visibility</p:attrName>
                                        </p:attrNameLst>
                                      </p:cBhvr>
                                      <p:to>
                                        <p:strVal val="visible"/>
                                      </p:to>
                                    </p:set>
                                    <p:animEffect transition="in" filter="fade">
                                      <p:cBhvr>
                                        <p:cTn id="182" dur="1000"/>
                                        <p:tgtEl>
                                          <p:spTgt spid="185"/>
                                        </p:tgtEl>
                                      </p:cBhvr>
                                    </p:animEffect>
                                    <p:anim calcmode="lin" valueType="num">
                                      <p:cBhvr>
                                        <p:cTn id="183" dur="1000" fill="hold"/>
                                        <p:tgtEl>
                                          <p:spTgt spid="185"/>
                                        </p:tgtEl>
                                        <p:attrNameLst>
                                          <p:attrName>ppt_x</p:attrName>
                                        </p:attrNameLst>
                                      </p:cBhvr>
                                      <p:tavLst>
                                        <p:tav tm="0">
                                          <p:val>
                                            <p:strVal val="#ppt_x"/>
                                          </p:val>
                                        </p:tav>
                                        <p:tav tm="100000">
                                          <p:val>
                                            <p:strVal val="#ppt_x"/>
                                          </p:val>
                                        </p:tav>
                                      </p:tavLst>
                                    </p:anim>
                                    <p:anim calcmode="lin" valueType="num">
                                      <p:cBhvr>
                                        <p:cTn id="184" dur="1000" fill="hold"/>
                                        <p:tgtEl>
                                          <p:spTgt spid="185"/>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84"/>
                                        </p:tgtEl>
                                        <p:attrNameLst>
                                          <p:attrName>style.visibility</p:attrName>
                                        </p:attrNameLst>
                                      </p:cBhvr>
                                      <p:to>
                                        <p:strVal val="visible"/>
                                      </p:to>
                                    </p:set>
                                    <p:animEffect transition="in" filter="fade">
                                      <p:cBhvr>
                                        <p:cTn id="187" dur="1000"/>
                                        <p:tgtEl>
                                          <p:spTgt spid="184"/>
                                        </p:tgtEl>
                                      </p:cBhvr>
                                    </p:animEffect>
                                    <p:anim calcmode="lin" valueType="num">
                                      <p:cBhvr>
                                        <p:cTn id="188" dur="1000" fill="hold"/>
                                        <p:tgtEl>
                                          <p:spTgt spid="184"/>
                                        </p:tgtEl>
                                        <p:attrNameLst>
                                          <p:attrName>ppt_x</p:attrName>
                                        </p:attrNameLst>
                                      </p:cBhvr>
                                      <p:tavLst>
                                        <p:tav tm="0">
                                          <p:val>
                                            <p:strVal val="#ppt_x"/>
                                          </p:val>
                                        </p:tav>
                                        <p:tav tm="100000">
                                          <p:val>
                                            <p:strVal val="#ppt_x"/>
                                          </p:val>
                                        </p:tav>
                                      </p:tavLst>
                                    </p:anim>
                                    <p:anim calcmode="lin" valueType="num">
                                      <p:cBhvr>
                                        <p:cTn id="189" dur="1000" fill="hold"/>
                                        <p:tgtEl>
                                          <p:spTgt spid="184"/>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80"/>
                                        </p:tgtEl>
                                        <p:attrNameLst>
                                          <p:attrName>style.visibility</p:attrName>
                                        </p:attrNameLst>
                                      </p:cBhvr>
                                      <p:to>
                                        <p:strVal val="visible"/>
                                      </p:to>
                                    </p:set>
                                    <p:animEffect transition="in" filter="fade">
                                      <p:cBhvr>
                                        <p:cTn id="192" dur="1000"/>
                                        <p:tgtEl>
                                          <p:spTgt spid="180"/>
                                        </p:tgtEl>
                                      </p:cBhvr>
                                    </p:animEffect>
                                    <p:anim calcmode="lin" valueType="num">
                                      <p:cBhvr>
                                        <p:cTn id="193" dur="1000" fill="hold"/>
                                        <p:tgtEl>
                                          <p:spTgt spid="180"/>
                                        </p:tgtEl>
                                        <p:attrNameLst>
                                          <p:attrName>ppt_x</p:attrName>
                                        </p:attrNameLst>
                                      </p:cBhvr>
                                      <p:tavLst>
                                        <p:tav tm="0">
                                          <p:val>
                                            <p:strVal val="#ppt_x"/>
                                          </p:val>
                                        </p:tav>
                                        <p:tav tm="100000">
                                          <p:val>
                                            <p:strVal val="#ppt_x"/>
                                          </p:val>
                                        </p:tav>
                                      </p:tavLst>
                                    </p:anim>
                                    <p:anim calcmode="lin" valueType="num">
                                      <p:cBhvr>
                                        <p:cTn id="194"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3" grpId="0"/>
      <p:bldP spid="184" grpId="0" animBg="1"/>
      <p:bldP spid="185" grpId="0"/>
      <p:bldP spid="263" grpId="0"/>
      <p:bldP spid="46" grpId="0"/>
      <p:bldP spid="144" grpId="0"/>
      <p:bldP spid="256" grpId="0"/>
      <p:bldP spid="173" grpId="0"/>
      <p:bldP spid="186" grpId="0"/>
      <p:bldP spid="216" grpId="0"/>
      <p:bldP spid="240" grpId="0"/>
      <p:bldP spid="2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a:latin typeface="Arial" panose="020B0604020202020204" pitchFamily="34" charset="0"/>
                <a:cs typeface="Arial" panose="020B0604020202020204" pitchFamily="34" charset="0"/>
              </a:rPr>
            </a:br>
            <a:r>
              <a:rPr lang="nb-NO" sz="3600" i="1">
                <a:latin typeface="Arial"/>
                <a:cs typeface="Arial"/>
              </a:rPr>
              <a:t>67 % </a:t>
            </a:r>
            <a:r>
              <a:rPr lang="nb-NO" sz="3600" b="0">
                <a:latin typeface="Arial"/>
                <a:cs typeface="Arial"/>
              </a:rPr>
              <a:t>av kundene foretrekker selvbetjent service framfor å snakke med en representant for bedriften.</a:t>
            </a:r>
            <a:br>
              <a:rPr lang="nb-NO" sz="3600" b="0">
                <a:latin typeface="Arial" panose="020B0604020202020204" pitchFamily="34" charset="0"/>
                <a:cs typeface="Arial" panose="020B0604020202020204" pitchFamily="34" charset="0"/>
              </a:rPr>
            </a:br>
            <a:br>
              <a:rPr lang="nb-NO" sz="3600" b="0">
                <a:latin typeface="Arial" panose="020B0604020202020204" pitchFamily="34" charset="0"/>
                <a:cs typeface="Arial" panose="020B0604020202020204" pitchFamily="34" charset="0"/>
              </a:rPr>
            </a:br>
            <a:r>
              <a:rPr lang="nb-NO" sz="3600" b="0">
                <a:latin typeface="Arial"/>
                <a:cs typeface="Arial"/>
              </a:rPr>
              <a:t>Hvordan kan din bedrift tilfredsstille stadig økende selvbetjeningskrav 24/7?</a:t>
            </a:r>
            <a:br>
              <a:rPr lang="nb-NO" sz="3600" b="0">
                <a:latin typeface="Arial" panose="020B0604020202020204" pitchFamily="34" charset="0"/>
                <a:cs typeface="Arial" panose="020B0604020202020204" pitchFamily="34" charset="0"/>
              </a:rPr>
            </a:br>
            <a:br>
              <a:rPr lang="nb-NO" sz="3600" b="0">
                <a:latin typeface="Arial" panose="020B0604020202020204" pitchFamily="34" charset="0"/>
                <a:cs typeface="Arial" panose="020B0604020202020204" pitchFamily="34" charset="0"/>
              </a:rPr>
            </a:br>
            <a:r>
              <a:rPr lang="nb-NO" sz="3600" b="0">
                <a:latin typeface="Arial"/>
                <a:cs typeface="Arial"/>
              </a:rPr>
              <a:t> </a:t>
            </a:r>
            <a:br>
              <a:rPr lang="nb-NO" sz="3600" b="0">
                <a:latin typeface="Arial" panose="020B0604020202020204" pitchFamily="34" charset="0"/>
                <a:cs typeface="Arial" panose="020B0604020202020204" pitchFamily="34" charset="0"/>
              </a:rPr>
            </a:br>
            <a:endParaRPr lang="nb-NO" sz="3600" b="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7" y="3634158"/>
                <a:ext cx="522256" cy="246221"/>
              </a:xfrm>
              <a:prstGeom prst="rect">
                <a:avLst/>
              </a:prstGeom>
              <a:noFill/>
            </p:spPr>
            <p:txBody>
              <a:bodyPr wrap="square" rtlCol="0">
                <a:spAutoFit/>
              </a:bodyPr>
              <a:lstStyle/>
              <a:p>
                <a:r>
                  <a:rPr lang="nb-NO" sz="1000" dirty="0">
                    <a:solidFill>
                      <a:schemeClr val="bg1"/>
                    </a:solidFill>
                  </a:rPr>
                  <a:t>Sak</a:t>
                </a:r>
                <a:endParaRPr lang="nb-NO" dirty="0">
                  <a:solidFill>
                    <a:schemeClr val="bg1"/>
                  </a:solidFill>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dirty="0">
                  <a:solidFill>
                    <a:srgbClr val="2B2929"/>
                  </a:solidFill>
                  <a:latin typeface="Arial" panose="020B0604020202020204"/>
                </a:rPr>
                <a:t>Registrering av saker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Kundesenter</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CRM informasjon tilgjengelig for kundene deres</a:t>
              </a:r>
              <a:r>
                <a:rPr kumimoji="0" lang="nb-NO" sz="1100" b="0" i="0" u="none" strike="noStrike" kern="1200" cap="none" spc="0" normalizeH="0" noProof="0" dirty="0">
                  <a:ln>
                    <a:noFill/>
                  </a:ln>
                  <a:solidFill>
                    <a:srgbClr val="2B2929"/>
                  </a:solidFill>
                  <a:effectLst/>
                  <a:uLnTx/>
                  <a:uFillTx/>
                  <a:latin typeface="Arial" panose="020B0604020202020204"/>
                  <a:ea typeface="+mn-ea"/>
                  <a:cs typeface="+mn-cs"/>
                </a:rPr>
                <a:t> </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62849"/>
              </a:xfrm>
              <a:prstGeom prst="rect">
                <a:avLst/>
              </a:prstGeom>
              <a:noFill/>
            </p:spPr>
            <p:txBody>
              <a:bodyPr wrap="square" rtlCol="0">
                <a:spAutoFit/>
              </a:bodyPr>
              <a:lstStyle/>
              <a:p>
                <a:r>
                  <a:rPr lang="nb-NO" sz="900" dirty="0">
                    <a:solidFill>
                      <a:schemeClr val="bg1"/>
                    </a:solidFill>
                  </a:rPr>
                  <a:t>Kontrakter</a:t>
                </a:r>
                <a:endParaRPr lang="nb-NO" dirty="0">
                  <a:solidFill>
                    <a:schemeClr val="bg1"/>
                  </a:solidFill>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dirty="0">
                  <a:solidFill>
                    <a:srgbClr val="2B2929"/>
                  </a:solidFill>
                  <a:latin typeface="Arial" panose="020B0604020202020204"/>
                </a:rPr>
                <a:t>Kontrakter og avtaler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dirty="0">
                    <a:solidFill>
                      <a:schemeClr val="bg1"/>
                    </a:solidFill>
                  </a:rPr>
                  <a:t>Chat</a:t>
                </a:r>
                <a:endParaRPr lang="en-US" sz="1600" dirty="0">
                  <a:solidFill>
                    <a:schemeClr val="bg1"/>
                  </a:solidFill>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noProof="0" dirty="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7" y="4955993"/>
              <a:ext cx="862714" cy="997206"/>
              <a:chOff x="7368467" y="4955993"/>
              <a:chExt cx="862714"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050"/>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7" y="4955993"/>
                <a:ext cx="644426" cy="215444"/>
              </a:xfrm>
              <a:prstGeom prst="rect">
                <a:avLst/>
              </a:prstGeom>
              <a:noFill/>
            </p:spPr>
            <p:txBody>
              <a:bodyPr wrap="square" rtlCol="0">
                <a:spAutoFit/>
              </a:bodyPr>
              <a:lstStyle/>
              <a:p>
                <a:r>
                  <a:rPr lang="nb-NO" sz="800" dirty="0">
                    <a:solidFill>
                      <a:schemeClr val="bg1"/>
                    </a:solidFill>
                  </a:rPr>
                  <a:t>Dashbord</a:t>
                </a:r>
                <a:endParaRPr lang="nb-NO" dirty="0">
                  <a:solidFill>
                    <a:schemeClr val="bg1"/>
                  </a:solidFill>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noProof="0" dirty="0">
                  <a:ln>
                    <a:noFill/>
                  </a:ln>
                  <a:solidFill>
                    <a:srgbClr val="2B2929"/>
                  </a:solidFill>
                  <a:effectLst/>
                  <a:uLnTx/>
                  <a:uFillTx/>
                  <a:latin typeface="Arial" panose="020B0604020202020204"/>
                  <a:ea typeface="+mn-ea"/>
                  <a:cs typeface="+mn-cs"/>
                </a:rPr>
                <a:t>Statistikk/forbruk</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5" y="5065209"/>
              <a:ext cx="673960" cy="989553"/>
              <a:chOff x="3748488" y="4940458"/>
              <a:chExt cx="1059780"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4043373" y="4999102"/>
                <a:ext cx="764895" cy="314580"/>
              </a:xfrm>
              <a:prstGeom prst="rect">
                <a:avLst/>
              </a:prstGeom>
              <a:noFill/>
            </p:spPr>
            <p:txBody>
              <a:bodyPr wrap="square" rtlCol="0">
                <a:spAutoFit/>
              </a:bodyPr>
              <a:lstStyle/>
              <a:p>
                <a:r>
                  <a:rPr lang="nb-NO" sz="700" dirty="0">
                    <a:solidFill>
                      <a:schemeClr val="accent1"/>
                    </a:solidFill>
                  </a:rPr>
                  <a:t>Skjema</a:t>
                </a:r>
                <a:endParaRPr lang="nb-NO" dirty="0">
                  <a:solidFill>
                    <a:schemeClr val="accent1"/>
                  </a:solidFill>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Bestillingsskjema</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Pålogging kunder</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49453"/>
            <a:ext cx="1804912" cy="1378046"/>
            <a:chOff x="1222529" y="1650235"/>
            <a:chExt cx="1804912" cy="1378046"/>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50235"/>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Informasjon om personer inkl. GDPR (samtykke)</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r>
                  <a:rPr lang="nb-NO" sz="900" dirty="0">
                    <a:solidFill>
                      <a:schemeClr val="bg1"/>
                    </a:solidFill>
                  </a:rPr>
                  <a:t>Person</a:t>
                </a:r>
                <a:endParaRPr lang="nb-NO" dirty="0">
                  <a:solidFill>
                    <a:schemeClr val="bg1"/>
                  </a:solidFill>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Informasjon om Firma</a:t>
              </a:r>
              <a:endPar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8" y="2676438"/>
              <a:ext cx="590146" cy="230832"/>
            </a:xfrm>
            <a:prstGeom prst="rect">
              <a:avLst/>
            </a:prstGeom>
            <a:noFill/>
          </p:spPr>
          <p:txBody>
            <a:bodyPr wrap="square" rtlCol="0">
              <a:spAutoFit/>
            </a:bodyPr>
            <a:lstStyle/>
            <a:p>
              <a:r>
                <a:rPr lang="nb-NO" sz="900" dirty="0">
                  <a:solidFill>
                    <a:schemeClr val="bg1"/>
                  </a:solidFill>
                </a:rPr>
                <a:t>Firma</a:t>
              </a:r>
              <a:endParaRPr lang="nb-NO" dirty="0">
                <a:solidFill>
                  <a:schemeClr val="bg1"/>
                </a:solidFill>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a:latin typeface="Arial" panose="020B0604020202020204" pitchFamily="34" charset="0"/>
                <a:cs typeface="Arial" panose="020B0604020202020204" pitchFamily="34" charset="0"/>
              </a:rPr>
            </a:br>
            <a:r>
              <a:rPr lang="en-US" b="0" err="1">
                <a:latin typeface="Arial" panose="020B0604020202020204" pitchFamily="34" charset="0"/>
                <a:cs typeface="Arial" panose="020B0604020202020204" pitchFamily="34" charset="0"/>
              </a:rPr>
              <a:t>Kundene</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forventer</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stadig</a:t>
            </a:r>
            <a:r>
              <a:rPr lang="en-US" b="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raskere</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og</a:t>
            </a:r>
            <a:r>
              <a:rPr lang="en-US" b="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bedre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respons</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samtidig</a:t>
            </a:r>
            <a:r>
              <a:rPr lang="en-US" b="0">
                <a:latin typeface="Arial" panose="020B0604020202020204" pitchFamily="34" charset="0"/>
                <a:cs typeface="Arial" panose="020B0604020202020204" pitchFamily="34" charset="0"/>
              </a:rPr>
              <a:t> er det press </a:t>
            </a:r>
            <a:r>
              <a:rPr lang="en-US" b="0" err="1">
                <a:latin typeface="Arial" panose="020B0604020202020204" pitchFamily="34" charset="0"/>
                <a:cs typeface="Arial" panose="020B0604020202020204" pitchFamily="34" charset="0"/>
              </a:rPr>
              <a:t>på</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kostnader</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som</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aldri</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før</a:t>
            </a:r>
            <a:r>
              <a:rPr lang="en-US" b="0">
                <a:latin typeface="Arial" panose="020B0604020202020204" pitchFamily="34" charset="0"/>
                <a:cs typeface="Arial" panose="020B0604020202020204" pitchFamily="34" charset="0"/>
              </a:rPr>
              <a:t>. </a:t>
            </a:r>
            <a:br>
              <a:rPr lang="en-US" b="0">
                <a:latin typeface="Arial" panose="020B0604020202020204" pitchFamily="34" charset="0"/>
                <a:cs typeface="Arial" panose="020B0604020202020204" pitchFamily="34" charset="0"/>
              </a:rPr>
            </a:br>
            <a:br>
              <a:rPr lang="en-US" b="0">
                <a:latin typeface="Arial" panose="020B0604020202020204" pitchFamily="34" charset="0"/>
                <a:cs typeface="Arial" panose="020B0604020202020204" pitchFamily="34" charset="0"/>
              </a:rPr>
            </a:br>
            <a:r>
              <a:rPr lang="en-US" b="0" err="1">
                <a:latin typeface="Arial" panose="020B0604020202020204" pitchFamily="34" charset="0"/>
                <a:cs typeface="Arial" panose="020B0604020202020204" pitchFamily="34" charset="0"/>
              </a:rPr>
              <a:t>Hvordan</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leverer</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dere</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mer</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og</a:t>
            </a:r>
            <a:r>
              <a:rPr lang="en-US" b="0">
                <a:latin typeface="Arial" panose="020B0604020202020204" pitchFamily="34" charset="0"/>
                <a:cs typeface="Arial" panose="020B0604020202020204" pitchFamily="34" charset="0"/>
              </a:rPr>
              <a:t> </a:t>
            </a:r>
            <a:r>
              <a:rPr lang="en-US" b="0" err="1">
                <a:latin typeface="Arial" panose="020B0604020202020204" pitchFamily="34" charset="0"/>
                <a:cs typeface="Arial" panose="020B0604020202020204" pitchFamily="34" charset="0"/>
              </a:rPr>
              <a:t>bedre</a:t>
            </a:r>
            <a:r>
              <a:rPr lang="en-US" b="0">
                <a:latin typeface="Arial" panose="020B0604020202020204" pitchFamily="34" charset="0"/>
                <a:cs typeface="Arial" panose="020B0604020202020204" pitchFamily="34" charset="0"/>
              </a:rPr>
              <a:t> med </a:t>
            </a:r>
            <a:r>
              <a:rPr lang="en-US" b="0" err="1">
                <a:latin typeface="Arial" panose="020B0604020202020204" pitchFamily="34" charset="0"/>
                <a:cs typeface="Arial" panose="020B0604020202020204" pitchFamily="34" charset="0"/>
              </a:rPr>
              <a:t>mindre</a:t>
            </a:r>
            <a:r>
              <a:rPr lang="en-US" b="0">
                <a:latin typeface="Arial" panose="020B0604020202020204" pitchFamily="34" charset="0"/>
                <a:cs typeface="Arial" panose="020B0604020202020204" pitchFamily="34" charset="0"/>
              </a:rPr>
              <a:t>?</a:t>
            </a:r>
            <a:br>
              <a:rPr lang="en-US"/>
            </a:br>
            <a:endParaRPr lang="nb-NO"/>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61" y="-33328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nb-NO" dirty="0"/>
              <a:t>Prosessen fremover</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nb-NO" sz="1600" dirty="0">
                <a:solidFill>
                  <a:srgbClr val="005E58"/>
                </a:solidFill>
              </a:rPr>
              <a:t>Avdekke målsetning – hva ønsker dere å oppnå?</a:t>
            </a:r>
          </a:p>
          <a:p>
            <a:pPr marL="971550" lvl="1" indent="-285750"/>
            <a:r>
              <a:rPr lang="nb-NO" sz="1600" dirty="0">
                <a:solidFill>
                  <a:srgbClr val="005E58"/>
                </a:solidFill>
              </a:rPr>
              <a:t>Hvilke effekter ønsker dere å realisere?</a:t>
            </a:r>
            <a:br>
              <a:rPr lang="nb-NO" sz="1600" dirty="0">
                <a:solidFill>
                  <a:srgbClr val="005E58"/>
                </a:solidFill>
              </a:rPr>
            </a:br>
            <a:br>
              <a:rPr lang="nb-NO" sz="1600" dirty="0">
                <a:solidFill>
                  <a:srgbClr val="005E58"/>
                </a:solidFill>
              </a:rPr>
            </a:br>
            <a:endParaRPr lang="nb-NO" sz="1600" dirty="0">
              <a:solidFill>
                <a:srgbClr val="005E58"/>
              </a:solidFill>
            </a:endParaRPr>
          </a:p>
          <a:p>
            <a:pPr marL="971550" lvl="1" indent="-285750"/>
            <a:r>
              <a:rPr lang="nb-NO" sz="1600" dirty="0">
                <a:solidFill>
                  <a:srgbClr val="005E58"/>
                </a:solidFill>
              </a:rPr>
              <a:t>Hva skal dere måle på? (</a:t>
            </a:r>
            <a:r>
              <a:rPr lang="nb-NO" sz="1600" dirty="0" err="1">
                <a:solidFill>
                  <a:srgbClr val="005E58"/>
                </a:solidFill>
              </a:rPr>
              <a:t>KPI’er</a:t>
            </a:r>
            <a:r>
              <a:rPr lang="nb-NO" sz="1600" dirty="0">
                <a:solidFill>
                  <a:srgbClr val="005E58"/>
                </a:solidFill>
              </a:rPr>
              <a:t>) </a:t>
            </a:r>
          </a:p>
          <a:p>
            <a:pPr marL="971550" lvl="1" indent="-285750"/>
            <a:r>
              <a:rPr lang="nb-NO" sz="1600" dirty="0">
                <a:solidFill>
                  <a:srgbClr val="005E58"/>
                </a:solidFill>
              </a:rPr>
              <a:t>Hva skal kjennetegne at prosjektet har blitt en suksess?</a:t>
            </a:r>
          </a:p>
          <a:p>
            <a:pPr marL="971550" lvl="1" indent="-285750"/>
            <a:r>
              <a:rPr lang="nb-NO" sz="1600" dirty="0">
                <a:solidFill>
                  <a:srgbClr val="005E58"/>
                </a:solidFill>
              </a:rPr>
              <a:t>Hvilke prosesser ønsker dere å forbedre?</a:t>
            </a:r>
          </a:p>
          <a:p>
            <a:pPr marL="971550" lvl="1" indent="-285750"/>
            <a:r>
              <a:rPr lang="nb-NO" sz="1600" dirty="0">
                <a:solidFill>
                  <a:srgbClr val="005E58"/>
                </a:solidFill>
              </a:rPr>
              <a:t>Integrasjonspunkter</a:t>
            </a:r>
          </a:p>
          <a:p>
            <a:pPr marL="971550" lvl="1" indent="-285750"/>
            <a:r>
              <a:rPr lang="nb-NO" sz="1600" dirty="0">
                <a:solidFill>
                  <a:srgbClr val="005E58"/>
                </a:solidFill>
              </a:rPr>
              <a:t>Hvilke </a:t>
            </a:r>
            <a:r>
              <a:rPr lang="nb-NO" sz="1600" dirty="0" err="1">
                <a:solidFill>
                  <a:srgbClr val="005E58"/>
                </a:solidFill>
              </a:rPr>
              <a:t>risiki</a:t>
            </a:r>
            <a:r>
              <a:rPr lang="nb-NO" sz="1600" dirty="0">
                <a:solidFill>
                  <a:srgbClr val="005E58"/>
                </a:solidFill>
              </a:rPr>
              <a:t> ser vi/dere i dette prosjektet?</a:t>
            </a:r>
          </a:p>
          <a:p>
            <a:endParaRPr lang="nb-NO" dirty="0">
              <a:solidFill>
                <a:srgbClr val="005E58"/>
              </a:solidFill>
            </a:endParaRPr>
          </a:p>
          <a:p>
            <a:pPr marL="971550" lvl="1" indent="-285750"/>
            <a:r>
              <a:rPr lang="nb-NO" sz="1600" dirty="0">
                <a:solidFill>
                  <a:srgbClr val="005E58"/>
                </a:solidFill>
              </a:rPr>
              <a:t>SuperOffice Demo:</a:t>
            </a:r>
            <a:br>
              <a:rPr lang="nb-NO" sz="1600" dirty="0">
                <a:solidFill>
                  <a:srgbClr val="005E58"/>
                </a:solidFill>
              </a:rPr>
            </a:br>
            <a:r>
              <a:rPr lang="nb-NO" sz="1600" dirty="0">
                <a:solidFill>
                  <a:srgbClr val="005E58"/>
                </a:solidFill>
              </a:rPr>
              <a:t>Synliggjøre hvordan SuperOffice skal dekke de ønskede prosesser og behov</a:t>
            </a:r>
            <a:br>
              <a:rPr lang="nb-NO" sz="1600" dirty="0">
                <a:solidFill>
                  <a:srgbClr val="005E58"/>
                </a:solidFill>
              </a:rPr>
            </a:br>
            <a:br>
              <a:rPr lang="nb-NO" sz="1600" dirty="0">
                <a:solidFill>
                  <a:srgbClr val="005E58"/>
                </a:solidFill>
              </a:rPr>
            </a:br>
            <a:endParaRPr lang="nb-NO" sz="1600" dirty="0">
              <a:solidFill>
                <a:srgbClr val="005E58"/>
              </a:solidFill>
            </a:endParaRPr>
          </a:p>
          <a:p>
            <a:pPr marL="971550" lvl="1" indent="-285750"/>
            <a:r>
              <a:rPr lang="nb-NO" sz="1600" dirty="0">
                <a:solidFill>
                  <a:srgbClr val="005E58"/>
                </a:solidFill>
              </a:rPr>
              <a:t>Tilbudspresentasjon</a:t>
            </a:r>
          </a:p>
          <a:p>
            <a:pPr marL="971550" lvl="1" indent="-285750"/>
            <a:r>
              <a:rPr lang="nb-NO" sz="1600" dirty="0">
                <a:solidFill>
                  <a:srgbClr val="005E58"/>
                </a:solidFill>
              </a:rPr>
              <a:t>Signering av kontrakt</a:t>
            </a: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Arial" panose="020B0604020202020204"/>
                  <a:ea typeface="+mn-ea"/>
                  <a:cs typeface="+mn-cs"/>
                </a:rPr>
                <a:t>Møte</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 1</a:t>
              </a: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Arial" panose="020B0604020202020204"/>
                  <a:ea typeface="+mn-ea"/>
                  <a:cs typeface="+mn-cs"/>
                </a:rPr>
                <a:t>Møte</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 3</a:t>
              </a: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Arial" panose="020B0604020202020204"/>
                  <a:ea typeface="+mn-ea"/>
                  <a:cs typeface="+mn-cs"/>
                </a:rPr>
                <a:t>Møte</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 2</a:t>
              </a: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Arial" panose="020B0604020202020204"/>
                  <a:ea typeface="+mn-ea"/>
                  <a:cs typeface="+mn-cs"/>
                </a:rPr>
                <a:t>Møte</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 4</a:t>
              </a: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31789" y="1680193"/>
            <a:ext cx="3198451" cy="369332"/>
          </a:xfrm>
          <a:prstGeom prst="rect">
            <a:avLst/>
          </a:prstGeom>
          <a:noFill/>
        </p:spPr>
        <p:txBody>
          <a:bodyPr wrap="square" rtlCol="0">
            <a:spAutoFit/>
          </a:bodyPr>
          <a:lstStyle/>
          <a:p>
            <a:pPr algn="ctr"/>
            <a:r>
              <a:rPr lang="nb-NO" err="1"/>
              <a:t>Ink</a:t>
            </a:r>
            <a:r>
              <a:rPr lang="nb-NO"/>
              <a:t>. henvendelse</a:t>
            </a:r>
            <a:endParaRPr lang="en-US"/>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114700"/>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r>
                <a:rPr lang="en-US" sz="1600"/>
                <a:t>Sak</a:t>
              </a:r>
              <a:endParaRPr lang="en-US"/>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a:latin typeface="Arial Black"/>
              </a:rPr>
              <a:t>Håndtering av henvendelser – </a:t>
            </a:r>
            <a:r>
              <a:rPr lang="nb-NO" err="1">
                <a:latin typeface="Arial Black"/>
              </a:rPr>
              <a:t>AIaaS</a:t>
            </a:r>
            <a:endParaRPr lang="en-US">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466747"/>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342074"/>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247761"/>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394596"/>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758" y="3125895"/>
            <a:ext cx="2593044" cy="646331"/>
          </a:xfrm>
          <a:prstGeom prst="rect">
            <a:avLst/>
          </a:prstGeom>
          <a:noFill/>
        </p:spPr>
        <p:txBody>
          <a:bodyPr wrap="square" rtlCol="0">
            <a:spAutoFit/>
          </a:bodyPr>
          <a:lstStyle/>
          <a:p>
            <a:pPr algn="ctr"/>
            <a:r>
              <a:rPr lang="nb-NO"/>
              <a:t>Kvittering på mottatt henvendelse </a:t>
            </a:r>
            <a:endParaRPr lang="en-US"/>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031086"/>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580687"/>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661754"/>
            <a:ext cx="2293124" cy="369332"/>
          </a:xfrm>
          <a:prstGeom prst="rect">
            <a:avLst/>
          </a:prstGeom>
          <a:noFill/>
        </p:spPr>
        <p:txBody>
          <a:bodyPr wrap="square" rtlCol="0">
            <a:spAutoFit/>
          </a:bodyPr>
          <a:lstStyle/>
          <a:p>
            <a:pPr algn="ctr"/>
            <a:r>
              <a:rPr lang="nb-NO"/>
              <a:t>Kategorisering</a:t>
            </a:r>
            <a:endParaRPr lang="en-US"/>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007100"/>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164125"/>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269633"/>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37357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306589"/>
            <a:ext cx="3351231" cy="369332"/>
          </a:xfrm>
          <a:prstGeom prst="rect">
            <a:avLst/>
          </a:prstGeom>
          <a:noFill/>
        </p:spPr>
        <p:txBody>
          <a:bodyPr wrap="square" rtlCol="0">
            <a:spAutoFit/>
          </a:bodyPr>
          <a:lstStyle/>
          <a:p>
            <a:pPr algn="ctr"/>
            <a:r>
              <a:rPr lang="nb-NO"/>
              <a:t>Tekst analyse og oversettelse</a:t>
            </a:r>
            <a:endParaRPr lang="en-US"/>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3740478"/>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670617"/>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522797"/>
            <a:ext cx="2293124" cy="369332"/>
          </a:xfrm>
          <a:prstGeom prst="rect">
            <a:avLst/>
          </a:prstGeom>
          <a:noFill/>
        </p:spPr>
        <p:txBody>
          <a:bodyPr wrap="square" rtlCol="0">
            <a:spAutoFit/>
          </a:bodyPr>
          <a:lstStyle/>
          <a:p>
            <a:pPr algn="ctr"/>
            <a:r>
              <a:rPr lang="nb-NO"/>
              <a:t>Sentiment</a:t>
            </a:r>
            <a:endParaRPr lang="en-US"/>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496586"/>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4884495"/>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422251"/>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023050"/>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469312"/>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1559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58563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3724483"/>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3920961"/>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0483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200733"/>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334083"/>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422251"/>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solidFill>
                  <a:schemeClr val="bg1"/>
                </a:solidFill>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263892"/>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512908"/>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682679"/>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080312"/>
            <a:ext cx="6284057" cy="1859795"/>
          </a:xfrm>
        </p:spPr>
        <p:txBody>
          <a:bodyPr>
            <a:normAutofit fontScale="90000"/>
          </a:bodyPr>
          <a:lstStyle/>
          <a:p>
            <a:br>
              <a:rPr lang="en-US" b="0" i="0">
                <a:effectLst/>
                <a:latin typeface="+mj-lt"/>
              </a:rPr>
            </a:br>
            <a:r>
              <a:rPr lang="nb-NO" b="0">
                <a:latin typeface="+mj-lt"/>
              </a:rPr>
              <a:t>Riktig bruk av </a:t>
            </a:r>
            <a:r>
              <a:rPr lang="nb-NO" b="0" err="1">
                <a:latin typeface="+mj-lt"/>
              </a:rPr>
              <a:t>IoT</a:t>
            </a:r>
            <a:r>
              <a:rPr lang="nb-NO" b="0">
                <a:latin typeface="+mj-lt"/>
              </a:rPr>
              <a:t> sammen med CRM setter deg i stand til å være </a:t>
            </a:r>
            <a:r>
              <a:rPr lang="nb-NO">
                <a:latin typeface="+mj-lt"/>
              </a:rPr>
              <a:t>proaktiv</a:t>
            </a:r>
            <a:r>
              <a:rPr lang="nb-NO" b="0">
                <a:latin typeface="+mj-lt"/>
              </a:rPr>
              <a:t> i din kundebehandling og </a:t>
            </a:r>
            <a:r>
              <a:rPr lang="nb-NO">
                <a:latin typeface="+mj-lt"/>
              </a:rPr>
              <a:t>løse problemene før de oppstår</a:t>
            </a:r>
            <a:r>
              <a:rPr lang="nb-NO" b="0">
                <a:latin typeface="+mj-lt"/>
              </a:rPr>
              <a:t>.</a:t>
            </a:r>
            <a:br>
              <a:rPr lang="nb-NO" b="0">
                <a:latin typeface="+mj-lt"/>
              </a:rPr>
            </a:br>
            <a:br>
              <a:rPr lang="nb-NO" b="0">
                <a:latin typeface="+mj-lt"/>
              </a:rPr>
            </a:br>
            <a:r>
              <a:rPr lang="nb-NO" b="0">
                <a:latin typeface="+mj-lt"/>
              </a:rPr>
              <a:t>Nesten som å kikke inn i krystallkulen...</a:t>
            </a:r>
            <a:endParaRPr lang="nb-NO">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algn="ctr"/>
            <a:r>
              <a:rPr lang="en-US" err="1"/>
              <a:t>Intelligente</a:t>
            </a:r>
            <a:r>
              <a:rPr lang="en-US" b="0" i="0">
                <a:solidFill>
                  <a:srgbClr val="0B4873"/>
                </a:solidFill>
                <a:effectLst/>
                <a:latin typeface="Roboto" panose="02000000000000000000" pitchFamily="2" charset="0"/>
              </a:rPr>
              <a:t> s</a:t>
            </a:r>
            <a:r>
              <a:rPr lang="nb-NO"/>
              <a:t>toler</a:t>
            </a:r>
            <a:endParaRPr lang="en-US"/>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nb-NO">
                <a:latin typeface="Arial Black"/>
              </a:rPr>
              <a:t>Proaktiv kundebehandling - </a:t>
            </a:r>
            <a:r>
              <a:rPr lang="nb-NO" err="1">
                <a:latin typeface="Arial Black"/>
              </a:rPr>
              <a:t>IoT</a:t>
            </a:r>
            <a:endParaRPr lang="en-US" err="1">
              <a:latin typeface="Arial Black"/>
            </a:endParaRP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r>
                <a:rPr lang="en-US" sz="1400"/>
                <a:t>Sak</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algn="ctr"/>
            <a:r>
              <a:rPr lang="nb-NO"/>
              <a:t>CRM system</a:t>
            </a:r>
            <a:endParaRPr lang="en-US"/>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25005" y="4744117"/>
            <a:ext cx="2593044" cy="369332"/>
          </a:xfrm>
          <a:prstGeom prst="rect">
            <a:avLst/>
          </a:prstGeom>
          <a:noFill/>
        </p:spPr>
        <p:txBody>
          <a:bodyPr wrap="square" rtlCol="0">
            <a:spAutoFit/>
          </a:bodyPr>
          <a:lstStyle/>
          <a:p>
            <a:pPr algn="ctr"/>
            <a:r>
              <a:rPr lang="nb-NO"/>
              <a:t>Varsling av ny sak</a:t>
            </a:r>
            <a:endParaRPr lang="en-US"/>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err="1"/>
                    <a:t>Firma</a:t>
                  </a:r>
                  <a:endParaRPr lang="en-US" sz="1400"/>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algn="ctr"/>
              <a:endParaRPr lang="nb-NO"/>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algn="ctr"/>
            <a:r>
              <a:rPr lang="nb-NO"/>
              <a:t>CRM system</a:t>
            </a:r>
            <a:endParaRPr lang="en-US"/>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err="1"/>
                    <a:t>Dashbord</a:t>
                  </a:r>
                  <a:endParaRPr lang="en-US" sz="1400"/>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9013482" y="1396949"/>
            <a:ext cx="2293124" cy="369332"/>
          </a:xfrm>
          <a:prstGeom prst="rect">
            <a:avLst/>
          </a:prstGeom>
          <a:noFill/>
        </p:spPr>
        <p:txBody>
          <a:bodyPr wrap="square" rtlCol="0">
            <a:spAutoFit/>
          </a:bodyPr>
          <a:lstStyle/>
          <a:p>
            <a:pPr algn="ctr"/>
            <a:r>
              <a:rPr lang="nb-NO"/>
              <a:t>Kundeinnsikt</a:t>
            </a:r>
            <a:endParaRPr lang="en-US"/>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fontScale="90000"/>
          </a:bodyPr>
          <a:lstStyle/>
          <a:p>
            <a:pPr algn="ctr"/>
            <a:r>
              <a:rPr lang="nb-NO" sz="4800" dirty="0"/>
              <a:t>EN CRM SUITE SOM SAMLER ALLE FORRETNINGSPROSESSER</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2" y="2939201"/>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632806" y="3545503"/>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75" y="2506832"/>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nb-NO" dirty="0"/>
              <a:t>SuperOffice Implementeringsmetodikk</a:t>
            </a:r>
            <a:br>
              <a:rPr lang="nb-NO" dirty="0"/>
            </a:br>
            <a:r>
              <a:rPr lang="nb-NO" sz="2700" dirty="0">
                <a:solidFill>
                  <a:srgbClr val="EF7545"/>
                </a:solidFill>
              </a:rPr>
              <a:t>FASER</a:t>
            </a:r>
            <a:endParaRPr lang="nb-NO" dirty="0">
              <a:solidFill>
                <a:srgbClr val="EF7545"/>
              </a:solidFill>
            </a:endParaRPr>
          </a:p>
        </p:txBody>
      </p:sp>
      <p:grpSp>
        <p:nvGrpSpPr>
          <p:cNvPr id="3" name="Group 2">
            <a:extLst>
              <a:ext uri="{FF2B5EF4-FFF2-40B4-BE49-F238E27FC236}">
                <a16:creationId xmlns:a16="http://schemas.microsoft.com/office/drawing/2014/main" id="{0F3984E8-2A45-4934-83F0-73A47169BA6F}"/>
              </a:ext>
            </a:extLst>
          </p:cNvPr>
          <p:cNvGrpSpPr/>
          <p:nvPr/>
        </p:nvGrpSpPr>
        <p:grpSpPr>
          <a:xfrm>
            <a:off x="838201" y="1818671"/>
            <a:ext cx="8918447" cy="2378425"/>
            <a:chOff x="838200" y="1818671"/>
            <a:chExt cx="10515601" cy="3000583"/>
          </a:xfrm>
        </p:grpSpPr>
        <p:grpSp>
          <p:nvGrpSpPr>
            <p:cNvPr id="11" name="Group 10">
              <a:extLst>
                <a:ext uri="{FF2B5EF4-FFF2-40B4-BE49-F238E27FC236}">
                  <a16:creationId xmlns:a16="http://schemas.microsoft.com/office/drawing/2014/main" id="{2C4D4EBE-43EB-EF43-B9B0-43CD27115D3E}"/>
                </a:ext>
              </a:extLst>
            </p:cNvPr>
            <p:cNvGrpSpPr/>
            <p:nvPr/>
          </p:nvGrpSpPr>
          <p:grpSpPr>
            <a:xfrm>
              <a:off x="9657184" y="1818671"/>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nb-NO"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18671"/>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nb-NO"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18671"/>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nb-NO"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18671"/>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nb-NO"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18671"/>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nb-NO"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57" name="Group 56">
              <a:extLst>
                <a:ext uri="{FF2B5EF4-FFF2-40B4-BE49-F238E27FC236}">
                  <a16:creationId xmlns:a16="http://schemas.microsoft.com/office/drawing/2014/main" id="{3ABC9046-DDEF-5346-A062-5057CE8E5699}"/>
                </a:ext>
              </a:extLst>
            </p:cNvPr>
            <p:cNvGrpSpPr/>
            <p:nvPr/>
          </p:nvGrpSpPr>
          <p:grpSpPr>
            <a:xfrm>
              <a:off x="838200" y="3701176"/>
              <a:ext cx="1696617" cy="979578"/>
              <a:chOff x="838200" y="4039125"/>
              <a:chExt cx="1696617" cy="979578"/>
            </a:xfrm>
          </p:grpSpPr>
          <p:sp>
            <p:nvSpPr>
              <p:cNvPr id="45" name="Rectangle 44">
                <a:extLst>
                  <a:ext uri="{FF2B5EF4-FFF2-40B4-BE49-F238E27FC236}">
                    <a16:creationId xmlns:a16="http://schemas.microsoft.com/office/drawing/2014/main" id="{9CCC5D7F-6FD6-FC46-BA20-1A15802D6497}"/>
                  </a:ext>
                </a:extLst>
              </p:cNvPr>
              <p:cNvSpPr/>
              <p:nvPr/>
            </p:nvSpPr>
            <p:spPr>
              <a:xfrm>
                <a:off x="838200" y="4039125"/>
                <a:ext cx="1696616" cy="5539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5E58"/>
                    </a:solidFill>
                    <a:effectLst/>
                    <a:uLnTx/>
                    <a:uFillTx/>
                    <a:latin typeface="Arial" panose="020B0604020202020204"/>
                    <a:ea typeface="+mn-ea"/>
                    <a:cs typeface="+mn-cs"/>
                  </a:rPr>
                  <a:t>IDENTIFISERE BEHOV OG LØSNINGENS INNHOLD</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B34D1B10-0864-AE48-8162-BBA75B21E3FD}"/>
                  </a:ext>
                </a:extLst>
              </p:cNvPr>
              <p:cNvSpPr/>
              <p:nvPr/>
            </p:nvSpPr>
            <p:spPr>
              <a:xfrm>
                <a:off x="838200" y="4787871"/>
                <a:ext cx="1696617"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2B2929">
                      <a:lumMod val="50000"/>
                      <a:lumOff val="50000"/>
                    </a:srgbClr>
                  </a:solidFill>
                  <a:effectLst/>
                  <a:uLnTx/>
                  <a:uFillTx/>
                  <a:latin typeface="Arial" panose="020B0604020202020204"/>
                  <a:ea typeface="+mn-ea"/>
                  <a:cs typeface="+mn-cs"/>
                </a:endParaRPr>
              </a:p>
            </p:txBody>
          </p:sp>
        </p:grpSp>
        <p:grpSp>
          <p:nvGrpSpPr>
            <p:cNvPr id="56" name="Group 55">
              <a:extLst>
                <a:ext uri="{FF2B5EF4-FFF2-40B4-BE49-F238E27FC236}">
                  <a16:creationId xmlns:a16="http://schemas.microsoft.com/office/drawing/2014/main" id="{8193F896-D3D1-674A-B1BC-B150BF87722D}"/>
                </a:ext>
              </a:extLst>
            </p:cNvPr>
            <p:cNvGrpSpPr/>
            <p:nvPr/>
          </p:nvGrpSpPr>
          <p:grpSpPr>
            <a:xfrm>
              <a:off x="3042946" y="3701176"/>
              <a:ext cx="1696617" cy="979578"/>
              <a:chOff x="3042946" y="4039125"/>
              <a:chExt cx="1696617" cy="979578"/>
            </a:xfrm>
          </p:grpSpPr>
          <p:sp>
            <p:nvSpPr>
              <p:cNvPr id="51" name="Rectangle 50">
                <a:extLst>
                  <a:ext uri="{FF2B5EF4-FFF2-40B4-BE49-F238E27FC236}">
                    <a16:creationId xmlns:a16="http://schemas.microsoft.com/office/drawing/2014/main" id="{8CCCD152-5BF4-1E44-9AB0-228F12394E00}"/>
                  </a:ext>
                </a:extLst>
              </p:cNvPr>
              <p:cNvSpPr/>
              <p:nvPr/>
            </p:nvSpPr>
            <p:spPr>
              <a:xfrm>
                <a:off x="3042946" y="4039125"/>
                <a:ext cx="1696616" cy="5539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5E58"/>
                    </a:solidFill>
                    <a:effectLst/>
                    <a:uLnTx/>
                    <a:uFillTx/>
                    <a:latin typeface="Arial" panose="020B0604020202020204"/>
                    <a:ea typeface="+mn-ea"/>
                    <a:cs typeface="+mn-cs"/>
                  </a:rPr>
                  <a:t>KONKRETISERING OG INITIERING AV PROSJEKTET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93717B48-ABBF-B042-AAA3-430F9D62CB27}"/>
                  </a:ext>
                </a:extLst>
              </p:cNvPr>
              <p:cNvSpPr/>
              <p:nvPr/>
            </p:nvSpPr>
            <p:spPr>
              <a:xfrm>
                <a:off x="3042946" y="4787871"/>
                <a:ext cx="1696617"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2B2929">
                      <a:lumMod val="50000"/>
                      <a:lumOff val="50000"/>
                    </a:srgbClr>
                  </a:solidFill>
                  <a:effectLst/>
                  <a:uLnTx/>
                  <a:uFillTx/>
                  <a:latin typeface="Arial" panose="020B0604020202020204"/>
                  <a:ea typeface="+mn-ea"/>
                  <a:cs typeface="+mn-cs"/>
                </a:endParaRPr>
              </a:p>
            </p:txBody>
          </p:sp>
        </p:grpSp>
        <p:grpSp>
          <p:nvGrpSpPr>
            <p:cNvPr id="67" name="Group 66">
              <a:extLst>
                <a:ext uri="{FF2B5EF4-FFF2-40B4-BE49-F238E27FC236}">
                  <a16:creationId xmlns:a16="http://schemas.microsoft.com/office/drawing/2014/main" id="{864F5A48-0B34-1846-A8BC-76F17805B6D0}"/>
                </a:ext>
              </a:extLst>
            </p:cNvPr>
            <p:cNvGrpSpPr/>
            <p:nvPr/>
          </p:nvGrpSpPr>
          <p:grpSpPr>
            <a:xfrm>
              <a:off x="5247692" y="3778120"/>
              <a:ext cx="1696617" cy="1041134"/>
              <a:chOff x="5247692" y="3780168"/>
              <a:chExt cx="1696617" cy="1041134"/>
            </a:xfrm>
          </p:grpSpPr>
          <p:sp>
            <p:nvSpPr>
              <p:cNvPr id="59" name="Rectangle 58">
                <a:extLst>
                  <a:ext uri="{FF2B5EF4-FFF2-40B4-BE49-F238E27FC236}">
                    <a16:creationId xmlns:a16="http://schemas.microsoft.com/office/drawing/2014/main" id="{BA2BDE3B-1DA8-824C-8209-E5C0647C994B}"/>
                  </a:ext>
                </a:extLst>
              </p:cNvPr>
              <p:cNvSpPr/>
              <p:nvPr/>
            </p:nvSpPr>
            <p:spPr>
              <a:xfrm>
                <a:off x="5247692" y="3780168"/>
                <a:ext cx="1696616" cy="4001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5E58"/>
                    </a:solidFill>
                    <a:effectLst/>
                    <a:uLnTx/>
                    <a:uFillTx/>
                    <a:latin typeface="Arial" panose="020B0604020202020204"/>
                    <a:ea typeface="+mn-ea"/>
                    <a:cs typeface="+mn-cs"/>
                  </a:rPr>
                  <a:t>SPESIFIKASJON OG DESIGN AV LØSNING</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73F3377B-CA18-DC47-9F50-D8D0B4B469FC}"/>
                  </a:ext>
                </a:extLst>
              </p:cNvPr>
              <p:cNvSpPr/>
              <p:nvPr/>
            </p:nvSpPr>
            <p:spPr>
              <a:xfrm>
                <a:off x="5247692" y="4451970"/>
                <a:ext cx="1696617"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lumMod val="50000"/>
                      <a:lumOff val="50000"/>
                    </a:srgbClr>
                  </a:solidFill>
                  <a:effectLst/>
                  <a:uLnTx/>
                  <a:uFillTx/>
                  <a:latin typeface="Arial" panose="020B0604020202020204"/>
                  <a:ea typeface="+mn-ea"/>
                  <a:cs typeface="+mn-cs"/>
                </a:endParaRPr>
              </a:p>
            </p:txBody>
          </p:sp>
        </p:grpSp>
        <p:grpSp>
          <p:nvGrpSpPr>
            <p:cNvPr id="68" name="Group 67">
              <a:extLst>
                <a:ext uri="{FF2B5EF4-FFF2-40B4-BE49-F238E27FC236}">
                  <a16:creationId xmlns:a16="http://schemas.microsoft.com/office/drawing/2014/main" id="{A57385BD-C27B-8949-BF1A-5B3A34F3C80A}"/>
                </a:ext>
              </a:extLst>
            </p:cNvPr>
            <p:cNvGrpSpPr/>
            <p:nvPr/>
          </p:nvGrpSpPr>
          <p:grpSpPr>
            <a:xfrm>
              <a:off x="7452438" y="3698526"/>
              <a:ext cx="1696617" cy="979578"/>
              <a:chOff x="7452438" y="3700574"/>
              <a:chExt cx="1696617" cy="979578"/>
            </a:xfrm>
          </p:grpSpPr>
          <p:sp>
            <p:nvSpPr>
              <p:cNvPr id="62" name="Rectangle 61">
                <a:extLst>
                  <a:ext uri="{FF2B5EF4-FFF2-40B4-BE49-F238E27FC236}">
                    <a16:creationId xmlns:a16="http://schemas.microsoft.com/office/drawing/2014/main" id="{A5509455-59B7-514F-8BF9-BCC3B9A96887}"/>
                  </a:ext>
                </a:extLst>
              </p:cNvPr>
              <p:cNvSpPr/>
              <p:nvPr/>
            </p:nvSpPr>
            <p:spPr>
              <a:xfrm>
                <a:off x="7452438" y="3700574"/>
                <a:ext cx="1696616" cy="5539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5E58"/>
                    </a:solidFill>
                    <a:effectLst/>
                    <a:uLnTx/>
                    <a:uFillTx/>
                    <a:latin typeface="Arial" panose="020B0604020202020204"/>
                    <a:ea typeface="+mn-ea"/>
                    <a:cs typeface="+mn-cs"/>
                  </a:rPr>
                  <a:t>KONFIGURERE OG REALISERE LØSNINGEN</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1D8DC969-6861-704C-B411-993A0BAC9874}"/>
                  </a:ext>
                </a:extLst>
              </p:cNvPr>
              <p:cNvSpPr/>
              <p:nvPr/>
            </p:nvSpPr>
            <p:spPr>
              <a:xfrm>
                <a:off x="7452438" y="4449320"/>
                <a:ext cx="1696617"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2B2929">
                      <a:lumMod val="50000"/>
                      <a:lumOff val="50000"/>
                    </a:srgbClr>
                  </a:solidFill>
                  <a:effectLst/>
                  <a:uLnTx/>
                  <a:uFillTx/>
                  <a:latin typeface="Arial" panose="020B0604020202020204"/>
                  <a:ea typeface="+mn-ea"/>
                  <a:cs typeface="+mn-cs"/>
                </a:endParaRPr>
              </a:p>
            </p:txBody>
          </p:sp>
        </p:grpSp>
        <p:grpSp>
          <p:nvGrpSpPr>
            <p:cNvPr id="69" name="Group 68">
              <a:extLst>
                <a:ext uri="{FF2B5EF4-FFF2-40B4-BE49-F238E27FC236}">
                  <a16:creationId xmlns:a16="http://schemas.microsoft.com/office/drawing/2014/main" id="{9527C386-EEE5-964D-82D5-9108D8EF91AD}"/>
                </a:ext>
              </a:extLst>
            </p:cNvPr>
            <p:cNvGrpSpPr/>
            <p:nvPr/>
          </p:nvGrpSpPr>
          <p:grpSpPr>
            <a:xfrm>
              <a:off x="9657184" y="3775470"/>
              <a:ext cx="1696617" cy="902634"/>
              <a:chOff x="9657184" y="3777518"/>
              <a:chExt cx="1696617" cy="902634"/>
            </a:xfrm>
          </p:grpSpPr>
          <p:sp>
            <p:nvSpPr>
              <p:cNvPr id="65" name="Rectangle 64">
                <a:extLst>
                  <a:ext uri="{FF2B5EF4-FFF2-40B4-BE49-F238E27FC236}">
                    <a16:creationId xmlns:a16="http://schemas.microsoft.com/office/drawing/2014/main" id="{2F2828C4-B6A2-6D46-A8DD-9714D64E8928}"/>
                  </a:ext>
                </a:extLst>
              </p:cNvPr>
              <p:cNvSpPr/>
              <p:nvPr/>
            </p:nvSpPr>
            <p:spPr>
              <a:xfrm>
                <a:off x="9657184" y="3777518"/>
                <a:ext cx="1696616" cy="4001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005E58"/>
                    </a:solidFill>
                    <a:effectLst/>
                    <a:uLnTx/>
                    <a:uFillTx/>
                    <a:latin typeface="Arial" panose="020B0604020202020204"/>
                    <a:ea typeface="+mn-ea"/>
                    <a:cs typeface="+mn-cs"/>
                  </a:rPr>
                  <a:t>SØRGE FOR VARIG EFFEKT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6E9D0F3E-3632-BB41-8A66-2843FDB3D820}"/>
                  </a:ext>
                </a:extLst>
              </p:cNvPr>
              <p:cNvSpPr/>
              <p:nvPr/>
            </p:nvSpPr>
            <p:spPr>
              <a:xfrm>
                <a:off x="9657184" y="4449320"/>
                <a:ext cx="1696617"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2B2929">
                      <a:lumMod val="50000"/>
                      <a:lumOff val="50000"/>
                    </a:srgbClr>
                  </a:solidFill>
                  <a:effectLst/>
                  <a:uLnTx/>
                  <a:uFillTx/>
                  <a:latin typeface="Arial" panose="020B0604020202020204"/>
                  <a:ea typeface="+mn-ea"/>
                  <a:cs typeface="+mn-cs"/>
                </a:endParaRPr>
              </a:p>
            </p:txBody>
          </p:sp>
        </p:grpSp>
      </p:grpSp>
      <p:grpSp>
        <p:nvGrpSpPr>
          <p:cNvPr id="4" name="Group 3">
            <a:extLst>
              <a:ext uri="{FF2B5EF4-FFF2-40B4-BE49-F238E27FC236}">
                <a16:creationId xmlns:a16="http://schemas.microsoft.com/office/drawing/2014/main" id="{B7DFA102-5281-469E-A867-9A59447EDC58}"/>
              </a:ext>
            </a:extLst>
          </p:cNvPr>
          <p:cNvGrpSpPr/>
          <p:nvPr/>
        </p:nvGrpSpPr>
        <p:grpSpPr>
          <a:xfrm>
            <a:off x="827048" y="4046065"/>
            <a:ext cx="10515600" cy="2410462"/>
            <a:chOff x="827048" y="3990896"/>
            <a:chExt cx="10515600" cy="2410462"/>
          </a:xfrm>
        </p:grpSpPr>
        <p:sp>
          <p:nvSpPr>
            <p:cNvPr id="44" name="Rectangle 43">
              <a:extLst>
                <a:ext uri="{FF2B5EF4-FFF2-40B4-BE49-F238E27FC236}">
                  <a16:creationId xmlns:a16="http://schemas.microsoft.com/office/drawing/2014/main" id="{EED0EB3E-5031-4427-AFC6-CC6CBFFE80FA}"/>
                </a:ext>
              </a:extLst>
            </p:cNvPr>
            <p:cNvSpPr/>
            <p:nvPr/>
          </p:nvSpPr>
          <p:spPr>
            <a:xfrm>
              <a:off x="5353825" y="4882531"/>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067533C-16A4-416C-BADB-A23A3183EBAD}"/>
                </a:ext>
              </a:extLst>
            </p:cNvPr>
            <p:cNvSpPr/>
            <p:nvPr/>
          </p:nvSpPr>
          <p:spPr>
            <a:xfrm>
              <a:off x="3149079" y="4882531"/>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FD875FAE-C169-4A2A-ACD2-3F50F3310301}"/>
                </a:ext>
              </a:extLst>
            </p:cNvPr>
            <p:cNvSpPr/>
            <p:nvPr/>
          </p:nvSpPr>
          <p:spPr>
            <a:xfrm>
              <a:off x="944333" y="4882531"/>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51558F33-9370-46E5-87C0-8E141BC42E54}"/>
                </a:ext>
              </a:extLst>
            </p:cNvPr>
            <p:cNvGrpSpPr/>
            <p:nvPr/>
          </p:nvGrpSpPr>
          <p:grpSpPr>
            <a:xfrm>
              <a:off x="1145332" y="5141023"/>
              <a:ext cx="1696617" cy="1140970"/>
              <a:chOff x="838200" y="4108375"/>
              <a:chExt cx="1696617" cy="1140970"/>
            </a:xfrm>
          </p:grpSpPr>
          <p:sp>
            <p:nvSpPr>
              <p:cNvPr id="50" name="Chevron 43">
                <a:extLst>
                  <a:ext uri="{FF2B5EF4-FFF2-40B4-BE49-F238E27FC236}">
                    <a16:creationId xmlns:a16="http://schemas.microsoft.com/office/drawing/2014/main" id="{3D511EDF-C7E0-45B5-8631-5A6778521AAF}"/>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D0103C6B-18C0-461E-A78B-B42A0668DA39}"/>
                  </a:ext>
                </a:extLst>
              </p:cNvPr>
              <p:cNvSpPr/>
              <p:nvPr/>
            </p:nvSpPr>
            <p:spPr>
              <a:xfrm>
                <a:off x="838200" y="4108375"/>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STYRINGSGRUPPE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Eier prosjektet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6EA5ABD8-1DE9-4EF3-A720-DE1A36FDFCCD}"/>
                  </a:ext>
                </a:extLst>
              </p:cNvPr>
              <p:cNvSpPr/>
              <p:nvPr/>
            </p:nvSpPr>
            <p:spPr>
              <a:xfrm>
                <a:off x="838200" y="4880013"/>
                <a:ext cx="1696617"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Tidsbruk i prosjektet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ca</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2 timer / </a:t>
                </a: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mnd</a:t>
                </a:r>
                <a:endPar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grpSp>
          <p:nvGrpSpPr>
            <p:cNvPr id="55" name="Group 54">
              <a:extLst>
                <a:ext uri="{FF2B5EF4-FFF2-40B4-BE49-F238E27FC236}">
                  <a16:creationId xmlns:a16="http://schemas.microsoft.com/office/drawing/2014/main" id="{C2C75720-23DF-4677-9318-5B686AED4A92}"/>
                </a:ext>
              </a:extLst>
            </p:cNvPr>
            <p:cNvGrpSpPr/>
            <p:nvPr/>
          </p:nvGrpSpPr>
          <p:grpSpPr>
            <a:xfrm>
              <a:off x="3350078" y="5141023"/>
              <a:ext cx="1696617" cy="1138460"/>
              <a:chOff x="3042946" y="4108375"/>
              <a:chExt cx="1696617" cy="1138460"/>
            </a:xfrm>
          </p:grpSpPr>
          <p:sp>
            <p:nvSpPr>
              <p:cNvPr id="58" name="Chevron 49">
                <a:extLst>
                  <a:ext uri="{FF2B5EF4-FFF2-40B4-BE49-F238E27FC236}">
                    <a16:creationId xmlns:a16="http://schemas.microsoft.com/office/drawing/2014/main" id="{B6851700-CBE2-4A70-B96A-8C256A4F3439}"/>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84363F6A-51A5-4F4C-95BC-0572A496CCB9}"/>
                  </a:ext>
                </a:extLst>
              </p:cNvPr>
              <p:cNvSpPr/>
              <p:nvPr/>
            </p:nvSpPr>
            <p:spPr>
              <a:xfrm>
                <a:off x="3042946" y="4108375"/>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PROSJEKTLEDERE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Leder prosjektet</a:t>
                </a:r>
              </a:p>
            </p:txBody>
          </p:sp>
          <p:sp>
            <p:nvSpPr>
              <p:cNvPr id="64" name="Rectangle 63">
                <a:extLst>
                  <a:ext uri="{FF2B5EF4-FFF2-40B4-BE49-F238E27FC236}">
                    <a16:creationId xmlns:a16="http://schemas.microsoft.com/office/drawing/2014/main" id="{5B7ACDC7-AC50-42A0-91E1-8D43ADEFB3A1}"/>
                  </a:ext>
                </a:extLst>
              </p:cNvPr>
              <p:cNvSpPr/>
              <p:nvPr/>
            </p:nvSpPr>
            <p:spPr>
              <a:xfrm>
                <a:off x="3042946" y="4877503"/>
                <a:ext cx="1696617"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Tidsbruk i prosjektet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ca</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6-8 timer / uke</a:t>
                </a:r>
              </a:p>
            </p:txBody>
          </p:sp>
        </p:grpSp>
        <p:grpSp>
          <p:nvGrpSpPr>
            <p:cNvPr id="70" name="Group 69">
              <a:extLst>
                <a:ext uri="{FF2B5EF4-FFF2-40B4-BE49-F238E27FC236}">
                  <a16:creationId xmlns:a16="http://schemas.microsoft.com/office/drawing/2014/main" id="{5425C446-5F2D-4BCF-B472-C878D3458B6C}"/>
                </a:ext>
              </a:extLst>
            </p:cNvPr>
            <p:cNvGrpSpPr/>
            <p:nvPr/>
          </p:nvGrpSpPr>
          <p:grpSpPr>
            <a:xfrm>
              <a:off x="5554824" y="5141023"/>
              <a:ext cx="1696617" cy="1138460"/>
              <a:chOff x="5247692" y="3772474"/>
              <a:chExt cx="1696617" cy="1138460"/>
            </a:xfrm>
          </p:grpSpPr>
          <p:sp>
            <p:nvSpPr>
              <p:cNvPr id="71" name="Chevron 57">
                <a:extLst>
                  <a:ext uri="{FF2B5EF4-FFF2-40B4-BE49-F238E27FC236}">
                    <a16:creationId xmlns:a16="http://schemas.microsoft.com/office/drawing/2014/main" id="{DE2F2970-5BDC-4045-AF67-627EF8C403EF}"/>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9E0949C-7109-4E48-B1DB-D13EC69E15A3}"/>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KJERNETEAM</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Utfører prosjektet</a:t>
                </a:r>
              </a:p>
            </p:txBody>
          </p:sp>
          <p:sp>
            <p:nvSpPr>
              <p:cNvPr id="73" name="Rectangle 72">
                <a:extLst>
                  <a:ext uri="{FF2B5EF4-FFF2-40B4-BE49-F238E27FC236}">
                    <a16:creationId xmlns:a16="http://schemas.microsoft.com/office/drawing/2014/main" id="{C37E794B-35A1-40C1-8F7E-2EA7853A3E22}"/>
                  </a:ext>
                </a:extLst>
              </p:cNvPr>
              <p:cNvSpPr/>
              <p:nvPr/>
            </p:nvSpPr>
            <p:spPr>
              <a:xfrm>
                <a:off x="5247692" y="4541602"/>
                <a:ext cx="1696617"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Tidsbruk i prosjektet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err="1">
                    <a:ln>
                      <a:noFill/>
                    </a:ln>
                    <a:solidFill>
                      <a:srgbClr val="005E58"/>
                    </a:solidFill>
                    <a:effectLst/>
                    <a:uLnTx/>
                    <a:uFillTx/>
                    <a:latin typeface="Arial" panose="020B0604020202020204"/>
                    <a:ea typeface="+mn-ea"/>
                    <a:cs typeface="+mn-cs"/>
                  </a:rPr>
                  <a:t>ca</a:t>
                </a: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 2-5 timer / uke</a:t>
                </a:r>
              </a:p>
            </p:txBody>
          </p:sp>
        </p:grpSp>
        <p:sp>
          <p:nvSpPr>
            <p:cNvPr id="74" name="Rectangle 73">
              <a:extLst>
                <a:ext uri="{FF2B5EF4-FFF2-40B4-BE49-F238E27FC236}">
                  <a16:creationId xmlns:a16="http://schemas.microsoft.com/office/drawing/2014/main" id="{39941470-351A-4A43-89DA-CD7458FDDF90}"/>
                </a:ext>
              </a:extLst>
            </p:cNvPr>
            <p:cNvSpPr/>
            <p:nvPr/>
          </p:nvSpPr>
          <p:spPr>
            <a:xfrm>
              <a:off x="7558571" y="4885041"/>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5" name="Group 74">
              <a:extLst>
                <a:ext uri="{FF2B5EF4-FFF2-40B4-BE49-F238E27FC236}">
                  <a16:creationId xmlns:a16="http://schemas.microsoft.com/office/drawing/2014/main" id="{2AB5910D-DC94-4A08-AF20-5776DCE36DD6}"/>
                </a:ext>
              </a:extLst>
            </p:cNvPr>
            <p:cNvGrpSpPr/>
            <p:nvPr/>
          </p:nvGrpSpPr>
          <p:grpSpPr>
            <a:xfrm>
              <a:off x="7759570" y="5143533"/>
              <a:ext cx="1696617" cy="1138460"/>
              <a:chOff x="5247692" y="3772474"/>
              <a:chExt cx="1696617" cy="1138460"/>
            </a:xfrm>
          </p:grpSpPr>
          <p:sp>
            <p:nvSpPr>
              <p:cNvPr id="76" name="Chevron 57">
                <a:extLst>
                  <a:ext uri="{FF2B5EF4-FFF2-40B4-BE49-F238E27FC236}">
                    <a16:creationId xmlns:a16="http://schemas.microsoft.com/office/drawing/2014/main" id="{A759C4F8-5B81-4244-87B5-4C1F4FBB7C95}"/>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Rectangle 82">
                <a:extLst>
                  <a:ext uri="{FF2B5EF4-FFF2-40B4-BE49-F238E27FC236}">
                    <a16:creationId xmlns:a16="http://schemas.microsoft.com/office/drawing/2014/main" id="{C56B761C-4576-46FC-B994-5926F6BF541A}"/>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REFERANSEGRUPPE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Bidrar i prosjektet</a:t>
                </a:r>
              </a:p>
            </p:txBody>
          </p:sp>
          <p:sp>
            <p:nvSpPr>
              <p:cNvPr id="84" name="Rectangle 83">
                <a:extLst>
                  <a:ext uri="{FF2B5EF4-FFF2-40B4-BE49-F238E27FC236}">
                    <a16:creationId xmlns:a16="http://schemas.microsoft.com/office/drawing/2014/main" id="{6D0481E7-B859-4433-9748-FBD07C62B194}"/>
                  </a:ext>
                </a:extLst>
              </p:cNvPr>
              <p:cNvSpPr/>
              <p:nvPr/>
            </p:nvSpPr>
            <p:spPr>
              <a:xfrm>
                <a:off x="5247692" y="4541602"/>
                <a:ext cx="1696617"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Tidsbruk i prosjektet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5E58"/>
                    </a:solidFill>
                    <a:effectLst/>
                    <a:uLnTx/>
                    <a:uFillTx/>
                    <a:latin typeface="Arial" panose="020B0604020202020204"/>
                    <a:ea typeface="+mn-ea"/>
                    <a:cs typeface="+mn-cs"/>
                  </a:rPr>
                  <a:t>Etter behov</a:t>
                </a:r>
              </a:p>
            </p:txBody>
          </p:sp>
        </p:grpSp>
        <p:sp>
          <p:nvSpPr>
            <p:cNvPr id="77" name="Title 1">
              <a:extLst>
                <a:ext uri="{FF2B5EF4-FFF2-40B4-BE49-F238E27FC236}">
                  <a16:creationId xmlns:a16="http://schemas.microsoft.com/office/drawing/2014/main" id="{3AAA2E5C-AA0B-42A3-AD95-81FC039B2819}"/>
                </a:ext>
              </a:extLst>
            </p:cNvPr>
            <p:cNvSpPr txBox="1">
              <a:spLocks/>
            </p:cNvSpPr>
            <p:nvPr/>
          </p:nvSpPr>
          <p:spPr>
            <a:xfrm>
              <a:off x="827048" y="3990896"/>
              <a:ext cx="10515600" cy="8519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b-NO"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br>
              <a:r>
                <a:rPr kumimoji="0" lang="nb-NO" sz="2700" b="1" i="0" u="none" strike="noStrike" kern="1200" cap="none" spc="0" normalizeH="0" baseline="0" noProof="0" dirty="0">
                  <a:ln>
                    <a:noFill/>
                  </a:ln>
                  <a:solidFill>
                    <a:srgbClr val="EF7545"/>
                  </a:solidFill>
                  <a:effectLst/>
                  <a:uLnTx/>
                  <a:uFillTx/>
                  <a:latin typeface="Arial" panose="020B0604020202020204" pitchFamily="34" charset="0"/>
                  <a:ea typeface="+mj-ea"/>
                  <a:cs typeface="Arial" panose="020B0604020202020204" pitchFamily="34" charset="0"/>
                </a:rPr>
                <a:t>Hva må dere regne med å bruke av tid?</a:t>
              </a:r>
              <a:endParaRPr kumimoji="0" lang="nb-NO" sz="4000" b="1" i="0" u="none" strike="noStrike" kern="1200" cap="none" spc="0" normalizeH="0" baseline="0" noProof="0" dirty="0">
                <a:ln>
                  <a:noFill/>
                </a:ln>
                <a:solidFill>
                  <a:srgbClr val="EF7545"/>
                </a:solidFill>
                <a:effectLst/>
                <a:uLnTx/>
                <a:uFillTx/>
                <a:latin typeface="Arial" panose="020B0604020202020204" pitchFamily="34" charset="0"/>
                <a:ea typeface="+mj-ea"/>
                <a:cs typeface="Arial" panose="020B0604020202020204" pitchFamily="34" charset="0"/>
              </a:endParaRPr>
            </a:p>
          </p:txBody>
        </p:sp>
      </p:grpSp>
    </p:spTree>
    <p:extLst>
      <p:ext uri="{BB962C8B-B14F-4D97-AF65-F5344CB8AC3E}">
        <p14:creationId xmlns:p14="http://schemas.microsoft.com/office/powerpoint/2010/main" val="3451504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EF47B4-1AD8-453C-8DF9-70E8FCF0B362}"/>
              </a:ext>
            </a:extLst>
          </p:cNvPr>
          <p:cNvGrpSpPr/>
          <p:nvPr/>
        </p:nvGrpSpPr>
        <p:grpSpPr>
          <a:xfrm>
            <a:off x="3337560" y="2263140"/>
            <a:ext cx="8854440" cy="4594860"/>
            <a:chOff x="0" y="4035425"/>
            <a:chExt cx="12192000" cy="564515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5425"/>
              <a:ext cx="12192000" cy="5645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1BF3D3-AA1D-48F2-944A-C01D0923101E}"/>
                </a:ext>
              </a:extLst>
            </p:cNvPr>
            <p:cNvSpPr txBox="1"/>
            <p:nvPr/>
          </p:nvSpPr>
          <p:spPr>
            <a:xfrm>
              <a:off x="6852863" y="4722498"/>
              <a:ext cx="2137024" cy="378128"/>
            </a:xfrm>
            <a:prstGeom prst="rect">
              <a:avLst/>
            </a:prstGeom>
            <a:solidFill>
              <a:srgbClr val="D5460E"/>
            </a:solidFill>
          </p:spPr>
          <p:txBody>
            <a:bodyPr wrap="square" rtlCol="0">
              <a:spAutoFit/>
            </a:bodyPr>
            <a:lstStyle/>
            <a:p>
              <a:pPr algn="ctr"/>
              <a:r>
                <a:rPr lang="en-US" sz="1400" b="1">
                  <a:solidFill>
                    <a:schemeClr val="bg1"/>
                  </a:solidFill>
                  <a:latin typeface="Arial Black" panose="020B0A04020102020204" pitchFamily="34" charset="0"/>
                </a:rPr>
                <a:t>TEKNOLOGI</a:t>
              </a:r>
            </a:p>
          </p:txBody>
        </p:sp>
        <p:sp>
          <p:nvSpPr>
            <p:cNvPr id="17" name="TextBox 16">
              <a:extLst>
                <a:ext uri="{FF2B5EF4-FFF2-40B4-BE49-F238E27FC236}">
                  <a16:creationId xmlns:a16="http://schemas.microsoft.com/office/drawing/2014/main" id="{E4109CE2-D917-449E-81A4-7F9E8E22E486}"/>
                </a:ext>
              </a:extLst>
            </p:cNvPr>
            <p:cNvSpPr txBox="1"/>
            <p:nvPr/>
          </p:nvSpPr>
          <p:spPr>
            <a:xfrm>
              <a:off x="4924176" y="5774076"/>
              <a:ext cx="1849158" cy="378128"/>
            </a:xfrm>
            <a:prstGeom prst="rect">
              <a:avLst/>
            </a:prstGeom>
            <a:solidFill>
              <a:srgbClr val="D5460E"/>
            </a:solidFill>
          </p:spPr>
          <p:txBody>
            <a:bodyPr wrap="square" rtlCol="0">
              <a:spAutoFit/>
            </a:bodyPr>
            <a:lstStyle/>
            <a:p>
              <a:pPr algn="ctr"/>
              <a:r>
                <a:rPr lang="en-US" sz="1400" b="1">
                  <a:solidFill>
                    <a:schemeClr val="bg1"/>
                  </a:solidFill>
                  <a:latin typeface="Arial Black" panose="020B0A04020102020204" pitchFamily="34" charset="0"/>
                </a:rPr>
                <a:t>PROSESS</a:t>
              </a:r>
            </a:p>
          </p:txBody>
        </p:sp>
        <p:sp>
          <p:nvSpPr>
            <p:cNvPr id="18" name="TextBox 17">
              <a:extLst>
                <a:ext uri="{FF2B5EF4-FFF2-40B4-BE49-F238E27FC236}">
                  <a16:creationId xmlns:a16="http://schemas.microsoft.com/office/drawing/2014/main" id="{CE28E61F-576B-4D94-96CD-F44956291581}"/>
                </a:ext>
              </a:extLst>
            </p:cNvPr>
            <p:cNvSpPr txBox="1"/>
            <p:nvPr/>
          </p:nvSpPr>
          <p:spPr>
            <a:xfrm>
              <a:off x="2887133" y="6770743"/>
              <a:ext cx="2037042" cy="378128"/>
            </a:xfrm>
            <a:prstGeom prst="rect">
              <a:avLst/>
            </a:prstGeom>
            <a:solidFill>
              <a:srgbClr val="D5460E"/>
            </a:solidFill>
          </p:spPr>
          <p:txBody>
            <a:bodyPr wrap="square" rtlCol="0">
              <a:spAutoFit/>
            </a:bodyPr>
            <a:lstStyle/>
            <a:p>
              <a:pPr algn="ctr"/>
              <a:r>
                <a:rPr lang="en-US" sz="1400" b="1">
                  <a:solidFill>
                    <a:schemeClr val="bg1"/>
                  </a:solidFill>
                  <a:latin typeface="Arial Black" panose="020B0A04020102020204" pitchFamily="34" charset="0"/>
                </a:rPr>
                <a:t>MENNESKER</a:t>
              </a:r>
            </a:p>
          </p:txBody>
        </p:sp>
      </p:grpSp>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90" y="2077290"/>
            <a:ext cx="7965680" cy="851941"/>
          </a:xfrm>
          <a:noFill/>
        </p:spPr>
        <p:txBody>
          <a:bodyPr>
            <a:noAutofit/>
          </a:bodyPr>
          <a:lstStyle/>
          <a:p>
            <a:r>
              <a:rPr lang="en-US" sz="6000" dirty="0">
                <a:latin typeface="Arial Black" panose="020B0A04020102020204" pitchFamily="34" charset="0"/>
              </a:rPr>
              <a:t>EN CRM PARTNER SOM HJELPER DEG Å VOKSE</a:t>
            </a:r>
            <a:br>
              <a:rPr lang="en-US" sz="6000" dirty="0">
                <a:latin typeface="Arial Black" panose="020B0A04020102020204" pitchFamily="34" charset="0"/>
              </a:rPr>
            </a:br>
            <a:endParaRPr lang="en-US" sz="6000" dirty="0">
              <a:latin typeface="Arial Black" panose="020B0A04020102020204" pitchFamily="34" charset="0"/>
            </a:endParaRPr>
          </a:p>
        </p:txBody>
      </p:sp>
    </p:spTree>
    <p:extLst>
      <p:ext uri="{BB962C8B-B14F-4D97-AF65-F5344CB8AC3E}">
        <p14:creationId xmlns:p14="http://schemas.microsoft.com/office/powerpoint/2010/main" val="218040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Mål</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og</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effekt</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ved</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implementering</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av CRM</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3839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Hovedmål og kjerneutfordring</a:t>
            </a: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Øke markedsandel fra 10-15% til 30% i løpet av 5 år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For å oppnå dette er dere nødt til å effektivisere og strømlinjeforme prosesser for service og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I dag jobber dere i ulike systemer som medfører at dere jobber ineffektivt samt mangler felles rutiner, regler og prosesser </a:t>
            </a:r>
            <a:r>
              <a:rPr kumimoji="0" lang="nb-NO" sz="1050" b="0" i="0" u="none" strike="noStrike" kern="1200" cap="none" spc="0" normalizeH="0" baseline="0" noProof="0" dirty="0" err="1">
                <a:ln>
                  <a:noFill/>
                </a:ln>
                <a:solidFill>
                  <a:srgbClr val="2B2929"/>
                </a:solidFill>
                <a:effectLst/>
                <a:uLnTx/>
                <a:uFillTx/>
                <a:latin typeface="Arial" panose="020B0604020202020204"/>
                <a:ea typeface="+mn-ea"/>
                <a:cs typeface="+mn-cs"/>
              </a:rPr>
              <a:t>mht</a:t>
            </a: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 sakshåndtering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7059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Løsningsbeskrivelse</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Øke intern kapasitet gjennom å effektivisere bruk av ressurser på service og support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Økt kundetilfredshet gjennom bedre innsikt og automatiserte prosesser</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Økt kontroll over kundebasen og data vil effektivisere kommunikasjonen med kunder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Felles rutiner og prosesser vil bidra til å nå vekstmålet deres ved å redusere risiko og øke effektiviteten.</a:t>
            </a: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783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Ønsket effekt av implementeringen</a:t>
            </a: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Risiko</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2619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732432" y="2347784"/>
            <a:ext cx="8698501" cy="4991479"/>
          </a:xfrm>
        </p:spPr>
        <p:txBody>
          <a:bodyPr>
            <a:noAutofit/>
          </a:bodyPr>
          <a:lstStyle/>
          <a:p>
            <a:r>
              <a:rPr lang="en-US" sz="6600" cap="all" dirty="0">
                <a:latin typeface="Arial Black" panose="020B0A04020102020204" pitchFamily="34" charset="0"/>
                <a:cs typeface="+mn-cs"/>
              </a:rPr>
              <a:t>RELASJONER ER VIKTIG</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732432" y="3645243"/>
            <a:ext cx="8193868" cy="26476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Vi </a:t>
            </a:r>
            <a:r>
              <a:rPr kumimoji="0" lang="en-US" sz="3000" b="1" i="0" u="none" strike="noStrike" kern="1200" cap="none" spc="0" normalizeH="0" baseline="0" noProof="0" dirty="0" err="1">
                <a:ln>
                  <a:noFill/>
                </a:ln>
                <a:solidFill>
                  <a:srgbClr val="005E58"/>
                </a:solidFill>
                <a:effectLst/>
                <a:uLnTx/>
                <a:uFillTx/>
                <a:latin typeface="Arial" panose="020B0604020202020204"/>
                <a:ea typeface="+mj-ea"/>
                <a:cs typeface="+mn-cs"/>
              </a:rPr>
              <a:t>hjelper</a:t>
            </a: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 deg med å </a:t>
            </a:r>
            <a:r>
              <a:rPr kumimoji="0" lang="en-US" sz="3000" b="1" i="0" u="none" strike="noStrike" kern="1200" cap="none" spc="0" normalizeH="0" baseline="0" noProof="0" dirty="0" err="1">
                <a:ln>
                  <a:noFill/>
                </a:ln>
                <a:solidFill>
                  <a:srgbClr val="005E58"/>
                </a:solidFill>
                <a:effectLst/>
                <a:uLnTx/>
                <a:uFillTx/>
                <a:latin typeface="Arial" panose="020B0604020202020204"/>
                <a:ea typeface="+mj-ea"/>
                <a:cs typeface="+mn-cs"/>
              </a:rPr>
              <a:t>skape</a:t>
            </a: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 </a:t>
            </a:r>
            <a:r>
              <a:rPr kumimoji="0" lang="en-US" sz="3000" b="1" i="0" u="none" strike="noStrike" kern="1200" cap="none" spc="0" normalizeH="0" baseline="0" noProof="0" dirty="0" err="1">
                <a:ln>
                  <a:noFill/>
                </a:ln>
                <a:solidFill>
                  <a:srgbClr val="005E58"/>
                </a:solidFill>
                <a:effectLst/>
                <a:uLnTx/>
                <a:uFillTx/>
                <a:latin typeface="Arial" panose="020B0604020202020204"/>
                <a:ea typeface="+mj-ea"/>
                <a:cs typeface="+mn-cs"/>
              </a:rPr>
              <a:t>verdier</a:t>
            </a: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av dine </a:t>
            </a:r>
            <a:r>
              <a:rPr kumimoji="0" lang="en-US" sz="3000" b="1" i="0" u="none" strike="noStrike" kern="1200" cap="none" spc="0" normalizeH="0" baseline="0" noProof="0" dirty="0" err="1">
                <a:ln>
                  <a:noFill/>
                </a:ln>
                <a:solidFill>
                  <a:srgbClr val="005E58"/>
                </a:solidFill>
                <a:effectLst/>
                <a:uLnTx/>
                <a:uFillTx/>
                <a:latin typeface="Arial" panose="020B0604020202020204"/>
                <a:ea typeface="+mj-ea"/>
                <a:cs typeface="+mn-cs"/>
              </a:rPr>
              <a:t>relasjoner</a:t>
            </a:r>
            <a:r>
              <a:rPr kumimoji="0" lang="en-US" sz="3000" b="1"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endParaRPr kumimoji="0" lang="nb-NO" sz="30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1681243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984749" y="748937"/>
            <a:ext cx="8698501" cy="5472617"/>
          </a:xfrm>
        </p:spPr>
        <p:txBody>
          <a:bodyPr>
            <a:noAutofit/>
          </a:bodyPr>
          <a:lstStyle/>
          <a:p>
            <a:r>
              <a:rPr lang="en-US" sz="8800">
                <a:latin typeface="+mn-lt"/>
                <a:cs typeface="+mn-cs"/>
              </a:rPr>
              <a:t>NORSK </a:t>
            </a:r>
            <a:br>
              <a:rPr lang="en-US" sz="8800">
                <a:latin typeface="+mn-lt"/>
                <a:cs typeface="+mn-cs"/>
              </a:rPr>
            </a:br>
            <a:r>
              <a:rPr lang="en-US" sz="8800">
                <a:latin typeface="+mn-lt"/>
                <a:cs typeface="+mn-cs"/>
              </a:rPr>
              <a:t>IT EVENTYR</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984749" y="2778034"/>
            <a:ext cx="8193868" cy="30044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fontAlgn="base">
              <a:lnSpc>
                <a:spcPct val="120000"/>
              </a:lnSpc>
            </a:pPr>
            <a:br>
              <a:rPr lang="nb-NO" sz="3200" b="0">
                <a:latin typeface="+mn-lt"/>
                <a:cs typeface="+mn-cs"/>
              </a:rPr>
            </a:br>
            <a:r>
              <a:rPr lang="nb-NO" sz="1000" b="0">
                <a:latin typeface="+mn-lt"/>
                <a:cs typeface="+mn-cs"/>
              </a:rPr>
              <a:t> </a:t>
            </a:r>
          </a:p>
          <a:p>
            <a:pPr fontAlgn="base">
              <a:lnSpc>
                <a:spcPct val="120000"/>
              </a:lnSpc>
            </a:pPr>
            <a:r>
              <a:rPr lang="nb-NO" sz="3000">
                <a:latin typeface="+mn-lt"/>
                <a:cs typeface="+mn-cs"/>
              </a:rPr>
              <a:t>Vi hjelper deg med å FINNE, VINNE og BEHOLDE kunder.</a:t>
            </a:r>
            <a:endParaRPr lang="nb-NO" sz="3000">
              <a:latin typeface="+mn-lt"/>
              <a:cs typeface="Arial"/>
            </a:endParaRPr>
          </a:p>
          <a:p>
            <a:pPr fontAlgn="base"/>
            <a:br>
              <a:rPr lang="nb-NO" sz="3000">
                <a:latin typeface="+mn-lt"/>
                <a:cs typeface="+mn-cs"/>
              </a:rPr>
            </a:br>
            <a:r>
              <a:rPr lang="nb-NO" sz="3000">
                <a:latin typeface="+mn-lt"/>
                <a:cs typeface="+mn-cs"/>
              </a:rPr>
              <a:t>Brukeropplevelse i sentrum.</a:t>
            </a:r>
            <a:endParaRPr lang="nb-NO" sz="3000">
              <a:latin typeface="+mn-lt"/>
              <a:cs typeface="Arial"/>
            </a:endParaRPr>
          </a:p>
          <a:p>
            <a:pPr fontAlgn="base"/>
            <a:endParaRPr lang="nb-NO" sz="3200" b="1">
              <a:solidFill>
                <a:srgbClr val="005E58"/>
              </a:solidFill>
              <a:latin typeface="+mn-lt"/>
              <a:cs typeface="+mn-cs"/>
            </a:endParaRPr>
          </a:p>
        </p:txBody>
      </p:sp>
    </p:spTree>
    <p:extLst>
      <p:ext uri="{BB962C8B-B14F-4D97-AF65-F5344CB8AC3E}">
        <p14:creationId xmlns:p14="http://schemas.microsoft.com/office/powerpoint/2010/main" val="242410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79"/>
            <a:ext cx="6905726" cy="5476197"/>
          </a:xfrm>
        </p:spPr>
        <p:txBody>
          <a:bodyPr>
            <a:normAutofit fontScale="90000"/>
          </a:bodyPr>
          <a:lstStyle/>
          <a:p>
            <a:pPr algn="ctr"/>
            <a:r>
              <a:rPr lang="en-US" sz="23900">
                <a:latin typeface="+mn-lt"/>
                <a:cs typeface="+mn-cs"/>
              </a:rPr>
              <a:t>CRM</a:t>
            </a:r>
            <a:endParaRPr lang="en-US" sz="23900"/>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fontAlgn="base"/>
            <a:r>
              <a:rPr lang="nb-NO" sz="3200" b="1">
                <a:solidFill>
                  <a:srgbClr val="005E58"/>
                </a:solidFill>
                <a:latin typeface="+mn-lt"/>
                <a:cs typeface="+mn-cs"/>
              </a:rPr>
              <a:t>handler om å maksimere selskapets verdi ved å systematisk utvikle kundeporteføljen </a:t>
            </a:r>
          </a:p>
          <a:p>
            <a:pPr fontAlgn="base"/>
            <a:r>
              <a:rPr lang="en-US" sz="1400" b="1" i="1" err="1">
                <a:solidFill>
                  <a:srgbClr val="24866E"/>
                </a:solidFill>
                <a:latin typeface="+mn-lt"/>
                <a:cs typeface="+mn-cs"/>
              </a:rPr>
              <a:t>MarkUp</a:t>
            </a:r>
            <a:r>
              <a:rPr lang="en-US" sz="1400" b="1" i="1">
                <a:solidFill>
                  <a:srgbClr val="24866E"/>
                </a:solidFill>
                <a:latin typeface="+mn-lt"/>
                <a:cs typeface="+mn-cs"/>
              </a:rPr>
              <a:t> Consulting</a:t>
            </a:r>
            <a:endParaRPr lang="en-US" sz="1600" b="1" i="1">
              <a:solidFill>
                <a:srgbClr val="24866E"/>
              </a:solidFill>
              <a:latin typeface="+mn-lt"/>
              <a:cs typeface="+mn-cs"/>
            </a:endParaRPr>
          </a:p>
        </p:txBody>
      </p:sp>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8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err="1"/>
              <a:t>Hvor</a:t>
            </a:r>
            <a:r>
              <a:rPr lang="en-GB" sz="4200" dirty="0"/>
              <a:t> </a:t>
            </a:r>
            <a:r>
              <a:rPr lang="en-GB" sz="4200" dirty="0" err="1"/>
              <a:t>planlegger</a:t>
            </a:r>
            <a:r>
              <a:rPr lang="en-GB" sz="4200" dirty="0"/>
              <a:t> </a:t>
            </a:r>
            <a:r>
              <a:rPr lang="en-GB" sz="4200" dirty="0" err="1"/>
              <a:t>dere</a:t>
            </a:r>
            <a:r>
              <a:rPr lang="en-GB" sz="4200" dirty="0"/>
              <a:t> å </a:t>
            </a:r>
            <a:r>
              <a:rPr lang="en-GB" sz="4200" dirty="0" err="1"/>
              <a:t>skape</a:t>
            </a:r>
            <a:r>
              <a:rPr lang="en-GB" sz="4200" dirty="0"/>
              <a:t> </a:t>
            </a:r>
            <a:r>
              <a:rPr lang="en-GB" sz="4200" dirty="0" err="1"/>
              <a:t>vekst</a:t>
            </a:r>
            <a:r>
              <a:rPr lang="en-GB" sz="4200" dirty="0"/>
              <a:t>?</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a:cxnSpLocks/>
          </p:cNvCxnSpPr>
          <p:nvPr/>
        </p:nvCxnSpPr>
        <p:spPr>
          <a:xfrm flipV="1">
            <a:off x="1586753" y="2262148"/>
            <a:ext cx="0" cy="31704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Proxima Nova"/>
                <a:ea typeface="+mn-ea"/>
                <a:cs typeface="+mn-cs"/>
              </a:rPr>
              <a:t>Kundeportefølje</a:t>
            </a:r>
            <a:endParaRPr kumimoji="0" lang="en-GB" sz="2000" b="0" i="0" u="none" strike="noStrike" kern="1200" cap="none" spc="0" normalizeH="0" baseline="0" noProof="0" dirty="0">
              <a:ln>
                <a:noFill/>
              </a:ln>
              <a:solidFill>
                <a:prstClr val="white"/>
              </a:solidFill>
              <a:effectLst/>
              <a:uLnTx/>
              <a:uFillTx/>
              <a:latin typeface="Proxima Nova"/>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593899"/>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Kundens</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verdi</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507021"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Relasjonens</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levetid</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Vinne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nye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6D85CC7-B2A7-6446-ACDD-6A6924661D13}"/>
              </a:ext>
            </a:extLst>
          </p:cNvPr>
          <p:cNvSpPr txBox="1"/>
          <p:nvPr/>
        </p:nvSpPr>
        <p:spPr>
          <a:xfrm>
            <a:off x="9715244"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Redusere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kundefrafall</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6006CF2-4BED-E243-A7AC-FEF54A2C0F44}"/>
              </a:ext>
            </a:extLst>
          </p:cNvPr>
          <p:cNvSpPr txBox="1"/>
          <p:nvPr/>
        </p:nvSpPr>
        <p:spPr>
          <a:xfrm>
            <a:off x="5050469" y="1983599"/>
            <a:ext cx="25943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Selge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mer</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til</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b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eksisterende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Avvikle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b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ulønnsomme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Kilde</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4842933" y="-237067"/>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835151"/>
            <a:ext cx="6199867" cy="5476197"/>
          </a:xfrm>
        </p:spPr>
        <p:txBody>
          <a:bodyPr>
            <a:normAutofit/>
          </a:bodyPr>
          <a:lstStyle/>
          <a:p>
            <a:r>
              <a:rPr lang="en-US" sz="7200">
                <a:latin typeface="+mn-lt"/>
                <a:cs typeface="+mn-cs"/>
              </a:rPr>
              <a:t>CRM ER STRATEGI</a:t>
            </a:r>
            <a:endParaRPr lang="en-US" sz="7200"/>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4" y="4158598"/>
            <a:ext cx="8257266" cy="2465246"/>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fontAlgn="base">
              <a:lnSpc>
                <a:spcPct val="100000"/>
              </a:lnSpc>
            </a:pPr>
            <a:r>
              <a:rPr lang="en-US" sz="3000" err="1">
                <a:latin typeface="+mn-lt"/>
                <a:cs typeface="+mn-cs"/>
              </a:rPr>
              <a:t>Hvem</a:t>
            </a:r>
            <a:r>
              <a:rPr lang="en-US" sz="3000">
                <a:latin typeface="+mn-lt"/>
                <a:cs typeface="+mn-cs"/>
              </a:rPr>
              <a:t> </a:t>
            </a:r>
            <a:r>
              <a:rPr lang="en-US" sz="3000" err="1">
                <a:latin typeface="+mn-lt"/>
                <a:cs typeface="+mn-cs"/>
              </a:rPr>
              <a:t>vil</a:t>
            </a:r>
            <a:r>
              <a:rPr lang="en-US" sz="3000">
                <a:latin typeface="+mn-lt"/>
                <a:cs typeface="+mn-cs"/>
              </a:rPr>
              <a:t> </a:t>
            </a:r>
            <a:r>
              <a:rPr lang="en-US" sz="3000" err="1">
                <a:latin typeface="+mn-lt"/>
                <a:cs typeface="+mn-cs"/>
              </a:rPr>
              <a:t>dere</a:t>
            </a:r>
            <a:r>
              <a:rPr lang="en-US" sz="3000">
                <a:latin typeface="+mn-lt"/>
                <a:cs typeface="+mn-cs"/>
              </a:rPr>
              <a:t> </a:t>
            </a:r>
            <a:r>
              <a:rPr lang="en-US" sz="3000" err="1">
                <a:latin typeface="+mn-lt"/>
                <a:cs typeface="+mn-cs"/>
              </a:rPr>
              <a:t>være</a:t>
            </a:r>
            <a:r>
              <a:rPr lang="en-US" sz="3000">
                <a:latin typeface="+mn-lt"/>
                <a:cs typeface="+mn-cs"/>
              </a:rPr>
              <a:t>? </a:t>
            </a:r>
            <a:br>
              <a:rPr lang="en-US" sz="3000">
                <a:latin typeface="+mn-lt"/>
                <a:cs typeface="+mn-cs"/>
              </a:rPr>
            </a:br>
            <a:r>
              <a:rPr lang="en-US" sz="3000">
                <a:latin typeface="+mn-lt"/>
                <a:cs typeface="+mn-cs"/>
              </a:rPr>
              <a:t>For </a:t>
            </a:r>
            <a:r>
              <a:rPr lang="en-US" sz="3000" err="1">
                <a:latin typeface="+mn-lt"/>
                <a:cs typeface="+mn-cs"/>
              </a:rPr>
              <a:t>hvem</a:t>
            </a:r>
            <a:r>
              <a:rPr lang="en-US" sz="3000">
                <a:latin typeface="+mn-lt"/>
                <a:cs typeface="+mn-cs"/>
              </a:rPr>
              <a:t>? </a:t>
            </a:r>
            <a:br>
              <a:rPr lang="en-US" sz="3000">
                <a:latin typeface="+mn-lt"/>
                <a:cs typeface="+mn-cs"/>
              </a:rPr>
            </a:br>
            <a:r>
              <a:rPr lang="en-US" sz="3000" err="1">
                <a:latin typeface="+mn-lt"/>
                <a:cs typeface="+mn-cs"/>
              </a:rPr>
              <a:t>Hvordan</a:t>
            </a:r>
            <a:r>
              <a:rPr lang="en-US" sz="3000">
                <a:latin typeface="+mn-lt"/>
                <a:cs typeface="+mn-cs"/>
              </a:rPr>
              <a:t>?</a:t>
            </a:r>
          </a:p>
          <a:p>
            <a:pPr fontAlgn="base">
              <a:lnSpc>
                <a:spcPct val="100000"/>
              </a:lnSpc>
            </a:pPr>
            <a:endParaRPr lang="nb-NO" sz="3000">
              <a:latin typeface="+mn-lt"/>
              <a:cs typeface="+mn-cs"/>
            </a:endParaRPr>
          </a:p>
          <a:p>
            <a:pPr fontAlgn="base">
              <a:lnSpc>
                <a:spcPct val="100000"/>
              </a:lnSpc>
            </a:pPr>
            <a:r>
              <a:rPr lang="nb-NO" sz="3000">
                <a:latin typeface="+mn-lt"/>
                <a:cs typeface="+mn-cs"/>
              </a:rPr>
              <a:t>Hver eneste CRM-suksess starter med en klar ambisjon</a:t>
            </a:r>
            <a:endParaRPr lang="nb-NO" sz="3000">
              <a:latin typeface="+mn-lt"/>
              <a:cs typeface="Arial"/>
            </a:endParaRPr>
          </a:p>
          <a:p>
            <a:pPr fontAlgn="base">
              <a:lnSpc>
                <a:spcPct val="100000"/>
              </a:lnSpc>
            </a:pPr>
            <a:endParaRPr lang="nb-NO" sz="3000">
              <a:latin typeface="+mn-lt"/>
              <a:cs typeface="+mn-cs"/>
            </a:endParaRPr>
          </a:p>
        </p:txBody>
      </p:sp>
    </p:spTree>
    <p:extLst>
      <p:ext uri="{BB962C8B-B14F-4D97-AF65-F5344CB8AC3E}">
        <p14:creationId xmlns:p14="http://schemas.microsoft.com/office/powerpoint/2010/main" val="71923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517" y="3004632"/>
            <a:ext cx="4057144" cy="1454081"/>
          </a:xfrm>
        </p:spPr>
        <p:txBody>
          <a:bodyPr>
            <a:noAutofit/>
          </a:bodyPr>
          <a:lstStyle/>
          <a:p>
            <a:pPr algn="ctr"/>
            <a:r>
              <a:rPr lang="en-US" sz="5400" b="0" dirty="0">
                <a:latin typeface="Arial Black"/>
              </a:rPr>
              <a:t>ANSATTE</a:t>
            </a:r>
            <a:endParaRPr lang="en-US" sz="5400" b="0" dirty="0"/>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18673" y="3004632"/>
            <a:ext cx="4060358"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5400" b="0" dirty="0">
                <a:solidFill>
                  <a:schemeClr val="bg1"/>
                </a:solidFill>
                <a:latin typeface="Arial Black"/>
              </a:rPr>
              <a:t>KUNDER</a:t>
            </a:r>
            <a:endParaRPr lang="en-US" sz="5400" b="0">
              <a:solidFill>
                <a:schemeClr val="bg1"/>
              </a:solidFill>
            </a:endParaRP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9600" b="0">
                <a:solidFill>
                  <a:srgbClr val="EF7545"/>
                </a:solidFill>
              </a:rPr>
              <a:t>CRM</a:t>
            </a:r>
          </a:p>
        </p:txBody>
      </p:sp>
    </p:spTree>
    <p:extLst>
      <p:ext uri="{BB962C8B-B14F-4D97-AF65-F5344CB8AC3E}">
        <p14:creationId xmlns:p14="http://schemas.microsoft.com/office/powerpoint/2010/main" val="4086725030"/>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4E2FAC-69CF-4DCE-8DA7-BC69BBC00619}">
  <ds:schemaRefs>
    <ds:schemaRef ds:uri="ebeee195-450d-4df0-be58-1b84100868d5"/>
    <ds:schemaRef ds:uri="http://schemas.microsoft.com/office/2006/documentManagement/types"/>
    <ds:schemaRef ds:uri="b875e1db-a489-444e-9b88-bd2d8f046809"/>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E5E2D19-645A-430E-B1F3-EB701FA04917}">
  <ds:schemaRefs>
    <ds:schemaRef ds:uri="http://schemas.microsoft.com/sharepoint/v3/contenttype/forms"/>
  </ds:schemaRefs>
</ds:datastoreItem>
</file>

<file path=customXml/itemProps3.xml><?xml version="1.0" encoding="utf-8"?>
<ds:datastoreItem xmlns:ds="http://schemas.openxmlformats.org/officeDocument/2006/customXml" ds:itemID="{73D5A56D-682C-49C3-95A5-D75CC59C142E}"/>
</file>

<file path=docProps/app.xml><?xml version="1.0" encoding="utf-8"?>
<Properties xmlns="http://schemas.openxmlformats.org/officeDocument/2006/extended-properties" xmlns:vt="http://schemas.openxmlformats.org/officeDocument/2006/docPropsVTypes">
  <TotalTime>155</TotalTime>
  <Words>4697</Words>
  <Application>Microsoft Office PowerPoint</Application>
  <PresentationFormat>Widescreen</PresentationFormat>
  <Paragraphs>483</Paragraphs>
  <Slides>36</Slides>
  <Notes>33</Notes>
  <HiddenSlides>3</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36</vt:i4>
      </vt:variant>
    </vt:vector>
  </HeadingPairs>
  <TitlesOfParts>
    <vt:vector size="55" baseType="lpstr">
      <vt:lpstr>Arial</vt:lpstr>
      <vt:lpstr>Arial Black</vt:lpstr>
      <vt:lpstr>Calibri</vt:lpstr>
      <vt:lpstr>Gotham Medium</vt:lpstr>
      <vt:lpstr>HelveticaNeueLT Std Lt Cn</vt:lpstr>
      <vt:lpstr>Lato</vt:lpstr>
      <vt:lpstr>Proxima Nova</vt:lpstr>
      <vt:lpstr>Roboto</vt:lpstr>
      <vt:lpstr>Roobert</vt:lpstr>
      <vt:lpstr>Times New Roman</vt: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PowerPoint Presentation</vt:lpstr>
      <vt:lpstr>Agenda</vt:lpstr>
      <vt:lpstr>Prosessen fremover</vt:lpstr>
      <vt:lpstr>RELASJONER ER VIKTIG</vt:lpstr>
      <vt:lpstr>NORSK  IT EVENTYR</vt:lpstr>
      <vt:lpstr>CRM</vt:lpstr>
      <vt:lpstr>Hvor planlegger dere å skape vekst?</vt:lpstr>
      <vt:lpstr>CRM ER STRATEGI</vt:lpstr>
      <vt:lpstr>ANSATTE</vt:lpstr>
      <vt:lpstr>PowerPoint Presentation</vt:lpstr>
      <vt:lpstr>En smidig  KUNDEREISE  gir konkurransefortrinn  Finnes det noe i verktøykassen,  eller må alle finne opp hjulet?</vt:lpstr>
      <vt:lpstr>EN PLATTFORM FOR VEKST</vt:lpstr>
      <vt:lpstr>PowerPoint Presentation</vt:lpstr>
      <vt:lpstr>Resultater fra Survey</vt:lpstr>
      <vt:lpstr>ALT DU TRENGER PÅ ETT STED</vt:lpstr>
      <vt:lpstr>360° Kundebilde</vt:lpstr>
      <vt:lpstr>INBOUND OG OUTBOUND MARKETING</vt:lpstr>
      <vt:lpstr>74 % av selskaper har konvertering av leads til salg som sin høyeste prioritet.   Nesten 40 % av alle selskaper sliter med prospektering  Hvordan kan du enklere samle inn leads?   </vt:lpstr>
      <vt:lpstr>SuperOffice Marketing</vt:lpstr>
      <vt:lpstr>Innsamling av leads (Inbound)</vt:lpstr>
      <vt:lpstr>SuperOffice Marketing (Outbound)</vt:lpstr>
      <vt:lpstr>SALES IS KING! </vt:lpstr>
      <vt:lpstr>SuperOffice Salg</vt:lpstr>
      <vt:lpstr>KUNDESERVICE I VERDENSKLASSE</vt:lpstr>
      <vt:lpstr>SuperOffice Service</vt:lpstr>
      <vt:lpstr>SuperOffice Service</vt:lpstr>
      <vt:lpstr> 67 % av kundene foretrekker selvbetjent service framfor å snakke med en representant for bedriften.  Hvordan kan din bedrift tilfredsstille stadig økende selvbetjeningskrav 24/7?    </vt:lpstr>
      <vt:lpstr>Customer Engagement Platform</vt:lpstr>
      <vt:lpstr> Kundene forventer stadig raskere og bedre respons, samtidig er det press på kostnader som aldri før.   Hvordan leverer dere mer og bedre med mindre? </vt:lpstr>
      <vt:lpstr>Håndtering av henvendelser – AIaaS</vt:lpstr>
      <vt:lpstr> Riktig bruk av IoT sammen med CRM setter deg i stand til å være proaktiv i din kundebehandling og løse problemene før de oppstår.  Nesten som å kikke inn i krystallkulen...</vt:lpstr>
      <vt:lpstr>Proaktiv kundebehandling - IoT</vt:lpstr>
      <vt:lpstr>EN CRM SUITE SOM SAMLER ALLE FORRETNINGSPROSESSER</vt:lpstr>
      <vt:lpstr>SuperOffice Implementeringsmetodikk FASER</vt:lpstr>
      <vt:lpstr>EN CRM PARTNER SOM HJELPER DEG Å VOKSE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Camilla Heidenreich Bommen</cp:lastModifiedBy>
  <cp:revision>15</cp:revision>
  <cp:lastPrinted>2021-03-09T12:35:56Z</cp:lastPrinted>
  <dcterms:created xsi:type="dcterms:W3CDTF">2020-03-26T10:04:33Z</dcterms:created>
  <dcterms:modified xsi:type="dcterms:W3CDTF">2021-09-10T14:15:24Z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