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3.xml" ContentType="application/vnd.openxmlformats-officedocument.presentationml.slide+xml"/>
  <Override PartName="/ppt/presentation.xml" ContentType="application/vnd.openxmlformats-officedocument.presentationml.presentation.main+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notesSlides/notesSlide14.xml" ContentType="application/vnd.openxmlformats-officedocument.presentationml.notesSlide+xml"/>
  <Override PartName="/ppt/slideLayouts/slideLayout2.xml" ContentType="application/vnd.openxmlformats-officedocument.presentationml.slideLayout+xml"/>
  <Override PartName="/ppt/notesSlides/notesSlide15.xml" ContentType="application/vnd.openxmlformats-officedocument.presentationml.notesSlide+xml"/>
  <Override PartName="/ppt/slideLayouts/slideLayout3.xml" ContentType="application/vnd.openxmlformats-officedocument.presentationml.slideLayout+xml"/>
  <Override PartName="/ppt/notesSlides/notesSlide16.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slideLayouts/slideLayout20.xml" ContentType="application/vnd.openxmlformats-officedocument.presentationml.slideLayout+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 id="2147483658" r:id="rId2"/>
    <p:sldMasterId id="2147483694" r:id="rId3"/>
  </p:sldMasterIdLst>
  <p:notesMasterIdLst>
    <p:notesMasterId r:id="rId39"/>
  </p:notesMasterIdLst>
  <p:handoutMasterIdLst>
    <p:handoutMasterId r:id="rId40"/>
  </p:handoutMasterIdLst>
  <p:sldIdLst>
    <p:sldId id="1731651366" r:id="rId4"/>
    <p:sldId id="292" r:id="rId5"/>
    <p:sldId id="1731651364" r:id="rId6"/>
    <p:sldId id="1731651015" r:id="rId7"/>
    <p:sldId id="1731651005" r:id="rId8"/>
    <p:sldId id="1731651365" r:id="rId9"/>
    <p:sldId id="1731651006" r:id="rId10"/>
    <p:sldId id="1731651008" r:id="rId11"/>
    <p:sldId id="1731651014" r:id="rId12"/>
    <p:sldId id="1731651009" r:id="rId13"/>
    <p:sldId id="1731651064" r:id="rId14"/>
    <p:sldId id="299" r:id="rId15"/>
    <p:sldId id="1731651096" r:id="rId16"/>
    <p:sldId id="1731651071" r:id="rId17"/>
    <p:sldId id="1731651066" r:id="rId18"/>
    <p:sldId id="1731651073" r:id="rId19"/>
    <p:sldId id="1731651036" r:id="rId20"/>
    <p:sldId id="1731651080" r:id="rId21"/>
    <p:sldId id="1731651093" r:id="rId22"/>
    <p:sldId id="1731651092" r:id="rId23"/>
    <p:sldId id="1731651069" r:id="rId24"/>
    <p:sldId id="1731651094" r:id="rId25"/>
    <p:sldId id="1731651074" r:id="rId26"/>
    <p:sldId id="1731651367" r:id="rId27"/>
    <p:sldId id="1731651095" r:id="rId28"/>
    <p:sldId id="1731651043" r:id="rId29"/>
    <p:sldId id="1731651090" r:id="rId30"/>
    <p:sldId id="1731651037" r:id="rId31"/>
    <p:sldId id="1731651055" r:id="rId32"/>
    <p:sldId id="1731651038" r:id="rId33"/>
    <p:sldId id="1731651097" r:id="rId34"/>
    <p:sldId id="1731651387" r:id="rId35"/>
    <p:sldId id="1731651386" r:id="rId36"/>
    <p:sldId id="1731651098" r:id="rId37"/>
    <p:sldId id="1731651084" r:id="rId38"/>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8F6"/>
    <a:srgbClr val="005E58"/>
    <a:srgbClr val="EF7545"/>
    <a:srgbClr val="D5450D"/>
    <a:srgbClr val="FC8A5E"/>
    <a:srgbClr val="2B2A2A"/>
    <a:srgbClr val="FC8B5F"/>
    <a:srgbClr val="A7D4DE"/>
    <a:srgbClr val="30B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05" autoAdjust="0"/>
    <p:restoredTop sz="71973" autoAdjust="0"/>
  </p:normalViewPr>
  <p:slideViewPr>
    <p:cSldViewPr snapToGrid="0" snapToObjects="1" showGuides="1">
      <p:cViewPr>
        <p:scale>
          <a:sx n="110" d="100"/>
          <a:sy n="110" d="100"/>
        </p:scale>
        <p:origin x="2128" y="200"/>
      </p:cViewPr>
      <p:guideLst>
        <p:guide orient="horz" pos="2160"/>
        <p:guide pos="3840"/>
      </p:guideLst>
    </p:cSldViewPr>
  </p:slideViewPr>
  <p:outlineViewPr>
    <p:cViewPr>
      <p:scale>
        <a:sx n="33" d="100"/>
        <a:sy n="33" d="100"/>
      </p:scale>
      <p:origin x="0" y="-5871"/>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94" d="100"/>
          <a:sy n="94" d="100"/>
        </p:scale>
        <p:origin x="375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ustomXml" Target="../customXml/item2.xml"/><Relationship Id="rId20" Type="http://schemas.openxmlformats.org/officeDocument/2006/relationships/slide" Target="slides/slide17.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0B6F7-0082-3F47-B387-1F73D43552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a:extLst>
              <a:ext uri="{FF2B5EF4-FFF2-40B4-BE49-F238E27FC236}">
                <a16:creationId xmlns:a16="http://schemas.microsoft.com/office/drawing/2014/main" id="{CF28899A-1E59-3C44-B1E6-557E58BDE8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2D9BB7-A811-BE41-AE11-0B79F13BE891}" type="datetimeFigureOut">
              <a:rPr lang="en-DK" smtClean="0"/>
              <a:t>9/13/21</a:t>
            </a:fld>
            <a:endParaRPr lang="en-DK"/>
          </a:p>
        </p:txBody>
      </p:sp>
      <p:sp>
        <p:nvSpPr>
          <p:cNvPr id="4" name="Footer Placeholder 3">
            <a:extLst>
              <a:ext uri="{FF2B5EF4-FFF2-40B4-BE49-F238E27FC236}">
                <a16:creationId xmlns:a16="http://schemas.microsoft.com/office/drawing/2014/main" id="{6D3CF029-3D30-4449-BE6F-0ACB109194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5" name="Slide Number Placeholder 4">
            <a:extLst>
              <a:ext uri="{FF2B5EF4-FFF2-40B4-BE49-F238E27FC236}">
                <a16:creationId xmlns:a16="http://schemas.microsoft.com/office/drawing/2014/main" id="{40E75169-B32A-1441-A8D8-99B3A3447C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EA283E-6473-6F40-9885-94B3D19B3449}" type="slidenum">
              <a:rPr lang="en-DK" smtClean="0"/>
              <a:t>‹Nr.›</a:t>
            </a:fld>
            <a:endParaRPr lang="en-DK"/>
          </a:p>
        </p:txBody>
      </p:sp>
    </p:spTree>
    <p:extLst>
      <p:ext uri="{BB962C8B-B14F-4D97-AF65-F5344CB8AC3E}">
        <p14:creationId xmlns:p14="http://schemas.microsoft.com/office/powerpoint/2010/main" val="3862305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E00B6-13B0-AE42-9976-6CE2AC9F1105}" type="datetimeFigureOut">
              <a:rPr lang="en-NO" smtClean="0"/>
              <a:t>9/13/21</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1D8F5-F81D-C84A-98C1-750C41B6CE4F}" type="slidenum">
              <a:rPr lang="en-NO" smtClean="0"/>
              <a:t>‹Nr.›</a:t>
            </a:fld>
            <a:endParaRPr lang="en-NO"/>
          </a:p>
        </p:txBody>
      </p:sp>
    </p:spTree>
    <p:extLst>
      <p:ext uri="{BB962C8B-B14F-4D97-AF65-F5344CB8AC3E}">
        <p14:creationId xmlns:p14="http://schemas.microsoft.com/office/powerpoint/2010/main" val="712678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oracle.com/us/products/applications/cust-exp-impact-report-epss-1560493.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919191"/>
                </a:solidFill>
                <a:effectLst/>
                <a:uLnTx/>
                <a:uFillTx/>
                <a:latin typeface="Gotham Medium"/>
                <a:ea typeface="+mn-ea"/>
                <a:cs typeface="Gotham Medium"/>
              </a:rPr>
              <a:t>Title of presentation</a:t>
            </a:r>
          </a:p>
        </p:txBody>
      </p:sp>
      <p:sp>
        <p:nvSpPr>
          <p:cNvPr id="5" name="Date Placeholder 4"/>
          <p:cNvSpPr>
            <a:spLocks noGrp="1"/>
          </p:cNvSpPr>
          <p:nvPr>
            <p:ph type="dt" sz="quarter"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7FB7D9-241A-4F6D-9285-5F6D38A7FE12}" type="datetime1">
              <a:rPr kumimoji="0" lang="en-US" sz="1300" b="0" i="0" u="none" strike="noStrike" kern="1200" cap="none" spc="0" normalizeH="0" baseline="0" noProof="0" smtClean="0">
                <a:ln>
                  <a:noFill/>
                </a:ln>
                <a:solidFill>
                  <a:srgbClr val="919191"/>
                </a:solidFill>
                <a:effectLst/>
                <a:uLnTx/>
                <a:uFillTx/>
                <a:latin typeface="Gotham Medium"/>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9/13/21</a:t>
            </a:fld>
            <a:endParaRPr kumimoji="0" lang="en-US" sz="1300" b="0" i="0" u="none" strike="noStrike" kern="1200" cap="none" spc="0" normalizeH="0" baseline="0" noProof="0">
              <a:ln>
                <a:noFill/>
              </a:ln>
              <a:solidFill>
                <a:srgbClr val="919191"/>
              </a:solidFill>
              <a:effectLst/>
              <a:uLnTx/>
              <a:uFillTx/>
              <a:latin typeface="Gotham Medium"/>
              <a:ea typeface="+mn-ea"/>
              <a:cs typeface="Gotham Medium"/>
            </a:endParaRPr>
          </a:p>
        </p:txBody>
      </p:sp>
      <p:sp>
        <p:nvSpPr>
          <p:cNvPr id="6" name="Slide Number Placeholder 5"/>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6A2974D-B908-5643-9CC9-47ACD1052F33}" type="slidenum">
              <a:rPr kumimoji="0" lang="en-US" sz="1300" b="0" i="0" u="none" strike="noStrike" kern="1200" cap="none" spc="0" normalizeH="0" baseline="0" noProof="0" smtClean="0">
                <a:ln>
                  <a:noFill/>
                </a:ln>
                <a:solidFill>
                  <a:srgbClr val="919191"/>
                </a:solidFill>
                <a:effectLst/>
                <a:uLnTx/>
                <a:uFillTx/>
                <a:latin typeface="Gotham Medium"/>
                <a:ea typeface="+mn-ea"/>
                <a:cs typeface="Gotham Medium"/>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srgbClr val="919191"/>
              </a:solidFill>
              <a:effectLst/>
              <a:uLnTx/>
              <a:uFillTx/>
              <a:latin typeface="Gotham Medium"/>
              <a:ea typeface="+mn-ea"/>
              <a:cs typeface="Gotham Medium"/>
            </a:endParaRPr>
          </a:p>
        </p:txBody>
      </p:sp>
      <p:sp>
        <p:nvSpPr>
          <p:cNvPr id="7" name="Footer Placeholder 6"/>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B0F0"/>
                </a:solidFill>
                <a:effectLst/>
                <a:uLnTx/>
                <a:uFillTx/>
                <a:latin typeface="Gotham Medium"/>
                <a:ea typeface="+mn-ea"/>
                <a:cs typeface="Gotham Medium"/>
              </a:rPr>
              <a:t>www.businessanalyze.com</a:t>
            </a:r>
          </a:p>
        </p:txBody>
      </p:sp>
    </p:spTree>
    <p:extLst>
      <p:ext uri="{BB962C8B-B14F-4D97-AF65-F5344CB8AC3E}">
        <p14:creationId xmlns:p14="http://schemas.microsoft.com/office/powerpoint/2010/main" val="2119476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a:t>SuperOffice</a:t>
            </a:r>
            <a:r>
              <a:rPr lang="de-DE" b="1" dirty="0"/>
              <a:t> CRM ist eine Plattform</a:t>
            </a:r>
            <a:r>
              <a:rPr lang="de-DE" dirty="0"/>
              <a:t>, die Ihnen hilft, Ihre Interessenten- und Kundendaten in konkrete Aktionen umzuwandeln und Ihre Ziele zu erreichen.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Durch die Verknüpfung verschiedener Kundendaten in einer einzigen Ansicht und die Optimierung von Arbeitsabläufen bietet </a:t>
            </a:r>
            <a:r>
              <a:rPr lang="de-DE" dirty="0" err="1"/>
              <a:t>SuperOffice</a:t>
            </a:r>
            <a:r>
              <a:rPr lang="de-DE" dirty="0"/>
              <a:t> CRM Ihren Vertriebs-, Marketing- und Servicefachleuten sofortigen Zugriff auf alle kundenbezogenen Daten und hilft ihnen, engere Beziehungen zu pflegen und fundierte Maßnahmen zur Umsatzsteigerung zu ergreifen.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Plattform bietet Ihren Teams eine Reihe von </a:t>
            </a:r>
            <a:r>
              <a:rPr lang="de-DE" b="1" dirty="0"/>
              <a:t>Kernfunktionen</a:t>
            </a:r>
            <a:r>
              <a:rPr lang="de-DE" dirty="0"/>
              <a:t>, die die Grundlage unseres Systems bilden, die eine gemeinsame Sicht und die Möglichkeit gewährleisten, als Einzelpersonen produktiv zu sein und als Team zusammenzuarbeiten.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Darüber hinaus bieten wir </a:t>
            </a:r>
            <a:r>
              <a:rPr lang="de-DE" b="1" dirty="0"/>
              <a:t>umfassende Funktionalitäten zur Unterstützung und Verbesserung Ihrer Prozesse in Vertrieb, Marketing und Service </a:t>
            </a:r>
            <a:r>
              <a:rPr lang="de-DE" dirty="0"/>
              <a:t>– einzeln und gemeinsam. Was auch immer Ihr Unternehmen gerade braucht, um zu wachsen. Darüber hinaus enthält </a:t>
            </a:r>
            <a:r>
              <a:rPr lang="de-DE" dirty="0" err="1"/>
              <a:t>SuperOffice</a:t>
            </a:r>
            <a:r>
              <a:rPr lang="de-DE" dirty="0"/>
              <a:t> eine Reihe von </a:t>
            </a:r>
            <a:r>
              <a:rPr lang="de-DE" b="1" dirty="0"/>
              <a:t>Mehrwertfunktionen</a:t>
            </a:r>
            <a:r>
              <a:rPr lang="de-DE" dirty="0"/>
              <a:t>, mit denen Sie eine CRM-Lösung entwickeln können, die jetzt und in Zukunft zu Ihrem Unternehmen passt.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Profitieren Sie beispielsweise von Funktionen wie: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latin typeface="+mn-lt"/>
                <a:ea typeface="+mn-ea"/>
                <a:cs typeface="+mn-cs"/>
              </a:rPr>
              <a:t>AI</a:t>
            </a:r>
            <a:r>
              <a:rPr lang="de-DE" dirty="0"/>
              <a:t>: Es gibt heutzutage einen großen „Hype“ um künstliche Intelligenz. Die wichtigsten Änderungen, die AI für CRM mit sich bringt, sind Automatisierungen (Vermeidung zeitaufwändiger und manueller Aufgaben) sowie die Verbesserung vorhandener Konversationstools/Chatbots.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Auf Grundlage von Daten kann der Chatbot die nächste Frage vorhersagen und zusätzliche Informationen bereitstellen, die der Kunde möglicherweise benötigt. Auf lange Sicht werden diese so hoch entwickelt sein, dass wir Menschen nicht von Maschinen unterscheiden können.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latin typeface="+mn-lt"/>
                <a:ea typeface="+mn-ea"/>
                <a:cs typeface="+mn-cs"/>
              </a:rPr>
              <a:t>Integrationen</a:t>
            </a:r>
            <a:r>
              <a:rPr lang="de-DE" dirty="0"/>
              <a:t>: Verfügbar über Standardintegrationen in Form von Apps (erhältlich in unserem eigenen App Store) sowie gut dokumentierte und intuitive Tools (APIs) zum Erstellen eigener Anpassungen, stärken CRM-Systeme ihre Position intern und umfassen alle Interaktionen und Transaktionen mit Kunden. Dies gewährleistet Unternehmen einen umfassenden Kundenüberblick und ermöglicht einen kompetenteren und qualitativ hochwertigeren Kundenservice.</a:t>
            </a:r>
          </a:p>
          <a:p>
            <a:endParaRPr lang="en-US" b="1" dirty="0"/>
          </a:p>
          <a:p>
            <a:r>
              <a:rPr lang="de-DE" sz="1200" b="1" kern="1200" dirty="0">
                <a:solidFill>
                  <a:schemeClr val="tx1"/>
                </a:solidFill>
                <a:latin typeface="+mn-lt"/>
                <a:ea typeface="+mn-ea"/>
                <a:cs typeface="+mn-cs"/>
              </a:rPr>
              <a:t>CEP</a:t>
            </a:r>
            <a:r>
              <a:rPr lang="de-DE" dirty="0"/>
              <a:t>: SuperOffice-Plattform für kundenorientierte Anwendungen. Enthalten sind Kundencenter, Fallmanagement, Wissensdatenbank, Chat und Webformulare. Hier bieten wir Tools, die Sie bei der Interaktion mit Kunden auf den von ihnen betriebenen Oberflächen unterstützen können.</a:t>
            </a:r>
            <a:endParaRPr lang="en-US" dirty="0"/>
          </a:p>
          <a:p>
            <a:endParaRPr lang="en-US" dirty="0"/>
          </a:p>
          <a:p>
            <a:r>
              <a:rPr lang="de-DE" sz="1200" b="1" kern="1200" dirty="0">
                <a:solidFill>
                  <a:schemeClr val="tx1"/>
                </a:solidFill>
                <a:latin typeface="+mn-lt"/>
                <a:ea typeface="+mn-ea"/>
                <a:cs typeface="+mn-cs"/>
              </a:rPr>
              <a:t>Mobilität</a:t>
            </a:r>
            <a:r>
              <a:rPr lang="de-DE" dirty="0"/>
              <a:t>: Etwa 48% der Weltbevölkerung besitzt oder hat Zugang zu einem Smartphone (fast 100% in der westlichen Welt). Die zunehmende Nutzung von Mobiltelefonen, die zunehmende Nutzung von Home Offices und die Arbeit über größere geografische Entfernungen hinweg haben die Art und Weise, wie viele Unternehmen denken und ihr Geschäft betreiben, neu definiert. Mit unserer mobilen App für Smartphones und Tablets können Sie jederzeit und von überall bequem auf alle wichtigen Kundeninformationen zugreifen. Erhalten Sie vollen Zugriff auf Ihre CRM-Daten und erledigen Sie dringende Fälle und Aufgaben, die Sie vergessen haben, selbst wenn Sie das Büro verlassen haben und nicht an Ihrem PC oder Mac sind. Mobile CRM läuft auf Android und iOS. </a:t>
            </a:r>
          </a:p>
          <a:p>
            <a:endParaRPr lang="de-DE" dirty="0"/>
          </a:p>
          <a:p>
            <a:r>
              <a:rPr lang="de-DE" dirty="0"/>
              <a:t>All dies ist Teil der Lösung und stellt sicher, dass Ihre CRM-Lösung alle Aspekte Ihres Unternehmens unterstützt, die Sie benötigen, und Ihnen hilft, Ihre Beziehungen in Umsatz zu verwandeln. Einige Kunden, die mit </a:t>
            </a:r>
            <a:r>
              <a:rPr lang="de-DE" dirty="0" err="1"/>
              <a:t>SuperOffice</a:t>
            </a:r>
            <a:r>
              <a:rPr lang="de-DE" dirty="0"/>
              <a:t> CRM gewachsen sind, sind. (KLICK)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614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Folie anpassen, eine Folie für jede Branche/jeden Kunden. Schauen Sie sich die Kunden an, die wir in Ihrer Branche / Branche / etc. haben. Wir verstehen Sie!</a:t>
            </a: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267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SuperOffice</a:t>
            </a:r>
            <a:r>
              <a:rPr lang="de-DE" dirty="0"/>
              <a:t> CRM ist eine moderne Lösung, die entwickelt wurde, um Ihre </a:t>
            </a:r>
            <a:r>
              <a:rPr lang="de-DE" b="1" dirty="0"/>
              <a:t>Vertriebs-, Marketing- und Kundenserviceprozesse </a:t>
            </a:r>
            <a:r>
              <a:rPr lang="de-DE" dirty="0"/>
              <a:t>voranzutreiben.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Alle erfolgreichen Unternehmen haben das gleiche Ziel – Umsatzsteigerung und Wachstum. Um dieses Ziel zu erreichen, müssen sie jede Kundenbeziehung als Chance betrachten.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SuperOffice</a:t>
            </a:r>
            <a:r>
              <a:rPr lang="de-DE" dirty="0"/>
              <a:t> CRM ist eine Plattform, die Ihnen dabei hilft, Ihre Interessenten- und Kundendaten in konkrete Maßnahmen umzuwandeln und Ihre Ziele zu erreichen.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Durch die Verknüpfung verschiedener Kundendaten in einer einzigen Ansicht und die Optimierung von Workflows bietet </a:t>
            </a:r>
            <a:r>
              <a:rPr lang="de-DE" dirty="0" err="1"/>
              <a:t>SuperOffice</a:t>
            </a:r>
            <a:r>
              <a:rPr lang="de-DE" dirty="0"/>
              <a:t> CRM Ihren </a:t>
            </a:r>
            <a:r>
              <a:rPr lang="de-DE" b="1" dirty="0"/>
              <a:t>Vertriebs-, Marketing- und Vertriebsmitarbeitern </a:t>
            </a:r>
            <a:r>
              <a:rPr lang="de-DE" dirty="0"/>
              <a:t>sofortigen Zugriff auf alle kundenbezogenen Daten und hilft ihnen, engere Beziehungen aufzubauen und fundierte Maßnahmen zur Umsatzsteigerung zu ergreifen.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Grunde müssen Sie Ihren Mitarbeitern eine 360-Grad-Kundensicht bieten.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081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kern="1200" dirty="0">
                <a:solidFill>
                  <a:srgbClr val="0C5D58"/>
                </a:solidFill>
                <a:effectLst/>
                <a:latin typeface="Lato"/>
                <a:ea typeface="+mn-ea"/>
                <a:cs typeface="+mn-cs"/>
              </a:rPr>
              <a:t>360-Grad-Kundenübersicht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Einen 360-Grad-Kundenüberblick gewährt eine Sammlung aller Kundendaten an einem Ort. Dies ermöglicht Ihnen, alle Kundeninformationen, Daten zu allen vergangenen und aktuellen Einkäufen, alle Dialoge mit dem Kundenservice und das Kundenverhalten in sozialen Medien zu finden.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Es zeigt eine Beziehung als Dauerschleife mit allen Berührungspunkten, an denen der Kunde mit SuperOffice in Kontakt steht.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Ohne diese gemeinsame gesammelte Ansicht ist es ziemlich schwierig zu wissen, was jedes Team tut, und effektiv zusammenzuarbeiten. Ein Effekt, den wir nach der Implementierung von </a:t>
            </a:r>
            <a:r>
              <a:rPr lang="de-DE" dirty="0" err="1"/>
              <a:t>SuperOffice</a:t>
            </a:r>
            <a:r>
              <a:rPr lang="de-DE" dirty="0"/>
              <a:t> CRM bei Kunden häufig sehen, ist die Beseitigung von Informationssilos. Dies schafft freie Zeit, die sonst für die Suche nach notwendigen Informationen für ein reibungsloses Kundenerlebnis aufgewendet wird.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Neben dem, </a:t>
            </a:r>
            <a:r>
              <a:rPr lang="de-DE" b="1" dirty="0"/>
              <a:t>womit</a:t>
            </a:r>
            <a:r>
              <a:rPr lang="de-DE" dirty="0"/>
              <a:t> Ihre CRM-Lösung Ihre Prozesse unterstützen kann, ist es auch eine Frage des </a:t>
            </a:r>
            <a:r>
              <a:rPr lang="de-DE" b="1" dirty="0"/>
              <a:t>Wie</a:t>
            </a:r>
            <a:r>
              <a:rPr lang="de-DE" dirty="0"/>
              <a:t>. Wie hilft sie Ihnen, Dinge besser und schneller zu erledigen, Zeit zu sparen und Ihrem Team zu ermöglichen, sich auf das Wesentliche zu konzentrieren – nämlich den Aufbau nachhaltiger und profitabler Kundenbeziehungen. Lassen Sie mich Ihnen eine kurze Einführung und einen Überblick darüber geben, was wir Ihnen bieten können: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Beginnend mit: (KLICK)</a:t>
            </a:r>
            <a:endParaRPr lang="nb-NO" sz="1200" b="0" i="0" u="sng" kern="1200" dirty="0">
              <a:solidFill>
                <a:srgbClr val="0C5D58"/>
              </a:solidFill>
              <a:effectLst/>
              <a:latin typeface="Lato"/>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195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749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596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SuperOffice</a:t>
            </a:r>
            <a:r>
              <a:rPr lang="de-DE" dirty="0"/>
              <a:t> Marketing kann Ihnen dabei helfen und es Ihnen ermöglichen, mit den richtigen Botschaften zur richtigen Zeit mit Ihren Interessenten und Kunden zu kommunizieren. </a:t>
            </a:r>
          </a:p>
          <a:p>
            <a:r>
              <a:rPr lang="de-DE" dirty="0"/>
              <a:t>Lassen Sie mich das etwas genauer durchgehen: (KLICK)</a:t>
            </a:r>
            <a:endParaRPr lang="en-US" u="sng" dirty="0"/>
          </a:p>
        </p:txBody>
      </p:sp>
      <p:sp>
        <p:nvSpPr>
          <p:cNvPr id="4" name="Slide Number Placeholder 3"/>
          <p:cNvSpPr>
            <a:spLocks noGrp="1"/>
          </p:cNvSpPr>
          <p:nvPr>
            <p:ph type="sldNum" sz="quarter" idx="5"/>
          </p:nvPr>
        </p:nvSpPr>
        <p:spPr/>
        <p:txBody>
          <a:bodyPr/>
          <a:lstStyle/>
          <a:p>
            <a:fld id="{7D01D8F5-F81D-C84A-98C1-750C41B6CE4F}" type="slidenum">
              <a:rPr lang="en-NO" smtClean="0"/>
              <a:t>18</a:t>
            </a:fld>
            <a:endParaRPr lang="en-NO"/>
          </a:p>
        </p:txBody>
      </p:sp>
    </p:spTree>
    <p:extLst>
      <p:ext uri="{BB962C8B-B14F-4D97-AF65-F5344CB8AC3E}">
        <p14:creationId xmlns:p14="http://schemas.microsoft.com/office/powerpoint/2010/main" val="4272491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Automatisieren Sie, wie Sie Leads sammeln</a:t>
            </a:r>
            <a:r>
              <a:rPr lang="de-DE" dirty="0"/>
              <a:t>: </a:t>
            </a:r>
          </a:p>
          <a:p>
            <a:r>
              <a:rPr lang="de-DE" dirty="0"/>
              <a:t>Webformulare an sich sind nichts Neues – die meisten Unternehmen verwenden sie. </a:t>
            </a:r>
          </a:p>
          <a:p>
            <a:endParaRPr lang="de-DE" dirty="0"/>
          </a:p>
          <a:p>
            <a:r>
              <a:rPr lang="de-DE" dirty="0"/>
              <a:t>Neu ist, die Erwartungen Ihrer Kunden in Bezug auf Antwortqualität, Verfügbarkeit und Reaktionszeit zu erfüllen. </a:t>
            </a:r>
          </a:p>
          <a:p>
            <a:endParaRPr lang="de-DE" dirty="0"/>
          </a:p>
          <a:p>
            <a:r>
              <a:rPr lang="de-DE" dirty="0"/>
              <a:t>Stellen Sie sich daher vor, Sie bieten an, </a:t>
            </a:r>
            <a:r>
              <a:rPr lang="de-DE" b="1" dirty="0"/>
              <a:t>digitale Formulare </a:t>
            </a:r>
            <a:r>
              <a:rPr lang="de-DE" dirty="0"/>
              <a:t>auf Ihrer Website zu veröffentlichen und bieten potenziellen und bestehenden Kunden ein interaktives Erlebnis, bei dem sie Formulare ganz einfach direkt von ihrem Gerät aus ausfüllen und senden können, egal wo sie sich befinden. </a:t>
            </a:r>
          </a:p>
          <a:p>
            <a:endParaRPr lang="de-DE" dirty="0"/>
          </a:p>
          <a:p>
            <a:r>
              <a:rPr lang="de-DE" dirty="0"/>
              <a:t>Diese werden direkt mit Ihrem CRM-System verknüpft, so dass die Informationen sofort erstellt werden und Benachrichtigungen bezüglich Datenschutz, Rechtsgrundlage und Einwilligung automatisch an die Kunden gesendet werden. </a:t>
            </a:r>
          </a:p>
          <a:p>
            <a:endParaRPr lang="de-DE" dirty="0"/>
          </a:p>
          <a:p>
            <a:r>
              <a:rPr lang="de-DE" dirty="0"/>
              <a:t>Dies macht es einfacher, Daten zu sammeln und DSGVO-konform zu sein. Das System erstellt eine Aufgabe in der CRM-Datenbank und sendet eine Benachrichtigung an die für die Nachverfolgung zuständige Person in Ihrem Unternehmen.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707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err="1"/>
              <a:t>SuperOffice</a:t>
            </a:r>
            <a:r>
              <a:rPr lang="de-DE" b="1" dirty="0"/>
              <a:t> Marketing </a:t>
            </a:r>
            <a:r>
              <a:rPr lang="de-DE" dirty="0"/>
              <a:t>wurde entwickelt, um Ihnen zu helfen, Ihre Botschaft zu verbreiten und mit den richtigen Kunden zur richtigen Zeit in Kontakt zu treten.</a:t>
            </a:r>
          </a:p>
          <a:p>
            <a:endParaRPr lang="de-DE" dirty="0"/>
          </a:p>
          <a:p>
            <a:r>
              <a:rPr lang="de-DE" dirty="0"/>
              <a:t>Genau zu wissen, was Sie mit Ihrem Mailing erreichen wollen, ist der Schlüssel zum Erfolg jeder Marketingkampagne. Es geht im Wesentlichen um die </a:t>
            </a:r>
            <a:r>
              <a:rPr lang="de-DE" b="1" dirty="0"/>
              <a:t>Definition der Zielgruppe </a:t>
            </a:r>
            <a:r>
              <a:rPr lang="de-DE" dirty="0"/>
              <a:t>(wer erhält von Ihnen Informationen), </a:t>
            </a:r>
            <a:r>
              <a:rPr lang="de-DE" b="1" dirty="0"/>
              <a:t>was ich kommunizieren möchte</a:t>
            </a:r>
            <a:r>
              <a:rPr lang="de-DE" dirty="0"/>
              <a:t> (die Botschaft, die Sie vermitteln möchten), </a:t>
            </a:r>
            <a:r>
              <a:rPr lang="de-DE" b="1" dirty="0"/>
              <a:t>wann führe ich die eigentliche Kampagne / das Mailing durch </a:t>
            </a:r>
            <a:r>
              <a:rPr lang="de-DE" dirty="0"/>
              <a:t>(Erfahrungen, die Sie aus früheren Kampagnen darüber gewonnen haben, wann die Empfänger die E-Mail lesen). Und nicht zuletzt, </a:t>
            </a:r>
            <a:r>
              <a:rPr lang="de-DE" b="1" dirty="0"/>
              <a:t>wie messe ich die Wirkung der Kampagne </a:t>
            </a:r>
            <a:r>
              <a:rPr lang="de-DE" dirty="0"/>
              <a:t>(wie viele gelesen, angeklickt, ignoriert, fehlgeschlagen usw.). </a:t>
            </a:r>
          </a:p>
          <a:p>
            <a:endParaRPr lang="de-DE" dirty="0"/>
          </a:p>
          <a:p>
            <a:r>
              <a:rPr lang="de-DE" dirty="0" err="1"/>
              <a:t>SuperOffice</a:t>
            </a:r>
            <a:r>
              <a:rPr lang="de-DE" dirty="0"/>
              <a:t> CRM hilft Ihnen, die richtige Zielgruppe durch eine leistungsstarke </a:t>
            </a:r>
            <a:r>
              <a:rPr lang="de-DE" b="1" dirty="0"/>
              <a:t>Such- und Selektionsfunktion </a:t>
            </a:r>
            <a:r>
              <a:rPr lang="de-DE" dirty="0"/>
              <a:t>zu finden, die auf alle Arten von Informationen zurückgreift, einschließlich Kundeneinwilligungen, Interessen sowie demografische Daten. Sie können sogar früheres Verhalten bei der Suche nach dieser Zielgruppe einbeziehen – zum Beispiel die Teilnahme an Veranstaltungen oder Meetings in der Vergangenheit oder die Einkaufshistorie – genau weil es ein Teil Ihrer gesamten CRM-Lösung und kein eigenständiges E-Mail-Tool ist. </a:t>
            </a:r>
          </a:p>
          <a:p>
            <a:endParaRPr lang="de-DE" dirty="0"/>
          </a:p>
          <a:p>
            <a:r>
              <a:rPr lang="de-DE" dirty="0"/>
              <a:t>Dann können Sie mit Hilfe des einfach zu bedienenden Drag-</a:t>
            </a:r>
            <a:r>
              <a:rPr lang="de-DE" dirty="0" err="1"/>
              <a:t>and</a:t>
            </a:r>
            <a:r>
              <a:rPr lang="de-DE" dirty="0"/>
              <a:t>-Drop-E-Mail-Editors Ihre Nachricht erstellen. Sie können entweder mit einer der vorgefertigten „out-</a:t>
            </a:r>
            <a:r>
              <a:rPr lang="de-DE" dirty="0" err="1"/>
              <a:t>of</a:t>
            </a:r>
            <a:r>
              <a:rPr lang="de-DE" dirty="0"/>
              <a:t>-</a:t>
            </a:r>
            <a:r>
              <a:rPr lang="de-DE" dirty="0" err="1"/>
              <a:t>the</a:t>
            </a:r>
            <a:r>
              <a:rPr lang="de-DE" dirty="0"/>
              <a:t>-box“-Vorlagen beginnen oder Ihre eigenen erstellen. Mit seinen „Privacy </a:t>
            </a:r>
            <a:r>
              <a:rPr lang="de-DE" dirty="0" err="1"/>
              <a:t>by</a:t>
            </a:r>
            <a:r>
              <a:rPr lang="de-DE" dirty="0"/>
              <a:t> Design“-Funktionen hilft Ihnen </a:t>
            </a:r>
            <a:r>
              <a:rPr lang="de-DE" dirty="0" err="1"/>
              <a:t>SuperOffice</a:t>
            </a:r>
            <a:r>
              <a:rPr lang="de-DE" dirty="0"/>
              <a:t> CRM, beim Versenden von Mailings verschiedene Zustimmungsstatus zu berücksichtigen. Die Wahrung der Privatsphäre Ihrer Kunden ist für die Vertrauensbildung von grundlegender Bedeutung. Sie können die Wirkung Ihrer E-Mail-Kommunikation auch anhand von Standardberichten und Statistiken messen.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548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4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88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Schauen wir uns </a:t>
            </a:r>
            <a:r>
              <a:rPr lang="de-DE" b="1" dirty="0" err="1"/>
              <a:t>SuperOffice</a:t>
            </a:r>
            <a:r>
              <a:rPr lang="de-DE" b="1" dirty="0"/>
              <a:t> </a:t>
            </a:r>
            <a:r>
              <a:rPr lang="de-DE" b="1" dirty="0" err="1"/>
              <a:t>Sales</a:t>
            </a:r>
            <a:r>
              <a:rPr lang="de-DE" b="1" dirty="0"/>
              <a:t> genauer an</a:t>
            </a:r>
            <a:r>
              <a:rPr lang="de-DE" dirty="0"/>
              <a:t>. </a:t>
            </a:r>
          </a:p>
          <a:p>
            <a:endParaRPr lang="de-DE" dirty="0"/>
          </a:p>
          <a:p>
            <a:r>
              <a:rPr lang="de-DE" b="1" dirty="0"/>
              <a:t>Angefangen bei </a:t>
            </a:r>
            <a:r>
              <a:rPr lang="de-DE" b="1" dirty="0" err="1"/>
              <a:t>Sales</a:t>
            </a:r>
            <a:r>
              <a:rPr lang="de-DE" b="1" dirty="0"/>
              <a:t> Stakeholdern</a:t>
            </a:r>
            <a:r>
              <a:rPr lang="de-DE" dirty="0"/>
              <a:t>: In komplexen Vertriebsprozessen oder im Projektvertrieb ist es notwendig, die Kontrolle über alle Beteiligten (Partner, Intern, Lieferanten etc.) zu haben. Durch den Einsatz von Stakeholdern haben Sie immer den kompletten Überblick über Unternehmen, Personen und Rollen, die in das Projekt eingebunden werden. Vor allem, wenn mehrere Personen oder Teams an den Vertriebsprojekten beteiligt sind. </a:t>
            </a:r>
          </a:p>
          <a:p>
            <a:r>
              <a:rPr lang="de-DE" b="1" dirty="0"/>
              <a:t>Verkaufsleitfaden</a:t>
            </a:r>
            <a:r>
              <a:rPr lang="de-DE" dirty="0"/>
              <a:t> Der Verkaufsleitfaden führt die Vertriebsmitarbeiter durch jeden Schritt des Verkaufsprozesses, gibt automatisch Vorschläge für Dokumente, die erstellt werden müssen, und schlägt vor, welche Aktivitäten in jeder Phase durchgeführt werden sollten und welche Werkzeuge verwendet werden sollten, um im Prozess Kontrolle und Fortschritt zu gewähren. Es ist eine große Hilfe, strukturiert und intelligent zu arbeiten. Bauen Sie den Verkaufsleitfaden auf Ihren Best Practices auf – es ist, als würden Sie Ihre Top-Verkäufer klonen.</a:t>
            </a:r>
          </a:p>
          <a:p>
            <a:endParaRPr lang="de-DE" dirty="0"/>
          </a:p>
          <a:p>
            <a:r>
              <a:rPr lang="de-DE" b="1" dirty="0"/>
              <a:t>Angebote / Produkte</a:t>
            </a:r>
            <a:r>
              <a:rPr lang="de-DE" dirty="0"/>
              <a:t>: Wir wissen, dass die Erstellung von Angeboten eine der zeitaufwändigeren und wichtigeren Aufgaben ist, mit denen Verkäufer viel Zeit verbringen. </a:t>
            </a:r>
            <a:r>
              <a:rPr lang="de-DE" dirty="0" err="1"/>
              <a:t>SuperOffice</a:t>
            </a:r>
            <a:r>
              <a:rPr lang="de-DE" dirty="0"/>
              <a:t> CRM hilft Ihnen durch die Optimierung des Angebotsprozesses und unterstützt Verkäufer bei der Erstellung professioneller Angebote/Angebote. </a:t>
            </a:r>
          </a:p>
          <a:p>
            <a:r>
              <a:rPr lang="de-DE" dirty="0"/>
              <a:t>Sie wählen Produkt und Menge aus dem Produktregister aus und geben Rabatte ein (direkt aus dem ERP-System abrufbar), dann wird automatisch ein Angebot erstellt. Gleichzeitig wird die Pipeline mit Betrag und Verkaufsdatum aktualisiert. Sobald das Angebot erstellt und an den Kunden gesendet wurde, erinnert Sie </a:t>
            </a:r>
            <a:r>
              <a:rPr lang="de-DE" dirty="0" err="1"/>
              <a:t>SuperOffice</a:t>
            </a:r>
            <a:r>
              <a:rPr lang="de-DE" dirty="0"/>
              <a:t> CRM daran, es weiterzuverfolgen. </a:t>
            </a:r>
            <a:r>
              <a:rPr lang="de-DE" dirty="0" err="1"/>
              <a:t>SuperOffice</a:t>
            </a:r>
            <a:r>
              <a:rPr lang="de-DE" dirty="0"/>
              <a:t> CRM bietet außerdem eine Übersicht über die verschiedenen Angebotsversionen, sodass Sie immer wissen, was Sie wann angeboten haben. Diese Tools können Ihren Vertriebsmitarbeitern helfen, den Überblick über den Verkaufsprozess zu behalten und Ihren Kunden ein reibungsloses und professionelles Einkaufserlebnis zu bieten.</a:t>
            </a:r>
          </a:p>
          <a:p>
            <a:endParaRPr lang="de-DE" dirty="0"/>
          </a:p>
          <a:p>
            <a:r>
              <a:rPr lang="de-DE" b="1" dirty="0"/>
              <a:t>Reports / Forecasts: </a:t>
            </a:r>
            <a:r>
              <a:rPr lang="de-DE" dirty="0"/>
              <a:t>Sie erhalten auch einen detaillierten Überblick über Ergebnisse, Pipeline und Aktivitätslevel für jeden einzelnen Mitarbeiter oder jedes Team durch Standard-Dashboards mit Drilldown-Funktionalität. Dies hilft Ihnen, die richtigen Entscheidungen zu treffen, wo Sie Prozesse verbessern oder Probleme lösen müssen und wie Sie neue Chancen nutzen können. </a:t>
            </a:r>
          </a:p>
          <a:p>
            <a:endParaRPr lang="de-DE" dirty="0"/>
          </a:p>
          <a:p>
            <a:r>
              <a:rPr lang="de-DE" dirty="0"/>
              <a:t>Darüber hinaus gibt es eine </a:t>
            </a:r>
            <a:r>
              <a:rPr lang="de-DE" b="1" dirty="0"/>
              <a:t>Reihe von Apps</a:t>
            </a:r>
            <a:r>
              <a:rPr lang="de-DE" dirty="0"/>
              <a:t>, die den Vertriebsmitarbeitern helfen, Zeit zu sparen oder zusammen mit </a:t>
            </a:r>
            <a:r>
              <a:rPr lang="de-DE" dirty="0" err="1"/>
              <a:t>SuperOffice</a:t>
            </a:r>
            <a:r>
              <a:rPr lang="de-DE" dirty="0"/>
              <a:t> ein besseres Kundenerlebnis zu bieten. Diese Apps sind nahtlos mit </a:t>
            </a:r>
            <a:r>
              <a:rPr lang="de-DE" dirty="0" err="1"/>
              <a:t>SuperOffice</a:t>
            </a:r>
            <a:r>
              <a:rPr lang="de-DE" dirty="0"/>
              <a:t> verbunden und sind im Gegensatz zu früheren Integrationsprojekten standardisierte und robuste Verbindungen. </a:t>
            </a:r>
          </a:p>
          <a:p>
            <a:endParaRPr lang="de-DE" dirty="0"/>
          </a:p>
          <a:p>
            <a:r>
              <a:rPr lang="de-DE" dirty="0"/>
              <a:t>Indem Sie Ihren Vertriebsmitarbeitern die Tools zur Verfügung stellen, die sie benötigen, um mehr Geschäfte abzuschließen und Arbeitsabläufe zu optimieren, gibt </a:t>
            </a:r>
            <a:r>
              <a:rPr lang="de-DE" b="1" dirty="0" err="1"/>
              <a:t>SuperOffice</a:t>
            </a:r>
            <a:r>
              <a:rPr lang="de-DE" b="1" dirty="0"/>
              <a:t> </a:t>
            </a:r>
            <a:r>
              <a:rPr lang="de-DE" b="1" dirty="0" err="1"/>
              <a:t>Sales</a:t>
            </a:r>
            <a:r>
              <a:rPr lang="de-DE" b="1" dirty="0"/>
              <a:t> </a:t>
            </a:r>
            <a:r>
              <a:rPr lang="de-DE" dirty="0"/>
              <a:t>ihnen die Zeit, sich darauf zu konzentrieren, Beziehungen in Umsatz umzuwandeln.</a:t>
            </a:r>
            <a:endParaRPr lang="nb-NO"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077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a:rPr>
              <a:t>Ein RightNow Technologies </a:t>
            </a:r>
            <a:r>
              <a:rPr lang="en-US" b="0" i="0" u="sng" dirty="0">
                <a:solidFill>
                  <a:srgbClr val="0C5D58"/>
                </a:solidFill>
                <a:effectLst/>
                <a:latin typeface="Lato"/>
                <a:hlinkClick r:id="rId3"/>
              </a:rPr>
              <a:t>Customer Experience Report</a:t>
            </a:r>
            <a:r>
              <a:rPr lang="en-US" b="0" i="0" dirty="0">
                <a:solidFill>
                  <a:srgbClr val="000000"/>
                </a:solidFill>
                <a:effectLst/>
                <a:latin typeface="Lato"/>
              </a:rPr>
              <a:t> </a:t>
            </a:r>
            <a:r>
              <a:rPr lang="de-DE" dirty="0"/>
              <a:t>fand heraus, dass 86 % der Erwachsenen in den USA bereit sind, mehr für ein besseres Kundenerlebnis zu zahlen, und 73 % der Erwachsenen in den USA gaben an, dass sie sich durch einen freundlichen Kundenservice in eine Marke verliebt haben. So sorgen Marken nicht nur für zufriedene, treue Kunden sondern auch für mehr Umsatz</a:t>
            </a:r>
            <a:r>
              <a:rPr lang="en-US" b="0" i="0" dirty="0">
                <a:solidFill>
                  <a:srgbClr val="000000"/>
                </a:solidFill>
                <a:effectLst/>
                <a:latin typeface="Lato"/>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893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SuperOffice</a:t>
            </a:r>
            <a:r>
              <a:rPr lang="de-DE" dirty="0"/>
              <a:t> Service bietet Ihnen die Tools, die Ihr Team benötigt, um jederzeit großartige Kundenerlebnisse zu bieten. Fügen Sie die Customer Engagement </a:t>
            </a:r>
            <a:r>
              <a:rPr lang="de-DE" dirty="0" err="1"/>
              <a:t>Platform</a:t>
            </a:r>
            <a:r>
              <a:rPr lang="de-DE" dirty="0"/>
              <a:t> Site hinzu, und Sie ermöglichen Ihren Kunden auch, sich selbst zu ihren Bedingungen zu bedienen. Lassen Sie mich Ihnen einen genaueren Überblick über einige der Möglichkeiten geben:</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874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Service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Lösung wurde entwickelt, um </a:t>
            </a:r>
            <a:r>
              <a:rPr lang="de-DE" b="1" dirty="0"/>
              <a:t>Kundenanfragen</a:t>
            </a:r>
            <a:r>
              <a:rPr lang="de-DE" dirty="0"/>
              <a:t> unabhängig vom Kanal (E-Mail, Telefon, Chat, Formular usw.) zu </a:t>
            </a:r>
            <a:r>
              <a:rPr lang="de-DE" b="1" dirty="0"/>
              <a:t>empfangen, zu tracken und nachzuverfolgen</a:t>
            </a:r>
            <a:r>
              <a:rPr lang="de-DE" dirty="0"/>
              <a:t>. Die Mitarbeiter haben Zugriff auf die Funktionen, die sie benötigen, um schnell, konsistent und effizient zu reagieren. Gleichzeitig erhalten Sie auf Basis von Echtzeitdaten einen Überblick über den gesamten Prozess, sodass Sie die volle Kontrolle über Kundenanfragen und Ihre Mitarbeiter haben.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SuperOffice</a:t>
            </a:r>
            <a:r>
              <a:rPr lang="de-DE" dirty="0"/>
              <a:t> Service ist flexibel und einfach anzupassen. Sie können </a:t>
            </a:r>
            <a:r>
              <a:rPr lang="de-DE" b="1" dirty="0"/>
              <a:t>Workflows, Trigger und Aufgaben </a:t>
            </a:r>
            <a:r>
              <a:rPr lang="de-DE" dirty="0"/>
              <a:t>einrichten, die zu Ihnen und Ihrem Unternehmen passen. </a:t>
            </a:r>
            <a:r>
              <a:rPr lang="de-DE" b="1" dirty="0"/>
              <a:t>Automatische Antworten und ein intelligenter Fallfluss </a:t>
            </a:r>
            <a:r>
              <a:rPr lang="de-DE" dirty="0"/>
              <a:t>stellen sicher, dass Ihre Kunden immer die Aufmerksamkeit erhalten, die sie verdienen, und dass die richtige Person ihnen zur richtigen Zeit hilft.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Jeder Anfrage wird automatisch eine </a:t>
            </a:r>
            <a:r>
              <a:rPr lang="de-DE" b="1" dirty="0"/>
              <a:t>eindeutige Referenznummer </a:t>
            </a:r>
            <a:r>
              <a:rPr lang="de-DE" dirty="0"/>
              <a:t>und ein Platz im Warteschlangensystem zugewiesen. Die Nummer verfolgt die gesamte Kommunikation im Zusammenhang mit der Anfrage. Das Layout macht die Mitarbeiter fokussierter und effizienter und Sie vermeiden persönliche Vorlieben und unbeantwortete Anfragen. Durch die </a:t>
            </a:r>
            <a:r>
              <a:rPr lang="de-DE" b="1" dirty="0"/>
              <a:t>automatische Kategorisierung und Zuordnung zur richtigen Person </a:t>
            </a:r>
            <a:r>
              <a:rPr lang="de-DE" dirty="0"/>
              <a:t>sparen Sie viel Zeit und Ressourcen. Das Einrichten von E-Mail-Konten und das Filtern nach Schlüsselwörtern ist einfach und Sie müssen keine Zeit mehr mit dem Sortieren und Verteilen Ihrer Anfragen verschwenden. Bleibt eine Anfrage nach einer definierten Frist unbeantwortet, eskaliert das System den Fall automatisch.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Statistiken</a:t>
            </a:r>
            <a:r>
              <a:rPr lang="de-DE" dirty="0"/>
              <a:t>: Sie können in SuperOffice integrierte Funktionen verwenden, um in Echtzeit Einblicke in die Vorgehensweise von Unternehmen und Teams zu erhalten. Ein kurzer Blick auf das Dashboard gibt Ihnen sofort einen Überblick über den Status von Anfragen und Fällen in der Warteschlange. SuperOffice analysiert außerdem automatisch Verlaufsdaten. Das System zeigt Ihnen genau, wie sich die Anfragen entwickelt haben und wie das Serviceteam über die Zeit gearbeitet hat, wobei es Ihnen aufzeigt wo Sie etwas verbessern können.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Durch die Optimierung des Supports, den Sie Ihren Kunden mit </a:t>
            </a:r>
            <a:r>
              <a:rPr lang="de-DE" dirty="0" err="1"/>
              <a:t>SuperOffice</a:t>
            </a:r>
            <a:r>
              <a:rPr lang="de-DE" dirty="0"/>
              <a:t> Service bieten, werden Sie mehr Kunden binden und Ihren Umsatz steigern.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911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751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SuperOffice</a:t>
            </a:r>
            <a:r>
              <a:rPr lang="de-DE" dirty="0"/>
              <a:t> CRM, unterstützt von seiner </a:t>
            </a:r>
            <a:r>
              <a:rPr lang="de-DE" b="1" dirty="0"/>
              <a:t>Customer Engagement </a:t>
            </a:r>
            <a:r>
              <a:rPr lang="de-DE" b="1" dirty="0" err="1"/>
              <a:t>Platform</a:t>
            </a:r>
            <a:r>
              <a:rPr lang="de-DE" dirty="0"/>
              <a:t>, ist Ihre beste Möglichkeit, mit Ihren Kunden in Kontakt zu treten. Um sie zu befähigen, sich selbst zu bedienen.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Wenn wir zu Grunde legen, was wir über das Verhalten der Kunden und die Erwartungen an ihre Lieferanten wissen: Stellen Sie sich eine Lösung vor, bei der sich Kunden (innerhalb von B2B) bei einem Portal (wie „</a:t>
            </a:r>
            <a:r>
              <a:rPr lang="de-DE" dirty="0" err="1"/>
              <a:t>my</a:t>
            </a:r>
            <a:r>
              <a:rPr lang="de-DE" dirty="0"/>
              <a:t> </a:t>
            </a:r>
            <a:r>
              <a:rPr lang="de-DE" dirty="0" err="1"/>
              <a:t>page</a:t>
            </a:r>
            <a:r>
              <a:rPr lang="de-DE" dirty="0"/>
              <a:t>“) anmelden, auf dem ihnen die Informationen aus Ihrem CRM zur Verfügung stehen. Hier erhält der Kunde sofortigen Einblick in seine Unternehmensinformationen und die Mitarbeiter in seinem Unternehmen und er kann eigene Daten ändern. Außerdem erhält er einen erweiterten Kundenservice, bei dem eingeloggte Personen Zugriff auf die Historie ihrer Anfragen/Tickets haben und direkt neue erstellen können. Sie können mit dem Lieferanten chatten, Bestellformulare ausfüllen, Termine buchen, einen Überblick über die Rechnungshistorie und Vereinbarungen/Verträge bekommen und nicht zuletzt Einblick in Berichte und Dashboards. Dies gibt dem Kunden die Möglichkeit und die Werkzeuge, einen exzellenten Kundenservice über ein eigenes Self-Service-Portal zu genießen.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Und wenn sich Ihre Kunden mit Ihrem Unternehmen verbunden fühlen, wird es einfacher, Ihre Beziehungen zum beiderseitigen Vorteil zu gestalten und sie in Umsatz zu verwandeln.</a:t>
            </a:r>
            <a:endParaRPr lang="de-DE" b="1" dirty="0"/>
          </a:p>
        </p:txBody>
      </p:sp>
      <p:sp>
        <p:nvSpPr>
          <p:cNvPr id="4" name="Slide Number Placeholder 3"/>
          <p:cNvSpPr>
            <a:spLocks noGrp="1"/>
          </p:cNvSpPr>
          <p:nvPr>
            <p:ph type="sldNum" sz="quarter" idx="5"/>
          </p:nvPr>
        </p:nvSpPr>
        <p:spPr/>
        <p:txBody>
          <a:bodyPr/>
          <a:lstStyle/>
          <a:p>
            <a:fld id="{7D01D8F5-F81D-C84A-98C1-750C41B6CE4F}" type="slidenum">
              <a:rPr lang="en-NO" smtClean="0"/>
              <a:t>27</a:t>
            </a:fld>
            <a:endParaRPr lang="en-NO"/>
          </a:p>
        </p:txBody>
      </p:sp>
    </p:spTree>
    <p:extLst>
      <p:ext uri="{BB962C8B-B14F-4D97-AF65-F5344CB8AC3E}">
        <p14:creationId xmlns:p14="http://schemas.microsoft.com/office/powerpoint/2010/main" val="1881212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976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SuperOffice AI</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Anforderungen an den Kundenservice steigen ständig. Wie helfen hier CRM und KI-Technologie?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Nehmen wir zum Beispiel ein Unternehmen, das in mehreren Ländern tätig ist und möglicherweise alle Kundendienst-/Supportmitarbeiter an einen Standort verlegt hat. Kunden erwarten, in ihrer Landessprache betreut zu werden.</a:t>
            </a:r>
          </a:p>
          <a:p>
            <a:r>
              <a:rPr lang="de-DE" dirty="0"/>
              <a:t>Stellen Sie sich vor, Personal wird reduziert und jeder Mitarbeiter beantwortet Kundenanfragen. </a:t>
            </a:r>
          </a:p>
          <a:p>
            <a:r>
              <a:rPr lang="de-DE" dirty="0"/>
              <a:t>Die Anfrage eines Kunden geht ein. Es ist ein wichtiger Kunde, der ein dringendes Problem hat und eine schnelle und qualifizierte Antwort erwartet.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Basierend auf einem Service, der natürliche Sprache verarbeitet, wird der Text interpretiert und übersetzt, wie wir Menschen es auch tun – auf Basis von Meinungen, Inhalten und Gefühlen. Der Sachbearbeiter hat die Möglichkeit, dies in seine eigene Sprache zu übersetzen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Zusätzlich lassen sich Chatbots anbinden.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Durch die Einbettung von AI in Ihre CRM-Lösung und CRM-Prozesse macht </a:t>
            </a:r>
            <a:r>
              <a:rPr lang="de-DE" dirty="0" err="1"/>
              <a:t>SuperOffice</a:t>
            </a:r>
            <a:r>
              <a:rPr lang="de-DE" dirty="0"/>
              <a:t> AI komplexe Aufgaben einfach, sodass Sie sich auf das Wesentliche konzentrieren können – Leistungen bereitstellen, die starke und profitable Beziehungen aufbauen.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492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Das Internet der Dinge und CRM</a:t>
            </a:r>
            <a:r>
              <a:rPr lang="de-DE" dirty="0"/>
              <a:t>. </a:t>
            </a:r>
          </a:p>
          <a:p>
            <a:endParaRPr lang="de-DE" dirty="0"/>
          </a:p>
          <a:p>
            <a:r>
              <a:rPr lang="de-DE" dirty="0"/>
              <a:t>Technologie verbindet nicht nur Menschen, sondern auch die Dinge, die wir verwenden. </a:t>
            </a:r>
            <a:r>
              <a:rPr lang="de-DE" dirty="0" err="1"/>
              <a:t>IoT</a:t>
            </a:r>
            <a:r>
              <a:rPr lang="de-DE" dirty="0"/>
              <a:t> bedeutet in der Praxis, dass alle Dinge/Geräte, mit denen wir täglich interagieren, online sind: Gefrierschrank, Kühlschrank, Heizung usw. </a:t>
            </a:r>
          </a:p>
          <a:p>
            <a:endParaRPr lang="de-DE" dirty="0"/>
          </a:p>
          <a:p>
            <a:r>
              <a:rPr lang="de-DE" dirty="0" err="1"/>
              <a:t>IoT</a:t>
            </a:r>
            <a:r>
              <a:rPr lang="de-DE" dirty="0"/>
              <a:t> kann auch dazu beitragen, unsere realen menschlichen Erfahrungen durch die von uns bereitgestellten Dienste zu verbessern. </a:t>
            </a:r>
          </a:p>
          <a:p>
            <a:endParaRPr lang="de-DE" dirty="0"/>
          </a:p>
          <a:p>
            <a:r>
              <a:rPr lang="de-DE" dirty="0"/>
              <a:t>Wie also </a:t>
            </a:r>
            <a:r>
              <a:rPr lang="de-DE" b="1" dirty="0"/>
              <a:t>hilft Ihnen die CRM- und </a:t>
            </a:r>
            <a:r>
              <a:rPr lang="de-DE" b="1" dirty="0" err="1"/>
              <a:t>IoT</a:t>
            </a:r>
            <a:r>
              <a:rPr lang="de-DE" b="1" dirty="0"/>
              <a:t>-Verbindung, einen außergewöhnlichen Kundenservice zu bieten</a:t>
            </a:r>
            <a:r>
              <a:rPr lang="de-DE"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791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latin typeface="+mn-lt"/>
                <a:ea typeface="+mn-ea"/>
                <a:cs typeface="+mn-cs"/>
              </a:rPr>
              <a:t>Schauen wir uns ein Beispiel 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Dieses Beispiel stammt von einem Kunden, der seinen Kunden Stühle liefert. Jeder Stuhl verfügt über einen eingebauten Computerchip, mit dem das Nutzungsverhalten, Fehler und Ausfälle gemessen werden können.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Schauen wir uns an, wie dies dem Kunden  in Kombination mit CRM-Technologie geholfen hat, die Kundenzufriedenheit zu steigern und seine Reputation zu verbessern.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Wird ein Fehler oder Defekt im Stuhl entdeckt, kann der Stuhl dies automatisch dem Lieferanten melden, indem er einen Fall in dessen CRM-System erstellt.</a:t>
            </a:r>
          </a:p>
          <a:p>
            <a:r>
              <a:rPr lang="de-DE" dirty="0"/>
              <a:t>Der Fall wird mit dem korrekten Stuhl verknüpft und der Sachbearbeiter wird per SMS benachrichtigt. Inhalt und Priorität des Falls hängen von der Art des vom Stuhl registrierten Fehlers ab.</a:t>
            </a:r>
            <a:endParaRPr lang="en-US" b="1" dirty="0"/>
          </a:p>
          <a:p>
            <a:r>
              <a:rPr lang="de-DE" dirty="0"/>
              <a:t>Der Lieferant kann dann je nach Art des Fehlers richtig handeln.</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Verhalten und Historie der Stühle werden in Echtzeit im CRM-System gespeichert und angezeigt.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Statistiken und Dashboards können erstellt und überwacht werden, sodass der Lieferant jederzeit 100% Einblick hat.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Lösung eines Problems, bevor es auftritt, ist der ultimative Kundenservice.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SuperOffice</a:t>
            </a:r>
            <a:r>
              <a:rPr lang="de-DE" dirty="0"/>
              <a:t> CRM ist eine moderne und zukunftsweisende CRM-Lösung, über die Sie Technologie mit Ihren Prozessen und Mitarbeitern verbinden können.</a:t>
            </a:r>
          </a:p>
        </p:txBody>
      </p:sp>
      <p:sp>
        <p:nvSpPr>
          <p:cNvPr id="4" name="Slide Number Placeholder 3"/>
          <p:cNvSpPr>
            <a:spLocks noGrp="1"/>
          </p:cNvSpPr>
          <p:nvPr>
            <p:ph type="sldNum" sz="quarter" idx="5"/>
          </p:nvPr>
        </p:nvSpPr>
        <p:spPr/>
        <p:txBody>
          <a:bodyPr/>
          <a:lstStyle/>
          <a:p>
            <a:fld id="{7D01D8F5-F81D-C84A-98C1-750C41B6CE4F}" type="slidenum">
              <a:rPr lang="en-NO" smtClean="0"/>
              <a:t>31</a:t>
            </a:fld>
            <a:endParaRPr lang="en-NO"/>
          </a:p>
        </p:txBody>
      </p:sp>
    </p:spTree>
    <p:extLst>
      <p:ext uri="{BB962C8B-B14F-4D97-AF65-F5344CB8AC3E}">
        <p14:creationId xmlns:p14="http://schemas.microsoft.com/office/powerpoint/2010/main" val="1287059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Wir möchten mit der Betonung unserer Grundüberzeugung beginnen, dass „Beziehungen wichtig sind“. Das bedeutet, dass Geschäftswachstum starke und dauerhafte Beziehungen zwischen Menschen erfordert – und das gilt unabhängig von der Branche, in der Sie tätig sind. Wir sind also ein High-Tech-Unternehmen, das sich leidenschaftlich dafür einsetzt, Menschen zu befähigen und zu stärken, sowohl Ihre Mitarbeiter als auch Ihre Kunden.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SuperOffice</a:t>
            </a:r>
            <a:r>
              <a:rPr lang="de-DE" dirty="0"/>
              <a:t> wurde von Anfang an im Hinblick auf den </a:t>
            </a:r>
            <a:r>
              <a:rPr lang="de-DE" b="1" dirty="0"/>
              <a:t>einzelnen Anwender </a:t>
            </a:r>
            <a:r>
              <a:rPr lang="de-DE" dirty="0"/>
              <a:t>entwickelt - im Gegensatz zu vielen Systemen, die (nur) für das Management </a:t>
            </a:r>
            <a:r>
              <a:rPr lang="de-DE" dirty="0" err="1"/>
              <a:t>designed</a:t>
            </a:r>
            <a:r>
              <a:rPr lang="de-DE" dirty="0"/>
              <a:t> sind. Unsere Design-Philosophie zielt darauf, den Nutzern ihre täglichen Aufgaben zu erleichtern und so produktiver sein zu können. Unsere über 30-jährige Erfahrung zeigt uns, dass die Verbesserung der persönlichen Produktivität nach wie vor ein Kernvorteil und eine wesentliche Stärke unseres Produkts ist. Und das schätzen unsere Kunden sehr.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einfache Wahrheit ist, dass, wenn Sie Ihre Benutzer befähigen, Ihre CRM-Lösung zu nutzen, Daten hinzugefügt werden, die Qualität hoch ist und das Management seine aktuellen Dashboards und Berichte erhält, die es zur Steuerung des Unternehmens in Richtung Umsatzsteigerung benötigt.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Wir sind ein norwegisches Unternehmen, ein europäisches IT-Abenteuer, wie wir gerne sagen. Unser Hauptsitz und die Entwicklungsabteilung befinden sich in Norwegen, wir haben weitere Niederlassungen in 8 Ländern. Wir machen einen Umsatz von knapp einer halben Milliarde (NOK?), 99% unserer Kunden entscheiden sich für eine Cloud-Lösung.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nb-NO" sz="1400"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304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Zusammenfassend lässt sich sagen, dass Sie mit </a:t>
            </a:r>
            <a:r>
              <a:rPr lang="de-DE" dirty="0" err="1"/>
              <a:t>SuperOffice</a:t>
            </a:r>
            <a:r>
              <a:rPr lang="de-DE" dirty="0"/>
              <a:t> CRM eine </a:t>
            </a:r>
            <a:r>
              <a:rPr lang="de-DE" b="1" dirty="0"/>
              <a:t>moderne, zukunftsweisende CRM-Lösung erhalten, die Ihre Geschäftsprozesse vereint, die neueste Technologie nutzt und Ihnen hilft, Ihr Geschäft auszubauen</a:t>
            </a:r>
            <a:r>
              <a:rPr lang="de-DE" dirty="0"/>
              <a:t>. </a:t>
            </a:r>
          </a:p>
          <a:p>
            <a:endParaRPr lang="de-DE" dirty="0"/>
          </a:p>
          <a:p>
            <a:r>
              <a:rPr lang="de-DE" dirty="0" err="1"/>
              <a:t>SuperOffice</a:t>
            </a:r>
            <a:r>
              <a:rPr lang="de-DE" dirty="0"/>
              <a:t> CRM bietet die Tools, um Ihre Prozesse zu optimieren und die Lücke zwischen Kundendaten und Umsatz zu schließen. </a:t>
            </a:r>
          </a:p>
          <a:p>
            <a:endParaRPr lang="de-DE" dirty="0"/>
          </a:p>
          <a:p>
            <a:r>
              <a:rPr lang="de-DE" dirty="0"/>
              <a:t>Da es sich um eine </a:t>
            </a:r>
            <a:r>
              <a:rPr lang="de-DE" b="1" dirty="0"/>
              <a:t>cloudbasierte Standardanwendung </a:t>
            </a:r>
            <a:r>
              <a:rPr lang="de-DE" dirty="0"/>
              <a:t>handelt, können Sie schnell loslegen und die Best Practices von Hunderttausenden von CRM-Benutzern befolgen. </a:t>
            </a:r>
          </a:p>
          <a:p>
            <a:endParaRPr lang="de-DE" dirty="0"/>
          </a:p>
          <a:p>
            <a:r>
              <a:rPr lang="de-DE" dirty="0"/>
              <a:t>Eine breite Palette fertiger standardisierter </a:t>
            </a:r>
            <a:r>
              <a:rPr lang="de-DE" b="1" dirty="0"/>
              <a:t>Apps, die in unserem App Store verfügbar sind</a:t>
            </a:r>
            <a:r>
              <a:rPr lang="de-DE" dirty="0"/>
              <a:t>, hilft Ihnen, Ihr </a:t>
            </a:r>
            <a:r>
              <a:rPr lang="de-DE" dirty="0" err="1"/>
              <a:t>SuperOffice</a:t>
            </a:r>
            <a:r>
              <a:rPr lang="de-DE" dirty="0"/>
              <a:t> CRM mit Ihren anderen Geschäftstools zu verbinden. Und mit Hilfe der </a:t>
            </a:r>
            <a:r>
              <a:rPr lang="de-DE" b="1" dirty="0"/>
              <a:t>leistungsstarken Anpassungstools </a:t>
            </a:r>
            <a:r>
              <a:rPr lang="de-DE" dirty="0"/>
              <a:t>können Sie Ihre CRM-Lösung auch an Ihre Geschäftsanforderungen anpassen und mit dem Wachstum Ihres Unternehmens erweitern.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759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Wir stellen sicher, dass unsere Kunden mit </a:t>
            </a:r>
            <a:r>
              <a:rPr lang="de-DE" dirty="0" err="1"/>
              <a:t>SuperOffice</a:t>
            </a:r>
            <a:r>
              <a:rPr lang="de-DE" dirty="0"/>
              <a:t> erfolgreich sind, indem wir Sie von Anfang an und in allen Phasen Ihrer CRM-Implementierung unterstützen. </a:t>
            </a:r>
          </a:p>
          <a:p>
            <a:endParaRPr lang="de-DE" dirty="0"/>
          </a:p>
          <a:p>
            <a:r>
              <a:rPr lang="de-DE" dirty="0"/>
              <a:t>Wir bringen eine gut etablierte und bewährte Methodik mit – wir nennen sie </a:t>
            </a:r>
            <a:r>
              <a:rPr lang="de-DE" dirty="0" err="1"/>
              <a:t>SuperOffice</a:t>
            </a:r>
            <a:r>
              <a:rPr lang="de-DE" dirty="0"/>
              <a:t>-Implementierungsmethode – oder kurz SIM, die vorgibt, was jeder bei jedem Schritt des Weges tun wird. </a:t>
            </a:r>
          </a:p>
          <a:p>
            <a:endParaRPr lang="de-DE" dirty="0"/>
          </a:p>
          <a:p>
            <a:r>
              <a:rPr lang="de-DE" dirty="0"/>
              <a:t>Zu den wichtigsten Phasen gehören: </a:t>
            </a:r>
          </a:p>
          <a:p>
            <a:endParaRPr lang="de-DE" dirty="0"/>
          </a:p>
          <a:p>
            <a:r>
              <a:rPr lang="de-DE" b="1" dirty="0"/>
              <a:t>IDENTIFY</a:t>
            </a:r>
            <a:r>
              <a:rPr lang="de-DE" dirty="0"/>
              <a:t>: Wir verschaffen uns einen Überblick über und ein Verständnis für Ihre Bedürfnisse und was die Lösung beinhalten sollte. Wir führen diese Phase auch durch, um sicherzustellen, dass wir auf dem Laufenden sind und Ihnen realistische Angebote zu den benötigten Produkten und Dienstleistungen anbieten sowie einen realistischen Zeitplan definieren. In dieser Phase arbeiten Sie mit einem unserer erfahrenen Projektmanager zusammen.</a:t>
            </a:r>
          </a:p>
          <a:p>
            <a:endParaRPr lang="de-DE" dirty="0"/>
          </a:p>
          <a:p>
            <a:r>
              <a:rPr lang="de-DE" b="1" dirty="0"/>
              <a:t>INITIATE</a:t>
            </a:r>
            <a:r>
              <a:rPr lang="de-DE" dirty="0"/>
              <a:t>: In dieser Phase arbeiten wir daran, die Ziele, die wichtigsten KPIs und den Umfang zu konkretisieren und vereinbaren, wie das Projekt organisiert wird. Wir brauchen die Beteiligung des Top-Managements – da dies immer entscheidend ist – und Sie bilden ein Projektteam, das ein erfolgreiches Change Management gewährleistet, unvermeidlich bei einem Projekt wie diesem. </a:t>
            </a:r>
          </a:p>
          <a:p>
            <a:endParaRPr lang="de-DE" dirty="0"/>
          </a:p>
          <a:p>
            <a:r>
              <a:rPr lang="de-DE" b="1" dirty="0"/>
              <a:t>DESIGN</a:t>
            </a:r>
            <a:r>
              <a:rPr lang="de-DE" dirty="0"/>
              <a:t>: In dieser Phase führen wir verschiedene Workshops durch, um KPIs und die Arbeitsabläufe und spezifische Anforderungen, die von </a:t>
            </a:r>
            <a:r>
              <a:rPr lang="de-DE" dirty="0" err="1"/>
              <a:t>SuperOffice</a:t>
            </a:r>
            <a:r>
              <a:rPr lang="de-DE" dirty="0"/>
              <a:t> CRM unterstützt werden, abzustimmen. Dies wird die Grundlage für das hinzuzufügende Design und die Automatisierungen sowie die Benutzerschulung sein. </a:t>
            </a:r>
          </a:p>
          <a:p>
            <a:endParaRPr lang="de-DE" dirty="0"/>
          </a:p>
          <a:p>
            <a:r>
              <a:rPr lang="de-DE" b="1" dirty="0"/>
              <a:t>IMPLEMENT</a:t>
            </a:r>
            <a:r>
              <a:rPr lang="de-DE" dirty="0"/>
              <a:t>: Die Durchführung verschiedener Workshops, um spezifische Anforderungen zu erfüllen, zum Beispiel für Datenimport, Integrationen, Automatisierungen, Vorlagen usw. </a:t>
            </a:r>
          </a:p>
          <a:p>
            <a:endParaRPr lang="de-DE" dirty="0"/>
          </a:p>
          <a:p>
            <a:r>
              <a:rPr lang="de-DE" b="1" dirty="0"/>
              <a:t>ONBOARDING</a:t>
            </a:r>
            <a:r>
              <a:rPr lang="de-DE" dirty="0"/>
              <a:t>: Schließlich arbeiten wir daran, den Erfolg Ihrer Change-Management-Reise und des </a:t>
            </a:r>
            <a:r>
              <a:rPr lang="de-DE" dirty="0" err="1"/>
              <a:t>Onboardings</a:t>
            </a:r>
            <a:r>
              <a:rPr lang="de-DE" dirty="0"/>
              <a:t> Ihrer neuen CRM-Lösung und CRM-Strategie sicherzustellen. Wir tun dies durch verschiedene Workshops und Anwenderschulungen. </a:t>
            </a:r>
          </a:p>
          <a:p>
            <a:endParaRPr lang="de-DE" dirty="0"/>
          </a:p>
          <a:p>
            <a:r>
              <a:rPr lang="de-DE" dirty="0"/>
              <a:t>Gemeinsam mit Ihrem Team unterstützen wir Sie dabei, das Beste aus Ihrer CRM-Lösung herauszuholen.</a:t>
            </a:r>
            <a:endParaRPr lang="nb-NO"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093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Wir haben über 30 Jahre Erfahrung im Wachstums-Geschäft. Nach mehreren Tausend CRM-Einführungsprojekten haben wir uns fundiertes Wissen angeeignet, wie man die Dinge richtig macht.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Wir wissen auch, dass der Erfolg mit CRM nicht nur von der Software abhängt, sondern auch davon, wie der CRM-Anbieter Ihnen hilft, Ihre CRM-Ambitionen zu übersetzen, Sie zur Pragmatik herausfordert, Ihnen hilft, sich auf die Unterstützung der Prozesse zu konzentrieren und dafür sorgt, dass Ihre Mitarbeiter beteiligt und an Bord sind.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Wenn Sie also in </a:t>
            </a:r>
            <a:r>
              <a:rPr lang="de-DE" dirty="0" err="1"/>
              <a:t>SuperOffice</a:t>
            </a:r>
            <a:r>
              <a:rPr lang="de-DE" dirty="0"/>
              <a:t> investieren, gehen Sie auch eine Partnerschaft mit Menschen ein, die Ihr Geschäft wirklich verstehen und Ihnen dabei helfen, </a:t>
            </a:r>
            <a:r>
              <a:rPr lang="de-DE" b="1" dirty="0"/>
              <a:t>den Wert unserer CRM-Lösung zu maximieren</a:t>
            </a:r>
            <a:r>
              <a:rPr lang="de-DE" dirty="0"/>
              <a:t>. Und dabei helfen wir Ihnen gerne </a:t>
            </a:r>
            <a:r>
              <a:rPr lang="en-US" dirty="0">
                <a:solidFill>
                  <a:srgbClr val="000000"/>
                </a:solidFill>
                <a:effectLst/>
                <a:sym typeface="Wingdings" panose="05000000000000000000" pitchFamily="2" charset="2"/>
              </a:rPr>
              <a:t>.</a:t>
            </a:r>
            <a:endParaRPr lang="de-DE" dirty="0"/>
          </a:p>
        </p:txBody>
      </p:sp>
      <p:sp>
        <p:nvSpPr>
          <p:cNvPr id="4" name="Slide Number Placeholder 3"/>
          <p:cNvSpPr>
            <a:spLocks noGrp="1"/>
          </p:cNvSpPr>
          <p:nvPr>
            <p:ph type="sldNum" sz="quarter" idx="5"/>
          </p:nvPr>
        </p:nvSpPr>
        <p:spPr/>
        <p:txBody>
          <a:bodyPr/>
          <a:lstStyle/>
          <a:p>
            <a:fld id="{7D01D8F5-F81D-C84A-98C1-750C41B6CE4F}" type="slidenum">
              <a:rPr lang="en-NO" smtClean="0"/>
              <a:t>34</a:t>
            </a:fld>
            <a:endParaRPr lang="en-NO"/>
          </a:p>
        </p:txBody>
      </p:sp>
    </p:spTree>
    <p:extLst>
      <p:ext uri="{BB962C8B-B14F-4D97-AF65-F5344CB8AC3E}">
        <p14:creationId xmlns:p14="http://schemas.microsoft.com/office/powerpoint/2010/main" val="4293827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60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de-DE" dirty="0"/>
              <a:t>Bevor wir darüber sprechen, wie man mit CRM erfolgreich sein kann, müssen wir darüber sprechen, was CRM eigentlich ist ... (Klick)</a:t>
            </a:r>
          </a:p>
          <a:p>
            <a:pPr>
              <a:defRPr/>
            </a:pPr>
            <a:endParaRPr lang="de-DE" dirty="0"/>
          </a:p>
          <a:p>
            <a:pPr>
              <a:defRPr/>
            </a:pPr>
            <a:r>
              <a:rPr lang="de-DE" dirty="0"/>
              <a:t>Bei CRM geht es darum, Ihr Kundenportfolio zum höchstmöglichen Wert zu entwickeln – und dadurch Ihre Geschäftsbeziehungen in Umsatz zu verwandeln. </a:t>
            </a:r>
          </a:p>
          <a:p>
            <a:pPr>
              <a:defRPr/>
            </a:pPr>
            <a:endParaRPr lang="de-DE" dirty="0"/>
          </a:p>
          <a:p>
            <a:pPr>
              <a:defRPr/>
            </a:pPr>
            <a:r>
              <a:rPr lang="de-DE" dirty="0"/>
              <a:t>Sie können dies tun, indem Sie neue Kunden hinzugewinnen, mehr an bestehende Kunden verkaufen oder die Kundenbetreuung so optimieren, dass Sie keine Kunden verlieren. Loyale Kunden verbessern die Chancen, durch Empfehlungen weitere Kunden zu gewinnen.</a:t>
            </a:r>
          </a:p>
          <a:p>
            <a:pPr>
              <a:defRPr/>
            </a:pPr>
            <a:endParaRPr lang="de-DE" dirty="0"/>
          </a:p>
          <a:p>
            <a:pPr>
              <a:defRPr/>
            </a:pPr>
            <a:r>
              <a:rPr lang="de-DE" dirty="0"/>
              <a:t>Bevor Sie also mit der Implementierung eines CRM beginnen, sollten Sie aus geschäftlicher Sicht entschieden haben, </a:t>
            </a:r>
            <a:r>
              <a:rPr lang="de-DE" b="1" dirty="0"/>
              <a:t>was Sie erreichen möchten</a:t>
            </a:r>
            <a:r>
              <a:rPr lang="de-DE" dirty="0"/>
              <a:t>.</a:t>
            </a:r>
          </a:p>
          <a:p>
            <a:pPr>
              <a:defRPr/>
            </a:pPr>
            <a:endParaRPr lang="de-DE" dirty="0"/>
          </a:p>
          <a:p>
            <a:pPr>
              <a:defRPr/>
            </a:pPr>
            <a:r>
              <a:rPr lang="de-DE" dirty="0"/>
              <a:t>Ob Neukundengewinnung oder Wertsteigerung bestehender Geschäfte, alles läuft auf die </a:t>
            </a:r>
            <a:r>
              <a:rPr lang="de-DE" b="1" dirty="0"/>
              <a:t>Pflege von vertrauensvollen Beziehungen </a:t>
            </a:r>
            <a:r>
              <a:rPr lang="de-DE" dirty="0"/>
              <a:t>hinaus.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921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schemeClr>
                </a:solidFill>
              </a:rPr>
              <a:t>… </a:t>
            </a:r>
            <a:r>
              <a:rPr lang="de-DE" dirty="0"/>
              <a:t>In Bezug auf Kunden wird ihr Wert daran gemessen, wie viel sie bei Ihnen kaufen (1) und wie lange sie dies tun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Egal welche Strategie Sie verfolgen, Kunden müssen geworben, entwickelt und gehalten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Sie müssen letztendlich Prioritäten setzen: Sie investieren in die Kunden mit dem größten Potenzial und trennen sich von denen, die für Sie nicht rentabel sind.</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19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Mehr als alles andere: CRM ist eine Strategie ...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Es geht darum zu entscheiden, wer Sie sein wollen - was sind Ihre Stärken am Markt?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Für wen - wer sind Ihre Kunden (ICP)? Welches Segment streben Sie an?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Und wie können Sie erfolgreich sein? Wo liegen Ihre Wettbewerbsstärken?</a:t>
            </a:r>
          </a:p>
          <a:p>
            <a:pPr>
              <a:defRPr/>
            </a:pPr>
            <a:endParaRPr lang="en-US" dirty="0">
              <a:solidFill>
                <a:schemeClr val="tx1">
                  <a:lumMod val="75000"/>
                </a:schemeClr>
              </a:solidFill>
            </a:endParaRPr>
          </a:p>
          <a:p>
            <a:pPr>
              <a:defRPr/>
            </a:pPr>
            <a:r>
              <a:rPr lang="de-DE" dirty="0"/>
              <a:t>Mit unserer über 30-jährigen Erfahrung wagen wir zu sagen, dass es genau das ist -alle CRM-Erfolge beginnen mit einem klaren Ziel. Fragen Sie sich selbst: Was möchten Sie verbessern? Wo schlagen Sie den Wettbewerb?</a:t>
            </a:r>
          </a:p>
          <a:p>
            <a:pPr>
              <a:defRPr/>
            </a:pPr>
            <a:endParaRPr lang="de-DE" dirty="0"/>
          </a:p>
          <a:p>
            <a:pPr>
              <a:defRPr/>
            </a:pPr>
            <a:r>
              <a:rPr lang="de-DE" dirty="0"/>
              <a:t>Ein Bereich, der laut Forschung </a:t>
            </a:r>
            <a:r>
              <a:rPr lang="de-DE" i="1" dirty="0"/>
              <a:t>und Erfahrung </a:t>
            </a:r>
            <a:r>
              <a:rPr lang="de-DE" dirty="0"/>
              <a:t>einen bedeutenden Wettbewerbsvorteil bietet, ist die Gewährung erstklassiger Kundenerlebnisse.</a:t>
            </a:r>
          </a:p>
          <a:p>
            <a:pPr>
              <a:defRPr/>
            </a:pPr>
            <a:endParaRPr lang="de-DE" dirty="0">
              <a:solidFill>
                <a:schemeClr val="tx1">
                  <a:lumMod val="75000"/>
                </a:schemeClr>
              </a:solidFill>
            </a:endParaRPr>
          </a:p>
          <a:p>
            <a:pPr>
              <a:defRPr/>
            </a:pPr>
            <a:endParaRPr lang="en-US" dirty="0">
              <a:solidFill>
                <a:schemeClr val="tx1">
                  <a:lumMod val="75000"/>
                </a:schemeClr>
              </a:solidFill>
            </a:endParaRPr>
          </a:p>
          <a:p>
            <a:pPr>
              <a:defRPr/>
            </a:pPr>
            <a:endParaRPr lang="en-US" dirty="0">
              <a:solidFill>
                <a:schemeClr val="tx1">
                  <a:lumMod val="75000"/>
                </a:schemeClr>
              </a:solidFill>
            </a:endParaRPr>
          </a:p>
          <a:p>
            <a:endParaRPr lang="en-US" dirty="0"/>
          </a:p>
          <a:p>
            <a:endParaRPr lang="nb-NO" sz="1200" dirty="0">
              <a:solidFill>
                <a:prstClr val="white"/>
              </a:solidFill>
              <a:latin typeface="Proxima Nova"/>
            </a:endParaRPr>
          </a:p>
          <a:p>
            <a:endParaRPr lang="nb-NO" dirty="0"/>
          </a:p>
          <a:p>
            <a:pPr>
              <a:defRPr/>
            </a:pPr>
            <a:endParaRPr lang="en-US" dirty="0">
              <a:cs typeface="Calibri"/>
            </a:endParaRP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109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Wenn Sie Kundenerlebnisse bieten möchten, die besser sind als die der Wettbewerber, geht es darum zu verstehen, dass CRM "zwei Gesichter" hat:</a:t>
            </a:r>
            <a:br>
              <a:rPr lang="en-US" dirty="0"/>
            </a:br>
            <a:endParaRPr lang="en-US" dirty="0"/>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b="1" dirty="0"/>
              <a:t>Auf der einen Seite </a:t>
            </a:r>
            <a:r>
              <a:rPr lang="de-DE" dirty="0"/>
              <a:t>ermöglichen Sie Mitarbeitern, Ihren Kunden mit Hilfe von Einsichten, qualitativ hochwertigen Kundendaten, Kennzahlen und Prozessunterstützung unübertroffene Kundenerfahrungen zu verschaffen.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Beispiel: In SuperOffice starten alle Verkäufer jeden Morgen mit einem Dashboard das anzeigt, welche Kunden über Nacht zu „Waisen“ geworden sind, d.h. welche Kunden nicht gemäß Kundenprogramm weiterverfolgt wurden.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heißt, Sie möchten es Ihren Mitarbeitern ermöglichen, Ihren Kunden gegenüber das Richtige zu tun.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b="1" dirty="0"/>
              <a:t>Auf der anderen Seite </a:t>
            </a:r>
            <a:r>
              <a:rPr lang="de-DE" dirty="0"/>
              <a:t>ermöglichen Sie es Ihren Kunden, sich rund um die Uhr selbst zu helfen, indem sie Informationen zur Verfügung stellen und die Kommunikation in beide Richtungen sicherstellen.</a:t>
            </a:r>
            <a:endParaRPr lang="nb-NO"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98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de-DE" dirty="0"/>
              <a:t>Eine Möglichkeit, beide Seiten zu sehen, besteht darin, die </a:t>
            </a:r>
            <a:r>
              <a:rPr lang="de-DE" b="1" dirty="0"/>
              <a:t>Customer Journey </a:t>
            </a:r>
            <a:r>
              <a:rPr lang="de-DE" dirty="0"/>
              <a:t>zu gestalten. Das heißt - aus Sicht des Kunden überlegen Sie sich (von Anfang bis Ende), wie es ist, ein Interessent zu sein, bei Ihnen zu kaufen - und Kunde Ihres Unternehmens zu sein.</a:t>
            </a:r>
          </a:p>
          <a:p>
            <a:pPr>
              <a:lnSpc>
                <a:spcPct val="120000"/>
              </a:lnSpc>
            </a:pPr>
            <a:endParaRPr lang="en-US" dirty="0">
              <a:solidFill>
                <a:srgbClr val="000000"/>
              </a:solidFill>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de-DE" dirty="0"/>
              <a:t>Wie reibungslos und nahtlos diese Erfahrung ist, entscheidet darüber, ob Sie sich vom Wettbewerb abheben. Eine Customer Journey enthält alle Berührungspunkte, so genannte Touchpoints, die der Kunde mit Ihnen hat (und haben sollte). Viele Unternehmen haben keine vollständige Customer Journey entwickelt, sondern Routinen festgelegt, was zu tun ist, wenn sie einen Lead erhalten, wie sie einen Verkauf abschließen und wie sie eine Beschwerde bearbeiten. Häufig aus einer internen Brille betrachtet. Ihre Stärke liegt aber auch in allem, was Sie zwischen diesen Kontaktpunkten tun.</a:t>
            </a:r>
            <a:endParaRPr lang="en-US" dirty="0">
              <a:solidFill>
                <a:srgbClr val="000000"/>
              </a:solidFill>
            </a:endParaRPr>
          </a:p>
          <a:p>
            <a:pPr>
              <a:lnSpc>
                <a:spcPct val="120000"/>
              </a:lnSpc>
            </a:pPr>
            <a:endParaRPr lang="en-US" dirty="0">
              <a:cs typeface="Calibri"/>
            </a:endParaRPr>
          </a:p>
          <a:p>
            <a:pPr>
              <a:lnSpc>
                <a:spcPct val="120000"/>
              </a:lnSpc>
            </a:pPr>
            <a:endParaRPr lang="nb-NO"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359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Unser Anspruch ist daher, dass eine reibungslose Customer Journey einen Wettbewerbsvorteil bietet.</a:t>
            </a:r>
            <a:endParaRPr lang="nb-NO"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73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spTree>
    <p:extLst>
      <p:ext uri="{BB962C8B-B14F-4D97-AF65-F5344CB8AC3E}">
        <p14:creationId xmlns:p14="http://schemas.microsoft.com/office/powerpoint/2010/main" val="28826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149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36751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1708922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302343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dirty="0"/>
              <a:t>Click to add content</a:t>
            </a:r>
          </a:p>
        </p:txBody>
      </p:sp>
    </p:spTree>
    <p:extLst>
      <p:ext uri="{BB962C8B-B14F-4D97-AF65-F5344CB8AC3E}">
        <p14:creationId xmlns:p14="http://schemas.microsoft.com/office/powerpoint/2010/main" val="1284719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dirty="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Tree>
    <p:extLst>
      <p:ext uri="{BB962C8B-B14F-4D97-AF65-F5344CB8AC3E}">
        <p14:creationId xmlns:p14="http://schemas.microsoft.com/office/powerpoint/2010/main" val="3395445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Tree>
    <p:extLst>
      <p:ext uri="{BB962C8B-B14F-4D97-AF65-F5344CB8AC3E}">
        <p14:creationId xmlns:p14="http://schemas.microsoft.com/office/powerpoint/2010/main" val="653537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dirty="0"/>
              <a:t>Click to body text</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787863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Tree>
    <p:extLst>
      <p:ext uri="{BB962C8B-B14F-4D97-AF65-F5344CB8AC3E}">
        <p14:creationId xmlns:p14="http://schemas.microsoft.com/office/powerpoint/2010/main" val="244274348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981065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dirty="0"/>
              <a:t>Click to add image</a:t>
            </a:r>
          </a:p>
        </p:txBody>
      </p:sp>
    </p:spTree>
    <p:extLst>
      <p:ext uri="{BB962C8B-B14F-4D97-AF65-F5344CB8AC3E}">
        <p14:creationId xmlns:p14="http://schemas.microsoft.com/office/powerpoint/2010/main" val="899533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Tree>
    <p:extLst>
      <p:ext uri="{BB962C8B-B14F-4D97-AF65-F5344CB8AC3E}">
        <p14:creationId xmlns:p14="http://schemas.microsoft.com/office/powerpoint/2010/main" val="2817027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Tree>
    <p:extLst>
      <p:ext uri="{BB962C8B-B14F-4D97-AF65-F5344CB8AC3E}">
        <p14:creationId xmlns:p14="http://schemas.microsoft.com/office/powerpoint/2010/main" val="546618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Tree>
    <p:extLst>
      <p:ext uri="{BB962C8B-B14F-4D97-AF65-F5344CB8AC3E}">
        <p14:creationId xmlns:p14="http://schemas.microsoft.com/office/powerpoint/2010/main" val="1030102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dirty="0"/>
              <a:t>Click to edit headline</a:t>
            </a:r>
            <a:endParaRPr lang="en-DK" dirty="0"/>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5183826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dirty="0"/>
              <a:t>Click to edit headline</a:t>
            </a:r>
            <a:endParaRPr lang="en-DK" dirty="0"/>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a:t>
            </a:r>
            <a:br>
              <a:rPr lang="en-GB" dirty="0"/>
            </a:br>
            <a:r>
              <a:rPr lang="en-GB" dirty="0"/>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a:t>
            </a:r>
            <a:br>
              <a:rPr lang="en-GB" dirty="0"/>
            </a:br>
            <a:r>
              <a:rPr lang="en-GB" dirty="0"/>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a:t>
            </a:r>
            <a:br>
              <a:rPr lang="en-GB" dirty="0"/>
            </a:br>
            <a:r>
              <a:rPr lang="en-GB" dirty="0"/>
              <a:t>body text</a:t>
            </a:r>
          </a:p>
        </p:txBody>
      </p:sp>
    </p:spTree>
    <p:extLst>
      <p:ext uri="{BB962C8B-B14F-4D97-AF65-F5344CB8AC3E}">
        <p14:creationId xmlns:p14="http://schemas.microsoft.com/office/powerpoint/2010/main" val="29661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dirty="0"/>
              <a:t>Click to edit headline</a:t>
            </a:r>
            <a:endParaRPr lang="en-DK" dirty="0"/>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dirty="0"/>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dirty="0"/>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dirty="0"/>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dirty="0"/>
              <a:t>Headline</a:t>
            </a:r>
          </a:p>
        </p:txBody>
      </p:sp>
    </p:spTree>
    <p:extLst>
      <p:ext uri="{BB962C8B-B14F-4D97-AF65-F5344CB8AC3E}">
        <p14:creationId xmlns:p14="http://schemas.microsoft.com/office/powerpoint/2010/main" val="1143677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4"/>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dirty="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dirty="0"/>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dirty="0"/>
              <a:t>Click to edit headline</a:t>
            </a:r>
            <a:endParaRPr lang="en-DK" dirty="0"/>
          </a:p>
        </p:txBody>
      </p:sp>
    </p:spTree>
    <p:extLst>
      <p:ext uri="{BB962C8B-B14F-4D97-AF65-F5344CB8AC3E}">
        <p14:creationId xmlns:p14="http://schemas.microsoft.com/office/powerpoint/2010/main" val="26064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dirty="0"/>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Tree>
    <p:extLst>
      <p:ext uri="{BB962C8B-B14F-4D97-AF65-F5344CB8AC3E}">
        <p14:creationId xmlns:p14="http://schemas.microsoft.com/office/powerpoint/2010/main" val="32468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Tree>
    <p:extLst>
      <p:ext uri="{BB962C8B-B14F-4D97-AF65-F5344CB8AC3E}">
        <p14:creationId xmlns:p14="http://schemas.microsoft.com/office/powerpoint/2010/main" val="324232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568938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Tree>
    <p:extLst>
      <p:ext uri="{BB962C8B-B14F-4D97-AF65-F5344CB8AC3E}">
        <p14:creationId xmlns:p14="http://schemas.microsoft.com/office/powerpoint/2010/main" val="24820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Tree>
    <p:extLst>
      <p:ext uri="{BB962C8B-B14F-4D97-AF65-F5344CB8AC3E}">
        <p14:creationId xmlns:p14="http://schemas.microsoft.com/office/powerpoint/2010/main" val="350794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dirty="0"/>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dirty="0"/>
              <a:t>Click to edit headline</a:t>
            </a:r>
            <a:endParaRPr lang="en-DK" dirty="0"/>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Tree>
    <p:extLst>
      <p:ext uri="{BB962C8B-B14F-4D97-AF65-F5344CB8AC3E}">
        <p14:creationId xmlns:p14="http://schemas.microsoft.com/office/powerpoint/2010/main" val="24689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dirty="0"/>
              <a:t>Click to edit headline</a:t>
            </a:r>
            <a:endParaRPr lang="en-DK" dirty="0"/>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dirty="0"/>
              <a:t>Click to add image</a:t>
            </a:r>
          </a:p>
          <a:p>
            <a:endParaRPr lang="en-DK" dirty="0"/>
          </a:p>
        </p:txBody>
      </p:sp>
    </p:spTree>
    <p:extLst>
      <p:ext uri="{BB962C8B-B14F-4D97-AF65-F5344CB8AC3E}">
        <p14:creationId xmlns:p14="http://schemas.microsoft.com/office/powerpoint/2010/main" val="2630277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dirty="0"/>
              <a:t>Click to edit headline</a:t>
            </a:r>
            <a:endParaRPr lang="en-DK" dirty="0"/>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dirty="0"/>
              <a:t>Clik to insert image </a:t>
            </a:r>
          </a:p>
        </p:txBody>
      </p:sp>
    </p:spTree>
    <p:extLst>
      <p:ext uri="{BB962C8B-B14F-4D97-AF65-F5344CB8AC3E}">
        <p14:creationId xmlns:p14="http://schemas.microsoft.com/office/powerpoint/2010/main" val="1997021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dirty="0"/>
              <a:t>Click to edit headline</a:t>
            </a:r>
            <a:endParaRPr lang="en-DK" dirty="0"/>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dirty="0"/>
              <a:t>Clik to insert image </a:t>
            </a:r>
          </a:p>
        </p:txBody>
      </p:sp>
    </p:spTree>
    <p:extLst>
      <p:ext uri="{BB962C8B-B14F-4D97-AF65-F5344CB8AC3E}">
        <p14:creationId xmlns:p14="http://schemas.microsoft.com/office/powerpoint/2010/main" val="2667990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dirty="0"/>
              <a:t>Click to edit headline</a:t>
            </a:r>
            <a:endParaRPr lang="en-DK" dirty="0"/>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dirty="0"/>
              <a:t>Click to add image</a:t>
            </a:r>
          </a:p>
          <a:p>
            <a:endParaRPr lang="en-DK" dirty="0"/>
          </a:p>
        </p:txBody>
      </p:sp>
    </p:spTree>
    <p:extLst>
      <p:ext uri="{BB962C8B-B14F-4D97-AF65-F5344CB8AC3E}">
        <p14:creationId xmlns:p14="http://schemas.microsoft.com/office/powerpoint/2010/main" val="552867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to add image</a:t>
            </a:r>
          </a:p>
          <a:p>
            <a:endParaRPr lang="en-DK" dirty="0"/>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Tree>
    <p:extLst>
      <p:ext uri="{BB962C8B-B14F-4D97-AF65-F5344CB8AC3E}">
        <p14:creationId xmlns:p14="http://schemas.microsoft.com/office/powerpoint/2010/main" val="2025910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to add image</a:t>
            </a:r>
          </a:p>
          <a:p>
            <a:endParaRPr lang="en-DK" dirty="0"/>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dirty="0"/>
              <a:t>Click to edit headline</a:t>
            </a:r>
            <a:endParaRPr lang="en-DK" dirty="0"/>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2073876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dirty="0"/>
              <a:t>Click to edit headline</a:t>
            </a:r>
            <a:endParaRPr lang="en-DK" dirty="0"/>
          </a:p>
        </p:txBody>
      </p:sp>
    </p:spTree>
    <p:extLst>
      <p:ext uri="{BB962C8B-B14F-4D97-AF65-F5344CB8AC3E}">
        <p14:creationId xmlns:p14="http://schemas.microsoft.com/office/powerpoint/2010/main" val="154027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56146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dirty="0"/>
              <a:t>Click to edit event headline</a:t>
            </a:r>
            <a:endParaRPr lang="en-DK" dirty="0"/>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to add image</a:t>
            </a:r>
          </a:p>
          <a:p>
            <a:endParaRPr lang="en-DK" dirty="0"/>
          </a:p>
        </p:txBody>
      </p:sp>
    </p:spTree>
    <p:extLst>
      <p:ext uri="{BB962C8B-B14F-4D97-AF65-F5344CB8AC3E}">
        <p14:creationId xmlns:p14="http://schemas.microsoft.com/office/powerpoint/2010/main" val="500340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dirty="0"/>
              <a:t>Click to edit headline</a:t>
            </a:r>
            <a:endParaRPr lang="en-DK" dirty="0"/>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dirty="0"/>
              <a:t>Click to add image</a:t>
            </a:r>
          </a:p>
          <a:p>
            <a:endParaRPr lang="en-DK" dirty="0"/>
          </a:p>
        </p:txBody>
      </p:sp>
    </p:spTree>
    <p:extLst>
      <p:ext uri="{BB962C8B-B14F-4D97-AF65-F5344CB8AC3E}">
        <p14:creationId xmlns:p14="http://schemas.microsoft.com/office/powerpoint/2010/main" val="1709490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dirty="0"/>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dirty="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dirty="0"/>
              <a:t>Click to edit event headline</a:t>
            </a:r>
            <a:endParaRPr lang="en-DK" dirty="0"/>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Tree>
    <p:extLst>
      <p:ext uri="{BB962C8B-B14F-4D97-AF65-F5344CB8AC3E}">
        <p14:creationId xmlns:p14="http://schemas.microsoft.com/office/powerpoint/2010/main" val="32568470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dirty="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dirty="0"/>
              <a:t>Your quote here, </a:t>
            </a:r>
            <a:r>
              <a:rPr lang="en-US" noProof="0" dirty="0" err="1"/>
              <a:t>Sigilne</a:t>
            </a:r>
            <a:r>
              <a:rPr lang="en-US" noProof="0" dirty="0"/>
              <a:t> </a:t>
            </a:r>
            <a:r>
              <a:rPr lang="en-US" noProof="0" dirty="0" err="1"/>
              <a:t>nonsum</a:t>
            </a:r>
            <a:r>
              <a:rPr lang="en-US" noProof="0" dirty="0"/>
              <a:t> public eps, </a:t>
            </a:r>
            <a:r>
              <a:rPr lang="en-US" noProof="0" dirty="0" err="1"/>
              <a:t>nonsim</a:t>
            </a:r>
            <a:r>
              <a:rPr lang="en-US" noProof="0" dirty="0"/>
              <a:t> </a:t>
            </a:r>
            <a:r>
              <a:rPr lang="en-US" noProof="0" dirty="0" err="1"/>
              <a:t>ortusa</a:t>
            </a:r>
            <a:r>
              <a:rPr lang="en-US" noProof="0" dirty="0"/>
              <a:t> con </a:t>
            </a:r>
            <a:r>
              <a:rPr lang="en-US" noProof="0" dirty="0" err="1"/>
              <a:t>hocam</a:t>
            </a:r>
            <a:r>
              <a:rPr lang="en-US" noProof="0" dirty="0"/>
              <a:t> </a:t>
            </a:r>
            <a:r>
              <a:rPr lang="en-US" noProof="0" dirty="0" err="1"/>
              <a:t>sente</a:t>
            </a:r>
            <a:r>
              <a:rPr lang="en-US" noProof="0" dirty="0"/>
              <a:t> </a:t>
            </a:r>
            <a:r>
              <a:rPr lang="en-US" noProof="0" dirty="0" err="1"/>
              <a:t>nonsum</a:t>
            </a:r>
            <a:r>
              <a:rPr lang="en-US" noProof="0" dirty="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dirty="0" err="1"/>
              <a:t>Navne</a:t>
            </a:r>
            <a:r>
              <a:rPr lang="en-US" noProof="0" dirty="0"/>
              <a:t> </a:t>
            </a:r>
            <a:r>
              <a:rPr lang="en-US" noProof="0" dirty="0" err="1"/>
              <a:t>Navneson</a:t>
            </a:r>
            <a:endParaRPr lang="en-US" noProof="0" dirty="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dirty="0"/>
              <a:t>Click to apply round </a:t>
            </a:r>
            <a:br>
              <a:rPr lang="en-US" noProof="0" dirty="0"/>
            </a:br>
            <a:r>
              <a:rPr lang="en-US" noProof="0" dirty="0"/>
              <a:t>image of the person </a:t>
            </a:r>
          </a:p>
        </p:txBody>
      </p:sp>
    </p:spTree>
    <p:extLst>
      <p:ext uri="{BB962C8B-B14F-4D97-AF65-F5344CB8AC3E}">
        <p14:creationId xmlns:p14="http://schemas.microsoft.com/office/powerpoint/2010/main" val="1791098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dirty="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dirty="0"/>
              <a:t>Your quote here, </a:t>
            </a:r>
            <a:r>
              <a:rPr lang="en-US" noProof="0" dirty="0" err="1"/>
              <a:t>Sigilne</a:t>
            </a:r>
            <a:r>
              <a:rPr lang="en-US" noProof="0" dirty="0"/>
              <a:t> </a:t>
            </a:r>
            <a:r>
              <a:rPr lang="en-US" noProof="0" dirty="0" err="1"/>
              <a:t>nonsum</a:t>
            </a:r>
            <a:r>
              <a:rPr lang="en-US" noProof="0" dirty="0"/>
              <a:t> public eps, </a:t>
            </a:r>
            <a:r>
              <a:rPr lang="en-US" noProof="0" dirty="0" err="1"/>
              <a:t>nonsim</a:t>
            </a:r>
            <a:r>
              <a:rPr lang="en-US" noProof="0" dirty="0"/>
              <a:t> </a:t>
            </a:r>
            <a:r>
              <a:rPr lang="en-US" noProof="0" dirty="0" err="1"/>
              <a:t>ortusa</a:t>
            </a:r>
            <a:r>
              <a:rPr lang="en-US" noProof="0" dirty="0"/>
              <a:t> con </a:t>
            </a:r>
            <a:r>
              <a:rPr lang="en-US" noProof="0" dirty="0" err="1"/>
              <a:t>hocam</a:t>
            </a:r>
            <a:r>
              <a:rPr lang="en-US" noProof="0" dirty="0"/>
              <a:t> </a:t>
            </a:r>
            <a:r>
              <a:rPr lang="en-US" noProof="0" dirty="0" err="1"/>
              <a:t>sente</a:t>
            </a:r>
            <a:r>
              <a:rPr lang="en-US" noProof="0" dirty="0"/>
              <a:t> </a:t>
            </a:r>
            <a:r>
              <a:rPr lang="en-US" noProof="0" dirty="0" err="1"/>
              <a:t>nonsum</a:t>
            </a:r>
            <a:r>
              <a:rPr lang="en-US" noProof="0" dirty="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dirty="0" err="1"/>
              <a:t>Navne</a:t>
            </a:r>
            <a:r>
              <a:rPr lang="en-US" noProof="0" dirty="0"/>
              <a:t> </a:t>
            </a:r>
            <a:r>
              <a:rPr lang="en-US" noProof="0" dirty="0" err="1"/>
              <a:t>Navneson</a:t>
            </a:r>
            <a:endParaRPr lang="en-US" noProof="0" dirty="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dirty="0"/>
              <a:t>Click to </a:t>
            </a:r>
            <a:br>
              <a:rPr lang="en-US" noProof="0" dirty="0"/>
            </a:br>
            <a:r>
              <a:rPr lang="en-US" noProof="0" dirty="0"/>
              <a:t>apply round image of the person </a:t>
            </a:r>
          </a:p>
        </p:txBody>
      </p:sp>
    </p:spTree>
    <p:extLst>
      <p:ext uri="{BB962C8B-B14F-4D97-AF65-F5344CB8AC3E}">
        <p14:creationId xmlns:p14="http://schemas.microsoft.com/office/powerpoint/2010/main" val="1974688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dirty="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820202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End slide ">
    <p:bg>
      <p:bgPr>
        <a:solidFill>
          <a:srgbClr val="A7D4DE"/>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dirty="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2"/>
          <a:stretch>
            <a:fillRect/>
          </a:stretch>
        </p:blipFill>
        <p:spPr>
          <a:xfrm>
            <a:off x="3370195" y="2331389"/>
            <a:ext cx="5451608" cy="1613676"/>
          </a:xfrm>
          <a:prstGeom prst="rect">
            <a:avLst/>
          </a:prstGeom>
        </p:spPr>
      </p:pic>
    </p:spTree>
    <p:extLst>
      <p:ext uri="{BB962C8B-B14F-4D97-AF65-F5344CB8AC3E}">
        <p14:creationId xmlns:p14="http://schemas.microsoft.com/office/powerpoint/2010/main" val="30587935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dirty="0"/>
              <a:t>Your ema</a:t>
            </a:r>
            <a:r>
              <a:rPr lang="en-US" noProof="0" dirty="0" err="1"/>
              <a:t>il</a:t>
            </a:r>
            <a:r>
              <a:rPr lang="en-US" noProof="0" dirty="0"/>
              <a:t> </a:t>
            </a:r>
            <a:r>
              <a:rPr lang="en-US" dirty="0"/>
              <a:t>or thanks note</a:t>
            </a:r>
          </a:p>
        </p:txBody>
      </p:sp>
    </p:spTree>
    <p:extLst>
      <p:ext uri="{BB962C8B-B14F-4D97-AF65-F5344CB8AC3E}">
        <p14:creationId xmlns:p14="http://schemas.microsoft.com/office/powerpoint/2010/main" val="211674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698290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910955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947642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3676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dirty="0"/>
              <a:t>CLICK TO EDIT HEADER</a:t>
            </a:r>
            <a:endParaRPr lang="en-DK" dirty="0"/>
          </a:p>
        </p:txBody>
      </p:sp>
    </p:spTree>
    <p:extLst>
      <p:ext uri="{BB962C8B-B14F-4D97-AF65-F5344CB8AC3E}">
        <p14:creationId xmlns:p14="http://schemas.microsoft.com/office/powerpoint/2010/main" val="20159711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dirty="0"/>
              <a:t>Click to edit headline</a:t>
            </a:r>
            <a:endParaRPr lang="en-DK" dirty="0"/>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dirty="0" err="1">
                <a:solidFill>
                  <a:srgbClr val="2B2A2A"/>
                </a:solidFill>
                <a:latin typeface="Arial" panose="020B0604020202020204" pitchFamily="34" charset="0"/>
                <a:cs typeface="Arial" panose="020B0604020202020204" pitchFamily="34" charset="0"/>
              </a:rPr>
              <a:t>Text</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dirty="0">
                <a:solidFill>
                  <a:srgbClr val="2B2A2A"/>
                </a:solidFill>
                <a:latin typeface="Arial" panose="020B0604020202020204" pitchFamily="34" charset="0"/>
                <a:cs typeface="Arial" panose="020B0604020202020204" pitchFamily="34" charset="0"/>
              </a:rPr>
              <a:t>Background </a:t>
            </a:r>
            <a:r>
              <a:rPr lang="da-DK" sz="1100" dirty="0" err="1">
                <a:solidFill>
                  <a:srgbClr val="2B2A2A"/>
                </a:solidFill>
                <a:latin typeface="Arial" panose="020B0604020202020204" pitchFamily="34" charset="0"/>
                <a:cs typeface="Arial" panose="020B0604020202020204" pitchFamily="34" charset="0"/>
              </a:rPr>
              <a:t>color</a:t>
            </a:r>
            <a:endParaRPr lang="da-DK" sz="1100" dirty="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Primary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Secondary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dirty="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dirty="0">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12051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9" r:id="rId5"/>
    <p:sldLayoutId id="2147483718" r:id="rId6"/>
    <p:sldLayoutId id="2147483715" r:id="rId7"/>
    <p:sldLayoutId id="2147483716" r:id="rId8"/>
    <p:sldLayoutId id="2147483717" r:id="rId9"/>
    <p:sldLayoutId id="2147483731" r:id="rId10"/>
    <p:sldLayoutId id="2147483734" r:id="rId11"/>
    <p:sldLayoutId id="2147483735" r:id="rId12"/>
    <p:sldLayoutId id="2147483736" r:id="rId13"/>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dirty="0"/>
              <a:t>Click to edit headline</a:t>
            </a:r>
            <a:endParaRPr lang="en-DK" dirty="0"/>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dirty="0" err="1">
                <a:solidFill>
                  <a:srgbClr val="2B2A2A"/>
                </a:solidFill>
                <a:latin typeface="Arial" panose="020B0604020202020204" pitchFamily="34" charset="0"/>
                <a:cs typeface="Arial" panose="020B0604020202020204" pitchFamily="34" charset="0"/>
              </a:rPr>
              <a:t>Text</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dirty="0">
                <a:solidFill>
                  <a:srgbClr val="2B2A2A"/>
                </a:solidFill>
                <a:latin typeface="Arial" panose="020B0604020202020204" pitchFamily="34" charset="0"/>
                <a:cs typeface="Arial" panose="020B0604020202020204" pitchFamily="34" charset="0"/>
              </a:rPr>
              <a:t>Background </a:t>
            </a:r>
            <a:r>
              <a:rPr lang="da-DK" sz="1100" dirty="0" err="1">
                <a:solidFill>
                  <a:srgbClr val="2B2A2A"/>
                </a:solidFill>
                <a:latin typeface="Arial" panose="020B0604020202020204" pitchFamily="34" charset="0"/>
                <a:cs typeface="Arial" panose="020B0604020202020204" pitchFamily="34" charset="0"/>
              </a:rPr>
              <a:t>color</a:t>
            </a:r>
            <a:endParaRPr lang="da-DK" sz="1100" dirty="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Primary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Secondary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dirty="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dirty="0">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07062801"/>
      </p:ext>
    </p:extLst>
  </p:cSld>
  <p:clrMap bg1="lt1" tx1="dk1" bg2="lt2" tx2="dk2" accent1="accent1" accent2="accent2" accent3="accent3" accent4="accent4" accent5="accent5" accent6="accent6" hlink="hlink" folHlink="folHlink"/>
  <p:sldLayoutIdLst>
    <p:sldLayoutId id="2147483660" r:id="rId1"/>
    <p:sldLayoutId id="2147483721" r:id="rId2"/>
    <p:sldLayoutId id="2147483720" r:id="rId3"/>
    <p:sldLayoutId id="2147483662" r:id="rId4"/>
    <p:sldLayoutId id="2147483663" r:id="rId5"/>
    <p:sldLayoutId id="2147483665" r:id="rId6"/>
    <p:sldLayoutId id="2147483691" r:id="rId7"/>
    <p:sldLayoutId id="2147483666" r:id="rId8"/>
    <p:sldLayoutId id="2147483673" r:id="rId9"/>
    <p:sldLayoutId id="2147483674" r:id="rId10"/>
    <p:sldLayoutId id="2147483667" r:id="rId11"/>
    <p:sldLayoutId id="2147483676" r:id="rId12"/>
    <p:sldLayoutId id="2147483677" r:id="rId13"/>
    <p:sldLayoutId id="2147483722" r:id="rId14"/>
    <p:sldLayoutId id="2147483679" r:id="rId15"/>
    <p:sldLayoutId id="2147483680" r:id="rId16"/>
    <p:sldLayoutId id="2147483723" r:id="rId17"/>
    <p:sldLayoutId id="2147483733" r:id="rId18"/>
    <p:sldLayoutId id="2147483681" r:id="rId19"/>
    <p:sldLayoutId id="2147483682" r:id="rId20"/>
    <p:sldLayoutId id="2147483683" r:id="rId21"/>
    <p:sldLayoutId id="2147483684" r:id="rId22"/>
    <p:sldLayoutId id="2147483675" r:id="rId23"/>
    <p:sldLayoutId id="2147483686" r:id="rId24"/>
    <p:sldLayoutId id="2147483687" r:id="rId25"/>
    <p:sldLayoutId id="2147483688" r:id="rId26"/>
    <p:sldLayoutId id="2147483689" r:id="rId27"/>
    <p:sldLayoutId id="2147483690" r:id="rId28"/>
    <p:sldLayoutId id="2147483685" r:id="rId29"/>
    <p:sldLayoutId id="2147483692" r:id="rId30"/>
    <p:sldLayoutId id="2147483693" r:id="rId31"/>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86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6EC3F1-D682-0748-B446-F4D23993D4F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8FFC57DF-F311-4246-8982-48FA6C915768}"/>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9904A51B-FAC4-B645-B516-05C89185E4D1}"/>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a:extLst>
              <a:ext uri="{FF2B5EF4-FFF2-40B4-BE49-F238E27FC236}">
                <a16:creationId xmlns:a16="http://schemas.microsoft.com/office/drawing/2014/main" id="{C3CFED67-4D3B-714E-A097-A2BFBF9056CD}"/>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5">
            <a:extLst>
              <a:ext uri="{FF2B5EF4-FFF2-40B4-BE49-F238E27FC236}">
                <a16:creationId xmlns:a16="http://schemas.microsoft.com/office/drawing/2014/main" id="{96535B52-3BE2-0941-B0D7-076CBED500FD}"/>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7" name="Rectangle 6">
            <a:extLst>
              <a:ext uri="{FF2B5EF4-FFF2-40B4-BE49-F238E27FC236}">
                <a16:creationId xmlns:a16="http://schemas.microsoft.com/office/drawing/2014/main" id="{DB75E5A7-9EF0-284E-999B-6BF3841D62B5}"/>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8" name="TextBox 7">
            <a:extLst>
              <a:ext uri="{FF2B5EF4-FFF2-40B4-BE49-F238E27FC236}">
                <a16:creationId xmlns:a16="http://schemas.microsoft.com/office/drawing/2014/main" id="{08BF843A-0A3D-4549-9192-97CC64258899}"/>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dirty="0" err="1">
                <a:solidFill>
                  <a:srgbClr val="2B2A2A"/>
                </a:solidFill>
                <a:latin typeface="Arial" panose="020B0604020202020204" pitchFamily="34" charset="0"/>
                <a:cs typeface="Arial" panose="020B0604020202020204" pitchFamily="34" charset="0"/>
              </a:rPr>
              <a:t>Text</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1A366B-93D7-3040-83D4-920C620B4160}"/>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dirty="0">
                <a:solidFill>
                  <a:srgbClr val="2B2A2A"/>
                </a:solidFill>
                <a:latin typeface="Arial" panose="020B0604020202020204" pitchFamily="34" charset="0"/>
                <a:cs typeface="Arial" panose="020B0604020202020204" pitchFamily="34" charset="0"/>
              </a:rPr>
              <a:t>Background </a:t>
            </a:r>
            <a:r>
              <a:rPr lang="da-DK" sz="1100" dirty="0" err="1">
                <a:solidFill>
                  <a:srgbClr val="2B2A2A"/>
                </a:solidFill>
                <a:latin typeface="Arial" panose="020B0604020202020204" pitchFamily="34" charset="0"/>
                <a:cs typeface="Arial" panose="020B0604020202020204" pitchFamily="34" charset="0"/>
              </a:rPr>
              <a:t>color</a:t>
            </a:r>
            <a:endParaRPr lang="da-DK" sz="1100" dirty="0">
              <a:solidFill>
                <a:srgbClr val="2B2A2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967D64-1167-674B-A56F-0631EA9B72C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Primary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B1EE735-30BC-4444-B538-28148A76082D}"/>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Secondary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8FAF33-6635-044F-9B7B-431E6CB14CE0}"/>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13" name="TextBox 12">
            <a:extLst>
              <a:ext uri="{FF2B5EF4-FFF2-40B4-BE49-F238E27FC236}">
                <a16:creationId xmlns:a16="http://schemas.microsoft.com/office/drawing/2014/main" id="{B126E807-2D84-004E-8587-C8F95FED147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dirty="0">
                <a:solidFill>
                  <a:srgbClr val="005E58"/>
                </a:solidFill>
                <a:latin typeface="Arial" panose="020B0604020202020204" pitchFamily="34" charset="0"/>
                <a:cs typeface="Arial" panose="020B0604020202020204" pitchFamily="34" charset="0"/>
              </a:rPr>
              <a:t>Headline 2. Arial Blod, 36 pt.   </a:t>
            </a:r>
          </a:p>
        </p:txBody>
      </p:sp>
      <p:sp>
        <p:nvSpPr>
          <p:cNvPr id="14" name="TextBox 13">
            <a:extLst>
              <a:ext uri="{FF2B5EF4-FFF2-40B4-BE49-F238E27FC236}">
                <a16:creationId xmlns:a16="http://schemas.microsoft.com/office/drawing/2014/main" id="{74EA6582-E0B8-3847-9364-FEA7F5A45BF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15" name="TextBox 14">
            <a:extLst>
              <a:ext uri="{FF2B5EF4-FFF2-40B4-BE49-F238E27FC236}">
                <a16:creationId xmlns:a16="http://schemas.microsoft.com/office/drawing/2014/main" id="{0E1CEB5E-3727-5C4C-98F7-4CE9FBEFDF69}"/>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dirty="0">
                <a:solidFill>
                  <a:srgbClr val="D5450D"/>
                </a:solidFill>
                <a:latin typeface="Arial" panose="020B0604020202020204" pitchFamily="34" charset="0"/>
                <a:cs typeface="Arial" panose="020B0604020202020204" pitchFamily="34" charset="0"/>
              </a:rPr>
              <a:t>Hyperlink</a:t>
            </a:r>
          </a:p>
        </p:txBody>
      </p:sp>
      <p:sp>
        <p:nvSpPr>
          <p:cNvPr id="16" name="Rectangle 15">
            <a:extLst>
              <a:ext uri="{FF2B5EF4-FFF2-40B4-BE49-F238E27FC236}">
                <a16:creationId xmlns:a16="http://schemas.microsoft.com/office/drawing/2014/main" id="{E24B1285-D46E-AD45-8F1C-321C951F4C27}"/>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CBAF3F29-B545-484E-B07D-D4C4B376CCA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87924503"/>
      </p:ext>
    </p:extLst>
  </p:cSld>
  <p:clrMap bg1="lt1" tx1="dk1" bg2="lt2" tx2="dk2" accent1="accent1" accent2="accent2" accent3="accent3" accent4="accent4" accent5="accent5" accent6="accent6" hlink="hlink" folHlink="folHlink"/>
  <p:sldLayoutIdLst>
    <p:sldLayoutId id="2147483708" r:id="rId1"/>
    <p:sldLayoutId id="2147483706" r:id="rId2"/>
    <p:sldLayoutId id="214748370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notesSlide" Target="../notesSlides/notesSlide10.xml"/><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13" Type="http://schemas.openxmlformats.org/officeDocument/2006/relationships/image" Target="../media/image68.png"/><Relationship Id="rId18" Type="http://schemas.openxmlformats.org/officeDocument/2006/relationships/image" Target="../media/image73.svg"/><Relationship Id="rId26" Type="http://schemas.openxmlformats.org/officeDocument/2006/relationships/image" Target="../media/image81.svg"/><Relationship Id="rId3" Type="http://schemas.openxmlformats.org/officeDocument/2006/relationships/image" Target="../media/image58.png"/><Relationship Id="rId21" Type="http://schemas.openxmlformats.org/officeDocument/2006/relationships/image" Target="../media/image76.png"/><Relationship Id="rId34" Type="http://schemas.openxmlformats.org/officeDocument/2006/relationships/image" Target="../media/image89.svg"/><Relationship Id="rId7" Type="http://schemas.openxmlformats.org/officeDocument/2006/relationships/image" Target="../media/image62.png"/><Relationship Id="rId12" Type="http://schemas.openxmlformats.org/officeDocument/2006/relationships/image" Target="../media/image67.svg"/><Relationship Id="rId17" Type="http://schemas.openxmlformats.org/officeDocument/2006/relationships/image" Target="../media/image72.png"/><Relationship Id="rId25" Type="http://schemas.openxmlformats.org/officeDocument/2006/relationships/image" Target="../media/image80.png"/><Relationship Id="rId33" Type="http://schemas.openxmlformats.org/officeDocument/2006/relationships/image" Target="../media/image88.png"/><Relationship Id="rId2" Type="http://schemas.openxmlformats.org/officeDocument/2006/relationships/notesSlide" Target="../notesSlides/notesSlide13.xml"/><Relationship Id="rId16" Type="http://schemas.openxmlformats.org/officeDocument/2006/relationships/image" Target="../media/image71.svg"/><Relationship Id="rId20" Type="http://schemas.openxmlformats.org/officeDocument/2006/relationships/image" Target="../media/image75.svg"/><Relationship Id="rId29"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66.png"/><Relationship Id="rId24" Type="http://schemas.openxmlformats.org/officeDocument/2006/relationships/image" Target="../media/image79.svg"/><Relationship Id="rId32" Type="http://schemas.openxmlformats.org/officeDocument/2006/relationships/image" Target="../media/image87.sv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3.svg"/><Relationship Id="rId10" Type="http://schemas.openxmlformats.org/officeDocument/2006/relationships/image" Target="../media/image65.svg"/><Relationship Id="rId19" Type="http://schemas.openxmlformats.org/officeDocument/2006/relationships/image" Target="../media/image74.png"/><Relationship Id="rId31" Type="http://schemas.openxmlformats.org/officeDocument/2006/relationships/image" Target="../media/image86.pn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69.svg"/><Relationship Id="rId22" Type="http://schemas.openxmlformats.org/officeDocument/2006/relationships/image" Target="../media/image77.svg"/><Relationship Id="rId27" Type="http://schemas.openxmlformats.org/officeDocument/2006/relationships/image" Target="../media/image82.png"/><Relationship Id="rId30" Type="http://schemas.openxmlformats.org/officeDocument/2006/relationships/image" Target="../media/image85.svg"/><Relationship Id="rId8" Type="http://schemas.openxmlformats.org/officeDocument/2006/relationships/image" Target="../media/image63.svg"/></Relationships>
</file>

<file path=ppt/slides/_rels/slide1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3" Type="http://schemas.openxmlformats.org/officeDocument/2006/relationships/image" Target="../media/image97.svg"/><Relationship Id="rId18" Type="http://schemas.openxmlformats.org/officeDocument/2006/relationships/image" Target="../media/image102.png"/><Relationship Id="rId26" Type="http://schemas.openxmlformats.org/officeDocument/2006/relationships/image" Target="../media/image110.png"/><Relationship Id="rId39" Type="http://schemas.openxmlformats.org/officeDocument/2006/relationships/image" Target="../media/image123.svg"/><Relationship Id="rId21" Type="http://schemas.openxmlformats.org/officeDocument/2006/relationships/image" Target="../media/image105.svg"/><Relationship Id="rId34" Type="http://schemas.openxmlformats.org/officeDocument/2006/relationships/image" Target="../media/image118.png"/><Relationship Id="rId42" Type="http://schemas.openxmlformats.org/officeDocument/2006/relationships/image" Target="../media/image126.png"/><Relationship Id="rId47" Type="http://schemas.openxmlformats.org/officeDocument/2006/relationships/image" Target="../media/image62.png"/><Relationship Id="rId7" Type="http://schemas.openxmlformats.org/officeDocument/2006/relationships/image" Target="../media/image58.png"/><Relationship Id="rId2" Type="http://schemas.openxmlformats.org/officeDocument/2006/relationships/notesSlide" Target="../notesSlides/notesSlide16.xml"/><Relationship Id="rId16" Type="http://schemas.openxmlformats.org/officeDocument/2006/relationships/image" Target="../media/image100.svg"/><Relationship Id="rId29"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95.png"/><Relationship Id="rId24" Type="http://schemas.openxmlformats.org/officeDocument/2006/relationships/image" Target="../media/image108.png"/><Relationship Id="rId32" Type="http://schemas.openxmlformats.org/officeDocument/2006/relationships/image" Target="../media/image116.png"/><Relationship Id="rId37" Type="http://schemas.openxmlformats.org/officeDocument/2006/relationships/image" Target="../media/image121.svg"/><Relationship Id="rId40" Type="http://schemas.openxmlformats.org/officeDocument/2006/relationships/image" Target="../media/image124.png"/><Relationship Id="rId45" Type="http://schemas.openxmlformats.org/officeDocument/2006/relationships/image" Target="../media/image129.svg"/><Relationship Id="rId5" Type="http://schemas.openxmlformats.org/officeDocument/2006/relationships/image" Target="../media/image93.png"/><Relationship Id="rId15" Type="http://schemas.openxmlformats.org/officeDocument/2006/relationships/image" Target="../media/image99.png"/><Relationship Id="rId23" Type="http://schemas.openxmlformats.org/officeDocument/2006/relationships/image" Target="../media/image107.png"/><Relationship Id="rId28" Type="http://schemas.openxmlformats.org/officeDocument/2006/relationships/image" Target="../media/image112.png"/><Relationship Id="rId36" Type="http://schemas.openxmlformats.org/officeDocument/2006/relationships/image" Target="../media/image120.png"/><Relationship Id="rId10" Type="http://schemas.openxmlformats.org/officeDocument/2006/relationships/image" Target="../media/image67.svg"/><Relationship Id="rId19" Type="http://schemas.openxmlformats.org/officeDocument/2006/relationships/image" Target="../media/image103.svg"/><Relationship Id="rId31" Type="http://schemas.openxmlformats.org/officeDocument/2006/relationships/image" Target="../media/image115.svg"/><Relationship Id="rId44" Type="http://schemas.openxmlformats.org/officeDocument/2006/relationships/image" Target="../media/image128.png"/><Relationship Id="rId4" Type="http://schemas.openxmlformats.org/officeDocument/2006/relationships/image" Target="../media/image92.svg"/><Relationship Id="rId9" Type="http://schemas.openxmlformats.org/officeDocument/2006/relationships/image" Target="../media/image66.png"/><Relationship Id="rId14" Type="http://schemas.openxmlformats.org/officeDocument/2006/relationships/image" Target="../media/image98.png"/><Relationship Id="rId22" Type="http://schemas.openxmlformats.org/officeDocument/2006/relationships/image" Target="../media/image106.png"/><Relationship Id="rId27" Type="http://schemas.openxmlformats.org/officeDocument/2006/relationships/image" Target="../media/image111.png"/><Relationship Id="rId30" Type="http://schemas.openxmlformats.org/officeDocument/2006/relationships/image" Target="../media/image114.png"/><Relationship Id="rId35" Type="http://schemas.openxmlformats.org/officeDocument/2006/relationships/image" Target="../media/image119.svg"/><Relationship Id="rId43" Type="http://schemas.openxmlformats.org/officeDocument/2006/relationships/image" Target="../media/image127.svg"/><Relationship Id="rId48" Type="http://schemas.openxmlformats.org/officeDocument/2006/relationships/image" Target="../media/image63.svg"/><Relationship Id="rId8" Type="http://schemas.openxmlformats.org/officeDocument/2006/relationships/image" Target="../media/image59.svg"/><Relationship Id="rId3" Type="http://schemas.openxmlformats.org/officeDocument/2006/relationships/image" Target="../media/image64.png"/><Relationship Id="rId12" Type="http://schemas.openxmlformats.org/officeDocument/2006/relationships/image" Target="../media/image96.png"/><Relationship Id="rId17" Type="http://schemas.openxmlformats.org/officeDocument/2006/relationships/image" Target="../media/image101.png"/><Relationship Id="rId25" Type="http://schemas.openxmlformats.org/officeDocument/2006/relationships/image" Target="../media/image109.png"/><Relationship Id="rId33" Type="http://schemas.openxmlformats.org/officeDocument/2006/relationships/image" Target="../media/image117.svg"/><Relationship Id="rId38" Type="http://schemas.openxmlformats.org/officeDocument/2006/relationships/image" Target="../media/image122.png"/><Relationship Id="rId46" Type="http://schemas.openxmlformats.org/officeDocument/2006/relationships/image" Target="../media/image65.svg"/><Relationship Id="rId20" Type="http://schemas.openxmlformats.org/officeDocument/2006/relationships/image" Target="../media/image104.png"/><Relationship Id="rId41" Type="http://schemas.openxmlformats.org/officeDocument/2006/relationships/image" Target="../media/image125.svg"/></Relationships>
</file>

<file path=ppt/slides/_rels/slide19.xml.rels><?xml version="1.0" encoding="UTF-8" standalone="yes"?>
<Relationships xmlns="http://schemas.openxmlformats.org/package/2006/relationships"><Relationship Id="rId13" Type="http://schemas.openxmlformats.org/officeDocument/2006/relationships/image" Target="../media/image65.svg"/><Relationship Id="rId18" Type="http://schemas.openxmlformats.org/officeDocument/2006/relationships/image" Target="../media/image99.png"/><Relationship Id="rId26" Type="http://schemas.openxmlformats.org/officeDocument/2006/relationships/image" Target="../media/image114.png"/><Relationship Id="rId39" Type="http://schemas.openxmlformats.org/officeDocument/2006/relationships/image" Target="../media/image127.svg"/><Relationship Id="rId21" Type="http://schemas.openxmlformats.org/officeDocument/2006/relationships/image" Target="../media/image63.svg"/><Relationship Id="rId34" Type="http://schemas.openxmlformats.org/officeDocument/2006/relationships/image" Target="../media/image122.png"/><Relationship Id="rId42" Type="http://schemas.openxmlformats.org/officeDocument/2006/relationships/image" Target="../media/image104.png"/><Relationship Id="rId47" Type="http://schemas.openxmlformats.org/officeDocument/2006/relationships/image" Target="../media/image138.svg"/><Relationship Id="rId7" Type="http://schemas.openxmlformats.org/officeDocument/2006/relationships/image" Target="../media/image58.png"/><Relationship Id="rId2" Type="http://schemas.openxmlformats.org/officeDocument/2006/relationships/notesSlide" Target="../notesSlides/notesSlide17.xml"/><Relationship Id="rId16" Type="http://schemas.openxmlformats.org/officeDocument/2006/relationships/image" Target="../media/image130.png"/><Relationship Id="rId29" Type="http://schemas.openxmlformats.org/officeDocument/2006/relationships/image" Target="../media/image117.svg"/><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60.png"/><Relationship Id="rId24" Type="http://schemas.openxmlformats.org/officeDocument/2006/relationships/image" Target="../media/image102.png"/><Relationship Id="rId32" Type="http://schemas.openxmlformats.org/officeDocument/2006/relationships/image" Target="../media/image120.png"/><Relationship Id="rId37" Type="http://schemas.openxmlformats.org/officeDocument/2006/relationships/image" Target="../media/image125.svg"/><Relationship Id="rId40" Type="http://schemas.openxmlformats.org/officeDocument/2006/relationships/image" Target="../media/image134.png"/><Relationship Id="rId45" Type="http://schemas.openxmlformats.org/officeDocument/2006/relationships/image" Target="../media/image136.png"/><Relationship Id="rId5" Type="http://schemas.openxmlformats.org/officeDocument/2006/relationships/image" Target="../media/image93.png"/><Relationship Id="rId15" Type="http://schemas.openxmlformats.org/officeDocument/2006/relationships/image" Target="../media/image97.svg"/><Relationship Id="rId23" Type="http://schemas.openxmlformats.org/officeDocument/2006/relationships/image" Target="../media/image133.svg"/><Relationship Id="rId28" Type="http://schemas.openxmlformats.org/officeDocument/2006/relationships/image" Target="../media/image116.png"/><Relationship Id="rId36" Type="http://schemas.openxmlformats.org/officeDocument/2006/relationships/image" Target="../media/image124.png"/><Relationship Id="rId10" Type="http://schemas.openxmlformats.org/officeDocument/2006/relationships/image" Target="../media/image67.svg"/><Relationship Id="rId19" Type="http://schemas.openxmlformats.org/officeDocument/2006/relationships/image" Target="../media/image100.svg"/><Relationship Id="rId31" Type="http://schemas.openxmlformats.org/officeDocument/2006/relationships/image" Target="../media/image119.svg"/><Relationship Id="rId44" Type="http://schemas.openxmlformats.org/officeDocument/2006/relationships/image" Target="../media/image135.png"/><Relationship Id="rId4" Type="http://schemas.openxmlformats.org/officeDocument/2006/relationships/image" Target="../media/image92.svg"/><Relationship Id="rId9" Type="http://schemas.openxmlformats.org/officeDocument/2006/relationships/image" Target="../media/image66.png"/><Relationship Id="rId14" Type="http://schemas.openxmlformats.org/officeDocument/2006/relationships/image" Target="../media/image96.png"/><Relationship Id="rId22" Type="http://schemas.openxmlformats.org/officeDocument/2006/relationships/image" Target="../media/image132.png"/><Relationship Id="rId27" Type="http://schemas.openxmlformats.org/officeDocument/2006/relationships/image" Target="../media/image115.svg"/><Relationship Id="rId30" Type="http://schemas.openxmlformats.org/officeDocument/2006/relationships/image" Target="../media/image118.png"/><Relationship Id="rId35" Type="http://schemas.openxmlformats.org/officeDocument/2006/relationships/image" Target="../media/image123.svg"/><Relationship Id="rId43" Type="http://schemas.openxmlformats.org/officeDocument/2006/relationships/image" Target="../media/image105.svg"/><Relationship Id="rId8" Type="http://schemas.openxmlformats.org/officeDocument/2006/relationships/image" Target="../media/image59.svg"/><Relationship Id="rId3" Type="http://schemas.openxmlformats.org/officeDocument/2006/relationships/image" Target="../media/image64.png"/><Relationship Id="rId12" Type="http://schemas.openxmlformats.org/officeDocument/2006/relationships/image" Target="../media/image61.svg"/><Relationship Id="rId17" Type="http://schemas.openxmlformats.org/officeDocument/2006/relationships/image" Target="../media/image131.svg"/><Relationship Id="rId25" Type="http://schemas.openxmlformats.org/officeDocument/2006/relationships/image" Target="../media/image103.svg"/><Relationship Id="rId33" Type="http://schemas.openxmlformats.org/officeDocument/2006/relationships/image" Target="../media/image121.svg"/><Relationship Id="rId38" Type="http://schemas.openxmlformats.org/officeDocument/2006/relationships/image" Target="../media/image126.png"/><Relationship Id="rId46" Type="http://schemas.openxmlformats.org/officeDocument/2006/relationships/image" Target="../media/image137.png"/><Relationship Id="rId20" Type="http://schemas.openxmlformats.org/officeDocument/2006/relationships/image" Target="../media/image62.png"/><Relationship Id="rId41" Type="http://schemas.openxmlformats.org/officeDocument/2006/relationships/image" Target="../media/image12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3" Type="http://schemas.openxmlformats.org/officeDocument/2006/relationships/image" Target="../media/image66.png"/><Relationship Id="rId18" Type="http://schemas.openxmlformats.org/officeDocument/2006/relationships/image" Target="../media/image71.svg"/><Relationship Id="rId26" Type="http://schemas.openxmlformats.org/officeDocument/2006/relationships/image" Target="../media/image145.png"/><Relationship Id="rId39" Type="http://schemas.openxmlformats.org/officeDocument/2006/relationships/image" Target="../media/image103.svg"/><Relationship Id="rId21" Type="http://schemas.openxmlformats.org/officeDocument/2006/relationships/image" Target="../media/image140.svg"/><Relationship Id="rId34" Type="http://schemas.openxmlformats.org/officeDocument/2006/relationships/image" Target="../media/image153.png"/><Relationship Id="rId42" Type="http://schemas.openxmlformats.org/officeDocument/2006/relationships/image" Target="../media/image99.png"/><Relationship Id="rId47" Type="http://schemas.openxmlformats.org/officeDocument/2006/relationships/image" Target="../media/image160.svg"/><Relationship Id="rId50" Type="http://schemas.openxmlformats.org/officeDocument/2006/relationships/image" Target="../media/image163.png"/><Relationship Id="rId7" Type="http://schemas.openxmlformats.org/officeDocument/2006/relationships/image" Target="../media/image60.png"/><Relationship Id="rId2" Type="http://schemas.openxmlformats.org/officeDocument/2006/relationships/notesSlide" Target="../notesSlides/notesSlide18.xml"/><Relationship Id="rId16" Type="http://schemas.openxmlformats.org/officeDocument/2006/relationships/image" Target="../media/image69.svg"/><Relationship Id="rId29" Type="http://schemas.openxmlformats.org/officeDocument/2006/relationships/image" Target="../media/image148.svg"/><Relationship Id="rId11" Type="http://schemas.openxmlformats.org/officeDocument/2006/relationships/image" Target="../media/image64.png"/><Relationship Id="rId24" Type="http://schemas.openxmlformats.org/officeDocument/2006/relationships/image" Target="../media/image143.png"/><Relationship Id="rId32" Type="http://schemas.openxmlformats.org/officeDocument/2006/relationships/image" Target="../media/image151.png"/><Relationship Id="rId37" Type="http://schemas.openxmlformats.org/officeDocument/2006/relationships/image" Target="../media/image156.svg"/><Relationship Id="rId40" Type="http://schemas.openxmlformats.org/officeDocument/2006/relationships/image" Target="../media/image130.png"/><Relationship Id="rId45" Type="http://schemas.openxmlformats.org/officeDocument/2006/relationships/image" Target="../media/image158.svg"/><Relationship Id="rId53" Type="http://schemas.openxmlformats.org/officeDocument/2006/relationships/image" Target="../media/image137.png"/><Relationship Id="rId5" Type="http://schemas.openxmlformats.org/officeDocument/2006/relationships/image" Target="../media/image58.png"/><Relationship Id="rId10" Type="http://schemas.openxmlformats.org/officeDocument/2006/relationships/image" Target="../media/image63.svg"/><Relationship Id="rId19" Type="http://schemas.openxmlformats.org/officeDocument/2006/relationships/image" Target="../media/image92.svg"/><Relationship Id="rId31" Type="http://schemas.openxmlformats.org/officeDocument/2006/relationships/image" Target="../media/image150.svg"/><Relationship Id="rId44" Type="http://schemas.openxmlformats.org/officeDocument/2006/relationships/image" Target="../media/image157.png"/><Relationship Id="rId52" Type="http://schemas.openxmlformats.org/officeDocument/2006/relationships/image" Target="../media/image165.png"/><Relationship Id="rId4" Type="http://schemas.openxmlformats.org/officeDocument/2006/relationships/image" Target="../media/image97.svg"/><Relationship Id="rId9" Type="http://schemas.openxmlformats.org/officeDocument/2006/relationships/image" Target="../media/image62.png"/><Relationship Id="rId14" Type="http://schemas.openxmlformats.org/officeDocument/2006/relationships/image" Target="../media/image67.svg"/><Relationship Id="rId22" Type="http://schemas.openxmlformats.org/officeDocument/2006/relationships/image" Target="../media/image141.png"/><Relationship Id="rId27" Type="http://schemas.openxmlformats.org/officeDocument/2006/relationships/image" Target="../media/image146.svg"/><Relationship Id="rId30" Type="http://schemas.openxmlformats.org/officeDocument/2006/relationships/image" Target="../media/image149.png"/><Relationship Id="rId35" Type="http://schemas.openxmlformats.org/officeDocument/2006/relationships/image" Target="../media/image154.svg"/><Relationship Id="rId43" Type="http://schemas.openxmlformats.org/officeDocument/2006/relationships/image" Target="../media/image100.svg"/><Relationship Id="rId48" Type="http://schemas.openxmlformats.org/officeDocument/2006/relationships/image" Target="../media/image161.png"/><Relationship Id="rId8" Type="http://schemas.openxmlformats.org/officeDocument/2006/relationships/image" Target="../media/image61.svg"/><Relationship Id="rId51" Type="http://schemas.openxmlformats.org/officeDocument/2006/relationships/image" Target="../media/image164.png"/><Relationship Id="rId3" Type="http://schemas.openxmlformats.org/officeDocument/2006/relationships/image" Target="../media/image96.png"/><Relationship Id="rId12" Type="http://schemas.openxmlformats.org/officeDocument/2006/relationships/image" Target="../media/image65.svg"/><Relationship Id="rId17" Type="http://schemas.openxmlformats.org/officeDocument/2006/relationships/image" Target="../media/image70.png"/><Relationship Id="rId25" Type="http://schemas.openxmlformats.org/officeDocument/2006/relationships/image" Target="../media/image144.svg"/><Relationship Id="rId33" Type="http://schemas.openxmlformats.org/officeDocument/2006/relationships/image" Target="../media/image152.svg"/><Relationship Id="rId38" Type="http://schemas.openxmlformats.org/officeDocument/2006/relationships/image" Target="../media/image102.png"/><Relationship Id="rId46" Type="http://schemas.openxmlformats.org/officeDocument/2006/relationships/image" Target="../media/image159.png"/><Relationship Id="rId20" Type="http://schemas.openxmlformats.org/officeDocument/2006/relationships/image" Target="../media/image139.png"/><Relationship Id="rId41" Type="http://schemas.openxmlformats.org/officeDocument/2006/relationships/image" Target="../media/image131.svg"/><Relationship Id="rId54" Type="http://schemas.openxmlformats.org/officeDocument/2006/relationships/image" Target="../media/image138.svg"/><Relationship Id="rId1" Type="http://schemas.openxmlformats.org/officeDocument/2006/relationships/slideLayout" Target="../slideLayouts/slideLayout7.xml"/><Relationship Id="rId6" Type="http://schemas.openxmlformats.org/officeDocument/2006/relationships/image" Target="../media/image59.svg"/><Relationship Id="rId15" Type="http://schemas.openxmlformats.org/officeDocument/2006/relationships/image" Target="../media/image68.png"/><Relationship Id="rId23" Type="http://schemas.openxmlformats.org/officeDocument/2006/relationships/image" Target="../media/image142.svg"/><Relationship Id="rId28" Type="http://schemas.openxmlformats.org/officeDocument/2006/relationships/image" Target="../media/image147.png"/><Relationship Id="rId36" Type="http://schemas.openxmlformats.org/officeDocument/2006/relationships/image" Target="../media/image155.png"/><Relationship Id="rId49" Type="http://schemas.openxmlformats.org/officeDocument/2006/relationships/image" Target="../media/image162.svg"/></Relationships>
</file>

<file path=ppt/slides/_rels/slide2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3" Type="http://schemas.openxmlformats.org/officeDocument/2006/relationships/image" Target="../media/image169.png"/><Relationship Id="rId18" Type="http://schemas.openxmlformats.org/officeDocument/2006/relationships/image" Target="../media/image174.svg"/><Relationship Id="rId26" Type="http://schemas.openxmlformats.org/officeDocument/2006/relationships/image" Target="../media/image100.svg"/><Relationship Id="rId39" Type="http://schemas.openxmlformats.org/officeDocument/2006/relationships/image" Target="../media/image187.png"/><Relationship Id="rId21" Type="http://schemas.openxmlformats.org/officeDocument/2006/relationships/image" Target="../media/image72.png"/><Relationship Id="rId34" Type="http://schemas.openxmlformats.org/officeDocument/2006/relationships/image" Target="../media/image182.svg"/><Relationship Id="rId42" Type="http://schemas.openxmlformats.org/officeDocument/2006/relationships/image" Target="../media/image190.png"/><Relationship Id="rId7" Type="http://schemas.openxmlformats.org/officeDocument/2006/relationships/image" Target="../media/image66.png"/><Relationship Id="rId2" Type="http://schemas.openxmlformats.org/officeDocument/2006/relationships/notesSlide" Target="../notesSlides/notesSlide20.xml"/><Relationship Id="rId16" Type="http://schemas.openxmlformats.org/officeDocument/2006/relationships/image" Target="../media/image172.svg"/><Relationship Id="rId29"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167.png"/><Relationship Id="rId24" Type="http://schemas.openxmlformats.org/officeDocument/2006/relationships/image" Target="../media/image176.svg"/><Relationship Id="rId32" Type="http://schemas.openxmlformats.org/officeDocument/2006/relationships/image" Target="../media/image180.svg"/><Relationship Id="rId37" Type="http://schemas.openxmlformats.org/officeDocument/2006/relationships/image" Target="../media/image185.png"/><Relationship Id="rId40" Type="http://schemas.openxmlformats.org/officeDocument/2006/relationships/image" Target="../media/image188.png"/><Relationship Id="rId45" Type="http://schemas.openxmlformats.org/officeDocument/2006/relationships/image" Target="../media/image191.png"/><Relationship Id="rId5" Type="http://schemas.openxmlformats.org/officeDocument/2006/relationships/image" Target="../media/image62.png"/><Relationship Id="rId15" Type="http://schemas.openxmlformats.org/officeDocument/2006/relationships/image" Target="../media/image171.png"/><Relationship Id="rId23" Type="http://schemas.openxmlformats.org/officeDocument/2006/relationships/image" Target="../media/image175.png"/><Relationship Id="rId28" Type="http://schemas.openxmlformats.org/officeDocument/2006/relationships/image" Target="../media/image178.svg"/><Relationship Id="rId36" Type="http://schemas.openxmlformats.org/officeDocument/2006/relationships/image" Target="../media/image184.svg"/><Relationship Id="rId10" Type="http://schemas.openxmlformats.org/officeDocument/2006/relationships/image" Target="../media/image97.svg"/><Relationship Id="rId19" Type="http://schemas.openxmlformats.org/officeDocument/2006/relationships/image" Target="../media/image147.png"/><Relationship Id="rId31" Type="http://schemas.openxmlformats.org/officeDocument/2006/relationships/image" Target="../media/image179.png"/><Relationship Id="rId44" Type="http://schemas.openxmlformats.org/officeDocument/2006/relationships/image" Target="../media/image138.svg"/><Relationship Id="rId4" Type="http://schemas.openxmlformats.org/officeDocument/2006/relationships/image" Target="../media/image65.svg"/><Relationship Id="rId9" Type="http://schemas.openxmlformats.org/officeDocument/2006/relationships/image" Target="../media/image96.png"/><Relationship Id="rId14" Type="http://schemas.openxmlformats.org/officeDocument/2006/relationships/image" Target="../media/image170.svg"/><Relationship Id="rId22" Type="http://schemas.openxmlformats.org/officeDocument/2006/relationships/image" Target="../media/image73.svg"/><Relationship Id="rId27" Type="http://schemas.openxmlformats.org/officeDocument/2006/relationships/image" Target="../media/image177.png"/><Relationship Id="rId30" Type="http://schemas.openxmlformats.org/officeDocument/2006/relationships/image" Target="../media/image105.svg"/><Relationship Id="rId35" Type="http://schemas.openxmlformats.org/officeDocument/2006/relationships/image" Target="../media/image183.png"/><Relationship Id="rId43" Type="http://schemas.openxmlformats.org/officeDocument/2006/relationships/image" Target="../media/image137.png"/><Relationship Id="rId8" Type="http://schemas.openxmlformats.org/officeDocument/2006/relationships/image" Target="../media/image67.svg"/><Relationship Id="rId3" Type="http://schemas.openxmlformats.org/officeDocument/2006/relationships/image" Target="../media/image64.png"/><Relationship Id="rId12" Type="http://schemas.openxmlformats.org/officeDocument/2006/relationships/image" Target="../media/image168.svg"/><Relationship Id="rId17" Type="http://schemas.openxmlformats.org/officeDocument/2006/relationships/image" Target="../media/image173.png"/><Relationship Id="rId25" Type="http://schemas.openxmlformats.org/officeDocument/2006/relationships/image" Target="../media/image99.png"/><Relationship Id="rId33" Type="http://schemas.openxmlformats.org/officeDocument/2006/relationships/image" Target="../media/image181.png"/><Relationship Id="rId38" Type="http://schemas.openxmlformats.org/officeDocument/2006/relationships/image" Target="../media/image186.png"/><Relationship Id="rId46" Type="http://schemas.openxmlformats.org/officeDocument/2006/relationships/image" Target="../media/image192.svg"/><Relationship Id="rId20" Type="http://schemas.openxmlformats.org/officeDocument/2006/relationships/image" Target="../media/image148.svg"/><Relationship Id="rId41" Type="http://schemas.openxmlformats.org/officeDocument/2006/relationships/image" Target="../media/image189.png"/></Relationships>
</file>

<file path=ppt/slides/_rels/slide2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6" Type="http://schemas.openxmlformats.org/officeDocument/2006/relationships/image" Target="../media/image105.svg"/><Relationship Id="rId21" Type="http://schemas.openxmlformats.org/officeDocument/2006/relationships/image" Target="../media/image212.png"/><Relationship Id="rId34" Type="http://schemas.openxmlformats.org/officeDocument/2006/relationships/image" Target="../media/image223.svg"/><Relationship Id="rId42" Type="http://schemas.openxmlformats.org/officeDocument/2006/relationships/image" Target="../media/image229.svg"/><Relationship Id="rId47" Type="http://schemas.openxmlformats.org/officeDocument/2006/relationships/image" Target="../media/image232.png"/><Relationship Id="rId50" Type="http://schemas.openxmlformats.org/officeDocument/2006/relationships/image" Target="../media/image174.svg"/><Relationship Id="rId55" Type="http://schemas.openxmlformats.org/officeDocument/2006/relationships/image" Target="../media/image237.png"/><Relationship Id="rId63" Type="http://schemas.openxmlformats.org/officeDocument/2006/relationships/image" Target="../media/image64.png"/><Relationship Id="rId7" Type="http://schemas.openxmlformats.org/officeDocument/2006/relationships/image" Target="../media/image198.png"/><Relationship Id="rId2" Type="http://schemas.openxmlformats.org/officeDocument/2006/relationships/notesSlide" Target="../notesSlides/notesSlide22.xml"/><Relationship Id="rId16" Type="http://schemas.openxmlformats.org/officeDocument/2006/relationships/image" Target="../media/image207.png"/><Relationship Id="rId29" Type="http://schemas.openxmlformats.org/officeDocument/2006/relationships/image" Target="../media/image218.png"/><Relationship Id="rId11" Type="http://schemas.openxmlformats.org/officeDocument/2006/relationships/image" Target="../media/image202.png"/><Relationship Id="rId24" Type="http://schemas.openxmlformats.org/officeDocument/2006/relationships/image" Target="../media/image214.svg"/><Relationship Id="rId32" Type="http://schemas.openxmlformats.org/officeDocument/2006/relationships/image" Target="../media/image221.png"/><Relationship Id="rId37" Type="http://schemas.openxmlformats.org/officeDocument/2006/relationships/image" Target="../media/image224.png"/><Relationship Id="rId40" Type="http://schemas.openxmlformats.org/officeDocument/2006/relationships/image" Target="../media/image227.svg"/><Relationship Id="rId45" Type="http://schemas.openxmlformats.org/officeDocument/2006/relationships/image" Target="../media/image230.png"/><Relationship Id="rId53" Type="http://schemas.openxmlformats.org/officeDocument/2006/relationships/image" Target="../media/image236.png"/><Relationship Id="rId58" Type="http://schemas.openxmlformats.org/officeDocument/2006/relationships/image" Target="../media/image240.svg"/><Relationship Id="rId66" Type="http://schemas.openxmlformats.org/officeDocument/2006/relationships/image" Target="../media/image63.svg"/><Relationship Id="rId5" Type="http://schemas.openxmlformats.org/officeDocument/2006/relationships/image" Target="../media/image196.png"/><Relationship Id="rId61" Type="http://schemas.openxmlformats.org/officeDocument/2006/relationships/image" Target="../media/image243.png"/><Relationship Id="rId19" Type="http://schemas.openxmlformats.org/officeDocument/2006/relationships/image" Target="../media/image210.png"/><Relationship Id="rId14" Type="http://schemas.openxmlformats.org/officeDocument/2006/relationships/image" Target="../media/image205.png"/><Relationship Id="rId22" Type="http://schemas.openxmlformats.org/officeDocument/2006/relationships/image" Target="../media/image97.svg"/><Relationship Id="rId27" Type="http://schemas.openxmlformats.org/officeDocument/2006/relationships/image" Target="../media/image216.png"/><Relationship Id="rId30" Type="http://schemas.openxmlformats.org/officeDocument/2006/relationships/image" Target="../media/image219.png"/><Relationship Id="rId35" Type="http://schemas.openxmlformats.org/officeDocument/2006/relationships/image" Target="../media/image102.png"/><Relationship Id="rId43" Type="http://schemas.openxmlformats.org/officeDocument/2006/relationships/image" Target="../media/image124.png"/><Relationship Id="rId48" Type="http://schemas.openxmlformats.org/officeDocument/2006/relationships/image" Target="../media/image233.svg"/><Relationship Id="rId56" Type="http://schemas.openxmlformats.org/officeDocument/2006/relationships/image" Target="../media/image238.svg"/><Relationship Id="rId64" Type="http://schemas.openxmlformats.org/officeDocument/2006/relationships/image" Target="../media/image65.svg"/><Relationship Id="rId8" Type="http://schemas.openxmlformats.org/officeDocument/2006/relationships/image" Target="../media/image199.svg"/><Relationship Id="rId51" Type="http://schemas.openxmlformats.org/officeDocument/2006/relationships/image" Target="../media/image235.png"/><Relationship Id="rId3" Type="http://schemas.openxmlformats.org/officeDocument/2006/relationships/image" Target="../media/image194.png"/><Relationship Id="rId12" Type="http://schemas.openxmlformats.org/officeDocument/2006/relationships/image" Target="../media/image203.svg"/><Relationship Id="rId17" Type="http://schemas.openxmlformats.org/officeDocument/2006/relationships/image" Target="../media/image208.png"/><Relationship Id="rId25" Type="http://schemas.openxmlformats.org/officeDocument/2006/relationships/image" Target="../media/image215.png"/><Relationship Id="rId33" Type="http://schemas.openxmlformats.org/officeDocument/2006/relationships/image" Target="../media/image222.png"/><Relationship Id="rId38" Type="http://schemas.openxmlformats.org/officeDocument/2006/relationships/image" Target="../media/image225.svg"/><Relationship Id="rId46" Type="http://schemas.openxmlformats.org/officeDocument/2006/relationships/image" Target="../media/image231.svg"/><Relationship Id="rId59" Type="http://schemas.openxmlformats.org/officeDocument/2006/relationships/image" Target="../media/image241.png"/><Relationship Id="rId20" Type="http://schemas.openxmlformats.org/officeDocument/2006/relationships/image" Target="../media/image211.png"/><Relationship Id="rId41" Type="http://schemas.openxmlformats.org/officeDocument/2006/relationships/image" Target="../media/image228.png"/><Relationship Id="rId54" Type="http://schemas.openxmlformats.org/officeDocument/2006/relationships/image" Target="../media/image172.svg"/><Relationship Id="rId62" Type="http://schemas.openxmlformats.org/officeDocument/2006/relationships/image" Target="../media/image244.svg"/><Relationship Id="rId1" Type="http://schemas.openxmlformats.org/officeDocument/2006/relationships/slideLayout" Target="../slideLayouts/slideLayout7.xml"/><Relationship Id="rId6" Type="http://schemas.openxmlformats.org/officeDocument/2006/relationships/image" Target="../media/image197.svg"/><Relationship Id="rId15" Type="http://schemas.openxmlformats.org/officeDocument/2006/relationships/image" Target="../media/image206.png"/><Relationship Id="rId23" Type="http://schemas.openxmlformats.org/officeDocument/2006/relationships/image" Target="../media/image213.png"/><Relationship Id="rId28" Type="http://schemas.openxmlformats.org/officeDocument/2006/relationships/image" Target="../media/image217.svg"/><Relationship Id="rId36" Type="http://schemas.openxmlformats.org/officeDocument/2006/relationships/image" Target="../media/image103.svg"/><Relationship Id="rId49" Type="http://schemas.openxmlformats.org/officeDocument/2006/relationships/image" Target="../media/image234.png"/><Relationship Id="rId57" Type="http://schemas.openxmlformats.org/officeDocument/2006/relationships/image" Target="../media/image239.png"/><Relationship Id="rId10" Type="http://schemas.openxmlformats.org/officeDocument/2006/relationships/image" Target="../media/image201.svg"/><Relationship Id="rId31" Type="http://schemas.openxmlformats.org/officeDocument/2006/relationships/image" Target="../media/image220.png"/><Relationship Id="rId44" Type="http://schemas.openxmlformats.org/officeDocument/2006/relationships/image" Target="../media/image125.svg"/><Relationship Id="rId52" Type="http://schemas.openxmlformats.org/officeDocument/2006/relationships/image" Target="../media/image170.svg"/><Relationship Id="rId60" Type="http://schemas.openxmlformats.org/officeDocument/2006/relationships/image" Target="../media/image242.svg"/><Relationship Id="rId65" Type="http://schemas.openxmlformats.org/officeDocument/2006/relationships/image" Target="../media/image62.png"/><Relationship Id="rId4" Type="http://schemas.openxmlformats.org/officeDocument/2006/relationships/image" Target="../media/image195.svg"/><Relationship Id="rId9" Type="http://schemas.openxmlformats.org/officeDocument/2006/relationships/image" Target="../media/image200.png"/><Relationship Id="rId13" Type="http://schemas.openxmlformats.org/officeDocument/2006/relationships/image" Target="../media/image204.png"/><Relationship Id="rId18" Type="http://schemas.openxmlformats.org/officeDocument/2006/relationships/image" Target="../media/image209.png"/><Relationship Id="rId39" Type="http://schemas.openxmlformats.org/officeDocument/2006/relationships/image" Target="../media/image226.png"/></Relationships>
</file>

<file path=ppt/slides/_rels/slide25.xml.rels><?xml version="1.0" encoding="UTF-8" standalone="yes"?>
<Relationships xmlns="http://schemas.openxmlformats.org/package/2006/relationships"><Relationship Id="rId26" Type="http://schemas.openxmlformats.org/officeDocument/2006/relationships/image" Target="../media/image253.svg"/><Relationship Id="rId21" Type="http://schemas.openxmlformats.org/officeDocument/2006/relationships/image" Target="../media/image248.png"/><Relationship Id="rId42" Type="http://schemas.openxmlformats.org/officeDocument/2006/relationships/image" Target="../media/image233.svg"/><Relationship Id="rId47" Type="http://schemas.openxmlformats.org/officeDocument/2006/relationships/image" Target="../media/image171.png"/><Relationship Id="rId63" Type="http://schemas.openxmlformats.org/officeDocument/2006/relationships/image" Target="../media/image104.png"/><Relationship Id="rId68" Type="http://schemas.openxmlformats.org/officeDocument/2006/relationships/image" Target="../media/image184.svg"/><Relationship Id="rId2" Type="http://schemas.openxmlformats.org/officeDocument/2006/relationships/notesSlide" Target="../notesSlides/notesSlide23.xml"/><Relationship Id="rId16" Type="http://schemas.openxmlformats.org/officeDocument/2006/relationships/image" Target="../media/image245.svg"/><Relationship Id="rId29" Type="http://schemas.openxmlformats.org/officeDocument/2006/relationships/image" Target="../media/image254.png"/><Relationship Id="rId11" Type="http://schemas.openxmlformats.org/officeDocument/2006/relationships/image" Target="../media/image202.png"/><Relationship Id="rId24" Type="http://schemas.openxmlformats.org/officeDocument/2006/relationships/image" Target="../media/image251.svg"/><Relationship Id="rId32" Type="http://schemas.openxmlformats.org/officeDocument/2006/relationships/image" Target="../media/image256.svg"/><Relationship Id="rId37" Type="http://schemas.openxmlformats.org/officeDocument/2006/relationships/image" Target="../media/image102.png"/><Relationship Id="rId40" Type="http://schemas.openxmlformats.org/officeDocument/2006/relationships/image" Target="../media/image231.svg"/><Relationship Id="rId45" Type="http://schemas.openxmlformats.org/officeDocument/2006/relationships/image" Target="../media/image169.png"/><Relationship Id="rId53" Type="http://schemas.openxmlformats.org/officeDocument/2006/relationships/image" Target="../media/image124.png"/><Relationship Id="rId58" Type="http://schemas.openxmlformats.org/officeDocument/2006/relationships/image" Target="../media/image225.svg"/><Relationship Id="rId66" Type="http://schemas.openxmlformats.org/officeDocument/2006/relationships/image" Target="../media/image100.svg"/><Relationship Id="rId74" Type="http://schemas.openxmlformats.org/officeDocument/2006/relationships/image" Target="../media/image276.svg"/><Relationship Id="rId5" Type="http://schemas.openxmlformats.org/officeDocument/2006/relationships/image" Target="../media/image196.png"/><Relationship Id="rId61" Type="http://schemas.openxmlformats.org/officeDocument/2006/relationships/image" Target="../media/image270.png"/><Relationship Id="rId19" Type="http://schemas.openxmlformats.org/officeDocument/2006/relationships/image" Target="../media/image132.png"/><Relationship Id="rId14" Type="http://schemas.openxmlformats.org/officeDocument/2006/relationships/image" Target="../media/image73.svg"/><Relationship Id="rId22" Type="http://schemas.openxmlformats.org/officeDocument/2006/relationships/image" Target="../media/image249.svg"/><Relationship Id="rId27" Type="http://schemas.openxmlformats.org/officeDocument/2006/relationships/image" Target="../media/image96.png"/><Relationship Id="rId30" Type="http://schemas.openxmlformats.org/officeDocument/2006/relationships/image" Target="../media/image214.svg"/><Relationship Id="rId35" Type="http://schemas.openxmlformats.org/officeDocument/2006/relationships/image" Target="../media/image259.png"/><Relationship Id="rId43" Type="http://schemas.openxmlformats.org/officeDocument/2006/relationships/image" Target="../media/image173.png"/><Relationship Id="rId48" Type="http://schemas.openxmlformats.org/officeDocument/2006/relationships/image" Target="../media/image172.svg"/><Relationship Id="rId56" Type="http://schemas.openxmlformats.org/officeDocument/2006/relationships/image" Target="../media/image267.svg"/><Relationship Id="rId64" Type="http://schemas.openxmlformats.org/officeDocument/2006/relationships/image" Target="../media/image105.svg"/><Relationship Id="rId69" Type="http://schemas.openxmlformats.org/officeDocument/2006/relationships/image" Target="../media/image271.png"/><Relationship Id="rId8" Type="http://schemas.openxmlformats.org/officeDocument/2006/relationships/image" Target="../media/image199.svg"/><Relationship Id="rId51" Type="http://schemas.openxmlformats.org/officeDocument/2006/relationships/image" Target="../media/image264.png"/><Relationship Id="rId72" Type="http://schemas.openxmlformats.org/officeDocument/2006/relationships/image" Target="../media/image274.svg"/><Relationship Id="rId3" Type="http://schemas.openxmlformats.org/officeDocument/2006/relationships/image" Target="../media/image194.png"/><Relationship Id="rId12" Type="http://schemas.openxmlformats.org/officeDocument/2006/relationships/image" Target="../media/image203.svg"/><Relationship Id="rId17" Type="http://schemas.openxmlformats.org/officeDocument/2006/relationships/image" Target="../media/image246.png"/><Relationship Id="rId25" Type="http://schemas.openxmlformats.org/officeDocument/2006/relationships/image" Target="../media/image252.png"/><Relationship Id="rId33" Type="http://schemas.openxmlformats.org/officeDocument/2006/relationships/image" Target="../media/image257.png"/><Relationship Id="rId38" Type="http://schemas.openxmlformats.org/officeDocument/2006/relationships/image" Target="../media/image103.svg"/><Relationship Id="rId46" Type="http://schemas.openxmlformats.org/officeDocument/2006/relationships/image" Target="../media/image170.svg"/><Relationship Id="rId59" Type="http://schemas.openxmlformats.org/officeDocument/2006/relationships/image" Target="../media/image269.png"/><Relationship Id="rId67" Type="http://schemas.openxmlformats.org/officeDocument/2006/relationships/image" Target="../media/image183.png"/><Relationship Id="rId20" Type="http://schemas.openxmlformats.org/officeDocument/2006/relationships/image" Target="../media/image133.svg"/><Relationship Id="rId41" Type="http://schemas.openxmlformats.org/officeDocument/2006/relationships/image" Target="../media/image262.png"/><Relationship Id="rId54" Type="http://schemas.openxmlformats.org/officeDocument/2006/relationships/image" Target="../media/image125.svg"/><Relationship Id="rId62" Type="http://schemas.openxmlformats.org/officeDocument/2006/relationships/image" Target="../media/image229.svg"/><Relationship Id="rId70" Type="http://schemas.openxmlformats.org/officeDocument/2006/relationships/image" Target="../media/image272.svg"/><Relationship Id="rId1" Type="http://schemas.openxmlformats.org/officeDocument/2006/relationships/slideLayout" Target="../slideLayouts/slideLayout7.xml"/><Relationship Id="rId6" Type="http://schemas.openxmlformats.org/officeDocument/2006/relationships/image" Target="../media/image197.svg"/><Relationship Id="rId15" Type="http://schemas.openxmlformats.org/officeDocument/2006/relationships/image" Target="../media/image86.png"/><Relationship Id="rId23" Type="http://schemas.openxmlformats.org/officeDocument/2006/relationships/image" Target="../media/image250.png"/><Relationship Id="rId28" Type="http://schemas.openxmlformats.org/officeDocument/2006/relationships/image" Target="../media/image97.svg"/><Relationship Id="rId36" Type="http://schemas.openxmlformats.org/officeDocument/2006/relationships/image" Target="../media/image260.svg"/><Relationship Id="rId49" Type="http://schemas.openxmlformats.org/officeDocument/2006/relationships/image" Target="../media/image263.png"/><Relationship Id="rId57" Type="http://schemas.openxmlformats.org/officeDocument/2006/relationships/image" Target="../media/image268.png"/><Relationship Id="rId10" Type="http://schemas.openxmlformats.org/officeDocument/2006/relationships/image" Target="../media/image201.svg"/><Relationship Id="rId31" Type="http://schemas.openxmlformats.org/officeDocument/2006/relationships/image" Target="../media/image255.png"/><Relationship Id="rId44" Type="http://schemas.openxmlformats.org/officeDocument/2006/relationships/image" Target="../media/image174.svg"/><Relationship Id="rId52" Type="http://schemas.openxmlformats.org/officeDocument/2006/relationships/image" Target="../media/image265.svg"/><Relationship Id="rId60" Type="http://schemas.openxmlformats.org/officeDocument/2006/relationships/image" Target="../media/image227.svg"/><Relationship Id="rId65" Type="http://schemas.openxmlformats.org/officeDocument/2006/relationships/image" Target="../media/image99.png"/><Relationship Id="rId73" Type="http://schemas.openxmlformats.org/officeDocument/2006/relationships/image" Target="../media/image275.png"/><Relationship Id="rId4" Type="http://schemas.openxmlformats.org/officeDocument/2006/relationships/image" Target="../media/image195.svg"/><Relationship Id="rId9" Type="http://schemas.openxmlformats.org/officeDocument/2006/relationships/image" Target="../media/image200.png"/><Relationship Id="rId13" Type="http://schemas.openxmlformats.org/officeDocument/2006/relationships/image" Target="../media/image72.png"/><Relationship Id="rId18" Type="http://schemas.openxmlformats.org/officeDocument/2006/relationships/image" Target="../media/image247.svg"/><Relationship Id="rId39" Type="http://schemas.openxmlformats.org/officeDocument/2006/relationships/image" Target="../media/image261.png"/><Relationship Id="rId34" Type="http://schemas.openxmlformats.org/officeDocument/2006/relationships/image" Target="../media/image258.svg"/><Relationship Id="rId50" Type="http://schemas.openxmlformats.org/officeDocument/2006/relationships/image" Target="../media/image238.svg"/><Relationship Id="rId55" Type="http://schemas.openxmlformats.org/officeDocument/2006/relationships/image" Target="../media/image266.png"/><Relationship Id="rId7" Type="http://schemas.openxmlformats.org/officeDocument/2006/relationships/image" Target="../media/image198.png"/><Relationship Id="rId71" Type="http://schemas.openxmlformats.org/officeDocument/2006/relationships/image" Target="../media/image273.png"/></Relationships>
</file>

<file path=ppt/slides/_rels/slide2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3" Type="http://schemas.openxmlformats.org/officeDocument/2006/relationships/image" Target="../media/image200.png"/><Relationship Id="rId18" Type="http://schemas.openxmlformats.org/officeDocument/2006/relationships/image" Target="../media/image240.svg"/><Relationship Id="rId26" Type="http://schemas.openxmlformats.org/officeDocument/2006/relationships/image" Target="../media/image63.svg"/><Relationship Id="rId39" Type="http://schemas.openxmlformats.org/officeDocument/2006/relationships/image" Target="../media/image279.png"/><Relationship Id="rId21" Type="http://schemas.openxmlformats.org/officeDocument/2006/relationships/image" Target="../media/image243.png"/><Relationship Id="rId34" Type="http://schemas.openxmlformats.org/officeDocument/2006/relationships/image" Target="../media/image217.svg"/><Relationship Id="rId7" Type="http://schemas.openxmlformats.org/officeDocument/2006/relationships/image" Target="../media/image194.png"/><Relationship Id="rId12" Type="http://schemas.openxmlformats.org/officeDocument/2006/relationships/image" Target="../media/image199.svg"/><Relationship Id="rId17" Type="http://schemas.openxmlformats.org/officeDocument/2006/relationships/image" Target="../media/image239.png"/><Relationship Id="rId25" Type="http://schemas.openxmlformats.org/officeDocument/2006/relationships/image" Target="../media/image62.png"/><Relationship Id="rId33" Type="http://schemas.openxmlformats.org/officeDocument/2006/relationships/image" Target="../media/image278.png"/><Relationship Id="rId38" Type="http://schemas.openxmlformats.org/officeDocument/2006/relationships/image" Target="../media/image67.svg"/><Relationship Id="rId2" Type="http://schemas.openxmlformats.org/officeDocument/2006/relationships/notesSlide" Target="../notesSlides/notesSlide25.xml"/><Relationship Id="rId16" Type="http://schemas.openxmlformats.org/officeDocument/2006/relationships/image" Target="../media/image203.svg"/><Relationship Id="rId20" Type="http://schemas.openxmlformats.org/officeDocument/2006/relationships/image" Target="../media/image242.svg"/><Relationship Id="rId29"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214.svg"/><Relationship Id="rId11" Type="http://schemas.openxmlformats.org/officeDocument/2006/relationships/image" Target="../media/image198.png"/><Relationship Id="rId24" Type="http://schemas.openxmlformats.org/officeDocument/2006/relationships/image" Target="../media/image65.svg"/><Relationship Id="rId32" Type="http://schemas.openxmlformats.org/officeDocument/2006/relationships/image" Target="../media/image115.svg"/><Relationship Id="rId37" Type="http://schemas.openxmlformats.org/officeDocument/2006/relationships/image" Target="../media/image66.png"/><Relationship Id="rId40" Type="http://schemas.openxmlformats.org/officeDocument/2006/relationships/image" Target="../media/image280.svg"/><Relationship Id="rId5" Type="http://schemas.openxmlformats.org/officeDocument/2006/relationships/image" Target="../media/image254.png"/><Relationship Id="rId15" Type="http://schemas.openxmlformats.org/officeDocument/2006/relationships/image" Target="../media/image202.png"/><Relationship Id="rId23" Type="http://schemas.openxmlformats.org/officeDocument/2006/relationships/image" Target="../media/image64.png"/><Relationship Id="rId28" Type="http://schemas.openxmlformats.org/officeDocument/2006/relationships/image" Target="../media/image123.svg"/><Relationship Id="rId36" Type="http://schemas.openxmlformats.org/officeDocument/2006/relationships/image" Target="../media/image61.svg"/><Relationship Id="rId10" Type="http://schemas.openxmlformats.org/officeDocument/2006/relationships/image" Target="../media/image197.svg"/><Relationship Id="rId19" Type="http://schemas.openxmlformats.org/officeDocument/2006/relationships/image" Target="../media/image241.png"/><Relationship Id="rId31" Type="http://schemas.openxmlformats.org/officeDocument/2006/relationships/image" Target="../media/image114.png"/><Relationship Id="rId4" Type="http://schemas.openxmlformats.org/officeDocument/2006/relationships/image" Target="../media/image105.svg"/><Relationship Id="rId9" Type="http://schemas.openxmlformats.org/officeDocument/2006/relationships/image" Target="../media/image196.png"/><Relationship Id="rId14" Type="http://schemas.openxmlformats.org/officeDocument/2006/relationships/image" Target="../media/image201.svg"/><Relationship Id="rId22" Type="http://schemas.openxmlformats.org/officeDocument/2006/relationships/image" Target="../media/image244.svg"/><Relationship Id="rId27" Type="http://schemas.openxmlformats.org/officeDocument/2006/relationships/image" Target="../media/image122.png"/><Relationship Id="rId30" Type="http://schemas.openxmlformats.org/officeDocument/2006/relationships/image" Target="../media/image125.svg"/><Relationship Id="rId35" Type="http://schemas.openxmlformats.org/officeDocument/2006/relationships/image" Target="../media/image60.png"/><Relationship Id="rId8" Type="http://schemas.openxmlformats.org/officeDocument/2006/relationships/image" Target="../media/image195.svg"/><Relationship Id="rId3" Type="http://schemas.openxmlformats.org/officeDocument/2006/relationships/image" Target="../media/image104.png"/></Relationships>
</file>

<file path=ppt/slides/_rels/slide28.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3" Type="http://schemas.openxmlformats.org/officeDocument/2006/relationships/image" Target="../media/image96.png"/><Relationship Id="rId18" Type="http://schemas.openxmlformats.org/officeDocument/2006/relationships/image" Target="../media/image283.svg"/><Relationship Id="rId26" Type="http://schemas.openxmlformats.org/officeDocument/2006/relationships/image" Target="../media/image105.svg"/><Relationship Id="rId3" Type="http://schemas.openxmlformats.org/officeDocument/2006/relationships/image" Target="../media/image194.png"/><Relationship Id="rId21" Type="http://schemas.openxmlformats.org/officeDocument/2006/relationships/image" Target="../media/image284.png"/><Relationship Id="rId34" Type="http://schemas.openxmlformats.org/officeDocument/2006/relationships/image" Target="../media/image123.svg"/><Relationship Id="rId7" Type="http://schemas.openxmlformats.org/officeDocument/2006/relationships/image" Target="../media/image198.png"/><Relationship Id="rId12" Type="http://schemas.openxmlformats.org/officeDocument/2006/relationships/image" Target="../media/image203.svg"/><Relationship Id="rId17" Type="http://schemas.openxmlformats.org/officeDocument/2006/relationships/image" Target="../media/image282.png"/><Relationship Id="rId25" Type="http://schemas.openxmlformats.org/officeDocument/2006/relationships/image" Target="../media/image104.png"/><Relationship Id="rId33" Type="http://schemas.openxmlformats.org/officeDocument/2006/relationships/image" Target="../media/image122.png"/><Relationship Id="rId2" Type="http://schemas.openxmlformats.org/officeDocument/2006/relationships/notesSlide" Target="../notesSlides/notesSlide27.xml"/><Relationship Id="rId16" Type="http://schemas.openxmlformats.org/officeDocument/2006/relationships/image" Target="../media/image100.svg"/><Relationship Id="rId20" Type="http://schemas.openxmlformats.org/officeDocument/2006/relationships/image" Target="../media/image214.svg"/><Relationship Id="rId29" Type="http://schemas.openxmlformats.org/officeDocument/2006/relationships/image" Target="../media/image289.png"/><Relationship Id="rId1" Type="http://schemas.openxmlformats.org/officeDocument/2006/relationships/slideLayout" Target="../slideLayouts/slideLayout7.xml"/><Relationship Id="rId6" Type="http://schemas.openxmlformats.org/officeDocument/2006/relationships/image" Target="../media/image197.svg"/><Relationship Id="rId11" Type="http://schemas.openxmlformats.org/officeDocument/2006/relationships/image" Target="../media/image202.png"/><Relationship Id="rId24" Type="http://schemas.microsoft.com/office/2007/relationships/hdphoto" Target="../media/hdphoto1.wdp"/><Relationship Id="rId32" Type="http://schemas.openxmlformats.org/officeDocument/2006/relationships/image" Target="../media/image292.svg"/><Relationship Id="rId5" Type="http://schemas.openxmlformats.org/officeDocument/2006/relationships/image" Target="../media/image196.png"/><Relationship Id="rId15" Type="http://schemas.openxmlformats.org/officeDocument/2006/relationships/image" Target="../media/image99.png"/><Relationship Id="rId23" Type="http://schemas.openxmlformats.org/officeDocument/2006/relationships/image" Target="../media/image286.png"/><Relationship Id="rId28" Type="http://schemas.openxmlformats.org/officeDocument/2006/relationships/image" Target="../media/image288.svg"/><Relationship Id="rId36" Type="http://schemas.openxmlformats.org/officeDocument/2006/relationships/image" Target="../media/image125.svg"/><Relationship Id="rId10" Type="http://schemas.openxmlformats.org/officeDocument/2006/relationships/image" Target="../media/image201.svg"/><Relationship Id="rId19" Type="http://schemas.openxmlformats.org/officeDocument/2006/relationships/image" Target="../media/image254.png"/><Relationship Id="rId31" Type="http://schemas.openxmlformats.org/officeDocument/2006/relationships/image" Target="../media/image291.png"/><Relationship Id="rId4" Type="http://schemas.openxmlformats.org/officeDocument/2006/relationships/image" Target="../media/image195.svg"/><Relationship Id="rId9" Type="http://schemas.openxmlformats.org/officeDocument/2006/relationships/image" Target="../media/image200.png"/><Relationship Id="rId14" Type="http://schemas.openxmlformats.org/officeDocument/2006/relationships/image" Target="../media/image97.svg"/><Relationship Id="rId22" Type="http://schemas.openxmlformats.org/officeDocument/2006/relationships/image" Target="../media/image285.svg"/><Relationship Id="rId27" Type="http://schemas.openxmlformats.org/officeDocument/2006/relationships/image" Target="../media/image287.png"/><Relationship Id="rId30" Type="http://schemas.openxmlformats.org/officeDocument/2006/relationships/image" Target="../media/image290.svg"/><Relationship Id="rId35" Type="http://schemas.openxmlformats.org/officeDocument/2006/relationships/image" Target="../media/image124.png"/><Relationship Id="rId8" Type="http://schemas.openxmlformats.org/officeDocument/2006/relationships/image" Target="../media/image199.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94.png"/></Relationships>
</file>

<file path=ppt/slides/_rels/slide31.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98.png"/><Relationship Id="rId18" Type="http://schemas.openxmlformats.org/officeDocument/2006/relationships/image" Target="../media/image203.svg"/><Relationship Id="rId26" Type="http://schemas.openxmlformats.org/officeDocument/2006/relationships/image" Target="../media/image97.svg"/><Relationship Id="rId3" Type="http://schemas.openxmlformats.org/officeDocument/2006/relationships/image" Target="../media/image177.png"/><Relationship Id="rId21" Type="http://schemas.openxmlformats.org/officeDocument/2006/relationships/image" Target="../media/image58.png"/><Relationship Id="rId7" Type="http://schemas.openxmlformats.org/officeDocument/2006/relationships/image" Target="../media/image102.png"/><Relationship Id="rId12" Type="http://schemas.openxmlformats.org/officeDocument/2006/relationships/image" Target="../media/image197.svg"/><Relationship Id="rId17" Type="http://schemas.openxmlformats.org/officeDocument/2006/relationships/image" Target="../media/image202.png"/><Relationship Id="rId25" Type="http://schemas.openxmlformats.org/officeDocument/2006/relationships/image" Target="../media/image96.png"/><Relationship Id="rId2" Type="http://schemas.openxmlformats.org/officeDocument/2006/relationships/notesSlide" Target="../notesSlides/notesSlide29.xml"/><Relationship Id="rId16" Type="http://schemas.openxmlformats.org/officeDocument/2006/relationships/image" Target="../media/image201.svg"/><Relationship Id="rId20" Type="http://schemas.openxmlformats.org/officeDocument/2006/relationships/image" Target="../media/image133.svg"/><Relationship Id="rId29" Type="http://schemas.openxmlformats.org/officeDocument/2006/relationships/image" Target="../media/image300.png"/><Relationship Id="rId1" Type="http://schemas.openxmlformats.org/officeDocument/2006/relationships/slideLayout" Target="../slideLayouts/slideLayout7.xml"/><Relationship Id="rId6" Type="http://schemas.openxmlformats.org/officeDocument/2006/relationships/image" Target="../media/image297.svg"/><Relationship Id="rId11" Type="http://schemas.openxmlformats.org/officeDocument/2006/relationships/image" Target="../media/image196.png"/><Relationship Id="rId24" Type="http://schemas.openxmlformats.org/officeDocument/2006/relationships/image" Target="../media/image67.svg"/><Relationship Id="rId32" Type="http://schemas.openxmlformats.org/officeDocument/2006/relationships/image" Target="../media/image302.svg"/><Relationship Id="rId5" Type="http://schemas.openxmlformats.org/officeDocument/2006/relationships/image" Target="../media/image296.png"/><Relationship Id="rId15" Type="http://schemas.openxmlformats.org/officeDocument/2006/relationships/image" Target="../media/image200.png"/><Relationship Id="rId23" Type="http://schemas.openxmlformats.org/officeDocument/2006/relationships/image" Target="../media/image66.png"/><Relationship Id="rId28" Type="http://schemas.openxmlformats.org/officeDocument/2006/relationships/image" Target="../media/image299.svg"/><Relationship Id="rId10" Type="http://schemas.openxmlformats.org/officeDocument/2006/relationships/image" Target="../media/image195.svg"/><Relationship Id="rId19" Type="http://schemas.openxmlformats.org/officeDocument/2006/relationships/image" Target="../media/image132.png"/><Relationship Id="rId31" Type="http://schemas.openxmlformats.org/officeDocument/2006/relationships/image" Target="../media/image122.png"/><Relationship Id="rId4" Type="http://schemas.openxmlformats.org/officeDocument/2006/relationships/image" Target="../media/image295.svg"/><Relationship Id="rId9" Type="http://schemas.openxmlformats.org/officeDocument/2006/relationships/image" Target="../media/image194.png"/><Relationship Id="rId14" Type="http://schemas.openxmlformats.org/officeDocument/2006/relationships/image" Target="../media/image199.svg"/><Relationship Id="rId22" Type="http://schemas.openxmlformats.org/officeDocument/2006/relationships/image" Target="../media/image59.svg"/><Relationship Id="rId27" Type="http://schemas.openxmlformats.org/officeDocument/2006/relationships/image" Target="../media/image298.png"/><Relationship Id="rId30" Type="http://schemas.openxmlformats.org/officeDocument/2006/relationships/image" Target="../media/image301.svg"/></Relationships>
</file>

<file path=ppt/slides/_rels/slide3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304.png"/><Relationship Id="rId4" Type="http://schemas.openxmlformats.org/officeDocument/2006/relationships/image" Target="../media/image30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rocky hill&#10;&#10;Description automatically generated">
            <a:extLst>
              <a:ext uri="{FF2B5EF4-FFF2-40B4-BE49-F238E27FC236}">
                <a16:creationId xmlns:a16="http://schemas.microsoft.com/office/drawing/2014/main" id="{DFD725A6-9E2B-4E8D-9F8E-52F98A946ECD}"/>
              </a:ext>
            </a:extLst>
          </p:cNvPr>
          <p:cNvPicPr>
            <a:picLocks noChangeAspect="1"/>
          </p:cNvPicPr>
          <p:nvPr/>
        </p:nvPicPr>
        <p:blipFill rotWithShape="1">
          <a:blip r:embed="rId3"/>
          <a:srcRect b="16528"/>
          <a:stretch/>
        </p:blipFill>
        <p:spPr>
          <a:xfrm>
            <a:off x="0" y="0"/>
            <a:ext cx="12346246" cy="6869962"/>
          </a:xfrm>
          <a:prstGeom prst="rect">
            <a:avLst/>
          </a:prstGeom>
        </p:spPr>
      </p:pic>
      <p:sp>
        <p:nvSpPr>
          <p:cNvPr id="6" name="Title 1">
            <a:extLst>
              <a:ext uri="{FF2B5EF4-FFF2-40B4-BE49-F238E27FC236}">
                <a16:creationId xmlns:a16="http://schemas.microsoft.com/office/drawing/2014/main" id="{19051995-2DA4-48C1-A65B-5AD279987FD5}"/>
              </a:ext>
            </a:extLst>
          </p:cNvPr>
          <p:cNvSpPr txBox="1">
            <a:spLocks/>
          </p:cNvSpPr>
          <p:nvPr/>
        </p:nvSpPr>
        <p:spPr>
          <a:xfrm>
            <a:off x="5820900" y="3036711"/>
            <a:ext cx="6699058" cy="3927058"/>
          </a:xfrm>
          <a:prstGeom prst="rect">
            <a:avLst/>
          </a:prstGeom>
        </p:spPr>
        <p:txBody>
          <a:bodyPr lIns="91440" tIns="45720" rIns="91440" bIns="45720" anchor="ctr">
            <a:normAutofit/>
          </a:bodyPr>
          <a:lstStyle>
            <a:lvl1pPr algn="l" defTabSz="761970" rtl="0" eaLnBrk="1" latinLnBrk="0" hangingPunct="1">
              <a:lnSpc>
                <a:spcPct val="90000"/>
              </a:lnSpc>
              <a:spcBef>
                <a:spcPct val="0"/>
              </a:spcBef>
              <a:buNone/>
              <a:defRPr sz="3333" b="1" i="0" kern="1200">
                <a:solidFill>
                  <a:srgbClr val="005E58"/>
                </a:solidFill>
                <a:latin typeface="Arial" panose="020B0604020202020204" pitchFamily="34" charset="0"/>
                <a:ea typeface="+mj-ea"/>
                <a:cs typeface="Arial" panose="020B0604020202020204" pitchFamily="34" charset="0"/>
              </a:defRPr>
            </a:lvl1pPr>
          </a:lstStyle>
          <a:p>
            <a:pPr marL="0" marR="0" lvl="0" indent="0" algn="l" defTabSz="914364"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a:ea typeface="+mj-ea"/>
                <a:cs typeface="Arial"/>
              </a:rPr>
              <a:t>WIE SIE </a:t>
            </a:r>
            <a:r>
              <a:rPr lang="en-US" sz="2800" dirty="0">
                <a:solidFill>
                  <a:srgbClr val="FFFFFF"/>
                </a:solidFill>
                <a:latin typeface="Arial Black"/>
                <a:cs typeface="Arial"/>
              </a:rPr>
              <a:t>MIT CRM </a:t>
            </a:r>
          </a:p>
          <a:p>
            <a:pPr marL="0" marR="0" lvl="0" indent="0" algn="l" defTabSz="914364" rtl="0" eaLnBrk="1" fontAlgn="auto" latinLnBrk="0" hangingPunct="1">
              <a:lnSpc>
                <a:spcPct val="90000"/>
              </a:lnSpc>
              <a:spcBef>
                <a:spcPct val="0"/>
              </a:spcBef>
              <a:spcAft>
                <a:spcPts val="0"/>
              </a:spcAft>
              <a:buClrTx/>
              <a:buSzTx/>
              <a:buFontTx/>
              <a:buNone/>
              <a:tabLst/>
              <a:defRPr/>
            </a:pPr>
            <a:r>
              <a:rPr lang="en-US" sz="2800" dirty="0">
                <a:solidFill>
                  <a:srgbClr val="FFFFFF"/>
                </a:solidFill>
                <a:latin typeface="Arial Black"/>
                <a:cs typeface="Arial"/>
              </a:rPr>
              <a:t>LANGFRISTIGE BEZIEHUNGEN SCHAFFEN</a:t>
            </a:r>
            <a:endParaRPr kumimoji="0" lang="en-US" sz="2800" b="1" i="0" u="none" strike="noStrike" kern="1200" cap="none" spc="0" normalizeH="0" baseline="0" noProof="0" dirty="0">
              <a:ln>
                <a:noFill/>
              </a:ln>
              <a:solidFill>
                <a:srgbClr val="2B2929"/>
              </a:solidFill>
              <a:effectLst/>
              <a:uLnTx/>
              <a:uFillTx/>
              <a:latin typeface="Arial Black"/>
              <a:ea typeface="+mj-ea"/>
              <a:cs typeface="Arial"/>
            </a:endParaRPr>
          </a:p>
        </p:txBody>
      </p:sp>
      <p:sp>
        <p:nvSpPr>
          <p:cNvPr id="7" name="Subtitle 2">
            <a:extLst>
              <a:ext uri="{FF2B5EF4-FFF2-40B4-BE49-F238E27FC236}">
                <a16:creationId xmlns:a16="http://schemas.microsoft.com/office/drawing/2014/main" id="{4EEE6ED4-65C9-4694-80E5-C120EC35A68F}"/>
              </a:ext>
            </a:extLst>
          </p:cNvPr>
          <p:cNvSpPr txBox="1">
            <a:spLocks/>
          </p:cNvSpPr>
          <p:nvPr/>
        </p:nvSpPr>
        <p:spPr>
          <a:xfrm>
            <a:off x="5820901" y="4592921"/>
            <a:ext cx="4684523" cy="2167114"/>
          </a:xfrm>
          <a:prstGeom prst="rect">
            <a:avLst/>
          </a:prstGeom>
        </p:spPr>
        <p:txBody>
          <a:bodyPr anchor="ctr">
            <a:normAutofit/>
          </a:bodyPr>
          <a:lstStyle>
            <a:lvl1pPr marL="190492" indent="-190492" algn="l" defTabSz="761970" rtl="0" eaLnBrk="1" latinLnBrk="0" hangingPunct="1">
              <a:lnSpc>
                <a:spcPct val="90000"/>
              </a:lnSpc>
              <a:spcBef>
                <a:spcPts val="833"/>
              </a:spcBef>
              <a:buFont typeface="Arial" panose="020B0604020202020204" pitchFamily="34" charset="0"/>
              <a:buChar char="•"/>
              <a:defRPr sz="1667" kern="1200">
                <a:solidFill>
                  <a:srgbClr val="2B2A2A"/>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1500" kern="1200">
                <a:solidFill>
                  <a:srgbClr val="2B2A2A"/>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333" kern="1200">
                <a:solidFill>
                  <a:srgbClr val="2B2A2A"/>
                </a:solidFill>
                <a:latin typeface="Arial" panose="020B0604020202020204" pitchFamily="34" charset="0"/>
                <a:ea typeface="+mn-ea"/>
                <a:cs typeface="Arial" panose="020B0604020202020204" pitchFamily="34" charset="0"/>
              </a:defRPr>
            </a:lvl3pPr>
            <a:lvl4pPr marL="1333447" indent="-190492" algn="l" defTabSz="761970" rtl="0" eaLnBrk="1" latinLnBrk="0" hangingPunct="1">
              <a:lnSpc>
                <a:spcPct val="90000"/>
              </a:lnSpc>
              <a:spcBef>
                <a:spcPts val="417"/>
              </a:spcBef>
              <a:buFont typeface="Arial" panose="020B0604020202020204" pitchFamily="34" charset="0"/>
              <a:buChar char="•"/>
              <a:defRPr sz="1167" kern="1200">
                <a:solidFill>
                  <a:srgbClr val="2B2A2A"/>
                </a:solidFill>
                <a:latin typeface="Arial" panose="020B0604020202020204" pitchFamily="34" charset="0"/>
                <a:ea typeface="+mn-ea"/>
                <a:cs typeface="Arial" panose="020B0604020202020204" pitchFamily="34" charset="0"/>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rgbClr val="2B2A2A"/>
                </a:solidFill>
                <a:latin typeface="Arial" panose="020B0604020202020204" pitchFamily="34" charset="0"/>
                <a:ea typeface="+mn-ea"/>
                <a:cs typeface="Arial" panose="020B0604020202020204" pitchFamily="34" charset="0"/>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D5450D"/>
              </a:solidFill>
              <a:effectLst/>
              <a:uLnTx/>
              <a:uFillTx/>
              <a:latin typeface="Arial Black" panose="020B0A040201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93FD0776-7AE4-430D-AA3B-5C43E2EBCE84}"/>
              </a:ext>
            </a:extLst>
          </p:cNvPr>
          <p:cNvCxnSpPr>
            <a:cxnSpLocks/>
          </p:cNvCxnSpPr>
          <p:nvPr/>
        </p:nvCxnSpPr>
        <p:spPr>
          <a:xfrm>
            <a:off x="5747040" y="3916851"/>
            <a:ext cx="0" cy="2007155"/>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05E3A305-F5CA-4457-9848-1AEE0B02B9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2734" y="5040925"/>
            <a:ext cx="2658094" cy="2658094"/>
          </a:xfrm>
          <a:prstGeom prst="rect">
            <a:avLst/>
          </a:prstGeom>
        </p:spPr>
      </p:pic>
    </p:spTree>
    <p:extLst>
      <p:ext uri="{BB962C8B-B14F-4D97-AF65-F5344CB8AC3E}">
        <p14:creationId xmlns:p14="http://schemas.microsoft.com/office/powerpoint/2010/main" val="3880671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0727-FE9A-4C70-9678-9928DD544AAC}"/>
              </a:ext>
            </a:extLst>
          </p:cNvPr>
          <p:cNvSpPr>
            <a:spLocks noGrp="1"/>
          </p:cNvSpPr>
          <p:nvPr>
            <p:ph type="title"/>
          </p:nvPr>
        </p:nvSpPr>
        <p:spPr>
          <a:xfrm>
            <a:off x="472397" y="453977"/>
            <a:ext cx="10515600" cy="1859795"/>
          </a:xfrm>
        </p:spPr>
        <p:txBody>
          <a:bodyPr>
            <a:noAutofit/>
          </a:bodyPr>
          <a:lstStyle/>
          <a:p>
            <a:r>
              <a:rPr lang="nb-NO" sz="4800" dirty="0">
                <a:latin typeface="+mn-lt"/>
                <a:cs typeface="Arial" panose="020B0604020202020204" pitchFamily="34" charset="0"/>
              </a:rPr>
              <a:t>Eine </a:t>
            </a:r>
            <a:r>
              <a:rPr lang="nb-NO" sz="4800" dirty="0" err="1">
                <a:latin typeface="+mn-lt"/>
                <a:cs typeface="Arial" panose="020B0604020202020204" pitchFamily="34" charset="0"/>
              </a:rPr>
              <a:t>nahtlose</a:t>
            </a:r>
            <a:br>
              <a:rPr lang="nb-NO" sz="4800" b="0" dirty="0">
                <a:latin typeface="Arial" panose="020B0604020202020204" pitchFamily="34" charset="0"/>
                <a:cs typeface="Arial" panose="020B0604020202020204" pitchFamily="34" charset="0"/>
              </a:rPr>
            </a:br>
            <a:r>
              <a:rPr lang="nb-NO" sz="7200" dirty="0">
                <a:latin typeface="Arial" panose="020B0604020202020204" pitchFamily="34" charset="0"/>
                <a:cs typeface="Arial" panose="020B0604020202020204" pitchFamily="34" charset="0"/>
              </a:rPr>
              <a:t>CUSTOMER JOURNEY </a:t>
            </a:r>
            <a:br>
              <a:rPr lang="nb-NO" sz="5400" b="0" dirty="0">
                <a:latin typeface="Arial" panose="020B0604020202020204" pitchFamily="34" charset="0"/>
                <a:cs typeface="Arial" panose="020B0604020202020204" pitchFamily="34" charset="0"/>
              </a:rPr>
            </a:br>
            <a:r>
              <a:rPr lang="nb-NO" sz="4800" dirty="0" err="1">
                <a:latin typeface="+mn-lt"/>
                <a:cs typeface="Arial" panose="020B0604020202020204" pitchFamily="34" charset="0"/>
              </a:rPr>
              <a:t>verschafft</a:t>
            </a:r>
            <a:r>
              <a:rPr lang="nb-NO" sz="4800" dirty="0">
                <a:latin typeface="+mn-lt"/>
                <a:cs typeface="Arial" panose="020B0604020202020204" pitchFamily="34" charset="0"/>
              </a:rPr>
              <a:t> </a:t>
            </a:r>
            <a:r>
              <a:rPr lang="nb-NO" sz="4800" dirty="0" err="1">
                <a:latin typeface="+mn-lt"/>
                <a:cs typeface="Arial" panose="020B0604020202020204" pitchFamily="34" charset="0"/>
              </a:rPr>
              <a:t>Wettbewerbsvorteile</a:t>
            </a:r>
            <a:br>
              <a:rPr lang="nb-NO" dirty="0">
                <a:latin typeface="+mn-lt"/>
              </a:rPr>
            </a:br>
            <a:br>
              <a:rPr lang="nb-NO" dirty="0">
                <a:latin typeface="+mn-lt"/>
              </a:rPr>
            </a:br>
            <a:r>
              <a:rPr lang="nb-NO" sz="2800" dirty="0" err="1">
                <a:latin typeface="+mn-lt"/>
              </a:rPr>
              <a:t>Gibt</a:t>
            </a:r>
            <a:r>
              <a:rPr lang="nb-NO" sz="2800" dirty="0">
                <a:latin typeface="+mn-lt"/>
              </a:rPr>
              <a:t> es</a:t>
            </a:r>
            <a:r>
              <a:rPr lang="de-DE" altLang="de-DE" sz="2800" dirty="0">
                <a:latin typeface="+mn-lt"/>
              </a:rPr>
              <a:t> etwas in der SuperOffice-Toolbox </a:t>
            </a:r>
            <a:br>
              <a:rPr lang="de-DE" altLang="de-DE" sz="2800" dirty="0">
                <a:latin typeface="+mn-lt"/>
              </a:rPr>
            </a:br>
            <a:r>
              <a:rPr lang="de-DE" altLang="de-DE" sz="2800" dirty="0">
                <a:latin typeface="+mn-lt"/>
              </a:rPr>
              <a:t>oder muss jedes Unternehmen</a:t>
            </a:r>
            <a:br>
              <a:rPr lang="de-DE" altLang="de-DE" sz="2800" dirty="0">
                <a:latin typeface="+mn-lt"/>
              </a:rPr>
            </a:br>
            <a:r>
              <a:rPr lang="de-DE" altLang="de-DE" sz="2800" dirty="0">
                <a:latin typeface="+mn-lt"/>
              </a:rPr>
              <a:t>das Rad neu erfinden? </a:t>
            </a:r>
            <a:endParaRPr lang="nb-NO" sz="2800" dirty="0">
              <a:latin typeface="+mn-lt"/>
            </a:endParaRPr>
          </a:p>
        </p:txBody>
      </p:sp>
      <p:pic>
        <p:nvPicPr>
          <p:cNvPr id="5132" name="Picture 12">
            <a:extLst>
              <a:ext uri="{FF2B5EF4-FFF2-40B4-BE49-F238E27FC236}">
                <a16:creationId xmlns:a16="http://schemas.microsoft.com/office/drawing/2014/main" id="{3950CB0B-D143-482A-90DD-11928F9DC2F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44267" y="-63500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768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BC48090-0C09-4430-926B-A6FCB1A77B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05953" y="578692"/>
            <a:ext cx="5912553" cy="5912553"/>
          </a:xfrm>
          <a:prstGeom prst="rect">
            <a:avLst/>
          </a:prstGeom>
          <a:noFill/>
          <a:extLst>
            <a:ext uri="{909E8E84-426E-40DD-AFC4-6F175D3DCCD1}">
              <a14:hiddenFill xmlns:a14="http://schemas.microsoft.com/office/drawing/2010/main">
                <a:solidFill>
                  <a:srgbClr val="FFFFFF"/>
                </a:solidFill>
              </a14:hiddenFill>
            </a:ext>
          </a:extLst>
        </p:spPr>
      </p:pic>
      <p:sp>
        <p:nvSpPr>
          <p:cNvPr id="4" name="Tittel 3">
            <a:extLst>
              <a:ext uri="{FF2B5EF4-FFF2-40B4-BE49-F238E27FC236}">
                <a16:creationId xmlns:a16="http://schemas.microsoft.com/office/drawing/2014/main" id="{799D773B-F5E8-4168-AF1B-A28E5EBB77CF}"/>
              </a:ext>
            </a:extLst>
          </p:cNvPr>
          <p:cNvSpPr>
            <a:spLocks noGrp="1"/>
          </p:cNvSpPr>
          <p:nvPr>
            <p:ph type="title"/>
          </p:nvPr>
        </p:nvSpPr>
        <p:spPr>
          <a:xfrm>
            <a:off x="831850" y="397556"/>
            <a:ext cx="10515600" cy="713489"/>
          </a:xfrm>
        </p:spPr>
        <p:txBody>
          <a:bodyPr>
            <a:normAutofit fontScale="90000"/>
          </a:bodyPr>
          <a:lstStyle/>
          <a:p>
            <a:r>
              <a:rPr lang="nb-NO" dirty="0">
                <a:latin typeface="Arial Black"/>
              </a:rPr>
              <a:t>EINE PLATTFORM FÜR DAS WACHSTUM</a:t>
            </a:r>
            <a:endParaRPr lang="nb-NO" dirty="0"/>
          </a:p>
        </p:txBody>
      </p:sp>
      <p:sp>
        <p:nvSpPr>
          <p:cNvPr id="13" name="TextBox 12">
            <a:extLst>
              <a:ext uri="{FF2B5EF4-FFF2-40B4-BE49-F238E27FC236}">
                <a16:creationId xmlns:a16="http://schemas.microsoft.com/office/drawing/2014/main" id="{3A0FB021-30AD-44B7-BC8F-3FB92307B7DC}"/>
              </a:ext>
            </a:extLst>
          </p:cNvPr>
          <p:cNvSpPr txBox="1"/>
          <p:nvPr/>
        </p:nvSpPr>
        <p:spPr>
          <a:xfrm>
            <a:off x="1183901" y="2814391"/>
            <a:ext cx="2000458" cy="523220"/>
          </a:xfrm>
          <a:prstGeom prst="rect">
            <a:avLst/>
          </a:prstGeom>
          <a:noFill/>
        </p:spPr>
        <p:txBody>
          <a:bodyPr wrap="square" rtlCol="0">
            <a:spAutoFit/>
          </a:bodyPr>
          <a:lstStyle/>
          <a:p>
            <a:r>
              <a:rPr lang="nb-NO" sz="1400" dirty="0" err="1">
                <a:solidFill>
                  <a:srgbClr val="005E58"/>
                </a:solidFill>
              </a:rPr>
              <a:t>Benutzerfreundlichkeit</a:t>
            </a:r>
            <a:r>
              <a:rPr lang="nb-NO" sz="1400" dirty="0">
                <a:solidFill>
                  <a:srgbClr val="005E58"/>
                </a:solidFill>
              </a:rPr>
              <a:t> &amp; </a:t>
            </a:r>
            <a:r>
              <a:rPr lang="nb-NO" sz="1400" dirty="0" err="1">
                <a:solidFill>
                  <a:srgbClr val="005E58"/>
                </a:solidFill>
              </a:rPr>
              <a:t>Anwenderakzeptanz</a:t>
            </a:r>
            <a:endParaRPr lang="nb-NO" sz="1400" dirty="0">
              <a:solidFill>
                <a:srgbClr val="005E58"/>
              </a:solidFill>
            </a:endParaRPr>
          </a:p>
        </p:txBody>
      </p:sp>
      <p:sp>
        <p:nvSpPr>
          <p:cNvPr id="22" name="TextBox 21">
            <a:extLst>
              <a:ext uri="{FF2B5EF4-FFF2-40B4-BE49-F238E27FC236}">
                <a16:creationId xmlns:a16="http://schemas.microsoft.com/office/drawing/2014/main" id="{34761F9B-2C4B-4F95-A3BA-0C853F57BB8D}"/>
              </a:ext>
            </a:extLst>
          </p:cNvPr>
          <p:cNvSpPr txBox="1"/>
          <p:nvPr/>
        </p:nvSpPr>
        <p:spPr>
          <a:xfrm>
            <a:off x="2125110" y="4780470"/>
            <a:ext cx="14551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5E58"/>
                </a:solidFill>
                <a:effectLst/>
                <a:uLnTx/>
                <a:uFillTx/>
                <a:latin typeface="Arial" panose="020B0604020202020204"/>
                <a:ea typeface="+mn-ea"/>
                <a:cs typeface="+mn-cs"/>
              </a:rPr>
              <a:t>Marketing Automation</a:t>
            </a:r>
          </a:p>
        </p:txBody>
      </p:sp>
      <p:sp>
        <p:nvSpPr>
          <p:cNvPr id="25" name="TextBox 24">
            <a:extLst>
              <a:ext uri="{FF2B5EF4-FFF2-40B4-BE49-F238E27FC236}">
                <a16:creationId xmlns:a16="http://schemas.microsoft.com/office/drawing/2014/main" id="{BAA6C4AE-22D6-4E74-BA9D-CD6F40FE690A}"/>
              </a:ext>
            </a:extLst>
          </p:cNvPr>
          <p:cNvSpPr txBox="1"/>
          <p:nvPr/>
        </p:nvSpPr>
        <p:spPr>
          <a:xfrm>
            <a:off x="3911441" y="2160785"/>
            <a:ext cx="14551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Kunden- </a:t>
            </a:r>
            <a:r>
              <a:rPr lang="nb-NO" sz="1400" dirty="0">
                <a:solidFill>
                  <a:srgbClr val="005E58"/>
                </a:solidFill>
                <a:latin typeface="Arial" panose="020B0604020202020204"/>
              </a:rPr>
              <a:t>p</a:t>
            </a:r>
            <a:r>
              <a:rPr kumimoji="0" lang="nb-NO" sz="1400" b="0" i="0" u="none" strike="noStrike" kern="1200" cap="none" spc="0" normalizeH="0" baseline="0" noProof="0" dirty="0" err="1">
                <a:ln>
                  <a:noFill/>
                </a:ln>
                <a:solidFill>
                  <a:srgbClr val="005E58"/>
                </a:solidFill>
                <a:effectLst/>
                <a:uLnTx/>
                <a:uFillTx/>
                <a:latin typeface="Arial" panose="020B0604020202020204"/>
                <a:ea typeface="+mn-ea"/>
                <a:cs typeface="+mn-cs"/>
              </a:rPr>
              <a:t>lattform</a:t>
            </a:r>
            <a:endPar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861CE6C9-EE22-422C-ADE1-F6D09711610D}"/>
              </a:ext>
            </a:extLst>
          </p:cNvPr>
          <p:cNvSpPr txBox="1"/>
          <p:nvPr/>
        </p:nvSpPr>
        <p:spPr>
          <a:xfrm>
            <a:off x="8250599" y="5612288"/>
            <a:ext cx="1455175"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err="1">
                <a:ln>
                  <a:noFill/>
                </a:ln>
                <a:solidFill>
                  <a:srgbClr val="005E58"/>
                </a:solidFill>
                <a:effectLst/>
                <a:uLnTx/>
                <a:uFillTx/>
                <a:latin typeface="Arial" panose="020B0604020202020204"/>
                <a:ea typeface="+mn-ea"/>
                <a:cs typeface="+mn-cs"/>
              </a:rPr>
              <a:t>Mobilität</a:t>
            </a:r>
            <a:endPar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44F87459-3C65-4C70-AA5A-34B5C6CF317F}"/>
              </a:ext>
            </a:extLst>
          </p:cNvPr>
          <p:cNvSpPr txBox="1"/>
          <p:nvPr/>
        </p:nvSpPr>
        <p:spPr>
          <a:xfrm>
            <a:off x="5622684" y="6106171"/>
            <a:ext cx="23357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err="1">
                <a:ln>
                  <a:noFill/>
                </a:ln>
                <a:solidFill>
                  <a:srgbClr val="005E58"/>
                </a:solidFill>
                <a:effectLst/>
                <a:uLnTx/>
                <a:uFillTx/>
                <a:latin typeface="Arial" panose="020B0604020202020204"/>
                <a:ea typeface="+mn-ea"/>
                <a:cs typeface="+mn-cs"/>
              </a:rPr>
              <a:t>Produktivitäts</a:t>
            </a: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-Plattform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(Office365/Google) </a:t>
            </a:r>
          </a:p>
        </p:txBody>
      </p:sp>
      <p:sp>
        <p:nvSpPr>
          <p:cNvPr id="46" name="TextBox 45">
            <a:extLst>
              <a:ext uri="{FF2B5EF4-FFF2-40B4-BE49-F238E27FC236}">
                <a16:creationId xmlns:a16="http://schemas.microsoft.com/office/drawing/2014/main" id="{81BAAC8E-1EED-4E4E-B592-4DF8A1D4E7D1}"/>
              </a:ext>
            </a:extLst>
          </p:cNvPr>
          <p:cNvSpPr txBox="1"/>
          <p:nvPr/>
        </p:nvSpPr>
        <p:spPr>
          <a:xfrm>
            <a:off x="8021078" y="3772293"/>
            <a:ext cx="2119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err="1">
                <a:ln>
                  <a:noFill/>
                </a:ln>
                <a:solidFill>
                  <a:srgbClr val="005E58"/>
                </a:solidFill>
                <a:effectLst/>
                <a:uLnTx/>
                <a:uFillTx/>
                <a:latin typeface="Arial" panose="020B0604020202020204"/>
                <a:ea typeface="+mn-ea"/>
                <a:cs typeface="+mn-cs"/>
              </a:rPr>
              <a:t>Integrationen</a:t>
            </a:r>
            <a:endPar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(App Store &amp; APIs)</a:t>
            </a:r>
          </a:p>
        </p:txBody>
      </p:sp>
      <p:sp>
        <p:nvSpPr>
          <p:cNvPr id="47" name="TextBox 46">
            <a:extLst>
              <a:ext uri="{FF2B5EF4-FFF2-40B4-BE49-F238E27FC236}">
                <a16:creationId xmlns:a16="http://schemas.microsoft.com/office/drawing/2014/main" id="{F4451ED3-BD76-40B4-AFD4-A61C1EF6C450}"/>
              </a:ext>
            </a:extLst>
          </p:cNvPr>
          <p:cNvSpPr txBox="1"/>
          <p:nvPr/>
        </p:nvSpPr>
        <p:spPr>
          <a:xfrm>
            <a:off x="3724215" y="6192557"/>
            <a:ext cx="14551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err="1">
                <a:ln>
                  <a:noFill/>
                </a:ln>
                <a:solidFill>
                  <a:srgbClr val="005E58"/>
                </a:solidFill>
                <a:effectLst/>
                <a:uLnTx/>
                <a:uFillTx/>
                <a:latin typeface="Arial" panose="020B0604020202020204"/>
                <a:ea typeface="+mn-ea"/>
                <a:cs typeface="+mn-cs"/>
              </a:rPr>
              <a:t>Neue</a:t>
            </a: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1400" b="0" i="0" u="none" strike="noStrike" kern="1200" cap="none" spc="0" normalizeH="0" baseline="0" noProof="0" dirty="0" err="1">
                <a:ln>
                  <a:noFill/>
                </a:ln>
                <a:solidFill>
                  <a:srgbClr val="005E58"/>
                </a:solidFill>
                <a:effectLst/>
                <a:uLnTx/>
                <a:uFillTx/>
                <a:latin typeface="Arial" panose="020B0604020202020204"/>
                <a:ea typeface="+mn-ea"/>
                <a:cs typeface="+mn-cs"/>
              </a:rPr>
              <a:t>Funktionen</a:t>
            </a:r>
            <a:endPar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CF4C72CA-7F28-46C7-A718-887539C37221}"/>
              </a:ext>
            </a:extLst>
          </p:cNvPr>
          <p:cNvSpPr txBox="1"/>
          <p:nvPr/>
        </p:nvSpPr>
        <p:spPr>
          <a:xfrm>
            <a:off x="7885238" y="2102623"/>
            <a:ext cx="211933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5E58"/>
                </a:solidFill>
                <a:effectLst/>
                <a:uLnTx/>
                <a:uFillTx/>
                <a:latin typeface="Arial" panose="020B0604020202020204"/>
                <a:ea typeface="+mn-ea"/>
                <a:cs typeface="+mn-cs"/>
              </a:rPr>
              <a:t>AI as a Service</a:t>
            </a:r>
          </a:p>
        </p:txBody>
      </p:sp>
      <p:grpSp>
        <p:nvGrpSpPr>
          <p:cNvPr id="14" name="Group 13">
            <a:extLst>
              <a:ext uri="{FF2B5EF4-FFF2-40B4-BE49-F238E27FC236}">
                <a16:creationId xmlns:a16="http://schemas.microsoft.com/office/drawing/2014/main" id="{AB68F8B6-D1D9-4708-8644-64803A26B731}"/>
              </a:ext>
            </a:extLst>
          </p:cNvPr>
          <p:cNvGrpSpPr/>
          <p:nvPr/>
        </p:nvGrpSpPr>
        <p:grpSpPr>
          <a:xfrm>
            <a:off x="8405807" y="1206595"/>
            <a:ext cx="914400" cy="914400"/>
            <a:chOff x="8511571" y="969245"/>
            <a:chExt cx="914400" cy="914400"/>
          </a:xfrm>
        </p:grpSpPr>
        <p:sp>
          <p:nvSpPr>
            <p:cNvPr id="7" name="Oval 6">
              <a:extLst>
                <a:ext uri="{FF2B5EF4-FFF2-40B4-BE49-F238E27FC236}">
                  <a16:creationId xmlns:a16="http://schemas.microsoft.com/office/drawing/2014/main" id="{AC932CE0-8ACE-4507-A4A8-9B62FF28E338}"/>
                </a:ext>
              </a:extLst>
            </p:cNvPr>
            <p:cNvSpPr/>
            <p:nvPr/>
          </p:nvSpPr>
          <p:spPr>
            <a:xfrm>
              <a:off x="8511571" y="969245"/>
              <a:ext cx="914400" cy="914400"/>
            </a:xfrm>
            <a:prstGeom prst="ellipse">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 name="Graphic 14" descr="Internet Of Things outline">
              <a:extLst>
                <a:ext uri="{FF2B5EF4-FFF2-40B4-BE49-F238E27FC236}">
                  <a16:creationId xmlns:a16="http://schemas.microsoft.com/office/drawing/2014/main" id="{26BEB62A-D299-4BFD-A049-BC3494639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5945" y="1024644"/>
              <a:ext cx="786917" cy="786917"/>
            </a:xfrm>
            <a:prstGeom prst="rect">
              <a:avLst/>
            </a:prstGeom>
          </p:spPr>
        </p:pic>
      </p:grpSp>
      <p:grpSp>
        <p:nvGrpSpPr>
          <p:cNvPr id="16" name="Group 15">
            <a:extLst>
              <a:ext uri="{FF2B5EF4-FFF2-40B4-BE49-F238E27FC236}">
                <a16:creationId xmlns:a16="http://schemas.microsoft.com/office/drawing/2014/main" id="{839C92BB-B122-4FEE-9660-14E7A0757F3D}"/>
              </a:ext>
            </a:extLst>
          </p:cNvPr>
          <p:cNvGrpSpPr/>
          <p:nvPr/>
        </p:nvGrpSpPr>
        <p:grpSpPr>
          <a:xfrm>
            <a:off x="8651815" y="2826757"/>
            <a:ext cx="914400" cy="914400"/>
            <a:chOff x="9964973" y="2542004"/>
            <a:chExt cx="914400" cy="914400"/>
          </a:xfrm>
        </p:grpSpPr>
        <p:sp>
          <p:nvSpPr>
            <p:cNvPr id="54" name="Oval 53">
              <a:extLst>
                <a:ext uri="{FF2B5EF4-FFF2-40B4-BE49-F238E27FC236}">
                  <a16:creationId xmlns:a16="http://schemas.microsoft.com/office/drawing/2014/main" id="{4E18FB85-E9FE-4A0C-9475-EF425C22047A}"/>
                </a:ext>
              </a:extLst>
            </p:cNvPr>
            <p:cNvSpPr/>
            <p:nvPr/>
          </p:nvSpPr>
          <p:spPr>
            <a:xfrm>
              <a:off x="9964973" y="2542004"/>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 name="Graphic 39" descr="Tools outline">
              <a:extLst>
                <a:ext uri="{FF2B5EF4-FFF2-40B4-BE49-F238E27FC236}">
                  <a16:creationId xmlns:a16="http://schemas.microsoft.com/office/drawing/2014/main" id="{D6B78CF8-6416-4420-B4B9-8961CF17F9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5475" y="2632886"/>
              <a:ext cx="713396" cy="713396"/>
            </a:xfrm>
            <a:prstGeom prst="rect">
              <a:avLst/>
            </a:prstGeom>
          </p:spPr>
        </p:pic>
      </p:grpSp>
      <p:grpSp>
        <p:nvGrpSpPr>
          <p:cNvPr id="6" name="Group 5">
            <a:extLst>
              <a:ext uri="{FF2B5EF4-FFF2-40B4-BE49-F238E27FC236}">
                <a16:creationId xmlns:a16="http://schemas.microsoft.com/office/drawing/2014/main" id="{630727A6-735C-4FF0-876D-BC16DF9A336A}"/>
              </a:ext>
            </a:extLst>
          </p:cNvPr>
          <p:cNvGrpSpPr/>
          <p:nvPr/>
        </p:nvGrpSpPr>
        <p:grpSpPr>
          <a:xfrm>
            <a:off x="6328442" y="5214025"/>
            <a:ext cx="914400" cy="914400"/>
            <a:chOff x="9949548" y="5075629"/>
            <a:chExt cx="914400" cy="914400"/>
          </a:xfrm>
        </p:grpSpPr>
        <p:sp>
          <p:nvSpPr>
            <p:cNvPr id="34" name="Oval 33">
              <a:extLst>
                <a:ext uri="{FF2B5EF4-FFF2-40B4-BE49-F238E27FC236}">
                  <a16:creationId xmlns:a16="http://schemas.microsoft.com/office/drawing/2014/main" id="{CE78735B-606C-48B8-B6B3-2A921AFFDC6E}"/>
                </a:ext>
              </a:extLst>
            </p:cNvPr>
            <p:cNvSpPr/>
            <p:nvPr/>
          </p:nvSpPr>
          <p:spPr>
            <a:xfrm>
              <a:off x="9949548" y="5075629"/>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 name="Graphic 25" descr="Upload outline">
              <a:extLst>
                <a:ext uri="{FF2B5EF4-FFF2-40B4-BE49-F238E27FC236}">
                  <a16:creationId xmlns:a16="http://schemas.microsoft.com/office/drawing/2014/main" id="{9DFA3D91-D794-41E5-8FCC-2FE2772A90D7}"/>
                </a:ext>
              </a:extLst>
            </p:cNvPr>
            <p:cNvPicPr preferRelativeResize="0">
              <a:picLocks/>
            </p:cNvPicPr>
            <p:nvPr/>
          </p:nvPicPr>
          <p:blipFill>
            <a:blip r:embed="rId8">
              <a:extLst>
                <a:ext uri="{96DAC541-7B7A-43D3-8B79-37D633B846F1}">
                  <asvg:svgBlip xmlns:asvg="http://schemas.microsoft.com/office/drawing/2016/SVG/main" r:embed="rId9"/>
                </a:ext>
              </a:extLst>
            </a:blip>
            <a:stretch>
              <a:fillRect/>
            </a:stretch>
          </p:blipFill>
          <p:spPr>
            <a:xfrm>
              <a:off x="10035832" y="5195082"/>
              <a:ext cx="761013" cy="675493"/>
            </a:xfrm>
            <a:prstGeom prst="rect">
              <a:avLst/>
            </a:prstGeom>
          </p:spPr>
        </p:pic>
      </p:grpSp>
      <p:grpSp>
        <p:nvGrpSpPr>
          <p:cNvPr id="10" name="Group 9">
            <a:extLst>
              <a:ext uri="{FF2B5EF4-FFF2-40B4-BE49-F238E27FC236}">
                <a16:creationId xmlns:a16="http://schemas.microsoft.com/office/drawing/2014/main" id="{71610EEA-316D-4382-94D8-AC7DD8A1231D}"/>
              </a:ext>
            </a:extLst>
          </p:cNvPr>
          <p:cNvGrpSpPr/>
          <p:nvPr/>
        </p:nvGrpSpPr>
        <p:grpSpPr>
          <a:xfrm>
            <a:off x="1717627" y="1883686"/>
            <a:ext cx="914400" cy="914400"/>
            <a:chOff x="1538589" y="5186743"/>
            <a:chExt cx="914400" cy="914400"/>
          </a:xfrm>
        </p:grpSpPr>
        <p:sp>
          <p:nvSpPr>
            <p:cNvPr id="37" name="Oval 36">
              <a:extLst>
                <a:ext uri="{FF2B5EF4-FFF2-40B4-BE49-F238E27FC236}">
                  <a16:creationId xmlns:a16="http://schemas.microsoft.com/office/drawing/2014/main" id="{B83D20B5-F7B6-4894-9474-8AC5AA529E22}"/>
                </a:ext>
              </a:extLst>
            </p:cNvPr>
            <p:cNvSpPr/>
            <p:nvPr/>
          </p:nvSpPr>
          <p:spPr>
            <a:xfrm>
              <a:off x="1538589" y="5186743"/>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Graphic 8" descr="Ui Ux outline">
              <a:extLst>
                <a:ext uri="{FF2B5EF4-FFF2-40B4-BE49-F238E27FC236}">
                  <a16:creationId xmlns:a16="http://schemas.microsoft.com/office/drawing/2014/main" id="{D0FFCE05-CF33-41B5-8894-903B4AE0B1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15929" y="5283740"/>
              <a:ext cx="790805" cy="790805"/>
            </a:xfrm>
            <a:prstGeom prst="rect">
              <a:avLst/>
            </a:prstGeom>
          </p:spPr>
        </p:pic>
      </p:grpSp>
      <p:grpSp>
        <p:nvGrpSpPr>
          <p:cNvPr id="11" name="Group 10">
            <a:extLst>
              <a:ext uri="{FF2B5EF4-FFF2-40B4-BE49-F238E27FC236}">
                <a16:creationId xmlns:a16="http://schemas.microsoft.com/office/drawing/2014/main" id="{086E9E60-BF70-456C-A36A-04396948EC98}"/>
              </a:ext>
            </a:extLst>
          </p:cNvPr>
          <p:cNvGrpSpPr/>
          <p:nvPr/>
        </p:nvGrpSpPr>
        <p:grpSpPr>
          <a:xfrm>
            <a:off x="4181828" y="1248990"/>
            <a:ext cx="914400" cy="914400"/>
            <a:chOff x="720772" y="4797597"/>
            <a:chExt cx="914400" cy="914400"/>
          </a:xfrm>
        </p:grpSpPr>
        <p:sp>
          <p:nvSpPr>
            <p:cNvPr id="42" name="Oval 41">
              <a:extLst>
                <a:ext uri="{FF2B5EF4-FFF2-40B4-BE49-F238E27FC236}">
                  <a16:creationId xmlns:a16="http://schemas.microsoft.com/office/drawing/2014/main" id="{6DB26AF6-273A-4441-A236-556366B028A1}"/>
                </a:ext>
              </a:extLst>
            </p:cNvPr>
            <p:cNvSpPr/>
            <p:nvPr/>
          </p:nvSpPr>
          <p:spPr>
            <a:xfrm>
              <a:off x="720772" y="4797597"/>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9" name="Graphic 58" descr="Customer review outline">
              <a:extLst>
                <a:ext uri="{FF2B5EF4-FFF2-40B4-BE49-F238E27FC236}">
                  <a16:creationId xmlns:a16="http://schemas.microsoft.com/office/drawing/2014/main" id="{37A4F107-D09B-443E-A22D-A8501318C7F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9169" y="4903161"/>
              <a:ext cx="743559" cy="743559"/>
            </a:xfrm>
            <a:prstGeom prst="rect">
              <a:avLst/>
            </a:prstGeom>
          </p:spPr>
        </p:pic>
      </p:grpSp>
      <p:grpSp>
        <p:nvGrpSpPr>
          <p:cNvPr id="23" name="Group 22">
            <a:extLst>
              <a:ext uri="{FF2B5EF4-FFF2-40B4-BE49-F238E27FC236}">
                <a16:creationId xmlns:a16="http://schemas.microsoft.com/office/drawing/2014/main" id="{9B6B322C-3CBA-4E6D-B171-54AF66A16727}"/>
              </a:ext>
            </a:extLst>
          </p:cNvPr>
          <p:cNvGrpSpPr/>
          <p:nvPr/>
        </p:nvGrpSpPr>
        <p:grpSpPr>
          <a:xfrm>
            <a:off x="2433370" y="3772293"/>
            <a:ext cx="926086" cy="930705"/>
            <a:chOff x="777230" y="4925050"/>
            <a:chExt cx="926086" cy="930705"/>
          </a:xfrm>
        </p:grpSpPr>
        <p:sp>
          <p:nvSpPr>
            <p:cNvPr id="48" name="Oval 47">
              <a:extLst>
                <a:ext uri="{FF2B5EF4-FFF2-40B4-BE49-F238E27FC236}">
                  <a16:creationId xmlns:a16="http://schemas.microsoft.com/office/drawing/2014/main" id="{516DC100-9B1B-45E8-BAF5-7FA1EB302032}"/>
                </a:ext>
              </a:extLst>
            </p:cNvPr>
            <p:cNvSpPr/>
            <p:nvPr/>
          </p:nvSpPr>
          <p:spPr>
            <a:xfrm>
              <a:off x="777230" y="494135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1" name="Graphic 20" descr="Network outline">
              <a:extLst>
                <a:ext uri="{FF2B5EF4-FFF2-40B4-BE49-F238E27FC236}">
                  <a16:creationId xmlns:a16="http://schemas.microsoft.com/office/drawing/2014/main" id="{8BD5F599-7C5F-4228-868A-CB5A70B196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8916" y="4925050"/>
              <a:ext cx="914400" cy="914400"/>
            </a:xfrm>
            <a:prstGeom prst="rect">
              <a:avLst/>
            </a:prstGeom>
          </p:spPr>
        </p:pic>
      </p:grpSp>
      <p:grpSp>
        <p:nvGrpSpPr>
          <p:cNvPr id="24" name="Group 23">
            <a:extLst>
              <a:ext uri="{FF2B5EF4-FFF2-40B4-BE49-F238E27FC236}">
                <a16:creationId xmlns:a16="http://schemas.microsoft.com/office/drawing/2014/main" id="{DA5FB7AD-832F-4619-9C49-6E841895A7B2}"/>
              </a:ext>
            </a:extLst>
          </p:cNvPr>
          <p:cNvGrpSpPr/>
          <p:nvPr/>
        </p:nvGrpSpPr>
        <p:grpSpPr>
          <a:xfrm>
            <a:off x="4047819" y="5211855"/>
            <a:ext cx="914400" cy="914400"/>
            <a:chOff x="1819282" y="5372445"/>
            <a:chExt cx="914400" cy="914400"/>
          </a:xfrm>
        </p:grpSpPr>
        <p:sp>
          <p:nvSpPr>
            <p:cNvPr id="49" name="Oval 48">
              <a:extLst>
                <a:ext uri="{FF2B5EF4-FFF2-40B4-BE49-F238E27FC236}">
                  <a16:creationId xmlns:a16="http://schemas.microsoft.com/office/drawing/2014/main" id="{26B2836E-C0D8-4DC2-8216-4B9968F2E05C}"/>
                </a:ext>
              </a:extLst>
            </p:cNvPr>
            <p:cNvSpPr/>
            <p:nvPr/>
          </p:nvSpPr>
          <p:spPr>
            <a:xfrm>
              <a:off x="1819282" y="537244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0" name="Graphic 49" descr="Vlog outline">
              <a:extLst>
                <a:ext uri="{FF2B5EF4-FFF2-40B4-BE49-F238E27FC236}">
                  <a16:creationId xmlns:a16="http://schemas.microsoft.com/office/drawing/2014/main" id="{F9F3C39F-C224-4BD2-81BD-9E17347C339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94137" y="5443566"/>
              <a:ext cx="805042" cy="805042"/>
            </a:xfrm>
            <a:prstGeom prst="rect">
              <a:avLst/>
            </a:prstGeom>
          </p:spPr>
        </p:pic>
      </p:grpSp>
      <p:sp>
        <p:nvSpPr>
          <p:cNvPr id="56" name="Oval 55">
            <a:extLst>
              <a:ext uri="{FF2B5EF4-FFF2-40B4-BE49-F238E27FC236}">
                <a16:creationId xmlns:a16="http://schemas.microsoft.com/office/drawing/2014/main" id="{18D032D0-9BED-4FE9-BB88-4EE3837D4652}"/>
              </a:ext>
            </a:extLst>
          </p:cNvPr>
          <p:cNvSpPr/>
          <p:nvPr/>
        </p:nvSpPr>
        <p:spPr>
          <a:xfrm>
            <a:off x="8512818" y="4738466"/>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Graphic 4" descr="Smart Phone outline">
            <a:extLst>
              <a:ext uri="{FF2B5EF4-FFF2-40B4-BE49-F238E27FC236}">
                <a16:creationId xmlns:a16="http://schemas.microsoft.com/office/drawing/2014/main" id="{02336EEF-9A07-452F-8081-40565F7FC3E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589665" y="4813381"/>
            <a:ext cx="764569" cy="764569"/>
          </a:xfrm>
          <a:prstGeom prst="rect">
            <a:avLst/>
          </a:prstGeom>
        </p:spPr>
      </p:pic>
      <p:sp>
        <p:nvSpPr>
          <p:cNvPr id="38" name="TextBox 37">
            <a:extLst>
              <a:ext uri="{FF2B5EF4-FFF2-40B4-BE49-F238E27FC236}">
                <a16:creationId xmlns:a16="http://schemas.microsoft.com/office/drawing/2014/main" id="{DB0FB00C-0876-4F7A-A62C-2D62292AEAED}"/>
              </a:ext>
            </a:extLst>
          </p:cNvPr>
          <p:cNvSpPr txBox="1"/>
          <p:nvPr/>
        </p:nvSpPr>
        <p:spPr>
          <a:xfrm>
            <a:off x="5945106" y="1948734"/>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005E58"/>
                </a:solidFill>
                <a:effectLst/>
                <a:uLnTx/>
                <a:uFillTx/>
                <a:latin typeface="Arial" panose="020B0604020202020204"/>
                <a:ea typeface="+mn-ea"/>
                <a:cs typeface="+mn-cs"/>
              </a:rPr>
              <a:t>MARKETING</a:t>
            </a:r>
          </a:p>
        </p:txBody>
      </p:sp>
      <p:sp>
        <p:nvSpPr>
          <p:cNvPr id="39" name="TextBox 38">
            <a:extLst>
              <a:ext uri="{FF2B5EF4-FFF2-40B4-BE49-F238E27FC236}">
                <a16:creationId xmlns:a16="http://schemas.microsoft.com/office/drawing/2014/main" id="{3CC6BF76-2C77-48DE-8ED1-BDAF4077608E}"/>
              </a:ext>
            </a:extLst>
          </p:cNvPr>
          <p:cNvSpPr txBox="1"/>
          <p:nvPr/>
        </p:nvSpPr>
        <p:spPr>
          <a:xfrm>
            <a:off x="7018170" y="3681484"/>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5E58"/>
                </a:solidFill>
                <a:effectLst/>
                <a:uLnTx/>
                <a:uFillTx/>
                <a:latin typeface="Arial" panose="020B0604020202020204"/>
                <a:ea typeface="+mn-ea"/>
                <a:cs typeface="+mn-cs"/>
              </a:rPr>
              <a:t>SERVICE</a:t>
            </a:r>
          </a:p>
        </p:txBody>
      </p:sp>
      <p:sp>
        <p:nvSpPr>
          <p:cNvPr id="41" name="TextBox 40">
            <a:extLst>
              <a:ext uri="{FF2B5EF4-FFF2-40B4-BE49-F238E27FC236}">
                <a16:creationId xmlns:a16="http://schemas.microsoft.com/office/drawing/2014/main" id="{FA9770B0-5AA4-4B62-98DC-025942B97162}"/>
              </a:ext>
            </a:extLst>
          </p:cNvPr>
          <p:cNvSpPr txBox="1"/>
          <p:nvPr/>
        </p:nvSpPr>
        <p:spPr>
          <a:xfrm>
            <a:off x="5945106" y="3100871"/>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b="1" dirty="0" err="1">
                <a:solidFill>
                  <a:srgbClr val="005E58"/>
                </a:solidFill>
                <a:latin typeface="Arial" panose="020B0604020202020204"/>
              </a:rPr>
              <a:t>Vertrieb</a:t>
            </a:r>
            <a:endParaRPr lang="nb-NO" sz="1400" b="1" dirty="0">
              <a:solidFill>
                <a:srgbClr val="005E58"/>
              </a:solidFill>
              <a:latin typeface="Arial" panose="020B0604020202020204"/>
            </a:endParaRPr>
          </a:p>
        </p:txBody>
      </p:sp>
    </p:spTree>
    <p:extLst>
      <p:ext uri="{BB962C8B-B14F-4D97-AF65-F5344CB8AC3E}">
        <p14:creationId xmlns:p14="http://schemas.microsoft.com/office/powerpoint/2010/main" val="311049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500" fill="hold"/>
                                        <p:tgtEl>
                                          <p:spTgt spid="55"/>
                                        </p:tgtEl>
                                        <p:attrNameLst>
                                          <p:attrName>ppt_x</p:attrName>
                                        </p:attrNameLst>
                                      </p:cBhvr>
                                      <p:tavLst>
                                        <p:tav tm="0">
                                          <p:val>
                                            <p:strVal val="#ppt_x"/>
                                          </p:val>
                                        </p:tav>
                                        <p:tav tm="100000">
                                          <p:val>
                                            <p:strVal val="#ppt_x"/>
                                          </p:val>
                                        </p:tav>
                                      </p:tavLst>
                                    </p:anim>
                                    <p:anim calcmode="lin" valueType="num">
                                      <p:cBhvr additive="base">
                                        <p:cTn id="36" dur="500" fill="hold"/>
                                        <p:tgtEl>
                                          <p:spTgt spid="5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additive="base">
                                        <p:cTn id="67" dur="500" fill="hold"/>
                                        <p:tgtEl>
                                          <p:spTgt spid="56"/>
                                        </p:tgtEl>
                                        <p:attrNameLst>
                                          <p:attrName>ppt_x</p:attrName>
                                        </p:attrNameLst>
                                      </p:cBhvr>
                                      <p:tavLst>
                                        <p:tav tm="0">
                                          <p:val>
                                            <p:strVal val="#ppt_x"/>
                                          </p:val>
                                        </p:tav>
                                        <p:tav tm="100000">
                                          <p:val>
                                            <p:strVal val="#ppt_x"/>
                                          </p:val>
                                        </p:tav>
                                      </p:tavLst>
                                    </p:anim>
                                    <p:anim calcmode="lin" valueType="num">
                                      <p:cBhvr additive="base">
                                        <p:cTn id="68" dur="500" fill="hold"/>
                                        <p:tgtEl>
                                          <p:spTgt spid="5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5" grpId="0"/>
      <p:bldP spid="29" grpId="0"/>
      <p:bldP spid="35" grpId="0"/>
      <p:bldP spid="46" grpId="0"/>
      <p:bldP spid="47" grpId="0"/>
      <p:bldP spid="55" grpId="0"/>
      <p:bldP spid="5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5D4257-A211-D04A-9682-30C6FD17A4B8}"/>
              </a:ext>
            </a:extLst>
          </p:cNvPr>
          <p:cNvPicPr>
            <a:picLocks noChangeAspect="1"/>
          </p:cNvPicPr>
          <p:nvPr/>
        </p:nvPicPr>
        <p:blipFill>
          <a:blip r:embed="rId3">
            <a:grayscl/>
          </a:blip>
          <a:stretch>
            <a:fillRect/>
          </a:stretch>
        </p:blipFill>
        <p:spPr>
          <a:xfrm>
            <a:off x="552608" y="298360"/>
            <a:ext cx="3150712" cy="1580923"/>
          </a:xfrm>
          <a:prstGeom prst="rect">
            <a:avLst/>
          </a:prstGeom>
        </p:spPr>
      </p:pic>
      <p:pic>
        <p:nvPicPr>
          <p:cNvPr id="6" name="Picture 5">
            <a:extLst>
              <a:ext uri="{FF2B5EF4-FFF2-40B4-BE49-F238E27FC236}">
                <a16:creationId xmlns:a16="http://schemas.microsoft.com/office/drawing/2014/main" id="{2DA1D48E-D9DE-B940-96D5-22374BE5094D}"/>
              </a:ext>
            </a:extLst>
          </p:cNvPr>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4254042" y="688491"/>
            <a:ext cx="2380139" cy="625764"/>
          </a:xfrm>
          <a:prstGeom prst="rect">
            <a:avLst/>
          </a:prstGeom>
        </p:spPr>
      </p:pic>
      <p:pic>
        <p:nvPicPr>
          <p:cNvPr id="7" name="Picture 6">
            <a:extLst>
              <a:ext uri="{FF2B5EF4-FFF2-40B4-BE49-F238E27FC236}">
                <a16:creationId xmlns:a16="http://schemas.microsoft.com/office/drawing/2014/main" id="{741F54D1-F01D-A345-97AD-7D279715AD62}"/>
              </a:ext>
            </a:extLst>
          </p:cNvPr>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a:off x="7541101" y="684947"/>
            <a:ext cx="2940209" cy="629308"/>
          </a:xfrm>
          <a:prstGeom prst="rect">
            <a:avLst/>
          </a:prstGeom>
        </p:spPr>
      </p:pic>
      <p:pic>
        <p:nvPicPr>
          <p:cNvPr id="8" name="Picture 7">
            <a:extLst>
              <a:ext uri="{FF2B5EF4-FFF2-40B4-BE49-F238E27FC236}">
                <a16:creationId xmlns:a16="http://schemas.microsoft.com/office/drawing/2014/main" id="{146D38E0-F1EC-A34A-A41E-F9875A400413}"/>
              </a:ext>
            </a:extLst>
          </p:cNvPr>
          <p:cNvPicPr>
            <a:picLocks noChangeAspect="1"/>
          </p:cNvPicPr>
          <p:nvPr/>
        </p:nvPicPr>
        <p:blipFill>
          <a:blip r:embed="rId6">
            <a:grayscl/>
          </a:blip>
          <a:stretch>
            <a:fillRect/>
          </a:stretch>
        </p:blipFill>
        <p:spPr>
          <a:xfrm>
            <a:off x="4329142" y="1854630"/>
            <a:ext cx="3075751" cy="958215"/>
          </a:xfrm>
          <a:prstGeom prst="rect">
            <a:avLst/>
          </a:prstGeom>
        </p:spPr>
      </p:pic>
      <p:pic>
        <p:nvPicPr>
          <p:cNvPr id="9" name="Picture 8">
            <a:extLst>
              <a:ext uri="{FF2B5EF4-FFF2-40B4-BE49-F238E27FC236}">
                <a16:creationId xmlns:a16="http://schemas.microsoft.com/office/drawing/2014/main" id="{E886AEBB-682F-8942-AECB-DE926DAA2C85}"/>
              </a:ext>
            </a:extLst>
          </p:cNvPr>
          <p:cNvPicPr>
            <a:picLocks noChangeAspect="1"/>
          </p:cNvPicPr>
          <p:nvPr/>
        </p:nvPicPr>
        <p:blipFill>
          <a:blip r:embed="rId7">
            <a:grayscl/>
          </a:blip>
          <a:stretch>
            <a:fillRect/>
          </a:stretch>
        </p:blipFill>
        <p:spPr>
          <a:xfrm>
            <a:off x="552608" y="3641407"/>
            <a:ext cx="3048000" cy="809625"/>
          </a:xfrm>
          <a:prstGeom prst="rect">
            <a:avLst/>
          </a:prstGeom>
        </p:spPr>
      </p:pic>
      <p:pic>
        <p:nvPicPr>
          <p:cNvPr id="10" name="Picture 9">
            <a:extLst>
              <a:ext uri="{FF2B5EF4-FFF2-40B4-BE49-F238E27FC236}">
                <a16:creationId xmlns:a16="http://schemas.microsoft.com/office/drawing/2014/main" id="{2BD06F32-1C3E-BA43-862E-011C2A84685B}"/>
              </a:ext>
            </a:extLst>
          </p:cNvPr>
          <p:cNvPicPr>
            <a:picLocks noChangeAspect="1"/>
          </p:cNvPicPr>
          <p:nvPr/>
        </p:nvPicPr>
        <p:blipFill>
          <a:blip r:embed="rId8">
            <a:grayscl/>
          </a:blip>
          <a:stretch>
            <a:fillRect/>
          </a:stretch>
        </p:blipFill>
        <p:spPr>
          <a:xfrm>
            <a:off x="4611211" y="3038475"/>
            <a:ext cx="2190750" cy="1428750"/>
          </a:xfrm>
          <a:prstGeom prst="rect">
            <a:avLst/>
          </a:prstGeom>
        </p:spPr>
      </p:pic>
      <p:pic>
        <p:nvPicPr>
          <p:cNvPr id="11" name="Picture 10">
            <a:extLst>
              <a:ext uri="{FF2B5EF4-FFF2-40B4-BE49-F238E27FC236}">
                <a16:creationId xmlns:a16="http://schemas.microsoft.com/office/drawing/2014/main" id="{A864834D-0335-1344-9089-45B1A3C28D62}"/>
              </a:ext>
            </a:extLst>
          </p:cNvPr>
          <p:cNvPicPr>
            <a:picLocks noChangeAspect="1"/>
          </p:cNvPicPr>
          <p:nvPr/>
        </p:nvPicPr>
        <p:blipFill>
          <a:blip r:embed="rId9">
            <a:grayscl/>
          </a:blip>
          <a:stretch>
            <a:fillRect/>
          </a:stretch>
        </p:blipFill>
        <p:spPr>
          <a:xfrm>
            <a:off x="7799532" y="1679463"/>
            <a:ext cx="3393310" cy="1696655"/>
          </a:xfrm>
          <a:prstGeom prst="rect">
            <a:avLst/>
          </a:prstGeom>
        </p:spPr>
      </p:pic>
      <p:pic>
        <p:nvPicPr>
          <p:cNvPr id="12" name="Picture 11">
            <a:extLst>
              <a:ext uri="{FF2B5EF4-FFF2-40B4-BE49-F238E27FC236}">
                <a16:creationId xmlns:a16="http://schemas.microsoft.com/office/drawing/2014/main" id="{F3D16AA5-65F4-344F-A963-BB60B1DAFFED}"/>
              </a:ext>
            </a:extLst>
          </p:cNvPr>
          <p:cNvPicPr>
            <a:picLocks noChangeAspect="1"/>
          </p:cNvPicPr>
          <p:nvPr/>
        </p:nvPicPr>
        <p:blipFill>
          <a:blip r:embed="rId10">
            <a:grayscl/>
          </a:blip>
          <a:stretch>
            <a:fillRect/>
          </a:stretch>
        </p:blipFill>
        <p:spPr>
          <a:xfrm>
            <a:off x="552608" y="4593642"/>
            <a:ext cx="2686050" cy="1337452"/>
          </a:xfrm>
          <a:prstGeom prst="rect">
            <a:avLst/>
          </a:prstGeom>
        </p:spPr>
      </p:pic>
      <p:pic>
        <p:nvPicPr>
          <p:cNvPr id="13" name="Picture 12">
            <a:extLst>
              <a:ext uri="{FF2B5EF4-FFF2-40B4-BE49-F238E27FC236}">
                <a16:creationId xmlns:a16="http://schemas.microsoft.com/office/drawing/2014/main" id="{42BDC053-F65F-1046-BFBA-37916A7BA3E6}"/>
              </a:ext>
            </a:extLst>
          </p:cNvPr>
          <p:cNvPicPr>
            <a:picLocks noChangeAspect="1"/>
          </p:cNvPicPr>
          <p:nvPr/>
        </p:nvPicPr>
        <p:blipFill>
          <a:blip r:embed="rId11">
            <a:grayscl/>
          </a:blip>
          <a:stretch>
            <a:fillRect/>
          </a:stretch>
        </p:blipFill>
        <p:spPr>
          <a:xfrm>
            <a:off x="4532016" y="4713863"/>
            <a:ext cx="2349139" cy="1456466"/>
          </a:xfrm>
          <a:prstGeom prst="rect">
            <a:avLst/>
          </a:prstGeom>
        </p:spPr>
      </p:pic>
      <p:pic>
        <p:nvPicPr>
          <p:cNvPr id="14" name="Picture 2" descr="A picture containing text&#10;&#10;Description generated with high confidence">
            <a:extLst>
              <a:ext uri="{FF2B5EF4-FFF2-40B4-BE49-F238E27FC236}">
                <a16:creationId xmlns:a16="http://schemas.microsoft.com/office/drawing/2014/main" id="{D2D75A84-FF17-7C49-BDF0-61349A44A37C}"/>
              </a:ext>
            </a:extLst>
          </p:cNvPr>
          <p:cNvPicPr>
            <a:picLocks noChangeAspect="1"/>
          </p:cNvPicPr>
          <p:nvPr/>
        </p:nvPicPr>
        <p:blipFill>
          <a:blip r:embed="rId12" cstate="screen">
            <a:grayscl/>
            <a:extLst>
              <a:ext uri="{28A0092B-C50C-407E-A947-70E740481C1C}">
                <a14:useLocalDpi xmlns:a14="http://schemas.microsoft.com/office/drawing/2010/main"/>
              </a:ext>
            </a:extLst>
          </a:blip>
          <a:stretch>
            <a:fillRect/>
          </a:stretch>
        </p:blipFill>
        <p:spPr>
          <a:xfrm>
            <a:off x="8174513" y="4593642"/>
            <a:ext cx="2741979" cy="1491125"/>
          </a:xfrm>
          <a:prstGeom prst="rect">
            <a:avLst/>
          </a:prstGeom>
        </p:spPr>
      </p:pic>
      <p:pic>
        <p:nvPicPr>
          <p:cNvPr id="15" name="Picture 7" descr="A picture containing object&#10;&#10;Description generated with high confidence">
            <a:extLst>
              <a:ext uri="{FF2B5EF4-FFF2-40B4-BE49-F238E27FC236}">
                <a16:creationId xmlns:a16="http://schemas.microsoft.com/office/drawing/2014/main" id="{707D3522-1D9D-8745-B57F-7801B66D0B26}"/>
              </a:ext>
            </a:extLst>
          </p:cNvPr>
          <p:cNvPicPr>
            <a:picLocks noChangeAspect="1"/>
          </p:cNvPicPr>
          <p:nvPr/>
        </p:nvPicPr>
        <p:blipFill>
          <a:blip r:embed="rId13">
            <a:grayscl/>
          </a:blip>
          <a:stretch>
            <a:fillRect/>
          </a:stretch>
        </p:blipFill>
        <p:spPr>
          <a:xfrm>
            <a:off x="702990" y="1983580"/>
            <a:ext cx="2897380" cy="774706"/>
          </a:xfrm>
          <a:prstGeom prst="rect">
            <a:avLst/>
          </a:prstGeom>
        </p:spPr>
      </p:pic>
      <p:pic>
        <p:nvPicPr>
          <p:cNvPr id="16" name="Picture 15">
            <a:extLst>
              <a:ext uri="{FF2B5EF4-FFF2-40B4-BE49-F238E27FC236}">
                <a16:creationId xmlns:a16="http://schemas.microsoft.com/office/drawing/2014/main" id="{B967589D-BDA9-FD42-8541-A2D36FC52994}"/>
              </a:ext>
            </a:extLst>
          </p:cNvPr>
          <p:cNvPicPr>
            <a:picLocks noChangeAspect="1"/>
          </p:cNvPicPr>
          <p:nvPr/>
        </p:nvPicPr>
        <p:blipFill>
          <a:blip r:embed="rId14">
            <a:grayscl/>
          </a:blip>
          <a:stretch>
            <a:fillRect/>
          </a:stretch>
        </p:blipFill>
        <p:spPr>
          <a:xfrm>
            <a:off x="8950573" y="3010152"/>
            <a:ext cx="1484831" cy="1485492"/>
          </a:xfrm>
          <a:prstGeom prst="rect">
            <a:avLst/>
          </a:prstGeom>
        </p:spPr>
      </p:pic>
    </p:spTree>
    <p:extLst>
      <p:ext uri="{BB962C8B-B14F-4D97-AF65-F5344CB8AC3E}">
        <p14:creationId xmlns:p14="http://schemas.microsoft.com/office/powerpoint/2010/main" val="3274843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5B2DBE-F242-45EB-A3C2-7F107C73FF57}"/>
              </a:ext>
            </a:extLst>
          </p:cNvPr>
          <p:cNvSpPr>
            <a:spLocks noGrp="1"/>
          </p:cNvSpPr>
          <p:nvPr>
            <p:ph type="title"/>
          </p:nvPr>
        </p:nvSpPr>
        <p:spPr/>
        <p:txBody>
          <a:bodyPr/>
          <a:lstStyle/>
          <a:p>
            <a:r>
              <a:rPr lang="nb-NO" dirty="0" err="1">
                <a:latin typeface="Arial"/>
                <a:cs typeface="Arial"/>
              </a:rPr>
              <a:t>Was</a:t>
            </a:r>
            <a:r>
              <a:rPr lang="nb-NO" dirty="0">
                <a:latin typeface="Arial"/>
                <a:cs typeface="Arial"/>
              </a:rPr>
              <a:t> </a:t>
            </a:r>
            <a:r>
              <a:rPr lang="nb-NO" dirty="0" err="1">
                <a:latin typeface="Arial"/>
                <a:cs typeface="Arial"/>
              </a:rPr>
              <a:t>unsere</a:t>
            </a:r>
            <a:r>
              <a:rPr lang="nb-NO" dirty="0">
                <a:latin typeface="Arial"/>
                <a:cs typeface="Arial"/>
              </a:rPr>
              <a:t> Kunden sagen…</a:t>
            </a:r>
            <a:endParaRPr lang="nb-NO" dirty="0"/>
          </a:p>
        </p:txBody>
      </p:sp>
      <p:sp>
        <p:nvSpPr>
          <p:cNvPr id="3" name="Plassholder for innhold 2">
            <a:extLst>
              <a:ext uri="{FF2B5EF4-FFF2-40B4-BE49-F238E27FC236}">
                <a16:creationId xmlns:a16="http://schemas.microsoft.com/office/drawing/2014/main" id="{1D6E6066-6507-45FA-BB96-EC8CDA4180B0}"/>
              </a:ext>
            </a:extLst>
          </p:cNvPr>
          <p:cNvSpPr>
            <a:spLocks noGrp="1"/>
          </p:cNvSpPr>
          <p:nvPr>
            <p:ph idx="1"/>
          </p:nvPr>
        </p:nvSpPr>
        <p:spPr/>
        <p:txBody>
          <a:bodyPr/>
          <a:lstStyle/>
          <a:p>
            <a:endParaRPr lang="nb-NO" dirty="0"/>
          </a:p>
        </p:txBody>
      </p:sp>
    </p:spTree>
    <p:extLst>
      <p:ext uri="{BB962C8B-B14F-4D97-AF65-F5344CB8AC3E}">
        <p14:creationId xmlns:p14="http://schemas.microsoft.com/office/powerpoint/2010/main" val="2230384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A24F-9B6E-4D99-8670-CF1984B96C61}"/>
              </a:ext>
            </a:extLst>
          </p:cNvPr>
          <p:cNvSpPr>
            <a:spLocks noGrp="1"/>
          </p:cNvSpPr>
          <p:nvPr>
            <p:ph type="title"/>
          </p:nvPr>
        </p:nvSpPr>
        <p:spPr>
          <a:xfrm>
            <a:off x="831850" y="747092"/>
            <a:ext cx="10515600" cy="2275078"/>
          </a:xfrm>
        </p:spPr>
        <p:txBody>
          <a:bodyPr>
            <a:normAutofit/>
          </a:bodyPr>
          <a:lstStyle/>
          <a:p>
            <a:r>
              <a:rPr lang="nb-NO" sz="5400" dirty="0">
                <a:latin typeface="+mj-lt"/>
              </a:rPr>
              <a:t>ALLES, WAS SIE BRAUCHEN, AN EINEM ORT</a:t>
            </a:r>
            <a:endParaRPr lang="en-US" sz="5400" dirty="0">
              <a:latin typeface="+mj-lt"/>
            </a:endParaRPr>
          </a:p>
        </p:txBody>
      </p:sp>
      <p:pic>
        <p:nvPicPr>
          <p:cNvPr id="1038" name="Picture 14">
            <a:extLst>
              <a:ext uri="{FF2B5EF4-FFF2-40B4-BE49-F238E27FC236}">
                <a16:creationId xmlns:a16="http://schemas.microsoft.com/office/drawing/2014/main" id="{8E3682FC-9907-490B-8841-AAB5E124CC0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1718" y="3022170"/>
            <a:ext cx="3390345" cy="33903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9D4F7EBC-06C2-4847-BCDE-399C426B2C0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4417" y="3094141"/>
            <a:ext cx="2643187" cy="264318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3A514A7-0DBB-4896-9977-025E615A7922}"/>
              </a:ext>
            </a:extLst>
          </p:cNvPr>
          <p:cNvGrpSpPr/>
          <p:nvPr/>
        </p:nvGrpSpPr>
        <p:grpSpPr>
          <a:xfrm>
            <a:off x="4189961" y="-119953"/>
            <a:ext cx="2819400" cy="5382900"/>
            <a:chOff x="3914482" y="1140240"/>
            <a:chExt cx="2819400" cy="5382900"/>
          </a:xfrm>
        </p:grpSpPr>
        <p:pic>
          <p:nvPicPr>
            <p:cNvPr id="4098" name="Picture 2">
              <a:extLst>
                <a:ext uri="{FF2B5EF4-FFF2-40B4-BE49-F238E27FC236}">
                  <a16:creationId xmlns:a16="http://schemas.microsoft.com/office/drawing/2014/main" id="{323672DE-8BC4-462F-9E87-879DE1E965B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914482" y="4401446"/>
              <a:ext cx="2819400" cy="21216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C333A45-567F-46BA-86B6-FE89FC38198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914482" y="1140240"/>
              <a:ext cx="2819400" cy="38358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19813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EB415AB6-E273-4B08-8B6A-6D852DEE2053}"/>
              </a:ext>
            </a:extLst>
          </p:cNvPr>
          <p:cNvGrpSpPr/>
          <p:nvPr/>
        </p:nvGrpSpPr>
        <p:grpSpPr>
          <a:xfrm>
            <a:off x="590092" y="2046138"/>
            <a:ext cx="11729776" cy="8798314"/>
            <a:chOff x="288774" y="557714"/>
            <a:chExt cx="11729776" cy="8798314"/>
          </a:xfrm>
        </p:grpSpPr>
        <p:sp>
          <p:nvSpPr>
            <p:cNvPr id="107" name="Oval 106">
              <a:extLst>
                <a:ext uri="{FF2B5EF4-FFF2-40B4-BE49-F238E27FC236}">
                  <a16:creationId xmlns:a16="http://schemas.microsoft.com/office/drawing/2014/main" id="{C7BDD7CD-7EA3-421F-8E22-B07A209AEFBA}"/>
                </a:ext>
              </a:extLst>
            </p:cNvPr>
            <p:cNvSpPr/>
            <p:nvPr/>
          </p:nvSpPr>
          <p:spPr>
            <a:xfrm>
              <a:off x="1065414" y="557714"/>
              <a:ext cx="9626031" cy="8798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 name="Oval 107">
              <a:extLst>
                <a:ext uri="{FF2B5EF4-FFF2-40B4-BE49-F238E27FC236}">
                  <a16:creationId xmlns:a16="http://schemas.microsoft.com/office/drawing/2014/main" id="{C40D38CE-7709-4AE0-8A08-E7899A038347}"/>
                </a:ext>
              </a:extLst>
            </p:cNvPr>
            <p:cNvSpPr/>
            <p:nvPr/>
          </p:nvSpPr>
          <p:spPr>
            <a:xfrm>
              <a:off x="1500554" y="944545"/>
              <a:ext cx="8799005" cy="777099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 name="Rectangle 109">
              <a:extLst>
                <a:ext uri="{FF2B5EF4-FFF2-40B4-BE49-F238E27FC236}">
                  <a16:creationId xmlns:a16="http://schemas.microsoft.com/office/drawing/2014/main" id="{430C179C-1B26-43FF-854D-91A39EAE14C1}"/>
                </a:ext>
              </a:extLst>
            </p:cNvPr>
            <p:cNvSpPr/>
            <p:nvPr/>
          </p:nvSpPr>
          <p:spPr>
            <a:xfrm>
              <a:off x="288774" y="4652917"/>
              <a:ext cx="11729776" cy="31133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92" name="Group 291">
            <a:extLst>
              <a:ext uri="{FF2B5EF4-FFF2-40B4-BE49-F238E27FC236}">
                <a16:creationId xmlns:a16="http://schemas.microsoft.com/office/drawing/2014/main" id="{D935814D-DF20-4182-9E4E-C470C15E09ED}"/>
              </a:ext>
            </a:extLst>
          </p:cNvPr>
          <p:cNvGrpSpPr>
            <a:grpSpLocks noChangeAspect="1"/>
          </p:cNvGrpSpPr>
          <p:nvPr/>
        </p:nvGrpSpPr>
        <p:grpSpPr>
          <a:xfrm>
            <a:off x="4201513" y="3563836"/>
            <a:ext cx="3693742" cy="3074529"/>
            <a:chOff x="3103687" y="1074827"/>
            <a:chExt cx="5615351" cy="4708346"/>
          </a:xfrm>
        </p:grpSpPr>
        <p:sp>
          <p:nvSpPr>
            <p:cNvPr id="5" name="Rectangle: Rounded Corners 4">
              <a:extLst>
                <a:ext uri="{FF2B5EF4-FFF2-40B4-BE49-F238E27FC236}">
                  <a16:creationId xmlns:a16="http://schemas.microsoft.com/office/drawing/2014/main" id="{9406AC4E-31A9-4F7C-8745-C4335C454715}"/>
                </a:ext>
              </a:extLst>
            </p:cNvPr>
            <p:cNvSpPr/>
            <p:nvPr/>
          </p:nvSpPr>
          <p:spPr>
            <a:xfrm>
              <a:off x="3103687" y="1235612"/>
              <a:ext cx="5615351" cy="3610708"/>
            </a:xfrm>
            <a:prstGeom prst="roundRect">
              <a:avLst/>
            </a:prstGeom>
            <a:solidFill>
              <a:schemeClr val="tx2"/>
            </a:solidFill>
            <a:ln w="476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Top Corners Rounded 6">
              <a:extLst>
                <a:ext uri="{FF2B5EF4-FFF2-40B4-BE49-F238E27FC236}">
                  <a16:creationId xmlns:a16="http://schemas.microsoft.com/office/drawing/2014/main" id="{AB0429BF-A0AB-4DE7-AE44-E677E01FBDD7}"/>
                </a:ext>
              </a:extLst>
            </p:cNvPr>
            <p:cNvSpPr/>
            <p:nvPr/>
          </p:nvSpPr>
          <p:spPr>
            <a:xfrm flipV="1">
              <a:off x="4778829" y="4881657"/>
              <a:ext cx="2264228" cy="321714"/>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Top Corners Rounded 11">
              <a:extLst>
                <a:ext uri="{FF2B5EF4-FFF2-40B4-BE49-F238E27FC236}">
                  <a16:creationId xmlns:a16="http://schemas.microsoft.com/office/drawing/2014/main" id="{69D07E17-8D9A-4A59-A3C5-9CE5240C44FD}"/>
                </a:ext>
              </a:extLst>
            </p:cNvPr>
            <p:cNvSpPr/>
            <p:nvPr/>
          </p:nvSpPr>
          <p:spPr>
            <a:xfrm>
              <a:off x="3224576" y="1074827"/>
              <a:ext cx="5372733" cy="3157820"/>
            </a:xfrm>
            <a:prstGeom prst="round2SameRect">
              <a:avLst/>
            </a:prstGeom>
            <a:solidFill>
              <a:schemeClr val="tx2"/>
            </a:solidFill>
            <a:ln w="2000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Flowchart: Connector 12">
              <a:extLst>
                <a:ext uri="{FF2B5EF4-FFF2-40B4-BE49-F238E27FC236}">
                  <a16:creationId xmlns:a16="http://schemas.microsoft.com/office/drawing/2014/main" id="{0870052C-8BD6-4B78-B439-D79209D93DA1}"/>
                </a:ext>
              </a:extLst>
            </p:cNvPr>
            <p:cNvSpPr/>
            <p:nvPr/>
          </p:nvSpPr>
          <p:spPr>
            <a:xfrm>
              <a:off x="5723161" y="4449944"/>
              <a:ext cx="299359" cy="28907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Flowchart: Manual Operation 13">
              <a:extLst>
                <a:ext uri="{FF2B5EF4-FFF2-40B4-BE49-F238E27FC236}">
                  <a16:creationId xmlns:a16="http://schemas.microsoft.com/office/drawing/2014/main" id="{9176BF94-54A1-4155-8D0F-64A1AB479568}"/>
                </a:ext>
              </a:extLst>
            </p:cNvPr>
            <p:cNvSpPr/>
            <p:nvPr/>
          </p:nvSpPr>
          <p:spPr>
            <a:xfrm flipV="1">
              <a:off x="4098522" y="5364228"/>
              <a:ext cx="3624839" cy="418945"/>
            </a:xfrm>
            <a:prstGeom prst="flowChartManualOpe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Rektangel 58">
              <a:extLst>
                <a:ext uri="{FF2B5EF4-FFF2-40B4-BE49-F238E27FC236}">
                  <a16:creationId xmlns:a16="http://schemas.microsoft.com/office/drawing/2014/main" id="{4859F8BB-B749-46FC-A22F-779784716395}"/>
                </a:ext>
              </a:extLst>
            </p:cNvPr>
            <p:cNvSpPr/>
            <p:nvPr/>
          </p:nvSpPr>
          <p:spPr>
            <a:xfrm>
              <a:off x="3595734" y="1370528"/>
              <a:ext cx="4657449" cy="2634967"/>
            </a:xfrm>
            <a:prstGeom prst="rect">
              <a:avLst/>
            </a:prstGeom>
            <a:ln w="444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71" name="Rektangel 32">
              <a:extLst>
                <a:ext uri="{FF2B5EF4-FFF2-40B4-BE49-F238E27FC236}">
                  <a16:creationId xmlns:a16="http://schemas.microsoft.com/office/drawing/2014/main" id="{5759A08D-F869-42A0-A15B-8D527CE6E002}"/>
                </a:ext>
              </a:extLst>
            </p:cNvPr>
            <p:cNvSpPr/>
            <p:nvPr/>
          </p:nvSpPr>
          <p:spPr>
            <a:xfrm>
              <a:off x="3744834" y="1456284"/>
              <a:ext cx="4403069" cy="39669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CRM</a:t>
              </a:r>
            </a:p>
          </p:txBody>
        </p:sp>
        <p:cxnSp>
          <p:nvCxnSpPr>
            <p:cNvPr id="72" name="Rett linje 51">
              <a:extLst>
                <a:ext uri="{FF2B5EF4-FFF2-40B4-BE49-F238E27FC236}">
                  <a16:creationId xmlns:a16="http://schemas.microsoft.com/office/drawing/2014/main" id="{A6A75F3D-72C9-4B8F-87FC-31788352131C}"/>
                </a:ext>
              </a:extLst>
            </p:cNvPr>
            <p:cNvCxnSpPr>
              <a:cxnSpLocks/>
            </p:cNvCxnSpPr>
            <p:nvPr/>
          </p:nvCxnSpPr>
          <p:spPr>
            <a:xfrm>
              <a:off x="7793000" y="1744105"/>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6" name="Rett linje 51">
              <a:extLst>
                <a:ext uri="{FF2B5EF4-FFF2-40B4-BE49-F238E27FC236}">
                  <a16:creationId xmlns:a16="http://schemas.microsoft.com/office/drawing/2014/main" id="{05D76EDE-A8C9-42C4-9FBF-58D177F92EC8}"/>
                </a:ext>
              </a:extLst>
            </p:cNvPr>
            <p:cNvCxnSpPr>
              <a:cxnSpLocks/>
            </p:cNvCxnSpPr>
            <p:nvPr/>
          </p:nvCxnSpPr>
          <p:spPr>
            <a:xfrm>
              <a:off x="7792999" y="1678787"/>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7" name="Rett linje 51">
              <a:extLst>
                <a:ext uri="{FF2B5EF4-FFF2-40B4-BE49-F238E27FC236}">
                  <a16:creationId xmlns:a16="http://schemas.microsoft.com/office/drawing/2014/main" id="{8FB2B7A2-F1E3-4FA7-AE7C-2FCE1F48B174}"/>
                </a:ext>
              </a:extLst>
            </p:cNvPr>
            <p:cNvCxnSpPr>
              <a:cxnSpLocks/>
            </p:cNvCxnSpPr>
            <p:nvPr/>
          </p:nvCxnSpPr>
          <p:spPr>
            <a:xfrm>
              <a:off x="7792998" y="1613469"/>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79" name="Grafikk 5" descr="By med heldekkende fyll">
              <a:extLst>
                <a:ext uri="{FF2B5EF4-FFF2-40B4-BE49-F238E27FC236}">
                  <a16:creationId xmlns:a16="http://schemas.microsoft.com/office/drawing/2014/main" id="{4C7AC59F-DF3A-4F6F-BDC4-982EA42B296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00629" y="1875406"/>
              <a:ext cx="485000" cy="485000"/>
            </a:xfrm>
            <a:prstGeom prst="rect">
              <a:avLst/>
            </a:prstGeom>
          </p:spPr>
        </p:pic>
        <p:pic>
          <p:nvPicPr>
            <p:cNvPr id="109" name="Grafikk 119" descr="Bruker med heldekkende fyll">
              <a:extLst>
                <a:ext uri="{FF2B5EF4-FFF2-40B4-BE49-F238E27FC236}">
                  <a16:creationId xmlns:a16="http://schemas.microsoft.com/office/drawing/2014/main" id="{AF0B5C5A-B7D3-47CC-BF22-14DEFBCB2255}"/>
                </a:ext>
              </a:extLst>
            </p:cNvPr>
            <p:cNvPicPr preferRelativeResize="0">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80776" y="2298543"/>
              <a:ext cx="527575" cy="556790"/>
            </a:xfrm>
            <a:prstGeom prst="rect">
              <a:avLst/>
            </a:prstGeom>
          </p:spPr>
        </p:pic>
        <p:pic>
          <p:nvPicPr>
            <p:cNvPr id="140" name="Grafikk 14" descr="Dollar med heldekkende fyll">
              <a:extLst>
                <a:ext uri="{FF2B5EF4-FFF2-40B4-BE49-F238E27FC236}">
                  <a16:creationId xmlns:a16="http://schemas.microsoft.com/office/drawing/2014/main" id="{A9299B9E-1EBC-4673-B467-A6D37895B4B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725538" y="2899731"/>
              <a:ext cx="467169" cy="467167"/>
            </a:xfrm>
            <a:prstGeom prst="rect">
              <a:avLst/>
            </a:prstGeom>
          </p:spPr>
        </p:pic>
        <p:cxnSp>
          <p:nvCxnSpPr>
            <p:cNvPr id="143" name="Rett linje 164">
              <a:extLst>
                <a:ext uri="{FF2B5EF4-FFF2-40B4-BE49-F238E27FC236}">
                  <a16:creationId xmlns:a16="http://schemas.microsoft.com/office/drawing/2014/main" id="{902E1D51-B239-4E92-AE36-010379A19DC4}"/>
                </a:ext>
              </a:extLst>
            </p:cNvPr>
            <p:cNvCxnSpPr>
              <a:cxnSpLocks/>
            </p:cNvCxnSpPr>
            <p:nvPr/>
          </p:nvCxnSpPr>
          <p:spPr>
            <a:xfrm>
              <a:off x="4395464" y="2806783"/>
              <a:ext cx="3593462"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145" name="Grafikk 132" descr="Stjerne kontur">
              <a:extLst>
                <a:ext uri="{FF2B5EF4-FFF2-40B4-BE49-F238E27FC236}">
                  <a16:creationId xmlns:a16="http://schemas.microsoft.com/office/drawing/2014/main" id="{E8FB51FF-DE6A-46EE-9047-E12C575938D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21107890">
              <a:off x="6369338" y="1950201"/>
              <a:ext cx="351964" cy="351965"/>
            </a:xfrm>
            <a:prstGeom prst="rect">
              <a:avLst/>
            </a:prstGeom>
          </p:spPr>
        </p:pic>
        <p:grpSp>
          <p:nvGrpSpPr>
            <p:cNvPr id="162" name="Group 161">
              <a:extLst>
                <a:ext uri="{FF2B5EF4-FFF2-40B4-BE49-F238E27FC236}">
                  <a16:creationId xmlns:a16="http://schemas.microsoft.com/office/drawing/2014/main" id="{46907EB3-D46A-4C2F-9C2E-139865A4B6F6}"/>
                </a:ext>
              </a:extLst>
            </p:cNvPr>
            <p:cNvGrpSpPr>
              <a:grpSpLocks noChangeAspect="1"/>
            </p:cNvGrpSpPr>
            <p:nvPr/>
          </p:nvGrpSpPr>
          <p:grpSpPr>
            <a:xfrm>
              <a:off x="4373554" y="3017140"/>
              <a:ext cx="3615372" cy="808345"/>
              <a:chOff x="4174913" y="2963867"/>
              <a:chExt cx="4675694" cy="1097152"/>
            </a:xfrm>
          </p:grpSpPr>
          <p:sp>
            <p:nvSpPr>
              <p:cNvPr id="150" name="Rektangel: avrundede hjørner 57">
                <a:extLst>
                  <a:ext uri="{FF2B5EF4-FFF2-40B4-BE49-F238E27FC236}">
                    <a16:creationId xmlns:a16="http://schemas.microsoft.com/office/drawing/2014/main" id="{2AE5C8F4-D0FE-41DF-AC45-67AF87CAB118}"/>
                  </a:ext>
                </a:extLst>
              </p:cNvPr>
              <p:cNvSpPr/>
              <p:nvPr/>
            </p:nvSpPr>
            <p:spPr>
              <a:xfrm>
                <a:off x="4174913" y="2963867"/>
                <a:ext cx="4675694" cy="109715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1" name="Rett linje 70">
                <a:extLst>
                  <a:ext uri="{FF2B5EF4-FFF2-40B4-BE49-F238E27FC236}">
                    <a16:creationId xmlns:a16="http://schemas.microsoft.com/office/drawing/2014/main" id="{22F7876C-D5AC-43D0-94B6-436E187D347C}"/>
                  </a:ext>
                </a:extLst>
              </p:cNvPr>
              <p:cNvCxnSpPr>
                <a:cxnSpLocks/>
              </p:cNvCxnSpPr>
              <p:nvPr/>
            </p:nvCxnSpPr>
            <p:spPr>
              <a:xfrm>
                <a:off x="4453378" y="320390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Rett linje 71">
                <a:extLst>
                  <a:ext uri="{FF2B5EF4-FFF2-40B4-BE49-F238E27FC236}">
                    <a16:creationId xmlns:a16="http://schemas.microsoft.com/office/drawing/2014/main" id="{4A01DF1F-4E89-4F28-8929-10DD6317B588}"/>
                  </a:ext>
                </a:extLst>
              </p:cNvPr>
              <p:cNvCxnSpPr>
                <a:cxnSpLocks/>
              </p:cNvCxnSpPr>
              <p:nvPr/>
            </p:nvCxnSpPr>
            <p:spPr>
              <a:xfrm>
                <a:off x="4445081" y="340823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Rett linje 72">
                <a:extLst>
                  <a:ext uri="{FF2B5EF4-FFF2-40B4-BE49-F238E27FC236}">
                    <a16:creationId xmlns:a16="http://schemas.microsoft.com/office/drawing/2014/main" id="{054D6FA6-1D00-46A4-9AF9-2948E7E37574}"/>
                  </a:ext>
                </a:extLst>
              </p:cNvPr>
              <p:cNvCxnSpPr>
                <a:cxnSpLocks/>
              </p:cNvCxnSpPr>
              <p:nvPr/>
            </p:nvCxnSpPr>
            <p:spPr>
              <a:xfrm>
                <a:off x="4445081" y="3602655"/>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Rett linje 74">
                <a:extLst>
                  <a:ext uri="{FF2B5EF4-FFF2-40B4-BE49-F238E27FC236}">
                    <a16:creationId xmlns:a16="http://schemas.microsoft.com/office/drawing/2014/main" id="{E82EB8C7-CAE2-4BD9-9D31-6A31884F85CF}"/>
                  </a:ext>
                </a:extLst>
              </p:cNvPr>
              <p:cNvCxnSpPr>
                <a:cxnSpLocks/>
              </p:cNvCxnSpPr>
              <p:nvPr/>
            </p:nvCxnSpPr>
            <p:spPr>
              <a:xfrm>
                <a:off x="4453378" y="3797258"/>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Rett linje 85">
                <a:extLst>
                  <a:ext uri="{FF2B5EF4-FFF2-40B4-BE49-F238E27FC236}">
                    <a16:creationId xmlns:a16="http://schemas.microsoft.com/office/drawing/2014/main" id="{E30FF916-2020-44DC-B9D7-63EB098E40AB}"/>
                  </a:ext>
                </a:extLst>
              </p:cNvPr>
              <p:cNvCxnSpPr>
                <a:cxnSpLocks/>
              </p:cNvCxnSpPr>
              <p:nvPr/>
            </p:nvCxnSpPr>
            <p:spPr>
              <a:xfrm>
                <a:off x="6049237" y="320390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Rett linje 92">
                <a:extLst>
                  <a:ext uri="{FF2B5EF4-FFF2-40B4-BE49-F238E27FC236}">
                    <a16:creationId xmlns:a16="http://schemas.microsoft.com/office/drawing/2014/main" id="{F0089C60-AEB0-42FC-B72E-9201855EE323}"/>
                  </a:ext>
                </a:extLst>
              </p:cNvPr>
              <p:cNvCxnSpPr>
                <a:cxnSpLocks/>
              </p:cNvCxnSpPr>
              <p:nvPr/>
            </p:nvCxnSpPr>
            <p:spPr>
              <a:xfrm>
                <a:off x="6049237" y="340823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Rett linje 93">
                <a:extLst>
                  <a:ext uri="{FF2B5EF4-FFF2-40B4-BE49-F238E27FC236}">
                    <a16:creationId xmlns:a16="http://schemas.microsoft.com/office/drawing/2014/main" id="{083B477A-C386-45FB-8231-F86CCAA23755}"/>
                  </a:ext>
                </a:extLst>
              </p:cNvPr>
              <p:cNvCxnSpPr>
                <a:cxnSpLocks/>
              </p:cNvCxnSpPr>
              <p:nvPr/>
            </p:nvCxnSpPr>
            <p:spPr>
              <a:xfrm>
                <a:off x="6049237" y="3602655"/>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Rett linje 94">
                <a:extLst>
                  <a:ext uri="{FF2B5EF4-FFF2-40B4-BE49-F238E27FC236}">
                    <a16:creationId xmlns:a16="http://schemas.microsoft.com/office/drawing/2014/main" id="{1111A720-8433-4F94-8CEA-E424DFE2E6DB}"/>
                  </a:ext>
                </a:extLst>
              </p:cNvPr>
              <p:cNvCxnSpPr>
                <a:cxnSpLocks/>
              </p:cNvCxnSpPr>
              <p:nvPr/>
            </p:nvCxnSpPr>
            <p:spPr>
              <a:xfrm>
                <a:off x="6049237" y="3797258"/>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59" name="Grafikk 11" descr="Sjekkboks avmerket med heldekkende fyll">
                <a:extLst>
                  <a:ext uri="{FF2B5EF4-FFF2-40B4-BE49-F238E27FC236}">
                    <a16:creationId xmlns:a16="http://schemas.microsoft.com/office/drawing/2014/main" id="{7A66102B-F57B-4E6B-8B6D-3A66A718A5D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480481" y="2992967"/>
                <a:ext cx="520434" cy="520435"/>
              </a:xfrm>
              <a:prstGeom prst="rect">
                <a:avLst/>
              </a:prstGeom>
            </p:spPr>
          </p:pic>
          <p:pic>
            <p:nvPicPr>
              <p:cNvPr id="160" name="Grafikk 95" descr="Sjekkboks avmerket med heldekkende fyll">
                <a:extLst>
                  <a:ext uri="{FF2B5EF4-FFF2-40B4-BE49-F238E27FC236}">
                    <a16:creationId xmlns:a16="http://schemas.microsoft.com/office/drawing/2014/main" id="{DAFC0DF8-953B-4661-8280-D18B28B9B047}"/>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493615" y="3369151"/>
                <a:ext cx="520434" cy="520435"/>
              </a:xfrm>
              <a:prstGeom prst="rect">
                <a:avLst/>
              </a:prstGeom>
            </p:spPr>
          </p:pic>
        </p:grpSp>
        <p:cxnSp>
          <p:nvCxnSpPr>
            <p:cNvPr id="165" name="Rett linje 35">
              <a:extLst>
                <a:ext uri="{FF2B5EF4-FFF2-40B4-BE49-F238E27FC236}">
                  <a16:creationId xmlns:a16="http://schemas.microsoft.com/office/drawing/2014/main" id="{A793B1C5-4033-4CDF-AA3D-CD2A25334E80}"/>
                </a:ext>
              </a:extLst>
            </p:cNvPr>
            <p:cNvCxnSpPr>
              <a:cxnSpLocks/>
            </p:cNvCxnSpPr>
            <p:nvPr/>
          </p:nvCxnSpPr>
          <p:spPr>
            <a:xfrm>
              <a:off x="5367433" y="2275662"/>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6" name="Rett linje 35">
              <a:extLst>
                <a:ext uri="{FF2B5EF4-FFF2-40B4-BE49-F238E27FC236}">
                  <a16:creationId xmlns:a16="http://schemas.microsoft.com/office/drawing/2014/main" id="{E5FC5902-47AB-4F6B-96EF-123D44397D89}"/>
                </a:ext>
              </a:extLst>
            </p:cNvPr>
            <p:cNvCxnSpPr>
              <a:cxnSpLocks/>
            </p:cNvCxnSpPr>
            <p:nvPr/>
          </p:nvCxnSpPr>
          <p:spPr>
            <a:xfrm>
              <a:off x="5366727" y="2421239"/>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7" name="Rett linje 35">
              <a:extLst>
                <a:ext uri="{FF2B5EF4-FFF2-40B4-BE49-F238E27FC236}">
                  <a16:creationId xmlns:a16="http://schemas.microsoft.com/office/drawing/2014/main" id="{BED57FAB-8573-4E78-B59A-C56D962E2BEE}"/>
                </a:ext>
              </a:extLst>
            </p:cNvPr>
            <p:cNvCxnSpPr>
              <a:cxnSpLocks/>
            </p:cNvCxnSpPr>
            <p:nvPr/>
          </p:nvCxnSpPr>
          <p:spPr>
            <a:xfrm>
              <a:off x="5366727" y="2525722"/>
              <a:ext cx="968053" cy="0"/>
            </a:xfrm>
            <a:prstGeom prst="line">
              <a:avLst/>
            </a:prstGeom>
            <a:ln w="19050"/>
          </p:spPr>
          <p:style>
            <a:lnRef idx="1">
              <a:schemeClr val="dk1"/>
            </a:lnRef>
            <a:fillRef idx="0">
              <a:schemeClr val="dk1"/>
            </a:fillRef>
            <a:effectRef idx="0">
              <a:schemeClr val="dk1"/>
            </a:effectRef>
            <a:fontRef idx="minor">
              <a:schemeClr val="tx1"/>
            </a:fontRef>
          </p:style>
        </p:cxnSp>
        <p:pic>
          <p:nvPicPr>
            <p:cNvPr id="170" name="Graphic 169" descr="Bell with solid fill">
              <a:extLst>
                <a:ext uri="{FF2B5EF4-FFF2-40B4-BE49-F238E27FC236}">
                  <a16:creationId xmlns:a16="http://schemas.microsoft.com/office/drawing/2014/main" id="{38643035-9181-41FE-8182-1BE15FF12FA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448277" y="1531718"/>
              <a:ext cx="292894" cy="292894"/>
            </a:xfrm>
            <a:prstGeom prst="rect">
              <a:avLst/>
            </a:prstGeom>
          </p:spPr>
        </p:pic>
        <p:cxnSp>
          <p:nvCxnSpPr>
            <p:cNvPr id="171" name="Rett linje 71">
              <a:extLst>
                <a:ext uri="{FF2B5EF4-FFF2-40B4-BE49-F238E27FC236}">
                  <a16:creationId xmlns:a16="http://schemas.microsoft.com/office/drawing/2014/main" id="{578996E5-C093-4A94-BAF9-CFBD8EBAF54B}"/>
                </a:ext>
              </a:extLst>
            </p:cNvPr>
            <p:cNvCxnSpPr>
              <a:cxnSpLocks/>
            </p:cNvCxnSpPr>
            <p:nvPr/>
          </p:nvCxnSpPr>
          <p:spPr>
            <a:xfrm>
              <a:off x="4395464" y="2071447"/>
              <a:ext cx="1940022"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Rett linje 35">
              <a:extLst>
                <a:ext uri="{FF2B5EF4-FFF2-40B4-BE49-F238E27FC236}">
                  <a16:creationId xmlns:a16="http://schemas.microsoft.com/office/drawing/2014/main" id="{9E6E2CAB-92E8-431B-9254-3B4ABB979D1C}"/>
                </a:ext>
              </a:extLst>
            </p:cNvPr>
            <p:cNvCxnSpPr>
              <a:cxnSpLocks/>
            </p:cNvCxnSpPr>
            <p:nvPr/>
          </p:nvCxnSpPr>
          <p:spPr>
            <a:xfrm>
              <a:off x="4446707" y="2275662"/>
              <a:ext cx="821979" cy="0"/>
            </a:xfrm>
            <a:prstGeom prst="line">
              <a:avLst/>
            </a:prstGeom>
            <a:ln w="19050"/>
          </p:spPr>
          <p:style>
            <a:lnRef idx="1">
              <a:schemeClr val="dk1"/>
            </a:lnRef>
            <a:fillRef idx="0">
              <a:schemeClr val="dk1"/>
            </a:fillRef>
            <a:effectRef idx="0">
              <a:schemeClr val="dk1"/>
            </a:effectRef>
            <a:fontRef idx="minor">
              <a:schemeClr val="tx1"/>
            </a:fontRef>
          </p:style>
        </p:cxnSp>
        <p:pic>
          <p:nvPicPr>
            <p:cNvPr id="187" name="Graphic 186" descr="Bar chart with solid fill">
              <a:extLst>
                <a:ext uri="{FF2B5EF4-FFF2-40B4-BE49-F238E27FC236}">
                  <a16:creationId xmlns:a16="http://schemas.microsoft.com/office/drawing/2014/main" id="{EAB1E11F-C945-4FB1-B17A-84C10822EBF7}"/>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717293" y="3356077"/>
              <a:ext cx="485783" cy="485784"/>
            </a:xfrm>
            <a:prstGeom prst="rect">
              <a:avLst/>
            </a:prstGeom>
          </p:spPr>
        </p:pic>
        <p:cxnSp>
          <p:nvCxnSpPr>
            <p:cNvPr id="278" name="Rett linje 35">
              <a:extLst>
                <a:ext uri="{FF2B5EF4-FFF2-40B4-BE49-F238E27FC236}">
                  <a16:creationId xmlns:a16="http://schemas.microsoft.com/office/drawing/2014/main" id="{0748FCAD-3550-4246-AA0E-93A30309E750}"/>
                </a:ext>
              </a:extLst>
            </p:cNvPr>
            <p:cNvCxnSpPr>
              <a:cxnSpLocks/>
            </p:cNvCxnSpPr>
            <p:nvPr/>
          </p:nvCxnSpPr>
          <p:spPr>
            <a:xfrm>
              <a:off x="4435821" y="2397162"/>
              <a:ext cx="82197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79" name="Rett linje 35">
              <a:extLst>
                <a:ext uri="{FF2B5EF4-FFF2-40B4-BE49-F238E27FC236}">
                  <a16:creationId xmlns:a16="http://schemas.microsoft.com/office/drawing/2014/main" id="{30E53ECD-6731-4926-8392-E3CF2F380F9E}"/>
                </a:ext>
              </a:extLst>
            </p:cNvPr>
            <p:cNvCxnSpPr>
              <a:cxnSpLocks/>
            </p:cNvCxnSpPr>
            <p:nvPr/>
          </p:nvCxnSpPr>
          <p:spPr>
            <a:xfrm>
              <a:off x="4446707" y="2525722"/>
              <a:ext cx="821979"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80" name="Group 279">
              <a:extLst>
                <a:ext uri="{FF2B5EF4-FFF2-40B4-BE49-F238E27FC236}">
                  <a16:creationId xmlns:a16="http://schemas.microsoft.com/office/drawing/2014/main" id="{F4E9950C-8AB4-4EE5-ACC5-C2CFB9DC7B2E}"/>
                </a:ext>
              </a:extLst>
            </p:cNvPr>
            <p:cNvGrpSpPr/>
            <p:nvPr/>
          </p:nvGrpSpPr>
          <p:grpSpPr>
            <a:xfrm>
              <a:off x="6789558" y="1975703"/>
              <a:ext cx="1245135" cy="743766"/>
              <a:chOff x="8960060" y="5435936"/>
              <a:chExt cx="1784946" cy="1334900"/>
            </a:xfrm>
          </p:grpSpPr>
          <p:sp>
            <p:nvSpPr>
              <p:cNvPr id="281" name="Rektangel: avrundede hjørner 57">
                <a:extLst>
                  <a:ext uri="{FF2B5EF4-FFF2-40B4-BE49-F238E27FC236}">
                    <a16:creationId xmlns:a16="http://schemas.microsoft.com/office/drawing/2014/main" id="{A2D2350E-0F55-48F5-A576-D2C8BA364C6D}"/>
                  </a:ext>
                </a:extLst>
              </p:cNvPr>
              <p:cNvSpPr>
                <a:spLocks noChangeAspect="1"/>
              </p:cNvSpPr>
              <p:nvPr/>
            </p:nvSpPr>
            <p:spPr>
              <a:xfrm>
                <a:off x="8960060" y="5435936"/>
                <a:ext cx="1784946" cy="133490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82" name="Rett linje 70">
                <a:extLst>
                  <a:ext uri="{FF2B5EF4-FFF2-40B4-BE49-F238E27FC236}">
                    <a16:creationId xmlns:a16="http://schemas.microsoft.com/office/drawing/2014/main" id="{916DF09E-8696-4538-950D-21EAAF5BA112}"/>
                  </a:ext>
                </a:extLst>
              </p:cNvPr>
              <p:cNvCxnSpPr>
                <a:cxnSpLocks/>
              </p:cNvCxnSpPr>
              <p:nvPr/>
            </p:nvCxnSpPr>
            <p:spPr>
              <a:xfrm flipV="1">
                <a:off x="9204859" y="5720617"/>
                <a:ext cx="0" cy="898529"/>
              </a:xfrm>
              <a:prstGeom prst="line">
                <a:avLst/>
              </a:prstGeom>
              <a:ln/>
            </p:spPr>
            <p:style>
              <a:lnRef idx="1">
                <a:schemeClr val="dk1"/>
              </a:lnRef>
              <a:fillRef idx="0">
                <a:schemeClr val="dk1"/>
              </a:fillRef>
              <a:effectRef idx="0">
                <a:schemeClr val="dk1"/>
              </a:effectRef>
              <a:fontRef idx="minor">
                <a:schemeClr val="tx1"/>
              </a:fontRef>
            </p:style>
          </p:cxnSp>
          <p:cxnSp>
            <p:nvCxnSpPr>
              <p:cNvPr id="283" name="Rett linje 70">
                <a:extLst>
                  <a:ext uri="{FF2B5EF4-FFF2-40B4-BE49-F238E27FC236}">
                    <a16:creationId xmlns:a16="http://schemas.microsoft.com/office/drawing/2014/main" id="{871CF0E9-EF4E-4568-A682-49FE23085ED7}"/>
                  </a:ext>
                </a:extLst>
              </p:cNvPr>
              <p:cNvCxnSpPr>
                <a:cxnSpLocks/>
              </p:cNvCxnSpPr>
              <p:nvPr/>
            </p:nvCxnSpPr>
            <p:spPr>
              <a:xfrm flipV="1">
                <a:off x="9385058" y="6002740"/>
                <a:ext cx="0" cy="607965"/>
              </a:xfrm>
              <a:prstGeom prst="line">
                <a:avLst/>
              </a:prstGeom>
              <a:ln w="9842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4" name="Rett linje 70">
                <a:extLst>
                  <a:ext uri="{FF2B5EF4-FFF2-40B4-BE49-F238E27FC236}">
                    <a16:creationId xmlns:a16="http://schemas.microsoft.com/office/drawing/2014/main" id="{2FCF7438-8F29-4342-B673-D3A0DD5521C4}"/>
                  </a:ext>
                </a:extLst>
              </p:cNvPr>
              <p:cNvCxnSpPr>
                <a:cxnSpLocks/>
              </p:cNvCxnSpPr>
              <p:nvPr/>
            </p:nvCxnSpPr>
            <p:spPr>
              <a:xfrm flipV="1">
                <a:off x="9546633" y="5794842"/>
                <a:ext cx="0" cy="809506"/>
              </a:xfrm>
              <a:prstGeom prst="line">
                <a:avLst/>
              </a:prstGeom>
              <a:ln w="9842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5" name="Rett linje 70">
                <a:extLst>
                  <a:ext uri="{FF2B5EF4-FFF2-40B4-BE49-F238E27FC236}">
                    <a16:creationId xmlns:a16="http://schemas.microsoft.com/office/drawing/2014/main" id="{61CE7E2E-CDC3-46E8-AF8E-4843A6C0CCC8}"/>
                  </a:ext>
                </a:extLst>
              </p:cNvPr>
              <p:cNvCxnSpPr>
                <a:cxnSpLocks/>
              </p:cNvCxnSpPr>
              <p:nvPr/>
            </p:nvCxnSpPr>
            <p:spPr>
              <a:xfrm flipV="1">
                <a:off x="9924199" y="6210867"/>
                <a:ext cx="0" cy="3885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6" name="Rett linje 70">
                <a:extLst>
                  <a:ext uri="{FF2B5EF4-FFF2-40B4-BE49-F238E27FC236}">
                    <a16:creationId xmlns:a16="http://schemas.microsoft.com/office/drawing/2014/main" id="{D38ADB8E-26FF-4ED4-9912-0110D1EFDA1A}"/>
                  </a:ext>
                </a:extLst>
              </p:cNvPr>
              <p:cNvCxnSpPr>
                <a:cxnSpLocks/>
              </p:cNvCxnSpPr>
              <p:nvPr/>
            </p:nvCxnSpPr>
            <p:spPr>
              <a:xfrm flipV="1">
                <a:off x="9760810" y="5717814"/>
                <a:ext cx="0" cy="881620"/>
              </a:xfrm>
              <a:prstGeom prst="line">
                <a:avLst/>
              </a:prstGeom>
              <a:ln w="1016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7" name="Rett linje 70">
                <a:extLst>
                  <a:ext uri="{FF2B5EF4-FFF2-40B4-BE49-F238E27FC236}">
                    <a16:creationId xmlns:a16="http://schemas.microsoft.com/office/drawing/2014/main" id="{F5990CE4-3623-4C7C-A1AE-EB26EFCD33D7}"/>
                  </a:ext>
                </a:extLst>
              </p:cNvPr>
              <p:cNvCxnSpPr>
                <a:cxnSpLocks/>
              </p:cNvCxnSpPr>
              <p:nvPr/>
            </p:nvCxnSpPr>
            <p:spPr>
              <a:xfrm flipV="1">
                <a:off x="10345041" y="5896294"/>
                <a:ext cx="0" cy="703139"/>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8" name="Rett linje 70">
                <a:extLst>
                  <a:ext uri="{FF2B5EF4-FFF2-40B4-BE49-F238E27FC236}">
                    <a16:creationId xmlns:a16="http://schemas.microsoft.com/office/drawing/2014/main" id="{5E91B767-A0BD-470B-9FB4-DC5695E95428}"/>
                  </a:ext>
                </a:extLst>
              </p:cNvPr>
              <p:cNvCxnSpPr>
                <a:cxnSpLocks/>
              </p:cNvCxnSpPr>
              <p:nvPr/>
            </p:nvCxnSpPr>
            <p:spPr>
              <a:xfrm flipV="1">
                <a:off x="10189168" y="5896294"/>
                <a:ext cx="0" cy="708055"/>
              </a:xfrm>
              <a:prstGeom prst="line">
                <a:avLst/>
              </a:prstGeom>
              <a:ln w="9207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9" name="Rett linje 70">
                <a:extLst>
                  <a:ext uri="{FF2B5EF4-FFF2-40B4-BE49-F238E27FC236}">
                    <a16:creationId xmlns:a16="http://schemas.microsoft.com/office/drawing/2014/main" id="{1591D97B-F632-4977-AD48-68F98054DBC0}"/>
                  </a:ext>
                </a:extLst>
              </p:cNvPr>
              <p:cNvCxnSpPr>
                <a:cxnSpLocks/>
              </p:cNvCxnSpPr>
              <p:nvPr/>
            </p:nvCxnSpPr>
            <p:spPr>
              <a:xfrm>
                <a:off x="9204859" y="6598073"/>
                <a:ext cx="1363819" cy="0"/>
              </a:xfrm>
              <a:prstGeom prst="line">
                <a:avLst/>
              </a:prstGeom>
              <a:ln/>
            </p:spPr>
            <p:style>
              <a:lnRef idx="1">
                <a:schemeClr val="dk1"/>
              </a:lnRef>
              <a:fillRef idx="0">
                <a:schemeClr val="dk1"/>
              </a:fillRef>
              <a:effectRef idx="0">
                <a:schemeClr val="dk1"/>
              </a:effectRef>
              <a:fontRef idx="minor">
                <a:schemeClr val="tx1"/>
              </a:fontRef>
            </p:style>
          </p:cxnSp>
        </p:grpSp>
      </p:grpSp>
      <p:sp>
        <p:nvSpPr>
          <p:cNvPr id="426" name="Tittel 50">
            <a:extLst>
              <a:ext uri="{FF2B5EF4-FFF2-40B4-BE49-F238E27FC236}">
                <a16:creationId xmlns:a16="http://schemas.microsoft.com/office/drawing/2014/main" id="{9E6ED8DE-5753-4C05-964D-50F0072C8456}"/>
              </a:ext>
            </a:extLst>
          </p:cNvPr>
          <p:cNvSpPr>
            <a:spLocks noGrp="1"/>
          </p:cNvSpPr>
          <p:nvPr>
            <p:ph type="title"/>
          </p:nvPr>
        </p:nvSpPr>
        <p:spPr>
          <a:xfrm>
            <a:off x="846091" y="480165"/>
            <a:ext cx="10515600" cy="851941"/>
          </a:xfrm>
        </p:spPr>
        <p:txBody>
          <a:bodyPr>
            <a:normAutofit/>
          </a:bodyPr>
          <a:lstStyle/>
          <a:p>
            <a:pPr algn="ctr"/>
            <a:r>
              <a:rPr lang="nb-NO" dirty="0"/>
              <a:t>360</a:t>
            </a:r>
            <a:r>
              <a:rPr lang="nb-NO" dirty="0">
                <a:latin typeface="Times New Roman" panose="02020603050405020304" pitchFamily="18" charset="0"/>
                <a:cs typeface="Times New Roman" panose="02020603050405020304" pitchFamily="18" charset="0"/>
              </a:rPr>
              <a:t>°</a:t>
            </a:r>
            <a:r>
              <a:rPr lang="nb-NO" dirty="0"/>
              <a:t> KUNDEN-ÜBERBLICK</a:t>
            </a:r>
            <a:endParaRPr lang="en-US" dirty="0"/>
          </a:p>
        </p:txBody>
      </p:sp>
      <p:grpSp>
        <p:nvGrpSpPr>
          <p:cNvPr id="8" name="Group 7">
            <a:extLst>
              <a:ext uri="{FF2B5EF4-FFF2-40B4-BE49-F238E27FC236}">
                <a16:creationId xmlns:a16="http://schemas.microsoft.com/office/drawing/2014/main" id="{3F802E4D-C9D3-468D-BA9E-8CB4F7FED44C}"/>
              </a:ext>
            </a:extLst>
          </p:cNvPr>
          <p:cNvGrpSpPr/>
          <p:nvPr/>
        </p:nvGrpSpPr>
        <p:grpSpPr>
          <a:xfrm>
            <a:off x="537147" y="5096081"/>
            <a:ext cx="2293124" cy="1606190"/>
            <a:chOff x="502550" y="4486047"/>
            <a:chExt cx="2293124" cy="1606190"/>
          </a:xfrm>
        </p:grpSpPr>
        <p:grpSp>
          <p:nvGrpSpPr>
            <p:cNvPr id="489" name="Group 488">
              <a:extLst>
                <a:ext uri="{FF2B5EF4-FFF2-40B4-BE49-F238E27FC236}">
                  <a16:creationId xmlns:a16="http://schemas.microsoft.com/office/drawing/2014/main" id="{862418E6-17B1-4914-96F3-27B817043CA7}"/>
                </a:ext>
              </a:extLst>
            </p:cNvPr>
            <p:cNvGrpSpPr/>
            <p:nvPr/>
          </p:nvGrpSpPr>
          <p:grpSpPr>
            <a:xfrm>
              <a:off x="993494" y="4486047"/>
              <a:ext cx="1259999" cy="1260000"/>
              <a:chOff x="583632" y="3964429"/>
              <a:chExt cx="1259999" cy="1260000"/>
            </a:xfrm>
          </p:grpSpPr>
          <p:grpSp>
            <p:nvGrpSpPr>
              <p:cNvPr id="459" name="Gruppe 25">
                <a:extLst>
                  <a:ext uri="{FF2B5EF4-FFF2-40B4-BE49-F238E27FC236}">
                    <a16:creationId xmlns:a16="http://schemas.microsoft.com/office/drawing/2014/main" id="{BEE70B0F-AFD2-4C9B-8A36-54B704D005B2}"/>
                  </a:ext>
                </a:extLst>
              </p:cNvPr>
              <p:cNvGrpSpPr/>
              <p:nvPr/>
            </p:nvGrpSpPr>
            <p:grpSpPr>
              <a:xfrm>
                <a:off x="583632" y="3964429"/>
                <a:ext cx="1259999" cy="1260000"/>
                <a:chOff x="3686623" y="4754761"/>
                <a:chExt cx="648393" cy="638718"/>
              </a:xfrm>
              <a:solidFill>
                <a:schemeClr val="bg1"/>
              </a:solidFill>
            </p:grpSpPr>
            <p:pic>
              <p:nvPicPr>
                <p:cNvPr id="460" name="Grafikk 18" descr="Brukere">
                  <a:extLst>
                    <a:ext uri="{FF2B5EF4-FFF2-40B4-BE49-F238E27FC236}">
                      <a16:creationId xmlns:a16="http://schemas.microsoft.com/office/drawing/2014/main" id="{7EB85A5B-E749-4386-A504-E6E898E3976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1" name="Ellipse 51">
                  <a:extLst>
                    <a:ext uri="{FF2B5EF4-FFF2-40B4-BE49-F238E27FC236}">
                      <a16:creationId xmlns:a16="http://schemas.microsoft.com/office/drawing/2014/main" id="{4C311D1F-B177-43FE-98A2-ADB0C79E426A}"/>
                    </a:ext>
                  </a:extLst>
                </p:cNvPr>
                <p:cNvSpPr/>
                <p:nvPr/>
              </p:nvSpPr>
              <p:spPr>
                <a:xfrm>
                  <a:off x="3686623" y="4754761"/>
                  <a:ext cx="648393" cy="638718"/>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80" name="Grafikk 52" descr="Dagskalender">
                <a:extLst>
                  <a:ext uri="{FF2B5EF4-FFF2-40B4-BE49-F238E27FC236}">
                    <a16:creationId xmlns:a16="http://schemas.microsoft.com/office/drawing/2014/main" id="{8738BFD7-DDC9-4A26-A324-C0938392CF5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85946" y="4037887"/>
                <a:ext cx="1058194" cy="1058194"/>
              </a:xfrm>
              <a:prstGeom prst="rect">
                <a:avLst/>
              </a:prstGeom>
            </p:spPr>
          </p:pic>
        </p:grpSp>
        <p:sp>
          <p:nvSpPr>
            <p:cNvPr id="502" name="TekstSylinder 48">
              <a:extLst>
                <a:ext uri="{FF2B5EF4-FFF2-40B4-BE49-F238E27FC236}">
                  <a16:creationId xmlns:a16="http://schemas.microsoft.com/office/drawing/2014/main" id="{C0DF5834-9482-462F-B667-F03EA545A678}"/>
                </a:ext>
              </a:extLst>
            </p:cNvPr>
            <p:cNvSpPr txBox="1"/>
            <p:nvPr/>
          </p:nvSpPr>
          <p:spPr>
            <a:xfrm>
              <a:off x="502550" y="572290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Kalender</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6" name="Group 5">
            <a:extLst>
              <a:ext uri="{FF2B5EF4-FFF2-40B4-BE49-F238E27FC236}">
                <a16:creationId xmlns:a16="http://schemas.microsoft.com/office/drawing/2014/main" id="{410EBB3E-2CB8-458A-9B55-BCD40A319450}"/>
              </a:ext>
            </a:extLst>
          </p:cNvPr>
          <p:cNvGrpSpPr/>
          <p:nvPr/>
        </p:nvGrpSpPr>
        <p:grpSpPr>
          <a:xfrm>
            <a:off x="1056214" y="3081021"/>
            <a:ext cx="2293124" cy="1633211"/>
            <a:chOff x="908724" y="2457816"/>
            <a:chExt cx="2293124" cy="1633211"/>
          </a:xfrm>
        </p:grpSpPr>
        <p:grpSp>
          <p:nvGrpSpPr>
            <p:cNvPr id="490" name="Group 489">
              <a:extLst>
                <a:ext uri="{FF2B5EF4-FFF2-40B4-BE49-F238E27FC236}">
                  <a16:creationId xmlns:a16="http://schemas.microsoft.com/office/drawing/2014/main" id="{B62585F4-1249-4E54-A250-F7F83669BBAE}"/>
                </a:ext>
              </a:extLst>
            </p:cNvPr>
            <p:cNvGrpSpPr/>
            <p:nvPr/>
          </p:nvGrpSpPr>
          <p:grpSpPr>
            <a:xfrm>
              <a:off x="1457503" y="2831027"/>
              <a:ext cx="1259999" cy="1260000"/>
              <a:chOff x="1200162" y="2168869"/>
              <a:chExt cx="1259999" cy="1260000"/>
            </a:xfrm>
          </p:grpSpPr>
          <p:grpSp>
            <p:nvGrpSpPr>
              <p:cNvPr id="463" name="Gruppe 25">
                <a:extLst>
                  <a:ext uri="{FF2B5EF4-FFF2-40B4-BE49-F238E27FC236}">
                    <a16:creationId xmlns:a16="http://schemas.microsoft.com/office/drawing/2014/main" id="{165D8B23-9315-410D-9FEE-6F6741837290}"/>
                  </a:ext>
                </a:extLst>
              </p:cNvPr>
              <p:cNvGrpSpPr/>
              <p:nvPr/>
            </p:nvGrpSpPr>
            <p:grpSpPr>
              <a:xfrm>
                <a:off x="1200162" y="2168869"/>
                <a:ext cx="1259999" cy="1260000"/>
                <a:chOff x="3686623" y="4754761"/>
                <a:chExt cx="648393" cy="638718"/>
              </a:xfrm>
              <a:solidFill>
                <a:schemeClr val="bg1"/>
              </a:solidFill>
            </p:grpSpPr>
            <p:pic>
              <p:nvPicPr>
                <p:cNvPr id="464" name="Grafikk 18" descr="Brukere">
                  <a:extLst>
                    <a:ext uri="{FF2B5EF4-FFF2-40B4-BE49-F238E27FC236}">
                      <a16:creationId xmlns:a16="http://schemas.microsoft.com/office/drawing/2014/main" id="{4784B50C-7D93-4EBF-A3B1-59C14C5666A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5" name="Ellipse 51">
                  <a:extLst>
                    <a:ext uri="{FF2B5EF4-FFF2-40B4-BE49-F238E27FC236}">
                      <a16:creationId xmlns:a16="http://schemas.microsoft.com/office/drawing/2014/main" id="{BEF26222-B35F-4EE6-B2B3-0DD06F77109D}"/>
                    </a:ext>
                  </a:extLst>
                </p:cNvPr>
                <p:cNvSpPr/>
                <p:nvPr/>
              </p:nvSpPr>
              <p:spPr>
                <a:xfrm>
                  <a:off x="3686623" y="4754761"/>
                  <a:ext cx="648393" cy="638718"/>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78" name="Grafikk 39" descr="Presentasjon med organisasjonskart">
                <a:extLst>
                  <a:ext uri="{FF2B5EF4-FFF2-40B4-BE49-F238E27FC236}">
                    <a16:creationId xmlns:a16="http://schemas.microsoft.com/office/drawing/2014/main" id="{7F786924-7D3B-461C-8406-18197625226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330111" y="2310201"/>
                <a:ext cx="998423" cy="998423"/>
              </a:xfrm>
              <a:prstGeom prst="rect">
                <a:avLst/>
              </a:prstGeom>
            </p:spPr>
          </p:pic>
        </p:grpSp>
        <p:sp>
          <p:nvSpPr>
            <p:cNvPr id="503" name="TekstSylinder 48">
              <a:extLst>
                <a:ext uri="{FF2B5EF4-FFF2-40B4-BE49-F238E27FC236}">
                  <a16:creationId xmlns:a16="http://schemas.microsoft.com/office/drawing/2014/main" id="{FE2B48DB-0BB0-4E86-AB27-9C4191B0CE0B}"/>
                </a:ext>
              </a:extLst>
            </p:cNvPr>
            <p:cNvSpPr txBox="1"/>
            <p:nvPr/>
          </p:nvSpPr>
          <p:spPr>
            <a:xfrm>
              <a:off x="908724" y="2457816"/>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Projekt</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 name="Group 3">
            <a:extLst>
              <a:ext uri="{FF2B5EF4-FFF2-40B4-BE49-F238E27FC236}">
                <a16:creationId xmlns:a16="http://schemas.microsoft.com/office/drawing/2014/main" id="{99A08AAF-FDF1-441D-8599-8062495BEA19}"/>
              </a:ext>
            </a:extLst>
          </p:cNvPr>
          <p:cNvGrpSpPr/>
          <p:nvPr/>
        </p:nvGrpSpPr>
        <p:grpSpPr>
          <a:xfrm>
            <a:off x="2382917" y="1896903"/>
            <a:ext cx="2293124" cy="1588269"/>
            <a:chOff x="2314019" y="1085005"/>
            <a:chExt cx="2293124" cy="1588269"/>
          </a:xfrm>
        </p:grpSpPr>
        <p:grpSp>
          <p:nvGrpSpPr>
            <p:cNvPr id="491" name="Group 490">
              <a:extLst>
                <a:ext uri="{FF2B5EF4-FFF2-40B4-BE49-F238E27FC236}">
                  <a16:creationId xmlns:a16="http://schemas.microsoft.com/office/drawing/2014/main" id="{9B847A30-3F13-4FA9-952E-53E5A34AB0DD}"/>
                </a:ext>
              </a:extLst>
            </p:cNvPr>
            <p:cNvGrpSpPr/>
            <p:nvPr/>
          </p:nvGrpSpPr>
          <p:grpSpPr>
            <a:xfrm>
              <a:off x="2848466" y="1413274"/>
              <a:ext cx="1259999" cy="1260000"/>
              <a:chOff x="3369675" y="1253256"/>
              <a:chExt cx="1259999" cy="1260000"/>
            </a:xfrm>
          </p:grpSpPr>
          <p:grpSp>
            <p:nvGrpSpPr>
              <p:cNvPr id="466" name="Gruppe 25">
                <a:extLst>
                  <a:ext uri="{FF2B5EF4-FFF2-40B4-BE49-F238E27FC236}">
                    <a16:creationId xmlns:a16="http://schemas.microsoft.com/office/drawing/2014/main" id="{F4F22661-9B94-415F-AFAA-A4195D9E471C}"/>
                  </a:ext>
                </a:extLst>
              </p:cNvPr>
              <p:cNvGrpSpPr/>
              <p:nvPr/>
            </p:nvGrpSpPr>
            <p:grpSpPr>
              <a:xfrm>
                <a:off x="3369675" y="1253256"/>
                <a:ext cx="1259999" cy="1260000"/>
                <a:chOff x="3686623" y="4754761"/>
                <a:chExt cx="648393" cy="638718"/>
              </a:xfrm>
              <a:solidFill>
                <a:schemeClr val="bg1"/>
              </a:solidFill>
            </p:grpSpPr>
            <p:pic>
              <p:nvPicPr>
                <p:cNvPr id="467" name="Grafikk 18" descr="Brukere">
                  <a:extLst>
                    <a:ext uri="{FF2B5EF4-FFF2-40B4-BE49-F238E27FC236}">
                      <a16:creationId xmlns:a16="http://schemas.microsoft.com/office/drawing/2014/main" id="{634D9A9B-068A-4F20-9121-9A4F40C051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8" name="Ellipse 51">
                  <a:extLst>
                    <a:ext uri="{FF2B5EF4-FFF2-40B4-BE49-F238E27FC236}">
                      <a16:creationId xmlns:a16="http://schemas.microsoft.com/office/drawing/2014/main" id="{83AB3447-7B81-4BD5-9468-E6261AF5BCAF}"/>
                    </a:ext>
                  </a:extLst>
                </p:cNvPr>
                <p:cNvSpPr/>
                <p:nvPr/>
              </p:nvSpPr>
              <p:spPr>
                <a:xfrm>
                  <a:off x="3686623" y="4754761"/>
                  <a:ext cx="648393" cy="638718"/>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79" name="Grafikk 47" descr="Dokument">
                <a:extLst>
                  <a:ext uri="{FF2B5EF4-FFF2-40B4-BE49-F238E27FC236}">
                    <a16:creationId xmlns:a16="http://schemas.microsoft.com/office/drawing/2014/main" id="{E4C7D384-F0FD-4FF7-8311-C8D52EA4437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589173" y="1432817"/>
                <a:ext cx="866654" cy="866654"/>
              </a:xfrm>
              <a:prstGeom prst="rect">
                <a:avLst/>
              </a:prstGeom>
            </p:spPr>
          </p:pic>
        </p:grpSp>
        <p:sp>
          <p:nvSpPr>
            <p:cNvPr id="504" name="TekstSylinder 48">
              <a:extLst>
                <a:ext uri="{FF2B5EF4-FFF2-40B4-BE49-F238E27FC236}">
                  <a16:creationId xmlns:a16="http://schemas.microsoft.com/office/drawing/2014/main" id="{040252AE-B59F-40BF-B8F2-EEDB16C075A1}"/>
                </a:ext>
              </a:extLst>
            </p:cNvPr>
            <p:cNvSpPr txBox="1"/>
            <p:nvPr/>
          </p:nvSpPr>
          <p:spPr>
            <a:xfrm>
              <a:off x="2314019" y="108500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Dokument</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11" name="Group 10">
            <a:extLst>
              <a:ext uri="{FF2B5EF4-FFF2-40B4-BE49-F238E27FC236}">
                <a16:creationId xmlns:a16="http://schemas.microsoft.com/office/drawing/2014/main" id="{3C9B0030-E51F-4341-8C98-D713EA424C0F}"/>
              </a:ext>
            </a:extLst>
          </p:cNvPr>
          <p:cNvGrpSpPr/>
          <p:nvPr/>
        </p:nvGrpSpPr>
        <p:grpSpPr>
          <a:xfrm>
            <a:off x="7588818" y="1859737"/>
            <a:ext cx="2293124" cy="1617226"/>
            <a:chOff x="8639540" y="2384539"/>
            <a:chExt cx="2293124" cy="1617226"/>
          </a:xfrm>
        </p:grpSpPr>
        <p:grpSp>
          <p:nvGrpSpPr>
            <p:cNvPr id="494" name="Group 493">
              <a:extLst>
                <a:ext uri="{FF2B5EF4-FFF2-40B4-BE49-F238E27FC236}">
                  <a16:creationId xmlns:a16="http://schemas.microsoft.com/office/drawing/2014/main" id="{24DFAFAF-E843-43C9-8214-D670B4FE2A0B}"/>
                </a:ext>
              </a:extLst>
            </p:cNvPr>
            <p:cNvGrpSpPr/>
            <p:nvPr/>
          </p:nvGrpSpPr>
          <p:grpSpPr>
            <a:xfrm>
              <a:off x="9080416" y="2741765"/>
              <a:ext cx="1259999" cy="1260000"/>
              <a:chOff x="9198846" y="3052317"/>
              <a:chExt cx="1259999" cy="1260000"/>
            </a:xfrm>
          </p:grpSpPr>
          <p:grpSp>
            <p:nvGrpSpPr>
              <p:cNvPr id="475" name="Gruppe 25">
                <a:extLst>
                  <a:ext uri="{FF2B5EF4-FFF2-40B4-BE49-F238E27FC236}">
                    <a16:creationId xmlns:a16="http://schemas.microsoft.com/office/drawing/2014/main" id="{3CAFCEFD-9B0B-476C-BD04-30541B20FDD5}"/>
                  </a:ext>
                </a:extLst>
              </p:cNvPr>
              <p:cNvGrpSpPr/>
              <p:nvPr/>
            </p:nvGrpSpPr>
            <p:grpSpPr>
              <a:xfrm>
                <a:off x="9198846" y="3052317"/>
                <a:ext cx="1259999" cy="1260000"/>
                <a:chOff x="3686623" y="4754761"/>
                <a:chExt cx="648393" cy="638718"/>
              </a:xfrm>
              <a:solidFill>
                <a:schemeClr val="bg1"/>
              </a:solidFill>
            </p:grpSpPr>
            <p:pic>
              <p:nvPicPr>
                <p:cNvPr id="476" name="Grafikk 18" descr="Brukere">
                  <a:extLst>
                    <a:ext uri="{FF2B5EF4-FFF2-40B4-BE49-F238E27FC236}">
                      <a16:creationId xmlns:a16="http://schemas.microsoft.com/office/drawing/2014/main" id="{194D1E2E-83EF-48B8-9E18-4235FF24164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7" name="Ellipse 51">
                  <a:extLst>
                    <a:ext uri="{FF2B5EF4-FFF2-40B4-BE49-F238E27FC236}">
                      <a16:creationId xmlns:a16="http://schemas.microsoft.com/office/drawing/2014/main" id="{EDFB528F-5D83-456F-8E27-A6D8AB8D7426}"/>
                    </a:ext>
                  </a:extLst>
                </p:cNvPr>
                <p:cNvSpPr/>
                <p:nvPr/>
              </p:nvSpPr>
              <p:spPr>
                <a:xfrm>
                  <a:off x="3686623" y="4754761"/>
                  <a:ext cx="648393" cy="638718"/>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83" name="Grafikk 18" descr="Brukere">
                <a:extLst>
                  <a:ext uri="{FF2B5EF4-FFF2-40B4-BE49-F238E27FC236}">
                    <a16:creationId xmlns:a16="http://schemas.microsoft.com/office/drawing/2014/main" id="{545AF20B-46E4-4068-BB3B-B1B24CB30DF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344218" y="3192062"/>
                <a:ext cx="984561" cy="984561"/>
              </a:xfrm>
              <a:prstGeom prst="rect">
                <a:avLst/>
              </a:prstGeom>
            </p:spPr>
          </p:pic>
        </p:grpSp>
        <p:sp>
          <p:nvSpPr>
            <p:cNvPr id="505" name="TekstSylinder 48">
              <a:extLst>
                <a:ext uri="{FF2B5EF4-FFF2-40B4-BE49-F238E27FC236}">
                  <a16:creationId xmlns:a16="http://schemas.microsoft.com/office/drawing/2014/main" id="{1B11129A-533B-4656-A2FF-38F103AF8182}"/>
                </a:ext>
              </a:extLst>
            </p:cNvPr>
            <p:cNvSpPr txBox="1"/>
            <p:nvPr/>
          </p:nvSpPr>
          <p:spPr>
            <a:xfrm>
              <a:off x="8639540" y="2384539"/>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Person</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07B721E0-7DC6-4A90-A88A-3E415930ED10}"/>
              </a:ext>
            </a:extLst>
          </p:cNvPr>
          <p:cNvGrpSpPr/>
          <p:nvPr/>
        </p:nvGrpSpPr>
        <p:grpSpPr>
          <a:xfrm>
            <a:off x="5893187" y="1435717"/>
            <a:ext cx="2293124" cy="1632080"/>
            <a:chOff x="7213374" y="1014361"/>
            <a:chExt cx="2293124" cy="1632080"/>
          </a:xfrm>
        </p:grpSpPr>
        <p:grpSp>
          <p:nvGrpSpPr>
            <p:cNvPr id="493" name="Group 492">
              <a:extLst>
                <a:ext uri="{FF2B5EF4-FFF2-40B4-BE49-F238E27FC236}">
                  <a16:creationId xmlns:a16="http://schemas.microsoft.com/office/drawing/2014/main" id="{B019BA8D-06DE-42F4-B20E-CDA683BB39F5}"/>
                </a:ext>
              </a:extLst>
            </p:cNvPr>
            <p:cNvGrpSpPr/>
            <p:nvPr/>
          </p:nvGrpSpPr>
          <p:grpSpPr>
            <a:xfrm>
              <a:off x="7697794" y="1386441"/>
              <a:ext cx="1259999" cy="1260000"/>
              <a:chOff x="7815185" y="1805862"/>
              <a:chExt cx="1259999" cy="1260000"/>
            </a:xfrm>
          </p:grpSpPr>
          <p:grpSp>
            <p:nvGrpSpPr>
              <p:cNvPr id="472" name="Gruppe 25">
                <a:extLst>
                  <a:ext uri="{FF2B5EF4-FFF2-40B4-BE49-F238E27FC236}">
                    <a16:creationId xmlns:a16="http://schemas.microsoft.com/office/drawing/2014/main" id="{09C40707-14E1-457B-B15D-0D4634EEF4B1}"/>
                  </a:ext>
                </a:extLst>
              </p:cNvPr>
              <p:cNvGrpSpPr/>
              <p:nvPr/>
            </p:nvGrpSpPr>
            <p:grpSpPr>
              <a:xfrm>
                <a:off x="7815185" y="1805862"/>
                <a:ext cx="1259999" cy="1260000"/>
                <a:chOff x="3686623" y="4754761"/>
                <a:chExt cx="648393" cy="638718"/>
              </a:xfrm>
              <a:solidFill>
                <a:schemeClr val="bg1"/>
              </a:solidFill>
            </p:grpSpPr>
            <p:pic>
              <p:nvPicPr>
                <p:cNvPr id="473" name="Grafikk 18" descr="Brukere">
                  <a:extLst>
                    <a:ext uri="{FF2B5EF4-FFF2-40B4-BE49-F238E27FC236}">
                      <a16:creationId xmlns:a16="http://schemas.microsoft.com/office/drawing/2014/main" id="{91C450ED-66BD-4A67-9A7C-7395AB84F03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4" name="Ellipse 51">
                  <a:extLst>
                    <a:ext uri="{FF2B5EF4-FFF2-40B4-BE49-F238E27FC236}">
                      <a16:creationId xmlns:a16="http://schemas.microsoft.com/office/drawing/2014/main" id="{F4429834-FCD8-44F9-9800-0A34FB997DA6}"/>
                    </a:ext>
                  </a:extLst>
                </p:cNvPr>
                <p:cNvSpPr/>
                <p:nvPr/>
              </p:nvSpPr>
              <p:spPr>
                <a:xfrm>
                  <a:off x="3686623" y="4754761"/>
                  <a:ext cx="648393" cy="638718"/>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82" name="Grafikk 21" descr="Mynter">
                <a:extLst>
                  <a:ext uri="{FF2B5EF4-FFF2-40B4-BE49-F238E27FC236}">
                    <a16:creationId xmlns:a16="http://schemas.microsoft.com/office/drawing/2014/main" id="{88FA1C9C-FA0F-41D2-8E1C-EC6E6500C06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996357" y="1960990"/>
                <a:ext cx="910734" cy="910734"/>
              </a:xfrm>
              <a:prstGeom prst="rect">
                <a:avLst/>
              </a:prstGeom>
            </p:spPr>
          </p:pic>
        </p:grpSp>
        <p:sp>
          <p:nvSpPr>
            <p:cNvPr id="507" name="TekstSylinder 48">
              <a:extLst>
                <a:ext uri="{FF2B5EF4-FFF2-40B4-BE49-F238E27FC236}">
                  <a16:creationId xmlns:a16="http://schemas.microsoft.com/office/drawing/2014/main" id="{7BA0A6C2-EAE1-4602-9399-C8C7837BF94E}"/>
                </a:ext>
              </a:extLst>
            </p:cNvPr>
            <p:cNvSpPr txBox="1"/>
            <p:nvPr/>
          </p:nvSpPr>
          <p:spPr>
            <a:xfrm>
              <a:off x="7213374" y="1014361"/>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Verkauf</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9" name="Group 8">
            <a:extLst>
              <a:ext uri="{FF2B5EF4-FFF2-40B4-BE49-F238E27FC236}">
                <a16:creationId xmlns:a16="http://schemas.microsoft.com/office/drawing/2014/main" id="{D0B7AC60-7A9E-4480-A6EC-CD938B36917E}"/>
              </a:ext>
            </a:extLst>
          </p:cNvPr>
          <p:cNvGrpSpPr/>
          <p:nvPr/>
        </p:nvGrpSpPr>
        <p:grpSpPr>
          <a:xfrm>
            <a:off x="4126830" y="1437390"/>
            <a:ext cx="2293124" cy="1623624"/>
            <a:chOff x="4813308" y="836190"/>
            <a:chExt cx="2293124" cy="1623624"/>
          </a:xfrm>
        </p:grpSpPr>
        <p:grpSp>
          <p:nvGrpSpPr>
            <p:cNvPr id="492" name="Group 491">
              <a:extLst>
                <a:ext uri="{FF2B5EF4-FFF2-40B4-BE49-F238E27FC236}">
                  <a16:creationId xmlns:a16="http://schemas.microsoft.com/office/drawing/2014/main" id="{DE1BCDCF-298E-4239-9C32-A8879EA9F434}"/>
                </a:ext>
              </a:extLst>
            </p:cNvPr>
            <p:cNvGrpSpPr/>
            <p:nvPr/>
          </p:nvGrpSpPr>
          <p:grpSpPr>
            <a:xfrm>
              <a:off x="5357597" y="1199814"/>
              <a:ext cx="1259999" cy="1260000"/>
              <a:chOff x="5824430" y="1195368"/>
              <a:chExt cx="1259999" cy="1260000"/>
            </a:xfrm>
          </p:grpSpPr>
          <p:grpSp>
            <p:nvGrpSpPr>
              <p:cNvPr id="469" name="Gruppe 25">
                <a:extLst>
                  <a:ext uri="{FF2B5EF4-FFF2-40B4-BE49-F238E27FC236}">
                    <a16:creationId xmlns:a16="http://schemas.microsoft.com/office/drawing/2014/main" id="{B163ADAB-EE98-49E4-A128-14D1C3B079A6}"/>
                  </a:ext>
                </a:extLst>
              </p:cNvPr>
              <p:cNvGrpSpPr/>
              <p:nvPr/>
            </p:nvGrpSpPr>
            <p:grpSpPr>
              <a:xfrm>
                <a:off x="5824430" y="1195368"/>
                <a:ext cx="1259999" cy="1260000"/>
                <a:chOff x="3686623" y="4754761"/>
                <a:chExt cx="648393" cy="638718"/>
              </a:xfrm>
              <a:solidFill>
                <a:schemeClr val="bg1"/>
              </a:solidFill>
            </p:grpSpPr>
            <p:pic>
              <p:nvPicPr>
                <p:cNvPr id="470" name="Grafikk 18" descr="Brukere">
                  <a:extLst>
                    <a:ext uri="{FF2B5EF4-FFF2-40B4-BE49-F238E27FC236}">
                      <a16:creationId xmlns:a16="http://schemas.microsoft.com/office/drawing/2014/main" id="{1E57C0D4-F023-439A-A00B-3A723FFD555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1" name="Ellipse 51">
                  <a:extLst>
                    <a:ext uri="{FF2B5EF4-FFF2-40B4-BE49-F238E27FC236}">
                      <a16:creationId xmlns:a16="http://schemas.microsoft.com/office/drawing/2014/main" id="{93D9ED6C-265D-4108-AFB6-566BD7995CF5}"/>
                    </a:ext>
                  </a:extLst>
                </p:cNvPr>
                <p:cNvSpPr/>
                <p:nvPr/>
              </p:nvSpPr>
              <p:spPr>
                <a:xfrm>
                  <a:off x="3686623" y="4754761"/>
                  <a:ext cx="648393" cy="638718"/>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81" name="Grafikk 35" descr="By">
                <a:extLst>
                  <a:ext uri="{FF2B5EF4-FFF2-40B4-BE49-F238E27FC236}">
                    <a16:creationId xmlns:a16="http://schemas.microsoft.com/office/drawing/2014/main" id="{E26BA5EC-C238-478D-9E3C-62326C183F4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975877" y="1312468"/>
                <a:ext cx="988570" cy="988570"/>
              </a:xfrm>
              <a:prstGeom prst="rect">
                <a:avLst/>
              </a:prstGeom>
            </p:spPr>
          </p:pic>
        </p:grpSp>
        <p:sp>
          <p:nvSpPr>
            <p:cNvPr id="508" name="TekstSylinder 48">
              <a:extLst>
                <a:ext uri="{FF2B5EF4-FFF2-40B4-BE49-F238E27FC236}">
                  <a16:creationId xmlns:a16="http://schemas.microsoft.com/office/drawing/2014/main" id="{F8985B62-69E4-4D0A-AF9C-C5EAF1DB7F21}"/>
                </a:ext>
              </a:extLst>
            </p:cNvPr>
            <p:cNvSpPr txBox="1"/>
            <p:nvPr/>
          </p:nvSpPr>
          <p:spPr>
            <a:xfrm>
              <a:off x="4813308" y="836190"/>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Kunde</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16" name="Group 15">
            <a:extLst>
              <a:ext uri="{FF2B5EF4-FFF2-40B4-BE49-F238E27FC236}">
                <a16:creationId xmlns:a16="http://schemas.microsoft.com/office/drawing/2014/main" id="{F6DDA1A6-9384-4992-8861-96704BB1D0CF}"/>
              </a:ext>
            </a:extLst>
          </p:cNvPr>
          <p:cNvGrpSpPr/>
          <p:nvPr/>
        </p:nvGrpSpPr>
        <p:grpSpPr>
          <a:xfrm>
            <a:off x="9091029" y="3080754"/>
            <a:ext cx="1987678" cy="1617742"/>
            <a:chOff x="9504014" y="3781719"/>
            <a:chExt cx="1987678" cy="1617742"/>
          </a:xfrm>
        </p:grpSpPr>
        <p:grpSp>
          <p:nvGrpSpPr>
            <p:cNvPr id="15" name="Group 14">
              <a:extLst>
                <a:ext uri="{FF2B5EF4-FFF2-40B4-BE49-F238E27FC236}">
                  <a16:creationId xmlns:a16="http://schemas.microsoft.com/office/drawing/2014/main" id="{EFAB75F8-6B05-4E3C-B81A-1B24A4F2762E}"/>
                </a:ext>
              </a:extLst>
            </p:cNvPr>
            <p:cNvGrpSpPr/>
            <p:nvPr/>
          </p:nvGrpSpPr>
          <p:grpSpPr>
            <a:xfrm>
              <a:off x="9504014" y="3781719"/>
              <a:ext cx="1987678" cy="1617742"/>
              <a:chOff x="9504014" y="3781719"/>
              <a:chExt cx="1987678" cy="1617742"/>
            </a:xfrm>
          </p:grpSpPr>
          <p:grpSp>
            <p:nvGrpSpPr>
              <p:cNvPr id="485" name="Gruppe 25">
                <a:extLst>
                  <a:ext uri="{FF2B5EF4-FFF2-40B4-BE49-F238E27FC236}">
                    <a16:creationId xmlns:a16="http://schemas.microsoft.com/office/drawing/2014/main" id="{4E6C1F77-A4DD-484F-B5E8-9343907A1375}"/>
                  </a:ext>
                </a:extLst>
              </p:cNvPr>
              <p:cNvGrpSpPr/>
              <p:nvPr/>
            </p:nvGrpSpPr>
            <p:grpSpPr>
              <a:xfrm>
                <a:off x="9831973" y="4139461"/>
                <a:ext cx="1259999" cy="1260000"/>
                <a:chOff x="3699515" y="4716661"/>
                <a:chExt cx="648393" cy="638718"/>
              </a:xfrm>
              <a:solidFill>
                <a:schemeClr val="bg1"/>
              </a:solidFill>
            </p:grpSpPr>
            <p:pic>
              <p:nvPicPr>
                <p:cNvPr id="486" name="Grafikk 18" descr="Brukere">
                  <a:extLst>
                    <a:ext uri="{FF2B5EF4-FFF2-40B4-BE49-F238E27FC236}">
                      <a16:creationId xmlns:a16="http://schemas.microsoft.com/office/drawing/2014/main" id="{68ADA691-FFD5-4D39-908F-D9592EAC12E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87" name="Ellipse 51">
                  <a:extLst>
                    <a:ext uri="{FF2B5EF4-FFF2-40B4-BE49-F238E27FC236}">
                      <a16:creationId xmlns:a16="http://schemas.microsoft.com/office/drawing/2014/main" id="{9D2A17F5-57FA-4C2B-8903-2E5AF58A4127}"/>
                    </a:ext>
                  </a:extLst>
                </p:cNvPr>
                <p:cNvSpPr/>
                <p:nvPr/>
              </p:nvSpPr>
              <p:spPr>
                <a:xfrm>
                  <a:off x="3699515" y="4716661"/>
                  <a:ext cx="648393" cy="638718"/>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06" name="TekstSylinder 48">
                <a:extLst>
                  <a:ext uri="{FF2B5EF4-FFF2-40B4-BE49-F238E27FC236}">
                    <a16:creationId xmlns:a16="http://schemas.microsoft.com/office/drawing/2014/main" id="{F89B36B9-BC6C-4636-A6CF-70EF1EC402F4}"/>
                  </a:ext>
                </a:extLst>
              </p:cNvPr>
              <p:cNvSpPr txBox="1"/>
              <p:nvPr/>
            </p:nvSpPr>
            <p:spPr>
              <a:xfrm>
                <a:off x="9504014" y="3781719"/>
                <a:ext cx="19876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Anfrage</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pic>
          <p:nvPicPr>
            <p:cNvPr id="3" name="Graphic 2" descr="Ticket outline">
              <a:extLst>
                <a:ext uri="{FF2B5EF4-FFF2-40B4-BE49-F238E27FC236}">
                  <a16:creationId xmlns:a16="http://schemas.microsoft.com/office/drawing/2014/main" id="{41FC73A9-513A-4BBC-AE39-20A5DBA6570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1170745">
              <a:off x="10021868" y="4283167"/>
              <a:ext cx="914400" cy="914400"/>
            </a:xfrm>
            <a:prstGeom prst="rect">
              <a:avLst/>
            </a:prstGeom>
          </p:spPr>
        </p:pic>
      </p:grpSp>
      <p:grpSp>
        <p:nvGrpSpPr>
          <p:cNvPr id="39" name="Group 38">
            <a:extLst>
              <a:ext uri="{FF2B5EF4-FFF2-40B4-BE49-F238E27FC236}">
                <a16:creationId xmlns:a16="http://schemas.microsoft.com/office/drawing/2014/main" id="{E24FEA62-C874-4277-843D-52F1C7BB8008}"/>
              </a:ext>
            </a:extLst>
          </p:cNvPr>
          <p:cNvGrpSpPr/>
          <p:nvPr/>
        </p:nvGrpSpPr>
        <p:grpSpPr>
          <a:xfrm>
            <a:off x="9543735" y="5093267"/>
            <a:ext cx="2293124" cy="1617742"/>
            <a:chOff x="9605179" y="4603709"/>
            <a:chExt cx="2293124" cy="1617742"/>
          </a:xfrm>
        </p:grpSpPr>
        <p:grpSp>
          <p:nvGrpSpPr>
            <p:cNvPr id="111" name="Group 110">
              <a:extLst>
                <a:ext uri="{FF2B5EF4-FFF2-40B4-BE49-F238E27FC236}">
                  <a16:creationId xmlns:a16="http://schemas.microsoft.com/office/drawing/2014/main" id="{F4E0A5B3-E546-47CD-A7EA-C09C2E19EF5D}"/>
                </a:ext>
              </a:extLst>
            </p:cNvPr>
            <p:cNvGrpSpPr/>
            <p:nvPr/>
          </p:nvGrpSpPr>
          <p:grpSpPr>
            <a:xfrm>
              <a:off x="9605179" y="4603709"/>
              <a:ext cx="2293124" cy="1617742"/>
              <a:chOff x="9340539" y="4214623"/>
              <a:chExt cx="2293124" cy="1617742"/>
            </a:xfrm>
          </p:grpSpPr>
          <p:grpSp>
            <p:nvGrpSpPr>
              <p:cNvPr id="113" name="Gruppe 25">
                <a:extLst>
                  <a:ext uri="{FF2B5EF4-FFF2-40B4-BE49-F238E27FC236}">
                    <a16:creationId xmlns:a16="http://schemas.microsoft.com/office/drawing/2014/main" id="{9B734571-9AB9-45CC-ACCB-6C267E9580BE}"/>
                  </a:ext>
                </a:extLst>
              </p:cNvPr>
              <p:cNvGrpSpPr/>
              <p:nvPr/>
            </p:nvGrpSpPr>
            <p:grpSpPr>
              <a:xfrm>
                <a:off x="9806921" y="4214623"/>
                <a:ext cx="1259999" cy="1260000"/>
                <a:chOff x="3686623" y="4754761"/>
                <a:chExt cx="648393" cy="638718"/>
              </a:xfrm>
              <a:solidFill>
                <a:schemeClr val="bg1"/>
              </a:solidFill>
            </p:grpSpPr>
            <p:pic>
              <p:nvPicPr>
                <p:cNvPr id="115" name="Grafikk 18" descr="Brukere">
                  <a:extLst>
                    <a:ext uri="{FF2B5EF4-FFF2-40B4-BE49-F238E27FC236}">
                      <a16:creationId xmlns:a16="http://schemas.microsoft.com/office/drawing/2014/main" id="{231D820E-6B78-4562-8A77-A6403C48F1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116" name="Ellipse 51">
                  <a:extLst>
                    <a:ext uri="{FF2B5EF4-FFF2-40B4-BE49-F238E27FC236}">
                      <a16:creationId xmlns:a16="http://schemas.microsoft.com/office/drawing/2014/main" id="{5A691BAC-30CD-4299-852F-AC5ECE28A81E}"/>
                    </a:ext>
                  </a:extLst>
                </p:cNvPr>
                <p:cNvSpPr/>
                <p:nvPr/>
              </p:nvSpPr>
              <p:spPr>
                <a:xfrm>
                  <a:off x="3686623" y="4754761"/>
                  <a:ext cx="648393" cy="638718"/>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4" name="TekstSylinder 48">
                <a:extLst>
                  <a:ext uri="{FF2B5EF4-FFF2-40B4-BE49-F238E27FC236}">
                    <a16:creationId xmlns:a16="http://schemas.microsoft.com/office/drawing/2014/main" id="{38ADE327-FE04-4C30-91A3-B08FA87589C0}"/>
                  </a:ext>
                </a:extLst>
              </p:cNvPr>
              <p:cNvSpPr txBox="1"/>
              <p:nvPr/>
            </p:nvSpPr>
            <p:spPr>
              <a:xfrm>
                <a:off x="9340539" y="5463033"/>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Mailings</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pic>
          <p:nvPicPr>
            <p:cNvPr id="20" name="Graphic 19" descr="Bullseye outline">
              <a:extLst>
                <a:ext uri="{FF2B5EF4-FFF2-40B4-BE49-F238E27FC236}">
                  <a16:creationId xmlns:a16="http://schemas.microsoft.com/office/drawing/2014/main" id="{F81B22C9-8DD4-4388-B4A4-CCBFE5919064}"/>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0258026" y="4776497"/>
              <a:ext cx="914400" cy="914400"/>
            </a:xfrm>
            <a:prstGeom prst="rect">
              <a:avLst/>
            </a:prstGeom>
          </p:spPr>
        </p:pic>
      </p:grpSp>
    </p:spTree>
    <p:extLst>
      <p:ext uri="{BB962C8B-B14F-4D97-AF65-F5344CB8AC3E}">
        <p14:creationId xmlns:p14="http://schemas.microsoft.com/office/powerpoint/2010/main" val="77517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2" presetClass="entr" presetSubtype="4"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par>
                          <p:cTn id="42" fill="hold">
                            <p:stCondLst>
                              <p:cond delay="3500"/>
                            </p:stCondLst>
                            <p:childTnLst>
                              <p:par>
                                <p:cTn id="43" presetID="2" presetClass="entr" presetSubtype="4"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a:extLst>
              <a:ext uri="{FF2B5EF4-FFF2-40B4-BE49-F238E27FC236}">
                <a16:creationId xmlns:a16="http://schemas.microsoft.com/office/drawing/2014/main" id="{6C23DFB9-7377-409A-A302-082D21F7CC5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43288" y="4108459"/>
            <a:ext cx="4911943" cy="2087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FE2BBF-BFBA-4F9B-B86B-BF72E358E2CA}"/>
              </a:ext>
            </a:extLst>
          </p:cNvPr>
          <p:cNvSpPr txBox="1"/>
          <p:nvPr/>
        </p:nvSpPr>
        <p:spPr>
          <a:xfrm>
            <a:off x="800100" y="2131818"/>
            <a:ext cx="10544175"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3800" dirty="0">
                <a:solidFill>
                  <a:srgbClr val="FFFFFF"/>
                </a:solidFill>
                <a:latin typeface="Arial" panose="020B0604020202020204"/>
              </a:rPr>
              <a:t>Das grundsätzliche Ziel jedes Unternehmens besteht darin, Geld zu verdienen. Marketing ist unerlässlich, um dieses Ziel zu erreichen.</a:t>
            </a:r>
            <a:r>
              <a:rPr kumimoji="0" lang="en-US" sz="3800" b="0" i="0" u="none" strike="noStrike" kern="1200" cap="none" spc="0" normalizeH="0" baseline="0" noProof="0" dirty="0">
                <a:ln>
                  <a:noFill/>
                </a:ln>
                <a:solidFill>
                  <a:srgbClr val="FFFFFF"/>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8200" y="777695"/>
            <a:ext cx="10515600" cy="1859795"/>
          </a:xfrm>
        </p:spPr>
        <p:txBody>
          <a:bodyPr>
            <a:normAutofit/>
          </a:bodyPr>
          <a:lstStyle/>
          <a:p>
            <a:r>
              <a:rPr lang="nb-NO" dirty="0"/>
              <a:t>MARKETING</a:t>
            </a:r>
            <a:br>
              <a:rPr lang="nb-NO" dirty="0"/>
            </a:br>
            <a:r>
              <a:rPr lang="nb-NO" dirty="0"/>
              <a:t>INBOUND UND OUTBOUND</a:t>
            </a:r>
            <a:endParaRPr lang="en-US" dirty="0"/>
          </a:p>
        </p:txBody>
      </p:sp>
      <p:sp>
        <p:nvSpPr>
          <p:cNvPr id="5" name="Rectangle 2">
            <a:extLst>
              <a:ext uri="{FF2B5EF4-FFF2-40B4-BE49-F238E27FC236}">
                <a16:creationId xmlns:a16="http://schemas.microsoft.com/office/drawing/2014/main" id="{31A5D1F4-D1D0-4288-8C27-CC832EB8798F}"/>
              </a:ext>
            </a:extLst>
          </p:cNvPr>
          <p:cNvSpPr>
            <a:spLocks noChangeArrowheads="1"/>
          </p:cNvSpPr>
          <p:nvPr/>
        </p:nvSpPr>
        <p:spPr bwMode="auto">
          <a:xfrm>
            <a:off x="0" y="105489"/>
            <a:ext cx="23756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chemeClr val="tx1"/>
                </a:solidFill>
                <a:effectLst/>
                <a:latin typeface="Arial Unicode MS"/>
              </a:rPr>
              <a:t>.</a:t>
            </a:r>
            <a:r>
              <a:rPr kumimoji="0" lang="de-DE" altLang="de-DE" sz="500" b="0" i="0" u="none" strike="noStrike" cap="none" normalizeH="0" baseline="0" dirty="0">
                <a:ln>
                  <a:noFill/>
                </a:ln>
                <a:solidFill>
                  <a:schemeClr val="tx1"/>
                </a:solidFill>
                <a:effectLst/>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19240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15CDB4A-21B9-4DC7-92F0-54FDFDBF5E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67600" y="685800"/>
            <a:ext cx="5227320" cy="52273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571393" y="1156774"/>
            <a:ext cx="6718755" cy="2297374"/>
          </a:xfrm>
        </p:spPr>
        <p:txBody>
          <a:bodyPr>
            <a:normAutofit fontScale="90000"/>
          </a:bodyPr>
          <a:lstStyle/>
          <a:p>
            <a:r>
              <a:rPr lang="de-DE" altLang="de-DE" sz="3600" dirty="0">
                <a:latin typeface="Arial" panose="020B0604020202020204" pitchFamily="34" charset="0"/>
                <a:cs typeface="Arial" panose="020B0604020202020204" pitchFamily="34" charset="0"/>
              </a:rPr>
              <a:t>74% </a:t>
            </a:r>
            <a:r>
              <a:rPr lang="de-DE" altLang="de-DE" sz="3600" b="0" dirty="0">
                <a:latin typeface="Arial" panose="020B0604020202020204" pitchFamily="34" charset="0"/>
                <a:cs typeface="Arial" panose="020B0604020202020204" pitchFamily="34" charset="0"/>
              </a:rPr>
              <a:t>der Unternehmen messen der </a:t>
            </a:r>
            <a:r>
              <a:rPr lang="de-DE" altLang="de-DE" sz="3600" b="0" dirty="0" err="1">
                <a:latin typeface="Arial" panose="020B0604020202020204" pitchFamily="34" charset="0"/>
                <a:cs typeface="Arial" panose="020B0604020202020204" pitchFamily="34" charset="0"/>
              </a:rPr>
              <a:t>Conversion</a:t>
            </a:r>
            <a:r>
              <a:rPr lang="de-DE" altLang="de-DE" sz="3600" b="0" dirty="0">
                <a:latin typeface="Arial" panose="020B0604020202020204" pitchFamily="34" charset="0"/>
                <a:cs typeface="Arial" panose="020B0604020202020204" pitchFamily="34" charset="0"/>
              </a:rPr>
              <a:t> von Leads in Verkäufe höchste Priorität bei. </a:t>
            </a:r>
            <a:br>
              <a:rPr lang="de-DE" altLang="de-DE" sz="3600" b="0" dirty="0">
                <a:latin typeface="Arial" panose="020B0604020202020204" pitchFamily="34" charset="0"/>
                <a:cs typeface="Arial" panose="020B0604020202020204" pitchFamily="34" charset="0"/>
              </a:rPr>
            </a:br>
            <a:br>
              <a:rPr lang="en-US" sz="3600" b="0" dirty="0">
                <a:latin typeface="Arial" panose="020B0604020202020204" pitchFamily="34" charset="0"/>
                <a:cs typeface="Arial" panose="020B0604020202020204" pitchFamily="34" charset="0"/>
              </a:rPr>
            </a:br>
            <a:r>
              <a:rPr lang="de-DE" altLang="de-DE" sz="3600" b="0" dirty="0">
                <a:latin typeface="Arial" panose="020B0604020202020204" pitchFamily="34" charset="0"/>
                <a:cs typeface="Arial" panose="020B0604020202020204" pitchFamily="34" charset="0"/>
              </a:rPr>
              <a:t>Fast </a:t>
            </a:r>
            <a:r>
              <a:rPr lang="de-DE" altLang="de-DE" sz="3600" dirty="0">
                <a:latin typeface="Arial" panose="020B0604020202020204" pitchFamily="34" charset="0"/>
                <a:cs typeface="Arial" panose="020B0604020202020204" pitchFamily="34" charset="0"/>
              </a:rPr>
              <a:t>40%</a:t>
            </a:r>
            <a:r>
              <a:rPr lang="de-DE" altLang="de-DE" sz="3600" b="0" dirty="0">
                <a:latin typeface="Arial" panose="020B0604020202020204" pitchFamily="34" charset="0"/>
                <a:cs typeface="Arial" panose="020B0604020202020204" pitchFamily="34" charset="0"/>
              </a:rPr>
              <a:t> aller Unternehmen tun sich schwer mit der Generierung von Verkaufschancen.</a:t>
            </a:r>
            <a:br>
              <a:rPr lang="nb-NO" sz="3600" b="0" dirty="0">
                <a:latin typeface="Arial" panose="020B0604020202020204" pitchFamily="34" charset="0"/>
                <a:cs typeface="Arial" panose="020B0604020202020204" pitchFamily="34" charset="0"/>
              </a:rPr>
            </a:br>
            <a:br>
              <a:rPr lang="nb-NO" sz="3600" b="0" dirty="0">
                <a:latin typeface="Arial" panose="020B0604020202020204" pitchFamily="34" charset="0"/>
                <a:cs typeface="Arial" panose="020B0604020202020204" pitchFamily="34" charset="0"/>
              </a:rPr>
            </a:br>
            <a:r>
              <a:rPr lang="de-DE" altLang="de-DE" sz="3600" b="0" dirty="0">
                <a:latin typeface="Arial" panose="020B0604020202020204" pitchFamily="34" charset="0"/>
                <a:cs typeface="Arial" panose="020B0604020202020204" pitchFamily="34" charset="0"/>
              </a:rPr>
              <a:t>Wie können Sie Leads einfacher (und automatisch) gewinnen?</a:t>
            </a:r>
            <a:br>
              <a:rPr lang="nb-NO" sz="3600" b="0" dirty="0">
                <a:latin typeface="Arial" panose="020B0604020202020204" pitchFamily="34" charset="0"/>
                <a:cs typeface="Arial" panose="020B0604020202020204" pitchFamily="34" charset="0"/>
              </a:rPr>
            </a:br>
            <a:endParaRPr lang="nb-NO"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5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1">
            <a:extLst>
              <a:ext uri="{FF2B5EF4-FFF2-40B4-BE49-F238E27FC236}">
                <a16:creationId xmlns:a16="http://schemas.microsoft.com/office/drawing/2014/main" id="{3255E075-9757-E34E-91B4-D810B0BC5308}"/>
              </a:ext>
            </a:extLst>
          </p:cNvPr>
          <p:cNvGrpSpPr>
            <a:grpSpLocks noChangeAspect="1"/>
          </p:cNvGrpSpPr>
          <p:nvPr/>
        </p:nvGrpSpPr>
        <p:grpSpPr>
          <a:xfrm>
            <a:off x="2618126" y="3441680"/>
            <a:ext cx="1280792" cy="906016"/>
            <a:chOff x="7906773" y="1175056"/>
            <a:chExt cx="3352800" cy="2371725"/>
          </a:xfrm>
        </p:grpSpPr>
        <p:sp>
          <p:nvSpPr>
            <p:cNvPr id="91" name="Rektangel 31">
              <a:extLst>
                <a:ext uri="{FF2B5EF4-FFF2-40B4-BE49-F238E27FC236}">
                  <a16:creationId xmlns:a16="http://schemas.microsoft.com/office/drawing/2014/main" id="{BF771DE0-7236-5041-AEC6-AC3BB1AE9CFF}"/>
                </a:ext>
              </a:extLst>
            </p:cNvPr>
            <p:cNvSpPr/>
            <p:nvPr/>
          </p:nvSpPr>
          <p:spPr>
            <a:xfrm>
              <a:off x="7906773" y="1175056"/>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92" name="Rektangel 32">
              <a:extLst>
                <a:ext uri="{FF2B5EF4-FFF2-40B4-BE49-F238E27FC236}">
                  <a16:creationId xmlns:a16="http://schemas.microsoft.com/office/drawing/2014/main" id="{F338A83E-E361-E141-841A-3B31E8408408}"/>
                </a:ext>
              </a:extLst>
            </p:cNvPr>
            <p:cNvSpPr/>
            <p:nvPr/>
          </p:nvSpPr>
          <p:spPr>
            <a:xfrm>
              <a:off x="8030598" y="127030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panose="020B0604020202020204"/>
                  <a:ea typeface="+mn-ea"/>
                  <a:cs typeface="+mn-cs"/>
                </a:rPr>
                <a:t>Firma</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3" name="Ellipse 52">
              <a:extLst>
                <a:ext uri="{FF2B5EF4-FFF2-40B4-BE49-F238E27FC236}">
                  <a16:creationId xmlns:a16="http://schemas.microsoft.com/office/drawing/2014/main" id="{205EC1E0-4717-4048-B550-6AC41751ABF8}"/>
                </a:ext>
              </a:extLst>
            </p:cNvPr>
            <p:cNvSpPr/>
            <p:nvPr/>
          </p:nvSpPr>
          <p:spPr>
            <a:xfrm>
              <a:off x="8095947" y="1620662"/>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94" name="Rett linje 35">
              <a:extLst>
                <a:ext uri="{FF2B5EF4-FFF2-40B4-BE49-F238E27FC236}">
                  <a16:creationId xmlns:a16="http://schemas.microsoft.com/office/drawing/2014/main" id="{303F0F9F-1CF0-8441-9350-B94E934224DE}"/>
                </a:ext>
              </a:extLst>
            </p:cNvPr>
            <p:cNvCxnSpPr/>
            <p:nvPr/>
          </p:nvCxnSpPr>
          <p:spPr>
            <a:xfrm>
              <a:off x="9078348" y="1832281"/>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5" name="Rett linje 36">
              <a:extLst>
                <a:ext uri="{FF2B5EF4-FFF2-40B4-BE49-F238E27FC236}">
                  <a16:creationId xmlns:a16="http://schemas.microsoft.com/office/drawing/2014/main" id="{D3CEA7AB-4BE0-0E4E-A6BA-FAB33C8465BF}"/>
                </a:ext>
              </a:extLst>
            </p:cNvPr>
            <p:cNvCxnSpPr/>
            <p:nvPr/>
          </p:nvCxnSpPr>
          <p:spPr>
            <a:xfrm>
              <a:off x="9078348" y="2060881"/>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6" name="Rett linje 37">
              <a:extLst>
                <a:ext uri="{FF2B5EF4-FFF2-40B4-BE49-F238E27FC236}">
                  <a16:creationId xmlns:a16="http://schemas.microsoft.com/office/drawing/2014/main" id="{296C7E5F-1AC1-BE48-B255-147601284052}"/>
                </a:ext>
              </a:extLst>
            </p:cNvPr>
            <p:cNvCxnSpPr/>
            <p:nvPr/>
          </p:nvCxnSpPr>
          <p:spPr>
            <a:xfrm>
              <a:off x="9078348" y="2276797"/>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97" name="Gruppe 42">
              <a:extLst>
                <a:ext uri="{FF2B5EF4-FFF2-40B4-BE49-F238E27FC236}">
                  <a16:creationId xmlns:a16="http://schemas.microsoft.com/office/drawing/2014/main" id="{BF0F0B32-BC34-4E4E-A95B-8771BAE0B534}"/>
                </a:ext>
              </a:extLst>
            </p:cNvPr>
            <p:cNvGrpSpPr/>
            <p:nvPr/>
          </p:nvGrpSpPr>
          <p:grpSpPr>
            <a:xfrm>
              <a:off x="10950010" y="1367937"/>
              <a:ext cx="171450" cy="78581"/>
              <a:chOff x="3910012" y="2269331"/>
              <a:chExt cx="171450" cy="78581"/>
            </a:xfrm>
          </p:grpSpPr>
          <p:cxnSp>
            <p:nvCxnSpPr>
              <p:cNvPr id="114" name="Rett linje 49">
                <a:extLst>
                  <a:ext uri="{FF2B5EF4-FFF2-40B4-BE49-F238E27FC236}">
                    <a16:creationId xmlns:a16="http://schemas.microsoft.com/office/drawing/2014/main" id="{20E4B2D4-37A4-4D45-A5D2-46ACA2560212}"/>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5" name="Rett linje 50">
                <a:extLst>
                  <a:ext uri="{FF2B5EF4-FFF2-40B4-BE49-F238E27FC236}">
                    <a16:creationId xmlns:a16="http://schemas.microsoft.com/office/drawing/2014/main" id="{84D1C34D-9086-DA4F-B9E2-9ABCF235F955}"/>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6" name="Rett linje 51">
                <a:extLst>
                  <a:ext uri="{FF2B5EF4-FFF2-40B4-BE49-F238E27FC236}">
                    <a16:creationId xmlns:a16="http://schemas.microsoft.com/office/drawing/2014/main" id="{FE9FCC17-4ECE-2D41-8DA4-C8F75E6B93CF}"/>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98" name="Grafikk 44" descr="Stjerne kontur">
              <a:extLst>
                <a:ext uri="{FF2B5EF4-FFF2-40B4-BE49-F238E27FC236}">
                  <a16:creationId xmlns:a16="http://schemas.microsoft.com/office/drawing/2014/main" id="{5247BF82-13C3-5945-928D-38391DA229C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107890">
              <a:off x="10699746" y="1616893"/>
              <a:ext cx="407712" cy="407712"/>
            </a:xfrm>
            <a:prstGeom prst="rect">
              <a:avLst/>
            </a:prstGeom>
          </p:spPr>
        </p:pic>
        <p:pic>
          <p:nvPicPr>
            <p:cNvPr id="99" name="Grafikk 45" descr="Sirkel med pil venstre kontur">
              <a:extLst>
                <a:ext uri="{FF2B5EF4-FFF2-40B4-BE49-F238E27FC236}">
                  <a16:creationId xmlns:a16="http://schemas.microsoft.com/office/drawing/2014/main" id="{A90DB0D8-0C95-5245-9C0C-D36533B1982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30827" y="2206442"/>
              <a:ext cx="264922" cy="264922"/>
            </a:xfrm>
            <a:prstGeom prst="rect">
              <a:avLst/>
            </a:prstGeom>
          </p:spPr>
        </p:pic>
        <p:pic>
          <p:nvPicPr>
            <p:cNvPr id="100" name="Grafikk 46" descr="Sirkel med pil venstre kontur">
              <a:extLst>
                <a:ext uri="{FF2B5EF4-FFF2-40B4-BE49-F238E27FC236}">
                  <a16:creationId xmlns:a16="http://schemas.microsoft.com/office/drawing/2014/main" id="{9BC61725-CCC8-704E-A038-CB0593DBE65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0548792" y="2206442"/>
              <a:ext cx="264922" cy="264922"/>
            </a:xfrm>
            <a:prstGeom prst="rect">
              <a:avLst/>
            </a:prstGeom>
          </p:spPr>
        </p:pic>
        <p:pic>
          <p:nvPicPr>
            <p:cNvPr id="101" name="Grafikk 5" descr="By med heldekkende fyll">
              <a:extLst>
                <a:ext uri="{FF2B5EF4-FFF2-40B4-BE49-F238E27FC236}">
                  <a16:creationId xmlns:a16="http://schemas.microsoft.com/office/drawing/2014/main" id="{E8ED0CFB-4D53-454C-A2FC-23967F5C8D8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49660" y="1675963"/>
              <a:ext cx="573368" cy="573368"/>
            </a:xfrm>
            <a:prstGeom prst="rect">
              <a:avLst/>
            </a:prstGeom>
          </p:spPr>
        </p:pic>
        <p:sp>
          <p:nvSpPr>
            <p:cNvPr id="102" name="Rektangel: avrundede hjørner 57">
              <a:extLst>
                <a:ext uri="{FF2B5EF4-FFF2-40B4-BE49-F238E27FC236}">
                  <a16:creationId xmlns:a16="http://schemas.microsoft.com/office/drawing/2014/main" id="{F5174CA6-8FE4-4344-8662-18C35939C9F2}"/>
                </a:ext>
              </a:extLst>
            </p:cNvPr>
            <p:cNvSpPr/>
            <p:nvPr/>
          </p:nvSpPr>
          <p:spPr>
            <a:xfrm>
              <a:off x="8114322" y="2614035"/>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03" name="Rett linje 55">
              <a:extLst>
                <a:ext uri="{FF2B5EF4-FFF2-40B4-BE49-F238E27FC236}">
                  <a16:creationId xmlns:a16="http://schemas.microsoft.com/office/drawing/2014/main" id="{FA7853DE-9A7D-6C4D-83A8-C52284F1A120}"/>
                </a:ext>
              </a:extLst>
            </p:cNvPr>
            <p:cNvCxnSpPr>
              <a:cxnSpLocks/>
            </p:cNvCxnSpPr>
            <p:nvPr/>
          </p:nvCxnSpPr>
          <p:spPr>
            <a:xfrm flipV="1">
              <a:off x="8030598" y="2516006"/>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104" name="Rett linje 70">
              <a:extLst>
                <a:ext uri="{FF2B5EF4-FFF2-40B4-BE49-F238E27FC236}">
                  <a16:creationId xmlns:a16="http://schemas.microsoft.com/office/drawing/2014/main" id="{BB4F2705-218F-4D41-B02C-AFCDCF9A3B26}"/>
                </a:ext>
              </a:extLst>
            </p:cNvPr>
            <p:cNvCxnSpPr>
              <a:cxnSpLocks/>
            </p:cNvCxnSpPr>
            <p:nvPr/>
          </p:nvCxnSpPr>
          <p:spPr>
            <a:xfrm>
              <a:off x="8291508" y="27667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Rett linje 71">
              <a:extLst>
                <a:ext uri="{FF2B5EF4-FFF2-40B4-BE49-F238E27FC236}">
                  <a16:creationId xmlns:a16="http://schemas.microsoft.com/office/drawing/2014/main" id="{FA013984-F064-E449-9EA0-33863AE3496B}"/>
                </a:ext>
              </a:extLst>
            </p:cNvPr>
            <p:cNvCxnSpPr>
              <a:cxnSpLocks/>
            </p:cNvCxnSpPr>
            <p:nvPr/>
          </p:nvCxnSpPr>
          <p:spPr>
            <a:xfrm>
              <a:off x="8286229" y="2896785"/>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Rett linje 72">
              <a:extLst>
                <a:ext uri="{FF2B5EF4-FFF2-40B4-BE49-F238E27FC236}">
                  <a16:creationId xmlns:a16="http://schemas.microsoft.com/office/drawing/2014/main" id="{86773880-6B7B-0042-96FE-DD36B5940E0C}"/>
                </a:ext>
              </a:extLst>
            </p:cNvPr>
            <p:cNvCxnSpPr>
              <a:cxnSpLocks/>
            </p:cNvCxnSpPr>
            <p:nvPr/>
          </p:nvCxnSpPr>
          <p:spPr>
            <a:xfrm>
              <a:off x="8286229" y="302049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Rett linje 74">
              <a:extLst>
                <a:ext uri="{FF2B5EF4-FFF2-40B4-BE49-F238E27FC236}">
                  <a16:creationId xmlns:a16="http://schemas.microsoft.com/office/drawing/2014/main" id="{F9A0DA5E-5331-6448-AF03-2E7FFA845373}"/>
                </a:ext>
              </a:extLst>
            </p:cNvPr>
            <p:cNvCxnSpPr>
              <a:cxnSpLocks/>
            </p:cNvCxnSpPr>
            <p:nvPr/>
          </p:nvCxnSpPr>
          <p:spPr>
            <a:xfrm>
              <a:off x="8291508" y="314431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85">
              <a:extLst>
                <a:ext uri="{FF2B5EF4-FFF2-40B4-BE49-F238E27FC236}">
                  <a16:creationId xmlns:a16="http://schemas.microsoft.com/office/drawing/2014/main" id="{E19286FC-4E93-584C-A0AE-7EF2A2522920}"/>
                </a:ext>
              </a:extLst>
            </p:cNvPr>
            <p:cNvCxnSpPr>
              <a:cxnSpLocks/>
            </p:cNvCxnSpPr>
            <p:nvPr/>
          </p:nvCxnSpPr>
          <p:spPr>
            <a:xfrm>
              <a:off x="9306947" y="27667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Rett linje 92">
              <a:extLst>
                <a:ext uri="{FF2B5EF4-FFF2-40B4-BE49-F238E27FC236}">
                  <a16:creationId xmlns:a16="http://schemas.microsoft.com/office/drawing/2014/main" id="{290E35BE-9140-3C40-88DB-CB0FE94236C2}"/>
                </a:ext>
              </a:extLst>
            </p:cNvPr>
            <p:cNvCxnSpPr>
              <a:cxnSpLocks/>
            </p:cNvCxnSpPr>
            <p:nvPr/>
          </p:nvCxnSpPr>
          <p:spPr>
            <a:xfrm>
              <a:off x="9306947" y="2896785"/>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Rett linje 93">
              <a:extLst>
                <a:ext uri="{FF2B5EF4-FFF2-40B4-BE49-F238E27FC236}">
                  <a16:creationId xmlns:a16="http://schemas.microsoft.com/office/drawing/2014/main" id="{BB1828E1-BCB8-D842-BC76-28BD0BCDD896}"/>
                </a:ext>
              </a:extLst>
            </p:cNvPr>
            <p:cNvCxnSpPr>
              <a:cxnSpLocks/>
            </p:cNvCxnSpPr>
            <p:nvPr/>
          </p:nvCxnSpPr>
          <p:spPr>
            <a:xfrm>
              <a:off x="9306947" y="302049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Rett linje 94">
              <a:extLst>
                <a:ext uri="{FF2B5EF4-FFF2-40B4-BE49-F238E27FC236}">
                  <a16:creationId xmlns:a16="http://schemas.microsoft.com/office/drawing/2014/main" id="{2B2B7627-4B55-3E48-9EE6-F2701638C848}"/>
                </a:ext>
              </a:extLst>
            </p:cNvPr>
            <p:cNvCxnSpPr>
              <a:cxnSpLocks/>
            </p:cNvCxnSpPr>
            <p:nvPr/>
          </p:nvCxnSpPr>
          <p:spPr>
            <a:xfrm>
              <a:off x="9306947" y="314431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12" name="Grafikk 11" descr="Sjekkboks avmerket med heldekkende fyll">
              <a:extLst>
                <a:ext uri="{FF2B5EF4-FFF2-40B4-BE49-F238E27FC236}">
                  <a16:creationId xmlns:a16="http://schemas.microsoft.com/office/drawing/2014/main" id="{FD4484DD-8886-1149-9CC1-56AE0E47573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217642" y="2632551"/>
              <a:ext cx="331150" cy="331150"/>
            </a:xfrm>
            <a:prstGeom prst="rect">
              <a:avLst/>
            </a:prstGeom>
          </p:spPr>
        </p:pic>
        <p:pic>
          <p:nvPicPr>
            <p:cNvPr id="113" name="Grafikk 95" descr="Sjekkboks avmerket med heldekkende fyll">
              <a:extLst>
                <a:ext uri="{FF2B5EF4-FFF2-40B4-BE49-F238E27FC236}">
                  <a16:creationId xmlns:a16="http://schemas.microsoft.com/office/drawing/2014/main" id="{F73BB2CA-F5CE-F445-89B1-9D303096EA7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225999" y="2871915"/>
              <a:ext cx="331150" cy="331150"/>
            </a:xfrm>
            <a:prstGeom prst="rect">
              <a:avLst/>
            </a:prstGeom>
          </p:spPr>
        </p:pic>
      </p:grpSp>
      <p:sp>
        <p:nvSpPr>
          <p:cNvPr id="3" name="Tittel 50">
            <a:extLst>
              <a:ext uri="{FF2B5EF4-FFF2-40B4-BE49-F238E27FC236}">
                <a16:creationId xmlns:a16="http://schemas.microsoft.com/office/drawing/2014/main" id="{E6F4940E-6D7C-4BF7-8811-E3F4245E13B9}"/>
              </a:ext>
            </a:extLst>
          </p:cNvPr>
          <p:cNvSpPr>
            <a:spLocks noGrp="1"/>
          </p:cNvSpPr>
          <p:nvPr>
            <p:ph type="title"/>
          </p:nvPr>
        </p:nvSpPr>
        <p:spPr>
          <a:xfrm>
            <a:off x="838200" y="602820"/>
            <a:ext cx="10515600" cy="851941"/>
          </a:xfrm>
        </p:spPr>
        <p:txBody>
          <a:bodyPr>
            <a:normAutofit/>
          </a:bodyPr>
          <a:lstStyle/>
          <a:p>
            <a:pPr algn="ctr"/>
            <a:r>
              <a:rPr lang="nb-NO" dirty="0"/>
              <a:t>SuperOffice Marketing</a:t>
            </a:r>
          </a:p>
        </p:txBody>
      </p:sp>
      <p:pic>
        <p:nvPicPr>
          <p:cNvPr id="151" name="Bilde 150">
            <a:extLst>
              <a:ext uri="{FF2B5EF4-FFF2-40B4-BE49-F238E27FC236}">
                <a16:creationId xmlns:a16="http://schemas.microsoft.com/office/drawing/2014/main" id="{87A0794B-BF91-4980-AC8E-BC0FE3DA7488}"/>
              </a:ext>
            </a:extLst>
          </p:cNvPr>
          <p:cNvPicPr>
            <a:picLocks noChangeAspect="1"/>
          </p:cNvPicPr>
          <p:nvPr/>
        </p:nvPicPr>
        <p:blipFill>
          <a:blip r:embed="rId11"/>
          <a:stretch>
            <a:fillRect/>
          </a:stretch>
        </p:blipFill>
        <p:spPr>
          <a:xfrm>
            <a:off x="3311879" y="3807230"/>
            <a:ext cx="1161210" cy="834884"/>
          </a:xfrm>
          <a:prstGeom prst="rect">
            <a:avLst/>
          </a:prstGeom>
        </p:spPr>
      </p:pic>
      <p:pic>
        <p:nvPicPr>
          <p:cNvPr id="154" name="Graphic 140" descr="Arrow: Rotate right with solid fill">
            <a:extLst>
              <a:ext uri="{FF2B5EF4-FFF2-40B4-BE49-F238E27FC236}">
                <a16:creationId xmlns:a16="http://schemas.microsoft.com/office/drawing/2014/main" id="{7C1FBF6C-9167-47D3-93FA-EAC94D66B1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99791" y="3578087"/>
            <a:ext cx="241943" cy="241943"/>
          </a:xfrm>
          <a:prstGeom prst="rect">
            <a:avLst/>
          </a:prstGeom>
        </p:spPr>
      </p:pic>
      <p:pic>
        <p:nvPicPr>
          <p:cNvPr id="155" name="Graphic 140" descr="Arrow: Rotate right with solid fill">
            <a:extLst>
              <a:ext uri="{FF2B5EF4-FFF2-40B4-BE49-F238E27FC236}">
                <a16:creationId xmlns:a16="http://schemas.microsoft.com/office/drawing/2014/main" id="{7486C548-FBA1-4A51-8E02-4625F856335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09093" y="4018673"/>
            <a:ext cx="241943" cy="241943"/>
          </a:xfrm>
          <a:prstGeom prst="rect">
            <a:avLst/>
          </a:prstGeom>
        </p:spPr>
      </p:pic>
      <p:pic>
        <p:nvPicPr>
          <p:cNvPr id="157" name="Bilde 156">
            <a:extLst>
              <a:ext uri="{FF2B5EF4-FFF2-40B4-BE49-F238E27FC236}">
                <a16:creationId xmlns:a16="http://schemas.microsoft.com/office/drawing/2014/main" id="{97A6D03C-A19B-43D7-9E5F-2896F7771199}"/>
              </a:ext>
            </a:extLst>
          </p:cNvPr>
          <p:cNvPicPr>
            <a:picLocks noChangeAspect="1"/>
          </p:cNvPicPr>
          <p:nvPr/>
        </p:nvPicPr>
        <p:blipFill>
          <a:blip r:embed="rId14"/>
          <a:stretch>
            <a:fillRect/>
          </a:stretch>
        </p:blipFill>
        <p:spPr>
          <a:xfrm>
            <a:off x="3063731" y="4719832"/>
            <a:ext cx="248148" cy="241944"/>
          </a:xfrm>
          <a:prstGeom prst="rect">
            <a:avLst/>
          </a:prstGeom>
        </p:spPr>
      </p:pic>
      <p:pic>
        <p:nvPicPr>
          <p:cNvPr id="158" name="Graphic 145" descr="Back with solid fill">
            <a:extLst>
              <a:ext uri="{FF2B5EF4-FFF2-40B4-BE49-F238E27FC236}">
                <a16:creationId xmlns:a16="http://schemas.microsoft.com/office/drawing/2014/main" id="{02A7767B-BDE9-496D-9809-9BA3D6CF760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a:off x="3322928" y="4698532"/>
            <a:ext cx="241943" cy="241943"/>
          </a:xfrm>
          <a:prstGeom prst="rect">
            <a:avLst/>
          </a:prstGeom>
        </p:spPr>
      </p:pic>
      <p:pic>
        <p:nvPicPr>
          <p:cNvPr id="160" name="Bilde 159">
            <a:extLst>
              <a:ext uri="{FF2B5EF4-FFF2-40B4-BE49-F238E27FC236}">
                <a16:creationId xmlns:a16="http://schemas.microsoft.com/office/drawing/2014/main" id="{7BCAAE64-B84B-4C2C-BEB1-6571A3C06B68}"/>
              </a:ext>
            </a:extLst>
          </p:cNvPr>
          <p:cNvPicPr>
            <a:picLocks noChangeAspect="1"/>
          </p:cNvPicPr>
          <p:nvPr/>
        </p:nvPicPr>
        <p:blipFill>
          <a:blip r:embed="rId17"/>
          <a:stretch>
            <a:fillRect/>
          </a:stretch>
        </p:blipFill>
        <p:spPr>
          <a:xfrm>
            <a:off x="4961609" y="3726224"/>
            <a:ext cx="241943" cy="227368"/>
          </a:xfrm>
          <a:prstGeom prst="rect">
            <a:avLst/>
          </a:prstGeom>
        </p:spPr>
      </p:pic>
      <p:sp>
        <p:nvSpPr>
          <p:cNvPr id="161" name="TekstSylinder 48">
            <a:extLst>
              <a:ext uri="{FF2B5EF4-FFF2-40B4-BE49-F238E27FC236}">
                <a16:creationId xmlns:a16="http://schemas.microsoft.com/office/drawing/2014/main" id="{BB47CBBD-E1C0-45D5-A5C9-530B0772F0A0}"/>
              </a:ext>
            </a:extLst>
          </p:cNvPr>
          <p:cNvSpPr txBox="1"/>
          <p:nvPr/>
        </p:nvSpPr>
        <p:spPr>
          <a:xfrm>
            <a:off x="2522361" y="4961776"/>
            <a:ext cx="13308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err="1">
                <a:ln>
                  <a:noFill/>
                </a:ln>
                <a:solidFill>
                  <a:srgbClr val="2B2929"/>
                </a:solidFill>
                <a:effectLst/>
                <a:uLnTx/>
                <a:uFillTx/>
                <a:latin typeface="Arial" panose="020B0604020202020204"/>
                <a:ea typeface="+mn-ea"/>
                <a:cs typeface="+mn-cs"/>
              </a:rPr>
              <a:t>Nachricht</a:t>
            </a: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 an Kontaktperson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err="1">
                <a:ln>
                  <a:noFill/>
                </a:ln>
                <a:solidFill>
                  <a:srgbClr val="2B2929"/>
                </a:solidFill>
                <a:effectLst/>
                <a:uLnTx/>
                <a:uFillTx/>
                <a:latin typeface="Arial" panose="020B0604020202020204"/>
                <a:ea typeface="+mn-ea"/>
                <a:cs typeface="+mn-cs"/>
              </a:rPr>
              <a:t>Datenschutz</a:t>
            </a: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 E-Mail</a:t>
            </a:r>
            <a:b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b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(GDPR)</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62" name="TekstSylinder 48">
            <a:extLst>
              <a:ext uri="{FF2B5EF4-FFF2-40B4-BE49-F238E27FC236}">
                <a16:creationId xmlns:a16="http://schemas.microsoft.com/office/drawing/2014/main" id="{8A9D6307-B3D0-4E6D-984B-444287F29345}"/>
              </a:ext>
            </a:extLst>
          </p:cNvPr>
          <p:cNvSpPr txBox="1"/>
          <p:nvPr/>
        </p:nvSpPr>
        <p:spPr>
          <a:xfrm>
            <a:off x="4571400" y="3396580"/>
            <a:ext cx="100197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err="1">
                <a:ln>
                  <a:noFill/>
                </a:ln>
                <a:solidFill>
                  <a:srgbClr val="2B2929"/>
                </a:solidFill>
                <a:effectLst/>
                <a:uLnTx/>
                <a:uFillTx/>
                <a:latin typeface="Arial" panose="020B0604020202020204"/>
                <a:ea typeface="+mn-ea"/>
                <a:cs typeface="+mn-cs"/>
              </a:rPr>
              <a:t>Nachricht</a:t>
            </a: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 an Kontaktperson</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63" name="Graphic 178" descr="Arrow: Clockwise curve with solid fill">
            <a:extLst>
              <a:ext uri="{FF2B5EF4-FFF2-40B4-BE49-F238E27FC236}">
                <a16:creationId xmlns:a16="http://schemas.microsoft.com/office/drawing/2014/main" id="{9431CFF0-4B22-4DEA-A98D-EC64C9CC029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flipH="1">
            <a:off x="4951417" y="3990464"/>
            <a:ext cx="241944" cy="241944"/>
          </a:xfrm>
          <a:prstGeom prst="rect">
            <a:avLst/>
          </a:prstGeom>
        </p:spPr>
      </p:pic>
      <p:pic>
        <p:nvPicPr>
          <p:cNvPr id="165" name="Graphic 9" descr="Arrow: Straight with solid fill">
            <a:extLst>
              <a:ext uri="{FF2B5EF4-FFF2-40B4-BE49-F238E27FC236}">
                <a16:creationId xmlns:a16="http://schemas.microsoft.com/office/drawing/2014/main" id="{8F2B59B2-D48E-4469-B980-1A0EDA68334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10800000">
            <a:off x="2348529" y="3686257"/>
            <a:ext cx="241945" cy="241945"/>
          </a:xfrm>
          <a:prstGeom prst="rect">
            <a:avLst/>
          </a:prstGeom>
        </p:spPr>
      </p:pic>
      <p:sp>
        <p:nvSpPr>
          <p:cNvPr id="166" name="TekstSylinder 48">
            <a:extLst>
              <a:ext uri="{FF2B5EF4-FFF2-40B4-BE49-F238E27FC236}">
                <a16:creationId xmlns:a16="http://schemas.microsoft.com/office/drawing/2014/main" id="{300FADAC-2EDE-4DFB-9D5E-A15411821E4E}"/>
              </a:ext>
            </a:extLst>
          </p:cNvPr>
          <p:cNvSpPr txBox="1"/>
          <p:nvPr/>
        </p:nvSpPr>
        <p:spPr>
          <a:xfrm>
            <a:off x="2525501" y="3225444"/>
            <a:ext cx="79742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2B2929"/>
                </a:solidFill>
                <a:effectLst/>
                <a:uLnTx/>
                <a:uFillTx/>
                <a:latin typeface="Arial" panose="020B0604020202020204"/>
                <a:ea typeface="+mn-ea"/>
                <a:cs typeface="+mn-cs"/>
              </a:rPr>
              <a:t>CRM </a:t>
            </a:r>
            <a:r>
              <a:rPr kumimoji="0" lang="nb-NO" sz="600" b="0" i="0" u="none" strike="noStrike" kern="1200" cap="none" spc="0" normalizeH="0" baseline="0" noProof="0" dirty="0" err="1">
                <a:ln>
                  <a:noFill/>
                </a:ln>
                <a:solidFill>
                  <a:srgbClr val="2B2929"/>
                </a:solidFill>
                <a:effectLst/>
                <a:uLnTx/>
                <a:uFillTx/>
                <a:latin typeface="Arial" panose="020B0604020202020204"/>
                <a:ea typeface="+mn-ea"/>
                <a:cs typeface="+mn-cs"/>
              </a:rPr>
              <a:t>Datenbank</a:t>
            </a:r>
            <a:endParaRPr kumimoji="0" lang="en-US" sz="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67" name="Tittel 50">
            <a:extLst>
              <a:ext uri="{FF2B5EF4-FFF2-40B4-BE49-F238E27FC236}">
                <a16:creationId xmlns:a16="http://schemas.microsoft.com/office/drawing/2014/main" id="{86C8E404-2969-4E09-9440-7BAD849A715E}"/>
              </a:ext>
            </a:extLst>
          </p:cNvPr>
          <p:cNvSpPr txBox="1">
            <a:spLocks/>
          </p:cNvSpPr>
          <p:nvPr/>
        </p:nvSpPr>
        <p:spPr>
          <a:xfrm>
            <a:off x="984094" y="2135595"/>
            <a:ext cx="3750366"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8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Leadgewinnung</a:t>
            </a:r>
            <a:r>
              <a:rPr kumimoji="0" lang="nb-NO" sz="18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(Inbound)</a:t>
            </a:r>
          </a:p>
        </p:txBody>
      </p:sp>
      <p:pic>
        <p:nvPicPr>
          <p:cNvPr id="172" name="Bilde 171">
            <a:extLst>
              <a:ext uri="{FF2B5EF4-FFF2-40B4-BE49-F238E27FC236}">
                <a16:creationId xmlns:a16="http://schemas.microsoft.com/office/drawing/2014/main" id="{EF8BB29A-5B73-45B4-BF55-ECD4CA2EF2AF}"/>
              </a:ext>
            </a:extLst>
          </p:cNvPr>
          <p:cNvPicPr>
            <a:picLocks noChangeAspect="1"/>
          </p:cNvPicPr>
          <p:nvPr/>
        </p:nvPicPr>
        <p:blipFill>
          <a:blip r:embed="rId22"/>
          <a:stretch>
            <a:fillRect/>
          </a:stretch>
        </p:blipFill>
        <p:spPr>
          <a:xfrm>
            <a:off x="7118749" y="4241078"/>
            <a:ext cx="1277758" cy="1103218"/>
          </a:xfrm>
          <a:prstGeom prst="rect">
            <a:avLst/>
          </a:prstGeom>
        </p:spPr>
      </p:pic>
      <p:pic>
        <p:nvPicPr>
          <p:cNvPr id="174" name="Bilde 173">
            <a:extLst>
              <a:ext uri="{FF2B5EF4-FFF2-40B4-BE49-F238E27FC236}">
                <a16:creationId xmlns:a16="http://schemas.microsoft.com/office/drawing/2014/main" id="{69C7CAFB-A786-425D-9C95-230E1BCD3D76}"/>
              </a:ext>
            </a:extLst>
          </p:cNvPr>
          <p:cNvPicPr>
            <a:picLocks noChangeAspect="1"/>
          </p:cNvPicPr>
          <p:nvPr/>
        </p:nvPicPr>
        <p:blipFill>
          <a:blip r:embed="rId23"/>
          <a:stretch>
            <a:fillRect/>
          </a:stretch>
        </p:blipFill>
        <p:spPr>
          <a:xfrm>
            <a:off x="7991368" y="3973360"/>
            <a:ext cx="1220756" cy="865400"/>
          </a:xfrm>
          <a:prstGeom prst="rect">
            <a:avLst/>
          </a:prstGeom>
        </p:spPr>
      </p:pic>
      <p:pic>
        <p:nvPicPr>
          <p:cNvPr id="176" name="Bilde 175">
            <a:extLst>
              <a:ext uri="{FF2B5EF4-FFF2-40B4-BE49-F238E27FC236}">
                <a16:creationId xmlns:a16="http://schemas.microsoft.com/office/drawing/2014/main" id="{862A4DDC-E8D3-4D2C-ADA7-D72A05CB892A}"/>
              </a:ext>
            </a:extLst>
          </p:cNvPr>
          <p:cNvPicPr>
            <a:picLocks noChangeAspect="1"/>
          </p:cNvPicPr>
          <p:nvPr/>
        </p:nvPicPr>
        <p:blipFill>
          <a:blip r:embed="rId24"/>
          <a:stretch>
            <a:fillRect/>
          </a:stretch>
        </p:blipFill>
        <p:spPr>
          <a:xfrm>
            <a:off x="8716813" y="3686257"/>
            <a:ext cx="1277758" cy="874478"/>
          </a:xfrm>
          <a:prstGeom prst="rect">
            <a:avLst/>
          </a:prstGeom>
        </p:spPr>
      </p:pic>
      <p:pic>
        <p:nvPicPr>
          <p:cNvPr id="178" name="Bilde 177">
            <a:extLst>
              <a:ext uri="{FF2B5EF4-FFF2-40B4-BE49-F238E27FC236}">
                <a16:creationId xmlns:a16="http://schemas.microsoft.com/office/drawing/2014/main" id="{CEEAAB9D-8313-4255-86B6-EE79AFCDE3FE}"/>
              </a:ext>
            </a:extLst>
          </p:cNvPr>
          <p:cNvPicPr>
            <a:picLocks noChangeAspect="1"/>
          </p:cNvPicPr>
          <p:nvPr/>
        </p:nvPicPr>
        <p:blipFill>
          <a:blip r:embed="rId25"/>
          <a:stretch>
            <a:fillRect/>
          </a:stretch>
        </p:blipFill>
        <p:spPr>
          <a:xfrm>
            <a:off x="9562995" y="3389165"/>
            <a:ext cx="1210466" cy="881488"/>
          </a:xfrm>
          <a:prstGeom prst="rect">
            <a:avLst/>
          </a:prstGeom>
        </p:spPr>
      </p:pic>
      <p:pic>
        <p:nvPicPr>
          <p:cNvPr id="180" name="Bilde 179">
            <a:extLst>
              <a:ext uri="{FF2B5EF4-FFF2-40B4-BE49-F238E27FC236}">
                <a16:creationId xmlns:a16="http://schemas.microsoft.com/office/drawing/2014/main" id="{9191244E-E0BE-4908-894C-6688800FB101}"/>
              </a:ext>
            </a:extLst>
          </p:cNvPr>
          <p:cNvPicPr>
            <a:picLocks noChangeAspect="1"/>
          </p:cNvPicPr>
          <p:nvPr/>
        </p:nvPicPr>
        <p:blipFill>
          <a:blip r:embed="rId26"/>
          <a:stretch>
            <a:fillRect/>
          </a:stretch>
        </p:blipFill>
        <p:spPr>
          <a:xfrm>
            <a:off x="8675810" y="2892170"/>
            <a:ext cx="768058" cy="640048"/>
          </a:xfrm>
          <a:prstGeom prst="rect">
            <a:avLst/>
          </a:prstGeom>
        </p:spPr>
      </p:pic>
      <p:pic>
        <p:nvPicPr>
          <p:cNvPr id="182" name="Bilde 181">
            <a:extLst>
              <a:ext uri="{FF2B5EF4-FFF2-40B4-BE49-F238E27FC236}">
                <a16:creationId xmlns:a16="http://schemas.microsoft.com/office/drawing/2014/main" id="{1630AD3C-DA7C-42DF-B301-EBE6ED02F0C2}"/>
              </a:ext>
            </a:extLst>
          </p:cNvPr>
          <p:cNvPicPr>
            <a:picLocks noChangeAspect="1"/>
          </p:cNvPicPr>
          <p:nvPr/>
        </p:nvPicPr>
        <p:blipFill>
          <a:blip r:embed="rId27"/>
          <a:stretch>
            <a:fillRect/>
          </a:stretch>
        </p:blipFill>
        <p:spPr>
          <a:xfrm>
            <a:off x="7378673" y="3054342"/>
            <a:ext cx="839554" cy="684476"/>
          </a:xfrm>
          <a:prstGeom prst="rect">
            <a:avLst/>
          </a:prstGeom>
        </p:spPr>
      </p:pic>
      <p:pic>
        <p:nvPicPr>
          <p:cNvPr id="183" name="Graphic 173" descr="Arrow: Rotate right with solid fill">
            <a:extLst>
              <a:ext uri="{FF2B5EF4-FFF2-40B4-BE49-F238E27FC236}">
                <a16:creationId xmlns:a16="http://schemas.microsoft.com/office/drawing/2014/main" id="{7C44AD13-0FA3-47F8-8606-027D1128857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V="1">
            <a:off x="8430364" y="4846451"/>
            <a:ext cx="241943" cy="241943"/>
          </a:xfrm>
          <a:prstGeom prst="rect">
            <a:avLst/>
          </a:prstGeom>
        </p:spPr>
      </p:pic>
      <p:pic>
        <p:nvPicPr>
          <p:cNvPr id="184" name="Graphic 173" descr="Arrow: Rotate right with solid fill">
            <a:extLst>
              <a:ext uri="{FF2B5EF4-FFF2-40B4-BE49-F238E27FC236}">
                <a16:creationId xmlns:a16="http://schemas.microsoft.com/office/drawing/2014/main" id="{B01745DB-3855-4FFC-867F-19139BE455B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V="1">
            <a:off x="9260509" y="4560735"/>
            <a:ext cx="241943" cy="241943"/>
          </a:xfrm>
          <a:prstGeom prst="rect">
            <a:avLst/>
          </a:prstGeom>
        </p:spPr>
      </p:pic>
      <p:pic>
        <p:nvPicPr>
          <p:cNvPr id="185" name="Graphic 173" descr="Arrow: Rotate right with solid fill">
            <a:extLst>
              <a:ext uri="{FF2B5EF4-FFF2-40B4-BE49-F238E27FC236}">
                <a16:creationId xmlns:a16="http://schemas.microsoft.com/office/drawing/2014/main" id="{FCFF7F96-63F4-42C7-A59F-F5028BFD81E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V="1">
            <a:off x="10053254" y="4316064"/>
            <a:ext cx="241943" cy="241943"/>
          </a:xfrm>
          <a:prstGeom prst="rect">
            <a:avLst/>
          </a:prstGeom>
        </p:spPr>
      </p:pic>
      <p:pic>
        <p:nvPicPr>
          <p:cNvPr id="186" name="Graphic 279" descr="Back with solid fill">
            <a:extLst>
              <a:ext uri="{FF2B5EF4-FFF2-40B4-BE49-F238E27FC236}">
                <a16:creationId xmlns:a16="http://schemas.microsoft.com/office/drawing/2014/main" id="{BE5C5649-93B1-4FF9-9B45-ED51CA19909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flipH="1">
            <a:off x="8817894" y="4877202"/>
            <a:ext cx="241945" cy="241945"/>
          </a:xfrm>
          <a:prstGeom prst="rect">
            <a:avLst/>
          </a:prstGeom>
        </p:spPr>
      </p:pic>
      <p:pic>
        <p:nvPicPr>
          <p:cNvPr id="188" name="Bilde 187">
            <a:extLst>
              <a:ext uri="{FF2B5EF4-FFF2-40B4-BE49-F238E27FC236}">
                <a16:creationId xmlns:a16="http://schemas.microsoft.com/office/drawing/2014/main" id="{D664F0E7-CEDB-40D0-9953-ED18D3E3E322}"/>
              </a:ext>
            </a:extLst>
          </p:cNvPr>
          <p:cNvPicPr>
            <a:picLocks noChangeAspect="1"/>
          </p:cNvPicPr>
          <p:nvPr/>
        </p:nvPicPr>
        <p:blipFill>
          <a:blip r:embed="rId28"/>
          <a:stretch>
            <a:fillRect/>
          </a:stretch>
        </p:blipFill>
        <p:spPr>
          <a:xfrm>
            <a:off x="9081309" y="4905162"/>
            <a:ext cx="261629" cy="227368"/>
          </a:xfrm>
          <a:prstGeom prst="rect">
            <a:avLst/>
          </a:prstGeom>
        </p:spPr>
      </p:pic>
      <p:pic>
        <p:nvPicPr>
          <p:cNvPr id="190" name="Bilde 189">
            <a:extLst>
              <a:ext uri="{FF2B5EF4-FFF2-40B4-BE49-F238E27FC236}">
                <a16:creationId xmlns:a16="http://schemas.microsoft.com/office/drawing/2014/main" id="{42A12385-7C54-442D-98DE-715DB10B5347}"/>
              </a:ext>
            </a:extLst>
          </p:cNvPr>
          <p:cNvPicPr>
            <a:picLocks noChangeAspect="1"/>
          </p:cNvPicPr>
          <p:nvPr/>
        </p:nvPicPr>
        <p:blipFill>
          <a:blip r:embed="rId29"/>
          <a:stretch>
            <a:fillRect/>
          </a:stretch>
        </p:blipFill>
        <p:spPr>
          <a:xfrm>
            <a:off x="10773461" y="4347695"/>
            <a:ext cx="241943" cy="229845"/>
          </a:xfrm>
          <a:prstGeom prst="rect">
            <a:avLst/>
          </a:prstGeom>
        </p:spPr>
      </p:pic>
      <p:pic>
        <p:nvPicPr>
          <p:cNvPr id="191" name="Graphic 279" descr="Back with solid fill">
            <a:extLst>
              <a:ext uri="{FF2B5EF4-FFF2-40B4-BE49-F238E27FC236}">
                <a16:creationId xmlns:a16="http://schemas.microsoft.com/office/drawing/2014/main" id="{DF8150F5-8C98-4C2D-9605-594CB780E2A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flipH="1">
            <a:off x="10468551" y="4347695"/>
            <a:ext cx="241945" cy="241945"/>
          </a:xfrm>
          <a:prstGeom prst="rect">
            <a:avLst/>
          </a:prstGeom>
        </p:spPr>
      </p:pic>
      <p:sp>
        <p:nvSpPr>
          <p:cNvPr id="192" name="TekstSylinder 48">
            <a:extLst>
              <a:ext uri="{FF2B5EF4-FFF2-40B4-BE49-F238E27FC236}">
                <a16:creationId xmlns:a16="http://schemas.microsoft.com/office/drawing/2014/main" id="{B67696C9-5606-4321-BE48-31E2115CFA23}"/>
              </a:ext>
            </a:extLst>
          </p:cNvPr>
          <p:cNvSpPr txBox="1"/>
          <p:nvPr/>
        </p:nvSpPr>
        <p:spPr>
          <a:xfrm>
            <a:off x="8448430" y="5132530"/>
            <a:ext cx="16280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E-Marketing </a:t>
            </a:r>
            <a:r>
              <a:rPr kumimoji="0" lang="en-US" sz="800" b="0" i="0" u="none" strike="noStrike" kern="1200" cap="none" spc="0" normalizeH="0" baseline="0" dirty="0" err="1">
                <a:ln>
                  <a:noFill/>
                </a:ln>
                <a:solidFill>
                  <a:srgbClr val="2B2929"/>
                </a:solidFill>
                <a:effectLst/>
                <a:uLnTx/>
                <a:uFillTx/>
                <a:latin typeface="Arial" panose="020B0604020202020204"/>
                <a:ea typeface="+mn-ea"/>
                <a:cs typeface="+mn-cs"/>
              </a:rPr>
              <a:t>Zustimmung</a:t>
            </a: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 </a:t>
            </a:r>
            <a:r>
              <a:rPr kumimoji="0" lang="en-US" sz="800" b="0" i="0" u="none" strike="noStrike" kern="1200" cap="none" spc="0" normalizeH="0" baseline="0" dirty="0" err="1">
                <a:ln>
                  <a:noFill/>
                </a:ln>
                <a:solidFill>
                  <a:srgbClr val="2B2929"/>
                </a:solidFill>
                <a:effectLst/>
                <a:uLnTx/>
                <a:uFillTx/>
                <a:latin typeface="Arial" panose="020B0604020202020204"/>
                <a:ea typeface="+mn-ea"/>
                <a:cs typeface="+mn-cs"/>
              </a:rPr>
              <a:t>automatisch</a:t>
            </a: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 </a:t>
            </a:r>
            <a:r>
              <a:rPr kumimoji="0" lang="en-US" sz="800" b="0" i="0" u="none" strike="noStrike" kern="1200" cap="none" spc="0" normalizeH="0" baseline="0" dirty="0" err="1">
                <a:ln>
                  <a:noFill/>
                </a:ln>
                <a:solidFill>
                  <a:srgbClr val="2B2929"/>
                </a:solidFill>
                <a:effectLst/>
                <a:uLnTx/>
                <a:uFillTx/>
                <a:latin typeface="Arial" panose="020B0604020202020204"/>
                <a:ea typeface="+mn-ea"/>
                <a:cs typeface="+mn-cs"/>
              </a:rPr>
              <a:t>vor</a:t>
            </a: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 </a:t>
            </a:r>
            <a:r>
              <a:rPr kumimoji="0" lang="en-US" sz="800" b="0" i="0" u="none" strike="noStrike" kern="1200" cap="none" spc="0" normalizeH="0" baseline="0" dirty="0" err="1">
                <a:ln>
                  <a:noFill/>
                </a:ln>
                <a:solidFill>
                  <a:srgbClr val="2B2929"/>
                </a:solidFill>
                <a:effectLst/>
                <a:uLnTx/>
                <a:uFillTx/>
                <a:latin typeface="Arial" panose="020B0604020202020204"/>
                <a:ea typeface="+mn-ea"/>
                <a:cs typeface="+mn-cs"/>
              </a:rPr>
              <a:t>Versand</a:t>
            </a: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 </a:t>
            </a:r>
            <a:r>
              <a:rPr kumimoji="0" lang="en-US" sz="800" b="0" i="0" u="none" strike="noStrike" kern="1200" cap="none" spc="0" normalizeH="0" baseline="0" dirty="0" err="1">
                <a:ln>
                  <a:noFill/>
                </a:ln>
                <a:solidFill>
                  <a:srgbClr val="2B2929"/>
                </a:solidFill>
                <a:effectLst/>
                <a:uLnTx/>
                <a:uFillTx/>
                <a:latin typeface="Arial" panose="020B0604020202020204"/>
                <a:ea typeface="+mn-ea"/>
                <a:cs typeface="+mn-cs"/>
              </a:rPr>
              <a:t>kontrolliert</a:t>
            </a:r>
            <a:endParaRPr kumimoji="0" lang="en-US" sz="800" b="0" i="0" u="none" strike="noStrike" kern="1200" cap="none" spc="0" normalizeH="0" baseline="0" dirty="0">
              <a:ln>
                <a:noFill/>
              </a:ln>
              <a:solidFill>
                <a:srgbClr val="2B2929"/>
              </a:solidFill>
              <a:effectLst/>
              <a:uLnTx/>
              <a:uFillTx/>
              <a:latin typeface="Arial" panose="020B0604020202020204"/>
              <a:ea typeface="+mn-ea"/>
              <a:cs typeface="+mn-cs"/>
            </a:endParaRPr>
          </a:p>
        </p:txBody>
      </p:sp>
      <p:sp>
        <p:nvSpPr>
          <p:cNvPr id="193" name="TekstSylinder 48">
            <a:extLst>
              <a:ext uri="{FF2B5EF4-FFF2-40B4-BE49-F238E27FC236}">
                <a16:creationId xmlns:a16="http://schemas.microsoft.com/office/drawing/2014/main" id="{1DEB0D72-DC5C-4535-9B33-D292728033B3}"/>
              </a:ext>
            </a:extLst>
          </p:cNvPr>
          <p:cNvSpPr txBox="1"/>
          <p:nvPr/>
        </p:nvSpPr>
        <p:spPr>
          <a:xfrm>
            <a:off x="10255553" y="4603418"/>
            <a:ext cx="12777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Junk Mail </a:t>
            </a:r>
            <a:r>
              <a:rPr kumimoji="0" lang="en-US" sz="800" b="0" i="0" u="none" strike="noStrike" kern="1200" cap="none" spc="0" normalizeH="0" baseline="0" dirty="0" err="1">
                <a:ln>
                  <a:noFill/>
                </a:ln>
                <a:solidFill>
                  <a:srgbClr val="2B2929"/>
                </a:solidFill>
                <a:effectLst/>
                <a:uLnTx/>
                <a:uFillTx/>
                <a:latin typeface="Arial" panose="020B0604020202020204"/>
                <a:ea typeface="+mn-ea"/>
                <a:cs typeface="+mn-cs"/>
              </a:rPr>
              <a:t>gekennzeichnet</a:t>
            </a: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 </a:t>
            </a:r>
          </a:p>
        </p:txBody>
      </p:sp>
      <p:sp>
        <p:nvSpPr>
          <p:cNvPr id="194" name="TekstSylinder 48">
            <a:extLst>
              <a:ext uri="{FF2B5EF4-FFF2-40B4-BE49-F238E27FC236}">
                <a16:creationId xmlns:a16="http://schemas.microsoft.com/office/drawing/2014/main" id="{0632E8E4-CA7D-41C3-9D86-17F50D52DEE7}"/>
              </a:ext>
            </a:extLst>
          </p:cNvPr>
          <p:cNvSpPr txBox="1"/>
          <p:nvPr/>
        </p:nvSpPr>
        <p:spPr>
          <a:xfrm>
            <a:off x="7102690" y="4070598"/>
            <a:ext cx="100985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CRM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Datenbank</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5" name="TekstSylinder 48">
            <a:extLst>
              <a:ext uri="{FF2B5EF4-FFF2-40B4-BE49-F238E27FC236}">
                <a16:creationId xmlns:a16="http://schemas.microsoft.com/office/drawing/2014/main" id="{00824D34-7AE3-48E8-9D56-F7D46D68AEF2}"/>
              </a:ext>
            </a:extLst>
          </p:cNvPr>
          <p:cNvSpPr txBox="1"/>
          <p:nvPr/>
        </p:nvSpPr>
        <p:spPr>
          <a:xfrm>
            <a:off x="7718913" y="3759548"/>
            <a:ext cx="100985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err="1">
                <a:ln>
                  <a:noFill/>
                </a:ln>
                <a:solidFill>
                  <a:srgbClr val="2B2929"/>
                </a:solidFill>
                <a:effectLst/>
                <a:uLnTx/>
                <a:uFillTx/>
                <a:latin typeface="Arial" panose="020B0604020202020204"/>
                <a:ea typeface="+mn-ea"/>
                <a:cs typeface="+mn-cs"/>
              </a:rPr>
              <a:t>Segmentierung</a:t>
            </a:r>
            <a:endParaRPr kumimoji="0" lang="en-US" sz="800" b="0" i="0" u="none" strike="noStrike" kern="1200" cap="none" spc="0" normalizeH="0" baseline="0" dirty="0">
              <a:ln>
                <a:noFill/>
              </a:ln>
              <a:solidFill>
                <a:srgbClr val="2B2929"/>
              </a:solidFill>
              <a:effectLst/>
              <a:uLnTx/>
              <a:uFillTx/>
              <a:latin typeface="Arial" panose="020B0604020202020204"/>
              <a:ea typeface="+mn-ea"/>
              <a:cs typeface="+mn-cs"/>
            </a:endParaRPr>
          </a:p>
        </p:txBody>
      </p:sp>
      <p:sp>
        <p:nvSpPr>
          <p:cNvPr id="196" name="TekstSylinder 48">
            <a:extLst>
              <a:ext uri="{FF2B5EF4-FFF2-40B4-BE49-F238E27FC236}">
                <a16:creationId xmlns:a16="http://schemas.microsoft.com/office/drawing/2014/main" id="{7D9E126F-C53F-42B8-B054-8A848EC80B24}"/>
              </a:ext>
            </a:extLst>
          </p:cNvPr>
          <p:cNvSpPr txBox="1"/>
          <p:nvPr/>
        </p:nvSpPr>
        <p:spPr>
          <a:xfrm>
            <a:off x="8728768" y="3506093"/>
            <a:ext cx="977805"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E-Post Editor</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7" name="TekstSylinder 48">
            <a:extLst>
              <a:ext uri="{FF2B5EF4-FFF2-40B4-BE49-F238E27FC236}">
                <a16:creationId xmlns:a16="http://schemas.microsoft.com/office/drawing/2014/main" id="{3599A422-CC5B-4F06-ADAE-BA1C9BA5CBD4}"/>
              </a:ext>
            </a:extLst>
          </p:cNvPr>
          <p:cNvSpPr txBox="1"/>
          <p:nvPr/>
        </p:nvSpPr>
        <p:spPr>
          <a:xfrm>
            <a:off x="9682122" y="3193072"/>
            <a:ext cx="97221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Email-Fluss</a:t>
            </a:r>
            <a:endParaRPr kumimoji="0" lang="en-US" sz="800" b="0" i="0" u="none" strike="noStrike" kern="1200" cap="none" spc="0" normalizeH="0" baseline="0" dirty="0">
              <a:ln>
                <a:noFill/>
              </a:ln>
              <a:solidFill>
                <a:srgbClr val="2B2929"/>
              </a:solidFill>
              <a:effectLst/>
              <a:uLnTx/>
              <a:uFillTx/>
              <a:latin typeface="Arial" panose="020B0604020202020204"/>
              <a:ea typeface="+mn-ea"/>
              <a:cs typeface="+mn-cs"/>
            </a:endParaRPr>
          </a:p>
        </p:txBody>
      </p:sp>
      <p:sp>
        <p:nvSpPr>
          <p:cNvPr id="198" name="TekstSylinder 48">
            <a:extLst>
              <a:ext uri="{FF2B5EF4-FFF2-40B4-BE49-F238E27FC236}">
                <a16:creationId xmlns:a16="http://schemas.microsoft.com/office/drawing/2014/main" id="{918B7312-EB09-404B-85ED-4D0E461A3B0F}"/>
              </a:ext>
            </a:extLst>
          </p:cNvPr>
          <p:cNvSpPr txBox="1"/>
          <p:nvPr/>
        </p:nvSpPr>
        <p:spPr>
          <a:xfrm>
            <a:off x="6978888" y="2877313"/>
            <a:ext cx="163295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err="1">
                <a:solidFill>
                  <a:srgbClr val="2B2929"/>
                </a:solidFill>
                <a:latin typeface="Arial" panose="020B0604020202020204"/>
              </a:rPr>
              <a:t>Kampagnenstatistiken</a:t>
            </a:r>
            <a:endParaRPr kumimoji="0" lang="en-US" sz="800" b="0" i="0" u="none" strike="noStrike" kern="1200" cap="none" spc="0" normalizeH="0" baseline="0" dirty="0">
              <a:ln>
                <a:noFill/>
              </a:ln>
              <a:solidFill>
                <a:srgbClr val="2B2929"/>
              </a:solidFill>
              <a:effectLst/>
              <a:uLnTx/>
              <a:uFillTx/>
              <a:latin typeface="Arial" panose="020B0604020202020204"/>
              <a:ea typeface="+mn-ea"/>
              <a:cs typeface="+mn-cs"/>
            </a:endParaRPr>
          </a:p>
        </p:txBody>
      </p:sp>
      <p:sp>
        <p:nvSpPr>
          <p:cNvPr id="199" name="TekstSylinder 48">
            <a:extLst>
              <a:ext uri="{FF2B5EF4-FFF2-40B4-BE49-F238E27FC236}">
                <a16:creationId xmlns:a16="http://schemas.microsoft.com/office/drawing/2014/main" id="{A4D28BE3-C908-4463-9048-768BA69511C8}"/>
              </a:ext>
            </a:extLst>
          </p:cNvPr>
          <p:cNvSpPr txBox="1"/>
          <p:nvPr/>
        </p:nvSpPr>
        <p:spPr>
          <a:xfrm>
            <a:off x="8152120" y="2705057"/>
            <a:ext cx="174840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Clicks </a:t>
            </a:r>
            <a:r>
              <a:rPr kumimoji="0" lang="en-US" sz="800" b="0" i="0" u="none" strike="noStrike" kern="1200" cap="none" spc="0" normalizeH="0" baseline="0" dirty="0" err="1">
                <a:ln>
                  <a:noFill/>
                </a:ln>
                <a:solidFill>
                  <a:srgbClr val="2B2929"/>
                </a:solidFill>
                <a:effectLst/>
                <a:uLnTx/>
                <a:uFillTx/>
                <a:latin typeface="Arial" panose="020B0604020202020204"/>
                <a:ea typeface="+mn-ea"/>
                <a:cs typeface="+mn-cs"/>
              </a:rPr>
              <a:t>updaten</a:t>
            </a: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 das CRM-System</a:t>
            </a:r>
          </a:p>
        </p:txBody>
      </p:sp>
      <p:pic>
        <p:nvPicPr>
          <p:cNvPr id="202" name="Graphic 334" descr="Arrow: Clockwise curve with solid fill">
            <a:extLst>
              <a:ext uri="{FF2B5EF4-FFF2-40B4-BE49-F238E27FC236}">
                <a16:creationId xmlns:a16="http://schemas.microsoft.com/office/drawing/2014/main" id="{F3BD13C2-4857-43F6-B549-5DD052D043F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flipH="1">
            <a:off x="7365509" y="3792139"/>
            <a:ext cx="241948" cy="241948"/>
          </a:xfrm>
          <a:prstGeom prst="rect">
            <a:avLst/>
          </a:prstGeom>
        </p:spPr>
      </p:pic>
      <p:pic>
        <p:nvPicPr>
          <p:cNvPr id="203" name="Graphic 334" descr="Arrow: Clockwise curve with solid fill">
            <a:extLst>
              <a:ext uri="{FF2B5EF4-FFF2-40B4-BE49-F238E27FC236}">
                <a16:creationId xmlns:a16="http://schemas.microsoft.com/office/drawing/2014/main" id="{C1D28CFE-D078-4BD9-9EC4-6761184CDB2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6200000" flipH="1">
            <a:off x="9475458" y="3099083"/>
            <a:ext cx="241948" cy="241948"/>
          </a:xfrm>
          <a:prstGeom prst="rect">
            <a:avLst/>
          </a:prstGeom>
        </p:spPr>
      </p:pic>
      <p:pic>
        <p:nvPicPr>
          <p:cNvPr id="204" name="Graphic 334" descr="Arrow: Clockwise curve with solid fill">
            <a:extLst>
              <a:ext uri="{FF2B5EF4-FFF2-40B4-BE49-F238E27FC236}">
                <a16:creationId xmlns:a16="http://schemas.microsoft.com/office/drawing/2014/main" id="{11C69BA9-4FCE-43DF-9E81-18D26CC5257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4469579" flipH="1">
            <a:off x="8326044" y="3122311"/>
            <a:ext cx="241948" cy="241948"/>
          </a:xfrm>
          <a:prstGeom prst="rect">
            <a:avLst/>
          </a:prstGeom>
        </p:spPr>
      </p:pic>
      <p:sp>
        <p:nvSpPr>
          <p:cNvPr id="205" name="Tittel 50">
            <a:extLst>
              <a:ext uri="{FF2B5EF4-FFF2-40B4-BE49-F238E27FC236}">
                <a16:creationId xmlns:a16="http://schemas.microsoft.com/office/drawing/2014/main" id="{6FF226F5-F1ED-4771-964C-2089DAB580AD}"/>
              </a:ext>
            </a:extLst>
          </p:cNvPr>
          <p:cNvSpPr txBox="1">
            <a:spLocks/>
          </p:cNvSpPr>
          <p:nvPr/>
        </p:nvSpPr>
        <p:spPr>
          <a:xfrm>
            <a:off x="7229742" y="2169081"/>
            <a:ext cx="3750366"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8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Outbound</a:t>
            </a:r>
          </a:p>
        </p:txBody>
      </p:sp>
      <p:cxnSp>
        <p:nvCxnSpPr>
          <p:cNvPr id="4" name="Rett linje 3">
            <a:extLst>
              <a:ext uri="{FF2B5EF4-FFF2-40B4-BE49-F238E27FC236}">
                <a16:creationId xmlns:a16="http://schemas.microsoft.com/office/drawing/2014/main" id="{AC86D2DC-89DF-4B9B-BF3E-4CEF7F7403B1}"/>
              </a:ext>
            </a:extLst>
          </p:cNvPr>
          <p:cNvCxnSpPr>
            <a:cxnSpLocks/>
          </p:cNvCxnSpPr>
          <p:nvPr/>
        </p:nvCxnSpPr>
        <p:spPr>
          <a:xfrm>
            <a:off x="6096000" y="1689857"/>
            <a:ext cx="0" cy="4213773"/>
          </a:xfrm>
          <a:prstGeom prst="line">
            <a:avLst/>
          </a:prstGeom>
        </p:spPr>
        <p:style>
          <a:lnRef idx="1">
            <a:schemeClr val="accent1"/>
          </a:lnRef>
          <a:fillRef idx="0">
            <a:schemeClr val="accent1"/>
          </a:fillRef>
          <a:effectRef idx="0">
            <a:schemeClr val="accent1"/>
          </a:effectRef>
          <a:fontRef idx="minor">
            <a:schemeClr val="tx1"/>
          </a:fontRef>
        </p:style>
      </p:cxnSp>
      <p:grpSp>
        <p:nvGrpSpPr>
          <p:cNvPr id="44" name="Gruppe 17">
            <a:extLst>
              <a:ext uri="{FF2B5EF4-FFF2-40B4-BE49-F238E27FC236}">
                <a16:creationId xmlns:a16="http://schemas.microsoft.com/office/drawing/2014/main" id="{06935E35-D3C4-B848-91D2-DCFB4590E0F6}"/>
              </a:ext>
            </a:extLst>
          </p:cNvPr>
          <p:cNvGrpSpPr/>
          <p:nvPr/>
        </p:nvGrpSpPr>
        <p:grpSpPr>
          <a:xfrm>
            <a:off x="522502" y="2493302"/>
            <a:ext cx="1686996" cy="3410328"/>
            <a:chOff x="353168" y="1565240"/>
            <a:chExt cx="2341440" cy="3983239"/>
          </a:xfrm>
        </p:grpSpPr>
        <p:sp>
          <p:nvSpPr>
            <p:cNvPr id="45" name="Rektangel 58">
              <a:extLst>
                <a:ext uri="{FF2B5EF4-FFF2-40B4-BE49-F238E27FC236}">
                  <a16:creationId xmlns:a16="http://schemas.microsoft.com/office/drawing/2014/main" id="{2BCC4DCE-C502-8A43-8AFD-70DC9D7AE9ED}"/>
                </a:ext>
              </a:extLst>
            </p:cNvPr>
            <p:cNvSpPr/>
            <p:nvPr/>
          </p:nvSpPr>
          <p:spPr>
            <a:xfrm>
              <a:off x="730062" y="2496163"/>
              <a:ext cx="1438174" cy="222510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6" name="Rektangel: avrundede hjørner 79">
              <a:extLst>
                <a:ext uri="{FF2B5EF4-FFF2-40B4-BE49-F238E27FC236}">
                  <a16:creationId xmlns:a16="http://schemas.microsoft.com/office/drawing/2014/main" id="{B11C9CD7-D7CB-F743-A6D1-A6F53515BAD1}"/>
                </a:ext>
              </a:extLst>
            </p:cNvPr>
            <p:cNvSpPr/>
            <p:nvPr/>
          </p:nvSpPr>
          <p:spPr>
            <a:xfrm>
              <a:off x="1238154" y="4469855"/>
              <a:ext cx="421987" cy="132076"/>
            </a:xfrm>
            <a:prstGeom prst="roundRect">
              <a:avLst/>
            </a:prstGeom>
            <a:solidFill>
              <a:srgbClr val="A7D4DE"/>
            </a:solidFill>
            <a:ln w="28575">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47" name="Rett linje 87">
              <a:extLst>
                <a:ext uri="{FF2B5EF4-FFF2-40B4-BE49-F238E27FC236}">
                  <a16:creationId xmlns:a16="http://schemas.microsoft.com/office/drawing/2014/main" id="{7F8EDB29-9169-8D48-AEBB-322B1DD427C2}"/>
                </a:ext>
              </a:extLst>
            </p:cNvPr>
            <p:cNvCxnSpPr>
              <a:cxnSpLocks/>
            </p:cNvCxnSpPr>
            <p:nvPr/>
          </p:nvCxnSpPr>
          <p:spPr>
            <a:xfrm>
              <a:off x="879742" y="3533085"/>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8" name="Rektangel 3">
              <a:extLst>
                <a:ext uri="{FF2B5EF4-FFF2-40B4-BE49-F238E27FC236}">
                  <a16:creationId xmlns:a16="http://schemas.microsoft.com/office/drawing/2014/main" id="{24430643-D00C-8647-807E-1AFB6BF41D35}"/>
                </a:ext>
              </a:extLst>
            </p:cNvPr>
            <p:cNvSpPr/>
            <p:nvPr/>
          </p:nvSpPr>
          <p:spPr>
            <a:xfrm>
              <a:off x="897991" y="3853050"/>
              <a:ext cx="141315" cy="132076"/>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Rektangel 89">
              <a:extLst>
                <a:ext uri="{FF2B5EF4-FFF2-40B4-BE49-F238E27FC236}">
                  <a16:creationId xmlns:a16="http://schemas.microsoft.com/office/drawing/2014/main" id="{74493C4E-499D-344E-ADEF-426987CF6A96}"/>
                </a:ext>
              </a:extLst>
            </p:cNvPr>
            <p:cNvSpPr/>
            <p:nvPr/>
          </p:nvSpPr>
          <p:spPr>
            <a:xfrm>
              <a:off x="897991" y="4088068"/>
              <a:ext cx="141315" cy="132076"/>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0" name="Rett linje 90">
              <a:extLst>
                <a:ext uri="{FF2B5EF4-FFF2-40B4-BE49-F238E27FC236}">
                  <a16:creationId xmlns:a16="http://schemas.microsoft.com/office/drawing/2014/main" id="{59AA8190-96D9-974C-AEA7-B933A5B4B3E2}"/>
                </a:ext>
              </a:extLst>
            </p:cNvPr>
            <p:cNvCxnSpPr>
              <a:cxnSpLocks/>
            </p:cNvCxnSpPr>
            <p:nvPr/>
          </p:nvCxnSpPr>
          <p:spPr>
            <a:xfrm>
              <a:off x="1139527" y="3932856"/>
              <a:ext cx="88217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191">
              <a:extLst>
                <a:ext uri="{FF2B5EF4-FFF2-40B4-BE49-F238E27FC236}">
                  <a16:creationId xmlns:a16="http://schemas.microsoft.com/office/drawing/2014/main" id="{293F92F7-8DC7-C447-8481-317999989E48}"/>
                </a:ext>
              </a:extLst>
            </p:cNvPr>
            <p:cNvCxnSpPr>
              <a:cxnSpLocks/>
            </p:cNvCxnSpPr>
            <p:nvPr/>
          </p:nvCxnSpPr>
          <p:spPr>
            <a:xfrm>
              <a:off x="879742" y="3374220"/>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192">
              <a:extLst>
                <a:ext uri="{FF2B5EF4-FFF2-40B4-BE49-F238E27FC236}">
                  <a16:creationId xmlns:a16="http://schemas.microsoft.com/office/drawing/2014/main" id="{BBBD4849-F7D0-D94F-8F99-A7D76D43C706}"/>
                </a:ext>
              </a:extLst>
            </p:cNvPr>
            <p:cNvCxnSpPr>
              <a:cxnSpLocks/>
            </p:cNvCxnSpPr>
            <p:nvPr/>
          </p:nvCxnSpPr>
          <p:spPr>
            <a:xfrm>
              <a:off x="879742" y="3209675"/>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193">
              <a:extLst>
                <a:ext uri="{FF2B5EF4-FFF2-40B4-BE49-F238E27FC236}">
                  <a16:creationId xmlns:a16="http://schemas.microsoft.com/office/drawing/2014/main" id="{869AC3FA-39C6-D043-8F08-4903BF680E84}"/>
                </a:ext>
              </a:extLst>
            </p:cNvPr>
            <p:cNvCxnSpPr>
              <a:cxnSpLocks/>
            </p:cNvCxnSpPr>
            <p:nvPr/>
          </p:nvCxnSpPr>
          <p:spPr>
            <a:xfrm>
              <a:off x="879742" y="3036098"/>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194">
              <a:extLst>
                <a:ext uri="{FF2B5EF4-FFF2-40B4-BE49-F238E27FC236}">
                  <a16:creationId xmlns:a16="http://schemas.microsoft.com/office/drawing/2014/main" id="{F75EADCE-F285-E540-AF67-595E32BC2E9F}"/>
                </a:ext>
              </a:extLst>
            </p:cNvPr>
            <p:cNvCxnSpPr>
              <a:cxnSpLocks/>
            </p:cNvCxnSpPr>
            <p:nvPr/>
          </p:nvCxnSpPr>
          <p:spPr>
            <a:xfrm>
              <a:off x="879742" y="3714776"/>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Rett linje 197">
              <a:extLst>
                <a:ext uri="{FF2B5EF4-FFF2-40B4-BE49-F238E27FC236}">
                  <a16:creationId xmlns:a16="http://schemas.microsoft.com/office/drawing/2014/main" id="{9D7E9BE8-AE8F-2B42-AAFC-ABE16EC03DB4}"/>
                </a:ext>
              </a:extLst>
            </p:cNvPr>
            <p:cNvCxnSpPr>
              <a:cxnSpLocks/>
            </p:cNvCxnSpPr>
            <p:nvPr/>
          </p:nvCxnSpPr>
          <p:spPr>
            <a:xfrm>
              <a:off x="1129144" y="4154105"/>
              <a:ext cx="88217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6" name="Ellipse 201">
              <a:extLst>
                <a:ext uri="{FF2B5EF4-FFF2-40B4-BE49-F238E27FC236}">
                  <a16:creationId xmlns:a16="http://schemas.microsoft.com/office/drawing/2014/main" id="{10796D21-4FDA-774E-A9CA-FC39C2845C0B}"/>
                </a:ext>
              </a:extLst>
            </p:cNvPr>
            <p:cNvSpPr/>
            <p:nvPr/>
          </p:nvSpPr>
          <p:spPr>
            <a:xfrm>
              <a:off x="830930" y="2575188"/>
              <a:ext cx="352947" cy="35186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57" name="Grafikk 205" descr="Bokmerke med heldekkende fyll">
              <a:extLst>
                <a:ext uri="{FF2B5EF4-FFF2-40B4-BE49-F238E27FC236}">
                  <a16:creationId xmlns:a16="http://schemas.microsoft.com/office/drawing/2014/main" id="{CF313F5E-CED5-5541-BA7E-EFBDA40853DC}"/>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865395" y="2620905"/>
              <a:ext cx="284016" cy="284015"/>
            </a:xfrm>
            <a:prstGeom prst="rect">
              <a:avLst/>
            </a:prstGeom>
          </p:spPr>
        </p:pic>
        <p:grpSp>
          <p:nvGrpSpPr>
            <p:cNvPr id="58" name="Gruppe 112">
              <a:extLst>
                <a:ext uri="{FF2B5EF4-FFF2-40B4-BE49-F238E27FC236}">
                  <a16:creationId xmlns:a16="http://schemas.microsoft.com/office/drawing/2014/main" id="{545FC91E-F16F-1F4F-BBD6-1CBBAB1E7DBA}"/>
                </a:ext>
              </a:extLst>
            </p:cNvPr>
            <p:cNvGrpSpPr>
              <a:grpSpLocks noChangeAspect="1"/>
            </p:cNvGrpSpPr>
            <p:nvPr/>
          </p:nvGrpSpPr>
          <p:grpSpPr>
            <a:xfrm>
              <a:off x="524514" y="4460907"/>
              <a:ext cx="1026653" cy="867870"/>
              <a:chOff x="3049166" y="3080962"/>
              <a:chExt cx="1876390" cy="1586191"/>
            </a:xfrm>
          </p:grpSpPr>
          <p:sp>
            <p:nvSpPr>
              <p:cNvPr id="83" name="Rektangel 113">
                <a:extLst>
                  <a:ext uri="{FF2B5EF4-FFF2-40B4-BE49-F238E27FC236}">
                    <a16:creationId xmlns:a16="http://schemas.microsoft.com/office/drawing/2014/main" id="{42014F8C-BDCD-2841-A609-96BBD33E894C}"/>
                  </a:ext>
                </a:extLst>
              </p:cNvPr>
              <p:cNvSpPr/>
              <p:nvPr/>
            </p:nvSpPr>
            <p:spPr>
              <a:xfrm>
                <a:off x="3049166" y="3080962"/>
                <a:ext cx="1876390" cy="158619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4" name="Grafikk 115" descr="Prioriteringer kontur">
                <a:extLst>
                  <a:ext uri="{FF2B5EF4-FFF2-40B4-BE49-F238E27FC236}">
                    <a16:creationId xmlns:a16="http://schemas.microsoft.com/office/drawing/2014/main" id="{C91FAA89-7C7F-0048-852A-4200D02F8B02}"/>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3860308" y="3193524"/>
                <a:ext cx="716712" cy="716712"/>
              </a:xfrm>
              <a:prstGeom prst="rect">
                <a:avLst/>
              </a:prstGeom>
            </p:spPr>
          </p:pic>
          <p:cxnSp>
            <p:nvCxnSpPr>
              <p:cNvPr id="85" name="Rett linje 116">
                <a:extLst>
                  <a:ext uri="{FF2B5EF4-FFF2-40B4-BE49-F238E27FC236}">
                    <a16:creationId xmlns:a16="http://schemas.microsoft.com/office/drawing/2014/main" id="{2D359768-D91E-1642-8EC3-4F22AF5E949C}"/>
                  </a:ext>
                </a:extLst>
              </p:cNvPr>
              <p:cNvCxnSpPr>
                <a:cxnSpLocks/>
              </p:cNvCxnSpPr>
              <p:nvPr/>
            </p:nvCxnSpPr>
            <p:spPr>
              <a:xfrm>
                <a:off x="3961644" y="3955921"/>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117">
                <a:extLst>
                  <a:ext uri="{FF2B5EF4-FFF2-40B4-BE49-F238E27FC236}">
                    <a16:creationId xmlns:a16="http://schemas.microsoft.com/office/drawing/2014/main" id="{4E89FD76-0E39-6B4D-A09E-DDC31BC7F622}"/>
                  </a:ext>
                </a:extLst>
              </p:cNvPr>
              <p:cNvCxnSpPr>
                <a:cxnSpLocks/>
              </p:cNvCxnSpPr>
              <p:nvPr/>
            </p:nvCxnSpPr>
            <p:spPr>
              <a:xfrm>
                <a:off x="3964287" y="4107588"/>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Rett linje 118">
                <a:extLst>
                  <a:ext uri="{FF2B5EF4-FFF2-40B4-BE49-F238E27FC236}">
                    <a16:creationId xmlns:a16="http://schemas.microsoft.com/office/drawing/2014/main" id="{EB8DEC42-4B7A-E240-AEF4-03070DF8AC1D}"/>
                  </a:ext>
                </a:extLst>
              </p:cNvPr>
              <p:cNvCxnSpPr>
                <a:cxnSpLocks/>
              </p:cNvCxnSpPr>
              <p:nvPr/>
            </p:nvCxnSpPr>
            <p:spPr>
              <a:xfrm>
                <a:off x="3964287" y="4263768"/>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88" name="Grafikk 119" descr="Merke 5 kontur">
                <a:extLst>
                  <a:ext uri="{FF2B5EF4-FFF2-40B4-BE49-F238E27FC236}">
                    <a16:creationId xmlns:a16="http://schemas.microsoft.com/office/drawing/2014/main" id="{5BE8A77F-D3BA-354B-B7A0-F7052371EF00}"/>
                  </a:ext>
                </a:extLst>
              </p:cNvPr>
              <p:cNvPicPr>
                <a:picLocks noChangeAspect="1"/>
              </p:cNvPicPr>
              <p:nvPr/>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3123762" y="3838706"/>
                <a:ext cx="661950" cy="661950"/>
              </a:xfrm>
              <a:prstGeom prst="rect">
                <a:avLst/>
              </a:prstGeom>
            </p:spPr>
          </p:pic>
          <p:pic>
            <p:nvPicPr>
              <p:cNvPr id="89" name="Grafikk 120" descr="Merke 8 kontur">
                <a:extLst>
                  <a:ext uri="{FF2B5EF4-FFF2-40B4-BE49-F238E27FC236}">
                    <a16:creationId xmlns:a16="http://schemas.microsoft.com/office/drawing/2014/main" id="{DA2DA756-077F-6940-AC1D-4C93A2220C53}"/>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3095526" y="3153319"/>
                <a:ext cx="661950" cy="661950"/>
              </a:xfrm>
              <a:prstGeom prst="rect">
                <a:avLst/>
              </a:prstGeom>
            </p:spPr>
          </p:pic>
        </p:grpSp>
        <p:grpSp>
          <p:nvGrpSpPr>
            <p:cNvPr id="59" name="Group 1">
              <a:extLst>
                <a:ext uri="{FF2B5EF4-FFF2-40B4-BE49-F238E27FC236}">
                  <a16:creationId xmlns:a16="http://schemas.microsoft.com/office/drawing/2014/main" id="{A3249D4F-4893-924E-AC61-35CE3C745782}"/>
                </a:ext>
              </a:extLst>
            </p:cNvPr>
            <p:cNvGrpSpPr>
              <a:grpSpLocks noChangeAspect="1"/>
            </p:cNvGrpSpPr>
            <p:nvPr/>
          </p:nvGrpSpPr>
          <p:grpSpPr>
            <a:xfrm>
              <a:off x="1820997" y="3985126"/>
              <a:ext cx="747857" cy="1075102"/>
              <a:chOff x="8176811" y="3128861"/>
              <a:chExt cx="1641862" cy="2360305"/>
            </a:xfrm>
          </p:grpSpPr>
          <p:sp>
            <p:nvSpPr>
              <p:cNvPr id="68" name="Rektangel: avrundede hjørner øverst 33">
                <a:extLst>
                  <a:ext uri="{FF2B5EF4-FFF2-40B4-BE49-F238E27FC236}">
                    <a16:creationId xmlns:a16="http://schemas.microsoft.com/office/drawing/2014/main" id="{3CF4F882-F201-274A-922A-9E798B302AEB}"/>
                  </a:ext>
                </a:extLst>
              </p:cNvPr>
              <p:cNvSpPr/>
              <p:nvPr/>
            </p:nvSpPr>
            <p:spPr>
              <a:xfrm>
                <a:off x="8176811" y="3287220"/>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9" name="Snakkeboble: rektangel med avrundede hjørner 65">
                <a:extLst>
                  <a:ext uri="{FF2B5EF4-FFF2-40B4-BE49-F238E27FC236}">
                    <a16:creationId xmlns:a16="http://schemas.microsoft.com/office/drawing/2014/main" id="{B919E4A1-1805-F84C-9032-2291393BCFE1}"/>
                  </a:ext>
                </a:extLst>
              </p:cNvPr>
              <p:cNvSpPr/>
              <p:nvPr/>
            </p:nvSpPr>
            <p:spPr>
              <a:xfrm>
                <a:off x="8682836" y="3888019"/>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Snakkeboble: rektangel med avrundede hjørner 66">
                <a:extLst>
                  <a:ext uri="{FF2B5EF4-FFF2-40B4-BE49-F238E27FC236}">
                    <a16:creationId xmlns:a16="http://schemas.microsoft.com/office/drawing/2014/main" id="{54ECD66D-F62A-1245-BA16-12FC65B6186F}"/>
                  </a:ext>
                </a:extLst>
              </p:cNvPr>
              <p:cNvSpPr/>
              <p:nvPr/>
            </p:nvSpPr>
            <p:spPr>
              <a:xfrm>
                <a:off x="8261643" y="4334281"/>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1" name="Rett linje 73">
                <a:extLst>
                  <a:ext uri="{FF2B5EF4-FFF2-40B4-BE49-F238E27FC236}">
                    <a16:creationId xmlns:a16="http://schemas.microsoft.com/office/drawing/2014/main" id="{2DD32B2B-D10B-6C4B-A147-B73CE74D068D}"/>
                  </a:ext>
                </a:extLst>
              </p:cNvPr>
              <p:cNvCxnSpPr>
                <a:cxnSpLocks/>
              </p:cNvCxnSpPr>
              <p:nvPr/>
            </p:nvCxnSpPr>
            <p:spPr>
              <a:xfrm>
                <a:off x="8775683" y="4020940"/>
                <a:ext cx="86303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7">
                <a:extLst>
                  <a:ext uri="{FF2B5EF4-FFF2-40B4-BE49-F238E27FC236}">
                    <a16:creationId xmlns:a16="http://schemas.microsoft.com/office/drawing/2014/main" id="{A3D46C79-4D96-9A43-89B7-0D479E1749A7}"/>
                  </a:ext>
                </a:extLst>
              </p:cNvPr>
              <p:cNvCxnSpPr>
                <a:cxnSpLocks/>
              </p:cNvCxnSpPr>
              <p:nvPr/>
            </p:nvCxnSpPr>
            <p:spPr>
              <a:xfrm>
                <a:off x="8355024" y="4450600"/>
                <a:ext cx="86303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8">
                <a:extLst>
                  <a:ext uri="{FF2B5EF4-FFF2-40B4-BE49-F238E27FC236}">
                    <a16:creationId xmlns:a16="http://schemas.microsoft.com/office/drawing/2014/main" id="{08B9A42F-60A1-AF44-B5AD-5AB6BF95CCC7}"/>
                  </a:ext>
                </a:extLst>
              </p:cNvPr>
              <p:cNvCxnSpPr>
                <a:cxnSpLocks/>
              </p:cNvCxnSpPr>
              <p:nvPr/>
            </p:nvCxnSpPr>
            <p:spPr>
              <a:xfrm>
                <a:off x="8364549" y="4589452"/>
                <a:ext cx="441846"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4" name="Snakkeboble: rektangel med avrundede hjørner 80">
                <a:extLst>
                  <a:ext uri="{FF2B5EF4-FFF2-40B4-BE49-F238E27FC236}">
                    <a16:creationId xmlns:a16="http://schemas.microsoft.com/office/drawing/2014/main" id="{70BB30FC-6147-0348-803C-B846940C9BB6}"/>
                  </a:ext>
                </a:extLst>
              </p:cNvPr>
              <p:cNvSpPr/>
              <p:nvPr/>
            </p:nvSpPr>
            <p:spPr>
              <a:xfrm>
                <a:off x="8775683" y="4785930"/>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5" name="Rett linje 81">
                <a:extLst>
                  <a:ext uri="{FF2B5EF4-FFF2-40B4-BE49-F238E27FC236}">
                    <a16:creationId xmlns:a16="http://schemas.microsoft.com/office/drawing/2014/main" id="{A45F23B9-4E0B-604D-9DC0-2FEEB0ACE035}"/>
                  </a:ext>
                </a:extLst>
              </p:cNvPr>
              <p:cNvCxnSpPr>
                <a:cxnSpLocks/>
              </p:cNvCxnSpPr>
              <p:nvPr/>
            </p:nvCxnSpPr>
            <p:spPr>
              <a:xfrm>
                <a:off x="8904273" y="4913302"/>
                <a:ext cx="73444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Rett linje 83">
                <a:extLst>
                  <a:ext uri="{FF2B5EF4-FFF2-40B4-BE49-F238E27FC236}">
                    <a16:creationId xmlns:a16="http://schemas.microsoft.com/office/drawing/2014/main" id="{E4DBC026-25EC-C645-A5E3-AA8A1A024DB5}"/>
                  </a:ext>
                </a:extLst>
              </p:cNvPr>
              <p:cNvCxnSpPr>
                <a:cxnSpLocks/>
              </p:cNvCxnSpPr>
              <p:nvPr/>
            </p:nvCxnSpPr>
            <p:spPr>
              <a:xfrm>
                <a:off x="8904273" y="5065702"/>
                <a:ext cx="73444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Rett linje 84">
                <a:extLst>
                  <a:ext uri="{FF2B5EF4-FFF2-40B4-BE49-F238E27FC236}">
                    <a16:creationId xmlns:a16="http://schemas.microsoft.com/office/drawing/2014/main" id="{62598156-B02F-5B4C-B18F-93F9D9C55851}"/>
                  </a:ext>
                </a:extLst>
              </p:cNvPr>
              <p:cNvCxnSpPr>
                <a:cxnSpLocks/>
              </p:cNvCxnSpPr>
              <p:nvPr/>
            </p:nvCxnSpPr>
            <p:spPr>
              <a:xfrm>
                <a:off x="9218063" y="5199052"/>
                <a:ext cx="42065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8" name="Rektangel: avrundede hjørner 88">
                <a:extLst>
                  <a:ext uri="{FF2B5EF4-FFF2-40B4-BE49-F238E27FC236}">
                    <a16:creationId xmlns:a16="http://schemas.microsoft.com/office/drawing/2014/main" id="{A601FF0A-045F-E940-B5BA-ED2682404607}"/>
                  </a:ext>
                </a:extLst>
              </p:cNvPr>
              <p:cNvSpPr/>
              <p:nvPr/>
            </p:nvSpPr>
            <p:spPr>
              <a:xfrm>
                <a:off x="8176811" y="3287220"/>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Chat</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79" name="Gruppe 43">
                <a:extLst>
                  <a:ext uri="{FF2B5EF4-FFF2-40B4-BE49-F238E27FC236}">
                    <a16:creationId xmlns:a16="http://schemas.microsoft.com/office/drawing/2014/main" id="{37E485F3-A63B-F541-BFD6-2882FD3CD3CA}"/>
                  </a:ext>
                </a:extLst>
              </p:cNvPr>
              <p:cNvGrpSpPr/>
              <p:nvPr/>
            </p:nvGrpSpPr>
            <p:grpSpPr>
              <a:xfrm>
                <a:off x="8229851" y="3128861"/>
                <a:ext cx="452985" cy="439988"/>
                <a:chOff x="8881514" y="3144104"/>
                <a:chExt cx="452985" cy="439988"/>
              </a:xfrm>
            </p:grpSpPr>
            <p:sp>
              <p:nvSpPr>
                <p:cNvPr id="81" name="Ellipse 63">
                  <a:extLst>
                    <a:ext uri="{FF2B5EF4-FFF2-40B4-BE49-F238E27FC236}">
                      <a16:creationId xmlns:a16="http://schemas.microsoft.com/office/drawing/2014/main" id="{3763BE9C-D89B-2C4D-B89C-DF1D46684353}"/>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2" name="Grafikk 62" descr="Bruker med heldekkende fyll">
                  <a:extLst>
                    <a:ext uri="{FF2B5EF4-FFF2-40B4-BE49-F238E27FC236}">
                      <a16:creationId xmlns:a16="http://schemas.microsoft.com/office/drawing/2014/main" id="{22BE88FB-F104-3F4C-9595-DB6E96DF7F4B}"/>
                    </a:ext>
                  </a:extLst>
                </p:cNvPr>
                <p:cNvPicPr>
                  <a:picLocks noChangeAspect="1"/>
                </p:cNvPicPr>
                <p:nvPr/>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8913748" y="3144104"/>
                  <a:ext cx="377770" cy="398690"/>
                </a:xfrm>
                <a:prstGeom prst="rect">
                  <a:avLst/>
                </a:prstGeom>
              </p:spPr>
            </p:pic>
          </p:grpSp>
          <p:pic>
            <p:nvPicPr>
              <p:cNvPr id="80" name="Graphic 221" descr="Miscellaneous with solid fill">
                <a:extLst>
                  <a:ext uri="{FF2B5EF4-FFF2-40B4-BE49-F238E27FC236}">
                    <a16:creationId xmlns:a16="http://schemas.microsoft.com/office/drawing/2014/main" id="{8F36F1AF-359E-0949-A62A-B8BFD3C0F9E9}"/>
                  </a:ext>
                </a:extLst>
              </p:cNvPr>
              <p:cNvPicPr>
                <a:picLocks noChangeAspect="1"/>
              </p:cNvPicPr>
              <p:nvPr/>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rot="16200000">
                <a:off x="9545901" y="3377877"/>
                <a:ext cx="225667" cy="225667"/>
              </a:xfrm>
              <a:prstGeom prst="rect">
                <a:avLst/>
              </a:prstGeom>
            </p:spPr>
          </p:pic>
        </p:grpSp>
        <p:grpSp>
          <p:nvGrpSpPr>
            <p:cNvPr id="60" name="Gruppe 137">
              <a:extLst>
                <a:ext uri="{FF2B5EF4-FFF2-40B4-BE49-F238E27FC236}">
                  <a16:creationId xmlns:a16="http://schemas.microsoft.com/office/drawing/2014/main" id="{F194AB34-DD96-A344-A817-7230D9197608}"/>
                </a:ext>
              </a:extLst>
            </p:cNvPr>
            <p:cNvGrpSpPr/>
            <p:nvPr/>
          </p:nvGrpSpPr>
          <p:grpSpPr>
            <a:xfrm>
              <a:off x="1792127" y="2293054"/>
              <a:ext cx="513491" cy="482478"/>
              <a:chOff x="2206663" y="1892801"/>
              <a:chExt cx="708105" cy="665338"/>
            </a:xfrm>
          </p:grpSpPr>
          <p:sp>
            <p:nvSpPr>
              <p:cNvPr id="66" name="Oval 125">
                <a:extLst>
                  <a:ext uri="{FF2B5EF4-FFF2-40B4-BE49-F238E27FC236}">
                    <a16:creationId xmlns:a16="http://schemas.microsoft.com/office/drawing/2014/main" id="{452C9B05-79F4-414A-A5DE-D18B8E1DCEFF}"/>
                  </a:ext>
                </a:extLst>
              </p:cNvPr>
              <p:cNvSpPr/>
              <p:nvPr/>
            </p:nvSpPr>
            <p:spPr>
              <a:xfrm>
                <a:off x="2206663" y="1892801"/>
                <a:ext cx="708105" cy="665338"/>
              </a:xfrm>
              <a:prstGeom prst="ellipse">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7" name="Grafikk 139" descr="Målgruppe kontur">
                <a:extLst>
                  <a:ext uri="{FF2B5EF4-FFF2-40B4-BE49-F238E27FC236}">
                    <a16:creationId xmlns:a16="http://schemas.microsoft.com/office/drawing/2014/main" id="{8B9877BD-BA58-8F41-810C-E45DEC81103C}"/>
                  </a:ext>
                </a:extLst>
              </p:cNvPr>
              <p:cNvPicPr>
                <a:picLocks noChangeAspect="1"/>
              </p:cNvPicPr>
              <p:nvPr/>
            </p:nvPicPr>
            <p:blipFill>
              <a:blip r:embed="rId42" cstate="screen">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2273939" y="1967509"/>
                <a:ext cx="573552" cy="573552"/>
              </a:xfrm>
              <a:prstGeom prst="rect">
                <a:avLst/>
              </a:prstGeom>
            </p:spPr>
          </p:pic>
        </p:grpSp>
        <p:sp>
          <p:nvSpPr>
            <p:cNvPr id="61" name="Rektangel: avrundede hjørner 88">
              <a:extLst>
                <a:ext uri="{FF2B5EF4-FFF2-40B4-BE49-F238E27FC236}">
                  <a16:creationId xmlns:a16="http://schemas.microsoft.com/office/drawing/2014/main" id="{125642D6-C72C-794F-B4A6-7D3E59883CAD}"/>
                </a:ext>
              </a:extLst>
            </p:cNvPr>
            <p:cNvSpPr/>
            <p:nvPr/>
          </p:nvSpPr>
          <p:spPr>
            <a:xfrm>
              <a:off x="520396" y="4080713"/>
              <a:ext cx="1004720" cy="394787"/>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Lead Scoring</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2" name="Dobbel hakeparentes 2">
              <a:extLst>
                <a:ext uri="{FF2B5EF4-FFF2-40B4-BE49-F238E27FC236}">
                  <a16:creationId xmlns:a16="http://schemas.microsoft.com/office/drawing/2014/main" id="{8575D472-D512-EE4F-A372-8F497D8762CC}"/>
                </a:ext>
              </a:extLst>
            </p:cNvPr>
            <p:cNvSpPr/>
            <p:nvPr/>
          </p:nvSpPr>
          <p:spPr>
            <a:xfrm>
              <a:off x="353168" y="2219703"/>
              <a:ext cx="2341440" cy="3328776"/>
            </a:xfrm>
            <a:prstGeom prst="bracketPair">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TekstSylinder 48">
              <a:extLst>
                <a:ext uri="{FF2B5EF4-FFF2-40B4-BE49-F238E27FC236}">
                  <a16:creationId xmlns:a16="http://schemas.microsoft.com/office/drawing/2014/main" id="{E9D9D5DB-224C-B746-B565-8DD05C47B370}"/>
                </a:ext>
              </a:extLst>
            </p:cNvPr>
            <p:cNvSpPr txBox="1"/>
            <p:nvPr/>
          </p:nvSpPr>
          <p:spPr>
            <a:xfrm>
              <a:off x="777962" y="2695056"/>
              <a:ext cx="166288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err="1">
                  <a:ln>
                    <a:noFill/>
                  </a:ln>
                  <a:solidFill>
                    <a:srgbClr val="2B2929"/>
                  </a:solidFill>
                  <a:effectLst/>
                  <a:uLnTx/>
                  <a:uFillTx/>
                  <a:latin typeface="Arial" panose="020B0604020202020204"/>
                  <a:ea typeface="+mn-ea"/>
                  <a:cs typeface="+mn-cs"/>
                </a:rPr>
                <a:t>Webformular</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64" name="Grafikk 6" descr="Sky med heldekkende fyll">
              <a:extLst>
                <a:ext uri="{FF2B5EF4-FFF2-40B4-BE49-F238E27FC236}">
                  <a16:creationId xmlns:a16="http://schemas.microsoft.com/office/drawing/2014/main" id="{3DDBF87C-A400-9049-B471-BEE2B556396B}"/>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121951" y="1565240"/>
              <a:ext cx="663089" cy="663088"/>
            </a:xfrm>
            <a:prstGeom prst="rect">
              <a:avLst/>
            </a:prstGeom>
          </p:spPr>
        </p:pic>
        <p:sp>
          <p:nvSpPr>
            <p:cNvPr id="65" name="TekstSylinder 48">
              <a:extLst>
                <a:ext uri="{FF2B5EF4-FFF2-40B4-BE49-F238E27FC236}">
                  <a16:creationId xmlns:a16="http://schemas.microsoft.com/office/drawing/2014/main" id="{A0990E4A-C93E-6540-920D-481AA3081D77}"/>
                </a:ext>
              </a:extLst>
            </p:cNvPr>
            <p:cNvSpPr txBox="1"/>
            <p:nvPr/>
          </p:nvSpPr>
          <p:spPr>
            <a:xfrm>
              <a:off x="593943" y="2023771"/>
              <a:ext cx="1662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a:solidFill>
                    <a:srgbClr val="2B2929"/>
                  </a:solidFill>
                  <a:latin typeface="Arial" panose="020B0604020202020204"/>
                </a:rPr>
                <a:t>Internet</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117" name="Gruppe 24">
            <a:extLst>
              <a:ext uri="{FF2B5EF4-FFF2-40B4-BE49-F238E27FC236}">
                <a16:creationId xmlns:a16="http://schemas.microsoft.com/office/drawing/2014/main" id="{143127A3-0CD5-E94D-A06D-CC3AF70B9708}"/>
              </a:ext>
            </a:extLst>
          </p:cNvPr>
          <p:cNvGrpSpPr>
            <a:grpSpLocks noChangeAspect="1"/>
          </p:cNvGrpSpPr>
          <p:nvPr/>
        </p:nvGrpSpPr>
        <p:grpSpPr>
          <a:xfrm>
            <a:off x="3939354" y="4170571"/>
            <a:ext cx="1222322" cy="864653"/>
            <a:chOff x="4126517" y="3495723"/>
            <a:chExt cx="3352800" cy="2371725"/>
          </a:xfrm>
        </p:grpSpPr>
        <p:grpSp>
          <p:nvGrpSpPr>
            <p:cNvPr id="118" name="Gruppe 120">
              <a:extLst>
                <a:ext uri="{FF2B5EF4-FFF2-40B4-BE49-F238E27FC236}">
                  <a16:creationId xmlns:a16="http://schemas.microsoft.com/office/drawing/2014/main" id="{077B355C-A999-F14C-BE46-EE30E7F20E70}"/>
                </a:ext>
              </a:extLst>
            </p:cNvPr>
            <p:cNvGrpSpPr/>
            <p:nvPr/>
          </p:nvGrpSpPr>
          <p:grpSpPr>
            <a:xfrm>
              <a:off x="4126517" y="3495723"/>
              <a:ext cx="3352800" cy="2371725"/>
              <a:chOff x="1333500" y="2085975"/>
              <a:chExt cx="3352800" cy="2371725"/>
            </a:xfrm>
          </p:grpSpPr>
          <p:sp>
            <p:nvSpPr>
              <p:cNvPr id="134" name="Rektangel 121">
                <a:extLst>
                  <a:ext uri="{FF2B5EF4-FFF2-40B4-BE49-F238E27FC236}">
                    <a16:creationId xmlns:a16="http://schemas.microsoft.com/office/drawing/2014/main" id="{C296B679-1B5C-2D45-824D-D8B6D007A3DA}"/>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35" name="Rektangel 122">
                <a:extLst>
                  <a:ext uri="{FF2B5EF4-FFF2-40B4-BE49-F238E27FC236}">
                    <a16:creationId xmlns:a16="http://schemas.microsoft.com/office/drawing/2014/main" id="{139DB593-E908-1C44-961A-C2C9DC8993FD}"/>
                  </a:ext>
                </a:extLst>
              </p:cNvPr>
              <p:cNvSpPr/>
              <p:nvPr/>
            </p:nvSpPr>
            <p:spPr>
              <a:xfrm>
                <a:off x="1457324" y="2181223"/>
                <a:ext cx="3152776" cy="356021"/>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panose="020B0604020202020204"/>
                    <a:ea typeface="+mn-ea"/>
                    <a:cs typeface="+mn-cs"/>
                  </a:rPr>
                  <a:t>Verkauf</a:t>
                </a: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/Lead</a:t>
                </a:r>
              </a:p>
            </p:txBody>
          </p:sp>
          <p:sp>
            <p:nvSpPr>
              <p:cNvPr id="136" name="Ellipse 139">
                <a:extLst>
                  <a:ext uri="{FF2B5EF4-FFF2-40B4-BE49-F238E27FC236}">
                    <a16:creationId xmlns:a16="http://schemas.microsoft.com/office/drawing/2014/main" id="{AA107166-C7A7-334E-84FE-7CE4F2019D3A}"/>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37" name="Rett linje 124">
                <a:extLst>
                  <a:ext uri="{FF2B5EF4-FFF2-40B4-BE49-F238E27FC236}">
                    <a16:creationId xmlns:a16="http://schemas.microsoft.com/office/drawing/2014/main" id="{AF4E2318-14AF-4E4D-8F0D-2F3BBBD22224}"/>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38" name="Gruppe 131">
                <a:extLst>
                  <a:ext uri="{FF2B5EF4-FFF2-40B4-BE49-F238E27FC236}">
                    <a16:creationId xmlns:a16="http://schemas.microsoft.com/office/drawing/2014/main" id="{0A314550-48CE-C54C-AB99-8D667A74B960}"/>
                  </a:ext>
                </a:extLst>
              </p:cNvPr>
              <p:cNvGrpSpPr/>
              <p:nvPr/>
            </p:nvGrpSpPr>
            <p:grpSpPr>
              <a:xfrm>
                <a:off x="4376737" y="2278856"/>
                <a:ext cx="171450" cy="78581"/>
                <a:chOff x="3910012" y="2269331"/>
                <a:chExt cx="171450" cy="78581"/>
              </a:xfrm>
            </p:grpSpPr>
            <p:cxnSp>
              <p:nvCxnSpPr>
                <p:cNvPr id="140" name="Rett linje 136">
                  <a:extLst>
                    <a:ext uri="{FF2B5EF4-FFF2-40B4-BE49-F238E27FC236}">
                      <a16:creationId xmlns:a16="http://schemas.microsoft.com/office/drawing/2014/main" id="{719117DD-B8E4-5F41-889A-3745C69012A4}"/>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41" name="Rett linje 137">
                  <a:extLst>
                    <a:ext uri="{FF2B5EF4-FFF2-40B4-BE49-F238E27FC236}">
                      <a16:creationId xmlns:a16="http://schemas.microsoft.com/office/drawing/2014/main" id="{C91A80B4-3343-924D-ABBF-1E5448ADF0C7}"/>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42" name="Rett linje 138">
                  <a:extLst>
                    <a:ext uri="{FF2B5EF4-FFF2-40B4-BE49-F238E27FC236}">
                      <a16:creationId xmlns:a16="http://schemas.microsoft.com/office/drawing/2014/main" id="{B1A35FAA-8B69-C346-AFA9-F14F0B16BCF0}"/>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39" name="Grafikk 132" descr="Stjerne kontur">
                <a:extLst>
                  <a:ext uri="{FF2B5EF4-FFF2-40B4-BE49-F238E27FC236}">
                    <a16:creationId xmlns:a16="http://schemas.microsoft.com/office/drawing/2014/main" id="{15F62EBC-A4DD-0649-9179-2344DD187DC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rot="21107890">
                <a:off x="4126473" y="2527812"/>
                <a:ext cx="407712" cy="407712"/>
              </a:xfrm>
              <a:prstGeom prst="rect">
                <a:avLst/>
              </a:prstGeom>
            </p:spPr>
          </p:pic>
        </p:grpSp>
        <p:pic>
          <p:nvPicPr>
            <p:cNvPr id="119" name="Grafikk 14" descr="Dollar med heldekkende fyll">
              <a:extLst>
                <a:ext uri="{FF2B5EF4-FFF2-40B4-BE49-F238E27FC236}">
                  <a16:creationId xmlns:a16="http://schemas.microsoft.com/office/drawing/2014/main" id="{F5E40311-3AD4-F740-937A-15F80D9829B7}"/>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4333022" y="3962863"/>
              <a:ext cx="666749" cy="666749"/>
            </a:xfrm>
            <a:prstGeom prst="rect">
              <a:avLst/>
            </a:prstGeom>
          </p:spPr>
        </p:pic>
        <p:sp>
          <p:nvSpPr>
            <p:cNvPr id="120" name="Rektangel: avrundede hjørner 141">
              <a:extLst>
                <a:ext uri="{FF2B5EF4-FFF2-40B4-BE49-F238E27FC236}">
                  <a16:creationId xmlns:a16="http://schemas.microsoft.com/office/drawing/2014/main" id="{CD9161BE-17A0-7146-9F56-3232EC26D792}"/>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1" name="Rett linje 142">
              <a:extLst>
                <a:ext uri="{FF2B5EF4-FFF2-40B4-BE49-F238E27FC236}">
                  <a16:creationId xmlns:a16="http://schemas.microsoft.com/office/drawing/2014/main" id="{D51FB56E-DEA5-8743-B694-328D90051C5E}"/>
                </a:ext>
              </a:extLst>
            </p:cNvPr>
            <p:cNvCxnSpPr>
              <a:cxnSpLocks/>
            </p:cNvCxnSpPr>
            <p:nvPr/>
          </p:nvCxnSpPr>
          <p:spPr>
            <a:xfrm flipV="1">
              <a:off x="4250342" y="4833949"/>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122" name="Rett linje 143">
              <a:extLst>
                <a:ext uri="{FF2B5EF4-FFF2-40B4-BE49-F238E27FC236}">
                  <a16:creationId xmlns:a16="http://schemas.microsoft.com/office/drawing/2014/main" id="{FB369AD2-00FC-AC40-A638-9FA1DFA9AE93}"/>
                </a:ext>
              </a:extLst>
            </p:cNvPr>
            <p:cNvCxnSpPr>
              <a:cxnSpLocks/>
            </p:cNvCxnSpPr>
            <p:nvPr/>
          </p:nvCxnSpPr>
          <p:spPr>
            <a:xfrm>
              <a:off x="4461729" y="563317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Rett linje 150">
              <a:extLst>
                <a:ext uri="{FF2B5EF4-FFF2-40B4-BE49-F238E27FC236}">
                  <a16:creationId xmlns:a16="http://schemas.microsoft.com/office/drawing/2014/main" id="{35763842-8133-BE43-895D-6946705207AD}"/>
                </a:ext>
              </a:extLst>
            </p:cNvPr>
            <p:cNvCxnSpPr>
              <a:cxnSpLocks/>
            </p:cNvCxnSpPr>
            <p:nvPr/>
          </p:nvCxnSpPr>
          <p:spPr>
            <a:xfrm>
              <a:off x="4461729" y="552123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Rett linje 151">
              <a:extLst>
                <a:ext uri="{FF2B5EF4-FFF2-40B4-BE49-F238E27FC236}">
                  <a16:creationId xmlns:a16="http://schemas.microsoft.com/office/drawing/2014/main" id="{DD2B183B-5B04-574A-BB48-FD112E6AD732}"/>
                </a:ext>
              </a:extLst>
            </p:cNvPr>
            <p:cNvCxnSpPr>
              <a:cxnSpLocks/>
            </p:cNvCxnSpPr>
            <p:nvPr/>
          </p:nvCxnSpPr>
          <p:spPr>
            <a:xfrm>
              <a:off x="5395209" y="563317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Rett linje 152">
              <a:extLst>
                <a:ext uri="{FF2B5EF4-FFF2-40B4-BE49-F238E27FC236}">
                  <a16:creationId xmlns:a16="http://schemas.microsoft.com/office/drawing/2014/main" id="{19DA2026-F2A0-1449-8522-052186E76891}"/>
                </a:ext>
              </a:extLst>
            </p:cNvPr>
            <p:cNvCxnSpPr>
              <a:cxnSpLocks/>
            </p:cNvCxnSpPr>
            <p:nvPr/>
          </p:nvCxnSpPr>
          <p:spPr>
            <a:xfrm>
              <a:off x="5395209" y="552685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Rett linje 153">
              <a:extLst>
                <a:ext uri="{FF2B5EF4-FFF2-40B4-BE49-F238E27FC236}">
                  <a16:creationId xmlns:a16="http://schemas.microsoft.com/office/drawing/2014/main" id="{6FE95750-5CD9-CD4C-A79A-33927EEC948F}"/>
                </a:ext>
              </a:extLst>
            </p:cNvPr>
            <p:cNvCxnSpPr>
              <a:cxnSpLocks/>
            </p:cNvCxnSpPr>
            <p:nvPr/>
          </p:nvCxnSpPr>
          <p:spPr>
            <a:xfrm>
              <a:off x="6306715" y="5526856"/>
              <a:ext cx="675110"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Rett linje 154">
              <a:extLst>
                <a:ext uri="{FF2B5EF4-FFF2-40B4-BE49-F238E27FC236}">
                  <a16:creationId xmlns:a16="http://schemas.microsoft.com/office/drawing/2014/main" id="{D2688DC2-8F6E-4244-88F7-D355097DFDA0}"/>
                </a:ext>
              </a:extLst>
            </p:cNvPr>
            <p:cNvCxnSpPr>
              <a:cxnSpLocks/>
            </p:cNvCxnSpPr>
            <p:nvPr/>
          </p:nvCxnSpPr>
          <p:spPr>
            <a:xfrm>
              <a:off x="6306715" y="5633176"/>
              <a:ext cx="43337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Pil: vinkeltegn 23">
              <a:extLst>
                <a:ext uri="{FF2B5EF4-FFF2-40B4-BE49-F238E27FC236}">
                  <a16:creationId xmlns:a16="http://schemas.microsoft.com/office/drawing/2014/main" id="{459E0C69-6DC0-0549-8ED3-0568CBD030B4}"/>
                </a:ext>
              </a:extLst>
            </p:cNvPr>
            <p:cNvSpPr/>
            <p:nvPr/>
          </p:nvSpPr>
          <p:spPr>
            <a:xfrm>
              <a:off x="4333022" y="4918337"/>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9" name="Pil: vinkeltegn 157">
              <a:extLst>
                <a:ext uri="{FF2B5EF4-FFF2-40B4-BE49-F238E27FC236}">
                  <a16:creationId xmlns:a16="http://schemas.microsoft.com/office/drawing/2014/main" id="{0C0A42CC-9E31-A542-8CBB-8E1802A8723C}"/>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30" name="Pil: vinkeltegn 158">
              <a:extLst>
                <a:ext uri="{FF2B5EF4-FFF2-40B4-BE49-F238E27FC236}">
                  <a16:creationId xmlns:a16="http://schemas.microsoft.com/office/drawing/2014/main" id="{29621564-A7AD-B642-A10C-0B7668A669CB}"/>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31" name="Pil: vinkeltegn 160">
              <a:extLst>
                <a:ext uri="{FF2B5EF4-FFF2-40B4-BE49-F238E27FC236}">
                  <a16:creationId xmlns:a16="http://schemas.microsoft.com/office/drawing/2014/main" id="{73FEC0D7-970B-C84B-865E-E22F59629583}"/>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32" name="Rett linje 161">
              <a:extLst>
                <a:ext uri="{FF2B5EF4-FFF2-40B4-BE49-F238E27FC236}">
                  <a16:creationId xmlns:a16="http://schemas.microsoft.com/office/drawing/2014/main" id="{2F402935-A3A2-4C44-B4AD-7BDA2FA964DB}"/>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3" name="Rett linje 162">
              <a:extLst>
                <a:ext uri="{FF2B5EF4-FFF2-40B4-BE49-F238E27FC236}">
                  <a16:creationId xmlns:a16="http://schemas.microsoft.com/office/drawing/2014/main" id="{F7675CC7-3629-734D-AB71-628CED158A52}"/>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561858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F42C75-8B90-47CA-B188-8D737668817A}"/>
              </a:ext>
            </a:extLst>
          </p:cNvPr>
          <p:cNvGrpSpPr>
            <a:grpSpLocks noChangeAspect="1"/>
          </p:cNvGrpSpPr>
          <p:nvPr/>
        </p:nvGrpSpPr>
        <p:grpSpPr>
          <a:xfrm>
            <a:off x="3234990" y="2461355"/>
            <a:ext cx="1945057" cy="1375908"/>
            <a:chOff x="7906773" y="1175056"/>
            <a:chExt cx="3352800" cy="2371725"/>
          </a:xfrm>
        </p:grpSpPr>
        <p:sp>
          <p:nvSpPr>
            <p:cNvPr id="32" name="Rektangel 31">
              <a:extLst>
                <a:ext uri="{FF2B5EF4-FFF2-40B4-BE49-F238E27FC236}">
                  <a16:creationId xmlns:a16="http://schemas.microsoft.com/office/drawing/2014/main" id="{DA73037B-D79E-44EF-90F1-FC1ACD6EEF84}"/>
                </a:ext>
              </a:extLst>
            </p:cNvPr>
            <p:cNvSpPr/>
            <p:nvPr/>
          </p:nvSpPr>
          <p:spPr>
            <a:xfrm>
              <a:off x="7906773" y="1175056"/>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 name="Rektangel 32">
              <a:extLst>
                <a:ext uri="{FF2B5EF4-FFF2-40B4-BE49-F238E27FC236}">
                  <a16:creationId xmlns:a16="http://schemas.microsoft.com/office/drawing/2014/main" id="{87EDC19B-3528-4C92-8D5A-C38E60459246}"/>
                </a:ext>
              </a:extLst>
            </p:cNvPr>
            <p:cNvSpPr/>
            <p:nvPr/>
          </p:nvSpPr>
          <p:spPr>
            <a:xfrm>
              <a:off x="8030598" y="127030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Firma</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3" name="Ellipse 52">
              <a:extLst>
                <a:ext uri="{FF2B5EF4-FFF2-40B4-BE49-F238E27FC236}">
                  <a16:creationId xmlns:a16="http://schemas.microsoft.com/office/drawing/2014/main" id="{2AABA4B2-1C90-4CEE-BFBA-1B12640CB513}"/>
                </a:ext>
              </a:extLst>
            </p:cNvPr>
            <p:cNvSpPr/>
            <p:nvPr/>
          </p:nvSpPr>
          <p:spPr>
            <a:xfrm>
              <a:off x="8095947" y="1620662"/>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6" name="Rett linje 35">
              <a:extLst>
                <a:ext uri="{FF2B5EF4-FFF2-40B4-BE49-F238E27FC236}">
                  <a16:creationId xmlns:a16="http://schemas.microsoft.com/office/drawing/2014/main" id="{6DB0C586-BD52-48AF-9B19-B6DE6D279D95}"/>
                </a:ext>
              </a:extLst>
            </p:cNvPr>
            <p:cNvCxnSpPr/>
            <p:nvPr/>
          </p:nvCxnSpPr>
          <p:spPr>
            <a:xfrm>
              <a:off x="9078348" y="1832281"/>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Rett linje 36">
              <a:extLst>
                <a:ext uri="{FF2B5EF4-FFF2-40B4-BE49-F238E27FC236}">
                  <a16:creationId xmlns:a16="http://schemas.microsoft.com/office/drawing/2014/main" id="{01C9EEEE-F02D-4B5F-85C5-1555CF827F2C}"/>
                </a:ext>
              </a:extLst>
            </p:cNvPr>
            <p:cNvCxnSpPr/>
            <p:nvPr/>
          </p:nvCxnSpPr>
          <p:spPr>
            <a:xfrm>
              <a:off x="9078348" y="2060881"/>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Rett linje 37">
              <a:extLst>
                <a:ext uri="{FF2B5EF4-FFF2-40B4-BE49-F238E27FC236}">
                  <a16:creationId xmlns:a16="http://schemas.microsoft.com/office/drawing/2014/main" id="{E56A8717-F385-4BE2-9DA3-24C589F4140F}"/>
                </a:ext>
              </a:extLst>
            </p:cNvPr>
            <p:cNvCxnSpPr/>
            <p:nvPr/>
          </p:nvCxnSpPr>
          <p:spPr>
            <a:xfrm>
              <a:off x="9078348" y="2276797"/>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43" name="Gruppe 42">
              <a:extLst>
                <a:ext uri="{FF2B5EF4-FFF2-40B4-BE49-F238E27FC236}">
                  <a16:creationId xmlns:a16="http://schemas.microsoft.com/office/drawing/2014/main" id="{EA46CB82-4E5A-47B7-824F-38E20768B100}"/>
                </a:ext>
              </a:extLst>
            </p:cNvPr>
            <p:cNvGrpSpPr/>
            <p:nvPr/>
          </p:nvGrpSpPr>
          <p:grpSpPr>
            <a:xfrm>
              <a:off x="10950010" y="1367937"/>
              <a:ext cx="171450" cy="78581"/>
              <a:chOff x="3910012" y="2269331"/>
              <a:chExt cx="171450" cy="78581"/>
            </a:xfrm>
          </p:grpSpPr>
          <p:cxnSp>
            <p:nvCxnSpPr>
              <p:cNvPr id="50" name="Rett linje 49">
                <a:extLst>
                  <a:ext uri="{FF2B5EF4-FFF2-40B4-BE49-F238E27FC236}">
                    <a16:creationId xmlns:a16="http://schemas.microsoft.com/office/drawing/2014/main" id="{302F8B9B-17BB-4CE5-B421-9B2615DD276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1" name="Rett linje 50">
                <a:extLst>
                  <a:ext uri="{FF2B5EF4-FFF2-40B4-BE49-F238E27FC236}">
                    <a16:creationId xmlns:a16="http://schemas.microsoft.com/office/drawing/2014/main" id="{B24FEDA5-DD07-4733-85BC-2FEC4EB64FC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2" name="Rett linje 51">
                <a:extLst>
                  <a:ext uri="{FF2B5EF4-FFF2-40B4-BE49-F238E27FC236}">
                    <a16:creationId xmlns:a16="http://schemas.microsoft.com/office/drawing/2014/main" id="{22DC79C4-55FE-4FD1-AA0D-D34198593B49}"/>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45" name="Grafikk 44" descr="Stjerne kontur">
              <a:extLst>
                <a:ext uri="{FF2B5EF4-FFF2-40B4-BE49-F238E27FC236}">
                  <a16:creationId xmlns:a16="http://schemas.microsoft.com/office/drawing/2014/main" id="{AA5C9328-22D1-43E0-A09D-400C1FBE6AF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107890">
              <a:off x="10699746" y="1616893"/>
              <a:ext cx="407712" cy="407712"/>
            </a:xfrm>
            <a:prstGeom prst="rect">
              <a:avLst/>
            </a:prstGeom>
          </p:spPr>
        </p:pic>
        <p:pic>
          <p:nvPicPr>
            <p:cNvPr id="46" name="Grafikk 45" descr="Sirkel med pil venstre kontur">
              <a:extLst>
                <a:ext uri="{FF2B5EF4-FFF2-40B4-BE49-F238E27FC236}">
                  <a16:creationId xmlns:a16="http://schemas.microsoft.com/office/drawing/2014/main" id="{2B558941-4C99-40B9-B85E-21198746687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30827" y="2206442"/>
              <a:ext cx="264922" cy="264922"/>
            </a:xfrm>
            <a:prstGeom prst="rect">
              <a:avLst/>
            </a:prstGeom>
          </p:spPr>
        </p:pic>
        <p:pic>
          <p:nvPicPr>
            <p:cNvPr id="47" name="Grafikk 46" descr="Sirkel med pil venstre kontur">
              <a:extLst>
                <a:ext uri="{FF2B5EF4-FFF2-40B4-BE49-F238E27FC236}">
                  <a16:creationId xmlns:a16="http://schemas.microsoft.com/office/drawing/2014/main" id="{8472C90C-1C60-48EC-80D1-0CFEB9119AD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0548792" y="2206442"/>
              <a:ext cx="264922" cy="264922"/>
            </a:xfrm>
            <a:prstGeom prst="rect">
              <a:avLst/>
            </a:prstGeom>
          </p:spPr>
        </p:pic>
        <p:pic>
          <p:nvPicPr>
            <p:cNvPr id="6" name="Grafikk 5" descr="By med heldekkende fyll">
              <a:extLst>
                <a:ext uri="{FF2B5EF4-FFF2-40B4-BE49-F238E27FC236}">
                  <a16:creationId xmlns:a16="http://schemas.microsoft.com/office/drawing/2014/main" id="{157A1ACF-A63C-4A53-8B3D-4B839A5F9B8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49660" y="1675963"/>
              <a:ext cx="573368" cy="573368"/>
            </a:xfrm>
            <a:prstGeom prst="rect">
              <a:avLst/>
            </a:prstGeom>
          </p:spPr>
        </p:pic>
        <p:sp>
          <p:nvSpPr>
            <p:cNvPr id="58" name="Rektangel: avrundede hjørner 57">
              <a:extLst>
                <a:ext uri="{FF2B5EF4-FFF2-40B4-BE49-F238E27FC236}">
                  <a16:creationId xmlns:a16="http://schemas.microsoft.com/office/drawing/2014/main" id="{A8C147E5-2111-41B1-9847-0B6F7BA6896C}"/>
                </a:ext>
              </a:extLst>
            </p:cNvPr>
            <p:cNvSpPr/>
            <p:nvPr/>
          </p:nvSpPr>
          <p:spPr>
            <a:xfrm>
              <a:off x="8114322" y="2614035"/>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6" name="Rett linje 55">
              <a:extLst>
                <a:ext uri="{FF2B5EF4-FFF2-40B4-BE49-F238E27FC236}">
                  <a16:creationId xmlns:a16="http://schemas.microsoft.com/office/drawing/2014/main" id="{B7E86FFF-453F-48A0-9C7A-72AD7D9206EA}"/>
                </a:ext>
              </a:extLst>
            </p:cNvPr>
            <p:cNvCxnSpPr>
              <a:cxnSpLocks/>
            </p:cNvCxnSpPr>
            <p:nvPr/>
          </p:nvCxnSpPr>
          <p:spPr>
            <a:xfrm flipV="1">
              <a:off x="8030598" y="2516006"/>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71" name="Rett linje 70">
              <a:extLst>
                <a:ext uri="{FF2B5EF4-FFF2-40B4-BE49-F238E27FC236}">
                  <a16:creationId xmlns:a16="http://schemas.microsoft.com/office/drawing/2014/main" id="{639844E9-3548-4357-82C7-80ED067F945D}"/>
                </a:ext>
              </a:extLst>
            </p:cNvPr>
            <p:cNvCxnSpPr>
              <a:cxnSpLocks/>
            </p:cNvCxnSpPr>
            <p:nvPr/>
          </p:nvCxnSpPr>
          <p:spPr>
            <a:xfrm>
              <a:off x="8291508" y="27667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E1BABD92-F002-4672-9BDA-FF035AD324F1}"/>
                </a:ext>
              </a:extLst>
            </p:cNvPr>
            <p:cNvCxnSpPr>
              <a:cxnSpLocks/>
            </p:cNvCxnSpPr>
            <p:nvPr/>
          </p:nvCxnSpPr>
          <p:spPr>
            <a:xfrm>
              <a:off x="8286229" y="2896785"/>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966B9B4B-4519-48E9-A23C-4C8AEC99E32B}"/>
                </a:ext>
              </a:extLst>
            </p:cNvPr>
            <p:cNvCxnSpPr>
              <a:cxnSpLocks/>
            </p:cNvCxnSpPr>
            <p:nvPr/>
          </p:nvCxnSpPr>
          <p:spPr>
            <a:xfrm>
              <a:off x="8286229" y="302049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74">
              <a:extLst>
                <a:ext uri="{FF2B5EF4-FFF2-40B4-BE49-F238E27FC236}">
                  <a16:creationId xmlns:a16="http://schemas.microsoft.com/office/drawing/2014/main" id="{CE70D321-47F0-412F-A056-7666341628D7}"/>
                </a:ext>
              </a:extLst>
            </p:cNvPr>
            <p:cNvCxnSpPr>
              <a:cxnSpLocks/>
            </p:cNvCxnSpPr>
            <p:nvPr/>
          </p:nvCxnSpPr>
          <p:spPr>
            <a:xfrm>
              <a:off x="8291508" y="314431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85">
              <a:extLst>
                <a:ext uri="{FF2B5EF4-FFF2-40B4-BE49-F238E27FC236}">
                  <a16:creationId xmlns:a16="http://schemas.microsoft.com/office/drawing/2014/main" id="{C889D7C3-5D26-44E2-8CFE-F91B2C7ABCC6}"/>
                </a:ext>
              </a:extLst>
            </p:cNvPr>
            <p:cNvCxnSpPr>
              <a:cxnSpLocks/>
            </p:cNvCxnSpPr>
            <p:nvPr/>
          </p:nvCxnSpPr>
          <p:spPr>
            <a:xfrm>
              <a:off x="9306947" y="27667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Rett linje 92">
              <a:extLst>
                <a:ext uri="{FF2B5EF4-FFF2-40B4-BE49-F238E27FC236}">
                  <a16:creationId xmlns:a16="http://schemas.microsoft.com/office/drawing/2014/main" id="{8E03A2F5-2949-4C2C-8AAA-C5C10FA9480F}"/>
                </a:ext>
              </a:extLst>
            </p:cNvPr>
            <p:cNvCxnSpPr>
              <a:cxnSpLocks/>
            </p:cNvCxnSpPr>
            <p:nvPr/>
          </p:nvCxnSpPr>
          <p:spPr>
            <a:xfrm>
              <a:off x="9306947" y="2896785"/>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93">
              <a:extLst>
                <a:ext uri="{FF2B5EF4-FFF2-40B4-BE49-F238E27FC236}">
                  <a16:creationId xmlns:a16="http://schemas.microsoft.com/office/drawing/2014/main" id="{7DE31DCC-EB71-4B06-B476-DC7D4209FB80}"/>
                </a:ext>
              </a:extLst>
            </p:cNvPr>
            <p:cNvCxnSpPr>
              <a:cxnSpLocks/>
            </p:cNvCxnSpPr>
            <p:nvPr/>
          </p:nvCxnSpPr>
          <p:spPr>
            <a:xfrm>
              <a:off x="9306947" y="302049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94">
              <a:extLst>
                <a:ext uri="{FF2B5EF4-FFF2-40B4-BE49-F238E27FC236}">
                  <a16:creationId xmlns:a16="http://schemas.microsoft.com/office/drawing/2014/main" id="{580BF173-94E1-4AAD-8DE4-E1781C165DEB}"/>
                </a:ext>
              </a:extLst>
            </p:cNvPr>
            <p:cNvCxnSpPr>
              <a:cxnSpLocks/>
            </p:cNvCxnSpPr>
            <p:nvPr/>
          </p:nvCxnSpPr>
          <p:spPr>
            <a:xfrm>
              <a:off x="9306947" y="314431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Grafikk 11" descr="Sjekkboks avmerket med heldekkende fyll">
              <a:extLst>
                <a:ext uri="{FF2B5EF4-FFF2-40B4-BE49-F238E27FC236}">
                  <a16:creationId xmlns:a16="http://schemas.microsoft.com/office/drawing/2014/main" id="{705C923F-F5DB-410A-8320-ED47C6F8218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217642" y="2632551"/>
              <a:ext cx="331150" cy="331150"/>
            </a:xfrm>
            <a:prstGeom prst="rect">
              <a:avLst/>
            </a:prstGeom>
          </p:spPr>
        </p:pic>
        <p:pic>
          <p:nvPicPr>
            <p:cNvPr id="96" name="Grafikk 95" descr="Sjekkboks avmerket med heldekkende fyll">
              <a:extLst>
                <a:ext uri="{FF2B5EF4-FFF2-40B4-BE49-F238E27FC236}">
                  <a16:creationId xmlns:a16="http://schemas.microsoft.com/office/drawing/2014/main" id="{2532646C-B92D-4912-9478-E460F8195DE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225999" y="2871915"/>
              <a:ext cx="331150" cy="331150"/>
            </a:xfrm>
            <a:prstGeom prst="rect">
              <a:avLst/>
            </a:prstGeom>
          </p:spPr>
        </p:pic>
      </p:grpSp>
      <p:sp>
        <p:nvSpPr>
          <p:cNvPr id="108" name="TekstSylinder 48">
            <a:extLst>
              <a:ext uri="{FF2B5EF4-FFF2-40B4-BE49-F238E27FC236}">
                <a16:creationId xmlns:a16="http://schemas.microsoft.com/office/drawing/2014/main" id="{A0A36C81-C8C9-46B1-9AC7-0C36A4CE7059}"/>
              </a:ext>
            </a:extLst>
          </p:cNvPr>
          <p:cNvSpPr txBox="1"/>
          <p:nvPr/>
        </p:nvSpPr>
        <p:spPr>
          <a:xfrm>
            <a:off x="3353932" y="2196476"/>
            <a:ext cx="1662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CRM </a:t>
            </a:r>
            <a:r>
              <a:rPr kumimoji="0" lang="nb-NO" sz="1400" b="0" i="0" u="none" strike="noStrike" kern="1200" cap="none" spc="0" normalizeH="0" baseline="0" noProof="0" dirty="0" err="1">
                <a:ln>
                  <a:noFill/>
                </a:ln>
                <a:solidFill>
                  <a:srgbClr val="2B2929"/>
                </a:solidFill>
                <a:effectLst/>
                <a:uLnTx/>
                <a:uFillTx/>
                <a:latin typeface="Arial" panose="020B0604020202020204"/>
                <a:ea typeface="+mn-ea"/>
                <a:cs typeface="+mn-cs"/>
              </a:rPr>
              <a:t>Datenbank</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76" name="Gruppe 25">
            <a:extLst>
              <a:ext uri="{FF2B5EF4-FFF2-40B4-BE49-F238E27FC236}">
                <a16:creationId xmlns:a16="http://schemas.microsoft.com/office/drawing/2014/main" id="{E2A59EA6-0567-4C7B-B87D-080CC0BCC64C}"/>
              </a:ext>
            </a:extLst>
          </p:cNvPr>
          <p:cNvGrpSpPr>
            <a:grpSpLocks noChangeAspect="1"/>
          </p:cNvGrpSpPr>
          <p:nvPr/>
        </p:nvGrpSpPr>
        <p:grpSpPr>
          <a:xfrm>
            <a:off x="4732471" y="3132837"/>
            <a:ext cx="1945059" cy="1375908"/>
            <a:chOff x="4696484" y="1818425"/>
            <a:chExt cx="3352800" cy="2371725"/>
          </a:xfrm>
        </p:grpSpPr>
        <p:grpSp>
          <p:nvGrpSpPr>
            <p:cNvPr id="77" name="Gruppe 99">
              <a:extLst>
                <a:ext uri="{FF2B5EF4-FFF2-40B4-BE49-F238E27FC236}">
                  <a16:creationId xmlns:a16="http://schemas.microsoft.com/office/drawing/2014/main" id="{8624F839-1DFB-4DB6-B839-01ACCAF732E5}"/>
                </a:ext>
              </a:extLst>
            </p:cNvPr>
            <p:cNvGrpSpPr/>
            <p:nvPr/>
          </p:nvGrpSpPr>
          <p:grpSpPr>
            <a:xfrm>
              <a:off x="4696484" y="1818425"/>
              <a:ext cx="3352800" cy="2371725"/>
              <a:chOff x="1333500" y="2085975"/>
              <a:chExt cx="3352800" cy="2371725"/>
            </a:xfrm>
          </p:grpSpPr>
          <p:sp>
            <p:nvSpPr>
              <p:cNvPr id="99" name="Rektangel 100">
                <a:extLst>
                  <a:ext uri="{FF2B5EF4-FFF2-40B4-BE49-F238E27FC236}">
                    <a16:creationId xmlns:a16="http://schemas.microsoft.com/office/drawing/2014/main" id="{F915F7D0-D353-48B0-B019-A669E3B84F9F}"/>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00" name="Rektangel 101">
                <a:extLst>
                  <a:ext uri="{FF2B5EF4-FFF2-40B4-BE49-F238E27FC236}">
                    <a16:creationId xmlns:a16="http://schemas.microsoft.com/office/drawing/2014/main" id="{F98FD7A8-8DF4-4B33-8A34-A8248375EAAD}"/>
                  </a:ext>
                </a:extLst>
              </p:cNvPr>
              <p:cNvSpPr/>
              <p:nvPr/>
            </p:nvSpPr>
            <p:spPr>
              <a:xfrm>
                <a:off x="1457325" y="2181225"/>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Person</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1" name="Gruppe 102">
                <a:extLst>
                  <a:ext uri="{FF2B5EF4-FFF2-40B4-BE49-F238E27FC236}">
                    <a16:creationId xmlns:a16="http://schemas.microsoft.com/office/drawing/2014/main" id="{6A047BB5-01AA-4A58-B255-147A9BB4C131}"/>
                  </a:ext>
                </a:extLst>
              </p:cNvPr>
              <p:cNvGrpSpPr/>
              <p:nvPr/>
            </p:nvGrpSpPr>
            <p:grpSpPr>
              <a:xfrm>
                <a:off x="1522674" y="2531581"/>
                <a:ext cx="701413" cy="698196"/>
                <a:chOff x="5676900" y="2528887"/>
                <a:chExt cx="838200" cy="790575"/>
              </a:xfrm>
            </p:grpSpPr>
            <p:sp>
              <p:nvSpPr>
                <p:cNvPr id="111" name="Ellipse 118">
                  <a:extLst>
                    <a:ext uri="{FF2B5EF4-FFF2-40B4-BE49-F238E27FC236}">
                      <a16:creationId xmlns:a16="http://schemas.microsoft.com/office/drawing/2014/main" id="{1BFD2249-5E06-48C7-9D6C-F5523022E48A}"/>
                    </a:ext>
                  </a:extLst>
                </p:cNvPr>
                <p:cNvSpPr/>
                <p:nvPr/>
              </p:nvSpPr>
              <p:spPr>
                <a:xfrm>
                  <a:off x="5676900" y="2528887"/>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2" name="Grafikk 119" descr="Bruker med heldekkende fyll">
                  <a:extLst>
                    <a:ext uri="{FF2B5EF4-FFF2-40B4-BE49-F238E27FC236}">
                      <a16:creationId xmlns:a16="http://schemas.microsoft.com/office/drawing/2014/main" id="{088C9620-B062-402E-B17A-104EF212B62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748337" y="2576511"/>
                  <a:ext cx="695325" cy="695325"/>
                </a:xfrm>
                <a:prstGeom prst="rect">
                  <a:avLst/>
                </a:prstGeom>
              </p:spPr>
            </p:pic>
          </p:grpSp>
          <p:cxnSp>
            <p:nvCxnSpPr>
              <p:cNvPr id="102" name="Rett linje 103">
                <a:extLst>
                  <a:ext uri="{FF2B5EF4-FFF2-40B4-BE49-F238E27FC236}">
                    <a16:creationId xmlns:a16="http://schemas.microsoft.com/office/drawing/2014/main" id="{C2C02AF3-F482-4C1F-A18A-49F8825FD26A}"/>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3" name="Rett linje 104">
                <a:extLst>
                  <a:ext uri="{FF2B5EF4-FFF2-40B4-BE49-F238E27FC236}">
                    <a16:creationId xmlns:a16="http://schemas.microsoft.com/office/drawing/2014/main" id="{9449DEA6-9DB9-4F78-846E-BA503C610A75}"/>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4" name="Rett linje 105">
                <a:extLst>
                  <a:ext uri="{FF2B5EF4-FFF2-40B4-BE49-F238E27FC236}">
                    <a16:creationId xmlns:a16="http://schemas.microsoft.com/office/drawing/2014/main" id="{8DB16EE6-B19A-4DE9-AA45-3E8750D7EDF7}"/>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05" name="Gruppe 110">
                <a:extLst>
                  <a:ext uri="{FF2B5EF4-FFF2-40B4-BE49-F238E27FC236}">
                    <a16:creationId xmlns:a16="http://schemas.microsoft.com/office/drawing/2014/main" id="{BF67AC42-7C81-4766-8B30-C35E23C8D2EC}"/>
                  </a:ext>
                </a:extLst>
              </p:cNvPr>
              <p:cNvGrpSpPr/>
              <p:nvPr/>
            </p:nvGrpSpPr>
            <p:grpSpPr>
              <a:xfrm>
                <a:off x="4376737" y="2278856"/>
                <a:ext cx="171450" cy="78581"/>
                <a:chOff x="3910012" y="2269331"/>
                <a:chExt cx="171450" cy="78581"/>
              </a:xfrm>
            </p:grpSpPr>
            <p:cxnSp>
              <p:nvCxnSpPr>
                <p:cNvPr id="107" name="Rett linje 115">
                  <a:extLst>
                    <a:ext uri="{FF2B5EF4-FFF2-40B4-BE49-F238E27FC236}">
                      <a16:creationId xmlns:a16="http://schemas.microsoft.com/office/drawing/2014/main" id="{607E8F94-A12E-47E7-8E64-A9D69137A67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09" name="Rett linje 116">
                  <a:extLst>
                    <a:ext uri="{FF2B5EF4-FFF2-40B4-BE49-F238E27FC236}">
                      <a16:creationId xmlns:a16="http://schemas.microsoft.com/office/drawing/2014/main" id="{CFB1CD82-3BAC-4849-8185-E62379A2554A}"/>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0" name="Rett linje 117">
                  <a:extLst>
                    <a:ext uri="{FF2B5EF4-FFF2-40B4-BE49-F238E27FC236}">
                      <a16:creationId xmlns:a16="http://schemas.microsoft.com/office/drawing/2014/main" id="{9529F49B-341B-4349-95C6-84FE90A21B37}"/>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06" name="Grafikk 111" descr="Stjerne kontur">
                <a:extLst>
                  <a:ext uri="{FF2B5EF4-FFF2-40B4-BE49-F238E27FC236}">
                    <a16:creationId xmlns:a16="http://schemas.microsoft.com/office/drawing/2014/main" id="{D1287679-AFF6-4577-81E1-6B13EF697FF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21107890">
                <a:off x="4126473" y="2527812"/>
                <a:ext cx="407712" cy="407712"/>
              </a:xfrm>
              <a:prstGeom prst="rect">
                <a:avLst/>
              </a:prstGeom>
            </p:spPr>
          </p:pic>
        </p:grpSp>
        <p:sp>
          <p:nvSpPr>
            <p:cNvPr id="78" name="Rektangel: avrundede hjørner 163">
              <a:extLst>
                <a:ext uri="{FF2B5EF4-FFF2-40B4-BE49-F238E27FC236}">
                  <a16:creationId xmlns:a16="http://schemas.microsoft.com/office/drawing/2014/main" id="{1F4C7C71-0250-4DB6-BE42-0B202DD914F8}"/>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9" name="Rett linje 164">
              <a:extLst>
                <a:ext uri="{FF2B5EF4-FFF2-40B4-BE49-F238E27FC236}">
                  <a16:creationId xmlns:a16="http://schemas.microsoft.com/office/drawing/2014/main" id="{F4628FC5-036E-4621-B782-63CD434DEED5}"/>
                </a:ext>
              </a:extLst>
            </p:cNvPr>
            <p:cNvCxnSpPr>
              <a:cxnSpLocks/>
            </p:cNvCxnSpPr>
            <p:nvPr/>
          </p:nvCxnSpPr>
          <p:spPr>
            <a:xfrm flipV="1">
              <a:off x="4870992" y="3173392"/>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81" name="Rett linje 165">
              <a:extLst>
                <a:ext uri="{FF2B5EF4-FFF2-40B4-BE49-F238E27FC236}">
                  <a16:creationId xmlns:a16="http://schemas.microsoft.com/office/drawing/2014/main" id="{3C659131-8974-4F6B-A680-BBA8D977B606}"/>
                </a:ext>
              </a:extLst>
            </p:cNvPr>
            <p:cNvCxnSpPr>
              <a:cxnSpLocks/>
            </p:cNvCxnSpPr>
            <p:nvPr/>
          </p:nvCxnSpPr>
          <p:spPr>
            <a:xfrm>
              <a:off x="5131902" y="342415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66">
              <a:extLst>
                <a:ext uri="{FF2B5EF4-FFF2-40B4-BE49-F238E27FC236}">
                  <a16:creationId xmlns:a16="http://schemas.microsoft.com/office/drawing/2014/main" id="{943900E3-9FC8-46CF-B20B-A8F002295AD4}"/>
                </a:ext>
              </a:extLst>
            </p:cNvPr>
            <p:cNvCxnSpPr>
              <a:cxnSpLocks/>
            </p:cNvCxnSpPr>
            <p:nvPr/>
          </p:nvCxnSpPr>
          <p:spPr>
            <a:xfrm>
              <a:off x="5126623" y="35541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Rett linje 167">
              <a:extLst>
                <a:ext uri="{FF2B5EF4-FFF2-40B4-BE49-F238E27FC236}">
                  <a16:creationId xmlns:a16="http://schemas.microsoft.com/office/drawing/2014/main" id="{D532DA69-A357-4D1F-BB17-275C7369AB9A}"/>
                </a:ext>
              </a:extLst>
            </p:cNvPr>
            <p:cNvCxnSpPr>
              <a:cxnSpLocks/>
            </p:cNvCxnSpPr>
            <p:nvPr/>
          </p:nvCxnSpPr>
          <p:spPr>
            <a:xfrm>
              <a:off x="5126623" y="3677878"/>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Rett linje 169">
              <a:extLst>
                <a:ext uri="{FF2B5EF4-FFF2-40B4-BE49-F238E27FC236}">
                  <a16:creationId xmlns:a16="http://schemas.microsoft.com/office/drawing/2014/main" id="{25BB7FA8-AD5C-4FF9-8615-260CA71001B0}"/>
                </a:ext>
              </a:extLst>
            </p:cNvPr>
            <p:cNvCxnSpPr>
              <a:cxnSpLocks/>
            </p:cNvCxnSpPr>
            <p:nvPr/>
          </p:nvCxnSpPr>
          <p:spPr>
            <a:xfrm>
              <a:off x="5131902" y="3801703"/>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Rett linje 170">
              <a:extLst>
                <a:ext uri="{FF2B5EF4-FFF2-40B4-BE49-F238E27FC236}">
                  <a16:creationId xmlns:a16="http://schemas.microsoft.com/office/drawing/2014/main" id="{50941FB5-0ECF-40CE-9D94-4B4F52E3CFDC}"/>
                </a:ext>
              </a:extLst>
            </p:cNvPr>
            <p:cNvCxnSpPr>
              <a:cxnSpLocks/>
            </p:cNvCxnSpPr>
            <p:nvPr/>
          </p:nvCxnSpPr>
          <p:spPr>
            <a:xfrm>
              <a:off x="6147341" y="342415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Rett linje 171">
              <a:extLst>
                <a:ext uri="{FF2B5EF4-FFF2-40B4-BE49-F238E27FC236}">
                  <a16:creationId xmlns:a16="http://schemas.microsoft.com/office/drawing/2014/main" id="{11D6B8A8-8F35-4882-8607-377BF0BAA1CB}"/>
                </a:ext>
              </a:extLst>
            </p:cNvPr>
            <p:cNvCxnSpPr>
              <a:cxnSpLocks/>
            </p:cNvCxnSpPr>
            <p:nvPr/>
          </p:nvCxnSpPr>
          <p:spPr>
            <a:xfrm>
              <a:off x="6147341" y="35541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Rett linje 172">
              <a:extLst>
                <a:ext uri="{FF2B5EF4-FFF2-40B4-BE49-F238E27FC236}">
                  <a16:creationId xmlns:a16="http://schemas.microsoft.com/office/drawing/2014/main" id="{0683BBA6-3D64-41D2-96EB-56842B599BF4}"/>
                </a:ext>
              </a:extLst>
            </p:cNvPr>
            <p:cNvCxnSpPr>
              <a:cxnSpLocks/>
            </p:cNvCxnSpPr>
            <p:nvPr/>
          </p:nvCxnSpPr>
          <p:spPr>
            <a:xfrm>
              <a:off x="6147341" y="3677878"/>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Rett linje 173">
              <a:extLst>
                <a:ext uri="{FF2B5EF4-FFF2-40B4-BE49-F238E27FC236}">
                  <a16:creationId xmlns:a16="http://schemas.microsoft.com/office/drawing/2014/main" id="{1E73E0AC-9242-4A84-ABCE-C74B1B92AA06}"/>
                </a:ext>
              </a:extLst>
            </p:cNvPr>
            <p:cNvCxnSpPr>
              <a:cxnSpLocks/>
            </p:cNvCxnSpPr>
            <p:nvPr/>
          </p:nvCxnSpPr>
          <p:spPr>
            <a:xfrm>
              <a:off x="6147341" y="3801703"/>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7" name="Grafikk 174" descr="Sjekkboks avmerket med heldekkende fyll">
              <a:extLst>
                <a:ext uri="{FF2B5EF4-FFF2-40B4-BE49-F238E27FC236}">
                  <a16:creationId xmlns:a16="http://schemas.microsoft.com/office/drawing/2014/main" id="{E107F754-C914-4E0B-89C7-36B398FA011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058036" y="3289937"/>
              <a:ext cx="331150" cy="331150"/>
            </a:xfrm>
            <a:prstGeom prst="rect">
              <a:avLst/>
            </a:prstGeom>
          </p:spPr>
        </p:pic>
        <p:pic>
          <p:nvPicPr>
            <p:cNvPr id="98" name="Grafikk 175" descr="Sjekkboks avmerket med heldekkende fyll">
              <a:extLst>
                <a:ext uri="{FF2B5EF4-FFF2-40B4-BE49-F238E27FC236}">
                  <a16:creationId xmlns:a16="http://schemas.microsoft.com/office/drawing/2014/main" id="{D1B50B76-DFB8-49B5-8041-EDAEC2447AC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066393" y="3529301"/>
              <a:ext cx="331150" cy="331150"/>
            </a:xfrm>
            <a:prstGeom prst="rect">
              <a:avLst/>
            </a:prstGeom>
          </p:spPr>
        </p:pic>
      </p:grpSp>
      <p:pic>
        <p:nvPicPr>
          <p:cNvPr id="141" name="Graphic 140" descr="Arrow: Rotate right with solid fill">
            <a:extLst>
              <a:ext uri="{FF2B5EF4-FFF2-40B4-BE49-F238E27FC236}">
                <a16:creationId xmlns:a16="http://schemas.microsoft.com/office/drawing/2014/main" id="{86677E86-AFFE-48D0-AEFD-DBAD220427A2}"/>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205324" y="2615050"/>
            <a:ext cx="513491" cy="513491"/>
          </a:xfrm>
          <a:prstGeom prst="rect">
            <a:avLst/>
          </a:prstGeom>
        </p:spPr>
      </p:pic>
      <p:sp>
        <p:nvSpPr>
          <p:cNvPr id="142" name="TekstSylinder 48">
            <a:extLst>
              <a:ext uri="{FF2B5EF4-FFF2-40B4-BE49-F238E27FC236}">
                <a16:creationId xmlns:a16="http://schemas.microsoft.com/office/drawing/2014/main" id="{B17095F3-09A8-433D-9BFE-08EDDAF7C3B8}"/>
              </a:ext>
            </a:extLst>
          </p:cNvPr>
          <p:cNvSpPr txBox="1"/>
          <p:nvPr/>
        </p:nvSpPr>
        <p:spPr>
          <a:xfrm>
            <a:off x="2937271" y="5208988"/>
            <a:ext cx="2637472" cy="523220"/>
          </a:xfrm>
          <a:prstGeom prst="rect">
            <a:avLst/>
          </a:prstGeom>
          <a:noFill/>
        </p:spPr>
        <p:txBody>
          <a:bodyPr wrap="square" rtlCol="0">
            <a:spAutoFit/>
          </a:bodyPr>
          <a:lstStyle/>
          <a:p>
            <a:pPr algn="ctr"/>
            <a:r>
              <a:rPr lang="nb-NO" sz="1400" dirty="0" err="1"/>
              <a:t>Nachricht</a:t>
            </a:r>
            <a:r>
              <a:rPr lang="nb-NO" sz="1400" dirty="0"/>
              <a:t> an Kontaktperson</a:t>
            </a:r>
          </a:p>
          <a:p>
            <a:pPr algn="ctr"/>
            <a:r>
              <a:rPr lang="nb-NO" sz="1400" dirty="0" err="1"/>
              <a:t>Datenschutz</a:t>
            </a:r>
            <a:r>
              <a:rPr lang="nb-NO" sz="1400" dirty="0"/>
              <a:t> E-Mail (DSGVO)</a:t>
            </a:r>
            <a:endParaRPr lang="en-US" sz="1400" dirty="0"/>
          </a:p>
        </p:txBody>
      </p:sp>
      <p:grpSp>
        <p:nvGrpSpPr>
          <p:cNvPr id="143" name="Group 142">
            <a:extLst>
              <a:ext uri="{FF2B5EF4-FFF2-40B4-BE49-F238E27FC236}">
                <a16:creationId xmlns:a16="http://schemas.microsoft.com/office/drawing/2014/main" id="{D00AF154-272C-4A44-8E22-C13D4C20D8DF}"/>
              </a:ext>
            </a:extLst>
          </p:cNvPr>
          <p:cNvGrpSpPr/>
          <p:nvPr/>
        </p:nvGrpSpPr>
        <p:grpSpPr>
          <a:xfrm>
            <a:off x="3974666" y="4644880"/>
            <a:ext cx="513491" cy="482478"/>
            <a:chOff x="6013416" y="5390035"/>
            <a:chExt cx="708105" cy="665338"/>
          </a:xfrm>
        </p:grpSpPr>
        <p:sp>
          <p:nvSpPr>
            <p:cNvPr id="144" name="Oval 143">
              <a:extLst>
                <a:ext uri="{FF2B5EF4-FFF2-40B4-BE49-F238E27FC236}">
                  <a16:creationId xmlns:a16="http://schemas.microsoft.com/office/drawing/2014/main" id="{4D46394A-B6F8-4DF9-BA29-0773CF5B34D5}"/>
                </a:ext>
              </a:extLst>
            </p:cNvPr>
            <p:cNvSpPr/>
            <p:nvPr/>
          </p:nvSpPr>
          <p:spPr>
            <a:xfrm>
              <a:off x="6013416" y="5390035"/>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5" name="Graphic 144" descr="Shield Tick with solid fill">
              <a:extLst>
                <a:ext uri="{FF2B5EF4-FFF2-40B4-BE49-F238E27FC236}">
                  <a16:creationId xmlns:a16="http://schemas.microsoft.com/office/drawing/2014/main" id="{76046375-3BDA-4FD6-99B4-D136C70D7B68}"/>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061189" y="5409268"/>
              <a:ext cx="630908" cy="630908"/>
            </a:xfrm>
            <a:prstGeom prst="rect">
              <a:avLst/>
            </a:prstGeom>
          </p:spPr>
        </p:pic>
      </p:grpSp>
      <p:pic>
        <p:nvPicPr>
          <p:cNvPr id="146" name="Graphic 145" descr="Back with solid fill">
            <a:extLst>
              <a:ext uri="{FF2B5EF4-FFF2-40B4-BE49-F238E27FC236}">
                <a16:creationId xmlns:a16="http://schemas.microsoft.com/office/drawing/2014/main" id="{12F2B233-E6B6-4354-BAE5-0C31B70AEB5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a:off x="4577224" y="4525338"/>
            <a:ext cx="602019" cy="602018"/>
          </a:xfrm>
          <a:prstGeom prst="rect">
            <a:avLst/>
          </a:prstGeom>
        </p:spPr>
      </p:pic>
      <p:grpSp>
        <p:nvGrpSpPr>
          <p:cNvPr id="147" name="Gruppe 24">
            <a:extLst>
              <a:ext uri="{FF2B5EF4-FFF2-40B4-BE49-F238E27FC236}">
                <a16:creationId xmlns:a16="http://schemas.microsoft.com/office/drawing/2014/main" id="{358F1737-F54C-4187-B729-4606F4BF7CA2}"/>
              </a:ext>
            </a:extLst>
          </p:cNvPr>
          <p:cNvGrpSpPr>
            <a:grpSpLocks noChangeAspect="1"/>
          </p:cNvGrpSpPr>
          <p:nvPr/>
        </p:nvGrpSpPr>
        <p:grpSpPr>
          <a:xfrm>
            <a:off x="6294588" y="3776011"/>
            <a:ext cx="1969374" cy="1393107"/>
            <a:chOff x="4126517" y="3495723"/>
            <a:chExt cx="3352800" cy="2371725"/>
          </a:xfrm>
        </p:grpSpPr>
        <p:grpSp>
          <p:nvGrpSpPr>
            <p:cNvPr id="148" name="Gruppe 120">
              <a:extLst>
                <a:ext uri="{FF2B5EF4-FFF2-40B4-BE49-F238E27FC236}">
                  <a16:creationId xmlns:a16="http://schemas.microsoft.com/office/drawing/2014/main" id="{CC9AAD6F-25B4-4A0B-9CBF-D38D1E83C9DA}"/>
                </a:ext>
              </a:extLst>
            </p:cNvPr>
            <p:cNvGrpSpPr/>
            <p:nvPr/>
          </p:nvGrpSpPr>
          <p:grpSpPr>
            <a:xfrm>
              <a:off x="4126517" y="3495723"/>
              <a:ext cx="3352800" cy="2371725"/>
              <a:chOff x="1333500" y="2085975"/>
              <a:chExt cx="3352800" cy="2371725"/>
            </a:xfrm>
          </p:grpSpPr>
          <p:sp>
            <p:nvSpPr>
              <p:cNvPr id="164" name="Rektangel 121">
                <a:extLst>
                  <a:ext uri="{FF2B5EF4-FFF2-40B4-BE49-F238E27FC236}">
                    <a16:creationId xmlns:a16="http://schemas.microsoft.com/office/drawing/2014/main" id="{42906F2A-5AAA-49A8-B408-03E1A032B287}"/>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5" name="Rektangel 122">
                <a:extLst>
                  <a:ext uri="{FF2B5EF4-FFF2-40B4-BE49-F238E27FC236}">
                    <a16:creationId xmlns:a16="http://schemas.microsoft.com/office/drawing/2014/main" id="{F017A4CB-650B-42DC-B7EE-99101934806C}"/>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Verkauf</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/Lead</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6" name="Ellipse 139">
                <a:extLst>
                  <a:ext uri="{FF2B5EF4-FFF2-40B4-BE49-F238E27FC236}">
                    <a16:creationId xmlns:a16="http://schemas.microsoft.com/office/drawing/2014/main" id="{7A58FA42-FDF3-4B0E-8498-98B7BEE6F21B}"/>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67" name="Rett linje 124">
                <a:extLst>
                  <a:ext uri="{FF2B5EF4-FFF2-40B4-BE49-F238E27FC236}">
                    <a16:creationId xmlns:a16="http://schemas.microsoft.com/office/drawing/2014/main" id="{ACAE12FE-3063-474E-8744-1A6CFB3BDFD0}"/>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68" name="Gruppe 131">
                <a:extLst>
                  <a:ext uri="{FF2B5EF4-FFF2-40B4-BE49-F238E27FC236}">
                    <a16:creationId xmlns:a16="http://schemas.microsoft.com/office/drawing/2014/main" id="{FCAD2AF2-C5B8-4435-80D7-2432CB96EBF3}"/>
                  </a:ext>
                </a:extLst>
              </p:cNvPr>
              <p:cNvGrpSpPr/>
              <p:nvPr/>
            </p:nvGrpSpPr>
            <p:grpSpPr>
              <a:xfrm>
                <a:off x="4376737" y="2278856"/>
                <a:ext cx="171450" cy="78581"/>
                <a:chOff x="3910012" y="2269331"/>
                <a:chExt cx="171450" cy="78581"/>
              </a:xfrm>
            </p:grpSpPr>
            <p:cxnSp>
              <p:nvCxnSpPr>
                <p:cNvPr id="171" name="Rett linje 136">
                  <a:extLst>
                    <a:ext uri="{FF2B5EF4-FFF2-40B4-BE49-F238E27FC236}">
                      <a16:creationId xmlns:a16="http://schemas.microsoft.com/office/drawing/2014/main" id="{706BB951-4468-43E1-9C51-D8CE3292CF8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2" name="Rett linje 137">
                  <a:extLst>
                    <a:ext uri="{FF2B5EF4-FFF2-40B4-BE49-F238E27FC236}">
                      <a16:creationId xmlns:a16="http://schemas.microsoft.com/office/drawing/2014/main" id="{8EB1F23C-60E9-43A5-A719-3DFC4FC585F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3" name="Rett linje 138">
                  <a:extLst>
                    <a:ext uri="{FF2B5EF4-FFF2-40B4-BE49-F238E27FC236}">
                      <a16:creationId xmlns:a16="http://schemas.microsoft.com/office/drawing/2014/main" id="{0BC38395-CD93-41EE-AE56-E231A6710D04}"/>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70" name="Grafikk 132" descr="Stjerne kontur">
                <a:extLst>
                  <a:ext uri="{FF2B5EF4-FFF2-40B4-BE49-F238E27FC236}">
                    <a16:creationId xmlns:a16="http://schemas.microsoft.com/office/drawing/2014/main" id="{5902B91E-78E8-42D7-96BD-AEB17F7D805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21107890">
                <a:off x="4126473" y="2527812"/>
                <a:ext cx="407712" cy="407712"/>
              </a:xfrm>
              <a:prstGeom prst="rect">
                <a:avLst/>
              </a:prstGeom>
            </p:spPr>
          </p:pic>
        </p:grpSp>
        <p:pic>
          <p:nvPicPr>
            <p:cNvPr id="149" name="Grafikk 14" descr="Dollar med heldekkende fyll">
              <a:extLst>
                <a:ext uri="{FF2B5EF4-FFF2-40B4-BE49-F238E27FC236}">
                  <a16:creationId xmlns:a16="http://schemas.microsoft.com/office/drawing/2014/main" id="{3289E936-194F-48C8-85A6-04E129C4A627}"/>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333022" y="3962863"/>
              <a:ext cx="666749" cy="666749"/>
            </a:xfrm>
            <a:prstGeom prst="rect">
              <a:avLst/>
            </a:prstGeom>
          </p:spPr>
        </p:pic>
        <p:sp>
          <p:nvSpPr>
            <p:cNvPr id="150" name="Rektangel: avrundede hjørner 141">
              <a:extLst>
                <a:ext uri="{FF2B5EF4-FFF2-40B4-BE49-F238E27FC236}">
                  <a16:creationId xmlns:a16="http://schemas.microsoft.com/office/drawing/2014/main" id="{38B5F827-D633-42A7-87A1-28E8CDCF092C}"/>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1" name="Rett linje 142">
              <a:extLst>
                <a:ext uri="{FF2B5EF4-FFF2-40B4-BE49-F238E27FC236}">
                  <a16:creationId xmlns:a16="http://schemas.microsoft.com/office/drawing/2014/main" id="{313CAAF4-9F97-4B78-8ACE-ABD1A2EE838D}"/>
                </a:ext>
              </a:extLst>
            </p:cNvPr>
            <p:cNvCxnSpPr>
              <a:cxnSpLocks/>
            </p:cNvCxnSpPr>
            <p:nvPr/>
          </p:nvCxnSpPr>
          <p:spPr>
            <a:xfrm flipV="1">
              <a:off x="4250342" y="4833949"/>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152" name="Rett linje 143">
              <a:extLst>
                <a:ext uri="{FF2B5EF4-FFF2-40B4-BE49-F238E27FC236}">
                  <a16:creationId xmlns:a16="http://schemas.microsoft.com/office/drawing/2014/main" id="{69D3EFF3-C722-4518-BC15-C2DABDBA4D9C}"/>
                </a:ext>
              </a:extLst>
            </p:cNvPr>
            <p:cNvCxnSpPr>
              <a:cxnSpLocks/>
            </p:cNvCxnSpPr>
            <p:nvPr/>
          </p:nvCxnSpPr>
          <p:spPr>
            <a:xfrm>
              <a:off x="4461729" y="563317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Rett linje 150">
              <a:extLst>
                <a:ext uri="{FF2B5EF4-FFF2-40B4-BE49-F238E27FC236}">
                  <a16:creationId xmlns:a16="http://schemas.microsoft.com/office/drawing/2014/main" id="{A5AA05F5-A109-42B6-995A-B3A48130723E}"/>
                </a:ext>
              </a:extLst>
            </p:cNvPr>
            <p:cNvCxnSpPr>
              <a:cxnSpLocks/>
            </p:cNvCxnSpPr>
            <p:nvPr/>
          </p:nvCxnSpPr>
          <p:spPr>
            <a:xfrm>
              <a:off x="4461729" y="552123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Rett linje 151">
              <a:extLst>
                <a:ext uri="{FF2B5EF4-FFF2-40B4-BE49-F238E27FC236}">
                  <a16:creationId xmlns:a16="http://schemas.microsoft.com/office/drawing/2014/main" id="{32D3EAA4-D86E-4A7C-BD76-DBF4DAB57FB9}"/>
                </a:ext>
              </a:extLst>
            </p:cNvPr>
            <p:cNvCxnSpPr>
              <a:cxnSpLocks/>
            </p:cNvCxnSpPr>
            <p:nvPr/>
          </p:nvCxnSpPr>
          <p:spPr>
            <a:xfrm>
              <a:off x="5395209" y="563317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Rett linje 152">
              <a:extLst>
                <a:ext uri="{FF2B5EF4-FFF2-40B4-BE49-F238E27FC236}">
                  <a16:creationId xmlns:a16="http://schemas.microsoft.com/office/drawing/2014/main" id="{FAACE79F-5B64-4459-A9C7-F37BF2C116D8}"/>
                </a:ext>
              </a:extLst>
            </p:cNvPr>
            <p:cNvCxnSpPr>
              <a:cxnSpLocks/>
            </p:cNvCxnSpPr>
            <p:nvPr/>
          </p:nvCxnSpPr>
          <p:spPr>
            <a:xfrm>
              <a:off x="5395209" y="552685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Rett linje 153">
              <a:extLst>
                <a:ext uri="{FF2B5EF4-FFF2-40B4-BE49-F238E27FC236}">
                  <a16:creationId xmlns:a16="http://schemas.microsoft.com/office/drawing/2014/main" id="{66C738FC-8E0B-4A66-A5D0-468B2A5DD49F}"/>
                </a:ext>
              </a:extLst>
            </p:cNvPr>
            <p:cNvCxnSpPr>
              <a:cxnSpLocks/>
            </p:cNvCxnSpPr>
            <p:nvPr/>
          </p:nvCxnSpPr>
          <p:spPr>
            <a:xfrm>
              <a:off x="6306715" y="5526856"/>
              <a:ext cx="675110"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Rett linje 154">
              <a:extLst>
                <a:ext uri="{FF2B5EF4-FFF2-40B4-BE49-F238E27FC236}">
                  <a16:creationId xmlns:a16="http://schemas.microsoft.com/office/drawing/2014/main" id="{A211FA67-9AAE-4CC6-9D55-C77E0482F11B}"/>
                </a:ext>
              </a:extLst>
            </p:cNvPr>
            <p:cNvCxnSpPr>
              <a:cxnSpLocks/>
            </p:cNvCxnSpPr>
            <p:nvPr/>
          </p:nvCxnSpPr>
          <p:spPr>
            <a:xfrm>
              <a:off x="6306715" y="5633176"/>
              <a:ext cx="43337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8" name="Pil: vinkeltegn 23">
              <a:extLst>
                <a:ext uri="{FF2B5EF4-FFF2-40B4-BE49-F238E27FC236}">
                  <a16:creationId xmlns:a16="http://schemas.microsoft.com/office/drawing/2014/main" id="{D9D46B7C-6887-4147-BD6E-D466C6F52FFC}"/>
                </a:ext>
              </a:extLst>
            </p:cNvPr>
            <p:cNvSpPr/>
            <p:nvPr/>
          </p:nvSpPr>
          <p:spPr>
            <a:xfrm>
              <a:off x="4333022" y="4918337"/>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59" name="Pil: vinkeltegn 157">
              <a:extLst>
                <a:ext uri="{FF2B5EF4-FFF2-40B4-BE49-F238E27FC236}">
                  <a16:creationId xmlns:a16="http://schemas.microsoft.com/office/drawing/2014/main" id="{0C1416E7-F018-45A1-A7F3-CF23814CEB61}"/>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0" name="Pil: vinkeltegn 158">
              <a:extLst>
                <a:ext uri="{FF2B5EF4-FFF2-40B4-BE49-F238E27FC236}">
                  <a16:creationId xmlns:a16="http://schemas.microsoft.com/office/drawing/2014/main" id="{C11775CB-D476-4D99-81D3-362A034CEDB9}"/>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1" name="Pil: vinkeltegn 160">
              <a:extLst>
                <a:ext uri="{FF2B5EF4-FFF2-40B4-BE49-F238E27FC236}">
                  <a16:creationId xmlns:a16="http://schemas.microsoft.com/office/drawing/2014/main" id="{4CF888B5-86C0-4334-8371-213FF23AFDD7}"/>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62" name="Rett linje 161">
              <a:extLst>
                <a:ext uri="{FF2B5EF4-FFF2-40B4-BE49-F238E27FC236}">
                  <a16:creationId xmlns:a16="http://schemas.microsoft.com/office/drawing/2014/main" id="{93A9C7D9-375E-41AA-80CA-4013012B7868}"/>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3" name="Rett linje 162">
              <a:extLst>
                <a:ext uri="{FF2B5EF4-FFF2-40B4-BE49-F238E27FC236}">
                  <a16:creationId xmlns:a16="http://schemas.microsoft.com/office/drawing/2014/main" id="{EB5D6434-B55A-4845-9883-8CEC5C352376}"/>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174" name="Graphic 173" descr="Arrow: Rotate right with solid fill">
            <a:extLst>
              <a:ext uri="{FF2B5EF4-FFF2-40B4-BE49-F238E27FC236}">
                <a16:creationId xmlns:a16="http://schemas.microsoft.com/office/drawing/2014/main" id="{1F6754C3-A30E-4A2E-8084-3D7BF0F5137F}"/>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750270" y="3252360"/>
            <a:ext cx="513491" cy="513491"/>
          </a:xfrm>
          <a:prstGeom prst="rect">
            <a:avLst/>
          </a:prstGeom>
        </p:spPr>
      </p:pic>
      <p:sp>
        <p:nvSpPr>
          <p:cNvPr id="175" name="TekstSylinder 48">
            <a:extLst>
              <a:ext uri="{FF2B5EF4-FFF2-40B4-BE49-F238E27FC236}">
                <a16:creationId xmlns:a16="http://schemas.microsoft.com/office/drawing/2014/main" id="{2A02BEF0-BB92-44B4-AFC6-B818CD2C2B70}"/>
              </a:ext>
            </a:extLst>
          </p:cNvPr>
          <p:cNvSpPr txBox="1"/>
          <p:nvPr/>
        </p:nvSpPr>
        <p:spPr>
          <a:xfrm>
            <a:off x="6842914" y="2216558"/>
            <a:ext cx="2769728" cy="307777"/>
          </a:xfrm>
          <a:prstGeom prst="rect">
            <a:avLst/>
          </a:prstGeom>
          <a:noFill/>
        </p:spPr>
        <p:txBody>
          <a:bodyPr wrap="square" rtlCol="0">
            <a:spAutoFit/>
          </a:bodyPr>
          <a:lstStyle/>
          <a:p>
            <a:pPr algn="ctr"/>
            <a:r>
              <a:rPr lang="nb-NO" sz="1400" dirty="0" err="1"/>
              <a:t>Nachricht</a:t>
            </a:r>
            <a:r>
              <a:rPr lang="nb-NO" sz="1400" dirty="0"/>
              <a:t> an </a:t>
            </a:r>
            <a:r>
              <a:rPr lang="nb-NO" sz="1400" dirty="0" err="1"/>
              <a:t>zuständige</a:t>
            </a:r>
            <a:r>
              <a:rPr lang="nb-NO" sz="1400" dirty="0"/>
              <a:t> Person</a:t>
            </a:r>
            <a:endParaRPr lang="en-US" sz="1400" dirty="0"/>
          </a:p>
        </p:txBody>
      </p:sp>
      <p:grpSp>
        <p:nvGrpSpPr>
          <p:cNvPr id="176" name="Group 175">
            <a:extLst>
              <a:ext uri="{FF2B5EF4-FFF2-40B4-BE49-F238E27FC236}">
                <a16:creationId xmlns:a16="http://schemas.microsoft.com/office/drawing/2014/main" id="{589FB58E-A585-462A-87B3-E97232661B29}"/>
              </a:ext>
            </a:extLst>
          </p:cNvPr>
          <p:cNvGrpSpPr/>
          <p:nvPr/>
        </p:nvGrpSpPr>
        <p:grpSpPr>
          <a:xfrm>
            <a:off x="7667374" y="2552747"/>
            <a:ext cx="513491" cy="482478"/>
            <a:chOff x="9693790" y="483661"/>
            <a:chExt cx="708105" cy="665338"/>
          </a:xfrm>
        </p:grpSpPr>
        <p:sp>
          <p:nvSpPr>
            <p:cNvPr id="177" name="Oval 176">
              <a:extLst>
                <a:ext uri="{FF2B5EF4-FFF2-40B4-BE49-F238E27FC236}">
                  <a16:creationId xmlns:a16="http://schemas.microsoft.com/office/drawing/2014/main" id="{EC534F1E-04A0-4133-B0D5-DCBC59CA02D2}"/>
                </a:ext>
              </a:extLst>
            </p:cNvPr>
            <p:cNvSpPr/>
            <p:nvPr/>
          </p:nvSpPr>
          <p:spPr>
            <a:xfrm>
              <a:off x="9693790" y="48366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8" name="Graphic 177" descr="Bell with solid fill">
              <a:extLst>
                <a:ext uri="{FF2B5EF4-FFF2-40B4-BE49-F238E27FC236}">
                  <a16:creationId xmlns:a16="http://schemas.microsoft.com/office/drawing/2014/main" id="{5B98A20E-C446-48B4-86F9-066A55339106}"/>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9771434" y="530242"/>
              <a:ext cx="559354" cy="559354"/>
            </a:xfrm>
            <a:prstGeom prst="rect">
              <a:avLst/>
            </a:prstGeom>
          </p:spPr>
        </p:pic>
      </p:grpSp>
      <p:pic>
        <p:nvPicPr>
          <p:cNvPr id="179" name="Graphic 178" descr="Arrow: Clockwise curve with solid fill">
            <a:extLst>
              <a:ext uri="{FF2B5EF4-FFF2-40B4-BE49-F238E27FC236}">
                <a16:creationId xmlns:a16="http://schemas.microsoft.com/office/drawing/2014/main" id="{951E0164-FDBE-475A-937A-AE6DDDFD31F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H="1">
            <a:off x="7587498" y="3185949"/>
            <a:ext cx="600188" cy="600187"/>
          </a:xfrm>
          <a:prstGeom prst="rect">
            <a:avLst/>
          </a:prstGeom>
        </p:spPr>
      </p:pic>
      <p:grpSp>
        <p:nvGrpSpPr>
          <p:cNvPr id="18" name="Gruppe 17">
            <a:extLst>
              <a:ext uri="{FF2B5EF4-FFF2-40B4-BE49-F238E27FC236}">
                <a16:creationId xmlns:a16="http://schemas.microsoft.com/office/drawing/2014/main" id="{40D20D7A-FF00-45C9-A3EF-8FAA26D32C64}"/>
              </a:ext>
            </a:extLst>
          </p:cNvPr>
          <p:cNvGrpSpPr/>
          <p:nvPr/>
        </p:nvGrpSpPr>
        <p:grpSpPr>
          <a:xfrm>
            <a:off x="353168" y="1565240"/>
            <a:ext cx="2341440" cy="3983239"/>
            <a:chOff x="353168" y="1565240"/>
            <a:chExt cx="2341440" cy="3983239"/>
          </a:xfrm>
        </p:grpSpPr>
        <p:sp>
          <p:nvSpPr>
            <p:cNvPr id="59" name="Rektangel 58">
              <a:extLst>
                <a:ext uri="{FF2B5EF4-FFF2-40B4-BE49-F238E27FC236}">
                  <a16:creationId xmlns:a16="http://schemas.microsoft.com/office/drawing/2014/main" id="{D1224D8A-DBC8-4594-A26A-A4882BBB39B3}"/>
                </a:ext>
              </a:extLst>
            </p:cNvPr>
            <p:cNvSpPr/>
            <p:nvPr/>
          </p:nvSpPr>
          <p:spPr>
            <a:xfrm>
              <a:off x="730062" y="2496163"/>
              <a:ext cx="1438174" cy="222510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80" name="Rektangel: avrundede hjørner 79">
              <a:extLst>
                <a:ext uri="{FF2B5EF4-FFF2-40B4-BE49-F238E27FC236}">
                  <a16:creationId xmlns:a16="http://schemas.microsoft.com/office/drawing/2014/main" id="{6B8A5965-C195-4230-8714-1374737662FA}"/>
                </a:ext>
              </a:extLst>
            </p:cNvPr>
            <p:cNvSpPr/>
            <p:nvPr/>
          </p:nvSpPr>
          <p:spPr>
            <a:xfrm>
              <a:off x="1238154" y="4469855"/>
              <a:ext cx="421987" cy="132076"/>
            </a:xfrm>
            <a:prstGeom prst="roundRect">
              <a:avLst/>
            </a:prstGeom>
            <a:solidFill>
              <a:srgbClr val="A7D4DE"/>
            </a:solidFill>
            <a:ln w="28575">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8" name="Rett linje 87">
              <a:extLst>
                <a:ext uri="{FF2B5EF4-FFF2-40B4-BE49-F238E27FC236}">
                  <a16:creationId xmlns:a16="http://schemas.microsoft.com/office/drawing/2014/main" id="{B29296D8-3BE7-40D2-9565-9FA541CCD1FE}"/>
                </a:ext>
              </a:extLst>
            </p:cNvPr>
            <p:cNvCxnSpPr>
              <a:cxnSpLocks/>
            </p:cNvCxnSpPr>
            <p:nvPr/>
          </p:nvCxnSpPr>
          <p:spPr>
            <a:xfrm>
              <a:off x="879742" y="3533085"/>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A28269DA-21BC-438B-B779-BA674713E39B}"/>
                </a:ext>
              </a:extLst>
            </p:cNvPr>
            <p:cNvSpPr/>
            <p:nvPr/>
          </p:nvSpPr>
          <p:spPr>
            <a:xfrm>
              <a:off x="897991" y="3853050"/>
              <a:ext cx="141315" cy="132076"/>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Rektangel 89">
              <a:extLst>
                <a:ext uri="{FF2B5EF4-FFF2-40B4-BE49-F238E27FC236}">
                  <a16:creationId xmlns:a16="http://schemas.microsoft.com/office/drawing/2014/main" id="{60133C92-EEC3-4D63-88AF-A81EF1310E16}"/>
                </a:ext>
              </a:extLst>
            </p:cNvPr>
            <p:cNvSpPr/>
            <p:nvPr/>
          </p:nvSpPr>
          <p:spPr>
            <a:xfrm>
              <a:off x="897991" y="4088068"/>
              <a:ext cx="141315" cy="132076"/>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1" name="Rett linje 90">
              <a:extLst>
                <a:ext uri="{FF2B5EF4-FFF2-40B4-BE49-F238E27FC236}">
                  <a16:creationId xmlns:a16="http://schemas.microsoft.com/office/drawing/2014/main" id="{8172B2A2-BF9A-4BE2-ADEB-F4309302596C}"/>
                </a:ext>
              </a:extLst>
            </p:cNvPr>
            <p:cNvCxnSpPr>
              <a:cxnSpLocks/>
            </p:cNvCxnSpPr>
            <p:nvPr/>
          </p:nvCxnSpPr>
          <p:spPr>
            <a:xfrm>
              <a:off x="1139527" y="3932856"/>
              <a:ext cx="88217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2" name="Rett linje 191">
              <a:extLst>
                <a:ext uri="{FF2B5EF4-FFF2-40B4-BE49-F238E27FC236}">
                  <a16:creationId xmlns:a16="http://schemas.microsoft.com/office/drawing/2014/main" id="{9538547E-C528-4E21-9708-EB749C15C965}"/>
                </a:ext>
              </a:extLst>
            </p:cNvPr>
            <p:cNvCxnSpPr>
              <a:cxnSpLocks/>
            </p:cNvCxnSpPr>
            <p:nvPr/>
          </p:nvCxnSpPr>
          <p:spPr>
            <a:xfrm>
              <a:off x="879742" y="3374220"/>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Rett linje 192">
              <a:extLst>
                <a:ext uri="{FF2B5EF4-FFF2-40B4-BE49-F238E27FC236}">
                  <a16:creationId xmlns:a16="http://schemas.microsoft.com/office/drawing/2014/main" id="{5D6439E0-6F83-4084-95A9-D85BB8C7A7CA}"/>
                </a:ext>
              </a:extLst>
            </p:cNvPr>
            <p:cNvCxnSpPr>
              <a:cxnSpLocks/>
            </p:cNvCxnSpPr>
            <p:nvPr/>
          </p:nvCxnSpPr>
          <p:spPr>
            <a:xfrm>
              <a:off x="879742" y="3209675"/>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Rett linje 193">
              <a:extLst>
                <a:ext uri="{FF2B5EF4-FFF2-40B4-BE49-F238E27FC236}">
                  <a16:creationId xmlns:a16="http://schemas.microsoft.com/office/drawing/2014/main" id="{B7700100-E11E-4772-A43B-36F77E86BD43}"/>
                </a:ext>
              </a:extLst>
            </p:cNvPr>
            <p:cNvCxnSpPr>
              <a:cxnSpLocks/>
            </p:cNvCxnSpPr>
            <p:nvPr/>
          </p:nvCxnSpPr>
          <p:spPr>
            <a:xfrm>
              <a:off x="879742" y="3036098"/>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Rett linje 194">
              <a:extLst>
                <a:ext uri="{FF2B5EF4-FFF2-40B4-BE49-F238E27FC236}">
                  <a16:creationId xmlns:a16="http://schemas.microsoft.com/office/drawing/2014/main" id="{9F3F35BF-ECA7-4FBC-9441-9C3900681FF3}"/>
                </a:ext>
              </a:extLst>
            </p:cNvPr>
            <p:cNvCxnSpPr>
              <a:cxnSpLocks/>
            </p:cNvCxnSpPr>
            <p:nvPr/>
          </p:nvCxnSpPr>
          <p:spPr>
            <a:xfrm>
              <a:off x="879742" y="3714776"/>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Rett linje 197">
              <a:extLst>
                <a:ext uri="{FF2B5EF4-FFF2-40B4-BE49-F238E27FC236}">
                  <a16:creationId xmlns:a16="http://schemas.microsoft.com/office/drawing/2014/main" id="{AD07F895-8404-4483-B304-1227047CC809}"/>
                </a:ext>
              </a:extLst>
            </p:cNvPr>
            <p:cNvCxnSpPr>
              <a:cxnSpLocks/>
            </p:cNvCxnSpPr>
            <p:nvPr/>
          </p:nvCxnSpPr>
          <p:spPr>
            <a:xfrm>
              <a:off x="1129144" y="4154105"/>
              <a:ext cx="88217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2" name="Ellipse 201">
              <a:extLst>
                <a:ext uri="{FF2B5EF4-FFF2-40B4-BE49-F238E27FC236}">
                  <a16:creationId xmlns:a16="http://schemas.microsoft.com/office/drawing/2014/main" id="{7988BA9B-5D4A-4A46-8F7A-7EFAFF74123F}"/>
                </a:ext>
              </a:extLst>
            </p:cNvPr>
            <p:cNvSpPr/>
            <p:nvPr/>
          </p:nvSpPr>
          <p:spPr>
            <a:xfrm>
              <a:off x="830930" y="2575188"/>
              <a:ext cx="352947" cy="35186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06" name="Grafikk 205" descr="Bokmerke med heldekkende fyll">
              <a:extLst>
                <a:ext uri="{FF2B5EF4-FFF2-40B4-BE49-F238E27FC236}">
                  <a16:creationId xmlns:a16="http://schemas.microsoft.com/office/drawing/2014/main" id="{2DD4170C-323B-4D74-94B3-C1E8913774D2}"/>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865395" y="2620905"/>
              <a:ext cx="284016" cy="284015"/>
            </a:xfrm>
            <a:prstGeom prst="rect">
              <a:avLst/>
            </a:prstGeom>
          </p:spPr>
        </p:pic>
        <p:grpSp>
          <p:nvGrpSpPr>
            <p:cNvPr id="113" name="Gruppe 112">
              <a:extLst>
                <a:ext uri="{FF2B5EF4-FFF2-40B4-BE49-F238E27FC236}">
                  <a16:creationId xmlns:a16="http://schemas.microsoft.com/office/drawing/2014/main" id="{555524D1-0D2D-4C73-B15B-1CB58429493C}"/>
                </a:ext>
              </a:extLst>
            </p:cNvPr>
            <p:cNvGrpSpPr>
              <a:grpSpLocks noChangeAspect="1"/>
            </p:cNvGrpSpPr>
            <p:nvPr/>
          </p:nvGrpSpPr>
          <p:grpSpPr>
            <a:xfrm>
              <a:off x="524514" y="4460907"/>
              <a:ext cx="1026653" cy="867870"/>
              <a:chOff x="3049166" y="3080962"/>
              <a:chExt cx="1876390" cy="1586191"/>
            </a:xfrm>
          </p:grpSpPr>
          <p:sp>
            <p:nvSpPr>
              <p:cNvPr id="114" name="Rektangel 113">
                <a:extLst>
                  <a:ext uri="{FF2B5EF4-FFF2-40B4-BE49-F238E27FC236}">
                    <a16:creationId xmlns:a16="http://schemas.microsoft.com/office/drawing/2014/main" id="{3B51AA11-C6F4-45D1-9585-D3BB41355D0C}"/>
                  </a:ext>
                </a:extLst>
              </p:cNvPr>
              <p:cNvSpPr/>
              <p:nvPr/>
            </p:nvSpPr>
            <p:spPr>
              <a:xfrm>
                <a:off x="3049166" y="3080962"/>
                <a:ext cx="1876390" cy="158619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6" name="Grafikk 115" descr="Prioriteringer kontur">
                <a:extLst>
                  <a:ext uri="{FF2B5EF4-FFF2-40B4-BE49-F238E27FC236}">
                    <a16:creationId xmlns:a16="http://schemas.microsoft.com/office/drawing/2014/main" id="{815C413A-FA96-49E5-8AD4-467443235D97}"/>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3860308" y="3193524"/>
                <a:ext cx="716712" cy="716712"/>
              </a:xfrm>
              <a:prstGeom prst="rect">
                <a:avLst/>
              </a:prstGeom>
            </p:spPr>
          </p:pic>
          <p:cxnSp>
            <p:nvCxnSpPr>
              <p:cNvPr id="117" name="Rett linje 116">
                <a:extLst>
                  <a:ext uri="{FF2B5EF4-FFF2-40B4-BE49-F238E27FC236}">
                    <a16:creationId xmlns:a16="http://schemas.microsoft.com/office/drawing/2014/main" id="{26708184-560F-4698-9033-CF08838E0C57}"/>
                  </a:ext>
                </a:extLst>
              </p:cNvPr>
              <p:cNvCxnSpPr>
                <a:cxnSpLocks/>
              </p:cNvCxnSpPr>
              <p:nvPr/>
            </p:nvCxnSpPr>
            <p:spPr>
              <a:xfrm>
                <a:off x="3961644" y="3955921"/>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Rett linje 117">
                <a:extLst>
                  <a:ext uri="{FF2B5EF4-FFF2-40B4-BE49-F238E27FC236}">
                    <a16:creationId xmlns:a16="http://schemas.microsoft.com/office/drawing/2014/main" id="{A709E68D-92B3-414E-B928-0225FA8B21C5}"/>
                  </a:ext>
                </a:extLst>
              </p:cNvPr>
              <p:cNvCxnSpPr>
                <a:cxnSpLocks/>
              </p:cNvCxnSpPr>
              <p:nvPr/>
            </p:nvCxnSpPr>
            <p:spPr>
              <a:xfrm>
                <a:off x="3964287" y="4107588"/>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Rett linje 118">
                <a:extLst>
                  <a:ext uri="{FF2B5EF4-FFF2-40B4-BE49-F238E27FC236}">
                    <a16:creationId xmlns:a16="http://schemas.microsoft.com/office/drawing/2014/main" id="{387BB732-94F1-4757-8130-8CC52ABB9A40}"/>
                  </a:ext>
                </a:extLst>
              </p:cNvPr>
              <p:cNvCxnSpPr>
                <a:cxnSpLocks/>
              </p:cNvCxnSpPr>
              <p:nvPr/>
            </p:nvCxnSpPr>
            <p:spPr>
              <a:xfrm>
                <a:off x="3964287" y="4263768"/>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0" name="Grafikk 119" descr="Merke 5 kontur">
                <a:extLst>
                  <a:ext uri="{FF2B5EF4-FFF2-40B4-BE49-F238E27FC236}">
                    <a16:creationId xmlns:a16="http://schemas.microsoft.com/office/drawing/2014/main" id="{72868BB3-A6CC-42E4-BC9D-B30F5A35FFBF}"/>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3123762" y="3838706"/>
                <a:ext cx="661950" cy="661950"/>
              </a:xfrm>
              <a:prstGeom prst="rect">
                <a:avLst/>
              </a:prstGeom>
            </p:spPr>
          </p:pic>
          <p:pic>
            <p:nvPicPr>
              <p:cNvPr id="121" name="Grafikk 120" descr="Merke 8 kontur">
                <a:extLst>
                  <a:ext uri="{FF2B5EF4-FFF2-40B4-BE49-F238E27FC236}">
                    <a16:creationId xmlns:a16="http://schemas.microsoft.com/office/drawing/2014/main" id="{AC634184-48DC-4664-A5B9-9F2B9B2EA1C4}"/>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3095526" y="3153319"/>
                <a:ext cx="661950" cy="661950"/>
              </a:xfrm>
              <a:prstGeom prst="rect">
                <a:avLst/>
              </a:prstGeom>
            </p:spPr>
          </p:pic>
        </p:grpSp>
        <p:grpSp>
          <p:nvGrpSpPr>
            <p:cNvPr id="122" name="Group 1">
              <a:extLst>
                <a:ext uri="{FF2B5EF4-FFF2-40B4-BE49-F238E27FC236}">
                  <a16:creationId xmlns:a16="http://schemas.microsoft.com/office/drawing/2014/main" id="{654450B6-875F-4CF7-A482-0E0786CF1173}"/>
                </a:ext>
              </a:extLst>
            </p:cNvPr>
            <p:cNvGrpSpPr>
              <a:grpSpLocks noChangeAspect="1"/>
            </p:cNvGrpSpPr>
            <p:nvPr/>
          </p:nvGrpSpPr>
          <p:grpSpPr>
            <a:xfrm>
              <a:off x="1820997" y="3985126"/>
              <a:ext cx="747857" cy="1075102"/>
              <a:chOff x="8176811" y="3128861"/>
              <a:chExt cx="1641862" cy="2360305"/>
            </a:xfrm>
          </p:grpSpPr>
          <p:sp>
            <p:nvSpPr>
              <p:cNvPr id="123" name="Rektangel: avrundede hjørner øverst 33">
                <a:extLst>
                  <a:ext uri="{FF2B5EF4-FFF2-40B4-BE49-F238E27FC236}">
                    <a16:creationId xmlns:a16="http://schemas.microsoft.com/office/drawing/2014/main" id="{3BDE29B1-EEE9-40F7-9107-446B8E16B221}"/>
                  </a:ext>
                </a:extLst>
              </p:cNvPr>
              <p:cNvSpPr/>
              <p:nvPr/>
            </p:nvSpPr>
            <p:spPr>
              <a:xfrm>
                <a:off x="8176811" y="3287220"/>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4" name="Snakkeboble: rektangel med avrundede hjørner 65">
                <a:extLst>
                  <a:ext uri="{FF2B5EF4-FFF2-40B4-BE49-F238E27FC236}">
                    <a16:creationId xmlns:a16="http://schemas.microsoft.com/office/drawing/2014/main" id="{C345655F-4E95-49AC-B687-99D3D969F079}"/>
                  </a:ext>
                </a:extLst>
              </p:cNvPr>
              <p:cNvSpPr/>
              <p:nvPr/>
            </p:nvSpPr>
            <p:spPr>
              <a:xfrm>
                <a:off x="8682836" y="3888019"/>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5" name="Snakkeboble: rektangel med avrundede hjørner 66">
                <a:extLst>
                  <a:ext uri="{FF2B5EF4-FFF2-40B4-BE49-F238E27FC236}">
                    <a16:creationId xmlns:a16="http://schemas.microsoft.com/office/drawing/2014/main" id="{813F3AE0-25A9-4AC9-AAB1-011908BCD3F6}"/>
                  </a:ext>
                </a:extLst>
              </p:cNvPr>
              <p:cNvSpPr/>
              <p:nvPr/>
            </p:nvSpPr>
            <p:spPr>
              <a:xfrm>
                <a:off x="8261643" y="4334281"/>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6" name="Rett linje 73">
                <a:extLst>
                  <a:ext uri="{FF2B5EF4-FFF2-40B4-BE49-F238E27FC236}">
                    <a16:creationId xmlns:a16="http://schemas.microsoft.com/office/drawing/2014/main" id="{70C5321E-CF74-4574-8EAA-83F7E50C5A87}"/>
                  </a:ext>
                </a:extLst>
              </p:cNvPr>
              <p:cNvCxnSpPr>
                <a:cxnSpLocks/>
              </p:cNvCxnSpPr>
              <p:nvPr/>
            </p:nvCxnSpPr>
            <p:spPr>
              <a:xfrm>
                <a:off x="8775683" y="4020940"/>
                <a:ext cx="86303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Rett linje 77">
                <a:extLst>
                  <a:ext uri="{FF2B5EF4-FFF2-40B4-BE49-F238E27FC236}">
                    <a16:creationId xmlns:a16="http://schemas.microsoft.com/office/drawing/2014/main" id="{2FC2656F-AD74-41BF-A789-8774F785EA16}"/>
                  </a:ext>
                </a:extLst>
              </p:cNvPr>
              <p:cNvCxnSpPr>
                <a:cxnSpLocks/>
              </p:cNvCxnSpPr>
              <p:nvPr/>
            </p:nvCxnSpPr>
            <p:spPr>
              <a:xfrm>
                <a:off x="8355024" y="4450600"/>
                <a:ext cx="86303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Rett linje 78">
                <a:extLst>
                  <a:ext uri="{FF2B5EF4-FFF2-40B4-BE49-F238E27FC236}">
                    <a16:creationId xmlns:a16="http://schemas.microsoft.com/office/drawing/2014/main" id="{C2F93DB8-DC36-4549-859A-B331E27724E7}"/>
                  </a:ext>
                </a:extLst>
              </p:cNvPr>
              <p:cNvCxnSpPr>
                <a:cxnSpLocks/>
              </p:cNvCxnSpPr>
              <p:nvPr/>
            </p:nvCxnSpPr>
            <p:spPr>
              <a:xfrm>
                <a:off x="8364549" y="4589452"/>
                <a:ext cx="441846"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9" name="Snakkeboble: rektangel med avrundede hjørner 80">
                <a:extLst>
                  <a:ext uri="{FF2B5EF4-FFF2-40B4-BE49-F238E27FC236}">
                    <a16:creationId xmlns:a16="http://schemas.microsoft.com/office/drawing/2014/main" id="{8466A528-4DF4-4C58-ABA8-337BD4E129B0}"/>
                  </a:ext>
                </a:extLst>
              </p:cNvPr>
              <p:cNvSpPr/>
              <p:nvPr/>
            </p:nvSpPr>
            <p:spPr>
              <a:xfrm>
                <a:off x="8775683" y="4785930"/>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0" name="Rett linje 81">
                <a:extLst>
                  <a:ext uri="{FF2B5EF4-FFF2-40B4-BE49-F238E27FC236}">
                    <a16:creationId xmlns:a16="http://schemas.microsoft.com/office/drawing/2014/main" id="{669F1D6B-D513-4335-98B7-073DD672B6DC}"/>
                  </a:ext>
                </a:extLst>
              </p:cNvPr>
              <p:cNvCxnSpPr>
                <a:cxnSpLocks/>
              </p:cNvCxnSpPr>
              <p:nvPr/>
            </p:nvCxnSpPr>
            <p:spPr>
              <a:xfrm>
                <a:off x="8904273" y="4913302"/>
                <a:ext cx="73444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Rett linje 83">
                <a:extLst>
                  <a:ext uri="{FF2B5EF4-FFF2-40B4-BE49-F238E27FC236}">
                    <a16:creationId xmlns:a16="http://schemas.microsoft.com/office/drawing/2014/main" id="{FA06A030-768C-4F93-AE1A-D4F6806C0020}"/>
                  </a:ext>
                </a:extLst>
              </p:cNvPr>
              <p:cNvCxnSpPr>
                <a:cxnSpLocks/>
              </p:cNvCxnSpPr>
              <p:nvPr/>
            </p:nvCxnSpPr>
            <p:spPr>
              <a:xfrm>
                <a:off x="8904273" y="5065702"/>
                <a:ext cx="73444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Rett linje 84">
                <a:extLst>
                  <a:ext uri="{FF2B5EF4-FFF2-40B4-BE49-F238E27FC236}">
                    <a16:creationId xmlns:a16="http://schemas.microsoft.com/office/drawing/2014/main" id="{074FF69A-52D5-4D5F-8DF5-1385B0BFB26F}"/>
                  </a:ext>
                </a:extLst>
              </p:cNvPr>
              <p:cNvCxnSpPr>
                <a:cxnSpLocks/>
              </p:cNvCxnSpPr>
              <p:nvPr/>
            </p:nvCxnSpPr>
            <p:spPr>
              <a:xfrm>
                <a:off x="9218063" y="5199052"/>
                <a:ext cx="42065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3" name="Rektangel: avrundede hjørner 88">
                <a:extLst>
                  <a:ext uri="{FF2B5EF4-FFF2-40B4-BE49-F238E27FC236}">
                    <a16:creationId xmlns:a16="http://schemas.microsoft.com/office/drawing/2014/main" id="{EE4EF6D2-5774-4B0B-9709-3E41A2EBBA02}"/>
                  </a:ext>
                </a:extLst>
              </p:cNvPr>
              <p:cNvSpPr/>
              <p:nvPr/>
            </p:nvSpPr>
            <p:spPr>
              <a:xfrm>
                <a:off x="8176811" y="3287220"/>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Chat</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34" name="Gruppe 43">
                <a:extLst>
                  <a:ext uri="{FF2B5EF4-FFF2-40B4-BE49-F238E27FC236}">
                    <a16:creationId xmlns:a16="http://schemas.microsoft.com/office/drawing/2014/main" id="{0AA7697E-A58E-4F6D-A32E-6734B18E9B63}"/>
                  </a:ext>
                </a:extLst>
              </p:cNvPr>
              <p:cNvGrpSpPr/>
              <p:nvPr/>
            </p:nvGrpSpPr>
            <p:grpSpPr>
              <a:xfrm>
                <a:off x="8229851" y="3128861"/>
                <a:ext cx="452985" cy="439988"/>
                <a:chOff x="8881514" y="3144104"/>
                <a:chExt cx="452985" cy="439988"/>
              </a:xfrm>
            </p:grpSpPr>
            <p:sp>
              <p:nvSpPr>
                <p:cNvPr id="136" name="Ellipse 63">
                  <a:extLst>
                    <a:ext uri="{FF2B5EF4-FFF2-40B4-BE49-F238E27FC236}">
                      <a16:creationId xmlns:a16="http://schemas.microsoft.com/office/drawing/2014/main" id="{58EFFE3B-506E-4B63-B4D8-C5F07FF31CD8}"/>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37" name="Grafikk 62" descr="Bruker med heldekkende fyll">
                  <a:extLst>
                    <a:ext uri="{FF2B5EF4-FFF2-40B4-BE49-F238E27FC236}">
                      <a16:creationId xmlns:a16="http://schemas.microsoft.com/office/drawing/2014/main" id="{F95DDDC6-83FE-48D3-92FD-57D61079D2AC}"/>
                    </a:ext>
                  </a:extLst>
                </p:cNvPr>
                <p:cNvPicPr>
                  <a:picLocks noChangeAspect="1"/>
                </p:cNvPicPr>
                <p:nvPr/>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8913748" y="3144104"/>
                  <a:ext cx="377770" cy="398690"/>
                </a:xfrm>
                <a:prstGeom prst="rect">
                  <a:avLst/>
                </a:prstGeom>
              </p:spPr>
            </p:pic>
          </p:grpSp>
          <p:pic>
            <p:nvPicPr>
              <p:cNvPr id="135" name="Graphic 221" descr="Miscellaneous with solid fill">
                <a:extLst>
                  <a:ext uri="{FF2B5EF4-FFF2-40B4-BE49-F238E27FC236}">
                    <a16:creationId xmlns:a16="http://schemas.microsoft.com/office/drawing/2014/main" id="{67D0F593-E9FF-45AD-8660-853AC33E0D9E}"/>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rot="16200000">
                <a:off x="9545901" y="3377877"/>
                <a:ext cx="225667" cy="225667"/>
              </a:xfrm>
              <a:prstGeom prst="rect">
                <a:avLst/>
              </a:prstGeom>
            </p:spPr>
          </p:pic>
        </p:grpSp>
        <p:grpSp>
          <p:nvGrpSpPr>
            <p:cNvPr id="138" name="Gruppe 137">
              <a:extLst>
                <a:ext uri="{FF2B5EF4-FFF2-40B4-BE49-F238E27FC236}">
                  <a16:creationId xmlns:a16="http://schemas.microsoft.com/office/drawing/2014/main" id="{5DB6B0DE-F1A7-4310-8D85-C840E682EF75}"/>
                </a:ext>
              </a:extLst>
            </p:cNvPr>
            <p:cNvGrpSpPr/>
            <p:nvPr/>
          </p:nvGrpSpPr>
          <p:grpSpPr>
            <a:xfrm>
              <a:off x="1792127" y="2293054"/>
              <a:ext cx="513491" cy="482478"/>
              <a:chOff x="2206663" y="1892801"/>
              <a:chExt cx="708105" cy="665338"/>
            </a:xfrm>
          </p:grpSpPr>
          <p:sp>
            <p:nvSpPr>
              <p:cNvPr id="139" name="Oval 125">
                <a:extLst>
                  <a:ext uri="{FF2B5EF4-FFF2-40B4-BE49-F238E27FC236}">
                    <a16:creationId xmlns:a16="http://schemas.microsoft.com/office/drawing/2014/main" id="{61C155DE-9C72-46E0-8934-E684588E190E}"/>
                  </a:ext>
                </a:extLst>
              </p:cNvPr>
              <p:cNvSpPr/>
              <p:nvPr/>
            </p:nvSpPr>
            <p:spPr>
              <a:xfrm>
                <a:off x="2206663" y="1892801"/>
                <a:ext cx="708105" cy="665338"/>
              </a:xfrm>
              <a:prstGeom prst="ellipse">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0" name="Grafikk 139" descr="Målgruppe kontur">
                <a:extLst>
                  <a:ext uri="{FF2B5EF4-FFF2-40B4-BE49-F238E27FC236}">
                    <a16:creationId xmlns:a16="http://schemas.microsoft.com/office/drawing/2014/main" id="{B3541BC0-188A-4E68-B71A-4BF8F3D38BC8}"/>
                  </a:ext>
                </a:extLst>
              </p:cNvPr>
              <p:cNvPicPr>
                <a:picLocks noChangeAspect="1"/>
              </p:cNvPicPr>
              <p:nvPr/>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2273939" y="1967509"/>
                <a:ext cx="573552" cy="573552"/>
              </a:xfrm>
              <a:prstGeom prst="rect">
                <a:avLst/>
              </a:prstGeom>
            </p:spPr>
          </p:pic>
        </p:grpSp>
        <p:sp>
          <p:nvSpPr>
            <p:cNvPr id="74" name="Rektangel: avrundede hjørner 88">
              <a:extLst>
                <a:ext uri="{FF2B5EF4-FFF2-40B4-BE49-F238E27FC236}">
                  <a16:creationId xmlns:a16="http://schemas.microsoft.com/office/drawing/2014/main" id="{86E2FEF4-94EE-4CF7-B5CE-D1C58F33CD73}"/>
                </a:ext>
              </a:extLst>
            </p:cNvPr>
            <p:cNvSpPr/>
            <p:nvPr/>
          </p:nvSpPr>
          <p:spPr>
            <a:xfrm>
              <a:off x="520394" y="4286784"/>
              <a:ext cx="1030773" cy="188716"/>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Lead Scoring</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Dobbel hakeparentes 2">
              <a:extLst>
                <a:ext uri="{FF2B5EF4-FFF2-40B4-BE49-F238E27FC236}">
                  <a16:creationId xmlns:a16="http://schemas.microsoft.com/office/drawing/2014/main" id="{925BD0A8-09D0-435E-BDC2-AB110CB5A700}"/>
                </a:ext>
              </a:extLst>
            </p:cNvPr>
            <p:cNvSpPr/>
            <p:nvPr/>
          </p:nvSpPr>
          <p:spPr>
            <a:xfrm>
              <a:off x="353168" y="2219703"/>
              <a:ext cx="2341440" cy="3328776"/>
            </a:xfrm>
            <a:prstGeom prst="bracketPair">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kstSylinder 48">
              <a:extLst>
                <a:ext uri="{FF2B5EF4-FFF2-40B4-BE49-F238E27FC236}">
                  <a16:creationId xmlns:a16="http://schemas.microsoft.com/office/drawing/2014/main" id="{6E39A5EA-F396-4749-9E1F-A5AE6F6ED0E5}"/>
                </a:ext>
              </a:extLst>
            </p:cNvPr>
            <p:cNvSpPr txBox="1"/>
            <p:nvPr/>
          </p:nvSpPr>
          <p:spPr>
            <a:xfrm>
              <a:off x="777962" y="2695056"/>
              <a:ext cx="166288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err="1">
                  <a:ln>
                    <a:noFill/>
                  </a:ln>
                  <a:solidFill>
                    <a:srgbClr val="2B2929"/>
                  </a:solidFill>
                  <a:effectLst/>
                  <a:uLnTx/>
                  <a:uFillTx/>
                  <a:latin typeface="Arial" panose="020B0604020202020204"/>
                  <a:ea typeface="+mn-ea"/>
                  <a:cs typeface="+mn-cs"/>
                </a:rPr>
                <a:t>Webformular</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7" name="Grafikk 6" descr="Sky med heldekkende fyll">
              <a:extLst>
                <a:ext uri="{FF2B5EF4-FFF2-40B4-BE49-F238E27FC236}">
                  <a16:creationId xmlns:a16="http://schemas.microsoft.com/office/drawing/2014/main" id="{EA798679-B8DE-4FC2-A3B7-88F0EC8E7D99}"/>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21951" y="1565240"/>
              <a:ext cx="663089" cy="663088"/>
            </a:xfrm>
            <a:prstGeom prst="rect">
              <a:avLst/>
            </a:prstGeom>
          </p:spPr>
        </p:pic>
        <p:sp>
          <p:nvSpPr>
            <p:cNvPr id="180" name="TekstSylinder 48">
              <a:extLst>
                <a:ext uri="{FF2B5EF4-FFF2-40B4-BE49-F238E27FC236}">
                  <a16:creationId xmlns:a16="http://schemas.microsoft.com/office/drawing/2014/main" id="{7655EFAE-3B7A-4B26-802C-A5084780AAA9}"/>
                </a:ext>
              </a:extLst>
            </p:cNvPr>
            <p:cNvSpPr txBox="1"/>
            <p:nvPr/>
          </p:nvSpPr>
          <p:spPr>
            <a:xfrm>
              <a:off x="593943" y="2023771"/>
              <a:ext cx="1662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a:solidFill>
                    <a:srgbClr val="2B2929"/>
                  </a:solidFill>
                  <a:latin typeface="Arial" panose="020B0604020202020204"/>
                </a:rPr>
                <a:t>Internet</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sp>
        <p:nvSpPr>
          <p:cNvPr id="181" name="Tittel 50">
            <a:extLst>
              <a:ext uri="{FF2B5EF4-FFF2-40B4-BE49-F238E27FC236}">
                <a16:creationId xmlns:a16="http://schemas.microsoft.com/office/drawing/2014/main" id="{ECD66FC4-AAAD-4D87-85D2-11E1420F20E2}"/>
              </a:ext>
            </a:extLst>
          </p:cNvPr>
          <p:cNvSpPr>
            <a:spLocks noGrp="1"/>
          </p:cNvSpPr>
          <p:nvPr>
            <p:ph type="title"/>
          </p:nvPr>
        </p:nvSpPr>
        <p:spPr>
          <a:xfrm>
            <a:off x="838200" y="602820"/>
            <a:ext cx="10515600" cy="851941"/>
          </a:xfrm>
        </p:spPr>
        <p:txBody>
          <a:bodyPr>
            <a:normAutofit/>
          </a:bodyPr>
          <a:lstStyle/>
          <a:p>
            <a:pPr algn="ctr"/>
            <a:r>
              <a:rPr lang="nb-NO" dirty="0" err="1"/>
              <a:t>Leadgewinnung</a:t>
            </a:r>
            <a:r>
              <a:rPr lang="nb-NO" dirty="0"/>
              <a:t> / </a:t>
            </a:r>
            <a:r>
              <a:rPr lang="nb-NO" dirty="0" err="1"/>
              <a:t>Inbound-Marketing</a:t>
            </a:r>
            <a:endParaRPr lang="nb-NO" dirty="0"/>
          </a:p>
        </p:txBody>
      </p:sp>
      <p:pic>
        <p:nvPicPr>
          <p:cNvPr id="182" name="Graphic 9" descr="Arrow: Straight with solid fill">
            <a:extLst>
              <a:ext uri="{FF2B5EF4-FFF2-40B4-BE49-F238E27FC236}">
                <a16:creationId xmlns:a16="http://schemas.microsoft.com/office/drawing/2014/main" id="{4CA27A32-BD0C-4469-912E-104734FD0A5E}"/>
              </a:ext>
            </a:extLst>
          </p:cNvPr>
          <p:cNvPicPr>
            <a:picLocks noChangeAspect="1"/>
          </p:cNvPicPr>
          <p:nvPr/>
        </p:nvPicPr>
        <p:blipFill>
          <a:blip r:embed="rId42" cstate="screen">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rot="10800000">
            <a:off x="2766442" y="2958734"/>
            <a:ext cx="381825" cy="381825"/>
          </a:xfrm>
          <a:prstGeom prst="rect">
            <a:avLst/>
          </a:prstGeom>
        </p:spPr>
      </p:pic>
      <p:sp>
        <p:nvSpPr>
          <p:cNvPr id="204" name="TekstSylinder 48">
            <a:extLst>
              <a:ext uri="{FF2B5EF4-FFF2-40B4-BE49-F238E27FC236}">
                <a16:creationId xmlns:a16="http://schemas.microsoft.com/office/drawing/2014/main" id="{A13274EE-0C3F-4CCD-BBB7-F0A092C66392}"/>
              </a:ext>
            </a:extLst>
          </p:cNvPr>
          <p:cNvSpPr txBox="1"/>
          <p:nvPr/>
        </p:nvSpPr>
        <p:spPr>
          <a:xfrm>
            <a:off x="9741318" y="1719577"/>
            <a:ext cx="198748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err="1">
                <a:ln>
                  <a:noFill/>
                </a:ln>
                <a:solidFill>
                  <a:srgbClr val="2B2929"/>
                </a:solidFill>
                <a:effectLst/>
                <a:uLnTx/>
                <a:uFillTx/>
                <a:latin typeface="Arial" panose="020B0604020202020204"/>
                <a:ea typeface="+mn-ea"/>
                <a:cs typeface="+mn-cs"/>
              </a:rPr>
              <a:t>Nützliche</a:t>
            </a:r>
            <a:r>
              <a:rPr kumimoji="0" lang="nb-NO" sz="1400" b="0" i="0" u="none" strike="noStrike" kern="1200" cap="none" spc="0" normalizeH="0" noProof="0" dirty="0">
                <a:ln>
                  <a:noFill/>
                </a:ln>
                <a:solidFill>
                  <a:srgbClr val="2B2929"/>
                </a:solidFill>
                <a:effectLst/>
                <a:uLnTx/>
                <a:uFillTx/>
                <a:latin typeface="Arial" panose="020B0604020202020204"/>
                <a:ea typeface="+mn-ea"/>
                <a:cs typeface="+mn-cs"/>
              </a:rPr>
              <a:t> Apps</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17" name="TekstSylinder 48">
            <a:extLst>
              <a:ext uri="{FF2B5EF4-FFF2-40B4-BE49-F238E27FC236}">
                <a16:creationId xmlns:a16="http://schemas.microsoft.com/office/drawing/2014/main" id="{B784BE52-18DE-4693-A4A2-E904AB683F17}"/>
              </a:ext>
            </a:extLst>
          </p:cNvPr>
          <p:cNvSpPr txBox="1"/>
          <p:nvPr/>
        </p:nvSpPr>
        <p:spPr>
          <a:xfrm>
            <a:off x="4891259" y="6392581"/>
            <a:ext cx="4622661" cy="261610"/>
          </a:xfrm>
          <a:prstGeom prst="rect">
            <a:avLst/>
          </a:prstGeom>
          <a:noFill/>
        </p:spPr>
        <p:txBody>
          <a:bodyPr wrap="square" rtlCol="0">
            <a:spAutoFit/>
          </a:bodyPr>
          <a:lstStyle/>
          <a:p>
            <a:pPr lvl="0" algn="ctr">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a:t>
            </a:r>
            <a:r>
              <a:rPr kumimoji="0" lang="nb-NO" sz="1100" b="0" i="1" u="none" strike="noStrike" kern="1200" cap="none" spc="0" normalizeH="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noProof="0" dirty="0" err="1">
                <a:ln>
                  <a:noFill/>
                </a:ln>
                <a:solidFill>
                  <a:srgbClr val="2B2929"/>
                </a:solidFill>
                <a:effectLst/>
                <a:uLnTx/>
                <a:uFillTx/>
                <a:latin typeface="Arial" panose="020B0604020202020204"/>
                <a:ea typeface="+mn-ea"/>
                <a:cs typeface="+mn-cs"/>
              </a:rPr>
              <a:t>Für</a:t>
            </a:r>
            <a:r>
              <a:rPr kumimoji="0" lang="nb-NO" sz="1100" b="0" i="1" u="none" strike="noStrike" kern="1200" cap="none" spc="0" normalizeH="0" noProof="0" dirty="0">
                <a:ln>
                  <a:noFill/>
                </a:ln>
                <a:solidFill>
                  <a:srgbClr val="2B2929"/>
                </a:solidFill>
                <a:effectLst/>
                <a:uLnTx/>
                <a:uFillTx/>
                <a:latin typeface="Arial" panose="020B0604020202020204"/>
                <a:ea typeface="+mn-ea"/>
                <a:cs typeface="+mn-cs"/>
              </a:rPr>
              <a:t> App-</a:t>
            </a:r>
            <a:r>
              <a:rPr kumimoji="0" lang="nb-NO" sz="1100" b="0" i="1" u="none" strike="noStrike" kern="1200" cap="none" spc="0" normalizeH="0" noProof="0" dirty="0" err="1">
                <a:ln>
                  <a:noFill/>
                </a:ln>
                <a:solidFill>
                  <a:srgbClr val="2B2929"/>
                </a:solidFill>
                <a:effectLst/>
                <a:uLnTx/>
                <a:uFillTx/>
                <a:latin typeface="Arial" panose="020B0604020202020204"/>
                <a:ea typeface="+mn-ea"/>
                <a:cs typeface="+mn-cs"/>
              </a:rPr>
              <a:t>Käufe</a:t>
            </a:r>
            <a:r>
              <a:rPr kumimoji="0" lang="nb-NO" sz="1100" b="0" i="1" u="none" strike="noStrike" kern="1200" cap="none" spc="0" normalizeH="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noProof="0" dirty="0" err="1">
                <a:ln>
                  <a:noFill/>
                </a:ln>
                <a:solidFill>
                  <a:srgbClr val="2B2929"/>
                </a:solidFill>
                <a:effectLst/>
                <a:uLnTx/>
                <a:uFillTx/>
                <a:latin typeface="Arial" panose="020B0604020202020204"/>
                <a:ea typeface="+mn-ea"/>
                <a:cs typeface="+mn-cs"/>
              </a:rPr>
              <a:t>gelten</a:t>
            </a:r>
            <a:r>
              <a:rPr kumimoji="0" lang="nb-NO" sz="1100" b="0" i="1" u="none" strike="noStrike" kern="1200" cap="none" spc="0" normalizeH="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noProof="0" dirty="0" err="1">
                <a:ln>
                  <a:noFill/>
                </a:ln>
                <a:solidFill>
                  <a:srgbClr val="2B2929"/>
                </a:solidFill>
                <a:effectLst/>
                <a:uLnTx/>
                <a:uFillTx/>
                <a:latin typeface="Arial" panose="020B0604020202020204"/>
                <a:ea typeface="+mn-ea"/>
                <a:cs typeface="+mn-cs"/>
              </a:rPr>
              <a:t>eigene</a:t>
            </a:r>
            <a:r>
              <a:rPr kumimoji="0" lang="nb-NO" sz="1100" b="0" i="1" u="none" strike="noStrike" kern="1200" cap="none" spc="0" normalizeH="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noProof="0" dirty="0" err="1">
                <a:ln>
                  <a:noFill/>
                </a:ln>
                <a:solidFill>
                  <a:srgbClr val="2B2929"/>
                </a:solidFill>
                <a:effectLst/>
                <a:uLnTx/>
                <a:uFillTx/>
                <a:latin typeface="Arial" panose="020B0604020202020204"/>
                <a:ea typeface="+mn-ea"/>
                <a:cs typeface="+mn-cs"/>
              </a:rPr>
              <a:t>Verträge</a:t>
            </a:r>
            <a:r>
              <a:rPr kumimoji="0" lang="nb-NO" sz="1100" b="0" i="1" u="none" strike="noStrike" kern="1200" cap="none" spc="0" normalizeH="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noProof="0" dirty="0" err="1">
                <a:ln>
                  <a:noFill/>
                </a:ln>
                <a:solidFill>
                  <a:srgbClr val="2B2929"/>
                </a:solidFill>
                <a:effectLst/>
                <a:uLnTx/>
                <a:uFillTx/>
                <a:latin typeface="Arial" panose="020B0604020202020204"/>
                <a:ea typeface="+mn-ea"/>
                <a:cs typeface="+mn-cs"/>
              </a:rPr>
              <a:t>Preise</a:t>
            </a:r>
            <a:r>
              <a:rPr kumimoji="0" lang="nb-NO" sz="1100" b="0" i="1" u="none" strike="noStrike" kern="1200" cap="none" spc="0" normalizeH="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noProof="0" dirty="0" err="1">
                <a:ln>
                  <a:noFill/>
                </a:ln>
                <a:solidFill>
                  <a:srgbClr val="2B2929"/>
                </a:solidFill>
                <a:effectLst/>
                <a:uLnTx/>
                <a:uFillTx/>
                <a:latin typeface="Arial" panose="020B0604020202020204"/>
                <a:ea typeface="+mn-ea"/>
                <a:cs typeface="+mn-cs"/>
              </a:rPr>
              <a:t>und</a:t>
            </a:r>
            <a:r>
              <a:rPr kumimoji="0" lang="nb-NO" sz="1100" b="0" i="1" u="none" strike="noStrike" kern="1200" cap="none" spc="0" normalizeH="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noProof="0" dirty="0" err="1">
                <a:ln>
                  <a:noFill/>
                </a:ln>
                <a:solidFill>
                  <a:srgbClr val="2B2929"/>
                </a:solidFill>
                <a:effectLst/>
                <a:uLnTx/>
                <a:uFillTx/>
                <a:latin typeface="Arial" panose="020B0604020202020204"/>
                <a:ea typeface="+mn-ea"/>
                <a:cs typeface="+mn-cs"/>
              </a:rPr>
              <a:t>Bedingungen</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31" name="Gruppe 30">
            <a:extLst>
              <a:ext uri="{FF2B5EF4-FFF2-40B4-BE49-F238E27FC236}">
                <a16:creationId xmlns:a16="http://schemas.microsoft.com/office/drawing/2014/main" id="{BF406D36-6C15-4563-BDE8-F78EF1500945}"/>
              </a:ext>
            </a:extLst>
          </p:cNvPr>
          <p:cNvGrpSpPr/>
          <p:nvPr/>
        </p:nvGrpSpPr>
        <p:grpSpPr>
          <a:xfrm>
            <a:off x="9020221" y="2041076"/>
            <a:ext cx="2708578" cy="3688399"/>
            <a:chOff x="8944805" y="2512417"/>
            <a:chExt cx="2708578" cy="3688399"/>
          </a:xfrm>
        </p:grpSpPr>
        <p:grpSp>
          <p:nvGrpSpPr>
            <p:cNvPr id="24" name="Gruppe 23">
              <a:extLst>
                <a:ext uri="{FF2B5EF4-FFF2-40B4-BE49-F238E27FC236}">
                  <a16:creationId xmlns:a16="http://schemas.microsoft.com/office/drawing/2014/main" id="{360F51A4-513B-4967-B95D-575794482958}"/>
                </a:ext>
              </a:extLst>
            </p:cNvPr>
            <p:cNvGrpSpPr/>
            <p:nvPr/>
          </p:nvGrpSpPr>
          <p:grpSpPr>
            <a:xfrm>
              <a:off x="9684009" y="2512417"/>
              <a:ext cx="1969374" cy="2528603"/>
              <a:chOff x="9940564" y="2097943"/>
              <a:chExt cx="1969374" cy="2528603"/>
            </a:xfrm>
          </p:grpSpPr>
          <p:sp>
            <p:nvSpPr>
              <p:cNvPr id="186" name="Rektangel 58">
                <a:extLst>
                  <a:ext uri="{FF2B5EF4-FFF2-40B4-BE49-F238E27FC236}">
                    <a16:creationId xmlns:a16="http://schemas.microsoft.com/office/drawing/2014/main" id="{38A092F1-5F6B-45E3-BBFB-EDBFA87A442E}"/>
                  </a:ext>
                </a:extLst>
              </p:cNvPr>
              <p:cNvSpPr>
                <a:spLocks noChangeAspect="1"/>
              </p:cNvSpPr>
              <p:nvPr/>
            </p:nvSpPr>
            <p:spPr>
              <a:xfrm>
                <a:off x="9940564" y="2097943"/>
                <a:ext cx="1969374" cy="252860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7" name="Rektangel 54">
                <a:extLst>
                  <a:ext uri="{FF2B5EF4-FFF2-40B4-BE49-F238E27FC236}">
                    <a16:creationId xmlns:a16="http://schemas.microsoft.com/office/drawing/2014/main" id="{74111F0B-537E-49C5-8B4F-048C10D9AF31}"/>
                  </a:ext>
                </a:extLst>
              </p:cNvPr>
              <p:cNvSpPr>
                <a:spLocks noChangeAspect="1"/>
              </p:cNvSpPr>
              <p:nvPr/>
            </p:nvSpPr>
            <p:spPr>
              <a:xfrm>
                <a:off x="10003261" y="2178768"/>
                <a:ext cx="1835571"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Black" panose="020B0A04020102020204" pitchFamily="34" charset="0"/>
                  </a:rPr>
                  <a:t>SuperOffice App Store</a:t>
                </a:r>
                <a:endParaRPr kumimoji="0" lang="en-US" sz="1200" b="0" i="0" u="none" strike="noStrike" kern="1200" cap="none" spc="0" normalizeH="0" baseline="0" noProof="0">
                  <a:ln>
                    <a:noFill/>
                  </a:ln>
                  <a:solidFill>
                    <a:srgbClr val="FFFFFF"/>
                  </a:solidFill>
                  <a:effectLst/>
                  <a:uLnTx/>
                  <a:uFillTx/>
                  <a:latin typeface="Arial Black" panose="020B0A04020102020204" pitchFamily="34" charset="0"/>
                </a:endParaRPr>
              </a:p>
            </p:txBody>
          </p:sp>
          <p:grpSp>
            <p:nvGrpSpPr>
              <p:cNvPr id="23" name="Gruppe 22">
                <a:extLst>
                  <a:ext uri="{FF2B5EF4-FFF2-40B4-BE49-F238E27FC236}">
                    <a16:creationId xmlns:a16="http://schemas.microsoft.com/office/drawing/2014/main" id="{EA9E6F12-C071-4148-B51F-CC89CD5577BD}"/>
                  </a:ext>
                </a:extLst>
              </p:cNvPr>
              <p:cNvGrpSpPr/>
              <p:nvPr/>
            </p:nvGrpSpPr>
            <p:grpSpPr>
              <a:xfrm>
                <a:off x="11006833" y="3625439"/>
                <a:ext cx="751352" cy="876104"/>
                <a:chOff x="11006833" y="3625439"/>
                <a:chExt cx="751352" cy="876104"/>
              </a:xfrm>
            </p:grpSpPr>
            <p:sp>
              <p:nvSpPr>
                <p:cNvPr id="190" name="Rektangel: avrundede hjørner 141">
                  <a:extLst>
                    <a:ext uri="{FF2B5EF4-FFF2-40B4-BE49-F238E27FC236}">
                      <a16:creationId xmlns:a16="http://schemas.microsoft.com/office/drawing/2014/main" id="{31DA54C7-24BD-45AC-94DD-550D9946C0C5}"/>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6" name="Rett linje 195">
                  <a:extLst>
                    <a:ext uri="{FF2B5EF4-FFF2-40B4-BE49-F238E27FC236}">
                      <a16:creationId xmlns:a16="http://schemas.microsoft.com/office/drawing/2014/main" id="{842DE38F-CB00-4053-8F7C-C95AF29BC59D}"/>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Rett linje 196">
                  <a:extLst>
                    <a:ext uri="{FF2B5EF4-FFF2-40B4-BE49-F238E27FC236}">
                      <a16:creationId xmlns:a16="http://schemas.microsoft.com/office/drawing/2014/main" id="{F079E9F7-6ED2-4BEF-8786-49AB79765853}"/>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Rett linje 198">
                  <a:extLst>
                    <a:ext uri="{FF2B5EF4-FFF2-40B4-BE49-F238E27FC236}">
                      <a16:creationId xmlns:a16="http://schemas.microsoft.com/office/drawing/2014/main" id="{C744745A-07B3-4F03-800D-1519420CDCFE}"/>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Rett linje 199">
                  <a:extLst>
                    <a:ext uri="{FF2B5EF4-FFF2-40B4-BE49-F238E27FC236}">
                      <a16:creationId xmlns:a16="http://schemas.microsoft.com/office/drawing/2014/main" id="{0B34593C-61B2-41BB-9BDB-FD0A8086E9FB}"/>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Rett linje 200">
                  <a:extLst>
                    <a:ext uri="{FF2B5EF4-FFF2-40B4-BE49-F238E27FC236}">
                      <a16:creationId xmlns:a16="http://schemas.microsoft.com/office/drawing/2014/main" id="{111F75EC-29A5-4863-BBC8-86BCF9250079}"/>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0" name="Bilde 19">
                <a:extLst>
                  <a:ext uri="{FF2B5EF4-FFF2-40B4-BE49-F238E27FC236}">
                    <a16:creationId xmlns:a16="http://schemas.microsoft.com/office/drawing/2014/main" id="{CF055932-79CD-488D-B412-85B8184B434E}"/>
                  </a:ext>
                </a:extLst>
              </p:cNvPr>
              <p:cNvPicPr>
                <a:picLocks noChangeAspect="1"/>
              </p:cNvPicPr>
              <p:nvPr/>
            </p:nvPicPr>
            <p:blipFill>
              <a:blip r:embed="rId4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113738" y="2609938"/>
                <a:ext cx="717994" cy="876104"/>
              </a:xfrm>
              <a:prstGeom prst="rect">
                <a:avLst/>
              </a:prstGeom>
              <a:ln w="19050">
                <a:solidFill>
                  <a:srgbClr val="005E58"/>
                </a:solidFill>
              </a:ln>
            </p:spPr>
          </p:pic>
          <p:pic>
            <p:nvPicPr>
              <p:cNvPr id="22" name="Bilde 21">
                <a:extLst>
                  <a:ext uri="{FF2B5EF4-FFF2-40B4-BE49-F238E27FC236}">
                    <a16:creationId xmlns:a16="http://schemas.microsoft.com/office/drawing/2014/main" id="{C2B7D9A9-21C7-4D16-8989-DC14864F760C}"/>
                  </a:ext>
                </a:extLst>
              </p:cNvPr>
              <p:cNvPicPr>
                <a:picLocks noChangeAspect="1"/>
              </p:cNvPicPr>
              <p:nvPr/>
            </p:nvPicPr>
            <p:blipFill>
              <a:blip r:embed="rId4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041212" y="2602245"/>
                <a:ext cx="709271" cy="870986"/>
              </a:xfrm>
              <a:prstGeom prst="rect">
                <a:avLst/>
              </a:prstGeom>
              <a:ln w="19050">
                <a:solidFill>
                  <a:srgbClr val="005E58"/>
                </a:solidFill>
              </a:ln>
            </p:spPr>
          </p:pic>
          <p:grpSp>
            <p:nvGrpSpPr>
              <p:cNvPr id="205" name="Gruppe 204">
                <a:extLst>
                  <a:ext uri="{FF2B5EF4-FFF2-40B4-BE49-F238E27FC236}">
                    <a16:creationId xmlns:a16="http://schemas.microsoft.com/office/drawing/2014/main" id="{ABFF0716-1FB3-4C04-9278-0269650338A5}"/>
                  </a:ext>
                </a:extLst>
              </p:cNvPr>
              <p:cNvGrpSpPr/>
              <p:nvPr/>
            </p:nvGrpSpPr>
            <p:grpSpPr>
              <a:xfrm>
                <a:off x="10107172" y="3608714"/>
                <a:ext cx="751352" cy="876104"/>
                <a:chOff x="11006833" y="3625439"/>
                <a:chExt cx="751352" cy="876104"/>
              </a:xfrm>
            </p:grpSpPr>
            <p:sp>
              <p:nvSpPr>
                <p:cNvPr id="207" name="Rektangel: avrundede hjørner 141">
                  <a:extLst>
                    <a:ext uri="{FF2B5EF4-FFF2-40B4-BE49-F238E27FC236}">
                      <a16:creationId xmlns:a16="http://schemas.microsoft.com/office/drawing/2014/main" id="{28577FCE-DD95-4609-8082-004D4F28BFED}"/>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8" name="Rett linje 207">
                  <a:extLst>
                    <a:ext uri="{FF2B5EF4-FFF2-40B4-BE49-F238E27FC236}">
                      <a16:creationId xmlns:a16="http://schemas.microsoft.com/office/drawing/2014/main" id="{87D9E920-2DAF-4350-BE3E-ACDA9AD48D66}"/>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208">
                  <a:extLst>
                    <a:ext uri="{FF2B5EF4-FFF2-40B4-BE49-F238E27FC236}">
                      <a16:creationId xmlns:a16="http://schemas.microsoft.com/office/drawing/2014/main" id="{DD094CBA-B4F7-4787-A356-1036E9237E07}"/>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Rett linje 209">
                  <a:extLst>
                    <a:ext uri="{FF2B5EF4-FFF2-40B4-BE49-F238E27FC236}">
                      <a16:creationId xmlns:a16="http://schemas.microsoft.com/office/drawing/2014/main" id="{FADA69C8-E865-43D2-B2A7-DEFD5DC21C70}"/>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Rett linje 210">
                  <a:extLst>
                    <a:ext uri="{FF2B5EF4-FFF2-40B4-BE49-F238E27FC236}">
                      <a16:creationId xmlns:a16="http://schemas.microsoft.com/office/drawing/2014/main" id="{3E52C66B-C331-4350-A21A-CF690BE42525}"/>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2" name="Rett linje 211">
                  <a:extLst>
                    <a:ext uri="{FF2B5EF4-FFF2-40B4-BE49-F238E27FC236}">
                      <a16:creationId xmlns:a16="http://schemas.microsoft.com/office/drawing/2014/main" id="{5580A1C9-56B6-4DE6-8744-77C84631BEF8}"/>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218" name="Graphic 279" descr="Back with solid fill">
              <a:extLst>
                <a:ext uri="{FF2B5EF4-FFF2-40B4-BE49-F238E27FC236}">
                  <a16:creationId xmlns:a16="http://schemas.microsoft.com/office/drawing/2014/main" id="{4E16C973-1FB9-47DA-9D9A-E82E4B711D32}"/>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rot="10800000">
              <a:off x="10274187" y="5163692"/>
              <a:ext cx="510470" cy="510470"/>
            </a:xfrm>
            <a:prstGeom prst="rect">
              <a:avLst/>
            </a:prstGeom>
          </p:spPr>
        </p:pic>
        <p:sp>
          <p:nvSpPr>
            <p:cNvPr id="219" name="TekstSylinder 48">
              <a:extLst>
                <a:ext uri="{FF2B5EF4-FFF2-40B4-BE49-F238E27FC236}">
                  <a16:creationId xmlns:a16="http://schemas.microsoft.com/office/drawing/2014/main" id="{5AFDFD59-52B8-49B7-BFA0-9CA3D0765469}"/>
                </a:ext>
              </a:extLst>
            </p:cNvPr>
            <p:cNvSpPr txBox="1"/>
            <p:nvPr/>
          </p:nvSpPr>
          <p:spPr>
            <a:xfrm>
              <a:off x="8944805" y="5677596"/>
              <a:ext cx="26374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rgbClr val="2B2929"/>
                  </a:solidFill>
                  <a:latin typeface="Arial" panose="020B0604020202020204"/>
                </a:rPr>
                <a:t>Nahtlose</a:t>
              </a:r>
              <a:r>
                <a:rPr lang="en-US" sz="1400" dirty="0">
                  <a:solidFill>
                    <a:srgbClr val="2B2929"/>
                  </a:solidFill>
                  <a:latin typeface="Arial" panose="020B0604020202020204"/>
                </a:rPr>
                <a:t> </a:t>
              </a:r>
              <a:r>
                <a:rPr lang="en-US" sz="1400" dirty="0" err="1">
                  <a:solidFill>
                    <a:srgbClr val="2B2929"/>
                  </a:solidFill>
                  <a:latin typeface="Arial" panose="020B0604020202020204"/>
                </a:rPr>
                <a:t>Verbindung</a:t>
              </a:r>
              <a:r>
                <a:rPr lang="en-US" sz="1400" dirty="0">
                  <a:solidFill>
                    <a:srgbClr val="2B2929"/>
                  </a:solidFill>
                  <a:latin typeface="Arial" panose="020B0604020202020204"/>
                </a:rPr>
                <a:t> </a:t>
              </a:r>
              <a:r>
                <a:rPr lang="en-US" sz="1400" dirty="0" err="1">
                  <a:solidFill>
                    <a:srgbClr val="2B2929"/>
                  </a:solidFill>
                  <a:latin typeface="Arial" panose="020B0604020202020204"/>
                </a:rPr>
                <a:t>zwischen</a:t>
              </a:r>
              <a:r>
                <a:rPr lang="en-US" sz="1400" dirty="0">
                  <a:solidFill>
                    <a:srgbClr val="2B2929"/>
                  </a:solidFill>
                  <a:latin typeface="Arial" panose="020B0604020202020204"/>
                </a:rPr>
                <a:t> CRM and </a:t>
              </a:r>
              <a:r>
                <a:rPr lang="en-US" sz="1400" dirty="0" err="1">
                  <a:solidFill>
                    <a:srgbClr val="2B2929"/>
                  </a:solidFill>
                  <a:latin typeface="Arial" panose="020B0604020202020204"/>
                </a:rPr>
                <a:t>ausgewählter</a:t>
              </a:r>
              <a:r>
                <a:rPr lang="en-US" sz="1400" dirty="0">
                  <a:solidFill>
                    <a:srgbClr val="2B2929"/>
                  </a:solidFill>
                  <a:latin typeface="Arial" panose="020B0604020202020204"/>
                </a:rPr>
                <a:t> App*</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21" name="Gruppe 220">
              <a:extLst>
                <a:ext uri="{FF2B5EF4-FFF2-40B4-BE49-F238E27FC236}">
                  <a16:creationId xmlns:a16="http://schemas.microsoft.com/office/drawing/2014/main" id="{A4E8790E-E7C0-40F6-8960-76A25C93DC44}"/>
                </a:ext>
              </a:extLst>
            </p:cNvPr>
            <p:cNvGrpSpPr/>
            <p:nvPr/>
          </p:nvGrpSpPr>
          <p:grpSpPr>
            <a:xfrm>
              <a:off x="9665902" y="5145378"/>
              <a:ext cx="510470" cy="479640"/>
              <a:chOff x="9839352" y="4768471"/>
              <a:chExt cx="510470" cy="479640"/>
            </a:xfrm>
          </p:grpSpPr>
          <p:sp>
            <p:nvSpPr>
              <p:cNvPr id="222" name="Oval 281">
                <a:extLst>
                  <a:ext uri="{FF2B5EF4-FFF2-40B4-BE49-F238E27FC236}">
                    <a16:creationId xmlns:a16="http://schemas.microsoft.com/office/drawing/2014/main" id="{8D16C653-67BA-4C04-9B50-F5D96AD78ACC}"/>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3" name="Grafikk 222" descr="Tilkoblet frakoblet med heldekkende fyll">
                <a:extLst>
                  <a:ext uri="{FF2B5EF4-FFF2-40B4-BE49-F238E27FC236}">
                    <a16:creationId xmlns:a16="http://schemas.microsoft.com/office/drawing/2014/main" id="{2594CE22-DD5D-46AC-8797-F68AEA19AB7A}"/>
                  </a:ext>
                </a:extLst>
              </p:cNvPr>
              <p:cNvPicPr>
                <a:picLocks noChangeAspect="1"/>
              </p:cNvPicPr>
              <p:nvPr/>
            </p:nvPicPr>
            <p:blipFill>
              <a:blip r:embed="rId46" cstate="screen">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9887609" y="4793043"/>
                <a:ext cx="430495" cy="430495"/>
              </a:xfrm>
              <a:prstGeom prst="rect">
                <a:avLst/>
              </a:prstGeom>
            </p:spPr>
          </p:pic>
        </p:grpSp>
      </p:grpSp>
    </p:spTree>
    <p:extLst>
      <p:ext uri="{BB962C8B-B14F-4D97-AF65-F5344CB8AC3E}">
        <p14:creationId xmlns:p14="http://schemas.microsoft.com/office/powerpoint/2010/main" val="208198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 calcmode="lin" valueType="num">
                                      <p:cBhvr additive="base">
                                        <p:cTn id="7" dur="500" fill="hold"/>
                                        <p:tgtEl>
                                          <p:spTgt spid="182"/>
                                        </p:tgtEl>
                                        <p:attrNameLst>
                                          <p:attrName>ppt_x</p:attrName>
                                        </p:attrNameLst>
                                      </p:cBhvr>
                                      <p:tavLst>
                                        <p:tav tm="0">
                                          <p:val>
                                            <p:strVal val="#ppt_x"/>
                                          </p:val>
                                        </p:tav>
                                        <p:tav tm="100000">
                                          <p:val>
                                            <p:strVal val="#ppt_x"/>
                                          </p:val>
                                        </p:tav>
                                      </p:tavLst>
                                    </p:anim>
                                    <p:anim calcmode="lin" valueType="num">
                                      <p:cBhvr additive="base">
                                        <p:cTn id="8" dur="500" fill="hold"/>
                                        <p:tgtEl>
                                          <p:spTgt spid="18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1"/>
                                        </p:tgtEl>
                                        <p:attrNameLst>
                                          <p:attrName>style.visibility</p:attrName>
                                        </p:attrNameLst>
                                      </p:cBhvr>
                                      <p:to>
                                        <p:strVal val="visible"/>
                                      </p:to>
                                    </p:set>
                                    <p:anim calcmode="lin" valueType="num">
                                      <p:cBhvr additive="base">
                                        <p:cTn id="21" dur="500" fill="hold"/>
                                        <p:tgtEl>
                                          <p:spTgt spid="141"/>
                                        </p:tgtEl>
                                        <p:attrNameLst>
                                          <p:attrName>ppt_x</p:attrName>
                                        </p:attrNameLst>
                                      </p:cBhvr>
                                      <p:tavLst>
                                        <p:tav tm="0">
                                          <p:val>
                                            <p:strVal val="#ppt_x"/>
                                          </p:val>
                                        </p:tav>
                                        <p:tav tm="100000">
                                          <p:val>
                                            <p:strVal val="#ppt_x"/>
                                          </p:val>
                                        </p:tav>
                                      </p:tavLst>
                                    </p:anim>
                                    <p:anim calcmode="lin" valueType="num">
                                      <p:cBhvr additive="base">
                                        <p:cTn id="22" dur="500" fill="hold"/>
                                        <p:tgtEl>
                                          <p:spTgt spid="14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ppt_x"/>
                                          </p:val>
                                        </p:tav>
                                        <p:tav tm="100000">
                                          <p:val>
                                            <p:strVal val="#ppt_x"/>
                                          </p:val>
                                        </p:tav>
                                      </p:tavLst>
                                    </p:anim>
                                    <p:anim calcmode="lin" valueType="num">
                                      <p:cBhvr additive="base">
                                        <p:cTn id="26" dur="500" fill="hold"/>
                                        <p:tgtEl>
                                          <p:spTgt spid="7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6"/>
                                        </p:tgtEl>
                                        <p:attrNameLst>
                                          <p:attrName>style.visibility</p:attrName>
                                        </p:attrNameLst>
                                      </p:cBhvr>
                                      <p:to>
                                        <p:strVal val="visible"/>
                                      </p:to>
                                    </p:set>
                                    <p:anim calcmode="lin" valueType="num">
                                      <p:cBhvr additive="base">
                                        <p:cTn id="29" dur="500" fill="hold"/>
                                        <p:tgtEl>
                                          <p:spTgt spid="146"/>
                                        </p:tgtEl>
                                        <p:attrNameLst>
                                          <p:attrName>ppt_x</p:attrName>
                                        </p:attrNameLst>
                                      </p:cBhvr>
                                      <p:tavLst>
                                        <p:tav tm="0">
                                          <p:val>
                                            <p:strVal val="#ppt_x"/>
                                          </p:val>
                                        </p:tav>
                                        <p:tav tm="100000">
                                          <p:val>
                                            <p:strVal val="#ppt_x"/>
                                          </p:val>
                                        </p:tav>
                                      </p:tavLst>
                                    </p:anim>
                                    <p:anim calcmode="lin" valueType="num">
                                      <p:cBhvr additive="base">
                                        <p:cTn id="30" dur="500" fill="hold"/>
                                        <p:tgtEl>
                                          <p:spTgt spid="14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3"/>
                                        </p:tgtEl>
                                        <p:attrNameLst>
                                          <p:attrName>style.visibility</p:attrName>
                                        </p:attrNameLst>
                                      </p:cBhvr>
                                      <p:to>
                                        <p:strVal val="visible"/>
                                      </p:to>
                                    </p:set>
                                    <p:anim calcmode="lin" valueType="num">
                                      <p:cBhvr additive="base">
                                        <p:cTn id="33" dur="500" fill="hold"/>
                                        <p:tgtEl>
                                          <p:spTgt spid="143"/>
                                        </p:tgtEl>
                                        <p:attrNameLst>
                                          <p:attrName>ppt_x</p:attrName>
                                        </p:attrNameLst>
                                      </p:cBhvr>
                                      <p:tavLst>
                                        <p:tav tm="0">
                                          <p:val>
                                            <p:strVal val="#ppt_x"/>
                                          </p:val>
                                        </p:tav>
                                        <p:tav tm="100000">
                                          <p:val>
                                            <p:strVal val="#ppt_x"/>
                                          </p:val>
                                        </p:tav>
                                      </p:tavLst>
                                    </p:anim>
                                    <p:anim calcmode="lin" valueType="num">
                                      <p:cBhvr additive="base">
                                        <p:cTn id="34" dur="500" fill="hold"/>
                                        <p:tgtEl>
                                          <p:spTgt spid="14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2"/>
                                        </p:tgtEl>
                                        <p:attrNameLst>
                                          <p:attrName>style.visibility</p:attrName>
                                        </p:attrNameLst>
                                      </p:cBhvr>
                                      <p:to>
                                        <p:strVal val="visible"/>
                                      </p:to>
                                    </p:set>
                                    <p:anim calcmode="lin" valueType="num">
                                      <p:cBhvr additive="base">
                                        <p:cTn id="37" dur="500" fill="hold"/>
                                        <p:tgtEl>
                                          <p:spTgt spid="142"/>
                                        </p:tgtEl>
                                        <p:attrNameLst>
                                          <p:attrName>ppt_x</p:attrName>
                                        </p:attrNameLst>
                                      </p:cBhvr>
                                      <p:tavLst>
                                        <p:tav tm="0">
                                          <p:val>
                                            <p:strVal val="#ppt_x"/>
                                          </p:val>
                                        </p:tav>
                                        <p:tav tm="100000">
                                          <p:val>
                                            <p:strVal val="#ppt_x"/>
                                          </p:val>
                                        </p:tav>
                                      </p:tavLst>
                                    </p:anim>
                                    <p:anim calcmode="lin" valueType="num">
                                      <p:cBhvr additive="base">
                                        <p:cTn id="38"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
                                        </p:tgtEl>
                                        <p:attrNameLst>
                                          <p:attrName>style.visibility</p:attrName>
                                        </p:attrNameLst>
                                      </p:cBhvr>
                                      <p:to>
                                        <p:strVal val="visible"/>
                                      </p:to>
                                    </p:set>
                                    <p:anim calcmode="lin" valueType="num">
                                      <p:cBhvr additive="base">
                                        <p:cTn id="43" dur="500" fill="hold"/>
                                        <p:tgtEl>
                                          <p:spTgt spid="174"/>
                                        </p:tgtEl>
                                        <p:attrNameLst>
                                          <p:attrName>ppt_x</p:attrName>
                                        </p:attrNameLst>
                                      </p:cBhvr>
                                      <p:tavLst>
                                        <p:tav tm="0">
                                          <p:val>
                                            <p:strVal val="#ppt_x"/>
                                          </p:val>
                                        </p:tav>
                                        <p:tav tm="100000">
                                          <p:val>
                                            <p:strVal val="#ppt_x"/>
                                          </p:val>
                                        </p:tav>
                                      </p:tavLst>
                                    </p:anim>
                                    <p:anim calcmode="lin" valueType="num">
                                      <p:cBhvr additive="base">
                                        <p:cTn id="44" dur="500" fill="hold"/>
                                        <p:tgtEl>
                                          <p:spTgt spid="17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7"/>
                                        </p:tgtEl>
                                        <p:attrNameLst>
                                          <p:attrName>style.visibility</p:attrName>
                                        </p:attrNameLst>
                                      </p:cBhvr>
                                      <p:to>
                                        <p:strVal val="visible"/>
                                      </p:to>
                                    </p:set>
                                    <p:anim calcmode="lin" valueType="num">
                                      <p:cBhvr additive="base">
                                        <p:cTn id="47" dur="500" fill="hold"/>
                                        <p:tgtEl>
                                          <p:spTgt spid="147"/>
                                        </p:tgtEl>
                                        <p:attrNameLst>
                                          <p:attrName>ppt_x</p:attrName>
                                        </p:attrNameLst>
                                      </p:cBhvr>
                                      <p:tavLst>
                                        <p:tav tm="0">
                                          <p:val>
                                            <p:strVal val="#ppt_x"/>
                                          </p:val>
                                        </p:tav>
                                        <p:tav tm="100000">
                                          <p:val>
                                            <p:strVal val="#ppt_x"/>
                                          </p:val>
                                        </p:tav>
                                      </p:tavLst>
                                    </p:anim>
                                    <p:anim calcmode="lin" valueType="num">
                                      <p:cBhvr additive="base">
                                        <p:cTn id="48" dur="500" fill="hold"/>
                                        <p:tgtEl>
                                          <p:spTgt spid="14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 calcmode="lin" valueType="num">
                                      <p:cBhvr additive="base">
                                        <p:cTn id="51" dur="500" fill="hold"/>
                                        <p:tgtEl>
                                          <p:spTgt spid="176"/>
                                        </p:tgtEl>
                                        <p:attrNameLst>
                                          <p:attrName>ppt_x</p:attrName>
                                        </p:attrNameLst>
                                      </p:cBhvr>
                                      <p:tavLst>
                                        <p:tav tm="0">
                                          <p:val>
                                            <p:strVal val="#ppt_x"/>
                                          </p:val>
                                        </p:tav>
                                        <p:tav tm="100000">
                                          <p:val>
                                            <p:strVal val="#ppt_x"/>
                                          </p:val>
                                        </p:tav>
                                      </p:tavLst>
                                    </p:anim>
                                    <p:anim calcmode="lin" valueType="num">
                                      <p:cBhvr additive="base">
                                        <p:cTn id="52" dur="500" fill="hold"/>
                                        <p:tgtEl>
                                          <p:spTgt spid="17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5"/>
                                        </p:tgtEl>
                                        <p:attrNameLst>
                                          <p:attrName>style.visibility</p:attrName>
                                        </p:attrNameLst>
                                      </p:cBhvr>
                                      <p:to>
                                        <p:strVal val="visible"/>
                                      </p:to>
                                    </p:set>
                                    <p:anim calcmode="lin" valueType="num">
                                      <p:cBhvr additive="base">
                                        <p:cTn id="55" dur="500" fill="hold"/>
                                        <p:tgtEl>
                                          <p:spTgt spid="175"/>
                                        </p:tgtEl>
                                        <p:attrNameLst>
                                          <p:attrName>ppt_x</p:attrName>
                                        </p:attrNameLst>
                                      </p:cBhvr>
                                      <p:tavLst>
                                        <p:tav tm="0">
                                          <p:val>
                                            <p:strVal val="#ppt_x"/>
                                          </p:val>
                                        </p:tav>
                                        <p:tav tm="100000">
                                          <p:val>
                                            <p:strVal val="#ppt_x"/>
                                          </p:val>
                                        </p:tav>
                                      </p:tavLst>
                                    </p:anim>
                                    <p:anim calcmode="lin" valueType="num">
                                      <p:cBhvr additive="base">
                                        <p:cTn id="56" dur="500" fill="hold"/>
                                        <p:tgtEl>
                                          <p:spTgt spid="17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79"/>
                                        </p:tgtEl>
                                        <p:attrNameLst>
                                          <p:attrName>style.visibility</p:attrName>
                                        </p:attrNameLst>
                                      </p:cBhvr>
                                      <p:to>
                                        <p:strVal val="visible"/>
                                      </p:to>
                                    </p:set>
                                    <p:anim calcmode="lin" valueType="num">
                                      <p:cBhvr additive="base">
                                        <p:cTn id="59" dur="500" fill="hold"/>
                                        <p:tgtEl>
                                          <p:spTgt spid="179"/>
                                        </p:tgtEl>
                                        <p:attrNameLst>
                                          <p:attrName>ppt_x</p:attrName>
                                        </p:attrNameLst>
                                      </p:cBhvr>
                                      <p:tavLst>
                                        <p:tav tm="0">
                                          <p:val>
                                            <p:strVal val="#ppt_x"/>
                                          </p:val>
                                        </p:tav>
                                        <p:tav tm="100000">
                                          <p:val>
                                            <p:strVal val="#ppt_x"/>
                                          </p:val>
                                        </p:tav>
                                      </p:tavLst>
                                    </p:anim>
                                    <p:anim calcmode="lin" valueType="num">
                                      <p:cBhvr additive="base">
                                        <p:cTn id="60"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04"/>
                                        </p:tgtEl>
                                        <p:attrNameLst>
                                          <p:attrName>style.visibility</p:attrName>
                                        </p:attrNameLst>
                                      </p:cBhvr>
                                      <p:to>
                                        <p:strVal val="visible"/>
                                      </p:to>
                                    </p:set>
                                    <p:anim calcmode="lin" valueType="num">
                                      <p:cBhvr additive="base">
                                        <p:cTn id="69" dur="500" fill="hold"/>
                                        <p:tgtEl>
                                          <p:spTgt spid="204"/>
                                        </p:tgtEl>
                                        <p:attrNameLst>
                                          <p:attrName>ppt_x</p:attrName>
                                        </p:attrNameLst>
                                      </p:cBhvr>
                                      <p:tavLst>
                                        <p:tav tm="0">
                                          <p:val>
                                            <p:strVal val="#ppt_x"/>
                                          </p:val>
                                        </p:tav>
                                        <p:tav tm="100000">
                                          <p:val>
                                            <p:strVal val="#ppt_x"/>
                                          </p:val>
                                        </p:tav>
                                      </p:tavLst>
                                    </p:anim>
                                    <p:anim calcmode="lin" valueType="num">
                                      <p:cBhvr additive="base">
                                        <p:cTn id="70" dur="500" fill="hold"/>
                                        <p:tgtEl>
                                          <p:spTgt spid="204"/>
                                        </p:tgtEl>
                                        <p:attrNameLst>
                                          <p:attrName>ppt_y</p:attrName>
                                        </p:attrNameLst>
                                      </p:cBhvr>
                                      <p:tavLst>
                                        <p:tav tm="0">
                                          <p:val>
                                            <p:strVal val="1+#ppt_h/2"/>
                                          </p:val>
                                        </p:tav>
                                        <p:tav tm="100000">
                                          <p:val>
                                            <p:strVal val="#ppt_y"/>
                                          </p:val>
                                        </p:tav>
                                      </p:tavLst>
                                    </p:anim>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42" grpId="0"/>
      <p:bldP spid="175" grpId="0"/>
      <p:bldP spid="204" grpId="0"/>
      <p:bldP spid="2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B6763F-3299-824A-A91F-F80DE7D97EC1}"/>
              </a:ext>
            </a:extLst>
          </p:cNvPr>
          <p:cNvSpPr>
            <a:spLocks noGrp="1"/>
          </p:cNvSpPr>
          <p:nvPr>
            <p:ph type="body" sz="quarter" idx="14"/>
          </p:nvPr>
        </p:nvSpPr>
        <p:spPr>
          <a:xfrm>
            <a:off x="1081779" y="3797083"/>
            <a:ext cx="2920380" cy="1591075"/>
          </a:xfrm>
        </p:spPr>
        <p:txBody>
          <a:bodyPr>
            <a:normAutofit/>
          </a:bodyPr>
          <a:lstStyle/>
          <a:p>
            <a:endParaRPr lang="en-NO" sz="1600"/>
          </a:p>
        </p:txBody>
      </p:sp>
      <p:sp>
        <p:nvSpPr>
          <p:cNvPr id="6" name="Text Placeholder 5">
            <a:extLst>
              <a:ext uri="{FF2B5EF4-FFF2-40B4-BE49-F238E27FC236}">
                <a16:creationId xmlns:a16="http://schemas.microsoft.com/office/drawing/2014/main" id="{54D5E82E-6C28-2C4E-A41D-9DD2239FA469}"/>
              </a:ext>
            </a:extLst>
          </p:cNvPr>
          <p:cNvSpPr>
            <a:spLocks noGrp="1"/>
          </p:cNvSpPr>
          <p:nvPr>
            <p:ph type="body" sz="quarter" idx="17"/>
          </p:nvPr>
        </p:nvSpPr>
        <p:spPr/>
        <p:txBody>
          <a:bodyPr/>
          <a:lstStyle/>
          <a:p>
            <a:r>
              <a:rPr lang="de-DE" dirty="0"/>
              <a:t>Einleitung</a:t>
            </a:r>
            <a:endParaRPr lang="en-NO" dirty="0"/>
          </a:p>
        </p:txBody>
      </p:sp>
      <p:sp>
        <p:nvSpPr>
          <p:cNvPr id="7" name="Text Placeholder 6">
            <a:extLst>
              <a:ext uri="{FF2B5EF4-FFF2-40B4-BE49-F238E27FC236}">
                <a16:creationId xmlns:a16="http://schemas.microsoft.com/office/drawing/2014/main" id="{7866CDFE-C488-1449-93BD-E179FE25A598}"/>
              </a:ext>
            </a:extLst>
          </p:cNvPr>
          <p:cNvSpPr>
            <a:spLocks noGrp="1"/>
          </p:cNvSpPr>
          <p:nvPr>
            <p:ph type="body" sz="quarter" idx="18"/>
          </p:nvPr>
        </p:nvSpPr>
        <p:spPr>
          <a:xfrm>
            <a:off x="4669968" y="3797083"/>
            <a:ext cx="2920380" cy="1591075"/>
          </a:xfrm>
        </p:spPr>
        <p:txBody>
          <a:bodyPr>
            <a:noAutofit/>
          </a:bodyPr>
          <a:lstStyle/>
          <a:p>
            <a:r>
              <a:rPr lang="de-DE" sz="1600" dirty="0"/>
              <a:t>Herausforderungen </a:t>
            </a:r>
            <a:r>
              <a:rPr lang="en-NO" sz="1600" dirty="0"/>
              <a:t>&amp; </a:t>
            </a:r>
            <a:r>
              <a:rPr lang="de-DE" sz="1600" dirty="0"/>
              <a:t>Möglichkeiten</a:t>
            </a:r>
            <a:endParaRPr lang="en-NO" sz="1600" dirty="0"/>
          </a:p>
          <a:p>
            <a:endParaRPr lang="en-NO" sz="1600" dirty="0"/>
          </a:p>
        </p:txBody>
      </p:sp>
      <p:sp>
        <p:nvSpPr>
          <p:cNvPr id="8" name="Text Placeholder 7">
            <a:extLst>
              <a:ext uri="{FF2B5EF4-FFF2-40B4-BE49-F238E27FC236}">
                <a16:creationId xmlns:a16="http://schemas.microsoft.com/office/drawing/2014/main" id="{1145C6A6-C802-3646-A153-33AB0A25F07C}"/>
              </a:ext>
            </a:extLst>
          </p:cNvPr>
          <p:cNvSpPr>
            <a:spLocks noGrp="1"/>
          </p:cNvSpPr>
          <p:nvPr>
            <p:ph type="body" sz="quarter" idx="19"/>
          </p:nvPr>
        </p:nvSpPr>
        <p:spPr/>
        <p:txBody>
          <a:bodyPr/>
          <a:lstStyle/>
          <a:p>
            <a:r>
              <a:rPr lang="de-DE" dirty="0"/>
              <a:t>Fokus</a:t>
            </a:r>
            <a:endParaRPr lang="en-NO" dirty="0"/>
          </a:p>
        </p:txBody>
      </p:sp>
      <p:sp>
        <p:nvSpPr>
          <p:cNvPr id="9" name="Text Placeholder 8">
            <a:extLst>
              <a:ext uri="{FF2B5EF4-FFF2-40B4-BE49-F238E27FC236}">
                <a16:creationId xmlns:a16="http://schemas.microsoft.com/office/drawing/2014/main" id="{0B21C5FE-A0E3-C74E-8D0C-DFF5BBE36709}"/>
              </a:ext>
            </a:extLst>
          </p:cNvPr>
          <p:cNvSpPr>
            <a:spLocks noGrp="1"/>
          </p:cNvSpPr>
          <p:nvPr>
            <p:ph type="body" sz="quarter" idx="20"/>
          </p:nvPr>
        </p:nvSpPr>
        <p:spPr>
          <a:xfrm>
            <a:off x="8298194" y="3797083"/>
            <a:ext cx="2920380" cy="1591075"/>
          </a:xfrm>
        </p:spPr>
        <p:txBody>
          <a:bodyPr>
            <a:normAutofit/>
          </a:bodyPr>
          <a:lstStyle/>
          <a:p>
            <a:endParaRPr lang="en-NO" sz="1600"/>
          </a:p>
        </p:txBody>
      </p:sp>
      <p:sp>
        <p:nvSpPr>
          <p:cNvPr id="10" name="Text Placeholder 9">
            <a:extLst>
              <a:ext uri="{FF2B5EF4-FFF2-40B4-BE49-F238E27FC236}">
                <a16:creationId xmlns:a16="http://schemas.microsoft.com/office/drawing/2014/main" id="{805FE537-CE8D-7F40-9485-6C2FDAD96F86}"/>
              </a:ext>
            </a:extLst>
          </p:cNvPr>
          <p:cNvSpPr>
            <a:spLocks noGrp="1"/>
          </p:cNvSpPr>
          <p:nvPr>
            <p:ph type="body" sz="quarter" idx="21"/>
          </p:nvPr>
        </p:nvSpPr>
        <p:spPr/>
        <p:txBody>
          <a:bodyPr/>
          <a:lstStyle/>
          <a:p>
            <a:r>
              <a:rPr lang="de-DE" dirty="0"/>
              <a:t>Ausblick</a:t>
            </a:r>
            <a:endParaRPr lang="en-NO" dirty="0"/>
          </a:p>
        </p:txBody>
      </p:sp>
      <p:sp>
        <p:nvSpPr>
          <p:cNvPr id="4" name="Title 3">
            <a:extLst>
              <a:ext uri="{FF2B5EF4-FFF2-40B4-BE49-F238E27FC236}">
                <a16:creationId xmlns:a16="http://schemas.microsoft.com/office/drawing/2014/main" id="{268EEF00-E856-8C48-AA8E-734C7A9788FC}"/>
              </a:ext>
            </a:extLst>
          </p:cNvPr>
          <p:cNvSpPr>
            <a:spLocks noGrp="1"/>
          </p:cNvSpPr>
          <p:nvPr>
            <p:ph type="title"/>
          </p:nvPr>
        </p:nvSpPr>
        <p:spPr/>
        <p:txBody>
          <a:bodyPr/>
          <a:lstStyle/>
          <a:p>
            <a:r>
              <a:rPr lang="en-NO"/>
              <a:t>Agenda</a:t>
            </a:r>
          </a:p>
        </p:txBody>
      </p:sp>
    </p:spTree>
    <p:extLst>
      <p:ext uri="{BB962C8B-B14F-4D97-AF65-F5344CB8AC3E}">
        <p14:creationId xmlns:p14="http://schemas.microsoft.com/office/powerpoint/2010/main" val="447777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kstSylinder 48">
            <a:extLst>
              <a:ext uri="{FF2B5EF4-FFF2-40B4-BE49-F238E27FC236}">
                <a16:creationId xmlns:a16="http://schemas.microsoft.com/office/drawing/2014/main" id="{69C31350-6E44-4C30-B2A2-541942009988}"/>
              </a:ext>
            </a:extLst>
          </p:cNvPr>
          <p:cNvSpPr txBox="1"/>
          <p:nvPr/>
        </p:nvSpPr>
        <p:spPr>
          <a:xfrm>
            <a:off x="7063851" y="4609295"/>
            <a:ext cx="2637472" cy="307777"/>
          </a:xfrm>
          <a:prstGeom prst="rect">
            <a:avLst/>
          </a:prstGeom>
          <a:noFill/>
        </p:spPr>
        <p:txBody>
          <a:bodyPr wrap="square" rtlCol="0">
            <a:spAutoFit/>
          </a:bodyPr>
          <a:lstStyle/>
          <a:p>
            <a:pPr algn="ctr"/>
            <a:r>
              <a:rPr lang="nb-NO" sz="1400" dirty="0"/>
              <a:t>Junkmail </a:t>
            </a:r>
            <a:r>
              <a:rPr lang="nb-NO" sz="1400" dirty="0" err="1"/>
              <a:t>markiert</a:t>
            </a:r>
            <a:r>
              <a:rPr lang="nb-NO" sz="1400" dirty="0"/>
              <a:t> </a:t>
            </a:r>
            <a:endParaRPr lang="en-US" sz="1400" dirty="0"/>
          </a:p>
        </p:txBody>
      </p:sp>
      <p:pic>
        <p:nvPicPr>
          <p:cNvPr id="174" name="Graphic 173" descr="Arrow: Rotate right with solid fill">
            <a:extLst>
              <a:ext uri="{FF2B5EF4-FFF2-40B4-BE49-F238E27FC236}">
                <a16:creationId xmlns:a16="http://schemas.microsoft.com/office/drawing/2014/main" id="{1F6754C3-A30E-4A2E-8084-3D7BF0F5137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V="1">
            <a:off x="3527629" y="4806246"/>
            <a:ext cx="510470" cy="510470"/>
          </a:xfrm>
          <a:prstGeom prst="rect">
            <a:avLst/>
          </a:prstGeom>
        </p:spPr>
      </p:pic>
      <p:grpSp>
        <p:nvGrpSpPr>
          <p:cNvPr id="26" name="Gruppe 25">
            <a:extLst>
              <a:ext uri="{FF2B5EF4-FFF2-40B4-BE49-F238E27FC236}">
                <a16:creationId xmlns:a16="http://schemas.microsoft.com/office/drawing/2014/main" id="{1B931B2F-B041-4921-875F-FDF29CC7A0C0}"/>
              </a:ext>
            </a:extLst>
          </p:cNvPr>
          <p:cNvGrpSpPr/>
          <p:nvPr/>
        </p:nvGrpSpPr>
        <p:grpSpPr>
          <a:xfrm>
            <a:off x="702059" y="3292369"/>
            <a:ext cx="2798946" cy="2587929"/>
            <a:chOff x="702059" y="3292369"/>
            <a:chExt cx="2798946" cy="2587929"/>
          </a:xfrm>
        </p:grpSpPr>
        <p:sp>
          <p:nvSpPr>
            <p:cNvPr id="108" name="TekstSylinder 48">
              <a:extLst>
                <a:ext uri="{FF2B5EF4-FFF2-40B4-BE49-F238E27FC236}">
                  <a16:creationId xmlns:a16="http://schemas.microsoft.com/office/drawing/2014/main" id="{A0A36C81-C8C9-46B1-9AC7-0C36A4CE7059}"/>
                </a:ext>
              </a:extLst>
            </p:cNvPr>
            <p:cNvSpPr txBox="1"/>
            <p:nvPr/>
          </p:nvSpPr>
          <p:spPr>
            <a:xfrm>
              <a:off x="702059" y="3292369"/>
              <a:ext cx="165310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CRM </a:t>
              </a:r>
              <a:r>
                <a:rPr kumimoji="0" lang="nb-NO" sz="1400" b="0" i="0" u="none" strike="noStrike" kern="1200" cap="none" spc="0" normalizeH="0" baseline="0" noProof="0" dirty="0" err="1">
                  <a:ln>
                    <a:noFill/>
                  </a:ln>
                  <a:solidFill>
                    <a:srgbClr val="2B2929"/>
                  </a:solidFill>
                  <a:effectLst/>
                  <a:uLnTx/>
                  <a:uFillTx/>
                  <a:latin typeface="Arial" panose="020B0604020202020204"/>
                  <a:ea typeface="+mn-ea"/>
                  <a:cs typeface="+mn-cs"/>
                </a:rPr>
                <a:t>Datenbank</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180" name="Group 179">
              <a:extLst>
                <a:ext uri="{FF2B5EF4-FFF2-40B4-BE49-F238E27FC236}">
                  <a16:creationId xmlns:a16="http://schemas.microsoft.com/office/drawing/2014/main" id="{240A7E99-E9D0-4A6F-BDDB-06FA35E813E4}"/>
                </a:ext>
              </a:extLst>
            </p:cNvPr>
            <p:cNvGrpSpPr>
              <a:grpSpLocks noChangeAspect="1"/>
            </p:cNvGrpSpPr>
            <p:nvPr/>
          </p:nvGrpSpPr>
          <p:grpSpPr>
            <a:xfrm>
              <a:off x="838200" y="3663881"/>
              <a:ext cx="2662805" cy="2216417"/>
              <a:chOff x="3103687" y="1074827"/>
              <a:chExt cx="5615351" cy="4708346"/>
            </a:xfrm>
          </p:grpSpPr>
          <p:sp>
            <p:nvSpPr>
              <p:cNvPr id="181" name="Rectangle: Rounded Corners 180">
                <a:extLst>
                  <a:ext uri="{FF2B5EF4-FFF2-40B4-BE49-F238E27FC236}">
                    <a16:creationId xmlns:a16="http://schemas.microsoft.com/office/drawing/2014/main" id="{9766647F-9A6D-43FD-BC29-8BA24BB41EC8}"/>
                  </a:ext>
                </a:extLst>
              </p:cNvPr>
              <p:cNvSpPr/>
              <p:nvPr/>
            </p:nvSpPr>
            <p:spPr>
              <a:xfrm>
                <a:off x="3103687" y="1235612"/>
                <a:ext cx="5615351" cy="3610708"/>
              </a:xfrm>
              <a:prstGeom prst="roundRect">
                <a:avLst/>
              </a:prstGeom>
              <a:solidFill>
                <a:schemeClr val="tx2"/>
              </a:solidFill>
              <a:ln w="476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2" name="Rectangle: Top Corners Rounded 181">
                <a:extLst>
                  <a:ext uri="{FF2B5EF4-FFF2-40B4-BE49-F238E27FC236}">
                    <a16:creationId xmlns:a16="http://schemas.microsoft.com/office/drawing/2014/main" id="{692E63A7-85EE-44D3-A96D-BD6C56F903A0}"/>
                  </a:ext>
                </a:extLst>
              </p:cNvPr>
              <p:cNvSpPr/>
              <p:nvPr/>
            </p:nvSpPr>
            <p:spPr>
              <a:xfrm flipV="1">
                <a:off x="4778829" y="4881657"/>
                <a:ext cx="2264228" cy="321714"/>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3" name="Rectangle: Top Corners Rounded 182">
                <a:extLst>
                  <a:ext uri="{FF2B5EF4-FFF2-40B4-BE49-F238E27FC236}">
                    <a16:creationId xmlns:a16="http://schemas.microsoft.com/office/drawing/2014/main" id="{6DB765A6-F3D9-4F7C-9A40-C056DD036D0A}"/>
                  </a:ext>
                </a:extLst>
              </p:cNvPr>
              <p:cNvSpPr/>
              <p:nvPr/>
            </p:nvSpPr>
            <p:spPr>
              <a:xfrm>
                <a:off x="3224576" y="1074827"/>
                <a:ext cx="5372733" cy="3157820"/>
              </a:xfrm>
              <a:prstGeom prst="round2SameRect">
                <a:avLst/>
              </a:prstGeom>
              <a:solidFill>
                <a:schemeClr val="tx2"/>
              </a:solidFill>
              <a:ln w="2000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4" name="Flowchart: Connector 183">
                <a:extLst>
                  <a:ext uri="{FF2B5EF4-FFF2-40B4-BE49-F238E27FC236}">
                    <a16:creationId xmlns:a16="http://schemas.microsoft.com/office/drawing/2014/main" id="{DEC9EB3B-BD38-47DC-A23D-E1BCC4AE2EAE}"/>
                  </a:ext>
                </a:extLst>
              </p:cNvPr>
              <p:cNvSpPr/>
              <p:nvPr/>
            </p:nvSpPr>
            <p:spPr>
              <a:xfrm>
                <a:off x="5723161" y="4449944"/>
                <a:ext cx="299359" cy="28907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5" name="Flowchart: Manual Operation 184">
                <a:extLst>
                  <a:ext uri="{FF2B5EF4-FFF2-40B4-BE49-F238E27FC236}">
                    <a16:creationId xmlns:a16="http://schemas.microsoft.com/office/drawing/2014/main" id="{BC72A700-7E6B-4B3E-BF82-ED193F096884}"/>
                  </a:ext>
                </a:extLst>
              </p:cNvPr>
              <p:cNvSpPr/>
              <p:nvPr/>
            </p:nvSpPr>
            <p:spPr>
              <a:xfrm flipV="1">
                <a:off x="4098522" y="5364228"/>
                <a:ext cx="3624839" cy="418945"/>
              </a:xfrm>
              <a:prstGeom prst="flowChartManualOpe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6" name="Rektangel 58">
                <a:extLst>
                  <a:ext uri="{FF2B5EF4-FFF2-40B4-BE49-F238E27FC236}">
                    <a16:creationId xmlns:a16="http://schemas.microsoft.com/office/drawing/2014/main" id="{9F2E2ACD-0327-4CC8-A821-C5F43DDA2012}"/>
                  </a:ext>
                </a:extLst>
              </p:cNvPr>
              <p:cNvSpPr/>
              <p:nvPr/>
            </p:nvSpPr>
            <p:spPr>
              <a:xfrm>
                <a:off x="3595734" y="1370528"/>
                <a:ext cx="4657449" cy="2634967"/>
              </a:xfrm>
              <a:prstGeom prst="rect">
                <a:avLst/>
              </a:prstGeom>
              <a:ln w="444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7" name="Rektangel 32">
                <a:extLst>
                  <a:ext uri="{FF2B5EF4-FFF2-40B4-BE49-F238E27FC236}">
                    <a16:creationId xmlns:a16="http://schemas.microsoft.com/office/drawing/2014/main" id="{EE6706D2-F6E4-432C-A4B7-B29476DD860E}"/>
                  </a:ext>
                </a:extLst>
              </p:cNvPr>
              <p:cNvSpPr/>
              <p:nvPr/>
            </p:nvSpPr>
            <p:spPr>
              <a:xfrm>
                <a:off x="3744834" y="1456284"/>
                <a:ext cx="4403069" cy="39669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CRM</a:t>
                </a:r>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88" name="Rett linje 51">
                <a:extLst>
                  <a:ext uri="{FF2B5EF4-FFF2-40B4-BE49-F238E27FC236}">
                    <a16:creationId xmlns:a16="http://schemas.microsoft.com/office/drawing/2014/main" id="{A1BE0ECE-742F-434F-AECC-355F32700487}"/>
                  </a:ext>
                </a:extLst>
              </p:cNvPr>
              <p:cNvCxnSpPr>
                <a:cxnSpLocks/>
              </p:cNvCxnSpPr>
              <p:nvPr/>
            </p:nvCxnSpPr>
            <p:spPr>
              <a:xfrm>
                <a:off x="7793000" y="1744105"/>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89" name="Rett linje 51">
                <a:extLst>
                  <a:ext uri="{FF2B5EF4-FFF2-40B4-BE49-F238E27FC236}">
                    <a16:creationId xmlns:a16="http://schemas.microsoft.com/office/drawing/2014/main" id="{D0C0DB9F-4381-44B1-A519-4F89215D0F6C}"/>
                  </a:ext>
                </a:extLst>
              </p:cNvPr>
              <p:cNvCxnSpPr>
                <a:cxnSpLocks/>
              </p:cNvCxnSpPr>
              <p:nvPr/>
            </p:nvCxnSpPr>
            <p:spPr>
              <a:xfrm>
                <a:off x="7792999" y="1678787"/>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90" name="Rett linje 51">
                <a:extLst>
                  <a:ext uri="{FF2B5EF4-FFF2-40B4-BE49-F238E27FC236}">
                    <a16:creationId xmlns:a16="http://schemas.microsoft.com/office/drawing/2014/main" id="{55AAEA71-F915-455B-9DB4-F52AE6917DAD}"/>
                  </a:ext>
                </a:extLst>
              </p:cNvPr>
              <p:cNvCxnSpPr>
                <a:cxnSpLocks/>
              </p:cNvCxnSpPr>
              <p:nvPr/>
            </p:nvCxnSpPr>
            <p:spPr>
              <a:xfrm>
                <a:off x="7792998" y="1613469"/>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91" name="Grafikk 5" descr="By med heldekkende fyll">
                <a:extLst>
                  <a:ext uri="{FF2B5EF4-FFF2-40B4-BE49-F238E27FC236}">
                    <a16:creationId xmlns:a16="http://schemas.microsoft.com/office/drawing/2014/main" id="{6563382A-F897-40EF-A58F-0F8EFE3D000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00629" y="1875406"/>
                <a:ext cx="485000" cy="485000"/>
              </a:xfrm>
              <a:prstGeom prst="rect">
                <a:avLst/>
              </a:prstGeom>
            </p:spPr>
          </p:pic>
          <p:pic>
            <p:nvPicPr>
              <p:cNvPr id="196" name="Grafikk 119" descr="Bruker med heldekkende fyll">
                <a:extLst>
                  <a:ext uri="{FF2B5EF4-FFF2-40B4-BE49-F238E27FC236}">
                    <a16:creationId xmlns:a16="http://schemas.microsoft.com/office/drawing/2014/main" id="{6E70E991-D485-4368-9AC5-5DC7E11F94F6}"/>
                  </a:ext>
                </a:extLst>
              </p:cNvPr>
              <p:cNvPicPr preferRelativeResize="0">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80776" y="2298543"/>
                <a:ext cx="527575" cy="556790"/>
              </a:xfrm>
              <a:prstGeom prst="rect">
                <a:avLst/>
              </a:prstGeom>
            </p:spPr>
          </p:pic>
          <p:pic>
            <p:nvPicPr>
              <p:cNvPr id="197" name="Grafikk 14" descr="Dollar med heldekkende fyll">
                <a:extLst>
                  <a:ext uri="{FF2B5EF4-FFF2-40B4-BE49-F238E27FC236}">
                    <a16:creationId xmlns:a16="http://schemas.microsoft.com/office/drawing/2014/main" id="{C5B8EF9F-F1B2-4763-B858-8BA7F0551E5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725538" y="2899731"/>
                <a:ext cx="467169" cy="467167"/>
              </a:xfrm>
              <a:prstGeom prst="rect">
                <a:avLst/>
              </a:prstGeom>
            </p:spPr>
          </p:pic>
          <p:cxnSp>
            <p:nvCxnSpPr>
              <p:cNvPr id="199" name="Rett linje 164">
                <a:extLst>
                  <a:ext uri="{FF2B5EF4-FFF2-40B4-BE49-F238E27FC236}">
                    <a16:creationId xmlns:a16="http://schemas.microsoft.com/office/drawing/2014/main" id="{99C8D7E2-D62F-4D33-84A1-6137C820B34A}"/>
                  </a:ext>
                </a:extLst>
              </p:cNvPr>
              <p:cNvCxnSpPr>
                <a:cxnSpLocks/>
              </p:cNvCxnSpPr>
              <p:nvPr/>
            </p:nvCxnSpPr>
            <p:spPr>
              <a:xfrm>
                <a:off x="4395465" y="2806784"/>
                <a:ext cx="3593462"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200" name="Grafikk 132" descr="Stjerne kontur">
                <a:extLst>
                  <a:ext uri="{FF2B5EF4-FFF2-40B4-BE49-F238E27FC236}">
                    <a16:creationId xmlns:a16="http://schemas.microsoft.com/office/drawing/2014/main" id="{490F9639-004C-40B1-9577-3F358380ABB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21107890">
                <a:off x="6369338" y="1950201"/>
                <a:ext cx="351964" cy="351965"/>
              </a:xfrm>
              <a:prstGeom prst="rect">
                <a:avLst/>
              </a:prstGeom>
            </p:spPr>
          </p:pic>
          <p:grpSp>
            <p:nvGrpSpPr>
              <p:cNvPr id="201" name="Group 200">
                <a:extLst>
                  <a:ext uri="{FF2B5EF4-FFF2-40B4-BE49-F238E27FC236}">
                    <a16:creationId xmlns:a16="http://schemas.microsoft.com/office/drawing/2014/main" id="{CAC45295-4F0C-4597-BA96-26327880142A}"/>
                  </a:ext>
                </a:extLst>
              </p:cNvPr>
              <p:cNvGrpSpPr>
                <a:grpSpLocks noChangeAspect="1"/>
              </p:cNvGrpSpPr>
              <p:nvPr/>
            </p:nvGrpSpPr>
            <p:grpSpPr>
              <a:xfrm>
                <a:off x="4373554" y="3017140"/>
                <a:ext cx="3615372" cy="808345"/>
                <a:chOff x="4174913" y="2963867"/>
                <a:chExt cx="4675694" cy="1097152"/>
              </a:xfrm>
            </p:grpSpPr>
            <p:sp>
              <p:nvSpPr>
                <p:cNvPr id="223" name="Rektangel: avrundede hjørner 57">
                  <a:extLst>
                    <a:ext uri="{FF2B5EF4-FFF2-40B4-BE49-F238E27FC236}">
                      <a16:creationId xmlns:a16="http://schemas.microsoft.com/office/drawing/2014/main" id="{B510B274-7743-41B3-BBC3-58B9D098FEB9}"/>
                    </a:ext>
                  </a:extLst>
                </p:cNvPr>
                <p:cNvSpPr/>
                <p:nvPr/>
              </p:nvSpPr>
              <p:spPr>
                <a:xfrm>
                  <a:off x="4174913" y="2963867"/>
                  <a:ext cx="4675694" cy="109715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24" name="Rett linje 70">
                  <a:extLst>
                    <a:ext uri="{FF2B5EF4-FFF2-40B4-BE49-F238E27FC236}">
                      <a16:creationId xmlns:a16="http://schemas.microsoft.com/office/drawing/2014/main" id="{D5ECEA9B-7FAC-4FDB-AA88-C0FAD1923BE8}"/>
                    </a:ext>
                  </a:extLst>
                </p:cNvPr>
                <p:cNvCxnSpPr>
                  <a:cxnSpLocks/>
                </p:cNvCxnSpPr>
                <p:nvPr/>
              </p:nvCxnSpPr>
              <p:spPr>
                <a:xfrm>
                  <a:off x="4453378" y="320390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Rett linje 71">
                  <a:extLst>
                    <a:ext uri="{FF2B5EF4-FFF2-40B4-BE49-F238E27FC236}">
                      <a16:creationId xmlns:a16="http://schemas.microsoft.com/office/drawing/2014/main" id="{5BD2A9BC-133E-4D65-BF73-0FBAAAA99CEE}"/>
                    </a:ext>
                  </a:extLst>
                </p:cNvPr>
                <p:cNvCxnSpPr>
                  <a:cxnSpLocks/>
                </p:cNvCxnSpPr>
                <p:nvPr/>
              </p:nvCxnSpPr>
              <p:spPr>
                <a:xfrm>
                  <a:off x="4445081" y="340823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Rett linje 72">
                  <a:extLst>
                    <a:ext uri="{FF2B5EF4-FFF2-40B4-BE49-F238E27FC236}">
                      <a16:creationId xmlns:a16="http://schemas.microsoft.com/office/drawing/2014/main" id="{248A0E4F-F0C9-4CCB-9C42-7B854C24195D}"/>
                    </a:ext>
                  </a:extLst>
                </p:cNvPr>
                <p:cNvCxnSpPr>
                  <a:cxnSpLocks/>
                </p:cNvCxnSpPr>
                <p:nvPr/>
              </p:nvCxnSpPr>
              <p:spPr>
                <a:xfrm>
                  <a:off x="4445081" y="3602655"/>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7" name="Rett linje 74">
                  <a:extLst>
                    <a:ext uri="{FF2B5EF4-FFF2-40B4-BE49-F238E27FC236}">
                      <a16:creationId xmlns:a16="http://schemas.microsoft.com/office/drawing/2014/main" id="{E728AAD7-C862-415D-A047-B1D106091E16}"/>
                    </a:ext>
                  </a:extLst>
                </p:cNvPr>
                <p:cNvCxnSpPr>
                  <a:cxnSpLocks/>
                </p:cNvCxnSpPr>
                <p:nvPr/>
              </p:nvCxnSpPr>
              <p:spPr>
                <a:xfrm>
                  <a:off x="4453378" y="3797258"/>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8" name="Rett linje 85">
                  <a:extLst>
                    <a:ext uri="{FF2B5EF4-FFF2-40B4-BE49-F238E27FC236}">
                      <a16:creationId xmlns:a16="http://schemas.microsoft.com/office/drawing/2014/main" id="{8645446D-0A09-4D90-9A92-32BBD27B9503}"/>
                    </a:ext>
                  </a:extLst>
                </p:cNvPr>
                <p:cNvCxnSpPr>
                  <a:cxnSpLocks/>
                </p:cNvCxnSpPr>
                <p:nvPr/>
              </p:nvCxnSpPr>
              <p:spPr>
                <a:xfrm>
                  <a:off x="6049237" y="320390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 name="Rett linje 92">
                  <a:extLst>
                    <a:ext uri="{FF2B5EF4-FFF2-40B4-BE49-F238E27FC236}">
                      <a16:creationId xmlns:a16="http://schemas.microsoft.com/office/drawing/2014/main" id="{ABD56DA3-955A-4F0D-AD38-6D06F3F1EB73}"/>
                    </a:ext>
                  </a:extLst>
                </p:cNvPr>
                <p:cNvCxnSpPr>
                  <a:cxnSpLocks/>
                </p:cNvCxnSpPr>
                <p:nvPr/>
              </p:nvCxnSpPr>
              <p:spPr>
                <a:xfrm>
                  <a:off x="6049237" y="340823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0" name="Rett linje 93">
                  <a:extLst>
                    <a:ext uri="{FF2B5EF4-FFF2-40B4-BE49-F238E27FC236}">
                      <a16:creationId xmlns:a16="http://schemas.microsoft.com/office/drawing/2014/main" id="{49FFB30B-E563-4364-BC5C-B0793B0363E3}"/>
                    </a:ext>
                  </a:extLst>
                </p:cNvPr>
                <p:cNvCxnSpPr>
                  <a:cxnSpLocks/>
                </p:cNvCxnSpPr>
                <p:nvPr/>
              </p:nvCxnSpPr>
              <p:spPr>
                <a:xfrm>
                  <a:off x="6049237" y="3602655"/>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1" name="Rett linje 94">
                  <a:extLst>
                    <a:ext uri="{FF2B5EF4-FFF2-40B4-BE49-F238E27FC236}">
                      <a16:creationId xmlns:a16="http://schemas.microsoft.com/office/drawing/2014/main" id="{155FCADA-C765-48E3-A735-AE09082ADE8B}"/>
                    </a:ext>
                  </a:extLst>
                </p:cNvPr>
                <p:cNvCxnSpPr>
                  <a:cxnSpLocks/>
                </p:cNvCxnSpPr>
                <p:nvPr/>
              </p:nvCxnSpPr>
              <p:spPr>
                <a:xfrm>
                  <a:off x="6049237" y="3797258"/>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32" name="Grafikk 11" descr="Sjekkboks avmerket med heldekkende fyll">
                  <a:extLst>
                    <a:ext uri="{FF2B5EF4-FFF2-40B4-BE49-F238E27FC236}">
                      <a16:creationId xmlns:a16="http://schemas.microsoft.com/office/drawing/2014/main" id="{5D7BCF83-2180-4D6A-A753-92D1FB9CA242}"/>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480481" y="2992967"/>
                  <a:ext cx="520434" cy="520435"/>
                </a:xfrm>
                <a:prstGeom prst="rect">
                  <a:avLst/>
                </a:prstGeom>
              </p:spPr>
            </p:pic>
            <p:pic>
              <p:nvPicPr>
                <p:cNvPr id="233" name="Grafikk 95" descr="Sjekkboks avmerket med heldekkende fyll">
                  <a:extLst>
                    <a:ext uri="{FF2B5EF4-FFF2-40B4-BE49-F238E27FC236}">
                      <a16:creationId xmlns:a16="http://schemas.microsoft.com/office/drawing/2014/main" id="{6CD29081-36C6-46D1-9D06-215488AAD35A}"/>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493615" y="3369151"/>
                  <a:ext cx="520434" cy="520435"/>
                </a:xfrm>
                <a:prstGeom prst="rect">
                  <a:avLst/>
                </a:prstGeom>
              </p:spPr>
            </p:pic>
          </p:grpSp>
          <p:cxnSp>
            <p:nvCxnSpPr>
              <p:cNvPr id="203" name="Rett linje 35">
                <a:extLst>
                  <a:ext uri="{FF2B5EF4-FFF2-40B4-BE49-F238E27FC236}">
                    <a16:creationId xmlns:a16="http://schemas.microsoft.com/office/drawing/2014/main" id="{3CEF8560-79CD-40CB-8A42-62773CC165A4}"/>
                  </a:ext>
                </a:extLst>
              </p:cNvPr>
              <p:cNvCxnSpPr>
                <a:cxnSpLocks/>
              </p:cNvCxnSpPr>
              <p:nvPr/>
            </p:nvCxnSpPr>
            <p:spPr>
              <a:xfrm>
                <a:off x="5367433" y="2275662"/>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4" name="Rett linje 35">
                <a:extLst>
                  <a:ext uri="{FF2B5EF4-FFF2-40B4-BE49-F238E27FC236}">
                    <a16:creationId xmlns:a16="http://schemas.microsoft.com/office/drawing/2014/main" id="{CD7D16B4-271D-4F7D-AFEA-8299709A0466}"/>
                  </a:ext>
                </a:extLst>
              </p:cNvPr>
              <p:cNvCxnSpPr>
                <a:cxnSpLocks/>
              </p:cNvCxnSpPr>
              <p:nvPr/>
            </p:nvCxnSpPr>
            <p:spPr>
              <a:xfrm>
                <a:off x="5366727" y="2421239"/>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5" name="Rett linje 35">
                <a:extLst>
                  <a:ext uri="{FF2B5EF4-FFF2-40B4-BE49-F238E27FC236}">
                    <a16:creationId xmlns:a16="http://schemas.microsoft.com/office/drawing/2014/main" id="{AB5AC7FC-5F0E-4ECF-9DEE-3164B9AD0781}"/>
                  </a:ext>
                </a:extLst>
              </p:cNvPr>
              <p:cNvCxnSpPr>
                <a:cxnSpLocks/>
              </p:cNvCxnSpPr>
              <p:nvPr/>
            </p:nvCxnSpPr>
            <p:spPr>
              <a:xfrm>
                <a:off x="5366727" y="2525722"/>
                <a:ext cx="968053" cy="0"/>
              </a:xfrm>
              <a:prstGeom prst="line">
                <a:avLst/>
              </a:prstGeom>
              <a:ln w="19050"/>
            </p:spPr>
            <p:style>
              <a:lnRef idx="1">
                <a:schemeClr val="dk1"/>
              </a:lnRef>
              <a:fillRef idx="0">
                <a:schemeClr val="dk1"/>
              </a:fillRef>
              <a:effectRef idx="0">
                <a:schemeClr val="dk1"/>
              </a:effectRef>
              <a:fontRef idx="minor">
                <a:schemeClr val="tx1"/>
              </a:fontRef>
            </p:style>
          </p:cxnSp>
          <p:pic>
            <p:nvPicPr>
              <p:cNvPr id="207" name="Graphic 206" descr="Bell with solid fill">
                <a:extLst>
                  <a:ext uri="{FF2B5EF4-FFF2-40B4-BE49-F238E27FC236}">
                    <a16:creationId xmlns:a16="http://schemas.microsoft.com/office/drawing/2014/main" id="{78B231A7-E743-4763-84FB-D5ECE2B073B0}"/>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448277" y="1531718"/>
                <a:ext cx="292894" cy="292894"/>
              </a:xfrm>
              <a:prstGeom prst="rect">
                <a:avLst/>
              </a:prstGeom>
            </p:spPr>
          </p:pic>
          <p:cxnSp>
            <p:nvCxnSpPr>
              <p:cNvPr id="208" name="Rett linje 71">
                <a:extLst>
                  <a:ext uri="{FF2B5EF4-FFF2-40B4-BE49-F238E27FC236}">
                    <a16:creationId xmlns:a16="http://schemas.microsoft.com/office/drawing/2014/main" id="{7662B561-7D82-46B2-9C26-1506CAC377C1}"/>
                  </a:ext>
                </a:extLst>
              </p:cNvPr>
              <p:cNvCxnSpPr>
                <a:cxnSpLocks/>
              </p:cNvCxnSpPr>
              <p:nvPr/>
            </p:nvCxnSpPr>
            <p:spPr>
              <a:xfrm>
                <a:off x="4395464" y="2071447"/>
                <a:ext cx="1940022"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35">
                <a:extLst>
                  <a:ext uri="{FF2B5EF4-FFF2-40B4-BE49-F238E27FC236}">
                    <a16:creationId xmlns:a16="http://schemas.microsoft.com/office/drawing/2014/main" id="{36152DF3-FF1D-450D-BF39-B4ACEE4C1302}"/>
                  </a:ext>
                </a:extLst>
              </p:cNvPr>
              <p:cNvCxnSpPr>
                <a:cxnSpLocks/>
              </p:cNvCxnSpPr>
              <p:nvPr/>
            </p:nvCxnSpPr>
            <p:spPr>
              <a:xfrm>
                <a:off x="4446707" y="2275662"/>
                <a:ext cx="821979" cy="0"/>
              </a:xfrm>
              <a:prstGeom prst="line">
                <a:avLst/>
              </a:prstGeom>
              <a:ln w="19050"/>
            </p:spPr>
            <p:style>
              <a:lnRef idx="1">
                <a:schemeClr val="dk1"/>
              </a:lnRef>
              <a:fillRef idx="0">
                <a:schemeClr val="dk1"/>
              </a:fillRef>
              <a:effectRef idx="0">
                <a:schemeClr val="dk1"/>
              </a:effectRef>
              <a:fontRef idx="minor">
                <a:schemeClr val="tx1"/>
              </a:fontRef>
            </p:style>
          </p:cxnSp>
          <p:pic>
            <p:nvPicPr>
              <p:cNvPr id="210" name="Graphic 209" descr="Bar chart with solid fill">
                <a:extLst>
                  <a:ext uri="{FF2B5EF4-FFF2-40B4-BE49-F238E27FC236}">
                    <a16:creationId xmlns:a16="http://schemas.microsoft.com/office/drawing/2014/main" id="{3CAC603A-731F-450D-9CF7-66B48E727F4F}"/>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3717293" y="3356077"/>
                <a:ext cx="485783" cy="485784"/>
              </a:xfrm>
              <a:prstGeom prst="rect">
                <a:avLst/>
              </a:prstGeom>
            </p:spPr>
          </p:pic>
          <p:cxnSp>
            <p:nvCxnSpPr>
              <p:cNvPr id="211" name="Rett linje 35">
                <a:extLst>
                  <a:ext uri="{FF2B5EF4-FFF2-40B4-BE49-F238E27FC236}">
                    <a16:creationId xmlns:a16="http://schemas.microsoft.com/office/drawing/2014/main" id="{99B9AFC1-9E5F-497A-8AD5-F47D780C0D8E}"/>
                  </a:ext>
                </a:extLst>
              </p:cNvPr>
              <p:cNvCxnSpPr>
                <a:cxnSpLocks/>
              </p:cNvCxnSpPr>
              <p:nvPr/>
            </p:nvCxnSpPr>
            <p:spPr>
              <a:xfrm>
                <a:off x="4435821" y="2397162"/>
                <a:ext cx="82197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2" name="Rett linje 35">
                <a:extLst>
                  <a:ext uri="{FF2B5EF4-FFF2-40B4-BE49-F238E27FC236}">
                    <a16:creationId xmlns:a16="http://schemas.microsoft.com/office/drawing/2014/main" id="{96DD6ABF-9C71-4EF7-AD04-F676B5F20E80}"/>
                  </a:ext>
                </a:extLst>
              </p:cNvPr>
              <p:cNvCxnSpPr>
                <a:cxnSpLocks/>
              </p:cNvCxnSpPr>
              <p:nvPr/>
            </p:nvCxnSpPr>
            <p:spPr>
              <a:xfrm>
                <a:off x="4446707" y="2525722"/>
                <a:ext cx="821979"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13" name="Group 212">
                <a:extLst>
                  <a:ext uri="{FF2B5EF4-FFF2-40B4-BE49-F238E27FC236}">
                    <a16:creationId xmlns:a16="http://schemas.microsoft.com/office/drawing/2014/main" id="{A7575693-33FE-4181-BD6A-1014E64D803B}"/>
                  </a:ext>
                </a:extLst>
              </p:cNvPr>
              <p:cNvGrpSpPr/>
              <p:nvPr/>
            </p:nvGrpSpPr>
            <p:grpSpPr>
              <a:xfrm>
                <a:off x="6789558" y="1975703"/>
                <a:ext cx="1245135" cy="743766"/>
                <a:chOff x="8960060" y="5435936"/>
                <a:chExt cx="1784946" cy="1334900"/>
              </a:xfrm>
            </p:grpSpPr>
            <p:sp>
              <p:nvSpPr>
                <p:cNvPr id="214" name="Rektangel: avrundede hjørner 57">
                  <a:extLst>
                    <a:ext uri="{FF2B5EF4-FFF2-40B4-BE49-F238E27FC236}">
                      <a16:creationId xmlns:a16="http://schemas.microsoft.com/office/drawing/2014/main" id="{9BB458E3-6F9C-4D1E-96B2-1EBE151B5F05}"/>
                    </a:ext>
                  </a:extLst>
                </p:cNvPr>
                <p:cNvSpPr>
                  <a:spLocks noChangeAspect="1"/>
                </p:cNvSpPr>
                <p:nvPr/>
              </p:nvSpPr>
              <p:spPr>
                <a:xfrm>
                  <a:off x="8960060" y="5435936"/>
                  <a:ext cx="1784946" cy="133490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15" name="Rett linje 70">
                  <a:extLst>
                    <a:ext uri="{FF2B5EF4-FFF2-40B4-BE49-F238E27FC236}">
                      <a16:creationId xmlns:a16="http://schemas.microsoft.com/office/drawing/2014/main" id="{B8F98E0C-82A1-4FF9-9B00-84239ADF264E}"/>
                    </a:ext>
                  </a:extLst>
                </p:cNvPr>
                <p:cNvCxnSpPr>
                  <a:cxnSpLocks/>
                </p:cNvCxnSpPr>
                <p:nvPr/>
              </p:nvCxnSpPr>
              <p:spPr>
                <a:xfrm flipV="1">
                  <a:off x="9204859" y="5720617"/>
                  <a:ext cx="0" cy="898529"/>
                </a:xfrm>
                <a:prstGeom prst="line">
                  <a:avLst/>
                </a:prstGeom>
                <a:ln/>
              </p:spPr>
              <p:style>
                <a:lnRef idx="1">
                  <a:schemeClr val="dk1"/>
                </a:lnRef>
                <a:fillRef idx="0">
                  <a:schemeClr val="dk1"/>
                </a:fillRef>
                <a:effectRef idx="0">
                  <a:schemeClr val="dk1"/>
                </a:effectRef>
                <a:fontRef idx="minor">
                  <a:schemeClr val="tx1"/>
                </a:fontRef>
              </p:style>
            </p:cxnSp>
            <p:cxnSp>
              <p:nvCxnSpPr>
                <p:cNvPr id="216" name="Rett linje 70">
                  <a:extLst>
                    <a:ext uri="{FF2B5EF4-FFF2-40B4-BE49-F238E27FC236}">
                      <a16:creationId xmlns:a16="http://schemas.microsoft.com/office/drawing/2014/main" id="{9DC4C75F-008A-4A24-86B0-A5667F209F23}"/>
                    </a:ext>
                  </a:extLst>
                </p:cNvPr>
                <p:cNvCxnSpPr>
                  <a:cxnSpLocks/>
                </p:cNvCxnSpPr>
                <p:nvPr/>
              </p:nvCxnSpPr>
              <p:spPr>
                <a:xfrm flipV="1">
                  <a:off x="9385058" y="6002740"/>
                  <a:ext cx="0" cy="607965"/>
                </a:xfrm>
                <a:prstGeom prst="line">
                  <a:avLst/>
                </a:prstGeom>
                <a:ln w="9842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17" name="Rett linje 70">
                  <a:extLst>
                    <a:ext uri="{FF2B5EF4-FFF2-40B4-BE49-F238E27FC236}">
                      <a16:creationId xmlns:a16="http://schemas.microsoft.com/office/drawing/2014/main" id="{16539F44-E46B-4530-87A0-42CDA8963C95}"/>
                    </a:ext>
                  </a:extLst>
                </p:cNvPr>
                <p:cNvCxnSpPr>
                  <a:cxnSpLocks/>
                </p:cNvCxnSpPr>
                <p:nvPr/>
              </p:nvCxnSpPr>
              <p:spPr>
                <a:xfrm flipV="1">
                  <a:off x="9546633" y="5794842"/>
                  <a:ext cx="0" cy="809506"/>
                </a:xfrm>
                <a:prstGeom prst="line">
                  <a:avLst/>
                </a:prstGeom>
                <a:ln w="9842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18" name="Rett linje 70">
                  <a:extLst>
                    <a:ext uri="{FF2B5EF4-FFF2-40B4-BE49-F238E27FC236}">
                      <a16:creationId xmlns:a16="http://schemas.microsoft.com/office/drawing/2014/main" id="{2D5F0DC4-26E5-41E2-8186-8562696639F4}"/>
                    </a:ext>
                  </a:extLst>
                </p:cNvPr>
                <p:cNvCxnSpPr>
                  <a:cxnSpLocks/>
                </p:cNvCxnSpPr>
                <p:nvPr/>
              </p:nvCxnSpPr>
              <p:spPr>
                <a:xfrm flipV="1">
                  <a:off x="9924199" y="6210867"/>
                  <a:ext cx="0" cy="3885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19" name="Rett linje 70">
                  <a:extLst>
                    <a:ext uri="{FF2B5EF4-FFF2-40B4-BE49-F238E27FC236}">
                      <a16:creationId xmlns:a16="http://schemas.microsoft.com/office/drawing/2014/main" id="{95E7E617-2E5A-4AC5-A0CF-203A3E75CD67}"/>
                    </a:ext>
                  </a:extLst>
                </p:cNvPr>
                <p:cNvCxnSpPr>
                  <a:cxnSpLocks/>
                </p:cNvCxnSpPr>
                <p:nvPr/>
              </p:nvCxnSpPr>
              <p:spPr>
                <a:xfrm flipV="1">
                  <a:off x="9760810" y="5717814"/>
                  <a:ext cx="0" cy="881620"/>
                </a:xfrm>
                <a:prstGeom prst="line">
                  <a:avLst/>
                </a:prstGeom>
                <a:ln w="1016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20" name="Rett linje 70">
                  <a:extLst>
                    <a:ext uri="{FF2B5EF4-FFF2-40B4-BE49-F238E27FC236}">
                      <a16:creationId xmlns:a16="http://schemas.microsoft.com/office/drawing/2014/main" id="{1B4579AB-4EA5-41F5-9ADC-96EBE28A14E7}"/>
                    </a:ext>
                  </a:extLst>
                </p:cNvPr>
                <p:cNvCxnSpPr>
                  <a:cxnSpLocks/>
                </p:cNvCxnSpPr>
                <p:nvPr/>
              </p:nvCxnSpPr>
              <p:spPr>
                <a:xfrm flipV="1">
                  <a:off x="10345041" y="5896294"/>
                  <a:ext cx="0" cy="703139"/>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21" name="Rett linje 70">
                  <a:extLst>
                    <a:ext uri="{FF2B5EF4-FFF2-40B4-BE49-F238E27FC236}">
                      <a16:creationId xmlns:a16="http://schemas.microsoft.com/office/drawing/2014/main" id="{6E8DA3BD-FF3D-4B09-A0D4-2970D64B007B}"/>
                    </a:ext>
                  </a:extLst>
                </p:cNvPr>
                <p:cNvCxnSpPr>
                  <a:cxnSpLocks/>
                </p:cNvCxnSpPr>
                <p:nvPr/>
              </p:nvCxnSpPr>
              <p:spPr>
                <a:xfrm flipV="1">
                  <a:off x="10189168" y="5896294"/>
                  <a:ext cx="0" cy="708055"/>
                </a:xfrm>
                <a:prstGeom prst="line">
                  <a:avLst/>
                </a:prstGeom>
                <a:ln w="9207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22" name="Rett linje 70">
                  <a:extLst>
                    <a:ext uri="{FF2B5EF4-FFF2-40B4-BE49-F238E27FC236}">
                      <a16:creationId xmlns:a16="http://schemas.microsoft.com/office/drawing/2014/main" id="{1691593B-0D20-43F2-AA3C-96EF60826123}"/>
                    </a:ext>
                  </a:extLst>
                </p:cNvPr>
                <p:cNvCxnSpPr>
                  <a:cxnSpLocks/>
                </p:cNvCxnSpPr>
                <p:nvPr/>
              </p:nvCxnSpPr>
              <p:spPr>
                <a:xfrm>
                  <a:off x="9204859" y="6598073"/>
                  <a:ext cx="1363819" cy="0"/>
                </a:xfrm>
                <a:prstGeom prst="line">
                  <a:avLst/>
                </a:prstGeom>
                <a:ln/>
              </p:spPr>
              <p:style>
                <a:lnRef idx="1">
                  <a:schemeClr val="dk1"/>
                </a:lnRef>
                <a:fillRef idx="0">
                  <a:schemeClr val="dk1"/>
                </a:fillRef>
                <a:effectRef idx="0">
                  <a:schemeClr val="dk1"/>
                </a:effectRef>
                <a:fontRef idx="minor">
                  <a:schemeClr val="tx1"/>
                </a:fontRef>
              </p:style>
            </p:cxnSp>
          </p:grpSp>
        </p:grpSp>
      </p:grpSp>
      <p:grpSp>
        <p:nvGrpSpPr>
          <p:cNvPr id="13" name="Group 12">
            <a:extLst>
              <a:ext uri="{FF2B5EF4-FFF2-40B4-BE49-F238E27FC236}">
                <a16:creationId xmlns:a16="http://schemas.microsoft.com/office/drawing/2014/main" id="{185F9913-D0CA-4D49-A9E6-5356190C791C}"/>
              </a:ext>
            </a:extLst>
          </p:cNvPr>
          <p:cNvGrpSpPr/>
          <p:nvPr/>
        </p:nvGrpSpPr>
        <p:grpSpPr>
          <a:xfrm>
            <a:off x="2924450" y="3380000"/>
            <a:ext cx="2051539" cy="1441389"/>
            <a:chOff x="4171905" y="1694923"/>
            <a:chExt cx="4011684" cy="2837816"/>
          </a:xfrm>
        </p:grpSpPr>
        <p:sp>
          <p:nvSpPr>
            <p:cNvPr id="32" name="Rektangel 31">
              <a:extLst>
                <a:ext uri="{FF2B5EF4-FFF2-40B4-BE49-F238E27FC236}">
                  <a16:creationId xmlns:a16="http://schemas.microsoft.com/office/drawing/2014/main" id="{DA73037B-D79E-44EF-90F1-FC1ACD6EEF84}"/>
                </a:ext>
              </a:extLst>
            </p:cNvPr>
            <p:cNvSpPr/>
            <p:nvPr/>
          </p:nvSpPr>
          <p:spPr>
            <a:xfrm>
              <a:off x="4171905" y="1694923"/>
              <a:ext cx="4011684" cy="283781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 name="Rektangel 32">
              <a:extLst>
                <a:ext uri="{FF2B5EF4-FFF2-40B4-BE49-F238E27FC236}">
                  <a16:creationId xmlns:a16="http://schemas.microsoft.com/office/drawing/2014/main" id="{87EDC19B-3528-4C92-8D5A-C38E60459246}"/>
                </a:ext>
              </a:extLst>
            </p:cNvPr>
            <p:cNvSpPr/>
            <p:nvPr/>
          </p:nvSpPr>
          <p:spPr>
            <a:xfrm>
              <a:off x="4320063" y="1808891"/>
              <a:ext cx="3772351" cy="30201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Selection</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6" name="Rett linje 35">
              <a:extLst>
                <a:ext uri="{FF2B5EF4-FFF2-40B4-BE49-F238E27FC236}">
                  <a16:creationId xmlns:a16="http://schemas.microsoft.com/office/drawing/2014/main" id="{6DB0C586-BD52-48AF-9B19-B6DE6D279D95}"/>
                </a:ext>
              </a:extLst>
            </p:cNvPr>
            <p:cNvCxnSpPr/>
            <p:nvPr/>
          </p:nvCxnSpPr>
          <p:spPr>
            <a:xfrm>
              <a:off x="5280987" y="2359673"/>
              <a:ext cx="149868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Rett linje 36">
              <a:extLst>
                <a:ext uri="{FF2B5EF4-FFF2-40B4-BE49-F238E27FC236}">
                  <a16:creationId xmlns:a16="http://schemas.microsoft.com/office/drawing/2014/main" id="{01C9EEEE-F02D-4B5F-85C5-1555CF827F2C}"/>
                </a:ext>
              </a:extLst>
            </p:cNvPr>
            <p:cNvCxnSpPr/>
            <p:nvPr/>
          </p:nvCxnSpPr>
          <p:spPr>
            <a:xfrm>
              <a:off x="5280987" y="2499120"/>
              <a:ext cx="1498683"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43" name="Gruppe 42">
              <a:extLst>
                <a:ext uri="{FF2B5EF4-FFF2-40B4-BE49-F238E27FC236}">
                  <a16:creationId xmlns:a16="http://schemas.microsoft.com/office/drawing/2014/main" id="{EA46CB82-4E5A-47B7-824F-38E20768B100}"/>
                </a:ext>
              </a:extLst>
            </p:cNvPr>
            <p:cNvGrpSpPr/>
            <p:nvPr/>
          </p:nvGrpSpPr>
          <p:grpSpPr>
            <a:xfrm>
              <a:off x="7813191" y="1925709"/>
              <a:ext cx="205143" cy="94024"/>
              <a:chOff x="3910012" y="2269331"/>
              <a:chExt cx="171450" cy="78581"/>
            </a:xfrm>
          </p:grpSpPr>
          <p:cxnSp>
            <p:nvCxnSpPr>
              <p:cNvPr id="50" name="Rett linje 49">
                <a:extLst>
                  <a:ext uri="{FF2B5EF4-FFF2-40B4-BE49-F238E27FC236}">
                    <a16:creationId xmlns:a16="http://schemas.microsoft.com/office/drawing/2014/main" id="{302F8B9B-17BB-4CE5-B421-9B2615DD276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1" name="Rett linje 50">
                <a:extLst>
                  <a:ext uri="{FF2B5EF4-FFF2-40B4-BE49-F238E27FC236}">
                    <a16:creationId xmlns:a16="http://schemas.microsoft.com/office/drawing/2014/main" id="{B24FEDA5-DD07-4733-85BC-2FEC4EB64FC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2" name="Rett linje 51">
                <a:extLst>
                  <a:ext uri="{FF2B5EF4-FFF2-40B4-BE49-F238E27FC236}">
                    <a16:creationId xmlns:a16="http://schemas.microsoft.com/office/drawing/2014/main" id="{22DC79C4-55FE-4FD1-AA0D-D34198593B49}"/>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45" name="Grafikk 44" descr="Stjerne kontur">
              <a:extLst>
                <a:ext uri="{FF2B5EF4-FFF2-40B4-BE49-F238E27FC236}">
                  <a16:creationId xmlns:a16="http://schemas.microsoft.com/office/drawing/2014/main" id="{AA5C9328-22D1-43E0-A09D-400C1FBE6AFF}"/>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rot="21107890">
              <a:off x="7513746" y="2223590"/>
              <a:ext cx="487835" cy="487836"/>
            </a:xfrm>
            <a:prstGeom prst="rect">
              <a:avLst/>
            </a:prstGeom>
          </p:spPr>
        </p:pic>
        <p:sp>
          <p:nvSpPr>
            <p:cNvPr id="58" name="Rektangel: avrundede hjørner 57">
              <a:extLst>
                <a:ext uri="{FF2B5EF4-FFF2-40B4-BE49-F238E27FC236}">
                  <a16:creationId xmlns:a16="http://schemas.microsoft.com/office/drawing/2014/main" id="{A8C147E5-2111-41B1-9847-0B6F7BA6896C}"/>
                </a:ext>
              </a:extLst>
            </p:cNvPr>
            <p:cNvSpPr/>
            <p:nvPr/>
          </p:nvSpPr>
          <p:spPr>
            <a:xfrm>
              <a:off x="4420241" y="3128506"/>
              <a:ext cx="3672175" cy="11234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1" name="Rett linje 70">
              <a:extLst>
                <a:ext uri="{FF2B5EF4-FFF2-40B4-BE49-F238E27FC236}">
                  <a16:creationId xmlns:a16="http://schemas.microsoft.com/office/drawing/2014/main" id="{639844E9-3548-4357-82C7-80ED067F945D}"/>
                </a:ext>
              </a:extLst>
            </p:cNvPr>
            <p:cNvCxnSpPr>
              <a:cxnSpLocks/>
            </p:cNvCxnSpPr>
            <p:nvPr/>
          </p:nvCxnSpPr>
          <p:spPr>
            <a:xfrm>
              <a:off x="4569615"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E1BABD92-F002-4672-9BDA-FF035AD324F1}"/>
                </a:ext>
              </a:extLst>
            </p:cNvPr>
            <p:cNvCxnSpPr>
              <a:cxnSpLocks/>
            </p:cNvCxnSpPr>
            <p:nvPr/>
          </p:nvCxnSpPr>
          <p:spPr>
            <a:xfrm>
              <a:off x="4563301"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966B9B4B-4519-48E9-A23C-4C8AEC99E32B}"/>
                </a:ext>
              </a:extLst>
            </p:cNvPr>
            <p:cNvCxnSpPr>
              <a:cxnSpLocks/>
            </p:cNvCxnSpPr>
            <p:nvPr/>
          </p:nvCxnSpPr>
          <p:spPr>
            <a:xfrm>
              <a:off x="4563301"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74">
              <a:extLst>
                <a:ext uri="{FF2B5EF4-FFF2-40B4-BE49-F238E27FC236}">
                  <a16:creationId xmlns:a16="http://schemas.microsoft.com/office/drawing/2014/main" id="{CE70D321-47F0-412F-A056-7666341628D7}"/>
                </a:ext>
              </a:extLst>
            </p:cNvPr>
            <p:cNvCxnSpPr>
              <a:cxnSpLocks/>
            </p:cNvCxnSpPr>
            <p:nvPr/>
          </p:nvCxnSpPr>
          <p:spPr>
            <a:xfrm>
              <a:off x="4569615"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85">
              <a:extLst>
                <a:ext uri="{FF2B5EF4-FFF2-40B4-BE49-F238E27FC236}">
                  <a16:creationId xmlns:a16="http://schemas.microsoft.com/office/drawing/2014/main" id="{C889D7C3-5D26-44E2-8CFE-F91B2C7ABCC6}"/>
                </a:ext>
              </a:extLst>
            </p:cNvPr>
            <p:cNvCxnSpPr>
              <a:cxnSpLocks/>
            </p:cNvCxnSpPr>
            <p:nvPr/>
          </p:nvCxnSpPr>
          <p:spPr>
            <a:xfrm>
              <a:off x="5747029"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Rett linje 92">
              <a:extLst>
                <a:ext uri="{FF2B5EF4-FFF2-40B4-BE49-F238E27FC236}">
                  <a16:creationId xmlns:a16="http://schemas.microsoft.com/office/drawing/2014/main" id="{8E03A2F5-2949-4C2C-8AAA-C5C10FA9480F}"/>
                </a:ext>
              </a:extLst>
            </p:cNvPr>
            <p:cNvCxnSpPr>
              <a:cxnSpLocks/>
            </p:cNvCxnSpPr>
            <p:nvPr/>
          </p:nvCxnSpPr>
          <p:spPr>
            <a:xfrm>
              <a:off x="5747029"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93">
              <a:extLst>
                <a:ext uri="{FF2B5EF4-FFF2-40B4-BE49-F238E27FC236}">
                  <a16:creationId xmlns:a16="http://schemas.microsoft.com/office/drawing/2014/main" id="{7DE31DCC-EB71-4B06-B476-DC7D4209FB80}"/>
                </a:ext>
              </a:extLst>
            </p:cNvPr>
            <p:cNvCxnSpPr>
              <a:cxnSpLocks/>
            </p:cNvCxnSpPr>
            <p:nvPr/>
          </p:nvCxnSpPr>
          <p:spPr>
            <a:xfrm>
              <a:off x="5747029"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94">
              <a:extLst>
                <a:ext uri="{FF2B5EF4-FFF2-40B4-BE49-F238E27FC236}">
                  <a16:creationId xmlns:a16="http://schemas.microsoft.com/office/drawing/2014/main" id="{580BF173-94E1-4AAD-8DE4-E1781C165DEB}"/>
                </a:ext>
              </a:extLst>
            </p:cNvPr>
            <p:cNvCxnSpPr>
              <a:cxnSpLocks/>
            </p:cNvCxnSpPr>
            <p:nvPr/>
          </p:nvCxnSpPr>
          <p:spPr>
            <a:xfrm>
              <a:off x="5747029"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BD4C1EC-8817-4378-95A9-A2D3E9389D10}"/>
                </a:ext>
              </a:extLst>
            </p:cNvPr>
            <p:cNvGrpSpPr/>
            <p:nvPr/>
          </p:nvGrpSpPr>
          <p:grpSpPr>
            <a:xfrm>
              <a:off x="4423234" y="2163105"/>
              <a:ext cx="732259" cy="691616"/>
              <a:chOff x="2119110" y="1665102"/>
              <a:chExt cx="839253" cy="835405"/>
            </a:xfrm>
          </p:grpSpPr>
          <p:sp>
            <p:nvSpPr>
              <p:cNvPr id="53" name="Ellipse 52">
                <a:extLst>
                  <a:ext uri="{FF2B5EF4-FFF2-40B4-BE49-F238E27FC236}">
                    <a16:creationId xmlns:a16="http://schemas.microsoft.com/office/drawing/2014/main" id="{2AABA4B2-1C90-4CEE-BFBA-1B12640CB513}"/>
                  </a:ext>
                </a:extLst>
              </p:cNvPr>
              <p:cNvSpPr/>
              <p:nvPr/>
            </p:nvSpPr>
            <p:spPr>
              <a:xfrm>
                <a:off x="2119110" y="1665102"/>
                <a:ext cx="839253" cy="83540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 name="Graphic 7" descr="Venn diagram with solid fill">
                <a:extLst>
                  <a:ext uri="{FF2B5EF4-FFF2-40B4-BE49-F238E27FC236}">
                    <a16:creationId xmlns:a16="http://schemas.microsoft.com/office/drawing/2014/main" id="{8C55A6E6-27A6-4291-BF6C-464657CE0928}"/>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2194525" y="1727359"/>
                <a:ext cx="692829" cy="692829"/>
              </a:xfrm>
              <a:prstGeom prst="rect">
                <a:avLst/>
              </a:prstGeom>
            </p:spPr>
          </p:pic>
        </p:grpSp>
        <p:cxnSp>
          <p:nvCxnSpPr>
            <p:cNvPr id="234" name="Rett linje 85">
              <a:extLst>
                <a:ext uri="{FF2B5EF4-FFF2-40B4-BE49-F238E27FC236}">
                  <a16:creationId xmlns:a16="http://schemas.microsoft.com/office/drawing/2014/main" id="{1A550A17-2833-4D1E-A758-D2E125223083}"/>
                </a:ext>
              </a:extLst>
            </p:cNvPr>
            <p:cNvCxnSpPr>
              <a:cxnSpLocks/>
            </p:cNvCxnSpPr>
            <p:nvPr/>
          </p:nvCxnSpPr>
          <p:spPr>
            <a:xfrm>
              <a:off x="6910536"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5" name="Rett linje 92">
              <a:extLst>
                <a:ext uri="{FF2B5EF4-FFF2-40B4-BE49-F238E27FC236}">
                  <a16:creationId xmlns:a16="http://schemas.microsoft.com/office/drawing/2014/main" id="{775F246B-21E5-4A97-87FD-EB86FA029CFE}"/>
                </a:ext>
              </a:extLst>
            </p:cNvPr>
            <p:cNvCxnSpPr>
              <a:cxnSpLocks/>
            </p:cNvCxnSpPr>
            <p:nvPr/>
          </p:nvCxnSpPr>
          <p:spPr>
            <a:xfrm>
              <a:off x="6910536"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6" name="Rett linje 93">
              <a:extLst>
                <a:ext uri="{FF2B5EF4-FFF2-40B4-BE49-F238E27FC236}">
                  <a16:creationId xmlns:a16="http://schemas.microsoft.com/office/drawing/2014/main" id="{50912AF4-D488-4EB7-B8ED-1F7596B1F898}"/>
                </a:ext>
              </a:extLst>
            </p:cNvPr>
            <p:cNvCxnSpPr>
              <a:cxnSpLocks/>
            </p:cNvCxnSpPr>
            <p:nvPr/>
          </p:nvCxnSpPr>
          <p:spPr>
            <a:xfrm>
              <a:off x="6910536"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7" name="Rett linje 94">
              <a:extLst>
                <a:ext uri="{FF2B5EF4-FFF2-40B4-BE49-F238E27FC236}">
                  <a16:creationId xmlns:a16="http://schemas.microsoft.com/office/drawing/2014/main" id="{1C95E184-6AAF-401F-B439-45AA5CF5C31C}"/>
                </a:ext>
              </a:extLst>
            </p:cNvPr>
            <p:cNvCxnSpPr>
              <a:cxnSpLocks/>
            </p:cNvCxnSpPr>
            <p:nvPr/>
          </p:nvCxnSpPr>
          <p:spPr>
            <a:xfrm>
              <a:off x="6910536"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8" name="Rett linje 85">
              <a:extLst>
                <a:ext uri="{FF2B5EF4-FFF2-40B4-BE49-F238E27FC236}">
                  <a16:creationId xmlns:a16="http://schemas.microsoft.com/office/drawing/2014/main" id="{43E77AB3-1FA5-4F93-9239-F958990CA202}"/>
                </a:ext>
              </a:extLst>
            </p:cNvPr>
            <p:cNvCxnSpPr>
              <a:cxnSpLocks/>
            </p:cNvCxnSpPr>
            <p:nvPr/>
          </p:nvCxnSpPr>
          <p:spPr>
            <a:xfrm>
              <a:off x="5747028" y="3291221"/>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Rett linje 92">
              <a:extLst>
                <a:ext uri="{FF2B5EF4-FFF2-40B4-BE49-F238E27FC236}">
                  <a16:creationId xmlns:a16="http://schemas.microsoft.com/office/drawing/2014/main" id="{18D5871E-D5BB-4C3E-B18A-40ECF7B4453D}"/>
                </a:ext>
              </a:extLst>
            </p:cNvPr>
            <p:cNvCxnSpPr>
              <a:cxnSpLocks/>
            </p:cNvCxnSpPr>
            <p:nvPr/>
          </p:nvCxnSpPr>
          <p:spPr>
            <a:xfrm>
              <a:off x="5747028" y="3446785"/>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Rett linje 85">
              <a:extLst>
                <a:ext uri="{FF2B5EF4-FFF2-40B4-BE49-F238E27FC236}">
                  <a16:creationId xmlns:a16="http://schemas.microsoft.com/office/drawing/2014/main" id="{D1C69DDD-DDB0-478E-A908-22504CF51C91}"/>
                </a:ext>
              </a:extLst>
            </p:cNvPr>
            <p:cNvCxnSpPr>
              <a:cxnSpLocks/>
            </p:cNvCxnSpPr>
            <p:nvPr/>
          </p:nvCxnSpPr>
          <p:spPr>
            <a:xfrm>
              <a:off x="6910536" y="329018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1" name="Rett linje 92">
              <a:extLst>
                <a:ext uri="{FF2B5EF4-FFF2-40B4-BE49-F238E27FC236}">
                  <a16:creationId xmlns:a16="http://schemas.microsoft.com/office/drawing/2014/main" id="{B8F97FE0-9BAB-42A2-ADAD-B8D1CEBD5C79}"/>
                </a:ext>
              </a:extLst>
            </p:cNvPr>
            <p:cNvCxnSpPr>
              <a:cxnSpLocks/>
            </p:cNvCxnSpPr>
            <p:nvPr/>
          </p:nvCxnSpPr>
          <p:spPr>
            <a:xfrm>
              <a:off x="6910536" y="3445748"/>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2" name="Rett linje 85">
              <a:extLst>
                <a:ext uri="{FF2B5EF4-FFF2-40B4-BE49-F238E27FC236}">
                  <a16:creationId xmlns:a16="http://schemas.microsoft.com/office/drawing/2014/main" id="{7213DF4F-68FD-49B7-A01F-A567F5A050B6}"/>
                </a:ext>
              </a:extLst>
            </p:cNvPr>
            <p:cNvCxnSpPr>
              <a:cxnSpLocks/>
            </p:cNvCxnSpPr>
            <p:nvPr/>
          </p:nvCxnSpPr>
          <p:spPr>
            <a:xfrm>
              <a:off x="4569614" y="3291221"/>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3" name="Rett linje 92">
              <a:extLst>
                <a:ext uri="{FF2B5EF4-FFF2-40B4-BE49-F238E27FC236}">
                  <a16:creationId xmlns:a16="http://schemas.microsoft.com/office/drawing/2014/main" id="{398B0A18-5AE5-45C6-BBEC-53F479115951}"/>
                </a:ext>
              </a:extLst>
            </p:cNvPr>
            <p:cNvCxnSpPr>
              <a:cxnSpLocks/>
            </p:cNvCxnSpPr>
            <p:nvPr/>
          </p:nvCxnSpPr>
          <p:spPr>
            <a:xfrm>
              <a:off x="4569614" y="3446785"/>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Rett linje 36">
              <a:extLst>
                <a:ext uri="{FF2B5EF4-FFF2-40B4-BE49-F238E27FC236}">
                  <a16:creationId xmlns:a16="http://schemas.microsoft.com/office/drawing/2014/main" id="{BACADC2A-6F4F-4CC6-9224-42B51343B725}"/>
                </a:ext>
              </a:extLst>
            </p:cNvPr>
            <p:cNvCxnSpPr>
              <a:cxnSpLocks/>
            </p:cNvCxnSpPr>
            <p:nvPr/>
          </p:nvCxnSpPr>
          <p:spPr>
            <a:xfrm>
              <a:off x="5899909" y="3028339"/>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5" name="Rett linje 36">
              <a:extLst>
                <a:ext uri="{FF2B5EF4-FFF2-40B4-BE49-F238E27FC236}">
                  <a16:creationId xmlns:a16="http://schemas.microsoft.com/office/drawing/2014/main" id="{BAB116AF-A306-4C81-A103-39422B39847E}"/>
                </a:ext>
              </a:extLst>
            </p:cNvPr>
            <p:cNvCxnSpPr>
              <a:cxnSpLocks/>
            </p:cNvCxnSpPr>
            <p:nvPr/>
          </p:nvCxnSpPr>
          <p:spPr>
            <a:xfrm>
              <a:off x="7086313" y="3028339"/>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7" name="Rett linje 36">
              <a:extLst>
                <a:ext uri="{FF2B5EF4-FFF2-40B4-BE49-F238E27FC236}">
                  <a16:creationId xmlns:a16="http://schemas.microsoft.com/office/drawing/2014/main" id="{613B216B-980F-45CC-8F30-477E8843E349}"/>
                </a:ext>
              </a:extLst>
            </p:cNvPr>
            <p:cNvCxnSpPr>
              <a:cxnSpLocks/>
            </p:cNvCxnSpPr>
            <p:nvPr/>
          </p:nvCxnSpPr>
          <p:spPr>
            <a:xfrm>
              <a:off x="4711690" y="3027426"/>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8" name="Rett linje 36">
              <a:extLst>
                <a:ext uri="{FF2B5EF4-FFF2-40B4-BE49-F238E27FC236}">
                  <a16:creationId xmlns:a16="http://schemas.microsoft.com/office/drawing/2014/main" id="{A0B47F28-C632-4680-A44E-F4FD9406D307}"/>
                </a:ext>
              </a:extLst>
            </p:cNvPr>
            <p:cNvCxnSpPr/>
            <p:nvPr/>
          </p:nvCxnSpPr>
          <p:spPr>
            <a:xfrm>
              <a:off x="5280986" y="2663132"/>
              <a:ext cx="1498683"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250" name="TekstSylinder 48">
            <a:extLst>
              <a:ext uri="{FF2B5EF4-FFF2-40B4-BE49-F238E27FC236}">
                <a16:creationId xmlns:a16="http://schemas.microsoft.com/office/drawing/2014/main" id="{6715C7D5-3DC4-4E3F-9F39-C8B1EA8FC70A}"/>
              </a:ext>
            </a:extLst>
          </p:cNvPr>
          <p:cNvSpPr txBox="1"/>
          <p:nvPr/>
        </p:nvSpPr>
        <p:spPr>
          <a:xfrm>
            <a:off x="2907002" y="3081443"/>
            <a:ext cx="1876231" cy="307777"/>
          </a:xfrm>
          <a:prstGeom prst="rect">
            <a:avLst/>
          </a:prstGeom>
          <a:noFill/>
        </p:spPr>
        <p:txBody>
          <a:bodyPr wrap="square" rtlCol="0">
            <a:spAutoFit/>
          </a:bodyPr>
          <a:lstStyle/>
          <a:p>
            <a:pPr lvl="0">
              <a:defRPr/>
            </a:pPr>
            <a:r>
              <a:rPr lang="nb-NO" sz="1400" dirty="0" err="1"/>
              <a:t>Segmentierung</a:t>
            </a:r>
            <a:endParaRPr kumimoji="0" lang="en-US" sz="1400" b="0" i="0" u="none" strike="noStrike" kern="1200" cap="none" spc="0" normalizeH="0" baseline="0" noProof="0" dirty="0">
              <a:ln>
                <a:noFill/>
              </a:ln>
              <a:solidFill>
                <a:srgbClr val="2B2929"/>
              </a:solidFill>
              <a:effectLst/>
              <a:uLnTx/>
              <a:uFillTx/>
              <a:latin typeface="Arial" panose="020B0604020202020204"/>
            </a:endParaRPr>
          </a:p>
        </p:txBody>
      </p:sp>
      <p:grpSp>
        <p:nvGrpSpPr>
          <p:cNvPr id="22" name="Group 21">
            <a:extLst>
              <a:ext uri="{FF2B5EF4-FFF2-40B4-BE49-F238E27FC236}">
                <a16:creationId xmlns:a16="http://schemas.microsoft.com/office/drawing/2014/main" id="{19CEA642-CD18-4A7D-A42D-BC312F27B203}"/>
              </a:ext>
            </a:extLst>
          </p:cNvPr>
          <p:cNvGrpSpPr>
            <a:grpSpLocks noChangeAspect="1"/>
          </p:cNvGrpSpPr>
          <p:nvPr/>
        </p:nvGrpSpPr>
        <p:grpSpPr>
          <a:xfrm>
            <a:off x="4540675" y="2957877"/>
            <a:ext cx="2108714" cy="1447268"/>
            <a:chOff x="6947517" y="3458374"/>
            <a:chExt cx="4203659" cy="2973612"/>
          </a:xfrm>
        </p:grpSpPr>
        <p:grpSp>
          <p:nvGrpSpPr>
            <p:cNvPr id="147" name="Gruppe 24">
              <a:extLst>
                <a:ext uri="{FF2B5EF4-FFF2-40B4-BE49-F238E27FC236}">
                  <a16:creationId xmlns:a16="http://schemas.microsoft.com/office/drawing/2014/main" id="{358F1737-F54C-4187-B729-4606F4BF7CA2}"/>
                </a:ext>
              </a:extLst>
            </p:cNvPr>
            <p:cNvGrpSpPr>
              <a:grpSpLocks noChangeAspect="1"/>
            </p:cNvGrpSpPr>
            <p:nvPr/>
          </p:nvGrpSpPr>
          <p:grpSpPr>
            <a:xfrm>
              <a:off x="6947517" y="3458374"/>
              <a:ext cx="4203659" cy="2973612"/>
              <a:chOff x="4126517" y="3495723"/>
              <a:chExt cx="3352800" cy="2371725"/>
            </a:xfrm>
          </p:grpSpPr>
          <p:grpSp>
            <p:nvGrpSpPr>
              <p:cNvPr id="148" name="Gruppe 120">
                <a:extLst>
                  <a:ext uri="{FF2B5EF4-FFF2-40B4-BE49-F238E27FC236}">
                    <a16:creationId xmlns:a16="http://schemas.microsoft.com/office/drawing/2014/main" id="{CC9AAD6F-25B4-4A0B-9CBF-D38D1E83C9DA}"/>
                  </a:ext>
                </a:extLst>
              </p:cNvPr>
              <p:cNvGrpSpPr/>
              <p:nvPr/>
            </p:nvGrpSpPr>
            <p:grpSpPr>
              <a:xfrm>
                <a:off x="4126517" y="3495723"/>
                <a:ext cx="3352800" cy="2371725"/>
                <a:chOff x="1333500" y="2085975"/>
                <a:chExt cx="3352800" cy="2371725"/>
              </a:xfrm>
            </p:grpSpPr>
            <p:sp>
              <p:nvSpPr>
                <p:cNvPr id="164" name="Rektangel 121">
                  <a:extLst>
                    <a:ext uri="{FF2B5EF4-FFF2-40B4-BE49-F238E27FC236}">
                      <a16:creationId xmlns:a16="http://schemas.microsoft.com/office/drawing/2014/main" id="{42906F2A-5AAA-49A8-B408-03E1A032B287}"/>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5" name="Rektangel 122">
                  <a:extLst>
                    <a:ext uri="{FF2B5EF4-FFF2-40B4-BE49-F238E27FC236}">
                      <a16:creationId xmlns:a16="http://schemas.microsoft.com/office/drawing/2014/main" id="{F017A4CB-650B-42DC-B7EE-99101934806C}"/>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Editor</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68" name="Gruppe 131">
                  <a:extLst>
                    <a:ext uri="{FF2B5EF4-FFF2-40B4-BE49-F238E27FC236}">
                      <a16:creationId xmlns:a16="http://schemas.microsoft.com/office/drawing/2014/main" id="{FCAD2AF2-C5B8-4435-80D7-2432CB96EBF3}"/>
                    </a:ext>
                  </a:extLst>
                </p:cNvPr>
                <p:cNvGrpSpPr/>
                <p:nvPr/>
              </p:nvGrpSpPr>
              <p:grpSpPr>
                <a:xfrm>
                  <a:off x="4376737" y="2278856"/>
                  <a:ext cx="171450" cy="78581"/>
                  <a:chOff x="3910012" y="2269331"/>
                  <a:chExt cx="171450" cy="78581"/>
                </a:xfrm>
              </p:grpSpPr>
              <p:cxnSp>
                <p:nvCxnSpPr>
                  <p:cNvPr id="171" name="Rett linje 136">
                    <a:extLst>
                      <a:ext uri="{FF2B5EF4-FFF2-40B4-BE49-F238E27FC236}">
                        <a16:creationId xmlns:a16="http://schemas.microsoft.com/office/drawing/2014/main" id="{706BB951-4468-43E1-9C51-D8CE3292CF8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2" name="Rett linje 137">
                    <a:extLst>
                      <a:ext uri="{FF2B5EF4-FFF2-40B4-BE49-F238E27FC236}">
                        <a16:creationId xmlns:a16="http://schemas.microsoft.com/office/drawing/2014/main" id="{8EB1F23C-60E9-43A5-A719-3DFC4FC585F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3" name="Rett linje 138">
                    <a:extLst>
                      <a:ext uri="{FF2B5EF4-FFF2-40B4-BE49-F238E27FC236}">
                        <a16:creationId xmlns:a16="http://schemas.microsoft.com/office/drawing/2014/main" id="{0BC38395-CD93-41EE-AE56-E231A6710D04}"/>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sp>
            <p:nvSpPr>
              <p:cNvPr id="150" name="Rektangel: avrundede hjørner 141">
                <a:extLst>
                  <a:ext uri="{FF2B5EF4-FFF2-40B4-BE49-F238E27FC236}">
                    <a16:creationId xmlns:a16="http://schemas.microsoft.com/office/drawing/2014/main" id="{38B5F827-D633-42A7-87A1-28E8CDCF092C}"/>
                  </a:ext>
                </a:extLst>
              </p:cNvPr>
              <p:cNvSpPr/>
              <p:nvPr/>
            </p:nvSpPr>
            <p:spPr>
              <a:xfrm>
                <a:off x="6740092" y="3918072"/>
                <a:ext cx="595148" cy="1837855"/>
              </a:xfrm>
              <a:prstGeom prst="roundRect">
                <a:avLst/>
              </a:prstGeom>
              <a:solidFill>
                <a:srgbClr val="005E5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00" name="Rektangel: avrundede hjørner 141">
              <a:extLst>
                <a:ext uri="{FF2B5EF4-FFF2-40B4-BE49-F238E27FC236}">
                  <a16:creationId xmlns:a16="http://schemas.microsoft.com/office/drawing/2014/main" id="{5CCA52BF-D7ED-479D-BB0F-DC5A947A96D7}"/>
                </a:ext>
              </a:extLst>
            </p:cNvPr>
            <p:cNvSpPr/>
            <p:nvPr/>
          </p:nvSpPr>
          <p:spPr>
            <a:xfrm>
              <a:off x="7191587" y="4759427"/>
              <a:ext cx="2847986" cy="1560077"/>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2" name="Rektangel: avrundede hjørner 141">
              <a:extLst>
                <a:ext uri="{FF2B5EF4-FFF2-40B4-BE49-F238E27FC236}">
                  <a16:creationId xmlns:a16="http://schemas.microsoft.com/office/drawing/2014/main" id="{6034A44F-CAB7-471B-855A-BD3B4F999DC3}"/>
                </a:ext>
              </a:extLst>
            </p:cNvPr>
            <p:cNvSpPr/>
            <p:nvPr/>
          </p:nvSpPr>
          <p:spPr>
            <a:xfrm>
              <a:off x="7223173" y="4286007"/>
              <a:ext cx="2820541" cy="35162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3" name="Rett linje 150">
              <a:extLst>
                <a:ext uri="{FF2B5EF4-FFF2-40B4-BE49-F238E27FC236}">
                  <a16:creationId xmlns:a16="http://schemas.microsoft.com/office/drawing/2014/main" id="{E6A0D6B5-B19C-4906-B874-A9227169D728}"/>
                </a:ext>
              </a:extLst>
            </p:cNvPr>
            <p:cNvCxnSpPr>
              <a:cxnSpLocks/>
            </p:cNvCxnSpPr>
            <p:nvPr/>
          </p:nvCxnSpPr>
          <p:spPr>
            <a:xfrm>
              <a:off x="7345584" y="6027140"/>
              <a:ext cx="2513715"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Rett linje 150">
              <a:extLst>
                <a:ext uri="{FF2B5EF4-FFF2-40B4-BE49-F238E27FC236}">
                  <a16:creationId xmlns:a16="http://schemas.microsoft.com/office/drawing/2014/main" id="{3A906FCE-89F9-41A9-89F2-459622F97026}"/>
                </a:ext>
              </a:extLst>
            </p:cNvPr>
            <p:cNvCxnSpPr>
              <a:cxnSpLocks/>
            </p:cNvCxnSpPr>
            <p:nvPr/>
          </p:nvCxnSpPr>
          <p:spPr>
            <a:xfrm>
              <a:off x="7358722" y="6155655"/>
              <a:ext cx="2513716"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Graphic 15" descr="Miscellaneous with solid fill">
              <a:extLst>
                <a:ext uri="{FF2B5EF4-FFF2-40B4-BE49-F238E27FC236}">
                  <a16:creationId xmlns:a16="http://schemas.microsoft.com/office/drawing/2014/main" id="{C376D87C-FDF8-4474-AC9D-852EA200F627}"/>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5400000">
              <a:off x="10144013" y="4111558"/>
              <a:ext cx="914400" cy="914400"/>
            </a:xfrm>
            <a:prstGeom prst="rect">
              <a:avLst/>
            </a:prstGeom>
          </p:spPr>
        </p:pic>
        <p:pic>
          <p:nvPicPr>
            <p:cNvPr id="295" name="Graphic 294" descr="Miscellaneous with solid fill">
              <a:extLst>
                <a:ext uri="{FF2B5EF4-FFF2-40B4-BE49-F238E27FC236}">
                  <a16:creationId xmlns:a16="http://schemas.microsoft.com/office/drawing/2014/main" id="{B51B867C-CB77-4850-92EF-4C1ACB2C41F4}"/>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5400000">
              <a:off x="10147123" y="5082266"/>
              <a:ext cx="914400" cy="914400"/>
            </a:xfrm>
            <a:prstGeom prst="rect">
              <a:avLst/>
            </a:prstGeom>
          </p:spPr>
        </p:pic>
        <p:grpSp>
          <p:nvGrpSpPr>
            <p:cNvPr id="17" name="Group 16">
              <a:extLst>
                <a:ext uri="{FF2B5EF4-FFF2-40B4-BE49-F238E27FC236}">
                  <a16:creationId xmlns:a16="http://schemas.microsoft.com/office/drawing/2014/main" id="{2C4AB9D6-A77C-407B-AE1D-B373EA108097}"/>
                </a:ext>
              </a:extLst>
            </p:cNvPr>
            <p:cNvGrpSpPr/>
            <p:nvPr/>
          </p:nvGrpSpPr>
          <p:grpSpPr>
            <a:xfrm>
              <a:off x="7381586" y="4135689"/>
              <a:ext cx="1582561" cy="805556"/>
              <a:chOff x="7360106" y="4025422"/>
              <a:chExt cx="1854202" cy="915823"/>
            </a:xfrm>
          </p:grpSpPr>
          <p:pic>
            <p:nvPicPr>
              <p:cNvPr id="296" name="Graphic 295" descr="Miscellaneous with solid fill">
                <a:extLst>
                  <a:ext uri="{FF2B5EF4-FFF2-40B4-BE49-F238E27FC236}">
                    <a16:creationId xmlns:a16="http://schemas.microsoft.com/office/drawing/2014/main" id="{482BB5EB-B1FE-42F1-BE75-EA3DEC2A7749}"/>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rot="10800000">
                <a:off x="7360106" y="4025422"/>
                <a:ext cx="914400" cy="914400"/>
              </a:xfrm>
              <a:prstGeom prst="rect">
                <a:avLst/>
              </a:prstGeom>
            </p:spPr>
          </p:pic>
          <p:pic>
            <p:nvPicPr>
              <p:cNvPr id="297" name="Graphic 296" descr="Miscellaneous with solid fill">
                <a:extLst>
                  <a:ext uri="{FF2B5EF4-FFF2-40B4-BE49-F238E27FC236}">
                    <a16:creationId xmlns:a16="http://schemas.microsoft.com/office/drawing/2014/main" id="{9C9F9707-6CC4-4DE2-BAF1-365B5D888483}"/>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rot="10800000">
                <a:off x="8299908" y="4026845"/>
                <a:ext cx="914400" cy="914400"/>
              </a:xfrm>
              <a:prstGeom prst="rect">
                <a:avLst/>
              </a:prstGeom>
            </p:spPr>
          </p:pic>
        </p:grpSp>
        <p:pic>
          <p:nvPicPr>
            <p:cNvPr id="299" name="Graphic 298" descr="Miscellaneous with solid fill">
              <a:extLst>
                <a:ext uri="{FF2B5EF4-FFF2-40B4-BE49-F238E27FC236}">
                  <a16:creationId xmlns:a16="http://schemas.microsoft.com/office/drawing/2014/main" id="{014AFB11-2B4D-4C9D-8FD1-2090370E200C}"/>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rot="10800000">
              <a:off x="9040015" y="4126593"/>
              <a:ext cx="804304" cy="804304"/>
            </a:xfrm>
            <a:prstGeom prst="rect">
              <a:avLst/>
            </a:prstGeom>
          </p:spPr>
        </p:pic>
        <p:pic>
          <p:nvPicPr>
            <p:cNvPr id="19" name="Graphic 18" descr="Image with solid fill">
              <a:extLst>
                <a:ext uri="{FF2B5EF4-FFF2-40B4-BE49-F238E27FC236}">
                  <a16:creationId xmlns:a16="http://schemas.microsoft.com/office/drawing/2014/main" id="{20612D53-BE9D-4EE9-8B3F-B16C6034DD3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840500" y="4559768"/>
              <a:ext cx="1595887" cy="1595887"/>
            </a:xfrm>
            <a:prstGeom prst="rect">
              <a:avLst/>
            </a:prstGeom>
          </p:spPr>
        </p:pic>
      </p:grpSp>
      <p:pic>
        <p:nvPicPr>
          <p:cNvPr id="322" name="Graphic 321" descr="Arrow: Rotate right with solid fill">
            <a:extLst>
              <a:ext uri="{FF2B5EF4-FFF2-40B4-BE49-F238E27FC236}">
                <a16:creationId xmlns:a16="http://schemas.microsoft.com/office/drawing/2014/main" id="{EFF315A0-2CC8-4C67-84A9-938A61A41B7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V="1">
            <a:off x="5026118" y="4388804"/>
            <a:ext cx="510470" cy="510470"/>
          </a:xfrm>
          <a:prstGeom prst="rect">
            <a:avLst/>
          </a:prstGeom>
        </p:spPr>
      </p:pic>
      <p:sp>
        <p:nvSpPr>
          <p:cNvPr id="323" name="TekstSylinder 48">
            <a:extLst>
              <a:ext uri="{FF2B5EF4-FFF2-40B4-BE49-F238E27FC236}">
                <a16:creationId xmlns:a16="http://schemas.microsoft.com/office/drawing/2014/main" id="{8FBFBC81-97C8-4C8D-BCF7-1F1DC36A6AE2}"/>
              </a:ext>
            </a:extLst>
          </p:cNvPr>
          <p:cNvSpPr txBox="1"/>
          <p:nvPr/>
        </p:nvSpPr>
        <p:spPr>
          <a:xfrm>
            <a:off x="4524414" y="2683154"/>
            <a:ext cx="1909506" cy="307777"/>
          </a:xfrm>
          <a:prstGeom prst="rect">
            <a:avLst/>
          </a:prstGeom>
          <a:noFill/>
        </p:spPr>
        <p:txBody>
          <a:bodyPr wrap="square" rtlCol="0">
            <a:spAutoFit/>
          </a:bodyPr>
          <a:lstStyle/>
          <a:p>
            <a:r>
              <a:rPr lang="nb-NO" sz="1400" dirty="0"/>
              <a:t>E-Mail Editor</a:t>
            </a:r>
            <a:endParaRPr lang="en-US" sz="1400" dirty="0"/>
          </a:p>
        </p:txBody>
      </p:sp>
      <p:pic>
        <p:nvPicPr>
          <p:cNvPr id="149" name="Graphic 148" descr="Arrow: Rotate right with solid fill">
            <a:extLst>
              <a:ext uri="{FF2B5EF4-FFF2-40B4-BE49-F238E27FC236}">
                <a16:creationId xmlns:a16="http://schemas.microsoft.com/office/drawing/2014/main" id="{281E42C4-C3C3-4947-AE91-7F981584C36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V="1">
            <a:off x="6709227" y="3961180"/>
            <a:ext cx="510470" cy="510470"/>
          </a:xfrm>
          <a:prstGeom prst="rect">
            <a:avLst/>
          </a:prstGeom>
        </p:spPr>
      </p:pic>
      <p:sp>
        <p:nvSpPr>
          <p:cNvPr id="152" name="TekstSylinder 48">
            <a:extLst>
              <a:ext uri="{FF2B5EF4-FFF2-40B4-BE49-F238E27FC236}">
                <a16:creationId xmlns:a16="http://schemas.microsoft.com/office/drawing/2014/main" id="{7A507E26-D963-4970-8954-59030691BD40}"/>
              </a:ext>
            </a:extLst>
          </p:cNvPr>
          <p:cNvSpPr txBox="1"/>
          <p:nvPr/>
        </p:nvSpPr>
        <p:spPr>
          <a:xfrm>
            <a:off x="6210820" y="2268146"/>
            <a:ext cx="1763720" cy="307777"/>
          </a:xfrm>
          <a:prstGeom prst="rect">
            <a:avLst/>
          </a:prstGeom>
          <a:noFill/>
        </p:spPr>
        <p:txBody>
          <a:bodyPr wrap="square" rtlCol="0">
            <a:spAutoFit/>
          </a:bodyPr>
          <a:lstStyle/>
          <a:p>
            <a:r>
              <a:rPr lang="nb-NO" sz="1400" dirty="0"/>
              <a:t>E-Mail </a:t>
            </a:r>
            <a:r>
              <a:rPr lang="nb-NO" sz="1400" dirty="0" err="1"/>
              <a:t>Prozess</a:t>
            </a:r>
            <a:endParaRPr lang="en-US" sz="1400" dirty="0"/>
          </a:p>
        </p:txBody>
      </p:sp>
      <p:grpSp>
        <p:nvGrpSpPr>
          <p:cNvPr id="2" name="Group 1">
            <a:extLst>
              <a:ext uri="{FF2B5EF4-FFF2-40B4-BE49-F238E27FC236}">
                <a16:creationId xmlns:a16="http://schemas.microsoft.com/office/drawing/2014/main" id="{5B410400-1102-42AB-8672-EA624912F45D}"/>
              </a:ext>
            </a:extLst>
          </p:cNvPr>
          <p:cNvGrpSpPr/>
          <p:nvPr/>
        </p:nvGrpSpPr>
        <p:grpSpPr>
          <a:xfrm>
            <a:off x="6233546" y="2534397"/>
            <a:ext cx="2014986" cy="1444631"/>
            <a:chOff x="7728738" y="2122780"/>
            <a:chExt cx="2795112" cy="2003937"/>
          </a:xfrm>
        </p:grpSpPr>
        <p:grpSp>
          <p:nvGrpSpPr>
            <p:cNvPr id="153" name="Group 152">
              <a:extLst>
                <a:ext uri="{FF2B5EF4-FFF2-40B4-BE49-F238E27FC236}">
                  <a16:creationId xmlns:a16="http://schemas.microsoft.com/office/drawing/2014/main" id="{48A43186-5911-4E41-82C3-682739724A60}"/>
                </a:ext>
              </a:extLst>
            </p:cNvPr>
            <p:cNvGrpSpPr>
              <a:grpSpLocks noChangeAspect="1"/>
            </p:cNvGrpSpPr>
            <p:nvPr/>
          </p:nvGrpSpPr>
          <p:grpSpPr>
            <a:xfrm>
              <a:off x="7728738" y="2122780"/>
              <a:ext cx="2795112" cy="2003937"/>
              <a:chOff x="1982092" y="2164712"/>
              <a:chExt cx="4311291" cy="3090951"/>
            </a:xfrm>
          </p:grpSpPr>
          <p:grpSp>
            <p:nvGrpSpPr>
              <p:cNvPr id="154" name="Gruppe 120">
                <a:extLst>
                  <a:ext uri="{FF2B5EF4-FFF2-40B4-BE49-F238E27FC236}">
                    <a16:creationId xmlns:a16="http://schemas.microsoft.com/office/drawing/2014/main" id="{7CADB120-D850-408A-9254-0225D6C9517C}"/>
                  </a:ext>
                </a:extLst>
              </p:cNvPr>
              <p:cNvGrpSpPr/>
              <p:nvPr/>
            </p:nvGrpSpPr>
            <p:grpSpPr>
              <a:xfrm>
                <a:off x="1982092" y="2164712"/>
                <a:ext cx="4311291" cy="3090951"/>
                <a:chOff x="1333500" y="2085976"/>
                <a:chExt cx="3352800" cy="2371725"/>
              </a:xfrm>
            </p:grpSpPr>
            <p:sp>
              <p:nvSpPr>
                <p:cNvPr id="263" name="Rektangel 121">
                  <a:extLst>
                    <a:ext uri="{FF2B5EF4-FFF2-40B4-BE49-F238E27FC236}">
                      <a16:creationId xmlns:a16="http://schemas.microsoft.com/office/drawing/2014/main" id="{879814A4-A2E5-4ADB-9DBA-FAA9AC226720}"/>
                    </a:ext>
                  </a:extLst>
                </p:cNvPr>
                <p:cNvSpPr/>
                <p:nvPr/>
              </p:nvSpPr>
              <p:spPr>
                <a:xfrm>
                  <a:off x="1333500" y="2085976"/>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64" name="Rektangel 122">
                  <a:extLst>
                    <a:ext uri="{FF2B5EF4-FFF2-40B4-BE49-F238E27FC236}">
                      <a16:creationId xmlns:a16="http://schemas.microsoft.com/office/drawing/2014/main" id="{F649C5A3-2FAF-4E96-92A3-624258ABE6A6}"/>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Campaigns</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65" name="Gruppe 131">
                  <a:extLst>
                    <a:ext uri="{FF2B5EF4-FFF2-40B4-BE49-F238E27FC236}">
                      <a16:creationId xmlns:a16="http://schemas.microsoft.com/office/drawing/2014/main" id="{65664A5B-D4BB-4E0A-AC7A-EE7E1447A5E5}"/>
                    </a:ext>
                  </a:extLst>
                </p:cNvPr>
                <p:cNvGrpSpPr/>
                <p:nvPr/>
              </p:nvGrpSpPr>
              <p:grpSpPr>
                <a:xfrm>
                  <a:off x="4376737" y="2278856"/>
                  <a:ext cx="171450" cy="78581"/>
                  <a:chOff x="3910012" y="2269331"/>
                  <a:chExt cx="171450" cy="78581"/>
                </a:xfrm>
              </p:grpSpPr>
              <p:cxnSp>
                <p:nvCxnSpPr>
                  <p:cNvPr id="266" name="Rett linje 136">
                    <a:extLst>
                      <a:ext uri="{FF2B5EF4-FFF2-40B4-BE49-F238E27FC236}">
                        <a16:creationId xmlns:a16="http://schemas.microsoft.com/office/drawing/2014/main" id="{403DA4DA-A263-4216-9BE6-D8F247E30E5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7" name="Rett linje 137">
                    <a:extLst>
                      <a:ext uri="{FF2B5EF4-FFF2-40B4-BE49-F238E27FC236}">
                        <a16:creationId xmlns:a16="http://schemas.microsoft.com/office/drawing/2014/main" id="{80D4A1C1-CF9B-42C2-AEE8-4663BA77D0C0}"/>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8" name="Rett linje 138">
                    <a:extLst>
                      <a:ext uri="{FF2B5EF4-FFF2-40B4-BE49-F238E27FC236}">
                        <a16:creationId xmlns:a16="http://schemas.microsoft.com/office/drawing/2014/main" id="{59B2FDCC-6547-4BC4-B8FB-F1DF36EA5CB0}"/>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sp>
            <p:nvSpPr>
              <p:cNvPr id="155" name="Flowchart: Document 154">
                <a:extLst>
                  <a:ext uri="{FF2B5EF4-FFF2-40B4-BE49-F238E27FC236}">
                    <a16:creationId xmlns:a16="http://schemas.microsoft.com/office/drawing/2014/main" id="{05838560-91E2-43F5-83FD-411E7A168ABB}"/>
                  </a:ext>
                </a:extLst>
              </p:cNvPr>
              <p:cNvSpPr/>
              <p:nvPr/>
            </p:nvSpPr>
            <p:spPr>
              <a:xfrm>
                <a:off x="2609510" y="3782279"/>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6" name="Flowchart: Document 155">
                <a:extLst>
                  <a:ext uri="{FF2B5EF4-FFF2-40B4-BE49-F238E27FC236}">
                    <a16:creationId xmlns:a16="http://schemas.microsoft.com/office/drawing/2014/main" id="{118711F7-4D4F-491B-8EFB-5E73CC4FE629}"/>
                  </a:ext>
                </a:extLst>
              </p:cNvPr>
              <p:cNvSpPr/>
              <p:nvPr/>
            </p:nvSpPr>
            <p:spPr>
              <a:xfrm>
                <a:off x="3525994" y="3780965"/>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7" name="Rett linje 150">
                <a:extLst>
                  <a:ext uri="{FF2B5EF4-FFF2-40B4-BE49-F238E27FC236}">
                    <a16:creationId xmlns:a16="http://schemas.microsoft.com/office/drawing/2014/main" id="{1635636C-5AAE-479A-AA6C-0B1B108917BB}"/>
                  </a:ext>
                </a:extLst>
              </p:cNvPr>
              <p:cNvCxnSpPr>
                <a:cxnSpLocks/>
              </p:cNvCxnSpPr>
              <p:nvPr/>
            </p:nvCxnSpPr>
            <p:spPr>
              <a:xfrm>
                <a:off x="2713634" y="401462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 name="Rett linje 150">
                <a:extLst>
                  <a:ext uri="{FF2B5EF4-FFF2-40B4-BE49-F238E27FC236}">
                    <a16:creationId xmlns:a16="http://schemas.microsoft.com/office/drawing/2014/main" id="{E33C91D4-8737-4B01-9A3C-4D2E8D75CD5E}"/>
                  </a:ext>
                </a:extLst>
              </p:cNvPr>
              <p:cNvCxnSpPr>
                <a:cxnSpLocks/>
              </p:cNvCxnSpPr>
              <p:nvPr/>
            </p:nvCxnSpPr>
            <p:spPr>
              <a:xfrm>
                <a:off x="3630118" y="401462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CCED2B3-EDDA-408F-96FF-1158B240F47D}"/>
                  </a:ext>
                </a:extLst>
              </p:cNvPr>
              <p:cNvCxnSpPr>
                <a:cxnSpLocks/>
              </p:cNvCxnSpPr>
              <p:nvPr/>
            </p:nvCxnSpPr>
            <p:spPr>
              <a:xfrm flipV="1">
                <a:off x="4309361" y="3651224"/>
                <a:ext cx="0" cy="760043"/>
              </a:xfrm>
              <a:prstGeom prst="line">
                <a:avLst/>
              </a:prstGeom>
            </p:spPr>
            <p:style>
              <a:lnRef idx="1">
                <a:schemeClr val="accent1"/>
              </a:lnRef>
              <a:fillRef idx="0">
                <a:schemeClr val="accent1"/>
              </a:fillRef>
              <a:effectRef idx="0">
                <a:schemeClr val="accent1"/>
              </a:effectRef>
              <a:fontRef idx="minor">
                <a:schemeClr val="tx1"/>
              </a:fontRef>
            </p:style>
          </p:cxnSp>
          <p:pic>
            <p:nvPicPr>
              <p:cNvPr id="160" name="Graphic 159" descr="Badge 4 with solid fill">
                <a:extLst>
                  <a:ext uri="{FF2B5EF4-FFF2-40B4-BE49-F238E27FC236}">
                    <a16:creationId xmlns:a16="http://schemas.microsoft.com/office/drawing/2014/main" id="{9A4B379F-D33C-4FE1-95E5-E383A845E000}"/>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4627527" y="3995207"/>
                <a:ext cx="251217" cy="215656"/>
              </a:xfrm>
              <a:prstGeom prst="rect">
                <a:avLst/>
              </a:prstGeom>
            </p:spPr>
          </p:pic>
          <p:sp>
            <p:nvSpPr>
              <p:cNvPr id="161" name="Flowchart: Document 160">
                <a:extLst>
                  <a:ext uri="{FF2B5EF4-FFF2-40B4-BE49-F238E27FC236}">
                    <a16:creationId xmlns:a16="http://schemas.microsoft.com/office/drawing/2014/main" id="{57D4FEA4-1466-483A-9D9F-A3F1A4AEF21C}"/>
                  </a:ext>
                </a:extLst>
              </p:cNvPr>
              <p:cNvSpPr/>
              <p:nvPr/>
            </p:nvSpPr>
            <p:spPr>
              <a:xfrm>
                <a:off x="4638235" y="3444666"/>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62" name="Rett linje 150">
                <a:extLst>
                  <a:ext uri="{FF2B5EF4-FFF2-40B4-BE49-F238E27FC236}">
                    <a16:creationId xmlns:a16="http://schemas.microsoft.com/office/drawing/2014/main" id="{4E328A0C-80A2-419A-8DA2-C18B6094FBA7}"/>
                  </a:ext>
                </a:extLst>
              </p:cNvPr>
              <p:cNvCxnSpPr>
                <a:cxnSpLocks/>
              </p:cNvCxnSpPr>
              <p:nvPr/>
            </p:nvCxnSpPr>
            <p:spPr>
              <a:xfrm>
                <a:off x="4742360" y="4349435"/>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3" name="Rett linje 150">
                <a:extLst>
                  <a:ext uri="{FF2B5EF4-FFF2-40B4-BE49-F238E27FC236}">
                    <a16:creationId xmlns:a16="http://schemas.microsoft.com/office/drawing/2014/main" id="{2D12E5CE-128D-45D6-B0B0-37B2B23B1BFA}"/>
                  </a:ext>
                </a:extLst>
              </p:cNvPr>
              <p:cNvCxnSpPr>
                <a:cxnSpLocks/>
              </p:cNvCxnSpPr>
              <p:nvPr/>
            </p:nvCxnSpPr>
            <p:spPr>
              <a:xfrm>
                <a:off x="4742359" y="4452955"/>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6" name="Rektangel: avrundede hjørner 141">
                <a:extLst>
                  <a:ext uri="{FF2B5EF4-FFF2-40B4-BE49-F238E27FC236}">
                    <a16:creationId xmlns:a16="http://schemas.microsoft.com/office/drawing/2014/main" id="{68959D55-0CDE-477B-8BF9-D4EB7D1FF8EA}"/>
                  </a:ext>
                </a:extLst>
              </p:cNvPr>
              <p:cNvSpPr/>
              <p:nvPr/>
            </p:nvSpPr>
            <p:spPr>
              <a:xfrm>
                <a:off x="2170139" y="3038944"/>
                <a:ext cx="3888689" cy="200868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6" name="Flowchart: Document 175">
                <a:extLst>
                  <a:ext uri="{FF2B5EF4-FFF2-40B4-BE49-F238E27FC236}">
                    <a16:creationId xmlns:a16="http://schemas.microsoft.com/office/drawing/2014/main" id="{F402F306-9B34-4225-A736-9130839931A2}"/>
                  </a:ext>
                </a:extLst>
              </p:cNvPr>
              <p:cNvSpPr/>
              <p:nvPr/>
            </p:nvSpPr>
            <p:spPr>
              <a:xfrm>
                <a:off x="2323278" y="362176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7" name="Rett linje 150">
                <a:extLst>
                  <a:ext uri="{FF2B5EF4-FFF2-40B4-BE49-F238E27FC236}">
                    <a16:creationId xmlns:a16="http://schemas.microsoft.com/office/drawing/2014/main" id="{71481306-F352-44C0-84C7-91625C5AA148}"/>
                  </a:ext>
                </a:extLst>
              </p:cNvPr>
              <p:cNvCxnSpPr>
                <a:cxnSpLocks/>
              </p:cNvCxnSpPr>
              <p:nvPr/>
            </p:nvCxnSpPr>
            <p:spPr>
              <a:xfrm>
                <a:off x="2438998" y="378388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8" name="Rett linje 150">
                <a:extLst>
                  <a:ext uri="{FF2B5EF4-FFF2-40B4-BE49-F238E27FC236}">
                    <a16:creationId xmlns:a16="http://schemas.microsoft.com/office/drawing/2014/main" id="{D8346F5B-3547-464E-9AAA-176C6BD563ED}"/>
                  </a:ext>
                </a:extLst>
              </p:cNvPr>
              <p:cNvCxnSpPr>
                <a:cxnSpLocks/>
              </p:cNvCxnSpPr>
              <p:nvPr/>
            </p:nvCxnSpPr>
            <p:spPr>
              <a:xfrm>
                <a:off x="2433899" y="391785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703EFF6-F984-407C-A388-32FA716D894A}"/>
                  </a:ext>
                </a:extLst>
              </p:cNvPr>
              <p:cNvCxnSpPr>
                <a:cxnSpLocks/>
              </p:cNvCxnSpPr>
              <p:nvPr/>
            </p:nvCxnSpPr>
            <p:spPr>
              <a:xfrm>
                <a:off x="3079274" y="3932173"/>
                <a:ext cx="331959" cy="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92" name="Graphic 191" descr="Badge 1 with solid fill">
                <a:extLst>
                  <a:ext uri="{FF2B5EF4-FFF2-40B4-BE49-F238E27FC236}">
                    <a16:creationId xmlns:a16="http://schemas.microsoft.com/office/drawing/2014/main" id="{B2A9DF76-7818-49C0-B2E5-4F08CDF6A378}"/>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2274725" y="3150363"/>
                <a:ext cx="430490" cy="430490"/>
              </a:xfrm>
              <a:prstGeom prst="rect">
                <a:avLst/>
              </a:prstGeom>
            </p:spPr>
          </p:pic>
          <p:cxnSp>
            <p:nvCxnSpPr>
              <p:cNvPr id="193" name="Rett linje 150">
                <a:extLst>
                  <a:ext uri="{FF2B5EF4-FFF2-40B4-BE49-F238E27FC236}">
                    <a16:creationId xmlns:a16="http://schemas.microsoft.com/office/drawing/2014/main" id="{1452B6A5-EEBA-4E2F-97F1-3149C39DA6B6}"/>
                  </a:ext>
                </a:extLst>
              </p:cNvPr>
              <p:cNvCxnSpPr>
                <a:cxnSpLocks/>
              </p:cNvCxnSpPr>
              <p:nvPr/>
            </p:nvCxnSpPr>
            <p:spPr>
              <a:xfrm>
                <a:off x="2323278" y="4491082"/>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Rett linje 150">
                <a:extLst>
                  <a:ext uri="{FF2B5EF4-FFF2-40B4-BE49-F238E27FC236}">
                    <a16:creationId xmlns:a16="http://schemas.microsoft.com/office/drawing/2014/main" id="{965778E8-EDB4-4594-B889-251BFA74CB57}"/>
                  </a:ext>
                </a:extLst>
              </p:cNvPr>
              <p:cNvCxnSpPr>
                <a:cxnSpLocks/>
              </p:cNvCxnSpPr>
              <p:nvPr/>
            </p:nvCxnSpPr>
            <p:spPr>
              <a:xfrm>
                <a:off x="2323278" y="4643482"/>
                <a:ext cx="29875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Rett linje 150">
                <a:extLst>
                  <a:ext uri="{FF2B5EF4-FFF2-40B4-BE49-F238E27FC236}">
                    <a16:creationId xmlns:a16="http://schemas.microsoft.com/office/drawing/2014/main" id="{71C200AC-CC2F-413C-9B95-6C35EFB38431}"/>
                  </a:ext>
                </a:extLst>
              </p:cNvPr>
              <p:cNvCxnSpPr>
                <a:cxnSpLocks/>
              </p:cNvCxnSpPr>
              <p:nvPr/>
            </p:nvCxnSpPr>
            <p:spPr>
              <a:xfrm>
                <a:off x="2317025" y="4772753"/>
                <a:ext cx="466334"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98" name="Flowchart: Document 197">
                <a:extLst>
                  <a:ext uri="{FF2B5EF4-FFF2-40B4-BE49-F238E27FC236}">
                    <a16:creationId xmlns:a16="http://schemas.microsoft.com/office/drawing/2014/main" id="{445A6A56-5DFA-42EE-8752-9813F2EDFC83}"/>
                  </a:ext>
                </a:extLst>
              </p:cNvPr>
              <p:cNvSpPr/>
              <p:nvPr/>
            </p:nvSpPr>
            <p:spPr>
              <a:xfrm>
                <a:off x="3528020" y="362176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2" name="Rett linje 150">
                <a:extLst>
                  <a:ext uri="{FF2B5EF4-FFF2-40B4-BE49-F238E27FC236}">
                    <a16:creationId xmlns:a16="http://schemas.microsoft.com/office/drawing/2014/main" id="{38E2366F-8DCB-46F6-9FAF-04E359E2BF54}"/>
                  </a:ext>
                </a:extLst>
              </p:cNvPr>
              <p:cNvCxnSpPr>
                <a:cxnSpLocks/>
              </p:cNvCxnSpPr>
              <p:nvPr/>
            </p:nvCxnSpPr>
            <p:spPr>
              <a:xfrm>
                <a:off x="3643740" y="378388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6" name="Rett linje 150">
                <a:extLst>
                  <a:ext uri="{FF2B5EF4-FFF2-40B4-BE49-F238E27FC236}">
                    <a16:creationId xmlns:a16="http://schemas.microsoft.com/office/drawing/2014/main" id="{329690CC-D3B7-4B3D-84EF-FFFB2F78EF5B}"/>
                  </a:ext>
                </a:extLst>
              </p:cNvPr>
              <p:cNvCxnSpPr>
                <a:cxnSpLocks/>
              </p:cNvCxnSpPr>
              <p:nvPr/>
            </p:nvCxnSpPr>
            <p:spPr>
              <a:xfrm>
                <a:off x="3638641" y="391785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10C27542-818D-4AE5-8FC1-1806B1028B8D}"/>
                  </a:ext>
                </a:extLst>
              </p:cNvPr>
              <p:cNvCxnSpPr>
                <a:cxnSpLocks/>
              </p:cNvCxnSpPr>
              <p:nvPr/>
            </p:nvCxnSpPr>
            <p:spPr>
              <a:xfrm flipV="1">
                <a:off x="4359881" y="3932174"/>
                <a:ext cx="234578" cy="280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9" name="Flowchart: Document 248">
                <a:extLst>
                  <a:ext uri="{FF2B5EF4-FFF2-40B4-BE49-F238E27FC236}">
                    <a16:creationId xmlns:a16="http://schemas.microsoft.com/office/drawing/2014/main" id="{EB656E15-4882-49EB-9919-B104FDE8D04C}"/>
                  </a:ext>
                </a:extLst>
              </p:cNvPr>
              <p:cNvSpPr/>
              <p:nvPr/>
            </p:nvSpPr>
            <p:spPr>
              <a:xfrm>
                <a:off x="5066791" y="4126209"/>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51" name="Rett linje 150">
                <a:extLst>
                  <a:ext uri="{FF2B5EF4-FFF2-40B4-BE49-F238E27FC236}">
                    <a16:creationId xmlns:a16="http://schemas.microsoft.com/office/drawing/2014/main" id="{BA3E482E-6455-47DD-AC1A-C915B2B96CDA}"/>
                  </a:ext>
                </a:extLst>
              </p:cNvPr>
              <p:cNvCxnSpPr>
                <a:cxnSpLocks/>
              </p:cNvCxnSpPr>
              <p:nvPr/>
            </p:nvCxnSpPr>
            <p:spPr>
              <a:xfrm>
                <a:off x="5182511" y="4288329"/>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 name="Rett linje 150">
                <a:extLst>
                  <a:ext uri="{FF2B5EF4-FFF2-40B4-BE49-F238E27FC236}">
                    <a16:creationId xmlns:a16="http://schemas.microsoft.com/office/drawing/2014/main" id="{71651BC8-EC86-47BF-AFC7-6908002DB715}"/>
                  </a:ext>
                </a:extLst>
              </p:cNvPr>
              <p:cNvCxnSpPr>
                <a:cxnSpLocks/>
              </p:cNvCxnSpPr>
              <p:nvPr/>
            </p:nvCxnSpPr>
            <p:spPr>
              <a:xfrm>
                <a:off x="5177412" y="4422297"/>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3" name="Flowchart: Document 252">
                <a:extLst>
                  <a:ext uri="{FF2B5EF4-FFF2-40B4-BE49-F238E27FC236}">
                    <a16:creationId xmlns:a16="http://schemas.microsoft.com/office/drawing/2014/main" id="{277EF651-E741-4E42-B10E-45508D1AF1C6}"/>
                  </a:ext>
                </a:extLst>
              </p:cNvPr>
              <p:cNvSpPr/>
              <p:nvPr/>
            </p:nvSpPr>
            <p:spPr>
              <a:xfrm>
                <a:off x="5067436" y="317321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54" name="Rett linje 150">
                <a:extLst>
                  <a:ext uri="{FF2B5EF4-FFF2-40B4-BE49-F238E27FC236}">
                    <a16:creationId xmlns:a16="http://schemas.microsoft.com/office/drawing/2014/main" id="{19033E04-CA29-4886-A5AC-B5202ED18A95}"/>
                  </a:ext>
                </a:extLst>
              </p:cNvPr>
              <p:cNvCxnSpPr>
                <a:cxnSpLocks/>
              </p:cNvCxnSpPr>
              <p:nvPr/>
            </p:nvCxnSpPr>
            <p:spPr>
              <a:xfrm>
                <a:off x="5183156" y="333533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 name="Rett linje 150">
                <a:extLst>
                  <a:ext uri="{FF2B5EF4-FFF2-40B4-BE49-F238E27FC236}">
                    <a16:creationId xmlns:a16="http://schemas.microsoft.com/office/drawing/2014/main" id="{DE5DB1B6-4A71-442A-B545-33643E3D6E0D}"/>
                  </a:ext>
                </a:extLst>
              </p:cNvPr>
              <p:cNvCxnSpPr>
                <a:cxnSpLocks/>
              </p:cNvCxnSpPr>
              <p:nvPr/>
            </p:nvCxnSpPr>
            <p:spPr>
              <a:xfrm>
                <a:off x="5178057" y="346930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6620DB15-5060-4985-A8AC-27A764EA67B0}"/>
                  </a:ext>
                </a:extLst>
              </p:cNvPr>
              <p:cNvCxnSpPr>
                <a:cxnSpLocks/>
              </p:cNvCxnSpPr>
              <p:nvPr/>
            </p:nvCxnSpPr>
            <p:spPr>
              <a:xfrm flipV="1">
                <a:off x="4638235" y="3587615"/>
                <a:ext cx="316258" cy="3302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46CB6CCB-89E2-4F35-B387-FD1D1ED53091}"/>
                  </a:ext>
                </a:extLst>
              </p:cNvPr>
              <p:cNvCxnSpPr>
                <a:cxnSpLocks/>
              </p:cNvCxnSpPr>
              <p:nvPr/>
            </p:nvCxnSpPr>
            <p:spPr>
              <a:xfrm>
                <a:off x="4636647" y="3964622"/>
                <a:ext cx="293848" cy="34836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8" name="Rett linje 150">
                <a:extLst>
                  <a:ext uri="{FF2B5EF4-FFF2-40B4-BE49-F238E27FC236}">
                    <a16:creationId xmlns:a16="http://schemas.microsoft.com/office/drawing/2014/main" id="{03C0FF22-504B-45C1-9795-FF02615CD264}"/>
                  </a:ext>
                </a:extLst>
              </p:cNvPr>
              <p:cNvCxnSpPr>
                <a:cxnSpLocks/>
              </p:cNvCxnSpPr>
              <p:nvPr/>
            </p:nvCxnSpPr>
            <p:spPr>
              <a:xfrm>
                <a:off x="3479418" y="4521833"/>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9" name="Rett linje 150">
                <a:extLst>
                  <a:ext uri="{FF2B5EF4-FFF2-40B4-BE49-F238E27FC236}">
                    <a16:creationId xmlns:a16="http://schemas.microsoft.com/office/drawing/2014/main" id="{2169656C-084E-4603-B6E6-D85497429D24}"/>
                  </a:ext>
                </a:extLst>
              </p:cNvPr>
              <p:cNvCxnSpPr>
                <a:cxnSpLocks/>
              </p:cNvCxnSpPr>
              <p:nvPr/>
            </p:nvCxnSpPr>
            <p:spPr>
              <a:xfrm>
                <a:off x="3491944" y="4663732"/>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60" name="Graphic 259" descr="Badge with solid fill">
                <a:extLst>
                  <a:ext uri="{FF2B5EF4-FFF2-40B4-BE49-F238E27FC236}">
                    <a16:creationId xmlns:a16="http://schemas.microsoft.com/office/drawing/2014/main" id="{64CB4095-50AD-42E5-A972-52DE04371D88}"/>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3531234" y="3142440"/>
                <a:ext cx="430490" cy="430490"/>
              </a:xfrm>
              <a:prstGeom prst="rect">
                <a:avLst/>
              </a:prstGeom>
            </p:spPr>
          </p:pic>
          <p:pic>
            <p:nvPicPr>
              <p:cNvPr id="261" name="Graphic 260" descr="Badge 3 with solid fill">
                <a:extLst>
                  <a:ext uri="{FF2B5EF4-FFF2-40B4-BE49-F238E27FC236}">
                    <a16:creationId xmlns:a16="http://schemas.microsoft.com/office/drawing/2014/main" id="{9117CB7E-FA51-436A-BBF9-B9566731E82D}"/>
                  </a:ext>
                </a:extLst>
              </p:cNvPr>
              <p:cNvPicPr>
                <a:picLocks noChangeAspect="1"/>
              </p:cNvPicPr>
              <p:nvPr/>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4588230" y="3163514"/>
                <a:ext cx="430490" cy="430490"/>
              </a:xfrm>
              <a:prstGeom prst="rect">
                <a:avLst/>
              </a:prstGeom>
            </p:spPr>
          </p:pic>
          <p:pic>
            <p:nvPicPr>
              <p:cNvPr id="262" name="Graphic 261" descr="Badge 4 with solid fill">
                <a:extLst>
                  <a:ext uri="{FF2B5EF4-FFF2-40B4-BE49-F238E27FC236}">
                    <a16:creationId xmlns:a16="http://schemas.microsoft.com/office/drawing/2014/main" id="{A128E5C5-C236-4E15-ABC1-1C275C264FC9}"/>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4600094" y="4452955"/>
                <a:ext cx="430490" cy="430490"/>
              </a:xfrm>
              <a:prstGeom prst="rect">
                <a:avLst/>
              </a:prstGeom>
            </p:spPr>
          </p:pic>
        </p:grpSp>
        <p:cxnSp>
          <p:nvCxnSpPr>
            <p:cNvPr id="269" name="Rett linje 36">
              <a:extLst>
                <a:ext uri="{FF2B5EF4-FFF2-40B4-BE49-F238E27FC236}">
                  <a16:creationId xmlns:a16="http://schemas.microsoft.com/office/drawing/2014/main" id="{80238BAB-4A99-496E-960F-46AE5AA8D550}"/>
                </a:ext>
              </a:extLst>
            </p:cNvPr>
            <p:cNvCxnSpPr>
              <a:cxnSpLocks/>
            </p:cNvCxnSpPr>
            <p:nvPr/>
          </p:nvCxnSpPr>
          <p:spPr>
            <a:xfrm>
              <a:off x="7987117" y="2513796"/>
              <a:ext cx="2254634"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270" name="Graphic 269" descr="Arrow: Clockwise curve with solid fill">
            <a:extLst>
              <a:ext uri="{FF2B5EF4-FFF2-40B4-BE49-F238E27FC236}">
                <a16:creationId xmlns:a16="http://schemas.microsoft.com/office/drawing/2014/main" id="{D53F51A5-7B3D-431F-B520-92F54B5D25D6}"/>
              </a:ext>
            </a:extLst>
          </p:cNvPr>
          <p:cNvPicPr>
            <a:picLocks noChangeAspect="1"/>
          </p:cNvPicPr>
          <p:nvPr/>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rot="15674834" flipH="1">
            <a:off x="5637403" y="2172551"/>
            <a:ext cx="522240" cy="522240"/>
          </a:xfrm>
          <a:prstGeom prst="rect">
            <a:avLst/>
          </a:prstGeom>
        </p:spPr>
      </p:pic>
      <p:grpSp>
        <p:nvGrpSpPr>
          <p:cNvPr id="273" name="Group 272">
            <a:extLst>
              <a:ext uri="{FF2B5EF4-FFF2-40B4-BE49-F238E27FC236}">
                <a16:creationId xmlns:a16="http://schemas.microsoft.com/office/drawing/2014/main" id="{5DADB92A-9BFF-4231-B951-775653C252B0}"/>
              </a:ext>
            </a:extLst>
          </p:cNvPr>
          <p:cNvGrpSpPr/>
          <p:nvPr/>
        </p:nvGrpSpPr>
        <p:grpSpPr>
          <a:xfrm>
            <a:off x="4988628" y="4949972"/>
            <a:ext cx="503999" cy="503999"/>
            <a:chOff x="6013417" y="5390035"/>
            <a:chExt cx="699129" cy="699128"/>
          </a:xfrm>
        </p:grpSpPr>
        <p:sp>
          <p:nvSpPr>
            <p:cNvPr id="274" name="Oval 273">
              <a:extLst>
                <a:ext uri="{FF2B5EF4-FFF2-40B4-BE49-F238E27FC236}">
                  <a16:creationId xmlns:a16="http://schemas.microsoft.com/office/drawing/2014/main" id="{56C38869-719E-4BA9-B93E-C6FD097FB140}"/>
                </a:ext>
              </a:extLst>
            </p:cNvPr>
            <p:cNvSpPr/>
            <p:nvPr/>
          </p:nvSpPr>
          <p:spPr>
            <a:xfrm>
              <a:off x="6013417" y="5390035"/>
              <a:ext cx="699129" cy="69912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5" name="Graphic 274" descr="Shield Tick with solid fill">
              <a:extLst>
                <a:ext uri="{FF2B5EF4-FFF2-40B4-BE49-F238E27FC236}">
                  <a16:creationId xmlns:a16="http://schemas.microsoft.com/office/drawing/2014/main" id="{E9AC0577-3C3E-40E1-971F-C4627C076D1A}"/>
                </a:ext>
              </a:extLst>
            </p:cNvPr>
            <p:cNvPicPr>
              <a:picLocks noChangeAspect="1"/>
            </p:cNvPicPr>
            <p:nvPr/>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6061190" y="5436842"/>
              <a:ext cx="630908" cy="630907"/>
            </a:xfrm>
            <a:prstGeom prst="rect">
              <a:avLst/>
            </a:prstGeom>
          </p:spPr>
        </p:pic>
      </p:grpSp>
      <p:sp>
        <p:nvSpPr>
          <p:cNvPr id="279" name="TekstSylinder 48">
            <a:extLst>
              <a:ext uri="{FF2B5EF4-FFF2-40B4-BE49-F238E27FC236}">
                <a16:creationId xmlns:a16="http://schemas.microsoft.com/office/drawing/2014/main" id="{283BBDF2-FDFF-4D00-9613-58F5231A76CA}"/>
              </a:ext>
            </a:extLst>
          </p:cNvPr>
          <p:cNvSpPr txBox="1"/>
          <p:nvPr/>
        </p:nvSpPr>
        <p:spPr>
          <a:xfrm>
            <a:off x="3952079" y="5470773"/>
            <a:ext cx="2757148" cy="523220"/>
          </a:xfrm>
          <a:prstGeom prst="rect">
            <a:avLst/>
          </a:prstGeom>
          <a:noFill/>
        </p:spPr>
        <p:txBody>
          <a:bodyPr wrap="square" rtlCol="0">
            <a:spAutoFit/>
          </a:bodyPr>
          <a:lstStyle/>
          <a:p>
            <a:pPr algn="ctr"/>
            <a:r>
              <a:rPr lang="nb-NO" sz="1400" dirty="0"/>
              <a:t>E-</a:t>
            </a:r>
            <a:r>
              <a:rPr lang="nb-NO" sz="1400" dirty="0" err="1"/>
              <a:t>Marketing</a:t>
            </a:r>
            <a:r>
              <a:rPr lang="nb-NO" sz="1400" dirty="0"/>
              <a:t> - </a:t>
            </a:r>
            <a:r>
              <a:rPr lang="nb-NO" sz="1400" dirty="0" err="1"/>
              <a:t>Zustimmung</a:t>
            </a:r>
            <a:r>
              <a:rPr lang="nb-NO" sz="1400" dirty="0"/>
              <a:t> </a:t>
            </a:r>
            <a:r>
              <a:rPr lang="nb-NO" sz="1400" dirty="0" err="1"/>
              <a:t>automatisch</a:t>
            </a:r>
            <a:r>
              <a:rPr lang="nb-NO" sz="1400" dirty="0"/>
              <a:t> vor Versand </a:t>
            </a:r>
            <a:r>
              <a:rPr lang="nb-NO" sz="1400" dirty="0" err="1"/>
              <a:t>geprüft</a:t>
            </a:r>
            <a:endParaRPr lang="en-US" sz="1400" dirty="0"/>
          </a:p>
        </p:txBody>
      </p:sp>
      <p:pic>
        <p:nvPicPr>
          <p:cNvPr id="280" name="Graphic 279" descr="Back with solid fill">
            <a:extLst>
              <a:ext uri="{FF2B5EF4-FFF2-40B4-BE49-F238E27FC236}">
                <a16:creationId xmlns:a16="http://schemas.microsoft.com/office/drawing/2014/main" id="{FDDDD884-67F6-4653-9B8F-69EDEFC7884A}"/>
              </a:ext>
            </a:extLst>
          </p:cNvPr>
          <p:cNvPicPr>
            <a:picLocks noChangeAspect="1"/>
          </p:cNvPicPr>
          <p:nvPr/>
        </p:nvPicPr>
        <p:blipFill>
          <a:blip r:embed="rId42" cstate="screen">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rot="10800000" flipH="1">
            <a:off x="4388840" y="4832027"/>
            <a:ext cx="510470" cy="510470"/>
          </a:xfrm>
          <a:prstGeom prst="rect">
            <a:avLst/>
          </a:prstGeom>
        </p:spPr>
      </p:pic>
      <p:grpSp>
        <p:nvGrpSpPr>
          <p:cNvPr id="7" name="Group 6">
            <a:extLst>
              <a:ext uri="{FF2B5EF4-FFF2-40B4-BE49-F238E27FC236}">
                <a16:creationId xmlns:a16="http://schemas.microsoft.com/office/drawing/2014/main" id="{9AEC1FA6-B79F-496B-95F7-7FD234D2B79A}"/>
              </a:ext>
            </a:extLst>
          </p:cNvPr>
          <p:cNvGrpSpPr/>
          <p:nvPr/>
        </p:nvGrpSpPr>
        <p:grpSpPr>
          <a:xfrm>
            <a:off x="8060200" y="4113200"/>
            <a:ext cx="503999" cy="503999"/>
            <a:chOff x="6080458" y="1428401"/>
            <a:chExt cx="699129" cy="699128"/>
          </a:xfrm>
        </p:grpSpPr>
        <p:sp>
          <p:nvSpPr>
            <p:cNvPr id="282" name="Oval 281">
              <a:extLst>
                <a:ext uri="{FF2B5EF4-FFF2-40B4-BE49-F238E27FC236}">
                  <a16:creationId xmlns:a16="http://schemas.microsoft.com/office/drawing/2014/main" id="{0F8A399D-1254-4AA0-9719-C25D6836AC72}"/>
                </a:ext>
              </a:extLst>
            </p:cNvPr>
            <p:cNvSpPr/>
            <p:nvPr/>
          </p:nvSpPr>
          <p:spPr>
            <a:xfrm>
              <a:off x="6080458" y="1428401"/>
              <a:ext cx="699129" cy="69912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Graphic 5" descr="Garbage outline">
              <a:extLst>
                <a:ext uri="{FF2B5EF4-FFF2-40B4-BE49-F238E27FC236}">
                  <a16:creationId xmlns:a16="http://schemas.microsoft.com/office/drawing/2014/main" id="{AA6FAA25-E2EB-475D-A25B-47A9D81A5441}"/>
                </a:ext>
              </a:extLst>
            </p:cNvPr>
            <p:cNvPicPr>
              <a:picLocks noChangeAspect="1"/>
            </p:cNvPicPr>
            <p:nvPr/>
          </p:nvPicPr>
          <p:blipFill>
            <a:blip r:embed="rId44" cstate="screen">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6152683" y="1475945"/>
              <a:ext cx="591224" cy="591225"/>
            </a:xfrm>
            <a:prstGeom prst="rect">
              <a:avLst/>
            </a:prstGeom>
          </p:spPr>
        </p:pic>
      </p:grpSp>
      <p:sp>
        <p:nvSpPr>
          <p:cNvPr id="285" name="TekstSylinder 48">
            <a:extLst>
              <a:ext uri="{FF2B5EF4-FFF2-40B4-BE49-F238E27FC236}">
                <a16:creationId xmlns:a16="http://schemas.microsoft.com/office/drawing/2014/main" id="{5E856F81-AC1D-4253-809F-2EEC432572C2}"/>
              </a:ext>
            </a:extLst>
          </p:cNvPr>
          <p:cNvSpPr txBox="1"/>
          <p:nvPr/>
        </p:nvSpPr>
        <p:spPr>
          <a:xfrm>
            <a:off x="1014654" y="1714158"/>
            <a:ext cx="2637472" cy="523220"/>
          </a:xfrm>
          <a:prstGeom prst="rect">
            <a:avLst/>
          </a:prstGeom>
          <a:noFill/>
        </p:spPr>
        <p:txBody>
          <a:bodyPr wrap="square" rtlCol="0">
            <a:spAutoFit/>
          </a:bodyPr>
          <a:lstStyle/>
          <a:p>
            <a:pPr algn="ctr"/>
            <a:r>
              <a:rPr lang="nb-NO" sz="1400" dirty="0"/>
              <a:t>Kampagnen-</a:t>
            </a:r>
            <a:br>
              <a:rPr lang="nb-NO" sz="1400" dirty="0"/>
            </a:br>
            <a:r>
              <a:rPr lang="nb-NO" sz="1400" dirty="0" err="1"/>
              <a:t>Statistiken</a:t>
            </a:r>
            <a:endParaRPr lang="en-US" sz="1400" dirty="0"/>
          </a:p>
        </p:txBody>
      </p:sp>
      <p:grpSp>
        <p:nvGrpSpPr>
          <p:cNvPr id="287" name="Group 286">
            <a:extLst>
              <a:ext uri="{FF2B5EF4-FFF2-40B4-BE49-F238E27FC236}">
                <a16:creationId xmlns:a16="http://schemas.microsoft.com/office/drawing/2014/main" id="{83939E71-7E59-4577-BD2E-EF40B27B1193}"/>
              </a:ext>
            </a:extLst>
          </p:cNvPr>
          <p:cNvGrpSpPr>
            <a:grpSpLocks noChangeAspect="1"/>
          </p:cNvGrpSpPr>
          <p:nvPr/>
        </p:nvGrpSpPr>
        <p:grpSpPr>
          <a:xfrm>
            <a:off x="1776679" y="2237522"/>
            <a:ext cx="1088720" cy="881092"/>
            <a:chOff x="6345059" y="2072906"/>
            <a:chExt cx="2675346" cy="2196766"/>
          </a:xfrm>
        </p:grpSpPr>
        <p:sp>
          <p:nvSpPr>
            <p:cNvPr id="289" name="Rektangel 58">
              <a:extLst>
                <a:ext uri="{FF2B5EF4-FFF2-40B4-BE49-F238E27FC236}">
                  <a16:creationId xmlns:a16="http://schemas.microsoft.com/office/drawing/2014/main" id="{38811CC6-7896-487C-9CBD-2034BD435C53}"/>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90" name="Rektangel: avrundede hjørner 57">
              <a:extLst>
                <a:ext uri="{FF2B5EF4-FFF2-40B4-BE49-F238E27FC236}">
                  <a16:creationId xmlns:a16="http://schemas.microsoft.com/office/drawing/2014/main" id="{169BE113-72E6-4CA4-B163-AD298A1249AC}"/>
                </a:ext>
              </a:extLst>
            </p:cNvPr>
            <p:cNvSpPr>
              <a:spLocks noChangeAspect="1"/>
            </p:cNvSpPr>
            <p:nvPr/>
          </p:nvSpPr>
          <p:spPr>
            <a:xfrm>
              <a:off x="6547958" y="2745478"/>
              <a:ext cx="2117863" cy="132056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1" name="Rett linje 70">
              <a:extLst>
                <a:ext uri="{FF2B5EF4-FFF2-40B4-BE49-F238E27FC236}">
                  <a16:creationId xmlns:a16="http://schemas.microsoft.com/office/drawing/2014/main" id="{C5907080-571E-499B-BD08-BA48BB09ABF2}"/>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98" name="Rett linje 70">
              <a:extLst>
                <a:ext uri="{FF2B5EF4-FFF2-40B4-BE49-F238E27FC236}">
                  <a16:creationId xmlns:a16="http://schemas.microsoft.com/office/drawing/2014/main" id="{DDE47FAD-4C81-45D9-9F4B-B0CEF3D9CF5F}"/>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1" name="Rett linje 70">
              <a:extLst>
                <a:ext uri="{FF2B5EF4-FFF2-40B4-BE49-F238E27FC236}">
                  <a16:creationId xmlns:a16="http://schemas.microsoft.com/office/drawing/2014/main" id="{6A5A7EB2-584A-4648-BFE5-3066BADAD9DF}"/>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2" name="Rett linje 70">
              <a:extLst>
                <a:ext uri="{FF2B5EF4-FFF2-40B4-BE49-F238E27FC236}">
                  <a16:creationId xmlns:a16="http://schemas.microsoft.com/office/drawing/2014/main" id="{E0C4513F-2C5C-4C25-B577-FA426588A645}"/>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3" name="Rett linje 70">
              <a:extLst>
                <a:ext uri="{FF2B5EF4-FFF2-40B4-BE49-F238E27FC236}">
                  <a16:creationId xmlns:a16="http://schemas.microsoft.com/office/drawing/2014/main" id="{69DB48B6-69F6-4983-BF55-31D0A40287E7}"/>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4" name="Rett linje 70">
              <a:extLst>
                <a:ext uri="{FF2B5EF4-FFF2-40B4-BE49-F238E27FC236}">
                  <a16:creationId xmlns:a16="http://schemas.microsoft.com/office/drawing/2014/main" id="{94059780-FED4-45D1-A540-1E259AB67380}"/>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5" name="Rett linje 70">
              <a:extLst>
                <a:ext uri="{FF2B5EF4-FFF2-40B4-BE49-F238E27FC236}">
                  <a16:creationId xmlns:a16="http://schemas.microsoft.com/office/drawing/2014/main" id="{59D4DFE7-ECE8-4E84-B959-984C7D653DB8}"/>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6" name="Rett linje 70">
              <a:extLst>
                <a:ext uri="{FF2B5EF4-FFF2-40B4-BE49-F238E27FC236}">
                  <a16:creationId xmlns:a16="http://schemas.microsoft.com/office/drawing/2014/main" id="{E7119C9D-63EA-4A4B-92CF-95BB5FFB78E2}"/>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07" name="Rektangel 54">
              <a:extLst>
                <a:ext uri="{FF2B5EF4-FFF2-40B4-BE49-F238E27FC236}">
                  <a16:creationId xmlns:a16="http://schemas.microsoft.com/office/drawing/2014/main" id="{5088F95F-0538-4831-A1B5-6F428BCEDD6B}"/>
                </a:ext>
              </a:extLst>
            </p:cNvPr>
            <p:cNvSpPr>
              <a:spLocks noChangeAspect="1"/>
            </p:cNvSpPr>
            <p:nvPr/>
          </p:nvSpPr>
          <p:spPr>
            <a:xfrm>
              <a:off x="6484503" y="2242660"/>
              <a:ext cx="2472722" cy="334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Openrate</a:t>
              </a: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21CB5FF3-A815-4142-9EC2-79D27F1BD80C}"/>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309" name="Graphic 308" descr="Arrow: Clockwise curve with solid fill">
            <a:extLst>
              <a:ext uri="{FF2B5EF4-FFF2-40B4-BE49-F238E27FC236}">
                <a16:creationId xmlns:a16="http://schemas.microsoft.com/office/drawing/2014/main" id="{1293F64C-2899-4631-8B47-5E30BD47A23F}"/>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4260015" flipH="1">
            <a:off x="3113946" y="2210799"/>
            <a:ext cx="596657" cy="596657"/>
          </a:xfrm>
          <a:prstGeom prst="rect">
            <a:avLst/>
          </a:prstGeom>
        </p:spPr>
      </p:pic>
      <p:pic>
        <p:nvPicPr>
          <p:cNvPr id="310" name="Graphic 309" descr="Arrow: Clockwise curve with solid fill">
            <a:extLst>
              <a:ext uri="{FF2B5EF4-FFF2-40B4-BE49-F238E27FC236}">
                <a16:creationId xmlns:a16="http://schemas.microsoft.com/office/drawing/2014/main" id="{12BBE166-7A80-4D17-B067-7384E09B18A2}"/>
              </a:ext>
            </a:extLst>
          </p:cNvPr>
          <p:cNvPicPr>
            <a:picLocks noChangeAspect="1"/>
          </p:cNvPicPr>
          <p:nvPr/>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rot="5400000" flipH="1">
            <a:off x="7440184" y="3971521"/>
            <a:ext cx="522240" cy="522240"/>
          </a:xfrm>
          <a:prstGeom prst="rect">
            <a:avLst/>
          </a:prstGeom>
        </p:spPr>
      </p:pic>
      <p:sp>
        <p:nvSpPr>
          <p:cNvPr id="311" name="TekstSylinder 48">
            <a:extLst>
              <a:ext uri="{FF2B5EF4-FFF2-40B4-BE49-F238E27FC236}">
                <a16:creationId xmlns:a16="http://schemas.microsoft.com/office/drawing/2014/main" id="{2327F047-B866-435E-827E-8087DA6DD6F1}"/>
              </a:ext>
            </a:extLst>
          </p:cNvPr>
          <p:cNvSpPr txBox="1"/>
          <p:nvPr/>
        </p:nvSpPr>
        <p:spPr>
          <a:xfrm>
            <a:off x="3247513" y="1316940"/>
            <a:ext cx="2823935" cy="523220"/>
          </a:xfrm>
          <a:prstGeom prst="rect">
            <a:avLst/>
          </a:prstGeom>
          <a:noFill/>
        </p:spPr>
        <p:txBody>
          <a:bodyPr wrap="square" rtlCol="0">
            <a:spAutoFit/>
          </a:bodyPr>
          <a:lstStyle/>
          <a:p>
            <a:pPr algn="ctr"/>
            <a:r>
              <a:rPr lang="nb-NO" sz="1400" dirty="0" err="1"/>
              <a:t>Klicks</a:t>
            </a:r>
            <a:r>
              <a:rPr lang="nb-NO" sz="1400" dirty="0"/>
              <a:t> </a:t>
            </a:r>
            <a:r>
              <a:rPr lang="nb-NO" sz="1400" dirty="0" err="1"/>
              <a:t>updaten</a:t>
            </a:r>
            <a:r>
              <a:rPr lang="nb-NO" sz="1400" dirty="0"/>
              <a:t> </a:t>
            </a:r>
            <a:br>
              <a:rPr lang="nb-NO" sz="1400" dirty="0"/>
            </a:br>
            <a:r>
              <a:rPr lang="nb-NO" sz="1400" dirty="0" err="1"/>
              <a:t>das</a:t>
            </a:r>
            <a:r>
              <a:rPr lang="nb-NO" sz="1400" dirty="0"/>
              <a:t> CRM-System</a:t>
            </a:r>
            <a:endParaRPr lang="en-US" sz="1400" dirty="0"/>
          </a:p>
        </p:txBody>
      </p:sp>
      <p:grpSp>
        <p:nvGrpSpPr>
          <p:cNvPr id="320" name="Group 319">
            <a:extLst>
              <a:ext uri="{FF2B5EF4-FFF2-40B4-BE49-F238E27FC236}">
                <a16:creationId xmlns:a16="http://schemas.microsoft.com/office/drawing/2014/main" id="{CE56808B-73D2-4209-97D6-D381D67E2ED1}"/>
              </a:ext>
            </a:extLst>
          </p:cNvPr>
          <p:cNvGrpSpPr>
            <a:grpSpLocks noChangeAspect="1"/>
          </p:cNvGrpSpPr>
          <p:nvPr/>
        </p:nvGrpSpPr>
        <p:grpSpPr>
          <a:xfrm>
            <a:off x="4135114" y="1817849"/>
            <a:ext cx="1028674" cy="859186"/>
            <a:chOff x="7314972" y="3715609"/>
            <a:chExt cx="2598219" cy="2170129"/>
          </a:xfrm>
        </p:grpSpPr>
        <p:sp>
          <p:nvSpPr>
            <p:cNvPr id="321" name="Rektangel: avrundede hjørner 152">
              <a:extLst>
                <a:ext uri="{FF2B5EF4-FFF2-40B4-BE49-F238E27FC236}">
                  <a16:creationId xmlns:a16="http://schemas.microsoft.com/office/drawing/2014/main" id="{DE24524F-F75F-4FB1-BBAE-F9A78DB3EE51}"/>
                </a:ext>
              </a:extLst>
            </p:cNvPr>
            <p:cNvSpPr/>
            <p:nvPr/>
          </p:nvSpPr>
          <p:spPr>
            <a:xfrm>
              <a:off x="7314972" y="3715609"/>
              <a:ext cx="2475655" cy="1961700"/>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24" name="Rektangel: avrundede hjørner 141">
              <a:extLst>
                <a:ext uri="{FF2B5EF4-FFF2-40B4-BE49-F238E27FC236}">
                  <a16:creationId xmlns:a16="http://schemas.microsoft.com/office/drawing/2014/main" id="{24B42BDC-5AF7-47D7-88BA-048013F9B55F}"/>
                </a:ext>
              </a:extLst>
            </p:cNvPr>
            <p:cNvSpPr/>
            <p:nvPr/>
          </p:nvSpPr>
          <p:spPr>
            <a:xfrm>
              <a:off x="7477506" y="3917852"/>
              <a:ext cx="2104984" cy="1680535"/>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5" name="Oval 324">
              <a:extLst>
                <a:ext uri="{FF2B5EF4-FFF2-40B4-BE49-F238E27FC236}">
                  <a16:creationId xmlns:a16="http://schemas.microsoft.com/office/drawing/2014/main" id="{B3B15F48-F63A-4142-AED7-86C2E1C97F65}"/>
                </a:ext>
              </a:extLst>
            </p:cNvPr>
            <p:cNvSpPr/>
            <p:nvPr/>
          </p:nvSpPr>
          <p:spPr>
            <a:xfrm>
              <a:off x="9189300" y="5185207"/>
              <a:ext cx="708105" cy="665338"/>
            </a:xfrm>
            <a:prstGeom prst="ellipse">
              <a:avLst/>
            </a:prstGeom>
            <a:solidFill>
              <a:schemeClr val="bg1"/>
            </a:solid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26" name="Rett linje 150">
              <a:extLst>
                <a:ext uri="{FF2B5EF4-FFF2-40B4-BE49-F238E27FC236}">
                  <a16:creationId xmlns:a16="http://schemas.microsoft.com/office/drawing/2014/main" id="{7C89E0EF-2434-44D0-87D5-0B866E471587}"/>
                </a:ext>
              </a:extLst>
            </p:cNvPr>
            <p:cNvCxnSpPr>
              <a:cxnSpLocks/>
            </p:cNvCxnSpPr>
            <p:nvPr/>
          </p:nvCxnSpPr>
          <p:spPr>
            <a:xfrm>
              <a:off x="7536400" y="4043286"/>
              <a:ext cx="60551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7" name="Rett linje 150">
              <a:extLst>
                <a:ext uri="{FF2B5EF4-FFF2-40B4-BE49-F238E27FC236}">
                  <a16:creationId xmlns:a16="http://schemas.microsoft.com/office/drawing/2014/main" id="{5C2C69DF-C1C6-4ABF-A6DC-32E4DEF7A502}"/>
                </a:ext>
              </a:extLst>
            </p:cNvPr>
            <p:cNvCxnSpPr>
              <a:cxnSpLocks/>
            </p:cNvCxnSpPr>
            <p:nvPr/>
          </p:nvCxnSpPr>
          <p:spPr>
            <a:xfrm>
              <a:off x="7536400" y="4263085"/>
              <a:ext cx="114561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8" name="Rett linje 150">
              <a:extLst>
                <a:ext uri="{FF2B5EF4-FFF2-40B4-BE49-F238E27FC236}">
                  <a16:creationId xmlns:a16="http://schemas.microsoft.com/office/drawing/2014/main" id="{95949DEB-AB9C-4B05-8BFD-285D93922AB9}"/>
                </a:ext>
              </a:extLst>
            </p:cNvPr>
            <p:cNvCxnSpPr>
              <a:cxnSpLocks/>
            </p:cNvCxnSpPr>
            <p:nvPr/>
          </p:nvCxnSpPr>
          <p:spPr>
            <a:xfrm>
              <a:off x="7536400" y="4422297"/>
              <a:ext cx="143156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9" name="Rett linje 150">
              <a:extLst>
                <a:ext uri="{FF2B5EF4-FFF2-40B4-BE49-F238E27FC236}">
                  <a16:creationId xmlns:a16="http://schemas.microsoft.com/office/drawing/2014/main" id="{9B9FB6B1-4EF4-4E7F-A450-D9CF4C96D4F0}"/>
                </a:ext>
              </a:extLst>
            </p:cNvPr>
            <p:cNvCxnSpPr>
              <a:cxnSpLocks/>
            </p:cNvCxnSpPr>
            <p:nvPr/>
          </p:nvCxnSpPr>
          <p:spPr>
            <a:xfrm>
              <a:off x="7569113" y="4591120"/>
              <a:ext cx="114561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0" name="Rett linje 150">
              <a:extLst>
                <a:ext uri="{FF2B5EF4-FFF2-40B4-BE49-F238E27FC236}">
                  <a16:creationId xmlns:a16="http://schemas.microsoft.com/office/drawing/2014/main" id="{1A30123D-D943-4329-98C2-92C497C6EC42}"/>
                </a:ext>
              </a:extLst>
            </p:cNvPr>
            <p:cNvCxnSpPr>
              <a:cxnSpLocks/>
            </p:cNvCxnSpPr>
            <p:nvPr/>
          </p:nvCxnSpPr>
          <p:spPr>
            <a:xfrm>
              <a:off x="7569113" y="4772753"/>
              <a:ext cx="1145610"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1" name="Rett linje 150">
              <a:extLst>
                <a:ext uri="{FF2B5EF4-FFF2-40B4-BE49-F238E27FC236}">
                  <a16:creationId xmlns:a16="http://schemas.microsoft.com/office/drawing/2014/main" id="{ACA74EC7-2290-45C7-8630-8FA14B722758}"/>
                </a:ext>
              </a:extLst>
            </p:cNvPr>
            <p:cNvCxnSpPr>
              <a:cxnSpLocks/>
            </p:cNvCxnSpPr>
            <p:nvPr/>
          </p:nvCxnSpPr>
          <p:spPr>
            <a:xfrm>
              <a:off x="7569113" y="5047628"/>
              <a:ext cx="572805"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2" name="Rett linje 150">
              <a:extLst>
                <a:ext uri="{FF2B5EF4-FFF2-40B4-BE49-F238E27FC236}">
                  <a16:creationId xmlns:a16="http://schemas.microsoft.com/office/drawing/2014/main" id="{D5BD6E51-CE11-48C2-9325-0D1331E6620F}"/>
                </a:ext>
              </a:extLst>
            </p:cNvPr>
            <p:cNvCxnSpPr>
              <a:cxnSpLocks/>
            </p:cNvCxnSpPr>
            <p:nvPr/>
          </p:nvCxnSpPr>
          <p:spPr>
            <a:xfrm>
              <a:off x="7619171" y="5200028"/>
              <a:ext cx="236344"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333" name="Graphic 332" descr="Miscellaneous with solid fill">
              <a:extLst>
                <a:ext uri="{FF2B5EF4-FFF2-40B4-BE49-F238E27FC236}">
                  <a16:creationId xmlns:a16="http://schemas.microsoft.com/office/drawing/2014/main" id="{12A28071-A9BB-4854-95FF-9020807FC23D}"/>
                </a:ext>
              </a:extLst>
            </p:cNvPr>
            <p:cNvPicPr>
              <a:picLocks noChangeAspect="1"/>
            </p:cNvPicPr>
            <p:nvPr/>
          </p:nvPicPr>
          <p:blipFill>
            <a:blip r:embed="rId46" cstate="screen">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rot="10800000">
              <a:off x="7594119" y="5149654"/>
              <a:ext cx="444108" cy="463871"/>
            </a:xfrm>
            <a:prstGeom prst="rect">
              <a:avLst/>
            </a:prstGeom>
          </p:spPr>
        </p:pic>
        <p:pic>
          <p:nvPicPr>
            <p:cNvPr id="334" name="Graphic 333" descr="Cursor with solid fill">
              <a:extLst>
                <a:ext uri="{FF2B5EF4-FFF2-40B4-BE49-F238E27FC236}">
                  <a16:creationId xmlns:a16="http://schemas.microsoft.com/office/drawing/2014/main" id="{23983D09-B018-4DB3-A573-96E892AB0606}"/>
                </a:ext>
              </a:extLst>
            </p:cNvPr>
            <p:cNvPicPr>
              <a:picLocks noChangeAspect="1"/>
            </p:cNvPicPr>
            <p:nvPr/>
          </p:nvPicPr>
          <p:blipFill>
            <a:blip r:embed="rId48" cstate="screen">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9226735" y="5199281"/>
              <a:ext cx="686456" cy="686457"/>
            </a:xfrm>
            <a:prstGeom prst="rect">
              <a:avLst/>
            </a:prstGeom>
          </p:spPr>
        </p:pic>
      </p:grpSp>
      <p:pic>
        <p:nvPicPr>
          <p:cNvPr id="335" name="Graphic 334" descr="Arrow: Clockwise curve with solid fill">
            <a:extLst>
              <a:ext uri="{FF2B5EF4-FFF2-40B4-BE49-F238E27FC236}">
                <a16:creationId xmlns:a16="http://schemas.microsoft.com/office/drawing/2014/main" id="{D07298C6-D48A-4573-8070-D88FED732AB2}"/>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0800000" flipH="1">
            <a:off x="1159879" y="2663101"/>
            <a:ext cx="596657" cy="596657"/>
          </a:xfrm>
          <a:prstGeom prst="rect">
            <a:avLst/>
          </a:prstGeom>
        </p:spPr>
      </p:pic>
      <p:sp>
        <p:nvSpPr>
          <p:cNvPr id="271" name="Tittel 50">
            <a:extLst>
              <a:ext uri="{FF2B5EF4-FFF2-40B4-BE49-F238E27FC236}">
                <a16:creationId xmlns:a16="http://schemas.microsoft.com/office/drawing/2014/main" id="{24CD09E3-083E-4CD0-B376-F15287F9124C}"/>
              </a:ext>
            </a:extLst>
          </p:cNvPr>
          <p:cNvSpPr>
            <a:spLocks noGrp="1"/>
          </p:cNvSpPr>
          <p:nvPr>
            <p:ph type="title"/>
          </p:nvPr>
        </p:nvSpPr>
        <p:spPr>
          <a:xfrm>
            <a:off x="938537" y="611857"/>
            <a:ext cx="10515600" cy="851941"/>
          </a:xfrm>
        </p:spPr>
        <p:txBody>
          <a:bodyPr>
            <a:normAutofit/>
          </a:bodyPr>
          <a:lstStyle/>
          <a:p>
            <a:pPr algn="ctr"/>
            <a:r>
              <a:rPr lang="nb-NO" dirty="0"/>
              <a:t>SuperOffice </a:t>
            </a:r>
            <a:r>
              <a:rPr lang="nb-NO" dirty="0" err="1"/>
              <a:t>Marketing</a:t>
            </a:r>
            <a:r>
              <a:rPr lang="nb-NO" dirty="0"/>
              <a:t> (</a:t>
            </a:r>
            <a:r>
              <a:rPr lang="nb-NO" dirty="0" err="1"/>
              <a:t>Outbound</a:t>
            </a:r>
            <a:r>
              <a:rPr lang="nb-NO" dirty="0"/>
              <a:t>)</a:t>
            </a:r>
          </a:p>
        </p:txBody>
      </p:sp>
      <p:sp>
        <p:nvSpPr>
          <p:cNvPr id="10" name="Rektangel 9">
            <a:extLst>
              <a:ext uri="{FF2B5EF4-FFF2-40B4-BE49-F238E27FC236}">
                <a16:creationId xmlns:a16="http://schemas.microsoft.com/office/drawing/2014/main" id="{54F43DB2-546D-4CF5-9605-972FCB74E001}"/>
              </a:ext>
            </a:extLst>
          </p:cNvPr>
          <p:cNvSpPr/>
          <p:nvPr/>
        </p:nvSpPr>
        <p:spPr>
          <a:xfrm>
            <a:off x="254122" y="6438325"/>
            <a:ext cx="148843" cy="148856"/>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ekstSylinder 48">
            <a:extLst>
              <a:ext uri="{FF2B5EF4-FFF2-40B4-BE49-F238E27FC236}">
                <a16:creationId xmlns:a16="http://schemas.microsoft.com/office/drawing/2014/main" id="{AC094669-D32F-4D5D-AFAF-0A0BA9DF1F6D}"/>
              </a:ext>
            </a:extLst>
          </p:cNvPr>
          <p:cNvSpPr txBox="1"/>
          <p:nvPr/>
        </p:nvSpPr>
        <p:spPr>
          <a:xfrm>
            <a:off x="360165" y="6392581"/>
            <a:ext cx="190265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Marketing</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lang="nb-NO" sz="1100" i="1" dirty="0" err="1">
                <a:solidFill>
                  <a:srgbClr val="2B2929"/>
                </a:solidFill>
                <a:latin typeface="Arial" panose="020B0604020202020204"/>
              </a:rPr>
              <a:t>Anwenderplan</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5" name="Gruppe 24">
            <a:extLst>
              <a:ext uri="{FF2B5EF4-FFF2-40B4-BE49-F238E27FC236}">
                <a16:creationId xmlns:a16="http://schemas.microsoft.com/office/drawing/2014/main" id="{D75AA787-EDA5-4E3C-BC33-A9F22B6E7325}"/>
              </a:ext>
            </a:extLst>
          </p:cNvPr>
          <p:cNvGrpSpPr/>
          <p:nvPr/>
        </p:nvGrpSpPr>
        <p:grpSpPr>
          <a:xfrm>
            <a:off x="9562697" y="1765262"/>
            <a:ext cx="2823935" cy="2861284"/>
            <a:chOff x="9562697" y="1765262"/>
            <a:chExt cx="2823935" cy="2861284"/>
          </a:xfrm>
        </p:grpSpPr>
        <p:sp>
          <p:nvSpPr>
            <p:cNvPr id="313" name="Rektangel 58">
              <a:extLst>
                <a:ext uri="{FF2B5EF4-FFF2-40B4-BE49-F238E27FC236}">
                  <a16:creationId xmlns:a16="http://schemas.microsoft.com/office/drawing/2014/main" id="{32D7149C-506F-4018-82F5-9FF146225B2D}"/>
                </a:ext>
              </a:extLst>
            </p:cNvPr>
            <p:cNvSpPr>
              <a:spLocks noChangeAspect="1"/>
            </p:cNvSpPr>
            <p:nvPr/>
          </p:nvSpPr>
          <p:spPr>
            <a:xfrm>
              <a:off x="9940564" y="2097943"/>
              <a:ext cx="2005266" cy="252860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42" name="Rektangel 54">
              <a:extLst>
                <a:ext uri="{FF2B5EF4-FFF2-40B4-BE49-F238E27FC236}">
                  <a16:creationId xmlns:a16="http://schemas.microsoft.com/office/drawing/2014/main" id="{AC8603A7-8C96-46BC-A1C0-BF9299639ADC}"/>
                </a:ext>
              </a:extLst>
            </p:cNvPr>
            <p:cNvSpPr>
              <a:spLocks noChangeAspect="1"/>
            </p:cNvSpPr>
            <p:nvPr/>
          </p:nvSpPr>
          <p:spPr>
            <a:xfrm>
              <a:off x="10022492" y="2200435"/>
              <a:ext cx="1841410"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Black" panose="020B0A04020102020204" pitchFamily="34" charset="0"/>
                </a:rPr>
                <a:t>SuperOffice App Store</a:t>
              </a:r>
              <a:endParaRPr kumimoji="0" lang="en-US" sz="1200" b="0" i="0" u="none" strike="noStrike" kern="1200" cap="none" spc="0" normalizeH="0" baseline="0" noProof="0">
                <a:ln>
                  <a:noFill/>
                </a:ln>
                <a:solidFill>
                  <a:srgbClr val="FFFFFF"/>
                </a:solidFill>
                <a:effectLst/>
                <a:uLnTx/>
                <a:uFillTx/>
                <a:latin typeface="Arial Black" panose="020B0A04020102020204" pitchFamily="34" charset="0"/>
              </a:endParaRPr>
            </a:p>
          </p:txBody>
        </p:sp>
        <p:pic>
          <p:nvPicPr>
            <p:cNvPr id="15" name="Bilde 14">
              <a:extLst>
                <a:ext uri="{FF2B5EF4-FFF2-40B4-BE49-F238E27FC236}">
                  <a16:creationId xmlns:a16="http://schemas.microsoft.com/office/drawing/2014/main" id="{F60F437A-7DDA-453B-8598-1BFDF7530602}"/>
                </a:ext>
              </a:extLst>
            </p:cNvPr>
            <p:cNvPicPr>
              <a:picLocks noChangeAspect="1"/>
            </p:cNvPicPr>
            <p:nvPr/>
          </p:nvPicPr>
          <p:blipFill>
            <a:blip r:embed="rId50"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143668" y="2631706"/>
              <a:ext cx="712983" cy="858432"/>
            </a:xfrm>
            <a:prstGeom prst="rect">
              <a:avLst/>
            </a:prstGeom>
            <a:ln w="19050">
              <a:solidFill>
                <a:srgbClr val="005E58"/>
              </a:solidFill>
            </a:ln>
          </p:spPr>
        </p:pic>
        <p:pic>
          <p:nvPicPr>
            <p:cNvPr id="20" name="Bilde 19">
              <a:extLst>
                <a:ext uri="{FF2B5EF4-FFF2-40B4-BE49-F238E27FC236}">
                  <a16:creationId xmlns:a16="http://schemas.microsoft.com/office/drawing/2014/main" id="{ECF9281D-3052-4759-B43C-FED82D5EB35D}"/>
                </a:ext>
              </a:extLst>
            </p:cNvPr>
            <p:cNvPicPr>
              <a:picLocks noChangeAspect="1"/>
            </p:cNvPicPr>
            <p:nvPr/>
          </p:nvPicPr>
          <p:blipFill>
            <a:blip r:embed="rId51"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045201" y="2633795"/>
              <a:ext cx="712983" cy="856343"/>
            </a:xfrm>
            <a:prstGeom prst="rect">
              <a:avLst/>
            </a:prstGeom>
            <a:ln w="19050">
              <a:solidFill>
                <a:srgbClr val="005E58"/>
              </a:solidFill>
            </a:ln>
          </p:spPr>
        </p:pic>
        <p:sp>
          <p:nvSpPr>
            <p:cNvPr id="351" name="Rektangel: avrundede hjørner 141">
              <a:extLst>
                <a:ext uri="{FF2B5EF4-FFF2-40B4-BE49-F238E27FC236}">
                  <a16:creationId xmlns:a16="http://schemas.microsoft.com/office/drawing/2014/main" id="{E604FDF5-4A4E-4F8C-8D1C-6B74BABE7B10}"/>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Bilde 22">
              <a:extLst>
                <a:ext uri="{FF2B5EF4-FFF2-40B4-BE49-F238E27FC236}">
                  <a16:creationId xmlns:a16="http://schemas.microsoft.com/office/drawing/2014/main" id="{8EF18DD1-6AE4-4D69-870C-44F79D98D9D4}"/>
                </a:ext>
              </a:extLst>
            </p:cNvPr>
            <p:cNvPicPr>
              <a:picLocks noChangeAspect="1"/>
            </p:cNvPicPr>
            <p:nvPr/>
          </p:nvPicPr>
          <p:blipFill>
            <a:blip r:embed="rId5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128849" y="3625439"/>
              <a:ext cx="727802" cy="879006"/>
            </a:xfrm>
            <a:prstGeom prst="rect">
              <a:avLst/>
            </a:prstGeom>
            <a:ln w="19050">
              <a:solidFill>
                <a:srgbClr val="005E58"/>
              </a:solidFill>
            </a:ln>
          </p:spPr>
        </p:pic>
        <p:cxnSp>
          <p:nvCxnSpPr>
            <p:cNvPr id="344" name="Rett linje 343">
              <a:extLst>
                <a:ext uri="{FF2B5EF4-FFF2-40B4-BE49-F238E27FC236}">
                  <a16:creationId xmlns:a16="http://schemas.microsoft.com/office/drawing/2014/main" id="{380270A8-166A-4835-89B9-927974C41A69}"/>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5" name="Rett linje 344">
              <a:extLst>
                <a:ext uri="{FF2B5EF4-FFF2-40B4-BE49-F238E27FC236}">
                  <a16:creationId xmlns:a16="http://schemas.microsoft.com/office/drawing/2014/main" id="{864CF5F6-854C-45C8-9E0D-9DE334211BC3}"/>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6" name="Rett linje 345">
              <a:extLst>
                <a:ext uri="{FF2B5EF4-FFF2-40B4-BE49-F238E27FC236}">
                  <a16:creationId xmlns:a16="http://schemas.microsoft.com/office/drawing/2014/main" id="{3E22E6DA-1B3B-4508-BF42-14600D12436F}"/>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7" name="Rett linje 346">
              <a:extLst>
                <a:ext uri="{FF2B5EF4-FFF2-40B4-BE49-F238E27FC236}">
                  <a16:creationId xmlns:a16="http://schemas.microsoft.com/office/drawing/2014/main" id="{D2F30DC5-3884-49F7-B24B-EE43BD95EF40}"/>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8" name="Rett linje 347">
              <a:extLst>
                <a:ext uri="{FF2B5EF4-FFF2-40B4-BE49-F238E27FC236}">
                  <a16:creationId xmlns:a16="http://schemas.microsoft.com/office/drawing/2014/main" id="{E2A89D15-A5C0-4263-8564-9E61C1827B3A}"/>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9" name="TekstSylinder 48">
              <a:extLst>
                <a:ext uri="{FF2B5EF4-FFF2-40B4-BE49-F238E27FC236}">
                  <a16:creationId xmlns:a16="http://schemas.microsoft.com/office/drawing/2014/main" id="{6A9187FE-4D21-43AA-A3A2-6927F918E805}"/>
                </a:ext>
              </a:extLst>
            </p:cNvPr>
            <p:cNvSpPr txBox="1"/>
            <p:nvPr/>
          </p:nvSpPr>
          <p:spPr>
            <a:xfrm>
              <a:off x="9562697" y="1765262"/>
              <a:ext cx="28239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err="1">
                  <a:ln>
                    <a:noFill/>
                  </a:ln>
                  <a:solidFill>
                    <a:srgbClr val="2B2929"/>
                  </a:solidFill>
                  <a:effectLst/>
                  <a:uLnTx/>
                  <a:uFillTx/>
                  <a:latin typeface="Arial" panose="020B0604020202020204"/>
                  <a:ea typeface="+mn-ea"/>
                  <a:cs typeface="+mn-cs"/>
                </a:rPr>
                <a:t>Nützliche</a:t>
              </a:r>
              <a:r>
                <a:rPr kumimoji="0" lang="nb-NO" sz="1400" b="0" i="0" u="none" strike="noStrike" kern="1200" cap="none" spc="0" normalizeH="0" noProof="0" dirty="0">
                  <a:ln>
                    <a:noFill/>
                  </a:ln>
                  <a:solidFill>
                    <a:srgbClr val="2B2929"/>
                  </a:solidFill>
                  <a:effectLst/>
                  <a:uLnTx/>
                  <a:uFillTx/>
                  <a:latin typeface="Arial" panose="020B0604020202020204"/>
                  <a:ea typeface="+mn-ea"/>
                  <a:cs typeface="+mn-cs"/>
                </a:rPr>
                <a:t> Apps</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sp>
        <p:nvSpPr>
          <p:cNvPr id="353" name="TekstSylinder 48">
            <a:extLst>
              <a:ext uri="{FF2B5EF4-FFF2-40B4-BE49-F238E27FC236}">
                <a16:creationId xmlns:a16="http://schemas.microsoft.com/office/drawing/2014/main" id="{78087C1B-9768-4E50-BE06-0F69A322A5C0}"/>
              </a:ext>
            </a:extLst>
          </p:cNvPr>
          <p:cNvSpPr txBox="1"/>
          <p:nvPr/>
        </p:nvSpPr>
        <p:spPr>
          <a:xfrm>
            <a:off x="5095917" y="6382817"/>
            <a:ext cx="4622661" cy="261610"/>
          </a:xfrm>
          <a:prstGeom prst="rect">
            <a:avLst/>
          </a:prstGeom>
          <a:noFill/>
        </p:spPr>
        <p:txBody>
          <a:bodyPr wrap="square" rtlCol="0">
            <a:spAutoFit/>
          </a:bodyPr>
          <a:lstStyle/>
          <a:p>
            <a:pPr lvl="0" algn="ctr">
              <a:defRPr/>
            </a:pPr>
            <a:r>
              <a:rPr lang="nb-NO" sz="1100" i="1" dirty="0">
                <a:solidFill>
                  <a:srgbClr val="2B2929"/>
                </a:solidFill>
              </a:rPr>
              <a:t>* </a:t>
            </a:r>
            <a:r>
              <a:rPr lang="nb-NO" sz="1100" i="1" dirty="0" err="1">
                <a:solidFill>
                  <a:srgbClr val="2B2929"/>
                </a:solidFill>
              </a:rPr>
              <a:t>Für</a:t>
            </a:r>
            <a:r>
              <a:rPr lang="nb-NO" sz="1100" i="1" dirty="0">
                <a:solidFill>
                  <a:srgbClr val="2B2929"/>
                </a:solidFill>
              </a:rPr>
              <a:t> App-</a:t>
            </a:r>
            <a:r>
              <a:rPr lang="nb-NO" sz="1100" i="1" dirty="0" err="1">
                <a:solidFill>
                  <a:srgbClr val="2B2929"/>
                </a:solidFill>
              </a:rPr>
              <a:t>Käufe</a:t>
            </a:r>
            <a:r>
              <a:rPr lang="nb-NO" sz="1100" i="1" dirty="0">
                <a:solidFill>
                  <a:srgbClr val="2B2929"/>
                </a:solidFill>
              </a:rPr>
              <a:t> </a:t>
            </a:r>
            <a:r>
              <a:rPr lang="nb-NO" sz="1100" i="1" dirty="0" err="1">
                <a:solidFill>
                  <a:srgbClr val="2B2929"/>
                </a:solidFill>
              </a:rPr>
              <a:t>gelten</a:t>
            </a:r>
            <a:r>
              <a:rPr lang="nb-NO" sz="1100" i="1" dirty="0">
                <a:solidFill>
                  <a:srgbClr val="2B2929"/>
                </a:solidFill>
              </a:rPr>
              <a:t> </a:t>
            </a:r>
            <a:r>
              <a:rPr lang="nb-NO" sz="1100" i="1" dirty="0" err="1">
                <a:solidFill>
                  <a:srgbClr val="2B2929"/>
                </a:solidFill>
              </a:rPr>
              <a:t>eigene</a:t>
            </a:r>
            <a:r>
              <a:rPr lang="nb-NO" sz="1100" i="1" dirty="0">
                <a:solidFill>
                  <a:srgbClr val="2B2929"/>
                </a:solidFill>
              </a:rPr>
              <a:t> </a:t>
            </a:r>
            <a:r>
              <a:rPr lang="nb-NO" sz="1100" i="1" dirty="0" err="1">
                <a:solidFill>
                  <a:srgbClr val="2B2929"/>
                </a:solidFill>
              </a:rPr>
              <a:t>Verträge</a:t>
            </a:r>
            <a:r>
              <a:rPr lang="nb-NO" sz="1100" i="1" dirty="0">
                <a:solidFill>
                  <a:srgbClr val="2B2929"/>
                </a:solidFill>
              </a:rPr>
              <a:t>, </a:t>
            </a:r>
            <a:r>
              <a:rPr lang="nb-NO" sz="1100" i="1" dirty="0" err="1">
                <a:solidFill>
                  <a:srgbClr val="2B2929"/>
                </a:solidFill>
              </a:rPr>
              <a:t>Preise</a:t>
            </a:r>
            <a:r>
              <a:rPr lang="nb-NO" sz="1100" i="1" dirty="0">
                <a:solidFill>
                  <a:srgbClr val="2B2929"/>
                </a:solidFill>
              </a:rPr>
              <a:t> </a:t>
            </a:r>
            <a:r>
              <a:rPr lang="nb-NO" sz="1100" i="1" dirty="0" err="1">
                <a:solidFill>
                  <a:srgbClr val="2B2929"/>
                </a:solidFill>
              </a:rPr>
              <a:t>und</a:t>
            </a:r>
            <a:r>
              <a:rPr lang="nb-NO" sz="1100" i="1" dirty="0">
                <a:solidFill>
                  <a:srgbClr val="2B2929"/>
                </a:solidFill>
              </a:rPr>
              <a:t> </a:t>
            </a:r>
            <a:r>
              <a:rPr lang="nb-NO" sz="1100" i="1" dirty="0" err="1">
                <a:solidFill>
                  <a:srgbClr val="2B2929"/>
                </a:solidFill>
              </a:rPr>
              <a:t>Bedingungen</a:t>
            </a:r>
            <a:endParaRPr lang="en-US" sz="1100" i="1" dirty="0">
              <a:solidFill>
                <a:srgbClr val="2B2929"/>
              </a:solidFill>
            </a:endParaRPr>
          </a:p>
        </p:txBody>
      </p:sp>
      <p:pic>
        <p:nvPicPr>
          <p:cNvPr id="358" name="Graphic 279" descr="Back with solid fill">
            <a:extLst>
              <a:ext uri="{FF2B5EF4-FFF2-40B4-BE49-F238E27FC236}">
                <a16:creationId xmlns:a16="http://schemas.microsoft.com/office/drawing/2014/main" id="{70E6E36D-1899-4DBB-A0ED-73481C320583}"/>
              </a:ext>
            </a:extLst>
          </p:cNvPr>
          <p:cNvPicPr>
            <a:picLocks noChangeAspect="1"/>
          </p:cNvPicPr>
          <p:nvPr/>
        </p:nvPicPr>
        <p:blipFill>
          <a:blip r:embed="rId42" cstate="screen">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rot="10800000">
            <a:off x="10432727" y="4718773"/>
            <a:ext cx="510470" cy="510470"/>
          </a:xfrm>
          <a:prstGeom prst="rect">
            <a:avLst/>
          </a:prstGeom>
        </p:spPr>
      </p:pic>
      <p:sp>
        <p:nvSpPr>
          <p:cNvPr id="360" name="TekstSylinder 48">
            <a:extLst>
              <a:ext uri="{FF2B5EF4-FFF2-40B4-BE49-F238E27FC236}">
                <a16:creationId xmlns:a16="http://schemas.microsoft.com/office/drawing/2014/main" id="{2907C665-A460-41A9-8054-967D8974FD21}"/>
              </a:ext>
            </a:extLst>
          </p:cNvPr>
          <p:cNvSpPr txBox="1"/>
          <p:nvPr/>
        </p:nvSpPr>
        <p:spPr>
          <a:xfrm>
            <a:off x="9369226" y="5290080"/>
            <a:ext cx="2637472" cy="523220"/>
          </a:xfrm>
          <a:prstGeom prst="rect">
            <a:avLst/>
          </a:prstGeom>
          <a:noFill/>
        </p:spPr>
        <p:txBody>
          <a:bodyPr wrap="square" rtlCol="0">
            <a:spAutoFit/>
          </a:bodyPr>
          <a:lstStyle/>
          <a:p>
            <a:pPr lvl="0" algn="ctr">
              <a:defRPr/>
            </a:pPr>
            <a:r>
              <a:rPr lang="en-US" sz="1400" dirty="0" err="1">
                <a:solidFill>
                  <a:srgbClr val="2B2929"/>
                </a:solidFill>
              </a:rPr>
              <a:t>Nahtlose</a:t>
            </a:r>
            <a:r>
              <a:rPr lang="en-US" sz="1400" dirty="0">
                <a:solidFill>
                  <a:srgbClr val="2B2929"/>
                </a:solidFill>
              </a:rPr>
              <a:t> </a:t>
            </a:r>
            <a:r>
              <a:rPr lang="en-US" sz="1400" dirty="0" err="1">
                <a:solidFill>
                  <a:srgbClr val="2B2929"/>
                </a:solidFill>
              </a:rPr>
              <a:t>Verbindung</a:t>
            </a:r>
            <a:r>
              <a:rPr lang="en-US" sz="1400" dirty="0">
                <a:solidFill>
                  <a:srgbClr val="2B2929"/>
                </a:solidFill>
              </a:rPr>
              <a:t> </a:t>
            </a:r>
            <a:r>
              <a:rPr lang="en-US" sz="1400" dirty="0" err="1">
                <a:solidFill>
                  <a:srgbClr val="2B2929"/>
                </a:solidFill>
              </a:rPr>
              <a:t>zwischen</a:t>
            </a:r>
            <a:r>
              <a:rPr lang="en-US" sz="1400" dirty="0">
                <a:solidFill>
                  <a:srgbClr val="2B2929"/>
                </a:solidFill>
              </a:rPr>
              <a:t> CRM and </a:t>
            </a:r>
            <a:r>
              <a:rPr lang="en-US" sz="1400" dirty="0" err="1">
                <a:solidFill>
                  <a:srgbClr val="2B2929"/>
                </a:solidFill>
              </a:rPr>
              <a:t>ausgewählter</a:t>
            </a:r>
            <a:r>
              <a:rPr lang="en-US" sz="1400" dirty="0">
                <a:solidFill>
                  <a:srgbClr val="2B2929"/>
                </a:solidFill>
              </a:rPr>
              <a:t> App*</a:t>
            </a:r>
          </a:p>
        </p:txBody>
      </p:sp>
      <p:grpSp>
        <p:nvGrpSpPr>
          <p:cNvPr id="41" name="Gruppe 40">
            <a:extLst>
              <a:ext uri="{FF2B5EF4-FFF2-40B4-BE49-F238E27FC236}">
                <a16:creationId xmlns:a16="http://schemas.microsoft.com/office/drawing/2014/main" id="{767607F4-1D8F-4E69-AA0B-8072ED760799}"/>
              </a:ext>
            </a:extLst>
          </p:cNvPr>
          <p:cNvGrpSpPr/>
          <p:nvPr/>
        </p:nvGrpSpPr>
        <p:grpSpPr>
          <a:xfrm>
            <a:off x="9839353" y="4768471"/>
            <a:ext cx="503999" cy="503999"/>
            <a:chOff x="9839353" y="4768471"/>
            <a:chExt cx="503999" cy="503999"/>
          </a:xfrm>
        </p:grpSpPr>
        <p:sp>
          <p:nvSpPr>
            <p:cNvPr id="355" name="Oval 281">
              <a:extLst>
                <a:ext uri="{FF2B5EF4-FFF2-40B4-BE49-F238E27FC236}">
                  <a16:creationId xmlns:a16="http://schemas.microsoft.com/office/drawing/2014/main" id="{08A3C4C5-A79F-43A5-96D0-84E9EB47473D}"/>
                </a:ext>
              </a:extLst>
            </p:cNvPr>
            <p:cNvSpPr/>
            <p:nvPr/>
          </p:nvSpPr>
          <p:spPr>
            <a:xfrm>
              <a:off x="9839353" y="4768471"/>
              <a:ext cx="503999" cy="503999"/>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 name="Grafikk 39" descr="Tilkoblet frakoblet med heldekkende fyll">
              <a:extLst>
                <a:ext uri="{FF2B5EF4-FFF2-40B4-BE49-F238E27FC236}">
                  <a16:creationId xmlns:a16="http://schemas.microsoft.com/office/drawing/2014/main" id="{D3472A9B-55A9-42E8-AA93-F9E02FD7F175}"/>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9881535" y="4815020"/>
              <a:ext cx="432000" cy="432000"/>
            </a:xfrm>
            <a:prstGeom prst="rect">
              <a:avLst/>
            </a:prstGeom>
          </p:spPr>
        </p:pic>
      </p:grpSp>
    </p:spTree>
    <p:extLst>
      <p:ext uri="{BB962C8B-B14F-4D97-AF65-F5344CB8AC3E}">
        <p14:creationId xmlns:p14="http://schemas.microsoft.com/office/powerpoint/2010/main" val="241442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0"/>
                                        </p:tgtEl>
                                        <p:attrNameLst>
                                          <p:attrName>style.visibility</p:attrName>
                                        </p:attrNameLst>
                                      </p:cBhvr>
                                      <p:to>
                                        <p:strVal val="visible"/>
                                      </p:to>
                                    </p:set>
                                    <p:anim calcmode="lin" valueType="num">
                                      <p:cBhvr additive="base">
                                        <p:cTn id="11" dur="500" fill="hold"/>
                                        <p:tgtEl>
                                          <p:spTgt spid="250"/>
                                        </p:tgtEl>
                                        <p:attrNameLst>
                                          <p:attrName>ppt_x</p:attrName>
                                        </p:attrNameLst>
                                      </p:cBhvr>
                                      <p:tavLst>
                                        <p:tav tm="0">
                                          <p:val>
                                            <p:strVal val="#ppt_x"/>
                                          </p:val>
                                        </p:tav>
                                        <p:tav tm="100000">
                                          <p:val>
                                            <p:strVal val="#ppt_x"/>
                                          </p:val>
                                        </p:tav>
                                      </p:tavLst>
                                    </p:anim>
                                    <p:anim calcmode="lin" valueType="num">
                                      <p:cBhvr additive="base">
                                        <p:cTn id="12" dur="500" fill="hold"/>
                                        <p:tgtEl>
                                          <p:spTgt spid="2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
                                        </p:tgtEl>
                                        <p:attrNameLst>
                                          <p:attrName>style.visibility</p:attrName>
                                        </p:attrNameLst>
                                      </p:cBhvr>
                                      <p:to>
                                        <p:strVal val="visible"/>
                                      </p:to>
                                    </p:set>
                                    <p:anim calcmode="lin" valueType="num">
                                      <p:cBhvr additive="base">
                                        <p:cTn id="15" dur="500" fill="hold"/>
                                        <p:tgtEl>
                                          <p:spTgt spid="174"/>
                                        </p:tgtEl>
                                        <p:attrNameLst>
                                          <p:attrName>ppt_x</p:attrName>
                                        </p:attrNameLst>
                                      </p:cBhvr>
                                      <p:tavLst>
                                        <p:tav tm="0">
                                          <p:val>
                                            <p:strVal val="#ppt_x"/>
                                          </p:val>
                                        </p:tav>
                                        <p:tav tm="100000">
                                          <p:val>
                                            <p:strVal val="#ppt_x"/>
                                          </p:val>
                                        </p:tav>
                                      </p:tavLst>
                                    </p:anim>
                                    <p:anim calcmode="lin" valueType="num">
                                      <p:cBhvr additive="base">
                                        <p:cTn id="16" dur="500" fill="hold"/>
                                        <p:tgtEl>
                                          <p:spTgt spid="1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500" fill="hold"/>
                                        <p:tgtEl>
                                          <p:spTgt spid="280"/>
                                        </p:tgtEl>
                                        <p:attrNameLst>
                                          <p:attrName>ppt_x</p:attrName>
                                        </p:attrNameLst>
                                      </p:cBhvr>
                                      <p:tavLst>
                                        <p:tav tm="0">
                                          <p:val>
                                            <p:strVal val="#ppt_x"/>
                                          </p:val>
                                        </p:tav>
                                        <p:tav tm="100000">
                                          <p:val>
                                            <p:strVal val="#ppt_x"/>
                                          </p:val>
                                        </p:tav>
                                      </p:tavLst>
                                    </p:anim>
                                    <p:anim calcmode="lin" valueType="num">
                                      <p:cBhvr additive="base">
                                        <p:cTn id="20" dur="500" fill="hold"/>
                                        <p:tgtEl>
                                          <p:spTgt spid="2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73"/>
                                        </p:tgtEl>
                                        <p:attrNameLst>
                                          <p:attrName>style.visibility</p:attrName>
                                        </p:attrNameLst>
                                      </p:cBhvr>
                                      <p:to>
                                        <p:strVal val="visible"/>
                                      </p:to>
                                    </p:set>
                                    <p:anim calcmode="lin" valueType="num">
                                      <p:cBhvr additive="base">
                                        <p:cTn id="23" dur="500" fill="hold"/>
                                        <p:tgtEl>
                                          <p:spTgt spid="273"/>
                                        </p:tgtEl>
                                        <p:attrNameLst>
                                          <p:attrName>ppt_x</p:attrName>
                                        </p:attrNameLst>
                                      </p:cBhvr>
                                      <p:tavLst>
                                        <p:tav tm="0">
                                          <p:val>
                                            <p:strVal val="#ppt_x"/>
                                          </p:val>
                                        </p:tav>
                                        <p:tav tm="100000">
                                          <p:val>
                                            <p:strVal val="#ppt_x"/>
                                          </p:val>
                                        </p:tav>
                                      </p:tavLst>
                                    </p:anim>
                                    <p:anim calcmode="lin" valueType="num">
                                      <p:cBhvr additive="base">
                                        <p:cTn id="24" dur="500" fill="hold"/>
                                        <p:tgtEl>
                                          <p:spTgt spid="27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9"/>
                                        </p:tgtEl>
                                        <p:attrNameLst>
                                          <p:attrName>style.visibility</p:attrName>
                                        </p:attrNameLst>
                                      </p:cBhvr>
                                      <p:to>
                                        <p:strVal val="visible"/>
                                      </p:to>
                                    </p:set>
                                    <p:anim calcmode="lin" valueType="num">
                                      <p:cBhvr additive="base">
                                        <p:cTn id="27" dur="500" fill="hold"/>
                                        <p:tgtEl>
                                          <p:spTgt spid="279"/>
                                        </p:tgtEl>
                                        <p:attrNameLst>
                                          <p:attrName>ppt_x</p:attrName>
                                        </p:attrNameLst>
                                      </p:cBhvr>
                                      <p:tavLst>
                                        <p:tav tm="0">
                                          <p:val>
                                            <p:strVal val="#ppt_x"/>
                                          </p:val>
                                        </p:tav>
                                        <p:tav tm="100000">
                                          <p:val>
                                            <p:strVal val="#ppt_x"/>
                                          </p:val>
                                        </p:tav>
                                      </p:tavLst>
                                    </p:anim>
                                    <p:anim calcmode="lin" valueType="num">
                                      <p:cBhvr additive="base">
                                        <p:cTn id="28" dur="500" fill="hold"/>
                                        <p:tgtEl>
                                          <p:spTgt spid="27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23"/>
                                        </p:tgtEl>
                                        <p:attrNameLst>
                                          <p:attrName>style.visibility</p:attrName>
                                        </p:attrNameLst>
                                      </p:cBhvr>
                                      <p:to>
                                        <p:strVal val="visible"/>
                                      </p:to>
                                    </p:set>
                                    <p:anim calcmode="lin" valueType="num">
                                      <p:cBhvr additive="base">
                                        <p:cTn id="37" dur="500" fill="hold"/>
                                        <p:tgtEl>
                                          <p:spTgt spid="323"/>
                                        </p:tgtEl>
                                        <p:attrNameLst>
                                          <p:attrName>ppt_x</p:attrName>
                                        </p:attrNameLst>
                                      </p:cBhvr>
                                      <p:tavLst>
                                        <p:tav tm="0">
                                          <p:val>
                                            <p:strVal val="#ppt_x"/>
                                          </p:val>
                                        </p:tav>
                                        <p:tav tm="100000">
                                          <p:val>
                                            <p:strVal val="#ppt_x"/>
                                          </p:val>
                                        </p:tav>
                                      </p:tavLst>
                                    </p:anim>
                                    <p:anim calcmode="lin" valueType="num">
                                      <p:cBhvr additive="base">
                                        <p:cTn id="38" dur="500" fill="hold"/>
                                        <p:tgtEl>
                                          <p:spTgt spid="32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22"/>
                                        </p:tgtEl>
                                        <p:attrNameLst>
                                          <p:attrName>style.visibility</p:attrName>
                                        </p:attrNameLst>
                                      </p:cBhvr>
                                      <p:to>
                                        <p:strVal val="visible"/>
                                      </p:to>
                                    </p:set>
                                    <p:anim calcmode="lin" valueType="num">
                                      <p:cBhvr additive="base">
                                        <p:cTn id="41" dur="500" fill="hold"/>
                                        <p:tgtEl>
                                          <p:spTgt spid="322"/>
                                        </p:tgtEl>
                                        <p:attrNameLst>
                                          <p:attrName>ppt_x</p:attrName>
                                        </p:attrNameLst>
                                      </p:cBhvr>
                                      <p:tavLst>
                                        <p:tav tm="0">
                                          <p:val>
                                            <p:strVal val="#ppt_x"/>
                                          </p:val>
                                        </p:tav>
                                        <p:tav tm="100000">
                                          <p:val>
                                            <p:strVal val="#ppt_x"/>
                                          </p:val>
                                        </p:tav>
                                      </p:tavLst>
                                    </p:anim>
                                    <p:anim calcmode="lin" valueType="num">
                                      <p:cBhvr additive="base">
                                        <p:cTn id="42" dur="500" fill="hold"/>
                                        <p:tgtEl>
                                          <p:spTgt spid="3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2"/>
                                        </p:tgtEl>
                                        <p:attrNameLst>
                                          <p:attrName>style.visibility</p:attrName>
                                        </p:attrNameLst>
                                      </p:cBhvr>
                                      <p:to>
                                        <p:strVal val="visible"/>
                                      </p:to>
                                    </p:set>
                                    <p:anim calcmode="lin" valueType="num">
                                      <p:cBhvr additive="base">
                                        <p:cTn id="51" dur="500" fill="hold"/>
                                        <p:tgtEl>
                                          <p:spTgt spid="152"/>
                                        </p:tgtEl>
                                        <p:attrNameLst>
                                          <p:attrName>ppt_x</p:attrName>
                                        </p:attrNameLst>
                                      </p:cBhvr>
                                      <p:tavLst>
                                        <p:tav tm="0">
                                          <p:val>
                                            <p:strVal val="#ppt_x"/>
                                          </p:val>
                                        </p:tav>
                                        <p:tav tm="100000">
                                          <p:val>
                                            <p:strVal val="#ppt_x"/>
                                          </p:val>
                                        </p:tav>
                                      </p:tavLst>
                                    </p:anim>
                                    <p:anim calcmode="lin" valueType="num">
                                      <p:cBhvr additive="base">
                                        <p:cTn id="52" dur="500" fill="hold"/>
                                        <p:tgtEl>
                                          <p:spTgt spid="15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9"/>
                                        </p:tgtEl>
                                        <p:attrNameLst>
                                          <p:attrName>style.visibility</p:attrName>
                                        </p:attrNameLst>
                                      </p:cBhvr>
                                      <p:to>
                                        <p:strVal val="visible"/>
                                      </p:to>
                                    </p:set>
                                    <p:anim calcmode="lin" valueType="num">
                                      <p:cBhvr additive="base">
                                        <p:cTn id="55" dur="500" fill="hold"/>
                                        <p:tgtEl>
                                          <p:spTgt spid="149"/>
                                        </p:tgtEl>
                                        <p:attrNameLst>
                                          <p:attrName>ppt_x</p:attrName>
                                        </p:attrNameLst>
                                      </p:cBhvr>
                                      <p:tavLst>
                                        <p:tav tm="0">
                                          <p:val>
                                            <p:strVal val="#ppt_x"/>
                                          </p:val>
                                        </p:tav>
                                        <p:tav tm="100000">
                                          <p:val>
                                            <p:strVal val="#ppt_x"/>
                                          </p:val>
                                        </p:tav>
                                      </p:tavLst>
                                    </p:anim>
                                    <p:anim calcmode="lin" valueType="num">
                                      <p:cBhvr additive="base">
                                        <p:cTn id="56" dur="500" fill="hold"/>
                                        <p:tgtEl>
                                          <p:spTgt spid="14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10"/>
                                        </p:tgtEl>
                                        <p:attrNameLst>
                                          <p:attrName>style.visibility</p:attrName>
                                        </p:attrNameLst>
                                      </p:cBhvr>
                                      <p:to>
                                        <p:strVal val="visible"/>
                                      </p:to>
                                    </p:set>
                                    <p:anim calcmode="lin" valueType="num">
                                      <p:cBhvr additive="base">
                                        <p:cTn id="59" dur="500" fill="hold"/>
                                        <p:tgtEl>
                                          <p:spTgt spid="310"/>
                                        </p:tgtEl>
                                        <p:attrNameLst>
                                          <p:attrName>ppt_x</p:attrName>
                                        </p:attrNameLst>
                                      </p:cBhvr>
                                      <p:tavLst>
                                        <p:tav tm="0">
                                          <p:val>
                                            <p:strVal val="#ppt_x"/>
                                          </p:val>
                                        </p:tav>
                                        <p:tav tm="100000">
                                          <p:val>
                                            <p:strVal val="#ppt_x"/>
                                          </p:val>
                                        </p:tav>
                                      </p:tavLst>
                                    </p:anim>
                                    <p:anim calcmode="lin" valueType="num">
                                      <p:cBhvr additive="base">
                                        <p:cTn id="60" dur="500" fill="hold"/>
                                        <p:tgtEl>
                                          <p:spTgt spid="31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4"/>
                                        </p:tgtEl>
                                        <p:attrNameLst>
                                          <p:attrName>style.visibility</p:attrName>
                                        </p:attrNameLst>
                                      </p:cBhvr>
                                      <p:to>
                                        <p:strVal val="visible"/>
                                      </p:to>
                                    </p:set>
                                    <p:anim calcmode="lin" valueType="num">
                                      <p:cBhvr additive="base">
                                        <p:cTn id="67" dur="500" fill="hold"/>
                                        <p:tgtEl>
                                          <p:spTgt spid="284"/>
                                        </p:tgtEl>
                                        <p:attrNameLst>
                                          <p:attrName>ppt_x</p:attrName>
                                        </p:attrNameLst>
                                      </p:cBhvr>
                                      <p:tavLst>
                                        <p:tav tm="0">
                                          <p:val>
                                            <p:strVal val="#ppt_x"/>
                                          </p:val>
                                        </p:tav>
                                        <p:tav tm="100000">
                                          <p:val>
                                            <p:strVal val="#ppt_x"/>
                                          </p:val>
                                        </p:tav>
                                      </p:tavLst>
                                    </p:anim>
                                    <p:anim calcmode="lin" valueType="num">
                                      <p:cBhvr additive="base">
                                        <p:cTn id="68" dur="500" fill="hold"/>
                                        <p:tgtEl>
                                          <p:spTgt spid="28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70"/>
                                        </p:tgtEl>
                                        <p:attrNameLst>
                                          <p:attrName>style.visibility</p:attrName>
                                        </p:attrNameLst>
                                      </p:cBhvr>
                                      <p:to>
                                        <p:strVal val="visible"/>
                                      </p:to>
                                    </p:set>
                                    <p:anim calcmode="lin" valueType="num">
                                      <p:cBhvr additive="base">
                                        <p:cTn id="73" dur="500" fill="hold"/>
                                        <p:tgtEl>
                                          <p:spTgt spid="270"/>
                                        </p:tgtEl>
                                        <p:attrNameLst>
                                          <p:attrName>ppt_x</p:attrName>
                                        </p:attrNameLst>
                                      </p:cBhvr>
                                      <p:tavLst>
                                        <p:tav tm="0">
                                          <p:val>
                                            <p:strVal val="#ppt_x"/>
                                          </p:val>
                                        </p:tav>
                                        <p:tav tm="100000">
                                          <p:val>
                                            <p:strVal val="#ppt_x"/>
                                          </p:val>
                                        </p:tav>
                                      </p:tavLst>
                                    </p:anim>
                                    <p:anim calcmode="lin" valueType="num">
                                      <p:cBhvr additive="base">
                                        <p:cTn id="74" dur="500" fill="hold"/>
                                        <p:tgtEl>
                                          <p:spTgt spid="27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20"/>
                                        </p:tgtEl>
                                        <p:attrNameLst>
                                          <p:attrName>style.visibility</p:attrName>
                                        </p:attrNameLst>
                                      </p:cBhvr>
                                      <p:to>
                                        <p:strVal val="visible"/>
                                      </p:to>
                                    </p:set>
                                    <p:anim calcmode="lin" valueType="num">
                                      <p:cBhvr additive="base">
                                        <p:cTn id="77" dur="500" fill="hold"/>
                                        <p:tgtEl>
                                          <p:spTgt spid="320"/>
                                        </p:tgtEl>
                                        <p:attrNameLst>
                                          <p:attrName>ppt_x</p:attrName>
                                        </p:attrNameLst>
                                      </p:cBhvr>
                                      <p:tavLst>
                                        <p:tav tm="0">
                                          <p:val>
                                            <p:strVal val="#ppt_x"/>
                                          </p:val>
                                        </p:tav>
                                        <p:tav tm="100000">
                                          <p:val>
                                            <p:strVal val="#ppt_x"/>
                                          </p:val>
                                        </p:tav>
                                      </p:tavLst>
                                    </p:anim>
                                    <p:anim calcmode="lin" valueType="num">
                                      <p:cBhvr additive="base">
                                        <p:cTn id="78" dur="500" fill="hold"/>
                                        <p:tgtEl>
                                          <p:spTgt spid="3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11"/>
                                        </p:tgtEl>
                                        <p:attrNameLst>
                                          <p:attrName>style.visibility</p:attrName>
                                        </p:attrNameLst>
                                      </p:cBhvr>
                                      <p:to>
                                        <p:strVal val="visible"/>
                                      </p:to>
                                    </p:set>
                                    <p:anim calcmode="lin" valueType="num">
                                      <p:cBhvr additive="base">
                                        <p:cTn id="81" dur="500" fill="hold"/>
                                        <p:tgtEl>
                                          <p:spTgt spid="311"/>
                                        </p:tgtEl>
                                        <p:attrNameLst>
                                          <p:attrName>ppt_x</p:attrName>
                                        </p:attrNameLst>
                                      </p:cBhvr>
                                      <p:tavLst>
                                        <p:tav tm="0">
                                          <p:val>
                                            <p:strVal val="#ppt_x"/>
                                          </p:val>
                                        </p:tav>
                                        <p:tav tm="100000">
                                          <p:val>
                                            <p:strVal val="#ppt_x"/>
                                          </p:val>
                                        </p:tav>
                                      </p:tavLst>
                                    </p:anim>
                                    <p:anim calcmode="lin" valueType="num">
                                      <p:cBhvr additive="base">
                                        <p:cTn id="82" dur="500" fill="hold"/>
                                        <p:tgtEl>
                                          <p:spTgt spid="31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309"/>
                                        </p:tgtEl>
                                        <p:attrNameLst>
                                          <p:attrName>style.visibility</p:attrName>
                                        </p:attrNameLst>
                                      </p:cBhvr>
                                      <p:to>
                                        <p:strVal val="visible"/>
                                      </p:to>
                                    </p:set>
                                    <p:anim calcmode="lin" valueType="num">
                                      <p:cBhvr additive="base">
                                        <p:cTn id="87" dur="500" fill="hold"/>
                                        <p:tgtEl>
                                          <p:spTgt spid="309"/>
                                        </p:tgtEl>
                                        <p:attrNameLst>
                                          <p:attrName>ppt_x</p:attrName>
                                        </p:attrNameLst>
                                      </p:cBhvr>
                                      <p:tavLst>
                                        <p:tav tm="0">
                                          <p:val>
                                            <p:strVal val="#ppt_x"/>
                                          </p:val>
                                        </p:tav>
                                        <p:tav tm="100000">
                                          <p:val>
                                            <p:strVal val="#ppt_x"/>
                                          </p:val>
                                        </p:tav>
                                      </p:tavLst>
                                    </p:anim>
                                    <p:anim calcmode="lin" valueType="num">
                                      <p:cBhvr additive="base">
                                        <p:cTn id="88" dur="500" fill="hold"/>
                                        <p:tgtEl>
                                          <p:spTgt spid="309"/>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87"/>
                                        </p:tgtEl>
                                        <p:attrNameLst>
                                          <p:attrName>style.visibility</p:attrName>
                                        </p:attrNameLst>
                                      </p:cBhvr>
                                      <p:to>
                                        <p:strVal val="visible"/>
                                      </p:to>
                                    </p:set>
                                    <p:anim calcmode="lin" valueType="num">
                                      <p:cBhvr additive="base">
                                        <p:cTn id="91" dur="500" fill="hold"/>
                                        <p:tgtEl>
                                          <p:spTgt spid="287"/>
                                        </p:tgtEl>
                                        <p:attrNameLst>
                                          <p:attrName>ppt_x</p:attrName>
                                        </p:attrNameLst>
                                      </p:cBhvr>
                                      <p:tavLst>
                                        <p:tav tm="0">
                                          <p:val>
                                            <p:strVal val="#ppt_x"/>
                                          </p:val>
                                        </p:tav>
                                        <p:tav tm="100000">
                                          <p:val>
                                            <p:strVal val="#ppt_x"/>
                                          </p:val>
                                        </p:tav>
                                      </p:tavLst>
                                    </p:anim>
                                    <p:anim calcmode="lin" valueType="num">
                                      <p:cBhvr additive="base">
                                        <p:cTn id="92" dur="500" fill="hold"/>
                                        <p:tgtEl>
                                          <p:spTgt spid="28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85"/>
                                        </p:tgtEl>
                                        <p:attrNameLst>
                                          <p:attrName>style.visibility</p:attrName>
                                        </p:attrNameLst>
                                      </p:cBhvr>
                                      <p:to>
                                        <p:strVal val="visible"/>
                                      </p:to>
                                    </p:set>
                                    <p:anim calcmode="lin" valueType="num">
                                      <p:cBhvr additive="base">
                                        <p:cTn id="95" dur="500" fill="hold"/>
                                        <p:tgtEl>
                                          <p:spTgt spid="285"/>
                                        </p:tgtEl>
                                        <p:attrNameLst>
                                          <p:attrName>ppt_x</p:attrName>
                                        </p:attrNameLst>
                                      </p:cBhvr>
                                      <p:tavLst>
                                        <p:tav tm="0">
                                          <p:val>
                                            <p:strVal val="#ppt_x"/>
                                          </p:val>
                                        </p:tav>
                                        <p:tav tm="100000">
                                          <p:val>
                                            <p:strVal val="#ppt_x"/>
                                          </p:val>
                                        </p:tav>
                                      </p:tavLst>
                                    </p:anim>
                                    <p:anim calcmode="lin" valueType="num">
                                      <p:cBhvr additive="base">
                                        <p:cTn id="96" dur="500" fill="hold"/>
                                        <p:tgtEl>
                                          <p:spTgt spid="285"/>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35"/>
                                        </p:tgtEl>
                                        <p:attrNameLst>
                                          <p:attrName>style.visibility</p:attrName>
                                        </p:attrNameLst>
                                      </p:cBhvr>
                                      <p:to>
                                        <p:strVal val="visible"/>
                                      </p:to>
                                    </p:set>
                                    <p:anim calcmode="lin" valueType="num">
                                      <p:cBhvr additive="base">
                                        <p:cTn id="99" dur="500" fill="hold"/>
                                        <p:tgtEl>
                                          <p:spTgt spid="335"/>
                                        </p:tgtEl>
                                        <p:attrNameLst>
                                          <p:attrName>ppt_x</p:attrName>
                                        </p:attrNameLst>
                                      </p:cBhvr>
                                      <p:tavLst>
                                        <p:tav tm="0">
                                          <p:val>
                                            <p:strVal val="#ppt_x"/>
                                          </p:val>
                                        </p:tav>
                                        <p:tav tm="100000">
                                          <p:val>
                                            <p:strVal val="#ppt_x"/>
                                          </p:val>
                                        </p:tav>
                                      </p:tavLst>
                                    </p:anim>
                                    <p:anim calcmode="lin" valueType="num">
                                      <p:cBhvr additive="base">
                                        <p:cTn id="100" dur="500" fill="hold"/>
                                        <p:tgtEl>
                                          <p:spTgt spid="33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25"/>
                                        </p:tgtEl>
                                        <p:attrNameLst>
                                          <p:attrName>style.visibility</p:attrName>
                                        </p:attrNameLst>
                                      </p:cBhvr>
                                      <p:to>
                                        <p:strVal val="visible"/>
                                      </p:to>
                                    </p:set>
                                    <p:anim calcmode="lin" valueType="num">
                                      <p:cBhvr additive="base">
                                        <p:cTn id="105" dur="500" fill="hold"/>
                                        <p:tgtEl>
                                          <p:spTgt spid="25"/>
                                        </p:tgtEl>
                                        <p:attrNameLst>
                                          <p:attrName>ppt_x</p:attrName>
                                        </p:attrNameLst>
                                      </p:cBhvr>
                                      <p:tavLst>
                                        <p:tav tm="0">
                                          <p:val>
                                            <p:strVal val="#ppt_x"/>
                                          </p:val>
                                        </p:tav>
                                        <p:tav tm="100000">
                                          <p:val>
                                            <p:strVal val="#ppt_x"/>
                                          </p:val>
                                        </p:tav>
                                      </p:tavLst>
                                    </p:anim>
                                    <p:anim calcmode="lin" valueType="num">
                                      <p:cBhvr additive="base">
                                        <p:cTn id="106" dur="500" fill="hold"/>
                                        <p:tgtEl>
                                          <p:spTgt spid="25"/>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41"/>
                                        </p:tgtEl>
                                        <p:attrNameLst>
                                          <p:attrName>style.visibility</p:attrName>
                                        </p:attrNameLst>
                                      </p:cBhvr>
                                      <p:to>
                                        <p:strVal val="visible"/>
                                      </p:to>
                                    </p:set>
                                    <p:anim calcmode="lin" valueType="num">
                                      <p:cBhvr additive="base">
                                        <p:cTn id="109" dur="500" fill="hold"/>
                                        <p:tgtEl>
                                          <p:spTgt spid="41"/>
                                        </p:tgtEl>
                                        <p:attrNameLst>
                                          <p:attrName>ppt_x</p:attrName>
                                        </p:attrNameLst>
                                      </p:cBhvr>
                                      <p:tavLst>
                                        <p:tav tm="0">
                                          <p:val>
                                            <p:strVal val="#ppt_x"/>
                                          </p:val>
                                        </p:tav>
                                        <p:tav tm="100000">
                                          <p:val>
                                            <p:strVal val="#ppt_x"/>
                                          </p:val>
                                        </p:tav>
                                      </p:tavLst>
                                    </p:anim>
                                    <p:anim calcmode="lin" valueType="num">
                                      <p:cBhvr additive="base">
                                        <p:cTn id="110" dur="500" fill="hold"/>
                                        <p:tgtEl>
                                          <p:spTgt spid="41"/>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358"/>
                                        </p:tgtEl>
                                        <p:attrNameLst>
                                          <p:attrName>style.visibility</p:attrName>
                                        </p:attrNameLst>
                                      </p:cBhvr>
                                      <p:to>
                                        <p:strVal val="visible"/>
                                      </p:to>
                                    </p:set>
                                    <p:anim calcmode="lin" valueType="num">
                                      <p:cBhvr additive="base">
                                        <p:cTn id="113" dur="500" fill="hold"/>
                                        <p:tgtEl>
                                          <p:spTgt spid="358"/>
                                        </p:tgtEl>
                                        <p:attrNameLst>
                                          <p:attrName>ppt_x</p:attrName>
                                        </p:attrNameLst>
                                      </p:cBhvr>
                                      <p:tavLst>
                                        <p:tav tm="0">
                                          <p:val>
                                            <p:strVal val="#ppt_x"/>
                                          </p:val>
                                        </p:tav>
                                        <p:tav tm="100000">
                                          <p:val>
                                            <p:strVal val="#ppt_x"/>
                                          </p:val>
                                        </p:tav>
                                      </p:tavLst>
                                    </p:anim>
                                    <p:anim calcmode="lin" valueType="num">
                                      <p:cBhvr additive="base">
                                        <p:cTn id="114" dur="500" fill="hold"/>
                                        <p:tgtEl>
                                          <p:spTgt spid="358"/>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60"/>
                                        </p:tgtEl>
                                        <p:attrNameLst>
                                          <p:attrName>style.visibility</p:attrName>
                                        </p:attrNameLst>
                                      </p:cBhvr>
                                      <p:to>
                                        <p:strVal val="visible"/>
                                      </p:to>
                                    </p:set>
                                    <p:anim calcmode="lin" valueType="num">
                                      <p:cBhvr additive="base">
                                        <p:cTn id="117" dur="500" fill="hold"/>
                                        <p:tgtEl>
                                          <p:spTgt spid="360"/>
                                        </p:tgtEl>
                                        <p:attrNameLst>
                                          <p:attrName>ppt_x</p:attrName>
                                        </p:attrNameLst>
                                      </p:cBhvr>
                                      <p:tavLst>
                                        <p:tav tm="0">
                                          <p:val>
                                            <p:strVal val="#ppt_x"/>
                                          </p:val>
                                        </p:tav>
                                        <p:tav tm="100000">
                                          <p:val>
                                            <p:strVal val="#ppt_x"/>
                                          </p:val>
                                        </p:tav>
                                      </p:tavLst>
                                    </p:anim>
                                    <p:anim calcmode="lin" valueType="num">
                                      <p:cBhvr additive="base">
                                        <p:cTn id="118" dur="500" fill="hold"/>
                                        <p:tgtEl>
                                          <p:spTgt spid="360"/>
                                        </p:tgtEl>
                                        <p:attrNameLst>
                                          <p:attrName>ppt_y</p:attrName>
                                        </p:attrNameLst>
                                      </p:cBhvr>
                                      <p:tavLst>
                                        <p:tav tm="0">
                                          <p:val>
                                            <p:strVal val="1+#ppt_h/2"/>
                                          </p:val>
                                        </p:tav>
                                        <p:tav tm="100000">
                                          <p:val>
                                            <p:strVal val="#ppt_y"/>
                                          </p:val>
                                        </p:tav>
                                      </p:tavLst>
                                    </p:anim>
                                  </p:childTnLst>
                                </p:cTn>
                              </p:par>
                            </p:childTnLst>
                          </p:cTn>
                        </p:par>
                        <p:par>
                          <p:cTn id="119" fill="hold">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p:bldP spid="250" grpId="0"/>
      <p:bldP spid="323" grpId="0"/>
      <p:bldP spid="152" grpId="0"/>
      <p:bldP spid="279" grpId="0"/>
      <p:bldP spid="285" grpId="0"/>
      <p:bldP spid="311" grpId="0"/>
      <p:bldP spid="353" grpId="0"/>
      <p:bldP spid="36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15A8098-9A45-4C86-8416-318D7C98B5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797" y="1385891"/>
            <a:ext cx="6097191" cy="46291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1850" y="1748166"/>
            <a:ext cx="10515600" cy="1859795"/>
          </a:xfrm>
        </p:spPr>
        <p:txBody>
          <a:bodyPr>
            <a:normAutofit/>
          </a:bodyPr>
          <a:lstStyle/>
          <a:p>
            <a:r>
              <a:rPr lang="nb-NO" dirty="0"/>
              <a:t>DER VERKAUF IST KÖNIG! </a:t>
            </a:r>
            <a:endParaRPr lang="en-US" dirty="0"/>
          </a:p>
        </p:txBody>
      </p:sp>
      <p:sp>
        <p:nvSpPr>
          <p:cNvPr id="3" name="TextBox 2">
            <a:extLst>
              <a:ext uri="{FF2B5EF4-FFF2-40B4-BE49-F238E27FC236}">
                <a16:creationId xmlns:a16="http://schemas.microsoft.com/office/drawing/2014/main" id="{F2FE2BBF-BFBA-4F9B-B86B-BF72E358E2CA}"/>
              </a:ext>
            </a:extLst>
          </p:cNvPr>
          <p:cNvSpPr txBox="1"/>
          <p:nvPr/>
        </p:nvSpPr>
        <p:spPr>
          <a:xfrm>
            <a:off x="800100" y="2671767"/>
            <a:ext cx="10544175" cy="2431435"/>
          </a:xfrm>
          <a:prstGeom prst="rect">
            <a:avLst/>
          </a:prstGeom>
          <a:noFill/>
        </p:spPr>
        <p:txBody>
          <a:bodyPr wrap="square" rtlCol="0">
            <a:spAutoFit/>
          </a:bodyPr>
          <a:lstStyle/>
          <a:p>
            <a:pPr>
              <a:defRPr/>
            </a:pPr>
            <a:r>
              <a:rPr lang="de-DE" altLang="de-DE" sz="3800" dirty="0">
                <a:solidFill>
                  <a:srgbClr val="005E58"/>
                </a:solidFill>
                <a:latin typeface="Arial" panose="020B0604020202020204"/>
              </a:rPr>
              <a:t>Unternehmen, die einen strukturierten Verkaufsprozess implementieren, steigern Umsatz, Leistung und Prognosegenauigkeit.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766446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uppe 116">
            <a:extLst>
              <a:ext uri="{FF2B5EF4-FFF2-40B4-BE49-F238E27FC236}">
                <a16:creationId xmlns:a16="http://schemas.microsoft.com/office/drawing/2014/main" id="{556A7419-D156-4142-8517-619554F7803B}"/>
              </a:ext>
            </a:extLst>
          </p:cNvPr>
          <p:cNvGrpSpPr/>
          <p:nvPr/>
        </p:nvGrpSpPr>
        <p:grpSpPr>
          <a:xfrm>
            <a:off x="445757" y="1920439"/>
            <a:ext cx="3402374" cy="2799849"/>
            <a:chOff x="445757" y="1920439"/>
            <a:chExt cx="3402374" cy="2799849"/>
          </a:xfrm>
        </p:grpSpPr>
        <p:grpSp>
          <p:nvGrpSpPr>
            <p:cNvPr id="114" name="Gruppe 113">
              <a:extLst>
                <a:ext uri="{FF2B5EF4-FFF2-40B4-BE49-F238E27FC236}">
                  <a16:creationId xmlns:a16="http://schemas.microsoft.com/office/drawing/2014/main" id="{364A188A-FD94-402E-98C3-48BD7315D26A}"/>
                </a:ext>
              </a:extLst>
            </p:cNvPr>
            <p:cNvGrpSpPr/>
            <p:nvPr/>
          </p:nvGrpSpPr>
          <p:grpSpPr>
            <a:xfrm>
              <a:off x="445757" y="1920439"/>
              <a:ext cx="3402374" cy="2799849"/>
              <a:chOff x="445757" y="1920439"/>
              <a:chExt cx="3402374" cy="2799849"/>
            </a:xfrm>
          </p:grpSpPr>
          <p:grpSp>
            <p:nvGrpSpPr>
              <p:cNvPr id="2" name="Group 1">
                <a:extLst>
                  <a:ext uri="{FF2B5EF4-FFF2-40B4-BE49-F238E27FC236}">
                    <a16:creationId xmlns:a16="http://schemas.microsoft.com/office/drawing/2014/main" id="{A3850034-0249-4EB0-A06B-EEF341871B29}"/>
                  </a:ext>
                </a:extLst>
              </p:cNvPr>
              <p:cNvGrpSpPr>
                <a:grpSpLocks noChangeAspect="1"/>
              </p:cNvGrpSpPr>
              <p:nvPr/>
            </p:nvGrpSpPr>
            <p:grpSpPr>
              <a:xfrm>
                <a:off x="445757" y="2302238"/>
                <a:ext cx="3402374" cy="2418050"/>
                <a:chOff x="1135063" y="1903473"/>
                <a:chExt cx="4453860" cy="3150599"/>
              </a:xfrm>
            </p:grpSpPr>
            <p:grpSp>
              <p:nvGrpSpPr>
                <p:cNvPr id="4" name="Gruppe 24">
                  <a:extLst>
                    <a:ext uri="{FF2B5EF4-FFF2-40B4-BE49-F238E27FC236}">
                      <a16:creationId xmlns:a16="http://schemas.microsoft.com/office/drawing/2014/main" id="{DBB697CC-4735-488A-8896-F769C91D71DB}"/>
                    </a:ext>
                  </a:extLst>
                </p:cNvPr>
                <p:cNvGrpSpPr>
                  <a:grpSpLocks noChangeAspect="1"/>
                </p:cNvGrpSpPr>
                <p:nvPr/>
              </p:nvGrpSpPr>
              <p:grpSpPr>
                <a:xfrm>
                  <a:off x="1135063" y="1903473"/>
                  <a:ext cx="4453860" cy="3150599"/>
                  <a:chOff x="4126517" y="3495723"/>
                  <a:chExt cx="3352800" cy="2371725"/>
                </a:xfrm>
              </p:grpSpPr>
              <p:grpSp>
                <p:nvGrpSpPr>
                  <p:cNvPr id="5" name="Gruppe 120">
                    <a:extLst>
                      <a:ext uri="{FF2B5EF4-FFF2-40B4-BE49-F238E27FC236}">
                        <a16:creationId xmlns:a16="http://schemas.microsoft.com/office/drawing/2014/main" id="{5A50D8A7-D589-4911-80B6-C411B31CBA82}"/>
                      </a:ext>
                    </a:extLst>
                  </p:cNvPr>
                  <p:cNvGrpSpPr/>
                  <p:nvPr/>
                </p:nvGrpSpPr>
                <p:grpSpPr>
                  <a:xfrm>
                    <a:off x="4126517" y="3495723"/>
                    <a:ext cx="3352800" cy="2371725"/>
                    <a:chOff x="1333500" y="2085975"/>
                    <a:chExt cx="3352800" cy="2371725"/>
                  </a:xfrm>
                </p:grpSpPr>
                <p:sp>
                  <p:nvSpPr>
                    <p:cNvPr id="21" name="Rektangel 121">
                      <a:extLst>
                        <a:ext uri="{FF2B5EF4-FFF2-40B4-BE49-F238E27FC236}">
                          <a16:creationId xmlns:a16="http://schemas.microsoft.com/office/drawing/2014/main" id="{06D84F23-8385-4243-A455-7FA3A91661D5}"/>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2" name="Rektangel 122">
                      <a:extLst>
                        <a:ext uri="{FF2B5EF4-FFF2-40B4-BE49-F238E27FC236}">
                          <a16:creationId xmlns:a16="http://schemas.microsoft.com/office/drawing/2014/main" id="{1345958A-9D79-43F0-A2D5-5C5C679B507B}"/>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Arial" panose="020B0604020202020204"/>
                          <a:ea typeface="+mn-ea"/>
                          <a:cs typeface="+mn-cs"/>
                        </a:rPr>
                        <a:t>Verkauf</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Ellipse 139">
                      <a:extLst>
                        <a:ext uri="{FF2B5EF4-FFF2-40B4-BE49-F238E27FC236}">
                          <a16:creationId xmlns:a16="http://schemas.microsoft.com/office/drawing/2014/main" id="{3ECC3A66-2AFF-42CC-9A03-A34CDF2DEFEB}"/>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24" name="Rett linje 124">
                      <a:extLst>
                        <a:ext uri="{FF2B5EF4-FFF2-40B4-BE49-F238E27FC236}">
                          <a16:creationId xmlns:a16="http://schemas.microsoft.com/office/drawing/2014/main" id="{5260A99A-21D1-48FA-89F1-BE3565A235DD}"/>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5" name="Gruppe 131">
                      <a:extLst>
                        <a:ext uri="{FF2B5EF4-FFF2-40B4-BE49-F238E27FC236}">
                          <a16:creationId xmlns:a16="http://schemas.microsoft.com/office/drawing/2014/main" id="{6337B43D-B13F-4FD1-A9D3-83727F3BE8EF}"/>
                        </a:ext>
                      </a:extLst>
                    </p:cNvPr>
                    <p:cNvGrpSpPr/>
                    <p:nvPr/>
                  </p:nvGrpSpPr>
                  <p:grpSpPr>
                    <a:xfrm>
                      <a:off x="4376737" y="2278856"/>
                      <a:ext cx="171450" cy="78581"/>
                      <a:chOff x="3910012" y="2269331"/>
                      <a:chExt cx="171450" cy="78581"/>
                    </a:xfrm>
                  </p:grpSpPr>
                  <p:cxnSp>
                    <p:nvCxnSpPr>
                      <p:cNvPr id="27" name="Rett linje 136">
                        <a:extLst>
                          <a:ext uri="{FF2B5EF4-FFF2-40B4-BE49-F238E27FC236}">
                            <a16:creationId xmlns:a16="http://schemas.microsoft.com/office/drawing/2014/main" id="{12849DEC-BFC6-4C24-AC23-26173B3252E4}"/>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Rett linje 137">
                        <a:extLst>
                          <a:ext uri="{FF2B5EF4-FFF2-40B4-BE49-F238E27FC236}">
                            <a16:creationId xmlns:a16="http://schemas.microsoft.com/office/drawing/2014/main" id="{DEF03B45-E763-4CD0-8126-BD307E673A50}"/>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9" name="Rett linje 138">
                        <a:extLst>
                          <a:ext uri="{FF2B5EF4-FFF2-40B4-BE49-F238E27FC236}">
                            <a16:creationId xmlns:a16="http://schemas.microsoft.com/office/drawing/2014/main" id="{68E6D1DA-178E-49E3-8E45-DFA8DB21297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26" name="Grafikk 132" descr="Stjerne kontur">
                      <a:extLst>
                        <a:ext uri="{FF2B5EF4-FFF2-40B4-BE49-F238E27FC236}">
                          <a16:creationId xmlns:a16="http://schemas.microsoft.com/office/drawing/2014/main" id="{AFFDED82-E2EC-488A-B293-9B9F1B571A3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107890">
                      <a:off x="4126473" y="2527812"/>
                      <a:ext cx="407712" cy="407712"/>
                    </a:xfrm>
                    <a:prstGeom prst="rect">
                      <a:avLst/>
                    </a:prstGeom>
                  </p:spPr>
                </p:pic>
              </p:grpSp>
              <p:pic>
                <p:nvPicPr>
                  <p:cNvPr id="6" name="Grafikk 14" descr="Dollar med heldekkende fyll">
                    <a:extLst>
                      <a:ext uri="{FF2B5EF4-FFF2-40B4-BE49-F238E27FC236}">
                        <a16:creationId xmlns:a16="http://schemas.microsoft.com/office/drawing/2014/main" id="{3514C69D-1623-463C-90B1-0BC1E9D022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3022" y="3962863"/>
                    <a:ext cx="666749" cy="666749"/>
                  </a:xfrm>
                  <a:prstGeom prst="rect">
                    <a:avLst/>
                  </a:prstGeom>
                </p:spPr>
              </p:pic>
              <p:sp>
                <p:nvSpPr>
                  <p:cNvPr id="7" name="Rektangel: avrundede hjørner 141">
                    <a:extLst>
                      <a:ext uri="{FF2B5EF4-FFF2-40B4-BE49-F238E27FC236}">
                        <a16:creationId xmlns:a16="http://schemas.microsoft.com/office/drawing/2014/main" id="{DEFC0564-9FD4-49FC-A695-FD66DE351EAF}"/>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 name="Rett linje 142">
                    <a:extLst>
                      <a:ext uri="{FF2B5EF4-FFF2-40B4-BE49-F238E27FC236}">
                        <a16:creationId xmlns:a16="http://schemas.microsoft.com/office/drawing/2014/main" id="{F1014DB6-21CA-4F6B-93E0-569BFBC48D3F}"/>
                      </a:ext>
                    </a:extLst>
                  </p:cNvPr>
                  <p:cNvCxnSpPr>
                    <a:cxnSpLocks/>
                  </p:cNvCxnSpPr>
                  <p:nvPr/>
                </p:nvCxnSpPr>
                <p:spPr>
                  <a:xfrm flipV="1">
                    <a:off x="4250342" y="4833949"/>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9" name="Rett linje 143">
                    <a:extLst>
                      <a:ext uri="{FF2B5EF4-FFF2-40B4-BE49-F238E27FC236}">
                        <a16:creationId xmlns:a16="http://schemas.microsoft.com/office/drawing/2014/main" id="{BB65CE6C-47CC-486F-AFFD-413871937F9C}"/>
                      </a:ext>
                    </a:extLst>
                  </p:cNvPr>
                  <p:cNvCxnSpPr>
                    <a:cxnSpLocks/>
                  </p:cNvCxnSpPr>
                  <p:nvPr/>
                </p:nvCxnSpPr>
                <p:spPr>
                  <a:xfrm>
                    <a:off x="4461729" y="563317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ett linje 150">
                    <a:extLst>
                      <a:ext uri="{FF2B5EF4-FFF2-40B4-BE49-F238E27FC236}">
                        <a16:creationId xmlns:a16="http://schemas.microsoft.com/office/drawing/2014/main" id="{0855CB95-3525-4E81-80DF-30A28BBEB756}"/>
                      </a:ext>
                    </a:extLst>
                  </p:cNvPr>
                  <p:cNvCxnSpPr>
                    <a:cxnSpLocks/>
                  </p:cNvCxnSpPr>
                  <p:nvPr/>
                </p:nvCxnSpPr>
                <p:spPr>
                  <a:xfrm>
                    <a:off x="4461729" y="552123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Rett linje 151">
                    <a:extLst>
                      <a:ext uri="{FF2B5EF4-FFF2-40B4-BE49-F238E27FC236}">
                        <a16:creationId xmlns:a16="http://schemas.microsoft.com/office/drawing/2014/main" id="{255792A6-CB47-4CA4-9B7D-45835CAD8384}"/>
                      </a:ext>
                    </a:extLst>
                  </p:cNvPr>
                  <p:cNvCxnSpPr>
                    <a:cxnSpLocks/>
                  </p:cNvCxnSpPr>
                  <p:nvPr/>
                </p:nvCxnSpPr>
                <p:spPr>
                  <a:xfrm>
                    <a:off x="5395209" y="563317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52">
                    <a:extLst>
                      <a:ext uri="{FF2B5EF4-FFF2-40B4-BE49-F238E27FC236}">
                        <a16:creationId xmlns:a16="http://schemas.microsoft.com/office/drawing/2014/main" id="{5A79D9D2-885E-4CAB-92E6-4D1CA4760FD8}"/>
                      </a:ext>
                    </a:extLst>
                  </p:cNvPr>
                  <p:cNvCxnSpPr>
                    <a:cxnSpLocks/>
                  </p:cNvCxnSpPr>
                  <p:nvPr/>
                </p:nvCxnSpPr>
                <p:spPr>
                  <a:xfrm>
                    <a:off x="5395209" y="552685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ett linje 153">
                    <a:extLst>
                      <a:ext uri="{FF2B5EF4-FFF2-40B4-BE49-F238E27FC236}">
                        <a16:creationId xmlns:a16="http://schemas.microsoft.com/office/drawing/2014/main" id="{BC9DA6C3-BD68-4ABA-A01E-0B02E463778D}"/>
                      </a:ext>
                    </a:extLst>
                  </p:cNvPr>
                  <p:cNvCxnSpPr>
                    <a:cxnSpLocks/>
                  </p:cNvCxnSpPr>
                  <p:nvPr/>
                </p:nvCxnSpPr>
                <p:spPr>
                  <a:xfrm>
                    <a:off x="6306715" y="5526856"/>
                    <a:ext cx="67511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54">
                    <a:extLst>
                      <a:ext uri="{FF2B5EF4-FFF2-40B4-BE49-F238E27FC236}">
                        <a16:creationId xmlns:a16="http://schemas.microsoft.com/office/drawing/2014/main" id="{C30B5360-1594-45F2-9AA7-F546AEB2AFEE}"/>
                      </a:ext>
                    </a:extLst>
                  </p:cNvPr>
                  <p:cNvCxnSpPr>
                    <a:cxnSpLocks/>
                  </p:cNvCxnSpPr>
                  <p:nvPr/>
                </p:nvCxnSpPr>
                <p:spPr>
                  <a:xfrm>
                    <a:off x="6306715" y="5633176"/>
                    <a:ext cx="43337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Pil: vinkeltegn 23">
                    <a:extLst>
                      <a:ext uri="{FF2B5EF4-FFF2-40B4-BE49-F238E27FC236}">
                        <a16:creationId xmlns:a16="http://schemas.microsoft.com/office/drawing/2014/main" id="{5E8FDFD0-DC9A-4A3E-8A0D-C418AB96B1F9}"/>
                      </a:ext>
                    </a:extLst>
                  </p:cNvPr>
                  <p:cNvSpPr/>
                  <p:nvPr/>
                </p:nvSpPr>
                <p:spPr>
                  <a:xfrm>
                    <a:off x="4333022" y="4918337"/>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 name="Pil: vinkeltegn 157">
                    <a:extLst>
                      <a:ext uri="{FF2B5EF4-FFF2-40B4-BE49-F238E27FC236}">
                        <a16:creationId xmlns:a16="http://schemas.microsoft.com/office/drawing/2014/main" id="{EBD87141-67BE-48FD-90B0-D0ABA8405573}"/>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7" name="Pil: vinkeltegn 158">
                    <a:extLst>
                      <a:ext uri="{FF2B5EF4-FFF2-40B4-BE49-F238E27FC236}">
                        <a16:creationId xmlns:a16="http://schemas.microsoft.com/office/drawing/2014/main" id="{3AC7E1A7-1F48-4DB1-AD96-0F2D3ACBFAA4}"/>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 name="Pil: vinkeltegn 160">
                    <a:extLst>
                      <a:ext uri="{FF2B5EF4-FFF2-40B4-BE49-F238E27FC236}">
                        <a16:creationId xmlns:a16="http://schemas.microsoft.com/office/drawing/2014/main" id="{D6DB54C7-FD39-4A1A-AF6B-250B0D98D972}"/>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9" name="Rett linje 161">
                    <a:extLst>
                      <a:ext uri="{FF2B5EF4-FFF2-40B4-BE49-F238E27FC236}">
                        <a16:creationId xmlns:a16="http://schemas.microsoft.com/office/drawing/2014/main" id="{491F5F58-3192-4110-9B35-67337D7A49C5}"/>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Rett linje 162">
                    <a:extLst>
                      <a:ext uri="{FF2B5EF4-FFF2-40B4-BE49-F238E27FC236}">
                        <a16:creationId xmlns:a16="http://schemas.microsoft.com/office/drawing/2014/main" id="{0474B2C8-75E7-4179-BF6A-3349F197EB51}"/>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30" name="Grafikk 11" descr="Sjekkboks avmerket med heldekkende fyll">
                  <a:extLst>
                    <a:ext uri="{FF2B5EF4-FFF2-40B4-BE49-F238E27FC236}">
                      <a16:creationId xmlns:a16="http://schemas.microsoft.com/office/drawing/2014/main" id="{BB27CA41-F8CF-4D4D-A5BC-90D19CA37CC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50051" y="3793273"/>
                  <a:ext cx="452051" cy="452051"/>
                </a:xfrm>
                <a:prstGeom prst="rect">
                  <a:avLst/>
                </a:prstGeom>
              </p:spPr>
            </p:pic>
            <p:sp>
              <p:nvSpPr>
                <p:cNvPr id="31" name="Pil: vinkeltegn 160">
                  <a:extLst>
                    <a:ext uri="{FF2B5EF4-FFF2-40B4-BE49-F238E27FC236}">
                      <a16:creationId xmlns:a16="http://schemas.microsoft.com/office/drawing/2014/main" id="{3AC8F38A-5E75-4969-83D4-5C6BBC68F25B}"/>
                    </a:ext>
                  </a:extLst>
                </p:cNvPr>
                <p:cNvSpPr/>
                <p:nvPr/>
              </p:nvSpPr>
              <p:spPr>
                <a:xfrm>
                  <a:off x="4203714" y="3811345"/>
                  <a:ext cx="760748" cy="38218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pic>
            <p:nvPicPr>
              <p:cNvPr id="151" name="Graphic 150" descr="Arrow: Rotate right with solid fill">
                <a:extLst>
                  <a:ext uri="{FF2B5EF4-FFF2-40B4-BE49-F238E27FC236}">
                    <a16:creationId xmlns:a16="http://schemas.microsoft.com/office/drawing/2014/main" id="{4EEE5B83-ADE7-4C8E-89B3-2E15B8336AA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76330" y="1920439"/>
                <a:ext cx="387309" cy="387309"/>
              </a:xfrm>
              <a:prstGeom prst="rect">
                <a:avLst/>
              </a:prstGeom>
            </p:spPr>
          </p:pic>
          <p:sp>
            <p:nvSpPr>
              <p:cNvPr id="160" name="TekstSylinder 48">
                <a:extLst>
                  <a:ext uri="{FF2B5EF4-FFF2-40B4-BE49-F238E27FC236}">
                    <a16:creationId xmlns:a16="http://schemas.microsoft.com/office/drawing/2014/main" id="{E024756C-AD42-49AC-9952-BAD3355F7D29}"/>
                  </a:ext>
                </a:extLst>
              </p:cNvPr>
              <p:cNvSpPr txBox="1"/>
              <p:nvPr/>
            </p:nvSpPr>
            <p:spPr>
              <a:xfrm>
                <a:off x="949104" y="2016219"/>
                <a:ext cx="2618564" cy="307777"/>
              </a:xfrm>
              <a:prstGeom prst="rect">
                <a:avLst/>
              </a:prstGeom>
              <a:noFill/>
            </p:spPr>
            <p:txBody>
              <a:bodyPr wrap="square" rtlCol="0">
                <a:spAutoFit/>
              </a:bodyPr>
              <a:lstStyle/>
              <a:p>
                <a:pPr algn="ctr"/>
                <a:r>
                  <a:rPr lang="nb-NO" sz="1400" dirty="0" err="1"/>
                  <a:t>Verkaufschance</a:t>
                </a:r>
                <a:r>
                  <a:rPr lang="nb-NO" sz="1400" dirty="0"/>
                  <a:t> </a:t>
                </a:r>
                <a:r>
                  <a:rPr lang="nb-NO" sz="1400" dirty="0" err="1"/>
                  <a:t>erfasst</a:t>
                </a:r>
                <a:endParaRPr lang="en-US" sz="1400" dirty="0"/>
              </a:p>
            </p:txBody>
          </p:sp>
        </p:grpSp>
        <p:sp>
          <p:nvSpPr>
            <p:cNvPr id="194" name="TextBox 51">
              <a:extLst>
                <a:ext uri="{FF2B5EF4-FFF2-40B4-BE49-F238E27FC236}">
                  <a16:creationId xmlns:a16="http://schemas.microsoft.com/office/drawing/2014/main" id="{CCB24E64-734F-4562-A1A6-96D8DE3EC3F2}"/>
                </a:ext>
              </a:extLst>
            </p:cNvPr>
            <p:cNvSpPr txBox="1"/>
            <p:nvPr/>
          </p:nvSpPr>
          <p:spPr>
            <a:xfrm>
              <a:off x="735413" y="3783796"/>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10%</a:t>
              </a:r>
            </a:p>
          </p:txBody>
        </p:sp>
        <p:sp>
          <p:nvSpPr>
            <p:cNvPr id="195" name="TextBox 103">
              <a:extLst>
                <a:ext uri="{FF2B5EF4-FFF2-40B4-BE49-F238E27FC236}">
                  <a16:creationId xmlns:a16="http://schemas.microsoft.com/office/drawing/2014/main" id="{B0D1AB3E-9275-4967-9BEF-F9003208502D}"/>
                </a:ext>
              </a:extLst>
            </p:cNvPr>
            <p:cNvSpPr txBox="1"/>
            <p:nvPr/>
          </p:nvSpPr>
          <p:spPr>
            <a:xfrm>
              <a:off x="1280303" y="3791501"/>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30%</a:t>
              </a:r>
            </a:p>
          </p:txBody>
        </p:sp>
        <p:sp>
          <p:nvSpPr>
            <p:cNvPr id="196" name="TextBox 104">
              <a:extLst>
                <a:ext uri="{FF2B5EF4-FFF2-40B4-BE49-F238E27FC236}">
                  <a16:creationId xmlns:a16="http://schemas.microsoft.com/office/drawing/2014/main" id="{E71A08B3-9D28-4ACC-AB92-96CEE675B732}"/>
                </a:ext>
              </a:extLst>
            </p:cNvPr>
            <p:cNvSpPr txBox="1"/>
            <p:nvPr/>
          </p:nvSpPr>
          <p:spPr>
            <a:xfrm>
              <a:off x="1814646" y="3785926"/>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60%</a:t>
              </a:r>
            </a:p>
          </p:txBody>
        </p:sp>
        <p:sp>
          <p:nvSpPr>
            <p:cNvPr id="200" name="TextBox 104">
              <a:extLst>
                <a:ext uri="{FF2B5EF4-FFF2-40B4-BE49-F238E27FC236}">
                  <a16:creationId xmlns:a16="http://schemas.microsoft.com/office/drawing/2014/main" id="{72DE0525-C81C-4D3F-8B5E-839A5A93AF02}"/>
                </a:ext>
              </a:extLst>
            </p:cNvPr>
            <p:cNvSpPr txBox="1"/>
            <p:nvPr/>
          </p:nvSpPr>
          <p:spPr>
            <a:xfrm>
              <a:off x="2370760" y="3778398"/>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80%</a:t>
              </a:r>
            </a:p>
          </p:txBody>
        </p:sp>
        <p:sp>
          <p:nvSpPr>
            <p:cNvPr id="201" name="TextBox 104">
              <a:extLst>
                <a:ext uri="{FF2B5EF4-FFF2-40B4-BE49-F238E27FC236}">
                  <a16:creationId xmlns:a16="http://schemas.microsoft.com/office/drawing/2014/main" id="{C330BAD0-0082-4EA7-B187-D4675869FCCA}"/>
                </a:ext>
              </a:extLst>
            </p:cNvPr>
            <p:cNvSpPr txBox="1"/>
            <p:nvPr/>
          </p:nvSpPr>
          <p:spPr>
            <a:xfrm>
              <a:off x="2885116" y="3803110"/>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99%</a:t>
              </a:r>
            </a:p>
          </p:txBody>
        </p:sp>
      </p:grpSp>
      <p:sp>
        <p:nvSpPr>
          <p:cNvPr id="148" name="Rektangel 147">
            <a:extLst>
              <a:ext uri="{FF2B5EF4-FFF2-40B4-BE49-F238E27FC236}">
                <a16:creationId xmlns:a16="http://schemas.microsoft.com/office/drawing/2014/main" id="{DFE81D15-40BB-4A0B-A64D-4D365B953665}"/>
              </a:ext>
            </a:extLst>
          </p:cNvPr>
          <p:cNvSpPr/>
          <p:nvPr/>
        </p:nvSpPr>
        <p:spPr>
          <a:xfrm>
            <a:off x="254122" y="6331995"/>
            <a:ext cx="148843" cy="14885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kstSylinder 48">
            <a:extLst>
              <a:ext uri="{FF2B5EF4-FFF2-40B4-BE49-F238E27FC236}">
                <a16:creationId xmlns:a16="http://schemas.microsoft.com/office/drawing/2014/main" id="{D4A9A8E8-016C-4F4F-AC57-B657582E06D2}"/>
              </a:ext>
            </a:extLst>
          </p:cNvPr>
          <p:cNvSpPr txBox="1"/>
          <p:nvPr/>
        </p:nvSpPr>
        <p:spPr>
          <a:xfrm>
            <a:off x="360166" y="6286251"/>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Sales Standard</a:t>
            </a:r>
            <a:endParaRPr kumimoji="0" lang="en-US" sz="1100" b="0" i="1"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50" name="Rektangel 149">
            <a:extLst>
              <a:ext uri="{FF2B5EF4-FFF2-40B4-BE49-F238E27FC236}">
                <a16:creationId xmlns:a16="http://schemas.microsoft.com/office/drawing/2014/main" id="{1CFEDF05-E0E0-4232-B41B-D25055EA2055}"/>
              </a:ext>
            </a:extLst>
          </p:cNvPr>
          <p:cNvSpPr/>
          <p:nvPr/>
        </p:nvSpPr>
        <p:spPr>
          <a:xfrm>
            <a:off x="254122" y="6572339"/>
            <a:ext cx="148843" cy="148856"/>
          </a:xfrm>
          <a:prstGeom prst="rect">
            <a:avLst/>
          </a:prstGeom>
          <a:solidFill>
            <a:schemeClr val="bg1"/>
          </a:solidFill>
          <a:ln w="28575">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kstSylinder 48">
            <a:extLst>
              <a:ext uri="{FF2B5EF4-FFF2-40B4-BE49-F238E27FC236}">
                <a16:creationId xmlns:a16="http://schemas.microsoft.com/office/drawing/2014/main" id="{0BA6C971-F2F9-4E3D-9045-7C6DF6E1D948}"/>
              </a:ext>
            </a:extLst>
          </p:cNvPr>
          <p:cNvSpPr txBox="1"/>
          <p:nvPr/>
        </p:nvSpPr>
        <p:spPr>
          <a:xfrm>
            <a:off x="445757" y="6526595"/>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Sales Professional</a:t>
            </a:r>
            <a:endParaRPr kumimoji="0" lang="en-US" sz="1100" b="0" i="1"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03" name="TekstSylinder 48">
            <a:extLst>
              <a:ext uri="{FF2B5EF4-FFF2-40B4-BE49-F238E27FC236}">
                <a16:creationId xmlns:a16="http://schemas.microsoft.com/office/drawing/2014/main" id="{1DB904B5-F3E9-4285-90D4-4E7F9A29E35A}"/>
              </a:ext>
            </a:extLst>
          </p:cNvPr>
          <p:cNvSpPr txBox="1"/>
          <p:nvPr/>
        </p:nvSpPr>
        <p:spPr>
          <a:xfrm>
            <a:off x="2697483" y="5164381"/>
            <a:ext cx="1810058" cy="523220"/>
          </a:xfrm>
          <a:prstGeom prst="rect">
            <a:avLst/>
          </a:prstGeom>
          <a:noFill/>
        </p:spPr>
        <p:txBody>
          <a:bodyPr wrap="square" rtlCol="0">
            <a:spAutoFit/>
          </a:bodyPr>
          <a:lstStyle/>
          <a:p>
            <a:pPr algn="ctr">
              <a:defRPr/>
            </a:pPr>
            <a:r>
              <a:rPr lang="nb-NO" sz="1400" dirty="0" err="1"/>
              <a:t>Verkaufsprozess</a:t>
            </a:r>
            <a:endParaRPr lang="en-US" sz="1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noProof="0" dirty="0">
                <a:solidFill>
                  <a:srgbClr val="2B2929"/>
                </a:solidFill>
                <a:latin typeface="Arial" panose="020B0604020202020204"/>
              </a:rPr>
              <a:t>(</a:t>
            </a:r>
            <a:r>
              <a:rPr lang="nb-NO" sz="1400" noProof="0" dirty="0" err="1">
                <a:solidFill>
                  <a:srgbClr val="2B2929"/>
                </a:solidFill>
                <a:latin typeface="Arial" panose="020B0604020202020204"/>
              </a:rPr>
              <a:t>Leitfaden</a:t>
            </a:r>
            <a:r>
              <a:rPr lang="nb-NO" sz="1400" noProof="0" dirty="0">
                <a:solidFill>
                  <a:srgbClr val="2B2929"/>
                </a:solidFill>
                <a:latin typeface="Arial" panose="020B0604020202020204"/>
              </a:rPr>
              <a:t>)</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111" name="Group 110">
            <a:extLst>
              <a:ext uri="{FF2B5EF4-FFF2-40B4-BE49-F238E27FC236}">
                <a16:creationId xmlns:a16="http://schemas.microsoft.com/office/drawing/2014/main" id="{383D6A07-1023-4DDA-A397-F4088E70B5FF}"/>
              </a:ext>
            </a:extLst>
          </p:cNvPr>
          <p:cNvGrpSpPr>
            <a:grpSpLocks noChangeAspect="1"/>
          </p:cNvGrpSpPr>
          <p:nvPr/>
        </p:nvGrpSpPr>
        <p:grpSpPr>
          <a:xfrm>
            <a:off x="2212696" y="3526555"/>
            <a:ext cx="2978511" cy="1605361"/>
            <a:chOff x="6460044" y="1664258"/>
            <a:chExt cx="4569347" cy="2498777"/>
          </a:xfrm>
        </p:grpSpPr>
        <p:sp>
          <p:nvSpPr>
            <p:cNvPr id="60" name="TekstSylinder 48">
              <a:extLst>
                <a:ext uri="{FF2B5EF4-FFF2-40B4-BE49-F238E27FC236}">
                  <a16:creationId xmlns:a16="http://schemas.microsoft.com/office/drawing/2014/main" id="{EF8F9E79-E63E-4335-8686-17E607943D2A}"/>
                </a:ext>
              </a:extLst>
            </p:cNvPr>
            <p:cNvSpPr txBox="1"/>
            <p:nvPr/>
          </p:nvSpPr>
          <p:spPr>
            <a:xfrm>
              <a:off x="7432649" y="219079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Tilbud</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7363E249-CD99-4E22-8150-10B1A918C823}"/>
                </a:ext>
              </a:extLst>
            </p:cNvPr>
            <p:cNvGrpSpPr/>
            <p:nvPr/>
          </p:nvGrpSpPr>
          <p:grpSpPr>
            <a:xfrm>
              <a:off x="6460044" y="1664258"/>
              <a:ext cx="4569347" cy="2498777"/>
              <a:chOff x="5362928" y="3429000"/>
              <a:chExt cx="4569347" cy="2498777"/>
            </a:xfrm>
          </p:grpSpPr>
          <p:sp>
            <p:nvSpPr>
              <p:cNvPr id="62" name="Rektangel 58">
                <a:extLst>
                  <a:ext uri="{FF2B5EF4-FFF2-40B4-BE49-F238E27FC236}">
                    <a16:creationId xmlns:a16="http://schemas.microsoft.com/office/drawing/2014/main" id="{F31340BD-FB94-4404-A821-DECA02AACEBB}"/>
                  </a:ext>
                </a:extLst>
              </p:cNvPr>
              <p:cNvSpPr/>
              <p:nvPr/>
            </p:nvSpPr>
            <p:spPr>
              <a:xfrm rot="5400000">
                <a:off x="6398213" y="2393715"/>
                <a:ext cx="2498777" cy="4569347"/>
              </a:xfrm>
              <a:prstGeom prst="rect">
                <a:avLst/>
              </a:prstGeom>
              <a:ln w="38100">
                <a:solidFill>
                  <a:srgbClr val="EF7545"/>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3" name="Pil: vinkeltegn 157">
                <a:extLst>
                  <a:ext uri="{FF2B5EF4-FFF2-40B4-BE49-F238E27FC236}">
                    <a16:creationId xmlns:a16="http://schemas.microsoft.com/office/drawing/2014/main" id="{4C4B62B2-73C9-437E-82D8-D58A65251FD7}"/>
                  </a:ext>
                </a:extLst>
              </p:cNvPr>
              <p:cNvSpPr/>
              <p:nvPr/>
            </p:nvSpPr>
            <p:spPr>
              <a:xfrm>
                <a:off x="5550782" y="3685602"/>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4" name="Pil: vinkeltegn 158">
                <a:extLst>
                  <a:ext uri="{FF2B5EF4-FFF2-40B4-BE49-F238E27FC236}">
                    <a16:creationId xmlns:a16="http://schemas.microsoft.com/office/drawing/2014/main" id="{78F65725-E7D2-4521-AEEA-16E0F142A022}"/>
                  </a:ext>
                </a:extLst>
              </p:cNvPr>
              <p:cNvSpPr/>
              <p:nvPr/>
            </p:nvSpPr>
            <p:spPr>
              <a:xfrm>
                <a:off x="6625035" y="3691175"/>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5" name="Pil: vinkeltegn 160">
                <a:extLst>
                  <a:ext uri="{FF2B5EF4-FFF2-40B4-BE49-F238E27FC236}">
                    <a16:creationId xmlns:a16="http://schemas.microsoft.com/office/drawing/2014/main" id="{89038525-FF7B-4B1A-B336-E88EA6004A26}"/>
                  </a:ext>
                </a:extLst>
              </p:cNvPr>
              <p:cNvSpPr/>
              <p:nvPr/>
            </p:nvSpPr>
            <p:spPr>
              <a:xfrm>
                <a:off x="7654263" y="3692226"/>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6" name="Pil: vinkeltegn 160">
                <a:extLst>
                  <a:ext uri="{FF2B5EF4-FFF2-40B4-BE49-F238E27FC236}">
                    <a16:creationId xmlns:a16="http://schemas.microsoft.com/office/drawing/2014/main" id="{505BA2EF-CC63-431E-A2A4-606895B07434}"/>
                  </a:ext>
                </a:extLst>
              </p:cNvPr>
              <p:cNvSpPr/>
              <p:nvPr/>
            </p:nvSpPr>
            <p:spPr>
              <a:xfrm>
                <a:off x="8635337" y="3680147"/>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67" name="Rett linje 124">
                <a:extLst>
                  <a:ext uri="{FF2B5EF4-FFF2-40B4-BE49-F238E27FC236}">
                    <a16:creationId xmlns:a16="http://schemas.microsoft.com/office/drawing/2014/main" id="{E2A215AC-D1D9-4212-8215-C1C0EDFD56EA}"/>
                  </a:ext>
                </a:extLst>
              </p:cNvPr>
              <p:cNvCxnSpPr>
                <a:cxnSpLocks/>
              </p:cNvCxnSpPr>
              <p:nvPr/>
            </p:nvCxnSpPr>
            <p:spPr>
              <a:xfrm flipV="1">
                <a:off x="6453535" y="4380807"/>
                <a:ext cx="0" cy="1264093"/>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Rett linje 124">
                <a:extLst>
                  <a:ext uri="{FF2B5EF4-FFF2-40B4-BE49-F238E27FC236}">
                    <a16:creationId xmlns:a16="http://schemas.microsoft.com/office/drawing/2014/main" id="{1FE6299F-8373-42F0-A56E-850CE7CB411E}"/>
                  </a:ext>
                </a:extLst>
              </p:cNvPr>
              <p:cNvCxnSpPr>
                <a:cxnSpLocks/>
              </p:cNvCxnSpPr>
              <p:nvPr/>
            </p:nvCxnSpPr>
            <p:spPr>
              <a:xfrm flipV="1">
                <a:off x="7530383" y="4367415"/>
                <a:ext cx="0" cy="1264093"/>
              </a:xfrm>
              <a:prstGeom prst="line">
                <a:avLst/>
              </a:prstGeom>
              <a:ln w="19050"/>
            </p:spPr>
            <p:style>
              <a:lnRef idx="1">
                <a:schemeClr val="dk1"/>
              </a:lnRef>
              <a:fillRef idx="0">
                <a:schemeClr val="dk1"/>
              </a:fillRef>
              <a:effectRef idx="0">
                <a:schemeClr val="dk1"/>
              </a:effectRef>
              <a:fontRef idx="minor">
                <a:schemeClr val="tx1"/>
              </a:fontRef>
            </p:style>
          </p:cxnSp>
          <p:cxnSp>
            <p:nvCxnSpPr>
              <p:cNvPr id="71" name="Rett linje 124">
                <a:extLst>
                  <a:ext uri="{FF2B5EF4-FFF2-40B4-BE49-F238E27FC236}">
                    <a16:creationId xmlns:a16="http://schemas.microsoft.com/office/drawing/2014/main" id="{E8B87886-6ED4-4861-A820-E9FE13992BC7}"/>
                  </a:ext>
                </a:extLst>
              </p:cNvPr>
              <p:cNvCxnSpPr>
                <a:cxnSpLocks/>
              </p:cNvCxnSpPr>
              <p:nvPr/>
            </p:nvCxnSpPr>
            <p:spPr>
              <a:xfrm flipV="1">
                <a:off x="8605150" y="4367415"/>
                <a:ext cx="0" cy="1264093"/>
              </a:xfrm>
              <a:prstGeom prst="line">
                <a:avLst/>
              </a:prstGeom>
              <a:ln w="19050"/>
            </p:spPr>
            <p:style>
              <a:lnRef idx="1">
                <a:schemeClr val="dk1"/>
              </a:lnRef>
              <a:fillRef idx="0">
                <a:schemeClr val="dk1"/>
              </a:fillRef>
              <a:effectRef idx="0">
                <a:schemeClr val="dk1"/>
              </a:effectRef>
              <a:fontRef idx="minor">
                <a:schemeClr val="tx1"/>
              </a:fontRef>
            </p:style>
          </p:cxnSp>
          <p:sp>
            <p:nvSpPr>
              <p:cNvPr id="73" name="Rektangel: avrundede hjørner 141">
                <a:extLst>
                  <a:ext uri="{FF2B5EF4-FFF2-40B4-BE49-F238E27FC236}">
                    <a16:creationId xmlns:a16="http://schemas.microsoft.com/office/drawing/2014/main" id="{164AEC3D-C4EE-45A5-8FD2-75DBB90A8056}"/>
                  </a:ext>
                </a:extLst>
              </p:cNvPr>
              <p:cNvSpPr/>
              <p:nvPr/>
            </p:nvSpPr>
            <p:spPr>
              <a:xfrm rot="5400000">
                <a:off x="5298631" y="4623331"/>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Rektangel: avrundede hjørner 141">
                <a:extLst>
                  <a:ext uri="{FF2B5EF4-FFF2-40B4-BE49-F238E27FC236}">
                    <a16:creationId xmlns:a16="http://schemas.microsoft.com/office/drawing/2014/main" id="{3A02782E-A008-4E2F-BC97-7237A4250674}"/>
                  </a:ext>
                </a:extLst>
              </p:cNvPr>
              <p:cNvSpPr/>
              <p:nvPr/>
            </p:nvSpPr>
            <p:spPr>
              <a:xfrm rot="5400000">
                <a:off x="6335390" y="4579144"/>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Rektangel: avrundede hjørner 141">
                <a:extLst>
                  <a:ext uri="{FF2B5EF4-FFF2-40B4-BE49-F238E27FC236}">
                    <a16:creationId xmlns:a16="http://schemas.microsoft.com/office/drawing/2014/main" id="{81E5CB1D-C135-48CB-9E11-B7FFB66BC296}"/>
                  </a:ext>
                </a:extLst>
              </p:cNvPr>
              <p:cNvSpPr/>
              <p:nvPr/>
            </p:nvSpPr>
            <p:spPr>
              <a:xfrm rot="5400000">
                <a:off x="7444221" y="4565752"/>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Rektangel: avrundede hjørner 141">
                <a:extLst>
                  <a:ext uri="{FF2B5EF4-FFF2-40B4-BE49-F238E27FC236}">
                    <a16:creationId xmlns:a16="http://schemas.microsoft.com/office/drawing/2014/main" id="{80312BC6-EA2E-4DA7-B147-AD2F50F20368}"/>
                  </a:ext>
                </a:extLst>
              </p:cNvPr>
              <p:cNvSpPr/>
              <p:nvPr/>
            </p:nvSpPr>
            <p:spPr>
              <a:xfrm rot="5400000">
                <a:off x="8507869" y="4556266"/>
                <a:ext cx="1309849"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8" name="Rett linje 154">
                <a:extLst>
                  <a:ext uri="{FF2B5EF4-FFF2-40B4-BE49-F238E27FC236}">
                    <a16:creationId xmlns:a16="http://schemas.microsoft.com/office/drawing/2014/main" id="{E7938C13-F57E-4112-A1E1-2382A46EC8AD}"/>
                  </a:ext>
                </a:extLst>
              </p:cNvPr>
              <p:cNvCxnSpPr>
                <a:cxnSpLocks/>
              </p:cNvCxnSpPr>
              <p:nvPr/>
            </p:nvCxnSpPr>
            <p:spPr>
              <a:xfrm>
                <a:off x="5642828" y="4630422"/>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Rett linje 154">
                <a:extLst>
                  <a:ext uri="{FF2B5EF4-FFF2-40B4-BE49-F238E27FC236}">
                    <a16:creationId xmlns:a16="http://schemas.microsoft.com/office/drawing/2014/main" id="{E4F79BB8-63B7-4797-BA98-6BD20CCD22B9}"/>
                  </a:ext>
                </a:extLst>
              </p:cNvPr>
              <p:cNvCxnSpPr>
                <a:cxnSpLocks/>
              </p:cNvCxnSpPr>
              <p:nvPr/>
            </p:nvCxnSpPr>
            <p:spPr>
              <a:xfrm>
                <a:off x="5642828" y="4782822"/>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Rett linje 154">
                <a:extLst>
                  <a:ext uri="{FF2B5EF4-FFF2-40B4-BE49-F238E27FC236}">
                    <a16:creationId xmlns:a16="http://schemas.microsoft.com/office/drawing/2014/main" id="{A9470534-0DD1-4EB5-8C2E-5D09A7B87FB9}"/>
                  </a:ext>
                </a:extLst>
              </p:cNvPr>
              <p:cNvCxnSpPr>
                <a:cxnSpLocks/>
              </p:cNvCxnSpPr>
              <p:nvPr/>
            </p:nvCxnSpPr>
            <p:spPr>
              <a:xfrm>
                <a:off x="5642828" y="4942190"/>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Rett linje 154">
                <a:extLst>
                  <a:ext uri="{FF2B5EF4-FFF2-40B4-BE49-F238E27FC236}">
                    <a16:creationId xmlns:a16="http://schemas.microsoft.com/office/drawing/2014/main" id="{D8C7661D-9A78-4CBB-BF44-C4A9539A3283}"/>
                  </a:ext>
                </a:extLst>
              </p:cNvPr>
              <p:cNvCxnSpPr>
                <a:cxnSpLocks/>
              </p:cNvCxnSpPr>
              <p:nvPr/>
            </p:nvCxnSpPr>
            <p:spPr>
              <a:xfrm>
                <a:off x="5642828" y="5106999"/>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54">
                <a:extLst>
                  <a:ext uri="{FF2B5EF4-FFF2-40B4-BE49-F238E27FC236}">
                    <a16:creationId xmlns:a16="http://schemas.microsoft.com/office/drawing/2014/main" id="{3A9317A5-9653-4160-9AE7-96F895C7A79A}"/>
                  </a:ext>
                </a:extLst>
              </p:cNvPr>
              <p:cNvCxnSpPr>
                <a:cxnSpLocks/>
              </p:cNvCxnSpPr>
              <p:nvPr/>
            </p:nvCxnSpPr>
            <p:spPr>
              <a:xfrm>
                <a:off x="5642828" y="5245046"/>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Rett linje 154">
                <a:extLst>
                  <a:ext uri="{FF2B5EF4-FFF2-40B4-BE49-F238E27FC236}">
                    <a16:creationId xmlns:a16="http://schemas.microsoft.com/office/drawing/2014/main" id="{BDA4507A-9BD4-42E8-AAB8-45FACA36F90D}"/>
                  </a:ext>
                </a:extLst>
              </p:cNvPr>
              <p:cNvCxnSpPr>
                <a:cxnSpLocks/>
              </p:cNvCxnSpPr>
              <p:nvPr/>
            </p:nvCxnSpPr>
            <p:spPr>
              <a:xfrm>
                <a:off x="6679587" y="4626728"/>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Rett linje 154">
                <a:extLst>
                  <a:ext uri="{FF2B5EF4-FFF2-40B4-BE49-F238E27FC236}">
                    <a16:creationId xmlns:a16="http://schemas.microsoft.com/office/drawing/2014/main" id="{B9D75002-95B3-4C0E-86A2-8DB52B08CC50}"/>
                  </a:ext>
                </a:extLst>
              </p:cNvPr>
              <p:cNvCxnSpPr>
                <a:cxnSpLocks/>
              </p:cNvCxnSpPr>
              <p:nvPr/>
            </p:nvCxnSpPr>
            <p:spPr>
              <a:xfrm>
                <a:off x="6679587" y="4779128"/>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154">
                <a:extLst>
                  <a:ext uri="{FF2B5EF4-FFF2-40B4-BE49-F238E27FC236}">
                    <a16:creationId xmlns:a16="http://schemas.microsoft.com/office/drawing/2014/main" id="{C1074B87-3642-486A-8A86-273384FA677A}"/>
                  </a:ext>
                </a:extLst>
              </p:cNvPr>
              <p:cNvCxnSpPr>
                <a:cxnSpLocks/>
              </p:cNvCxnSpPr>
              <p:nvPr/>
            </p:nvCxnSpPr>
            <p:spPr>
              <a:xfrm>
                <a:off x="6679587" y="4938496"/>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Rett linje 154">
                <a:extLst>
                  <a:ext uri="{FF2B5EF4-FFF2-40B4-BE49-F238E27FC236}">
                    <a16:creationId xmlns:a16="http://schemas.microsoft.com/office/drawing/2014/main" id="{5E6B520B-10E8-47C1-8F71-4E723496C927}"/>
                  </a:ext>
                </a:extLst>
              </p:cNvPr>
              <p:cNvCxnSpPr>
                <a:cxnSpLocks/>
              </p:cNvCxnSpPr>
              <p:nvPr/>
            </p:nvCxnSpPr>
            <p:spPr>
              <a:xfrm>
                <a:off x="6679587" y="5103305"/>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Rett linje 154">
                <a:extLst>
                  <a:ext uri="{FF2B5EF4-FFF2-40B4-BE49-F238E27FC236}">
                    <a16:creationId xmlns:a16="http://schemas.microsoft.com/office/drawing/2014/main" id="{F9924120-3929-4A68-8F8E-C6D85B65E85F}"/>
                  </a:ext>
                </a:extLst>
              </p:cNvPr>
              <p:cNvCxnSpPr>
                <a:cxnSpLocks/>
              </p:cNvCxnSpPr>
              <p:nvPr/>
            </p:nvCxnSpPr>
            <p:spPr>
              <a:xfrm>
                <a:off x="6679587" y="5254364"/>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Rett linje 154">
                <a:extLst>
                  <a:ext uri="{FF2B5EF4-FFF2-40B4-BE49-F238E27FC236}">
                    <a16:creationId xmlns:a16="http://schemas.microsoft.com/office/drawing/2014/main" id="{ECCA38F1-95B2-44EB-8FE2-B8367FDC1E37}"/>
                  </a:ext>
                </a:extLst>
              </p:cNvPr>
              <p:cNvCxnSpPr>
                <a:cxnSpLocks/>
              </p:cNvCxnSpPr>
              <p:nvPr/>
            </p:nvCxnSpPr>
            <p:spPr>
              <a:xfrm>
                <a:off x="7784956" y="4621111"/>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Rett linje 154">
                <a:extLst>
                  <a:ext uri="{FF2B5EF4-FFF2-40B4-BE49-F238E27FC236}">
                    <a16:creationId xmlns:a16="http://schemas.microsoft.com/office/drawing/2014/main" id="{243674F9-637B-4FD9-9051-DA58732F717B}"/>
                  </a:ext>
                </a:extLst>
              </p:cNvPr>
              <p:cNvCxnSpPr>
                <a:cxnSpLocks/>
              </p:cNvCxnSpPr>
              <p:nvPr/>
            </p:nvCxnSpPr>
            <p:spPr>
              <a:xfrm>
                <a:off x="7784956" y="4773511"/>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Rett linje 154">
                <a:extLst>
                  <a:ext uri="{FF2B5EF4-FFF2-40B4-BE49-F238E27FC236}">
                    <a16:creationId xmlns:a16="http://schemas.microsoft.com/office/drawing/2014/main" id="{0B50EDE5-A4BB-496C-85EB-9CBA49BDBE07}"/>
                  </a:ext>
                </a:extLst>
              </p:cNvPr>
              <p:cNvCxnSpPr>
                <a:cxnSpLocks/>
              </p:cNvCxnSpPr>
              <p:nvPr/>
            </p:nvCxnSpPr>
            <p:spPr>
              <a:xfrm>
                <a:off x="7784956" y="4932879"/>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Rett linje 154">
                <a:extLst>
                  <a:ext uri="{FF2B5EF4-FFF2-40B4-BE49-F238E27FC236}">
                    <a16:creationId xmlns:a16="http://schemas.microsoft.com/office/drawing/2014/main" id="{1B8A1D90-EC9B-47E3-977C-28BC4D80F4C3}"/>
                  </a:ext>
                </a:extLst>
              </p:cNvPr>
              <p:cNvCxnSpPr>
                <a:cxnSpLocks/>
              </p:cNvCxnSpPr>
              <p:nvPr/>
            </p:nvCxnSpPr>
            <p:spPr>
              <a:xfrm>
                <a:off x="7784956" y="5097688"/>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154">
                <a:extLst>
                  <a:ext uri="{FF2B5EF4-FFF2-40B4-BE49-F238E27FC236}">
                    <a16:creationId xmlns:a16="http://schemas.microsoft.com/office/drawing/2014/main" id="{B1092778-06A8-44C3-BA52-2C55A67675F3}"/>
                  </a:ext>
                </a:extLst>
              </p:cNvPr>
              <p:cNvCxnSpPr>
                <a:cxnSpLocks/>
              </p:cNvCxnSpPr>
              <p:nvPr/>
            </p:nvCxnSpPr>
            <p:spPr>
              <a:xfrm>
                <a:off x="8874061" y="4610869"/>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154">
                <a:extLst>
                  <a:ext uri="{FF2B5EF4-FFF2-40B4-BE49-F238E27FC236}">
                    <a16:creationId xmlns:a16="http://schemas.microsoft.com/office/drawing/2014/main" id="{299A3587-2381-488F-BDF1-445CFD07E314}"/>
                  </a:ext>
                </a:extLst>
              </p:cNvPr>
              <p:cNvCxnSpPr>
                <a:cxnSpLocks/>
              </p:cNvCxnSpPr>
              <p:nvPr/>
            </p:nvCxnSpPr>
            <p:spPr>
              <a:xfrm>
                <a:off x="8874061" y="4763269"/>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Rett linje 154">
                <a:extLst>
                  <a:ext uri="{FF2B5EF4-FFF2-40B4-BE49-F238E27FC236}">
                    <a16:creationId xmlns:a16="http://schemas.microsoft.com/office/drawing/2014/main" id="{4248DBA2-3831-47A2-BE21-15019F62D5D7}"/>
                  </a:ext>
                </a:extLst>
              </p:cNvPr>
              <p:cNvCxnSpPr>
                <a:cxnSpLocks/>
              </p:cNvCxnSpPr>
              <p:nvPr/>
            </p:nvCxnSpPr>
            <p:spPr>
              <a:xfrm>
                <a:off x="8874061" y="4922637"/>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9" name="Grafikk 11" descr="Sjekkboks avmerket med heldekkende fyll">
                <a:extLst>
                  <a:ext uri="{FF2B5EF4-FFF2-40B4-BE49-F238E27FC236}">
                    <a16:creationId xmlns:a16="http://schemas.microsoft.com/office/drawing/2014/main" id="{FEAE4558-2ED1-4E27-8F01-5B78304D426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692153" y="5259292"/>
                <a:ext cx="452051" cy="452051"/>
              </a:xfrm>
              <a:prstGeom prst="rect">
                <a:avLst/>
              </a:prstGeom>
            </p:spPr>
          </p:pic>
        </p:grpSp>
        <p:sp>
          <p:nvSpPr>
            <p:cNvPr id="52" name="TextBox 51">
              <a:extLst>
                <a:ext uri="{FF2B5EF4-FFF2-40B4-BE49-F238E27FC236}">
                  <a16:creationId xmlns:a16="http://schemas.microsoft.com/office/drawing/2014/main" id="{A58D5877-0BB3-4E3B-829A-0851EE942055}"/>
                </a:ext>
              </a:extLst>
            </p:cNvPr>
            <p:cNvSpPr txBox="1"/>
            <p:nvPr/>
          </p:nvSpPr>
          <p:spPr>
            <a:xfrm>
              <a:off x="6877810" y="2009423"/>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10%</a:t>
              </a:r>
            </a:p>
          </p:txBody>
        </p:sp>
        <p:sp>
          <p:nvSpPr>
            <p:cNvPr id="104" name="TextBox 103">
              <a:extLst>
                <a:ext uri="{FF2B5EF4-FFF2-40B4-BE49-F238E27FC236}">
                  <a16:creationId xmlns:a16="http://schemas.microsoft.com/office/drawing/2014/main" id="{D8365E38-A095-402B-9D40-BF68B1E5A0C2}"/>
                </a:ext>
              </a:extLst>
            </p:cNvPr>
            <p:cNvSpPr txBox="1"/>
            <p:nvPr/>
          </p:nvSpPr>
          <p:spPr>
            <a:xfrm>
              <a:off x="7941326" y="2019465"/>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30%</a:t>
              </a:r>
            </a:p>
          </p:txBody>
        </p:sp>
        <p:sp>
          <p:nvSpPr>
            <p:cNvPr id="105" name="TextBox 104">
              <a:extLst>
                <a:ext uri="{FF2B5EF4-FFF2-40B4-BE49-F238E27FC236}">
                  <a16:creationId xmlns:a16="http://schemas.microsoft.com/office/drawing/2014/main" id="{EFFB4592-EBD8-4297-B47C-6DA15AFBC2FE}"/>
                </a:ext>
              </a:extLst>
            </p:cNvPr>
            <p:cNvSpPr txBox="1"/>
            <p:nvPr/>
          </p:nvSpPr>
          <p:spPr>
            <a:xfrm>
              <a:off x="8990218" y="2011700"/>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60%</a:t>
              </a:r>
            </a:p>
          </p:txBody>
        </p:sp>
        <p:sp>
          <p:nvSpPr>
            <p:cNvPr id="106" name="TextBox 105">
              <a:extLst>
                <a:ext uri="{FF2B5EF4-FFF2-40B4-BE49-F238E27FC236}">
                  <a16:creationId xmlns:a16="http://schemas.microsoft.com/office/drawing/2014/main" id="{010172F8-2EDB-435E-8D7B-0FD852625D3A}"/>
                </a:ext>
              </a:extLst>
            </p:cNvPr>
            <p:cNvSpPr txBox="1"/>
            <p:nvPr/>
          </p:nvSpPr>
          <p:spPr>
            <a:xfrm>
              <a:off x="9939899" y="2017920"/>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80%</a:t>
              </a:r>
            </a:p>
          </p:txBody>
        </p:sp>
        <p:pic>
          <p:nvPicPr>
            <p:cNvPr id="55" name="Graphic 54" descr="Badge with solid fill">
              <a:extLst>
                <a:ext uri="{FF2B5EF4-FFF2-40B4-BE49-F238E27FC236}">
                  <a16:creationId xmlns:a16="http://schemas.microsoft.com/office/drawing/2014/main" id="{0855AEE5-5481-4867-A06C-D78E72491011}"/>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240797" y="2477559"/>
              <a:ext cx="325948" cy="325948"/>
            </a:xfrm>
            <a:prstGeom prst="rect">
              <a:avLst/>
            </a:prstGeom>
          </p:spPr>
        </p:pic>
        <p:pic>
          <p:nvPicPr>
            <p:cNvPr id="57" name="Graphic 56" descr="Badge 3 with solid fill">
              <a:extLst>
                <a:ext uri="{FF2B5EF4-FFF2-40B4-BE49-F238E27FC236}">
                  <a16:creationId xmlns:a16="http://schemas.microsoft.com/office/drawing/2014/main" id="{5D595BF8-D6F7-4550-8274-FBE3503F5811}"/>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335340" y="2474950"/>
              <a:ext cx="320090" cy="320090"/>
            </a:xfrm>
            <a:prstGeom prst="rect">
              <a:avLst/>
            </a:prstGeom>
          </p:spPr>
        </p:pic>
        <p:pic>
          <p:nvPicPr>
            <p:cNvPr id="108" name="Graphic 107" descr="Badge 1 with solid fill">
              <a:extLst>
                <a:ext uri="{FF2B5EF4-FFF2-40B4-BE49-F238E27FC236}">
                  <a16:creationId xmlns:a16="http://schemas.microsoft.com/office/drawing/2014/main" id="{92CBFA4C-0721-40C6-A5CE-A023C6A3DE59}"/>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190107" y="2481765"/>
              <a:ext cx="325948" cy="325948"/>
            </a:xfrm>
            <a:prstGeom prst="rect">
              <a:avLst/>
            </a:prstGeom>
          </p:spPr>
        </p:pic>
        <p:pic>
          <p:nvPicPr>
            <p:cNvPr id="110" name="Graphic 109" descr="Badge 4 with solid fill">
              <a:extLst>
                <a:ext uri="{FF2B5EF4-FFF2-40B4-BE49-F238E27FC236}">
                  <a16:creationId xmlns:a16="http://schemas.microsoft.com/office/drawing/2014/main" id="{D32098CA-A1D1-404C-9C89-3D6A614ED24D}"/>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510524" y="2449640"/>
              <a:ext cx="325948" cy="325948"/>
            </a:xfrm>
            <a:prstGeom prst="rect">
              <a:avLst/>
            </a:prstGeom>
          </p:spPr>
        </p:pic>
      </p:grpSp>
      <p:sp>
        <p:nvSpPr>
          <p:cNvPr id="112" name="TekstSylinder 48">
            <a:extLst>
              <a:ext uri="{FF2B5EF4-FFF2-40B4-BE49-F238E27FC236}">
                <a16:creationId xmlns:a16="http://schemas.microsoft.com/office/drawing/2014/main" id="{FFC92279-02CE-42AE-B0B7-E3E12E10F355}"/>
              </a:ext>
            </a:extLst>
          </p:cNvPr>
          <p:cNvSpPr txBox="1"/>
          <p:nvPr/>
        </p:nvSpPr>
        <p:spPr>
          <a:xfrm>
            <a:off x="6746910" y="3126990"/>
            <a:ext cx="18100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Angebot</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15" name="TekstSylinder 48">
            <a:extLst>
              <a:ext uri="{FF2B5EF4-FFF2-40B4-BE49-F238E27FC236}">
                <a16:creationId xmlns:a16="http://schemas.microsoft.com/office/drawing/2014/main" id="{C11A57A1-D7A9-4748-9723-3B5E0ACFC45C}"/>
              </a:ext>
            </a:extLst>
          </p:cNvPr>
          <p:cNvSpPr txBox="1"/>
          <p:nvPr/>
        </p:nvSpPr>
        <p:spPr>
          <a:xfrm>
            <a:off x="540330" y="5427677"/>
            <a:ext cx="1810058" cy="307777"/>
          </a:xfrm>
          <a:prstGeom prst="rect">
            <a:avLst/>
          </a:prstGeom>
          <a:noFill/>
        </p:spPr>
        <p:txBody>
          <a:bodyPr wrap="square" rtlCol="0">
            <a:spAutoFit/>
          </a:bodyPr>
          <a:lstStyle/>
          <a:p>
            <a:pPr algn="ctr">
              <a:defRPr/>
            </a:pPr>
            <a:r>
              <a:rPr lang="nb-NO" sz="1400" dirty="0"/>
              <a:t>Stakeholder</a:t>
            </a:r>
            <a:endParaRPr lang="en-US" sz="1400" dirty="0"/>
          </a:p>
        </p:txBody>
      </p:sp>
      <p:grpSp>
        <p:nvGrpSpPr>
          <p:cNvPr id="36" name="Group 35">
            <a:extLst>
              <a:ext uri="{FF2B5EF4-FFF2-40B4-BE49-F238E27FC236}">
                <a16:creationId xmlns:a16="http://schemas.microsoft.com/office/drawing/2014/main" id="{F810DA06-2C12-42C7-8030-8B503CDCAA6B}"/>
              </a:ext>
            </a:extLst>
          </p:cNvPr>
          <p:cNvGrpSpPr>
            <a:grpSpLocks noChangeAspect="1"/>
          </p:cNvGrpSpPr>
          <p:nvPr/>
        </p:nvGrpSpPr>
        <p:grpSpPr>
          <a:xfrm>
            <a:off x="1202984" y="4941577"/>
            <a:ext cx="503999" cy="503999"/>
            <a:chOff x="9425501" y="4349137"/>
            <a:chExt cx="1288576" cy="1288577"/>
          </a:xfrm>
        </p:grpSpPr>
        <p:grpSp>
          <p:nvGrpSpPr>
            <p:cNvPr id="116" name="Gruppe 25">
              <a:extLst>
                <a:ext uri="{FF2B5EF4-FFF2-40B4-BE49-F238E27FC236}">
                  <a16:creationId xmlns:a16="http://schemas.microsoft.com/office/drawing/2014/main" id="{F3C7128E-B0E1-4FFD-B563-A959060ADCDE}"/>
                </a:ext>
              </a:extLst>
            </p:cNvPr>
            <p:cNvGrpSpPr/>
            <p:nvPr/>
          </p:nvGrpSpPr>
          <p:grpSpPr>
            <a:xfrm>
              <a:off x="9425501" y="4349137"/>
              <a:ext cx="1288576" cy="1288577"/>
              <a:chOff x="3686623" y="4754761"/>
              <a:chExt cx="663099" cy="653204"/>
            </a:xfrm>
            <a:solidFill>
              <a:schemeClr val="bg1"/>
            </a:solidFill>
          </p:grpSpPr>
          <p:pic>
            <p:nvPicPr>
              <p:cNvPr id="118" name="Grafikk 18" descr="Brukere">
                <a:extLst>
                  <a:ext uri="{FF2B5EF4-FFF2-40B4-BE49-F238E27FC236}">
                    <a16:creationId xmlns:a16="http://schemas.microsoft.com/office/drawing/2014/main" id="{86770C63-058F-4BBB-805D-FF50FD38D827}"/>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3764928" y="4793701"/>
                <a:ext cx="541062" cy="541062"/>
              </a:xfrm>
              <a:prstGeom prst="rect">
                <a:avLst/>
              </a:prstGeom>
            </p:spPr>
          </p:pic>
          <p:sp>
            <p:nvSpPr>
              <p:cNvPr id="119" name="Ellipse 51">
                <a:extLst>
                  <a:ext uri="{FF2B5EF4-FFF2-40B4-BE49-F238E27FC236}">
                    <a16:creationId xmlns:a16="http://schemas.microsoft.com/office/drawing/2014/main" id="{8ECE1AB8-D980-424D-B651-2D672A9ECBAE}"/>
                  </a:ext>
                </a:extLst>
              </p:cNvPr>
              <p:cNvSpPr/>
              <p:nvPr/>
            </p:nvSpPr>
            <p:spPr>
              <a:xfrm>
                <a:off x="3686623" y="4754761"/>
                <a:ext cx="663099" cy="653204"/>
              </a:xfrm>
              <a:prstGeom prst="ellipse">
                <a:avLst/>
              </a:prstGeom>
              <a:grp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21" name="Graphic 120" descr="Users with solid fill">
              <a:extLst>
                <a:ext uri="{FF2B5EF4-FFF2-40B4-BE49-F238E27FC236}">
                  <a16:creationId xmlns:a16="http://schemas.microsoft.com/office/drawing/2014/main" id="{FC7E1D05-FB69-4BBC-97E4-5BC6C5A13422}"/>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502041" y="4417628"/>
              <a:ext cx="1132081" cy="1132082"/>
            </a:xfrm>
            <a:prstGeom prst="rect">
              <a:avLst/>
            </a:prstGeom>
          </p:spPr>
        </p:pic>
      </p:grpSp>
      <p:grpSp>
        <p:nvGrpSpPr>
          <p:cNvPr id="168" name="Group 167">
            <a:extLst>
              <a:ext uri="{FF2B5EF4-FFF2-40B4-BE49-F238E27FC236}">
                <a16:creationId xmlns:a16="http://schemas.microsoft.com/office/drawing/2014/main" id="{EE3175FF-61D6-4E2A-837C-B0F6201A5B4C}"/>
              </a:ext>
            </a:extLst>
          </p:cNvPr>
          <p:cNvGrpSpPr>
            <a:grpSpLocks noChangeAspect="1"/>
          </p:cNvGrpSpPr>
          <p:nvPr/>
        </p:nvGrpSpPr>
        <p:grpSpPr>
          <a:xfrm>
            <a:off x="5403211" y="2331281"/>
            <a:ext cx="1565369" cy="1266837"/>
            <a:chOff x="6345059" y="2072906"/>
            <a:chExt cx="2675346" cy="2196766"/>
          </a:xfrm>
        </p:grpSpPr>
        <p:sp>
          <p:nvSpPr>
            <p:cNvPr id="124" name="Rektangel 58">
              <a:extLst>
                <a:ext uri="{FF2B5EF4-FFF2-40B4-BE49-F238E27FC236}">
                  <a16:creationId xmlns:a16="http://schemas.microsoft.com/office/drawing/2014/main" id="{AEE09490-01F8-427F-A00D-5786547D221E}"/>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5" name="Rektangel: avrundede hjørner 57">
              <a:extLst>
                <a:ext uri="{FF2B5EF4-FFF2-40B4-BE49-F238E27FC236}">
                  <a16:creationId xmlns:a16="http://schemas.microsoft.com/office/drawing/2014/main" id="{C512D69E-5A69-4D53-B479-B476F966501C}"/>
                </a:ext>
              </a:extLst>
            </p:cNvPr>
            <p:cNvSpPr>
              <a:spLocks noChangeAspect="1"/>
            </p:cNvSpPr>
            <p:nvPr/>
          </p:nvSpPr>
          <p:spPr>
            <a:xfrm>
              <a:off x="6547958" y="2482158"/>
              <a:ext cx="2117864" cy="1583883"/>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6" name="Rett linje 70">
              <a:extLst>
                <a:ext uri="{FF2B5EF4-FFF2-40B4-BE49-F238E27FC236}">
                  <a16:creationId xmlns:a16="http://schemas.microsoft.com/office/drawing/2014/main" id="{F110EE8B-FC1A-44DB-8F25-866A31E9BCEE}"/>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27" name="Rett linje 70">
              <a:extLst>
                <a:ext uri="{FF2B5EF4-FFF2-40B4-BE49-F238E27FC236}">
                  <a16:creationId xmlns:a16="http://schemas.microsoft.com/office/drawing/2014/main" id="{964E9B5B-524C-4DA9-ADD6-236459FB7D75}"/>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28" name="Rett linje 70">
              <a:extLst>
                <a:ext uri="{FF2B5EF4-FFF2-40B4-BE49-F238E27FC236}">
                  <a16:creationId xmlns:a16="http://schemas.microsoft.com/office/drawing/2014/main" id="{F59CCCCF-3C47-40E4-BC7A-1FA49EE33C6D}"/>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29" name="Rett linje 70">
              <a:extLst>
                <a:ext uri="{FF2B5EF4-FFF2-40B4-BE49-F238E27FC236}">
                  <a16:creationId xmlns:a16="http://schemas.microsoft.com/office/drawing/2014/main" id="{FB07AD4F-AF7B-4686-A1C9-E1BE4B898433}"/>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0" name="Rett linje 70">
              <a:extLst>
                <a:ext uri="{FF2B5EF4-FFF2-40B4-BE49-F238E27FC236}">
                  <a16:creationId xmlns:a16="http://schemas.microsoft.com/office/drawing/2014/main" id="{5275F210-FACF-4266-AFC4-9977D8E5F8C0}"/>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1" name="Rett linje 70">
              <a:extLst>
                <a:ext uri="{FF2B5EF4-FFF2-40B4-BE49-F238E27FC236}">
                  <a16:creationId xmlns:a16="http://schemas.microsoft.com/office/drawing/2014/main" id="{80D80FFF-DBFC-4F06-914F-7FAF3DADB7D7}"/>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2" name="Rett linje 70">
              <a:extLst>
                <a:ext uri="{FF2B5EF4-FFF2-40B4-BE49-F238E27FC236}">
                  <a16:creationId xmlns:a16="http://schemas.microsoft.com/office/drawing/2014/main" id="{5541D573-4612-4597-9F25-ED6CE435CFB7}"/>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3" name="Rett linje 70">
              <a:extLst>
                <a:ext uri="{FF2B5EF4-FFF2-40B4-BE49-F238E27FC236}">
                  <a16:creationId xmlns:a16="http://schemas.microsoft.com/office/drawing/2014/main" id="{0C8C0A1B-4812-4E92-A722-E209791C4B24}"/>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38" name="Rektangel 54">
              <a:extLst>
                <a:ext uri="{FF2B5EF4-FFF2-40B4-BE49-F238E27FC236}">
                  <a16:creationId xmlns:a16="http://schemas.microsoft.com/office/drawing/2014/main" id="{C29ADE82-C244-47D6-9F5D-CABD02796205}"/>
                </a:ext>
              </a:extLst>
            </p:cNvPr>
            <p:cNvSpPr/>
            <p:nvPr/>
          </p:nvSpPr>
          <p:spPr>
            <a:xfrm>
              <a:off x="6448019" y="2164648"/>
              <a:ext cx="2546831" cy="4128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Prognose/Forecast</a:t>
              </a:r>
            </a:p>
          </p:txBody>
        </p:sp>
        <p:sp>
          <p:nvSpPr>
            <p:cNvPr id="167" name="Freeform: Shape 166">
              <a:extLst>
                <a:ext uri="{FF2B5EF4-FFF2-40B4-BE49-F238E27FC236}">
                  <a16:creationId xmlns:a16="http://schemas.microsoft.com/office/drawing/2014/main" id="{CB599D0A-D3E2-4F69-8AE0-F0E661413ACF}"/>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42" name="Graphic 141" descr="Back with solid fill">
            <a:extLst>
              <a:ext uri="{FF2B5EF4-FFF2-40B4-BE49-F238E27FC236}">
                <a16:creationId xmlns:a16="http://schemas.microsoft.com/office/drawing/2014/main" id="{B402C187-8BD6-47B8-B2E7-61379997666D}"/>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rot="11803407" flipH="1">
            <a:off x="592009" y="4802777"/>
            <a:ext cx="564912" cy="564911"/>
          </a:xfrm>
          <a:prstGeom prst="rect">
            <a:avLst/>
          </a:prstGeom>
        </p:spPr>
      </p:pic>
      <p:sp>
        <p:nvSpPr>
          <p:cNvPr id="144" name="TekstSylinder 48">
            <a:extLst>
              <a:ext uri="{FF2B5EF4-FFF2-40B4-BE49-F238E27FC236}">
                <a16:creationId xmlns:a16="http://schemas.microsoft.com/office/drawing/2014/main" id="{5F1045C8-7DD5-4EDC-ADA4-9A78E5285ABD}"/>
              </a:ext>
            </a:extLst>
          </p:cNvPr>
          <p:cNvSpPr txBox="1"/>
          <p:nvPr/>
        </p:nvSpPr>
        <p:spPr>
          <a:xfrm>
            <a:off x="4564909" y="5588911"/>
            <a:ext cx="1810058" cy="307777"/>
          </a:xfrm>
          <a:prstGeom prst="rect">
            <a:avLst/>
          </a:prstGeom>
          <a:noFill/>
        </p:spPr>
        <p:txBody>
          <a:bodyPr wrap="square" rtlCol="0">
            <a:spAutoFit/>
          </a:bodyPr>
          <a:lstStyle/>
          <a:p>
            <a:pPr algn="ctr">
              <a:defRPr/>
            </a:pPr>
            <a:r>
              <a:rPr lang="nb-NO" sz="1400" dirty="0"/>
              <a:t>Produktkatalog</a:t>
            </a:r>
            <a:endParaRPr lang="en-US" sz="1400" dirty="0"/>
          </a:p>
        </p:txBody>
      </p:sp>
      <p:grpSp>
        <p:nvGrpSpPr>
          <p:cNvPr id="224" name="Group 223">
            <a:extLst>
              <a:ext uri="{FF2B5EF4-FFF2-40B4-BE49-F238E27FC236}">
                <a16:creationId xmlns:a16="http://schemas.microsoft.com/office/drawing/2014/main" id="{21D95804-A9A8-4A8E-969A-09CEABD73339}"/>
              </a:ext>
            </a:extLst>
          </p:cNvPr>
          <p:cNvGrpSpPr>
            <a:grpSpLocks noChangeAspect="1"/>
          </p:cNvGrpSpPr>
          <p:nvPr/>
        </p:nvGrpSpPr>
        <p:grpSpPr>
          <a:xfrm>
            <a:off x="4700298" y="4296046"/>
            <a:ext cx="1518214" cy="1277794"/>
            <a:chOff x="6182185" y="3728254"/>
            <a:chExt cx="2787525" cy="2380385"/>
          </a:xfrm>
        </p:grpSpPr>
        <p:sp>
          <p:nvSpPr>
            <p:cNvPr id="187" name="Rektangel 58">
              <a:extLst>
                <a:ext uri="{FF2B5EF4-FFF2-40B4-BE49-F238E27FC236}">
                  <a16:creationId xmlns:a16="http://schemas.microsoft.com/office/drawing/2014/main" id="{3255F9C4-E263-46F4-BCF0-80218B25D1EF}"/>
                </a:ext>
              </a:extLst>
            </p:cNvPr>
            <p:cNvSpPr/>
            <p:nvPr/>
          </p:nvSpPr>
          <p:spPr>
            <a:xfrm>
              <a:off x="6182185" y="3728254"/>
              <a:ext cx="2613018" cy="2380385"/>
            </a:xfrm>
            <a:prstGeom prst="rect">
              <a:avLst/>
            </a:prstGeom>
            <a:ln w="38100">
              <a:solidFill>
                <a:srgbClr val="EF7545"/>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8" name="Rektangel 54">
              <a:extLst>
                <a:ext uri="{FF2B5EF4-FFF2-40B4-BE49-F238E27FC236}">
                  <a16:creationId xmlns:a16="http://schemas.microsoft.com/office/drawing/2014/main" id="{3940D810-A3C7-46A1-9D4A-9D284C18670C}"/>
                </a:ext>
              </a:extLst>
            </p:cNvPr>
            <p:cNvSpPr/>
            <p:nvPr/>
          </p:nvSpPr>
          <p:spPr>
            <a:xfrm>
              <a:off x="6265874" y="3826722"/>
              <a:ext cx="2469423" cy="255339"/>
            </a:xfrm>
            <a:prstGeom prst="rect">
              <a:avLst/>
            </a:prstGeom>
            <a:solidFill>
              <a:schemeClr val="accent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Produkt</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9" name="Rektangel: avrundede hjørner 141">
              <a:extLst>
                <a:ext uri="{FF2B5EF4-FFF2-40B4-BE49-F238E27FC236}">
                  <a16:creationId xmlns:a16="http://schemas.microsoft.com/office/drawing/2014/main" id="{5FCDE4D6-B9A5-4E59-9C11-FA5F531F836C}"/>
                </a:ext>
              </a:extLst>
            </p:cNvPr>
            <p:cNvSpPr/>
            <p:nvPr/>
          </p:nvSpPr>
          <p:spPr>
            <a:xfrm rot="5400000">
              <a:off x="7378914" y="4687280"/>
              <a:ext cx="1309849" cy="1167317"/>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0" name="Rektangel: avrundede hjørner 141">
              <a:extLst>
                <a:ext uri="{FF2B5EF4-FFF2-40B4-BE49-F238E27FC236}">
                  <a16:creationId xmlns:a16="http://schemas.microsoft.com/office/drawing/2014/main" id="{9135EB70-F2C0-43BD-967E-37FE4058D6D8}"/>
                </a:ext>
              </a:extLst>
            </p:cNvPr>
            <p:cNvSpPr/>
            <p:nvPr/>
          </p:nvSpPr>
          <p:spPr>
            <a:xfrm rot="5400000">
              <a:off x="6146148" y="4736829"/>
              <a:ext cx="1309849" cy="1024246"/>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1" name="Rett linje 142">
              <a:extLst>
                <a:ext uri="{FF2B5EF4-FFF2-40B4-BE49-F238E27FC236}">
                  <a16:creationId xmlns:a16="http://schemas.microsoft.com/office/drawing/2014/main" id="{7A6310BA-D6B5-4C53-B8D7-9ED3F177539D}"/>
                </a:ext>
              </a:extLst>
            </p:cNvPr>
            <p:cNvCxnSpPr>
              <a:cxnSpLocks/>
            </p:cNvCxnSpPr>
            <p:nvPr/>
          </p:nvCxnSpPr>
          <p:spPr>
            <a:xfrm flipV="1">
              <a:off x="6348349" y="4471100"/>
              <a:ext cx="2215637" cy="10140"/>
            </a:xfrm>
            <a:prstGeom prst="line">
              <a:avLst/>
            </a:prstGeom>
            <a:ln w="34925">
              <a:solidFill>
                <a:srgbClr val="005E58"/>
              </a:solidFill>
            </a:ln>
          </p:spPr>
          <p:style>
            <a:lnRef idx="1">
              <a:schemeClr val="dk1"/>
            </a:lnRef>
            <a:fillRef idx="0">
              <a:schemeClr val="dk1"/>
            </a:fillRef>
            <a:effectRef idx="0">
              <a:schemeClr val="dk1"/>
            </a:effectRef>
            <a:fontRef idx="minor">
              <a:schemeClr val="tx1"/>
            </a:fontRef>
          </p:style>
        </p:cxnSp>
        <p:cxnSp>
          <p:nvCxnSpPr>
            <p:cNvPr id="193" name="Rett linje 124">
              <a:extLst>
                <a:ext uri="{FF2B5EF4-FFF2-40B4-BE49-F238E27FC236}">
                  <a16:creationId xmlns:a16="http://schemas.microsoft.com/office/drawing/2014/main" id="{D903FB7F-46E1-4127-93BE-AC32A0917C23}"/>
                </a:ext>
              </a:extLst>
            </p:cNvPr>
            <p:cNvCxnSpPr/>
            <p:nvPr/>
          </p:nvCxnSpPr>
          <p:spPr>
            <a:xfrm>
              <a:off x="6356785" y="4284054"/>
              <a:ext cx="1663870" cy="0"/>
            </a:xfrm>
            <a:prstGeom prst="line">
              <a:avLst/>
            </a:prstGeom>
            <a:ln w="19050"/>
          </p:spPr>
          <p:style>
            <a:lnRef idx="1">
              <a:schemeClr val="dk1"/>
            </a:lnRef>
            <a:fillRef idx="0">
              <a:schemeClr val="dk1"/>
            </a:fillRef>
            <a:effectRef idx="0">
              <a:schemeClr val="dk1"/>
            </a:effectRef>
            <a:fontRef idx="minor">
              <a:schemeClr val="tx1"/>
            </a:fontRef>
          </p:style>
        </p:cxnSp>
        <p:pic>
          <p:nvPicPr>
            <p:cNvPr id="197" name="Graphic 196" descr="Office Chair with solid fill">
              <a:extLst>
                <a:ext uri="{FF2B5EF4-FFF2-40B4-BE49-F238E27FC236}">
                  <a16:creationId xmlns:a16="http://schemas.microsoft.com/office/drawing/2014/main" id="{76A10F55-CDCF-49D5-9696-5E8CC0B5ADBB}"/>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7595286" y="4901726"/>
              <a:ext cx="914400" cy="914400"/>
            </a:xfrm>
            <a:prstGeom prst="rect">
              <a:avLst/>
            </a:prstGeom>
          </p:spPr>
        </p:pic>
        <p:cxnSp>
          <p:nvCxnSpPr>
            <p:cNvPr id="204" name="Rett linje 124">
              <a:extLst>
                <a:ext uri="{FF2B5EF4-FFF2-40B4-BE49-F238E27FC236}">
                  <a16:creationId xmlns:a16="http://schemas.microsoft.com/office/drawing/2014/main" id="{3E3F39CB-FF61-4921-AC07-2D8B1BB02DD7}"/>
                </a:ext>
              </a:extLst>
            </p:cNvPr>
            <p:cNvCxnSpPr>
              <a:cxnSpLocks/>
            </p:cNvCxnSpPr>
            <p:nvPr/>
          </p:nvCxnSpPr>
          <p:spPr>
            <a:xfrm>
              <a:off x="7764440" y="5816126"/>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8" name="Rett linje 154">
              <a:extLst>
                <a:ext uri="{FF2B5EF4-FFF2-40B4-BE49-F238E27FC236}">
                  <a16:creationId xmlns:a16="http://schemas.microsoft.com/office/drawing/2014/main" id="{2E4D9082-9345-43DD-B40E-CA0E163E888B}"/>
                </a:ext>
              </a:extLst>
            </p:cNvPr>
            <p:cNvCxnSpPr>
              <a:cxnSpLocks/>
            </p:cNvCxnSpPr>
            <p:nvPr/>
          </p:nvCxnSpPr>
          <p:spPr>
            <a:xfrm>
              <a:off x="7757781" y="4810645"/>
              <a:ext cx="57569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154">
              <a:extLst>
                <a:ext uri="{FF2B5EF4-FFF2-40B4-BE49-F238E27FC236}">
                  <a16:creationId xmlns:a16="http://schemas.microsoft.com/office/drawing/2014/main" id="{410890BA-8EC3-422C-8F4F-AE0FB46DC2E5}"/>
                </a:ext>
              </a:extLst>
            </p:cNvPr>
            <p:cNvCxnSpPr>
              <a:cxnSpLocks/>
            </p:cNvCxnSpPr>
            <p:nvPr/>
          </p:nvCxnSpPr>
          <p:spPr>
            <a:xfrm>
              <a:off x="6529933" y="4810645"/>
              <a:ext cx="57569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Rett linje 154">
              <a:extLst>
                <a:ext uri="{FF2B5EF4-FFF2-40B4-BE49-F238E27FC236}">
                  <a16:creationId xmlns:a16="http://schemas.microsoft.com/office/drawing/2014/main" id="{ED79A7E2-C0F5-4158-9D34-D9A469EA944C}"/>
                </a:ext>
              </a:extLst>
            </p:cNvPr>
            <p:cNvCxnSpPr>
              <a:cxnSpLocks/>
            </p:cNvCxnSpPr>
            <p:nvPr/>
          </p:nvCxnSpPr>
          <p:spPr>
            <a:xfrm>
              <a:off x="6529933" y="4971768"/>
              <a:ext cx="57569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Rett linje 154">
              <a:extLst>
                <a:ext uri="{FF2B5EF4-FFF2-40B4-BE49-F238E27FC236}">
                  <a16:creationId xmlns:a16="http://schemas.microsoft.com/office/drawing/2014/main" id="{2EB336C2-27AF-4983-8023-F93587EB098C}"/>
                </a:ext>
              </a:extLst>
            </p:cNvPr>
            <p:cNvCxnSpPr>
              <a:cxnSpLocks/>
            </p:cNvCxnSpPr>
            <p:nvPr/>
          </p:nvCxnSpPr>
          <p:spPr>
            <a:xfrm>
              <a:off x="6529933" y="5105230"/>
              <a:ext cx="57569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78170DDE-9A76-4265-95D6-171328C1F8BE}"/>
                </a:ext>
              </a:extLst>
            </p:cNvPr>
            <p:cNvSpPr txBox="1"/>
            <p:nvPr/>
          </p:nvSpPr>
          <p:spPr>
            <a:xfrm>
              <a:off x="6796619" y="5441120"/>
              <a:ext cx="364141" cy="38468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005E58"/>
                  </a:solidFill>
                  <a:effectLst/>
                  <a:uLnTx/>
                  <a:uFillTx/>
                  <a:latin typeface="Arial" panose="020B0604020202020204"/>
                  <a:ea typeface="+mn-ea"/>
                  <a:cs typeface="+mn-cs"/>
                </a:rPr>
                <a:t>%</a:t>
              </a:r>
              <a:endParaRPr kumimoji="0" lang="nb-NO" sz="18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213" name="TextBox 212">
              <a:extLst>
                <a:ext uri="{FF2B5EF4-FFF2-40B4-BE49-F238E27FC236}">
                  <a16:creationId xmlns:a16="http://schemas.microsoft.com/office/drawing/2014/main" id="{71021801-722A-4A69-A073-3FB98BB56010}"/>
                </a:ext>
              </a:extLst>
            </p:cNvPr>
            <p:cNvSpPr txBox="1"/>
            <p:nvPr/>
          </p:nvSpPr>
          <p:spPr>
            <a:xfrm>
              <a:off x="8198697" y="4076759"/>
              <a:ext cx="771013" cy="40731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5E58"/>
                  </a:solidFill>
                  <a:effectLst/>
                  <a:uLnTx/>
                  <a:uFillTx/>
                  <a:latin typeface="Arial" panose="020B0604020202020204"/>
                  <a:ea typeface="+mn-ea"/>
                  <a:cs typeface="+mn-cs"/>
                </a:rPr>
                <a:t>$</a:t>
              </a:r>
            </a:p>
          </p:txBody>
        </p:sp>
        <p:cxnSp>
          <p:nvCxnSpPr>
            <p:cNvPr id="214" name="Rett linje 154">
              <a:extLst>
                <a:ext uri="{FF2B5EF4-FFF2-40B4-BE49-F238E27FC236}">
                  <a16:creationId xmlns:a16="http://schemas.microsoft.com/office/drawing/2014/main" id="{43545D2A-CA8F-43D7-B51A-7F6248A4E7A9}"/>
                </a:ext>
              </a:extLst>
            </p:cNvPr>
            <p:cNvCxnSpPr>
              <a:cxnSpLocks/>
            </p:cNvCxnSpPr>
            <p:nvPr/>
          </p:nvCxnSpPr>
          <p:spPr>
            <a:xfrm>
              <a:off x="6550153" y="5368237"/>
              <a:ext cx="25091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6" name="Rett linje 124">
              <a:extLst>
                <a:ext uri="{FF2B5EF4-FFF2-40B4-BE49-F238E27FC236}">
                  <a16:creationId xmlns:a16="http://schemas.microsoft.com/office/drawing/2014/main" id="{F23B619A-772B-4469-8FB5-C4523477A36E}"/>
                </a:ext>
              </a:extLst>
            </p:cNvPr>
            <p:cNvCxnSpPr>
              <a:cxnSpLocks/>
            </p:cNvCxnSpPr>
            <p:nvPr/>
          </p:nvCxnSpPr>
          <p:spPr>
            <a:xfrm>
              <a:off x="6529933" y="5804015"/>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7" name="Rett linje 124">
              <a:extLst>
                <a:ext uri="{FF2B5EF4-FFF2-40B4-BE49-F238E27FC236}">
                  <a16:creationId xmlns:a16="http://schemas.microsoft.com/office/drawing/2014/main" id="{3D1B45CC-59CA-431E-8ACF-F5E3AF2847ED}"/>
                </a:ext>
              </a:extLst>
            </p:cNvPr>
            <p:cNvCxnSpPr>
              <a:cxnSpLocks/>
            </p:cNvCxnSpPr>
            <p:nvPr/>
          </p:nvCxnSpPr>
          <p:spPr>
            <a:xfrm>
              <a:off x="6529933" y="5530338"/>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8" name="Rett linje 154">
              <a:extLst>
                <a:ext uri="{FF2B5EF4-FFF2-40B4-BE49-F238E27FC236}">
                  <a16:creationId xmlns:a16="http://schemas.microsoft.com/office/drawing/2014/main" id="{0E11B8F0-613C-40C8-BD1E-1A8F718D3CA9}"/>
                </a:ext>
              </a:extLst>
            </p:cNvPr>
            <p:cNvCxnSpPr>
              <a:cxnSpLocks/>
            </p:cNvCxnSpPr>
            <p:nvPr/>
          </p:nvCxnSpPr>
          <p:spPr>
            <a:xfrm>
              <a:off x="6550153" y="5241148"/>
              <a:ext cx="44805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0" name="Rett linje 138">
              <a:extLst>
                <a:ext uri="{FF2B5EF4-FFF2-40B4-BE49-F238E27FC236}">
                  <a16:creationId xmlns:a16="http://schemas.microsoft.com/office/drawing/2014/main" id="{EF0ED320-1C38-4345-806D-CBD38EEC2DE1}"/>
                </a:ext>
              </a:extLst>
            </p:cNvPr>
            <p:cNvCxnSpPr>
              <a:cxnSpLocks/>
            </p:cNvCxnSpPr>
            <p:nvPr/>
          </p:nvCxnSpPr>
          <p:spPr>
            <a:xfrm>
              <a:off x="8471128" y="3883962"/>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21" name="Rett linje 138">
              <a:extLst>
                <a:ext uri="{FF2B5EF4-FFF2-40B4-BE49-F238E27FC236}">
                  <a16:creationId xmlns:a16="http://schemas.microsoft.com/office/drawing/2014/main" id="{999FCB7B-7BB1-4B5F-8DE4-822C80E249D6}"/>
                </a:ext>
              </a:extLst>
            </p:cNvPr>
            <p:cNvCxnSpPr>
              <a:cxnSpLocks/>
            </p:cNvCxnSpPr>
            <p:nvPr/>
          </p:nvCxnSpPr>
          <p:spPr>
            <a:xfrm>
              <a:off x="8476383" y="3931260"/>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23" name="Rett linje 138">
              <a:extLst>
                <a:ext uri="{FF2B5EF4-FFF2-40B4-BE49-F238E27FC236}">
                  <a16:creationId xmlns:a16="http://schemas.microsoft.com/office/drawing/2014/main" id="{61D11349-D54B-4C37-AB9F-05D1DB8C0BCA}"/>
                </a:ext>
              </a:extLst>
            </p:cNvPr>
            <p:cNvCxnSpPr>
              <a:cxnSpLocks/>
            </p:cNvCxnSpPr>
            <p:nvPr/>
          </p:nvCxnSpPr>
          <p:spPr>
            <a:xfrm>
              <a:off x="8471132" y="3968046"/>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grpSp>
      <p:sp>
        <p:nvSpPr>
          <p:cNvPr id="147" name="TekstSylinder 48">
            <a:extLst>
              <a:ext uri="{FF2B5EF4-FFF2-40B4-BE49-F238E27FC236}">
                <a16:creationId xmlns:a16="http://schemas.microsoft.com/office/drawing/2014/main" id="{A2D15537-2CB7-48C4-B807-55EFD060F59D}"/>
              </a:ext>
            </a:extLst>
          </p:cNvPr>
          <p:cNvSpPr txBox="1"/>
          <p:nvPr/>
        </p:nvSpPr>
        <p:spPr>
          <a:xfrm>
            <a:off x="5254927" y="2032460"/>
            <a:ext cx="194269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Standard Dashboard</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55" name="Graphic 154" descr="Arrow: Rotate right with solid fill">
            <a:extLst>
              <a:ext uri="{FF2B5EF4-FFF2-40B4-BE49-F238E27FC236}">
                <a16:creationId xmlns:a16="http://schemas.microsoft.com/office/drawing/2014/main" id="{4469B4E0-1236-4B4F-99E2-12635B3019B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249973" y="3915328"/>
            <a:ext cx="387309" cy="387309"/>
          </a:xfrm>
          <a:prstGeom prst="rect">
            <a:avLst/>
          </a:prstGeom>
        </p:spPr>
      </p:pic>
      <p:pic>
        <p:nvPicPr>
          <p:cNvPr id="157" name="Graphic 156" descr="Back with solid fill">
            <a:extLst>
              <a:ext uri="{FF2B5EF4-FFF2-40B4-BE49-F238E27FC236}">
                <a16:creationId xmlns:a16="http://schemas.microsoft.com/office/drawing/2014/main" id="{ADEEA7A0-C091-442B-A91C-2EE8E8555DE0}"/>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rot="10461175" flipH="1" flipV="1">
            <a:off x="4761675" y="2992157"/>
            <a:ext cx="533477" cy="533477"/>
          </a:xfrm>
          <a:prstGeom prst="rect">
            <a:avLst/>
          </a:prstGeom>
        </p:spPr>
      </p:pic>
      <p:pic>
        <p:nvPicPr>
          <p:cNvPr id="159" name="Graphic 158" descr="Arrow: Straight with solid fill">
            <a:extLst>
              <a:ext uri="{FF2B5EF4-FFF2-40B4-BE49-F238E27FC236}">
                <a16:creationId xmlns:a16="http://schemas.microsoft.com/office/drawing/2014/main" id="{933833F1-F49C-461C-AA85-308997756E0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0800000">
            <a:off x="6210428" y="4670213"/>
            <a:ext cx="586706" cy="586706"/>
          </a:xfrm>
          <a:prstGeom prst="rect">
            <a:avLst/>
          </a:prstGeom>
        </p:spPr>
      </p:pic>
      <p:pic>
        <p:nvPicPr>
          <p:cNvPr id="161" name="Graphic 160" descr="Arrow: Rotate right with solid fill">
            <a:extLst>
              <a:ext uri="{FF2B5EF4-FFF2-40B4-BE49-F238E27FC236}">
                <a16:creationId xmlns:a16="http://schemas.microsoft.com/office/drawing/2014/main" id="{CA5A745D-2AB8-4492-866F-F39A3BF7865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893292" y="3158649"/>
            <a:ext cx="387309" cy="387309"/>
          </a:xfrm>
          <a:prstGeom prst="rect">
            <a:avLst/>
          </a:prstGeom>
        </p:spPr>
      </p:pic>
      <p:grpSp>
        <p:nvGrpSpPr>
          <p:cNvPr id="32" name="Group 31">
            <a:extLst>
              <a:ext uri="{FF2B5EF4-FFF2-40B4-BE49-F238E27FC236}">
                <a16:creationId xmlns:a16="http://schemas.microsoft.com/office/drawing/2014/main" id="{12AC88D7-3A51-459F-81D6-BC4622AEC2E5}"/>
              </a:ext>
            </a:extLst>
          </p:cNvPr>
          <p:cNvGrpSpPr>
            <a:grpSpLocks noChangeAspect="1"/>
          </p:cNvGrpSpPr>
          <p:nvPr/>
        </p:nvGrpSpPr>
        <p:grpSpPr>
          <a:xfrm>
            <a:off x="6875375" y="3425313"/>
            <a:ext cx="1577044" cy="2439973"/>
            <a:chOff x="9349477" y="3218914"/>
            <a:chExt cx="2579360" cy="3990739"/>
          </a:xfrm>
        </p:grpSpPr>
        <p:grpSp>
          <p:nvGrpSpPr>
            <p:cNvPr id="42" name="Group 41">
              <a:extLst>
                <a:ext uri="{FF2B5EF4-FFF2-40B4-BE49-F238E27FC236}">
                  <a16:creationId xmlns:a16="http://schemas.microsoft.com/office/drawing/2014/main" id="{26AE45F9-7B5B-44EF-B7E2-B62AF4813193}"/>
                </a:ext>
              </a:extLst>
            </p:cNvPr>
            <p:cNvGrpSpPr>
              <a:grpSpLocks noChangeAspect="1"/>
            </p:cNvGrpSpPr>
            <p:nvPr/>
          </p:nvGrpSpPr>
          <p:grpSpPr>
            <a:xfrm>
              <a:off x="9349477" y="3218914"/>
              <a:ext cx="2579360" cy="3990739"/>
              <a:chOff x="9808412" y="1717767"/>
              <a:chExt cx="1484289" cy="2296458"/>
            </a:xfrm>
          </p:grpSpPr>
          <p:grpSp>
            <p:nvGrpSpPr>
              <p:cNvPr id="61" name="Group 60">
                <a:extLst>
                  <a:ext uri="{FF2B5EF4-FFF2-40B4-BE49-F238E27FC236}">
                    <a16:creationId xmlns:a16="http://schemas.microsoft.com/office/drawing/2014/main" id="{8B041612-0A9C-4862-AEA9-F7DF3ED94FA3}"/>
                  </a:ext>
                </a:extLst>
              </p:cNvPr>
              <p:cNvGrpSpPr>
                <a:grpSpLocks noChangeAspect="1"/>
              </p:cNvGrpSpPr>
              <p:nvPr/>
            </p:nvGrpSpPr>
            <p:grpSpPr>
              <a:xfrm>
                <a:off x="9808412" y="1717767"/>
                <a:ext cx="1484289" cy="2296458"/>
                <a:chOff x="7814577" y="1898037"/>
                <a:chExt cx="1983241" cy="3068421"/>
              </a:xfrm>
            </p:grpSpPr>
            <p:sp>
              <p:nvSpPr>
                <p:cNvPr id="33" name="Rektangel 58">
                  <a:extLst>
                    <a:ext uri="{FF2B5EF4-FFF2-40B4-BE49-F238E27FC236}">
                      <a16:creationId xmlns:a16="http://schemas.microsoft.com/office/drawing/2014/main" id="{233A1DBD-F1C6-4090-814B-47D0B1ACC315}"/>
                    </a:ext>
                  </a:extLst>
                </p:cNvPr>
                <p:cNvSpPr>
                  <a:spLocks noChangeAspect="1"/>
                </p:cNvSpPr>
                <p:nvPr/>
              </p:nvSpPr>
              <p:spPr>
                <a:xfrm>
                  <a:off x="7814577" y="1898037"/>
                  <a:ext cx="1983241" cy="3068421"/>
                </a:xfrm>
                <a:prstGeom prst="rect">
                  <a:avLst/>
                </a:prstGeom>
                <a:ln w="38100">
                  <a:solidFill>
                    <a:srgbClr val="005E5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5" name="Rett linje 87">
                  <a:extLst>
                    <a:ext uri="{FF2B5EF4-FFF2-40B4-BE49-F238E27FC236}">
                      <a16:creationId xmlns:a16="http://schemas.microsoft.com/office/drawing/2014/main" id="{0896EED7-1BE8-4D5A-A48E-953C028D6303}"/>
                    </a:ext>
                  </a:extLst>
                </p:cNvPr>
                <p:cNvCxnSpPr>
                  <a:cxnSpLocks/>
                </p:cNvCxnSpPr>
                <p:nvPr/>
              </p:nvCxnSpPr>
              <p:spPr>
                <a:xfrm>
                  <a:off x="8020989" y="3327956"/>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sp>
              <p:nvSpPr>
                <p:cNvPr id="37" name="Rektangel 89">
                  <a:extLst>
                    <a:ext uri="{FF2B5EF4-FFF2-40B4-BE49-F238E27FC236}">
                      <a16:creationId xmlns:a16="http://schemas.microsoft.com/office/drawing/2014/main" id="{6DDC4C98-D5C8-460C-B731-80BFAC6BFED3}"/>
                    </a:ext>
                  </a:extLst>
                </p:cNvPr>
                <p:cNvSpPr/>
                <p:nvPr/>
              </p:nvSpPr>
              <p:spPr>
                <a:xfrm>
                  <a:off x="8046154" y="4093279"/>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8" name="Rett linje 90">
                  <a:extLst>
                    <a:ext uri="{FF2B5EF4-FFF2-40B4-BE49-F238E27FC236}">
                      <a16:creationId xmlns:a16="http://schemas.microsoft.com/office/drawing/2014/main" id="{8E24C398-4F65-4160-9C28-151041CB977F}"/>
                    </a:ext>
                  </a:extLst>
                </p:cNvPr>
                <p:cNvCxnSpPr>
                  <a:cxnSpLocks/>
                </p:cNvCxnSpPr>
                <p:nvPr/>
              </p:nvCxnSpPr>
              <p:spPr>
                <a:xfrm>
                  <a:off x="8358213" y="3574440"/>
                  <a:ext cx="1216522"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39" name="Rett linje 191">
                  <a:extLst>
                    <a:ext uri="{FF2B5EF4-FFF2-40B4-BE49-F238E27FC236}">
                      <a16:creationId xmlns:a16="http://schemas.microsoft.com/office/drawing/2014/main" id="{DEDCB8F5-5E5C-42FC-9F34-795481DEE9A5}"/>
                    </a:ext>
                  </a:extLst>
                </p:cNvPr>
                <p:cNvCxnSpPr>
                  <a:cxnSpLocks/>
                </p:cNvCxnSpPr>
                <p:nvPr/>
              </p:nvCxnSpPr>
              <p:spPr>
                <a:xfrm>
                  <a:off x="8020989" y="3108881"/>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0" name="Rett linje 192">
                  <a:extLst>
                    <a:ext uri="{FF2B5EF4-FFF2-40B4-BE49-F238E27FC236}">
                      <a16:creationId xmlns:a16="http://schemas.microsoft.com/office/drawing/2014/main" id="{5981D697-6FA6-403D-BA27-2BFBF30E96A8}"/>
                    </a:ext>
                  </a:extLst>
                </p:cNvPr>
                <p:cNvCxnSpPr>
                  <a:cxnSpLocks/>
                </p:cNvCxnSpPr>
                <p:nvPr/>
              </p:nvCxnSpPr>
              <p:spPr>
                <a:xfrm>
                  <a:off x="8020989" y="2881973"/>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1" name="Rett linje 193">
                  <a:extLst>
                    <a:ext uri="{FF2B5EF4-FFF2-40B4-BE49-F238E27FC236}">
                      <a16:creationId xmlns:a16="http://schemas.microsoft.com/office/drawing/2014/main" id="{BD3C79F1-DDDD-4851-92A0-630EF8246C34}"/>
                    </a:ext>
                  </a:extLst>
                </p:cNvPr>
                <p:cNvCxnSpPr>
                  <a:cxnSpLocks/>
                </p:cNvCxnSpPr>
                <p:nvPr/>
              </p:nvCxnSpPr>
              <p:spPr>
                <a:xfrm>
                  <a:off x="8020989" y="2642609"/>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3" name="Rett linje 197">
                  <a:extLst>
                    <a:ext uri="{FF2B5EF4-FFF2-40B4-BE49-F238E27FC236}">
                      <a16:creationId xmlns:a16="http://schemas.microsoft.com/office/drawing/2014/main" id="{B4B4F895-D792-47DD-97F9-3BB7F9AE843A}"/>
                    </a:ext>
                  </a:extLst>
                </p:cNvPr>
                <p:cNvCxnSpPr>
                  <a:cxnSpLocks/>
                </p:cNvCxnSpPr>
                <p:nvPr/>
              </p:nvCxnSpPr>
              <p:spPr>
                <a:xfrm>
                  <a:off x="8364914" y="4184345"/>
                  <a:ext cx="1216522"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6" name="Rett linje 197">
                  <a:extLst>
                    <a:ext uri="{FF2B5EF4-FFF2-40B4-BE49-F238E27FC236}">
                      <a16:creationId xmlns:a16="http://schemas.microsoft.com/office/drawing/2014/main" id="{B780A75F-69F8-4FF1-99DF-3A131CA5F3E9}"/>
                    </a:ext>
                  </a:extLst>
                </p:cNvPr>
                <p:cNvCxnSpPr>
                  <a:cxnSpLocks/>
                </p:cNvCxnSpPr>
                <p:nvPr/>
              </p:nvCxnSpPr>
              <p:spPr>
                <a:xfrm>
                  <a:off x="8001205" y="4742865"/>
                  <a:ext cx="609167"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8" name="Rett linje 197">
                  <a:extLst>
                    <a:ext uri="{FF2B5EF4-FFF2-40B4-BE49-F238E27FC236}">
                      <a16:creationId xmlns:a16="http://schemas.microsoft.com/office/drawing/2014/main" id="{126A477E-906D-4AB9-8EAC-6630EF056A20}"/>
                    </a:ext>
                  </a:extLst>
                </p:cNvPr>
                <p:cNvCxnSpPr>
                  <a:cxnSpLocks/>
                </p:cNvCxnSpPr>
                <p:nvPr/>
              </p:nvCxnSpPr>
              <p:spPr>
                <a:xfrm>
                  <a:off x="8972269" y="4742865"/>
                  <a:ext cx="609167"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A5514ADF-B3E1-4CBB-AD3E-A4174164CBDC}"/>
                    </a:ext>
                  </a:extLst>
                </p:cNvPr>
                <p:cNvSpPr/>
                <p:nvPr/>
              </p:nvSpPr>
              <p:spPr>
                <a:xfrm>
                  <a:off x="8001205" y="4457319"/>
                  <a:ext cx="506312" cy="456003"/>
                </a:xfrm>
                <a:custGeom>
                  <a:avLst/>
                  <a:gdLst>
                    <a:gd name="connsiteX0" fmla="*/ 0 w 486743"/>
                    <a:gd name="connsiteY0" fmla="*/ 74194 h 486409"/>
                    <a:gd name="connsiteX1" fmla="*/ 52551 w 486743"/>
                    <a:gd name="connsiteY1" fmla="*/ 84704 h 486409"/>
                    <a:gd name="connsiteX2" fmla="*/ 94593 w 486743"/>
                    <a:gd name="connsiteY2" fmla="*/ 105725 h 486409"/>
                    <a:gd name="connsiteX3" fmla="*/ 126124 w 486743"/>
                    <a:gd name="connsiteY3" fmla="*/ 116235 h 486409"/>
                    <a:gd name="connsiteX4" fmla="*/ 168165 w 486743"/>
                    <a:gd name="connsiteY4" fmla="*/ 105725 h 486409"/>
                    <a:gd name="connsiteX5" fmla="*/ 178676 w 486743"/>
                    <a:gd name="connsiteY5" fmla="*/ 74194 h 486409"/>
                    <a:gd name="connsiteX6" fmla="*/ 210207 w 486743"/>
                    <a:gd name="connsiteY6" fmla="*/ 32152 h 486409"/>
                    <a:gd name="connsiteX7" fmla="*/ 220717 w 486743"/>
                    <a:gd name="connsiteY7" fmla="*/ 621 h 486409"/>
                    <a:gd name="connsiteX8" fmla="*/ 220717 w 486743"/>
                    <a:gd name="connsiteY8" fmla="*/ 74194 h 486409"/>
                    <a:gd name="connsiteX9" fmla="*/ 210207 w 486743"/>
                    <a:gd name="connsiteY9" fmla="*/ 147766 h 486409"/>
                    <a:gd name="connsiteX10" fmla="*/ 189186 w 486743"/>
                    <a:gd name="connsiteY10" fmla="*/ 210828 h 486409"/>
                    <a:gd name="connsiteX11" fmla="*/ 178676 w 486743"/>
                    <a:gd name="connsiteY11" fmla="*/ 263380 h 486409"/>
                    <a:gd name="connsiteX12" fmla="*/ 168165 w 486743"/>
                    <a:gd name="connsiteY12" fmla="*/ 294911 h 486409"/>
                    <a:gd name="connsiteX13" fmla="*/ 147144 w 486743"/>
                    <a:gd name="connsiteY13" fmla="*/ 378994 h 486409"/>
                    <a:gd name="connsiteX14" fmla="*/ 136634 w 486743"/>
                    <a:gd name="connsiteY14" fmla="*/ 452566 h 486409"/>
                    <a:gd name="connsiteX15" fmla="*/ 126124 w 486743"/>
                    <a:gd name="connsiteY15" fmla="*/ 484097 h 486409"/>
                    <a:gd name="connsiteX16" fmla="*/ 136634 w 486743"/>
                    <a:gd name="connsiteY16" fmla="*/ 305421 h 486409"/>
                    <a:gd name="connsiteX17" fmla="*/ 115613 w 486743"/>
                    <a:gd name="connsiteY17" fmla="*/ 242359 h 486409"/>
                    <a:gd name="connsiteX18" fmla="*/ 63062 w 486743"/>
                    <a:gd name="connsiteY18" fmla="*/ 263380 h 486409"/>
                    <a:gd name="connsiteX19" fmla="*/ 31531 w 486743"/>
                    <a:gd name="connsiteY19" fmla="*/ 273890 h 486409"/>
                    <a:gd name="connsiteX20" fmla="*/ 63062 w 486743"/>
                    <a:gd name="connsiteY20" fmla="*/ 242359 h 486409"/>
                    <a:gd name="connsiteX21" fmla="*/ 126124 w 486743"/>
                    <a:gd name="connsiteY21" fmla="*/ 221339 h 486409"/>
                    <a:gd name="connsiteX22" fmla="*/ 157655 w 486743"/>
                    <a:gd name="connsiteY22" fmla="*/ 210828 h 486409"/>
                    <a:gd name="connsiteX23" fmla="*/ 220717 w 486743"/>
                    <a:gd name="connsiteY23" fmla="*/ 179297 h 486409"/>
                    <a:gd name="connsiteX24" fmla="*/ 262758 w 486743"/>
                    <a:gd name="connsiteY24" fmla="*/ 158277 h 486409"/>
                    <a:gd name="connsiteX25" fmla="*/ 325820 w 486743"/>
                    <a:gd name="connsiteY25" fmla="*/ 137256 h 486409"/>
                    <a:gd name="connsiteX26" fmla="*/ 294289 w 486743"/>
                    <a:gd name="connsiteY26" fmla="*/ 200318 h 486409"/>
                    <a:gd name="connsiteX27" fmla="*/ 304800 w 486743"/>
                    <a:gd name="connsiteY27" fmla="*/ 263380 h 486409"/>
                    <a:gd name="connsiteX28" fmla="*/ 325820 w 486743"/>
                    <a:gd name="connsiteY28" fmla="*/ 231849 h 486409"/>
                    <a:gd name="connsiteX29" fmla="*/ 336331 w 486743"/>
                    <a:gd name="connsiteY29" fmla="*/ 200318 h 486409"/>
                    <a:gd name="connsiteX30" fmla="*/ 367862 w 486743"/>
                    <a:gd name="connsiteY30" fmla="*/ 221339 h 486409"/>
                    <a:gd name="connsiteX31" fmla="*/ 388882 w 486743"/>
                    <a:gd name="connsiteY31" fmla="*/ 147766 h 486409"/>
                    <a:gd name="connsiteX32" fmla="*/ 420413 w 486743"/>
                    <a:gd name="connsiteY32" fmla="*/ 200318 h 486409"/>
                    <a:gd name="connsiteX33" fmla="*/ 430924 w 486743"/>
                    <a:gd name="connsiteY33" fmla="*/ 231849 h 486409"/>
                    <a:gd name="connsiteX34" fmla="*/ 451944 w 486743"/>
                    <a:gd name="connsiteY34" fmla="*/ 200318 h 486409"/>
                    <a:gd name="connsiteX35" fmla="*/ 462455 w 486743"/>
                    <a:gd name="connsiteY35" fmla="*/ 158277 h 486409"/>
                    <a:gd name="connsiteX36" fmla="*/ 472965 w 486743"/>
                    <a:gd name="connsiteY36" fmla="*/ 126745 h 486409"/>
                    <a:gd name="connsiteX37" fmla="*/ 483476 w 486743"/>
                    <a:gd name="connsiteY37" fmla="*/ 273890 h 48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6743" h="486409">
                      <a:moveTo>
                        <a:pt x="0" y="74194"/>
                      </a:moveTo>
                      <a:cubicBezTo>
                        <a:pt x="17517" y="77697"/>
                        <a:pt x="35604" y="79055"/>
                        <a:pt x="52551" y="84704"/>
                      </a:cubicBezTo>
                      <a:cubicBezTo>
                        <a:pt x="67415" y="89659"/>
                        <a:pt x="80192" y="99553"/>
                        <a:pt x="94593" y="105725"/>
                      </a:cubicBezTo>
                      <a:cubicBezTo>
                        <a:pt x="104776" y="110089"/>
                        <a:pt x="115614" y="112732"/>
                        <a:pt x="126124" y="116235"/>
                      </a:cubicBezTo>
                      <a:cubicBezTo>
                        <a:pt x="140138" y="112732"/>
                        <a:pt x="156885" y="114749"/>
                        <a:pt x="168165" y="105725"/>
                      </a:cubicBezTo>
                      <a:cubicBezTo>
                        <a:pt x="176816" y="98804"/>
                        <a:pt x="173179" y="83813"/>
                        <a:pt x="178676" y="74194"/>
                      </a:cubicBezTo>
                      <a:cubicBezTo>
                        <a:pt x="187367" y="58985"/>
                        <a:pt x="199697" y="46166"/>
                        <a:pt x="210207" y="32152"/>
                      </a:cubicBezTo>
                      <a:cubicBezTo>
                        <a:pt x="213710" y="21642"/>
                        <a:pt x="210808" y="-4334"/>
                        <a:pt x="220717" y="621"/>
                      </a:cubicBezTo>
                      <a:cubicBezTo>
                        <a:pt x="247111" y="13819"/>
                        <a:pt x="225673" y="59324"/>
                        <a:pt x="220717" y="74194"/>
                      </a:cubicBezTo>
                      <a:cubicBezTo>
                        <a:pt x="217214" y="98718"/>
                        <a:pt x="215777" y="123627"/>
                        <a:pt x="210207" y="147766"/>
                      </a:cubicBezTo>
                      <a:cubicBezTo>
                        <a:pt x="205225" y="169356"/>
                        <a:pt x="193531" y="189100"/>
                        <a:pt x="189186" y="210828"/>
                      </a:cubicBezTo>
                      <a:cubicBezTo>
                        <a:pt x="185683" y="228345"/>
                        <a:pt x="183009" y="246049"/>
                        <a:pt x="178676" y="263380"/>
                      </a:cubicBezTo>
                      <a:cubicBezTo>
                        <a:pt x="175989" y="274128"/>
                        <a:pt x="170852" y="284163"/>
                        <a:pt x="168165" y="294911"/>
                      </a:cubicBezTo>
                      <a:lnTo>
                        <a:pt x="147144" y="378994"/>
                      </a:lnTo>
                      <a:cubicBezTo>
                        <a:pt x="143641" y="403518"/>
                        <a:pt x="141492" y="428274"/>
                        <a:pt x="136634" y="452566"/>
                      </a:cubicBezTo>
                      <a:cubicBezTo>
                        <a:pt x="134461" y="463430"/>
                        <a:pt x="126124" y="495176"/>
                        <a:pt x="126124" y="484097"/>
                      </a:cubicBezTo>
                      <a:cubicBezTo>
                        <a:pt x="126124" y="424435"/>
                        <a:pt x="133131" y="364980"/>
                        <a:pt x="136634" y="305421"/>
                      </a:cubicBezTo>
                      <a:cubicBezTo>
                        <a:pt x="129627" y="284400"/>
                        <a:pt x="134851" y="253352"/>
                        <a:pt x="115613" y="242359"/>
                      </a:cubicBezTo>
                      <a:cubicBezTo>
                        <a:pt x="99232" y="232999"/>
                        <a:pt x="80727" y="256755"/>
                        <a:pt x="63062" y="263380"/>
                      </a:cubicBezTo>
                      <a:cubicBezTo>
                        <a:pt x="52689" y="267270"/>
                        <a:pt x="42041" y="270387"/>
                        <a:pt x="31531" y="273890"/>
                      </a:cubicBezTo>
                      <a:cubicBezTo>
                        <a:pt x="42041" y="263380"/>
                        <a:pt x="50069" y="249577"/>
                        <a:pt x="63062" y="242359"/>
                      </a:cubicBezTo>
                      <a:cubicBezTo>
                        <a:pt x="82431" y="231598"/>
                        <a:pt x="105103" y="228346"/>
                        <a:pt x="126124" y="221339"/>
                      </a:cubicBezTo>
                      <a:cubicBezTo>
                        <a:pt x="136634" y="217836"/>
                        <a:pt x="148437" y="216973"/>
                        <a:pt x="157655" y="210828"/>
                      </a:cubicBezTo>
                      <a:cubicBezTo>
                        <a:pt x="218248" y="170434"/>
                        <a:pt x="159799" y="205405"/>
                        <a:pt x="220717" y="179297"/>
                      </a:cubicBezTo>
                      <a:cubicBezTo>
                        <a:pt x="235118" y="173125"/>
                        <a:pt x="248211" y="164096"/>
                        <a:pt x="262758" y="158277"/>
                      </a:cubicBezTo>
                      <a:cubicBezTo>
                        <a:pt x="283331" y="150048"/>
                        <a:pt x="325820" y="137256"/>
                        <a:pt x="325820" y="137256"/>
                      </a:cubicBezTo>
                      <a:cubicBezTo>
                        <a:pt x="315193" y="153196"/>
                        <a:pt x="294289" y="178563"/>
                        <a:pt x="294289" y="200318"/>
                      </a:cubicBezTo>
                      <a:cubicBezTo>
                        <a:pt x="294289" y="221629"/>
                        <a:pt x="301296" y="242359"/>
                        <a:pt x="304800" y="263380"/>
                      </a:cubicBezTo>
                      <a:cubicBezTo>
                        <a:pt x="311807" y="252870"/>
                        <a:pt x="320171" y="243147"/>
                        <a:pt x="325820" y="231849"/>
                      </a:cubicBezTo>
                      <a:cubicBezTo>
                        <a:pt x="330775" y="221940"/>
                        <a:pt x="325583" y="203005"/>
                        <a:pt x="336331" y="200318"/>
                      </a:cubicBezTo>
                      <a:cubicBezTo>
                        <a:pt x="348586" y="197254"/>
                        <a:pt x="357352" y="214332"/>
                        <a:pt x="367862" y="221339"/>
                      </a:cubicBezTo>
                      <a:cubicBezTo>
                        <a:pt x="397029" y="308842"/>
                        <a:pt x="353362" y="192167"/>
                        <a:pt x="388882" y="147766"/>
                      </a:cubicBezTo>
                      <a:cubicBezTo>
                        <a:pt x="401643" y="131814"/>
                        <a:pt x="411277" y="182046"/>
                        <a:pt x="420413" y="200318"/>
                      </a:cubicBezTo>
                      <a:cubicBezTo>
                        <a:pt x="425368" y="210227"/>
                        <a:pt x="427420" y="221339"/>
                        <a:pt x="430924" y="231849"/>
                      </a:cubicBezTo>
                      <a:cubicBezTo>
                        <a:pt x="437931" y="221339"/>
                        <a:pt x="446968" y="211928"/>
                        <a:pt x="451944" y="200318"/>
                      </a:cubicBezTo>
                      <a:cubicBezTo>
                        <a:pt x="457634" y="187041"/>
                        <a:pt x="458487" y="172166"/>
                        <a:pt x="462455" y="158277"/>
                      </a:cubicBezTo>
                      <a:cubicBezTo>
                        <a:pt x="465499" y="147624"/>
                        <a:pt x="469462" y="137256"/>
                        <a:pt x="472965" y="126745"/>
                      </a:cubicBezTo>
                      <a:cubicBezTo>
                        <a:pt x="495663" y="194837"/>
                        <a:pt x="483476" y="147198"/>
                        <a:pt x="483476" y="273890"/>
                      </a:cubicBezTo>
                    </a:path>
                  </a:pathLst>
                </a:custGeom>
                <a:noFill/>
                <a:ln w="1905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4" name="Grafikk 11" descr="Sjekkboks avmerket med heldekkende fyll">
                  <a:extLst>
                    <a:ext uri="{FF2B5EF4-FFF2-40B4-BE49-F238E27FC236}">
                      <a16:creationId xmlns:a16="http://schemas.microsoft.com/office/drawing/2014/main" id="{41F242B9-8544-4A1C-98B5-7126FE1D18B3}"/>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7947373" y="3406942"/>
                  <a:ext cx="364292" cy="364292"/>
                </a:xfrm>
                <a:prstGeom prst="rect">
                  <a:avLst/>
                </a:prstGeom>
              </p:spPr>
            </p:pic>
            <p:sp>
              <p:nvSpPr>
                <p:cNvPr id="44" name="Ellipse 201">
                  <a:extLst>
                    <a:ext uri="{FF2B5EF4-FFF2-40B4-BE49-F238E27FC236}">
                      <a16:creationId xmlns:a16="http://schemas.microsoft.com/office/drawing/2014/main" id="{7F15BC34-AEEB-4151-909F-ECAA6A5C51F6}"/>
                    </a:ext>
                  </a:extLst>
                </p:cNvPr>
                <p:cNvSpPr>
                  <a:spLocks noChangeAspect="1"/>
                </p:cNvSpPr>
                <p:nvPr/>
              </p:nvSpPr>
              <p:spPr>
                <a:xfrm>
                  <a:off x="7923315" y="1963280"/>
                  <a:ext cx="547182" cy="545511"/>
                </a:xfrm>
                <a:prstGeom prst="ellipse">
                  <a:avLst/>
                </a:prstGeom>
                <a:ln w="28575">
                  <a:solidFill>
                    <a:srgbClr val="005E5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cxnSp>
            <p:nvCxnSpPr>
              <p:cNvPr id="134" name="Rett linje 90">
                <a:extLst>
                  <a:ext uri="{FF2B5EF4-FFF2-40B4-BE49-F238E27FC236}">
                    <a16:creationId xmlns:a16="http://schemas.microsoft.com/office/drawing/2014/main" id="{ACC227CB-1293-4081-A7F1-CE3BB49F5BC5}"/>
                  </a:ext>
                </a:extLst>
              </p:cNvPr>
              <p:cNvCxnSpPr>
                <a:cxnSpLocks/>
              </p:cNvCxnSpPr>
              <p:nvPr/>
            </p:nvCxnSpPr>
            <p:spPr>
              <a:xfrm>
                <a:off x="9992334" y="3196109"/>
                <a:ext cx="1138419"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grpSp>
        <p:pic>
          <p:nvPicPr>
            <p:cNvPr id="143" name="Grafikk 14" descr="Dollar med heldekkende fyll">
              <a:extLst>
                <a:ext uri="{FF2B5EF4-FFF2-40B4-BE49-F238E27FC236}">
                  <a16:creationId xmlns:a16="http://schemas.microsoft.com/office/drawing/2014/main" id="{A09AB635-D612-4640-81C1-081CC8875B55}"/>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9566266" y="3404352"/>
              <a:ext cx="548552" cy="551119"/>
            </a:xfrm>
            <a:prstGeom prst="rect">
              <a:avLst/>
            </a:prstGeom>
          </p:spPr>
        </p:pic>
      </p:grpSp>
      <p:sp>
        <p:nvSpPr>
          <p:cNvPr id="163" name="TekstSylinder 48">
            <a:extLst>
              <a:ext uri="{FF2B5EF4-FFF2-40B4-BE49-F238E27FC236}">
                <a16:creationId xmlns:a16="http://schemas.microsoft.com/office/drawing/2014/main" id="{4BE48DEE-0D91-4BBC-BD73-81B61F45961F}"/>
              </a:ext>
            </a:extLst>
          </p:cNvPr>
          <p:cNvSpPr txBox="1"/>
          <p:nvPr/>
        </p:nvSpPr>
        <p:spPr>
          <a:xfrm>
            <a:off x="6706226" y="1644700"/>
            <a:ext cx="209229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err="1">
                <a:ln>
                  <a:noFill/>
                </a:ln>
                <a:solidFill>
                  <a:srgbClr val="2B2929"/>
                </a:solidFill>
                <a:effectLst/>
                <a:uLnTx/>
                <a:uFillTx/>
                <a:latin typeface="Arial" panose="020B0604020202020204"/>
                <a:ea typeface="+mn-ea"/>
                <a:cs typeface="+mn-cs"/>
              </a:rPr>
              <a:t>Angepasstes</a:t>
            </a: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 Dashboard</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66" name="Graphic 156" descr="Back with solid fill">
            <a:extLst>
              <a:ext uri="{FF2B5EF4-FFF2-40B4-BE49-F238E27FC236}">
                <a16:creationId xmlns:a16="http://schemas.microsoft.com/office/drawing/2014/main" id="{2D929B10-83AD-4244-B10E-42E9AEE226BC}"/>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rot="8207742" flipH="1">
            <a:off x="7063930" y="2468676"/>
            <a:ext cx="533477" cy="533477"/>
          </a:xfrm>
          <a:prstGeom prst="rect">
            <a:avLst/>
          </a:prstGeom>
        </p:spPr>
      </p:pic>
      <p:grpSp>
        <p:nvGrpSpPr>
          <p:cNvPr id="58" name="Gruppe 57">
            <a:extLst>
              <a:ext uri="{FF2B5EF4-FFF2-40B4-BE49-F238E27FC236}">
                <a16:creationId xmlns:a16="http://schemas.microsoft.com/office/drawing/2014/main" id="{951CC35E-7AE5-4BCE-8615-82468C466638}"/>
              </a:ext>
            </a:extLst>
          </p:cNvPr>
          <p:cNvGrpSpPr/>
          <p:nvPr/>
        </p:nvGrpSpPr>
        <p:grpSpPr>
          <a:xfrm>
            <a:off x="7501674" y="2167920"/>
            <a:ext cx="501403" cy="477563"/>
            <a:chOff x="7501674" y="1756794"/>
            <a:chExt cx="689732" cy="656937"/>
          </a:xfrm>
        </p:grpSpPr>
        <p:sp>
          <p:nvSpPr>
            <p:cNvPr id="164" name="Ellipse 51">
              <a:extLst>
                <a:ext uri="{FF2B5EF4-FFF2-40B4-BE49-F238E27FC236}">
                  <a16:creationId xmlns:a16="http://schemas.microsoft.com/office/drawing/2014/main" id="{6A9A92AA-BF45-408F-A28E-98A33DB88A60}"/>
                </a:ext>
              </a:extLst>
            </p:cNvPr>
            <p:cNvSpPr/>
            <p:nvPr/>
          </p:nvSpPr>
          <p:spPr>
            <a:xfrm>
              <a:off x="7501674" y="1756794"/>
              <a:ext cx="689732" cy="656937"/>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6" name="Grafikk 55" descr="Puslespillbiter med heldekkende fyll">
              <a:extLst>
                <a:ext uri="{FF2B5EF4-FFF2-40B4-BE49-F238E27FC236}">
                  <a16:creationId xmlns:a16="http://schemas.microsoft.com/office/drawing/2014/main" id="{B3C71111-2F72-407E-88AB-D18B18577D44}"/>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7561000" y="1766906"/>
              <a:ext cx="614908" cy="614910"/>
            </a:xfrm>
            <a:prstGeom prst="rect">
              <a:avLst/>
            </a:prstGeom>
          </p:spPr>
        </p:pic>
      </p:grpSp>
      <p:sp>
        <p:nvSpPr>
          <p:cNvPr id="169" name="Tittel 50">
            <a:extLst>
              <a:ext uri="{FF2B5EF4-FFF2-40B4-BE49-F238E27FC236}">
                <a16:creationId xmlns:a16="http://schemas.microsoft.com/office/drawing/2014/main" id="{EA10EB3C-BE17-4F7F-8192-4FD92B0E37AB}"/>
              </a:ext>
            </a:extLst>
          </p:cNvPr>
          <p:cNvSpPr>
            <a:spLocks noGrp="1"/>
          </p:cNvSpPr>
          <p:nvPr>
            <p:ph type="title"/>
          </p:nvPr>
        </p:nvSpPr>
        <p:spPr>
          <a:xfrm>
            <a:off x="960712" y="492297"/>
            <a:ext cx="10515600" cy="851941"/>
          </a:xfrm>
        </p:spPr>
        <p:txBody>
          <a:bodyPr>
            <a:normAutofit/>
          </a:bodyPr>
          <a:lstStyle/>
          <a:p>
            <a:pPr algn="ctr"/>
            <a:r>
              <a:rPr lang="nb-NO" dirty="0"/>
              <a:t>SuperOffice Sales</a:t>
            </a:r>
            <a:endParaRPr lang="en-US" dirty="0"/>
          </a:p>
        </p:txBody>
      </p:sp>
      <p:grpSp>
        <p:nvGrpSpPr>
          <p:cNvPr id="109" name="Gruppe 108">
            <a:extLst>
              <a:ext uri="{FF2B5EF4-FFF2-40B4-BE49-F238E27FC236}">
                <a16:creationId xmlns:a16="http://schemas.microsoft.com/office/drawing/2014/main" id="{75637664-4EF7-4B8B-BA8E-F49D6BEEF656}"/>
              </a:ext>
            </a:extLst>
          </p:cNvPr>
          <p:cNvGrpSpPr>
            <a:grpSpLocks noChangeAspect="1"/>
          </p:cNvGrpSpPr>
          <p:nvPr/>
        </p:nvGrpSpPr>
        <p:grpSpPr>
          <a:xfrm>
            <a:off x="9694033" y="1470518"/>
            <a:ext cx="2384590" cy="3312000"/>
            <a:chOff x="9562697" y="1765262"/>
            <a:chExt cx="2823935" cy="3922225"/>
          </a:xfrm>
        </p:grpSpPr>
        <p:grpSp>
          <p:nvGrpSpPr>
            <p:cNvPr id="170" name="Gruppe 169">
              <a:extLst>
                <a:ext uri="{FF2B5EF4-FFF2-40B4-BE49-F238E27FC236}">
                  <a16:creationId xmlns:a16="http://schemas.microsoft.com/office/drawing/2014/main" id="{A967C246-197A-4439-9F82-2A43EC8EE643}"/>
                </a:ext>
              </a:extLst>
            </p:cNvPr>
            <p:cNvGrpSpPr/>
            <p:nvPr/>
          </p:nvGrpSpPr>
          <p:grpSpPr>
            <a:xfrm>
              <a:off x="9562697" y="1765262"/>
              <a:ext cx="2823935" cy="3922225"/>
              <a:chOff x="9562697" y="1765262"/>
              <a:chExt cx="2823935" cy="3922225"/>
            </a:xfrm>
          </p:grpSpPr>
          <p:sp>
            <p:nvSpPr>
              <p:cNvPr id="171" name="Rektangel 58">
                <a:extLst>
                  <a:ext uri="{FF2B5EF4-FFF2-40B4-BE49-F238E27FC236}">
                    <a16:creationId xmlns:a16="http://schemas.microsoft.com/office/drawing/2014/main" id="{853BEE11-BE1C-4CA6-9127-BBE223060AC5}"/>
                  </a:ext>
                </a:extLst>
              </p:cNvPr>
              <p:cNvSpPr>
                <a:spLocks noChangeAspect="1"/>
              </p:cNvSpPr>
              <p:nvPr/>
            </p:nvSpPr>
            <p:spPr>
              <a:xfrm>
                <a:off x="9940564" y="2097943"/>
                <a:ext cx="2005266" cy="3589544"/>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72" name="Rektangel 54">
                <a:extLst>
                  <a:ext uri="{FF2B5EF4-FFF2-40B4-BE49-F238E27FC236}">
                    <a16:creationId xmlns:a16="http://schemas.microsoft.com/office/drawing/2014/main" id="{0C1E4D38-1EAD-496A-8AE4-598AECB648B8}"/>
                  </a:ext>
                </a:extLst>
              </p:cNvPr>
              <p:cNvSpPr>
                <a:spLocks noChangeAspect="1"/>
              </p:cNvSpPr>
              <p:nvPr/>
            </p:nvSpPr>
            <p:spPr>
              <a:xfrm>
                <a:off x="10022492" y="2200435"/>
                <a:ext cx="1841410"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Black" panose="020B0A04020102020204" pitchFamily="34" charset="0"/>
                  </a:rPr>
                  <a:t>SuperOffice App Store</a:t>
                </a:r>
                <a:endParaRPr kumimoji="0" lang="en-US" sz="1000" b="0" i="0" u="none" strike="noStrike" kern="1200" cap="none" spc="0" normalizeH="0" baseline="0" noProof="0" dirty="0">
                  <a:ln>
                    <a:noFill/>
                  </a:ln>
                  <a:solidFill>
                    <a:srgbClr val="FFFFFF"/>
                  </a:solidFill>
                  <a:effectLst/>
                  <a:uLnTx/>
                  <a:uFillTx/>
                  <a:latin typeface="Arial Black" panose="020B0A04020102020204" pitchFamily="34" charset="0"/>
                </a:endParaRPr>
              </a:p>
            </p:txBody>
          </p:sp>
          <p:sp>
            <p:nvSpPr>
              <p:cNvPr id="182" name="TekstSylinder 48">
                <a:extLst>
                  <a:ext uri="{FF2B5EF4-FFF2-40B4-BE49-F238E27FC236}">
                    <a16:creationId xmlns:a16="http://schemas.microsoft.com/office/drawing/2014/main" id="{29310F15-F3A9-48CA-848C-543BCFF62C03}"/>
                  </a:ext>
                </a:extLst>
              </p:cNvPr>
              <p:cNvSpPr txBox="1"/>
              <p:nvPr/>
            </p:nvSpPr>
            <p:spPr>
              <a:xfrm>
                <a:off x="9562697" y="1765262"/>
                <a:ext cx="2823935" cy="364484"/>
              </a:xfrm>
              <a:prstGeom prst="rect">
                <a:avLst/>
              </a:prstGeom>
              <a:noFill/>
            </p:spPr>
            <p:txBody>
              <a:bodyPr wrap="square" rtlCol="0">
                <a:spAutoFit/>
              </a:bodyPr>
              <a:lstStyle/>
              <a:p>
                <a:pPr algn="ctr">
                  <a:defRPr/>
                </a:pPr>
                <a:r>
                  <a:rPr kumimoji="0" lang="nb-NO" sz="1400" b="0" i="0" u="none" strike="noStrike" kern="1200" cap="none" spc="0" normalizeH="0" baseline="0" noProof="0" dirty="0" err="1">
                    <a:ln>
                      <a:noFill/>
                    </a:ln>
                    <a:solidFill>
                      <a:srgbClr val="2B2929"/>
                    </a:solidFill>
                    <a:effectLst/>
                    <a:uLnTx/>
                    <a:uFillTx/>
                    <a:latin typeface="Arial" panose="020B0604020202020204"/>
                    <a:ea typeface="+mn-ea"/>
                    <a:cs typeface="+mn-cs"/>
                  </a:rPr>
                  <a:t>Nützliche</a:t>
                </a:r>
                <a:r>
                  <a:rPr kumimoji="0" lang="nb-NO" sz="1400" b="0" i="0" u="none" strike="noStrike" kern="1200" cap="none" spc="0" normalizeH="0" noProof="0" dirty="0">
                    <a:ln>
                      <a:noFill/>
                    </a:ln>
                    <a:solidFill>
                      <a:srgbClr val="2B2929"/>
                    </a:solidFill>
                    <a:effectLst/>
                    <a:uLnTx/>
                    <a:uFillTx/>
                    <a:latin typeface="Arial" panose="020B0604020202020204"/>
                    <a:ea typeface="+mn-ea"/>
                    <a:cs typeface="+mn-cs"/>
                  </a:rPr>
                  <a:t> Apps</a:t>
                </a: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pic>
          <p:nvPicPr>
            <p:cNvPr id="70" name="Bilde 69">
              <a:extLst>
                <a:ext uri="{FF2B5EF4-FFF2-40B4-BE49-F238E27FC236}">
                  <a16:creationId xmlns:a16="http://schemas.microsoft.com/office/drawing/2014/main" id="{BF1A51C8-0F4B-4F05-A70B-11054F75C884}"/>
                </a:ext>
              </a:extLst>
            </p:cNvPr>
            <p:cNvPicPr>
              <a:picLocks noChangeAspect="1"/>
            </p:cNvPicPr>
            <p:nvPr/>
          </p:nvPicPr>
          <p:blipFill>
            <a:blip r:embed="rId37"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136587" y="2652831"/>
              <a:ext cx="740326" cy="858432"/>
            </a:xfrm>
            <a:prstGeom prst="rect">
              <a:avLst/>
            </a:prstGeom>
            <a:ln w="19050">
              <a:solidFill>
                <a:srgbClr val="005E58"/>
              </a:solidFill>
            </a:ln>
          </p:spPr>
        </p:pic>
        <p:pic>
          <p:nvPicPr>
            <p:cNvPr id="74" name="Bilde 73">
              <a:extLst>
                <a:ext uri="{FF2B5EF4-FFF2-40B4-BE49-F238E27FC236}">
                  <a16:creationId xmlns:a16="http://schemas.microsoft.com/office/drawing/2014/main" id="{AF568B6E-1627-4501-AB42-7EB724626229}"/>
                </a:ext>
              </a:extLst>
            </p:cNvPr>
            <p:cNvPicPr>
              <a:picLocks noChangeAspect="1"/>
            </p:cNvPicPr>
            <p:nvPr/>
          </p:nvPicPr>
          <p:blipFill>
            <a:blip r:embed="rId38"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041208" y="2644783"/>
              <a:ext cx="740326" cy="844717"/>
            </a:xfrm>
            <a:prstGeom prst="rect">
              <a:avLst/>
            </a:prstGeom>
            <a:ln w="19050">
              <a:solidFill>
                <a:srgbClr val="005E58"/>
              </a:solidFill>
            </a:ln>
          </p:spPr>
        </p:pic>
        <p:pic>
          <p:nvPicPr>
            <p:cNvPr id="93" name="Bilde 92">
              <a:extLst>
                <a:ext uri="{FF2B5EF4-FFF2-40B4-BE49-F238E27FC236}">
                  <a16:creationId xmlns:a16="http://schemas.microsoft.com/office/drawing/2014/main" id="{E6637D72-EB9D-4F7C-ACFA-B23269AAB324}"/>
                </a:ext>
              </a:extLst>
            </p:cNvPr>
            <p:cNvPicPr>
              <a:picLocks noChangeAspect="1"/>
            </p:cNvPicPr>
            <p:nvPr/>
          </p:nvPicPr>
          <p:blipFill>
            <a:blip r:embed="rId39"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123485" y="3616058"/>
              <a:ext cx="751352" cy="874977"/>
            </a:xfrm>
            <a:prstGeom prst="rect">
              <a:avLst/>
            </a:prstGeom>
            <a:ln w="19050">
              <a:solidFill>
                <a:srgbClr val="005E58"/>
              </a:solidFill>
            </a:ln>
          </p:spPr>
        </p:pic>
        <p:pic>
          <p:nvPicPr>
            <p:cNvPr id="98" name="Bilde 97">
              <a:extLst>
                <a:ext uri="{FF2B5EF4-FFF2-40B4-BE49-F238E27FC236}">
                  <a16:creationId xmlns:a16="http://schemas.microsoft.com/office/drawing/2014/main" id="{528F9190-3C9C-4286-84A8-A321B9A6EB8C}"/>
                </a:ext>
              </a:extLst>
            </p:cNvPr>
            <p:cNvPicPr>
              <a:picLocks noChangeAspect="1"/>
            </p:cNvPicPr>
            <p:nvPr/>
          </p:nvPicPr>
          <p:blipFill>
            <a:blip r:embed="rId40"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053130" y="3605194"/>
              <a:ext cx="714406" cy="893524"/>
            </a:xfrm>
            <a:prstGeom prst="rect">
              <a:avLst/>
            </a:prstGeom>
            <a:ln w="19050">
              <a:solidFill>
                <a:srgbClr val="005E58"/>
              </a:solidFill>
            </a:ln>
          </p:spPr>
        </p:pic>
        <p:pic>
          <p:nvPicPr>
            <p:cNvPr id="101" name="Bilde 100">
              <a:extLst>
                <a:ext uri="{FF2B5EF4-FFF2-40B4-BE49-F238E27FC236}">
                  <a16:creationId xmlns:a16="http://schemas.microsoft.com/office/drawing/2014/main" id="{C04DB4B4-21CE-4E93-A776-A2FD250F2942}"/>
                </a:ext>
              </a:extLst>
            </p:cNvPr>
            <p:cNvPicPr>
              <a:picLocks noChangeAspect="1"/>
            </p:cNvPicPr>
            <p:nvPr/>
          </p:nvPicPr>
          <p:blipFill>
            <a:blip r:embed="rId41"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123485" y="4645299"/>
              <a:ext cx="751352" cy="867860"/>
            </a:xfrm>
            <a:prstGeom prst="rect">
              <a:avLst/>
            </a:prstGeom>
            <a:ln w="19050">
              <a:solidFill>
                <a:srgbClr val="005E58"/>
              </a:solidFill>
            </a:ln>
          </p:spPr>
        </p:pic>
        <p:pic>
          <p:nvPicPr>
            <p:cNvPr id="107" name="Bilde 106">
              <a:extLst>
                <a:ext uri="{FF2B5EF4-FFF2-40B4-BE49-F238E27FC236}">
                  <a16:creationId xmlns:a16="http://schemas.microsoft.com/office/drawing/2014/main" id="{39025624-4E87-464C-95C6-48FEE132D727}"/>
                </a:ext>
              </a:extLst>
            </p:cNvPr>
            <p:cNvPicPr>
              <a:picLocks noChangeAspect="1"/>
            </p:cNvPicPr>
            <p:nvPr/>
          </p:nvPicPr>
          <p:blipFill>
            <a:blip r:embed="rId4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062410" y="4634830"/>
              <a:ext cx="695847" cy="888797"/>
            </a:xfrm>
            <a:prstGeom prst="rect">
              <a:avLst/>
            </a:prstGeom>
            <a:ln w="19050">
              <a:solidFill>
                <a:srgbClr val="005E58"/>
              </a:solidFill>
            </a:ln>
          </p:spPr>
        </p:pic>
      </p:grpSp>
      <p:pic>
        <p:nvPicPr>
          <p:cNvPr id="206" name="Graphic 279" descr="Back with solid fill">
            <a:extLst>
              <a:ext uri="{FF2B5EF4-FFF2-40B4-BE49-F238E27FC236}">
                <a16:creationId xmlns:a16="http://schemas.microsoft.com/office/drawing/2014/main" id="{266059F7-C1A0-4B51-9CFE-342F7260153C}"/>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rot="10800000">
            <a:off x="10604521" y="4854448"/>
            <a:ext cx="510470" cy="510470"/>
          </a:xfrm>
          <a:prstGeom prst="rect">
            <a:avLst/>
          </a:prstGeom>
        </p:spPr>
      </p:pic>
      <p:sp>
        <p:nvSpPr>
          <p:cNvPr id="207" name="TekstSylinder 48">
            <a:extLst>
              <a:ext uri="{FF2B5EF4-FFF2-40B4-BE49-F238E27FC236}">
                <a16:creationId xmlns:a16="http://schemas.microsoft.com/office/drawing/2014/main" id="{7BAD1BA8-E3F8-4EB5-9F28-F061E060408C}"/>
              </a:ext>
            </a:extLst>
          </p:cNvPr>
          <p:cNvSpPr txBox="1"/>
          <p:nvPr/>
        </p:nvSpPr>
        <p:spPr>
          <a:xfrm>
            <a:off x="9494517" y="5389383"/>
            <a:ext cx="2637472" cy="523220"/>
          </a:xfrm>
          <a:prstGeom prst="rect">
            <a:avLst/>
          </a:prstGeom>
          <a:noFill/>
        </p:spPr>
        <p:txBody>
          <a:bodyPr wrap="square" rtlCol="0">
            <a:spAutoFit/>
          </a:bodyPr>
          <a:lstStyle/>
          <a:p>
            <a:pPr lvl="0" algn="ctr">
              <a:defRPr/>
            </a:pPr>
            <a:r>
              <a:rPr lang="en-US" sz="1400" dirty="0" err="1">
                <a:solidFill>
                  <a:srgbClr val="2B2929"/>
                </a:solidFill>
              </a:rPr>
              <a:t>Nahtlose</a:t>
            </a:r>
            <a:r>
              <a:rPr lang="en-US" sz="1400" dirty="0">
                <a:solidFill>
                  <a:srgbClr val="2B2929"/>
                </a:solidFill>
              </a:rPr>
              <a:t> </a:t>
            </a:r>
            <a:r>
              <a:rPr lang="en-US" sz="1400" dirty="0" err="1">
                <a:solidFill>
                  <a:srgbClr val="2B2929"/>
                </a:solidFill>
              </a:rPr>
              <a:t>Verbindung</a:t>
            </a:r>
            <a:r>
              <a:rPr lang="en-US" sz="1400" dirty="0">
                <a:solidFill>
                  <a:srgbClr val="2B2929"/>
                </a:solidFill>
              </a:rPr>
              <a:t> </a:t>
            </a:r>
            <a:r>
              <a:rPr lang="en-US" sz="1400" dirty="0" err="1">
                <a:solidFill>
                  <a:srgbClr val="2B2929"/>
                </a:solidFill>
              </a:rPr>
              <a:t>zwischen</a:t>
            </a:r>
            <a:r>
              <a:rPr lang="en-US" sz="1400" dirty="0">
                <a:solidFill>
                  <a:srgbClr val="2B2929"/>
                </a:solidFill>
              </a:rPr>
              <a:t> CRM and </a:t>
            </a:r>
            <a:r>
              <a:rPr lang="en-US" sz="1400" dirty="0" err="1">
                <a:solidFill>
                  <a:srgbClr val="2B2929"/>
                </a:solidFill>
              </a:rPr>
              <a:t>ausgewählter</a:t>
            </a:r>
            <a:r>
              <a:rPr lang="en-US" sz="1400" dirty="0">
                <a:solidFill>
                  <a:srgbClr val="2B2929"/>
                </a:solidFill>
              </a:rPr>
              <a:t> App*</a:t>
            </a:r>
          </a:p>
        </p:txBody>
      </p:sp>
      <p:grpSp>
        <p:nvGrpSpPr>
          <p:cNvPr id="215" name="Gruppe 214">
            <a:extLst>
              <a:ext uri="{FF2B5EF4-FFF2-40B4-BE49-F238E27FC236}">
                <a16:creationId xmlns:a16="http://schemas.microsoft.com/office/drawing/2014/main" id="{9B0E30E9-F8BA-4553-988E-795C4BB61248}"/>
              </a:ext>
            </a:extLst>
          </p:cNvPr>
          <p:cNvGrpSpPr/>
          <p:nvPr/>
        </p:nvGrpSpPr>
        <p:grpSpPr>
          <a:xfrm>
            <a:off x="10013113" y="4895193"/>
            <a:ext cx="503999" cy="503999"/>
            <a:chOff x="9839352" y="4768471"/>
            <a:chExt cx="510470" cy="479640"/>
          </a:xfrm>
        </p:grpSpPr>
        <p:sp>
          <p:nvSpPr>
            <p:cNvPr id="219" name="Oval 281">
              <a:extLst>
                <a:ext uri="{FF2B5EF4-FFF2-40B4-BE49-F238E27FC236}">
                  <a16:creationId xmlns:a16="http://schemas.microsoft.com/office/drawing/2014/main" id="{A291D0D0-4B11-4EC8-9A2F-D45FC34B7AE1}"/>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2" name="Grafikk 221" descr="Tilkoblet frakoblet med heldekkende fyll">
              <a:extLst>
                <a:ext uri="{FF2B5EF4-FFF2-40B4-BE49-F238E27FC236}">
                  <a16:creationId xmlns:a16="http://schemas.microsoft.com/office/drawing/2014/main" id="{0C8F86AF-98D4-4CAF-9CA9-A287F7962CDF}"/>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9887609" y="4793043"/>
              <a:ext cx="430495" cy="430495"/>
            </a:xfrm>
            <a:prstGeom prst="rect">
              <a:avLst/>
            </a:prstGeom>
          </p:spPr>
        </p:pic>
      </p:grpSp>
      <p:sp>
        <p:nvSpPr>
          <p:cNvPr id="225" name="TekstSylinder 48">
            <a:extLst>
              <a:ext uri="{FF2B5EF4-FFF2-40B4-BE49-F238E27FC236}">
                <a16:creationId xmlns:a16="http://schemas.microsoft.com/office/drawing/2014/main" id="{0D2557FB-44D0-47A7-A0C4-4337FFF27671}"/>
              </a:ext>
            </a:extLst>
          </p:cNvPr>
          <p:cNvSpPr txBox="1"/>
          <p:nvPr/>
        </p:nvSpPr>
        <p:spPr>
          <a:xfrm>
            <a:off x="5095917" y="6382817"/>
            <a:ext cx="4622661" cy="261610"/>
          </a:xfrm>
          <a:prstGeom prst="rect">
            <a:avLst/>
          </a:prstGeom>
          <a:noFill/>
        </p:spPr>
        <p:txBody>
          <a:bodyPr wrap="square" rtlCol="0">
            <a:spAutoFit/>
          </a:bodyPr>
          <a:lstStyle/>
          <a:p>
            <a:pPr lvl="0" algn="ctr">
              <a:defRPr/>
            </a:pPr>
            <a:r>
              <a:rPr lang="nb-NO" sz="1100" i="1" dirty="0">
                <a:solidFill>
                  <a:srgbClr val="2B2929"/>
                </a:solidFill>
              </a:rPr>
              <a:t>* </a:t>
            </a:r>
            <a:r>
              <a:rPr lang="nb-NO" sz="1100" i="1" dirty="0" err="1">
                <a:solidFill>
                  <a:srgbClr val="2B2929"/>
                </a:solidFill>
              </a:rPr>
              <a:t>Für</a:t>
            </a:r>
            <a:r>
              <a:rPr lang="nb-NO" sz="1100" i="1" dirty="0">
                <a:solidFill>
                  <a:srgbClr val="2B2929"/>
                </a:solidFill>
              </a:rPr>
              <a:t> App-</a:t>
            </a:r>
            <a:r>
              <a:rPr lang="nb-NO" sz="1100" i="1" dirty="0" err="1">
                <a:solidFill>
                  <a:srgbClr val="2B2929"/>
                </a:solidFill>
              </a:rPr>
              <a:t>Käufe</a:t>
            </a:r>
            <a:r>
              <a:rPr lang="nb-NO" sz="1100" i="1" dirty="0">
                <a:solidFill>
                  <a:srgbClr val="2B2929"/>
                </a:solidFill>
              </a:rPr>
              <a:t> </a:t>
            </a:r>
            <a:r>
              <a:rPr lang="nb-NO" sz="1100" i="1" dirty="0" err="1">
                <a:solidFill>
                  <a:srgbClr val="2B2929"/>
                </a:solidFill>
              </a:rPr>
              <a:t>gelten</a:t>
            </a:r>
            <a:r>
              <a:rPr lang="nb-NO" sz="1100" i="1" dirty="0">
                <a:solidFill>
                  <a:srgbClr val="2B2929"/>
                </a:solidFill>
              </a:rPr>
              <a:t> </a:t>
            </a:r>
            <a:r>
              <a:rPr lang="nb-NO" sz="1100" i="1" dirty="0" err="1">
                <a:solidFill>
                  <a:srgbClr val="2B2929"/>
                </a:solidFill>
              </a:rPr>
              <a:t>eigene</a:t>
            </a:r>
            <a:r>
              <a:rPr lang="nb-NO" sz="1100" i="1" dirty="0">
                <a:solidFill>
                  <a:srgbClr val="2B2929"/>
                </a:solidFill>
              </a:rPr>
              <a:t> </a:t>
            </a:r>
            <a:r>
              <a:rPr lang="nb-NO" sz="1100" i="1" dirty="0" err="1">
                <a:solidFill>
                  <a:srgbClr val="2B2929"/>
                </a:solidFill>
              </a:rPr>
              <a:t>Verträge</a:t>
            </a:r>
            <a:r>
              <a:rPr lang="nb-NO" sz="1100" i="1" dirty="0">
                <a:solidFill>
                  <a:srgbClr val="2B2929"/>
                </a:solidFill>
              </a:rPr>
              <a:t>, </a:t>
            </a:r>
            <a:r>
              <a:rPr lang="nb-NO" sz="1100" i="1" dirty="0" err="1">
                <a:solidFill>
                  <a:srgbClr val="2B2929"/>
                </a:solidFill>
              </a:rPr>
              <a:t>Preise</a:t>
            </a:r>
            <a:r>
              <a:rPr lang="nb-NO" sz="1100" i="1" dirty="0">
                <a:solidFill>
                  <a:srgbClr val="2B2929"/>
                </a:solidFill>
              </a:rPr>
              <a:t> </a:t>
            </a:r>
            <a:r>
              <a:rPr lang="nb-NO" sz="1100" i="1" dirty="0" err="1">
                <a:solidFill>
                  <a:srgbClr val="2B2929"/>
                </a:solidFill>
              </a:rPr>
              <a:t>und</a:t>
            </a:r>
            <a:r>
              <a:rPr lang="nb-NO" sz="1100" i="1" dirty="0">
                <a:solidFill>
                  <a:srgbClr val="2B2929"/>
                </a:solidFill>
              </a:rPr>
              <a:t> </a:t>
            </a:r>
            <a:r>
              <a:rPr lang="nb-NO" sz="1100" i="1" dirty="0" err="1">
                <a:solidFill>
                  <a:srgbClr val="2B2929"/>
                </a:solidFill>
              </a:rPr>
              <a:t>Bedingungen</a:t>
            </a:r>
            <a:endParaRPr lang="en-US" sz="1100" i="1" dirty="0">
              <a:solidFill>
                <a:srgbClr val="2B2929"/>
              </a:solidFill>
            </a:endParaRPr>
          </a:p>
        </p:txBody>
      </p:sp>
      <p:pic>
        <p:nvPicPr>
          <p:cNvPr id="176" name="Graphic 156" descr="Back with solid fill">
            <a:extLst>
              <a:ext uri="{FF2B5EF4-FFF2-40B4-BE49-F238E27FC236}">
                <a16:creationId xmlns:a16="http://schemas.microsoft.com/office/drawing/2014/main" id="{0208E014-DFEB-492A-B35C-BC908DD6B618}"/>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rot="7650567" flipH="1">
            <a:off x="8503159" y="3738886"/>
            <a:ext cx="533477" cy="533477"/>
          </a:xfrm>
          <a:prstGeom prst="rect">
            <a:avLst/>
          </a:prstGeom>
        </p:spPr>
      </p:pic>
      <p:sp>
        <p:nvSpPr>
          <p:cNvPr id="180" name="TekstSylinder 48">
            <a:extLst>
              <a:ext uri="{FF2B5EF4-FFF2-40B4-BE49-F238E27FC236}">
                <a16:creationId xmlns:a16="http://schemas.microsoft.com/office/drawing/2014/main" id="{A712271E-A8A7-4B03-9C75-3014A54A862B}"/>
              </a:ext>
            </a:extLst>
          </p:cNvPr>
          <p:cNvSpPr txBox="1"/>
          <p:nvPr/>
        </p:nvSpPr>
        <p:spPr>
          <a:xfrm>
            <a:off x="8094135" y="2810964"/>
            <a:ext cx="18100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dirty="0">
                <a:solidFill>
                  <a:srgbClr val="2B2929"/>
                </a:solidFill>
                <a:latin typeface="Arial" panose="020B0604020202020204"/>
              </a:rPr>
              <a:t>Produkt &amp; </a:t>
            </a:r>
            <a:br>
              <a:rPr lang="nb-NO" sz="1400" dirty="0">
                <a:solidFill>
                  <a:srgbClr val="2B2929"/>
                </a:solidFill>
                <a:latin typeface="Arial" panose="020B0604020202020204"/>
              </a:rPr>
            </a:br>
            <a:r>
              <a:rPr lang="nb-NO" sz="1400" dirty="0" err="1">
                <a:solidFill>
                  <a:srgbClr val="2B2929"/>
                </a:solidFill>
                <a:latin typeface="Arial" panose="020B0604020202020204"/>
              </a:rPr>
              <a:t>Preise</a:t>
            </a:r>
            <a:endParaRPr kumimoji="0" lang="en-US" sz="1400" b="0" i="0" u="none" strike="noStrike" kern="1200" cap="none" spc="0" normalizeH="0" baseline="0" noProof="0" dirty="0">
              <a:ln>
                <a:noFill/>
              </a:ln>
              <a:solidFill>
                <a:srgbClr val="2B2929"/>
              </a:solidFill>
              <a:effectLst/>
              <a:uLnTx/>
              <a:uFillTx/>
              <a:latin typeface="Arial" panose="020B0604020202020204"/>
            </a:endParaRPr>
          </a:p>
        </p:txBody>
      </p:sp>
      <p:grpSp>
        <p:nvGrpSpPr>
          <p:cNvPr id="45" name="Gruppe 44">
            <a:extLst>
              <a:ext uri="{FF2B5EF4-FFF2-40B4-BE49-F238E27FC236}">
                <a16:creationId xmlns:a16="http://schemas.microsoft.com/office/drawing/2014/main" id="{8C2D6D08-BE21-4382-AD50-1C28B4422284}"/>
              </a:ext>
            </a:extLst>
          </p:cNvPr>
          <p:cNvGrpSpPr/>
          <p:nvPr/>
        </p:nvGrpSpPr>
        <p:grpSpPr>
          <a:xfrm>
            <a:off x="8764417" y="3297357"/>
            <a:ext cx="503999" cy="503999"/>
            <a:chOff x="8764416" y="3117982"/>
            <a:chExt cx="693303" cy="693302"/>
          </a:xfrm>
        </p:grpSpPr>
        <p:sp>
          <p:nvSpPr>
            <p:cNvPr id="178" name="Ellipse 51">
              <a:extLst>
                <a:ext uri="{FF2B5EF4-FFF2-40B4-BE49-F238E27FC236}">
                  <a16:creationId xmlns:a16="http://schemas.microsoft.com/office/drawing/2014/main" id="{F4AE4010-1761-4A41-919E-C828CE6833E2}"/>
                </a:ext>
              </a:extLst>
            </p:cNvPr>
            <p:cNvSpPr/>
            <p:nvPr/>
          </p:nvSpPr>
          <p:spPr>
            <a:xfrm>
              <a:off x="8764416" y="3117982"/>
              <a:ext cx="693303" cy="693302"/>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 name="Grafikk 33" descr="Strekkode med heldekkende fyll">
              <a:extLst>
                <a:ext uri="{FF2B5EF4-FFF2-40B4-BE49-F238E27FC236}">
                  <a16:creationId xmlns:a16="http://schemas.microsoft.com/office/drawing/2014/main" id="{CBBE9443-06EC-4A47-A5DB-FA0B53A75869}"/>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8854635" y="3198455"/>
              <a:ext cx="529409" cy="529409"/>
            </a:xfrm>
            <a:prstGeom prst="rect">
              <a:avLst/>
            </a:prstGeom>
          </p:spPr>
        </p:pic>
      </p:grpSp>
    </p:spTree>
    <p:extLst>
      <p:ext uri="{BB962C8B-B14F-4D97-AF65-F5344CB8AC3E}">
        <p14:creationId xmlns:p14="http://schemas.microsoft.com/office/powerpoint/2010/main" val="274818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1"/>
                                        </p:tgtEl>
                                        <p:attrNameLst>
                                          <p:attrName>style.visibility</p:attrName>
                                        </p:attrNameLst>
                                      </p:cBhvr>
                                      <p:to>
                                        <p:strVal val="visible"/>
                                      </p:to>
                                    </p:set>
                                    <p:anim calcmode="lin" valueType="num">
                                      <p:cBhvr additive="base">
                                        <p:cTn id="11" dur="500" fill="hold"/>
                                        <p:tgtEl>
                                          <p:spTgt spid="161"/>
                                        </p:tgtEl>
                                        <p:attrNameLst>
                                          <p:attrName>ppt_x</p:attrName>
                                        </p:attrNameLst>
                                      </p:cBhvr>
                                      <p:tavLst>
                                        <p:tav tm="0">
                                          <p:val>
                                            <p:strVal val="#ppt_x"/>
                                          </p:val>
                                        </p:tav>
                                        <p:tav tm="100000">
                                          <p:val>
                                            <p:strVal val="#ppt_x"/>
                                          </p:val>
                                        </p:tav>
                                      </p:tavLst>
                                    </p:anim>
                                    <p:anim calcmode="lin" valueType="num">
                                      <p:cBhvr additive="base">
                                        <p:cTn id="12" dur="500" fill="hold"/>
                                        <p:tgtEl>
                                          <p:spTgt spid="16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500" fill="hold"/>
                                        <p:tgtEl>
                                          <p:spTgt spid="103"/>
                                        </p:tgtEl>
                                        <p:attrNameLst>
                                          <p:attrName>ppt_x</p:attrName>
                                        </p:attrNameLst>
                                      </p:cBhvr>
                                      <p:tavLst>
                                        <p:tav tm="0">
                                          <p:val>
                                            <p:strVal val="#ppt_x"/>
                                          </p:val>
                                        </p:tav>
                                        <p:tav tm="100000">
                                          <p:val>
                                            <p:strVal val="#ppt_x"/>
                                          </p:val>
                                        </p:tav>
                                      </p:tavLst>
                                    </p:anim>
                                    <p:anim calcmode="lin" valueType="num">
                                      <p:cBhvr additive="base">
                                        <p:cTn id="16"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4"/>
                                        </p:tgtEl>
                                        <p:attrNameLst>
                                          <p:attrName>style.visibility</p:attrName>
                                        </p:attrNameLst>
                                      </p:cBhvr>
                                      <p:to>
                                        <p:strVal val="visible"/>
                                      </p:to>
                                    </p:set>
                                    <p:anim calcmode="lin" valueType="num">
                                      <p:cBhvr additive="base">
                                        <p:cTn id="21" dur="500" fill="hold"/>
                                        <p:tgtEl>
                                          <p:spTgt spid="224"/>
                                        </p:tgtEl>
                                        <p:attrNameLst>
                                          <p:attrName>ppt_x</p:attrName>
                                        </p:attrNameLst>
                                      </p:cBhvr>
                                      <p:tavLst>
                                        <p:tav tm="0">
                                          <p:val>
                                            <p:strVal val="#ppt_x"/>
                                          </p:val>
                                        </p:tav>
                                        <p:tav tm="100000">
                                          <p:val>
                                            <p:strVal val="#ppt_x"/>
                                          </p:val>
                                        </p:tav>
                                      </p:tavLst>
                                    </p:anim>
                                    <p:anim calcmode="lin" valueType="num">
                                      <p:cBhvr additive="base">
                                        <p:cTn id="22" dur="500" fill="hold"/>
                                        <p:tgtEl>
                                          <p:spTgt spid="22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5"/>
                                        </p:tgtEl>
                                        <p:attrNameLst>
                                          <p:attrName>style.visibility</p:attrName>
                                        </p:attrNameLst>
                                      </p:cBhvr>
                                      <p:to>
                                        <p:strVal val="visible"/>
                                      </p:to>
                                    </p:set>
                                    <p:anim calcmode="lin" valueType="num">
                                      <p:cBhvr additive="base">
                                        <p:cTn id="25" dur="500" fill="hold"/>
                                        <p:tgtEl>
                                          <p:spTgt spid="155"/>
                                        </p:tgtEl>
                                        <p:attrNameLst>
                                          <p:attrName>ppt_x</p:attrName>
                                        </p:attrNameLst>
                                      </p:cBhvr>
                                      <p:tavLst>
                                        <p:tav tm="0">
                                          <p:val>
                                            <p:strVal val="#ppt_x"/>
                                          </p:val>
                                        </p:tav>
                                        <p:tav tm="100000">
                                          <p:val>
                                            <p:strVal val="#ppt_x"/>
                                          </p:val>
                                        </p:tav>
                                      </p:tavLst>
                                    </p:anim>
                                    <p:anim calcmode="lin" valueType="num">
                                      <p:cBhvr additive="base">
                                        <p:cTn id="26" dur="500" fill="hold"/>
                                        <p:tgtEl>
                                          <p:spTgt spid="15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4"/>
                                        </p:tgtEl>
                                        <p:attrNameLst>
                                          <p:attrName>style.visibility</p:attrName>
                                        </p:attrNameLst>
                                      </p:cBhvr>
                                      <p:to>
                                        <p:strVal val="visible"/>
                                      </p:to>
                                    </p:set>
                                    <p:anim calcmode="lin" valueType="num">
                                      <p:cBhvr additive="base">
                                        <p:cTn id="29" dur="500" fill="hold"/>
                                        <p:tgtEl>
                                          <p:spTgt spid="144"/>
                                        </p:tgtEl>
                                        <p:attrNameLst>
                                          <p:attrName>ppt_x</p:attrName>
                                        </p:attrNameLst>
                                      </p:cBhvr>
                                      <p:tavLst>
                                        <p:tav tm="0">
                                          <p:val>
                                            <p:strVal val="#ppt_x"/>
                                          </p:val>
                                        </p:tav>
                                        <p:tav tm="100000">
                                          <p:val>
                                            <p:strVal val="#ppt_x"/>
                                          </p:val>
                                        </p:tav>
                                      </p:tavLst>
                                    </p:anim>
                                    <p:anim calcmode="lin" valueType="num">
                                      <p:cBhvr additive="base">
                                        <p:cTn id="30" dur="500" fill="hold"/>
                                        <p:tgtEl>
                                          <p:spTgt spid="14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9"/>
                                        </p:tgtEl>
                                        <p:attrNameLst>
                                          <p:attrName>style.visibility</p:attrName>
                                        </p:attrNameLst>
                                      </p:cBhvr>
                                      <p:to>
                                        <p:strVal val="visible"/>
                                      </p:to>
                                    </p:set>
                                    <p:anim calcmode="lin" valueType="num">
                                      <p:cBhvr additive="base">
                                        <p:cTn id="35" dur="500" fill="hold"/>
                                        <p:tgtEl>
                                          <p:spTgt spid="159"/>
                                        </p:tgtEl>
                                        <p:attrNameLst>
                                          <p:attrName>ppt_x</p:attrName>
                                        </p:attrNameLst>
                                      </p:cBhvr>
                                      <p:tavLst>
                                        <p:tav tm="0">
                                          <p:val>
                                            <p:strVal val="#ppt_x"/>
                                          </p:val>
                                        </p:tav>
                                        <p:tav tm="100000">
                                          <p:val>
                                            <p:strVal val="#ppt_x"/>
                                          </p:val>
                                        </p:tav>
                                      </p:tavLst>
                                    </p:anim>
                                    <p:anim calcmode="lin" valueType="num">
                                      <p:cBhvr additive="base">
                                        <p:cTn id="36" dur="500" fill="hold"/>
                                        <p:tgtEl>
                                          <p:spTgt spid="15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2"/>
                                        </p:tgtEl>
                                        <p:attrNameLst>
                                          <p:attrName>style.visibility</p:attrName>
                                        </p:attrNameLst>
                                      </p:cBhvr>
                                      <p:to>
                                        <p:strVal val="visible"/>
                                      </p:to>
                                    </p:set>
                                    <p:anim calcmode="lin" valueType="num">
                                      <p:cBhvr additive="base">
                                        <p:cTn id="43" dur="500" fill="hold"/>
                                        <p:tgtEl>
                                          <p:spTgt spid="112"/>
                                        </p:tgtEl>
                                        <p:attrNameLst>
                                          <p:attrName>ppt_x</p:attrName>
                                        </p:attrNameLst>
                                      </p:cBhvr>
                                      <p:tavLst>
                                        <p:tav tm="0">
                                          <p:val>
                                            <p:strVal val="#ppt_x"/>
                                          </p:val>
                                        </p:tav>
                                        <p:tav tm="100000">
                                          <p:val>
                                            <p:strVal val="#ppt_x"/>
                                          </p:val>
                                        </p:tav>
                                      </p:tavLst>
                                    </p:anim>
                                    <p:anim calcmode="lin" valueType="num">
                                      <p:cBhvr additive="base">
                                        <p:cTn id="44"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8"/>
                                        </p:tgtEl>
                                        <p:attrNameLst>
                                          <p:attrName>style.visibility</p:attrName>
                                        </p:attrNameLst>
                                      </p:cBhvr>
                                      <p:to>
                                        <p:strVal val="visible"/>
                                      </p:to>
                                    </p:set>
                                    <p:anim calcmode="lin" valueType="num">
                                      <p:cBhvr additive="base">
                                        <p:cTn id="49" dur="500" fill="hold"/>
                                        <p:tgtEl>
                                          <p:spTgt spid="168"/>
                                        </p:tgtEl>
                                        <p:attrNameLst>
                                          <p:attrName>ppt_x</p:attrName>
                                        </p:attrNameLst>
                                      </p:cBhvr>
                                      <p:tavLst>
                                        <p:tav tm="0">
                                          <p:val>
                                            <p:strVal val="#ppt_x"/>
                                          </p:val>
                                        </p:tav>
                                        <p:tav tm="100000">
                                          <p:val>
                                            <p:strVal val="#ppt_x"/>
                                          </p:val>
                                        </p:tav>
                                      </p:tavLst>
                                    </p:anim>
                                    <p:anim calcmode="lin" valueType="num">
                                      <p:cBhvr additive="base">
                                        <p:cTn id="50" dur="500" fill="hold"/>
                                        <p:tgtEl>
                                          <p:spTgt spid="16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7"/>
                                        </p:tgtEl>
                                        <p:attrNameLst>
                                          <p:attrName>style.visibility</p:attrName>
                                        </p:attrNameLst>
                                      </p:cBhvr>
                                      <p:to>
                                        <p:strVal val="visible"/>
                                      </p:to>
                                    </p:set>
                                    <p:anim calcmode="lin" valueType="num">
                                      <p:cBhvr additive="base">
                                        <p:cTn id="53" dur="500" fill="hold"/>
                                        <p:tgtEl>
                                          <p:spTgt spid="157"/>
                                        </p:tgtEl>
                                        <p:attrNameLst>
                                          <p:attrName>ppt_x</p:attrName>
                                        </p:attrNameLst>
                                      </p:cBhvr>
                                      <p:tavLst>
                                        <p:tav tm="0">
                                          <p:val>
                                            <p:strVal val="#ppt_x"/>
                                          </p:val>
                                        </p:tav>
                                        <p:tav tm="100000">
                                          <p:val>
                                            <p:strVal val="#ppt_x"/>
                                          </p:val>
                                        </p:tav>
                                      </p:tavLst>
                                    </p:anim>
                                    <p:anim calcmode="lin" valueType="num">
                                      <p:cBhvr additive="base">
                                        <p:cTn id="54" dur="500" fill="hold"/>
                                        <p:tgtEl>
                                          <p:spTgt spid="15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7"/>
                                        </p:tgtEl>
                                        <p:attrNameLst>
                                          <p:attrName>style.visibility</p:attrName>
                                        </p:attrNameLst>
                                      </p:cBhvr>
                                      <p:to>
                                        <p:strVal val="visible"/>
                                      </p:to>
                                    </p:set>
                                    <p:anim calcmode="lin" valueType="num">
                                      <p:cBhvr additive="base">
                                        <p:cTn id="57" dur="500" fill="hold"/>
                                        <p:tgtEl>
                                          <p:spTgt spid="147"/>
                                        </p:tgtEl>
                                        <p:attrNameLst>
                                          <p:attrName>ppt_x</p:attrName>
                                        </p:attrNameLst>
                                      </p:cBhvr>
                                      <p:tavLst>
                                        <p:tav tm="0">
                                          <p:val>
                                            <p:strVal val="#ppt_x"/>
                                          </p:val>
                                        </p:tav>
                                        <p:tav tm="100000">
                                          <p:val>
                                            <p:strVal val="#ppt_x"/>
                                          </p:val>
                                        </p:tav>
                                      </p:tavLst>
                                    </p:anim>
                                    <p:anim calcmode="lin" valueType="num">
                                      <p:cBhvr additive="base">
                                        <p:cTn id="58"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9"/>
                                        </p:tgtEl>
                                        <p:attrNameLst>
                                          <p:attrName>style.visibility</p:attrName>
                                        </p:attrNameLst>
                                      </p:cBhvr>
                                      <p:to>
                                        <p:strVal val="visible"/>
                                      </p:to>
                                    </p:set>
                                    <p:anim calcmode="lin" valueType="num">
                                      <p:cBhvr additive="base">
                                        <p:cTn id="63" dur="500" fill="hold"/>
                                        <p:tgtEl>
                                          <p:spTgt spid="109"/>
                                        </p:tgtEl>
                                        <p:attrNameLst>
                                          <p:attrName>ppt_x</p:attrName>
                                        </p:attrNameLst>
                                      </p:cBhvr>
                                      <p:tavLst>
                                        <p:tav tm="0">
                                          <p:val>
                                            <p:strVal val="#ppt_x"/>
                                          </p:val>
                                        </p:tav>
                                        <p:tav tm="100000">
                                          <p:val>
                                            <p:strVal val="#ppt_x"/>
                                          </p:val>
                                        </p:tav>
                                      </p:tavLst>
                                    </p:anim>
                                    <p:anim calcmode="lin" valueType="num">
                                      <p:cBhvr additive="base">
                                        <p:cTn id="64" dur="500" fill="hold"/>
                                        <p:tgtEl>
                                          <p:spTgt spid="10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15"/>
                                        </p:tgtEl>
                                        <p:attrNameLst>
                                          <p:attrName>style.visibility</p:attrName>
                                        </p:attrNameLst>
                                      </p:cBhvr>
                                      <p:to>
                                        <p:strVal val="visible"/>
                                      </p:to>
                                    </p:set>
                                    <p:anim calcmode="lin" valueType="num">
                                      <p:cBhvr additive="base">
                                        <p:cTn id="67" dur="500" fill="hold"/>
                                        <p:tgtEl>
                                          <p:spTgt spid="215"/>
                                        </p:tgtEl>
                                        <p:attrNameLst>
                                          <p:attrName>ppt_x</p:attrName>
                                        </p:attrNameLst>
                                      </p:cBhvr>
                                      <p:tavLst>
                                        <p:tav tm="0">
                                          <p:val>
                                            <p:strVal val="#ppt_x"/>
                                          </p:val>
                                        </p:tav>
                                        <p:tav tm="100000">
                                          <p:val>
                                            <p:strVal val="#ppt_x"/>
                                          </p:val>
                                        </p:tav>
                                      </p:tavLst>
                                    </p:anim>
                                    <p:anim calcmode="lin" valueType="num">
                                      <p:cBhvr additive="base">
                                        <p:cTn id="68" dur="500" fill="hold"/>
                                        <p:tgtEl>
                                          <p:spTgt spid="21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06"/>
                                        </p:tgtEl>
                                        <p:attrNameLst>
                                          <p:attrName>style.visibility</p:attrName>
                                        </p:attrNameLst>
                                      </p:cBhvr>
                                      <p:to>
                                        <p:strVal val="visible"/>
                                      </p:to>
                                    </p:set>
                                    <p:anim calcmode="lin" valueType="num">
                                      <p:cBhvr additive="base">
                                        <p:cTn id="71" dur="500" fill="hold"/>
                                        <p:tgtEl>
                                          <p:spTgt spid="206"/>
                                        </p:tgtEl>
                                        <p:attrNameLst>
                                          <p:attrName>ppt_x</p:attrName>
                                        </p:attrNameLst>
                                      </p:cBhvr>
                                      <p:tavLst>
                                        <p:tav tm="0">
                                          <p:val>
                                            <p:strVal val="#ppt_x"/>
                                          </p:val>
                                        </p:tav>
                                        <p:tav tm="100000">
                                          <p:val>
                                            <p:strVal val="#ppt_x"/>
                                          </p:val>
                                        </p:tav>
                                      </p:tavLst>
                                    </p:anim>
                                    <p:anim calcmode="lin" valueType="num">
                                      <p:cBhvr additive="base">
                                        <p:cTn id="72" dur="500" fill="hold"/>
                                        <p:tgtEl>
                                          <p:spTgt spid="20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07"/>
                                        </p:tgtEl>
                                        <p:attrNameLst>
                                          <p:attrName>style.visibility</p:attrName>
                                        </p:attrNameLst>
                                      </p:cBhvr>
                                      <p:to>
                                        <p:strVal val="visible"/>
                                      </p:to>
                                    </p:set>
                                    <p:anim calcmode="lin" valueType="num">
                                      <p:cBhvr additive="base">
                                        <p:cTn id="75" dur="500" fill="hold"/>
                                        <p:tgtEl>
                                          <p:spTgt spid="207"/>
                                        </p:tgtEl>
                                        <p:attrNameLst>
                                          <p:attrName>ppt_x</p:attrName>
                                        </p:attrNameLst>
                                      </p:cBhvr>
                                      <p:tavLst>
                                        <p:tav tm="0">
                                          <p:val>
                                            <p:strVal val="#ppt_x"/>
                                          </p:val>
                                        </p:tav>
                                        <p:tav tm="100000">
                                          <p:val>
                                            <p:strVal val="#ppt_x"/>
                                          </p:val>
                                        </p:tav>
                                      </p:tavLst>
                                    </p:anim>
                                    <p:anim calcmode="lin" valueType="num">
                                      <p:cBhvr additive="base">
                                        <p:cTn id="76" dur="500" fill="hold"/>
                                        <p:tgtEl>
                                          <p:spTgt spid="207"/>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22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66"/>
                                        </p:tgtEl>
                                        <p:attrNameLst>
                                          <p:attrName>style.visibility</p:attrName>
                                        </p:attrNameLst>
                                      </p:cBhvr>
                                      <p:to>
                                        <p:strVal val="visible"/>
                                      </p:to>
                                    </p:set>
                                    <p:anim calcmode="lin" valueType="num">
                                      <p:cBhvr additive="base">
                                        <p:cTn id="84" dur="500" fill="hold"/>
                                        <p:tgtEl>
                                          <p:spTgt spid="166"/>
                                        </p:tgtEl>
                                        <p:attrNameLst>
                                          <p:attrName>ppt_x</p:attrName>
                                        </p:attrNameLst>
                                      </p:cBhvr>
                                      <p:tavLst>
                                        <p:tav tm="0">
                                          <p:val>
                                            <p:strVal val="#ppt_x"/>
                                          </p:val>
                                        </p:tav>
                                        <p:tav tm="100000">
                                          <p:val>
                                            <p:strVal val="#ppt_x"/>
                                          </p:val>
                                        </p:tav>
                                      </p:tavLst>
                                    </p:anim>
                                    <p:anim calcmode="lin" valueType="num">
                                      <p:cBhvr additive="base">
                                        <p:cTn id="85" dur="500" fill="hold"/>
                                        <p:tgtEl>
                                          <p:spTgt spid="166"/>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58"/>
                                        </p:tgtEl>
                                        <p:attrNameLst>
                                          <p:attrName>style.visibility</p:attrName>
                                        </p:attrNameLst>
                                      </p:cBhvr>
                                      <p:to>
                                        <p:strVal val="visible"/>
                                      </p:to>
                                    </p:set>
                                    <p:anim calcmode="lin" valueType="num">
                                      <p:cBhvr additive="base">
                                        <p:cTn id="88" dur="500" fill="hold"/>
                                        <p:tgtEl>
                                          <p:spTgt spid="58"/>
                                        </p:tgtEl>
                                        <p:attrNameLst>
                                          <p:attrName>ppt_x</p:attrName>
                                        </p:attrNameLst>
                                      </p:cBhvr>
                                      <p:tavLst>
                                        <p:tav tm="0">
                                          <p:val>
                                            <p:strVal val="#ppt_x"/>
                                          </p:val>
                                        </p:tav>
                                        <p:tav tm="100000">
                                          <p:val>
                                            <p:strVal val="#ppt_x"/>
                                          </p:val>
                                        </p:tav>
                                      </p:tavLst>
                                    </p:anim>
                                    <p:anim calcmode="lin" valueType="num">
                                      <p:cBhvr additive="base">
                                        <p:cTn id="89" dur="500" fill="hold"/>
                                        <p:tgtEl>
                                          <p:spTgt spid="58"/>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163"/>
                                        </p:tgtEl>
                                        <p:attrNameLst>
                                          <p:attrName>style.visibility</p:attrName>
                                        </p:attrNameLst>
                                      </p:cBhvr>
                                      <p:to>
                                        <p:strVal val="visible"/>
                                      </p:to>
                                    </p:set>
                                    <p:anim calcmode="lin" valueType="num">
                                      <p:cBhvr additive="base">
                                        <p:cTn id="92" dur="500" fill="hold"/>
                                        <p:tgtEl>
                                          <p:spTgt spid="163"/>
                                        </p:tgtEl>
                                        <p:attrNameLst>
                                          <p:attrName>ppt_x</p:attrName>
                                        </p:attrNameLst>
                                      </p:cBhvr>
                                      <p:tavLst>
                                        <p:tav tm="0">
                                          <p:val>
                                            <p:strVal val="#ppt_x"/>
                                          </p:val>
                                        </p:tav>
                                        <p:tav tm="100000">
                                          <p:val>
                                            <p:strVal val="#ppt_x"/>
                                          </p:val>
                                        </p:tav>
                                      </p:tavLst>
                                    </p:anim>
                                    <p:anim calcmode="lin" valueType="num">
                                      <p:cBhvr additive="base">
                                        <p:cTn id="93" dur="500" fill="hold"/>
                                        <p:tgtEl>
                                          <p:spTgt spid="163"/>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36"/>
                                        </p:tgtEl>
                                        <p:attrNameLst>
                                          <p:attrName>style.visibility</p:attrName>
                                        </p:attrNameLst>
                                      </p:cBhvr>
                                      <p:to>
                                        <p:strVal val="visible"/>
                                      </p:to>
                                    </p:set>
                                    <p:anim calcmode="lin" valueType="num">
                                      <p:cBhvr additive="base">
                                        <p:cTn id="96" dur="500" fill="hold"/>
                                        <p:tgtEl>
                                          <p:spTgt spid="36"/>
                                        </p:tgtEl>
                                        <p:attrNameLst>
                                          <p:attrName>ppt_x</p:attrName>
                                        </p:attrNameLst>
                                      </p:cBhvr>
                                      <p:tavLst>
                                        <p:tav tm="0">
                                          <p:val>
                                            <p:strVal val="#ppt_x"/>
                                          </p:val>
                                        </p:tav>
                                        <p:tav tm="100000">
                                          <p:val>
                                            <p:strVal val="#ppt_x"/>
                                          </p:val>
                                        </p:tav>
                                      </p:tavLst>
                                    </p:anim>
                                    <p:anim calcmode="lin" valueType="num">
                                      <p:cBhvr additive="base">
                                        <p:cTn id="97" dur="500" fill="hold"/>
                                        <p:tgtEl>
                                          <p:spTgt spid="36"/>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142"/>
                                        </p:tgtEl>
                                        <p:attrNameLst>
                                          <p:attrName>style.visibility</p:attrName>
                                        </p:attrNameLst>
                                      </p:cBhvr>
                                      <p:to>
                                        <p:strVal val="visible"/>
                                      </p:to>
                                    </p:set>
                                    <p:anim calcmode="lin" valueType="num">
                                      <p:cBhvr additive="base">
                                        <p:cTn id="100" dur="500" fill="hold"/>
                                        <p:tgtEl>
                                          <p:spTgt spid="142"/>
                                        </p:tgtEl>
                                        <p:attrNameLst>
                                          <p:attrName>ppt_x</p:attrName>
                                        </p:attrNameLst>
                                      </p:cBhvr>
                                      <p:tavLst>
                                        <p:tav tm="0">
                                          <p:val>
                                            <p:strVal val="#ppt_x"/>
                                          </p:val>
                                        </p:tav>
                                        <p:tav tm="100000">
                                          <p:val>
                                            <p:strVal val="#ppt_x"/>
                                          </p:val>
                                        </p:tav>
                                      </p:tavLst>
                                    </p:anim>
                                    <p:anim calcmode="lin" valueType="num">
                                      <p:cBhvr additive="base">
                                        <p:cTn id="101" dur="500" fill="hold"/>
                                        <p:tgtEl>
                                          <p:spTgt spid="142"/>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115"/>
                                        </p:tgtEl>
                                        <p:attrNameLst>
                                          <p:attrName>style.visibility</p:attrName>
                                        </p:attrNameLst>
                                      </p:cBhvr>
                                      <p:to>
                                        <p:strVal val="visible"/>
                                      </p:to>
                                    </p:set>
                                    <p:anim calcmode="lin" valueType="num">
                                      <p:cBhvr additive="base">
                                        <p:cTn id="104" dur="500" fill="hold"/>
                                        <p:tgtEl>
                                          <p:spTgt spid="115"/>
                                        </p:tgtEl>
                                        <p:attrNameLst>
                                          <p:attrName>ppt_x</p:attrName>
                                        </p:attrNameLst>
                                      </p:cBhvr>
                                      <p:tavLst>
                                        <p:tav tm="0">
                                          <p:val>
                                            <p:strVal val="#ppt_x"/>
                                          </p:val>
                                        </p:tav>
                                        <p:tav tm="100000">
                                          <p:val>
                                            <p:strVal val="#ppt_x"/>
                                          </p:val>
                                        </p:tav>
                                      </p:tavLst>
                                    </p:anim>
                                    <p:anim calcmode="lin" valueType="num">
                                      <p:cBhvr additive="base">
                                        <p:cTn id="105" dur="500" fill="hold"/>
                                        <p:tgtEl>
                                          <p:spTgt spid="115"/>
                                        </p:tgtEl>
                                        <p:attrNameLst>
                                          <p:attrName>ppt_y</p:attrName>
                                        </p:attrNameLst>
                                      </p:cBhvr>
                                      <p:tavLst>
                                        <p:tav tm="0">
                                          <p:val>
                                            <p:strVal val="1+#ppt_h/2"/>
                                          </p:val>
                                        </p:tav>
                                        <p:tav tm="100000">
                                          <p:val>
                                            <p:strVal val="#ppt_y"/>
                                          </p:val>
                                        </p:tav>
                                      </p:tavLst>
                                    </p:anim>
                                  </p:childTnLst>
                                </p:cTn>
                              </p:par>
                              <p:par>
                                <p:cTn id="106" presetID="2" presetClass="entr" presetSubtype="4" fill="hold" nodeType="withEffect">
                                  <p:stCondLst>
                                    <p:cond delay="0"/>
                                  </p:stCondLst>
                                  <p:childTnLst>
                                    <p:set>
                                      <p:cBhvr>
                                        <p:cTn id="107" dur="1" fill="hold">
                                          <p:stCondLst>
                                            <p:cond delay="0"/>
                                          </p:stCondLst>
                                        </p:cTn>
                                        <p:tgtEl>
                                          <p:spTgt spid="176"/>
                                        </p:tgtEl>
                                        <p:attrNameLst>
                                          <p:attrName>style.visibility</p:attrName>
                                        </p:attrNameLst>
                                      </p:cBhvr>
                                      <p:to>
                                        <p:strVal val="visible"/>
                                      </p:to>
                                    </p:set>
                                    <p:anim calcmode="lin" valueType="num">
                                      <p:cBhvr additive="base">
                                        <p:cTn id="108" dur="500" fill="hold"/>
                                        <p:tgtEl>
                                          <p:spTgt spid="176"/>
                                        </p:tgtEl>
                                        <p:attrNameLst>
                                          <p:attrName>ppt_x</p:attrName>
                                        </p:attrNameLst>
                                      </p:cBhvr>
                                      <p:tavLst>
                                        <p:tav tm="0">
                                          <p:val>
                                            <p:strVal val="#ppt_x"/>
                                          </p:val>
                                        </p:tav>
                                        <p:tav tm="100000">
                                          <p:val>
                                            <p:strVal val="#ppt_x"/>
                                          </p:val>
                                        </p:tav>
                                      </p:tavLst>
                                    </p:anim>
                                    <p:anim calcmode="lin" valueType="num">
                                      <p:cBhvr additive="base">
                                        <p:cTn id="109" dur="500" fill="hold"/>
                                        <p:tgtEl>
                                          <p:spTgt spid="176"/>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180"/>
                                        </p:tgtEl>
                                        <p:attrNameLst>
                                          <p:attrName>style.visibility</p:attrName>
                                        </p:attrNameLst>
                                      </p:cBhvr>
                                      <p:to>
                                        <p:strVal val="visible"/>
                                      </p:to>
                                    </p:set>
                                    <p:anim calcmode="lin" valueType="num">
                                      <p:cBhvr additive="base">
                                        <p:cTn id="112" dur="500" fill="hold"/>
                                        <p:tgtEl>
                                          <p:spTgt spid="180"/>
                                        </p:tgtEl>
                                        <p:attrNameLst>
                                          <p:attrName>ppt_x</p:attrName>
                                        </p:attrNameLst>
                                      </p:cBhvr>
                                      <p:tavLst>
                                        <p:tav tm="0">
                                          <p:val>
                                            <p:strVal val="#ppt_x"/>
                                          </p:val>
                                        </p:tav>
                                        <p:tav tm="100000">
                                          <p:val>
                                            <p:strVal val="#ppt_x"/>
                                          </p:val>
                                        </p:tav>
                                      </p:tavLst>
                                    </p:anim>
                                    <p:anim calcmode="lin" valueType="num">
                                      <p:cBhvr additive="base">
                                        <p:cTn id="113" dur="500" fill="hold"/>
                                        <p:tgtEl>
                                          <p:spTgt spid="180"/>
                                        </p:tgtEl>
                                        <p:attrNameLst>
                                          <p:attrName>ppt_y</p:attrName>
                                        </p:attrNameLst>
                                      </p:cBhvr>
                                      <p:tavLst>
                                        <p:tav tm="0">
                                          <p:val>
                                            <p:strVal val="1+#ppt_h/2"/>
                                          </p:val>
                                        </p:tav>
                                        <p:tav tm="100000">
                                          <p:val>
                                            <p:strVal val="#ppt_y"/>
                                          </p:val>
                                        </p:tav>
                                      </p:tavLst>
                                    </p:anim>
                                  </p:childTnLst>
                                </p:cTn>
                              </p:par>
                              <p:par>
                                <p:cTn id="114" presetID="2" presetClass="entr" presetSubtype="4" fill="hold" nodeType="withEffect">
                                  <p:stCondLst>
                                    <p:cond delay="0"/>
                                  </p:stCondLst>
                                  <p:childTnLst>
                                    <p:set>
                                      <p:cBhvr>
                                        <p:cTn id="115" dur="1" fill="hold">
                                          <p:stCondLst>
                                            <p:cond delay="0"/>
                                          </p:stCondLst>
                                        </p:cTn>
                                        <p:tgtEl>
                                          <p:spTgt spid="45"/>
                                        </p:tgtEl>
                                        <p:attrNameLst>
                                          <p:attrName>style.visibility</p:attrName>
                                        </p:attrNameLst>
                                      </p:cBhvr>
                                      <p:to>
                                        <p:strVal val="visible"/>
                                      </p:to>
                                    </p:set>
                                    <p:anim calcmode="lin" valueType="num">
                                      <p:cBhvr additive="base">
                                        <p:cTn id="116" dur="500" fill="hold"/>
                                        <p:tgtEl>
                                          <p:spTgt spid="45"/>
                                        </p:tgtEl>
                                        <p:attrNameLst>
                                          <p:attrName>ppt_x</p:attrName>
                                        </p:attrNameLst>
                                      </p:cBhvr>
                                      <p:tavLst>
                                        <p:tav tm="0">
                                          <p:val>
                                            <p:strVal val="#ppt_x"/>
                                          </p:val>
                                        </p:tav>
                                        <p:tav tm="100000">
                                          <p:val>
                                            <p:strVal val="#ppt_x"/>
                                          </p:val>
                                        </p:tav>
                                      </p:tavLst>
                                    </p:anim>
                                    <p:anim calcmode="lin" valueType="num">
                                      <p:cBhvr additive="base">
                                        <p:cTn id="1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149"/>
                                        </p:tgtEl>
                                        <p:attrNameLst>
                                          <p:attrName>style.visibility</p:attrName>
                                        </p:attrNameLst>
                                      </p:cBhvr>
                                      <p:to>
                                        <p:strVal val="visible"/>
                                      </p:to>
                                    </p:set>
                                    <p:anim calcmode="lin" valueType="num">
                                      <p:cBhvr additive="base">
                                        <p:cTn id="122" dur="500" fill="hold"/>
                                        <p:tgtEl>
                                          <p:spTgt spid="149"/>
                                        </p:tgtEl>
                                        <p:attrNameLst>
                                          <p:attrName>ppt_x</p:attrName>
                                        </p:attrNameLst>
                                      </p:cBhvr>
                                      <p:tavLst>
                                        <p:tav tm="0">
                                          <p:val>
                                            <p:strVal val="#ppt_x"/>
                                          </p:val>
                                        </p:tav>
                                        <p:tav tm="100000">
                                          <p:val>
                                            <p:strVal val="#ppt_x"/>
                                          </p:val>
                                        </p:tav>
                                      </p:tavLst>
                                    </p:anim>
                                    <p:anim calcmode="lin" valueType="num">
                                      <p:cBhvr additive="base">
                                        <p:cTn id="123" dur="500" fill="hold"/>
                                        <p:tgtEl>
                                          <p:spTgt spid="149"/>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148"/>
                                        </p:tgtEl>
                                        <p:attrNameLst>
                                          <p:attrName>style.visibility</p:attrName>
                                        </p:attrNameLst>
                                      </p:cBhvr>
                                      <p:to>
                                        <p:strVal val="visible"/>
                                      </p:to>
                                    </p:set>
                                    <p:anim calcmode="lin" valueType="num">
                                      <p:cBhvr additive="base">
                                        <p:cTn id="126" dur="500" fill="hold"/>
                                        <p:tgtEl>
                                          <p:spTgt spid="148"/>
                                        </p:tgtEl>
                                        <p:attrNameLst>
                                          <p:attrName>ppt_x</p:attrName>
                                        </p:attrNameLst>
                                      </p:cBhvr>
                                      <p:tavLst>
                                        <p:tav tm="0">
                                          <p:val>
                                            <p:strVal val="#ppt_x"/>
                                          </p:val>
                                        </p:tav>
                                        <p:tav tm="100000">
                                          <p:val>
                                            <p:strVal val="#ppt_x"/>
                                          </p:val>
                                        </p:tav>
                                      </p:tavLst>
                                    </p:anim>
                                    <p:anim calcmode="lin" valueType="num">
                                      <p:cBhvr additive="base">
                                        <p:cTn id="127" dur="500" fill="hold"/>
                                        <p:tgtEl>
                                          <p:spTgt spid="148"/>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150"/>
                                        </p:tgtEl>
                                        <p:attrNameLst>
                                          <p:attrName>style.visibility</p:attrName>
                                        </p:attrNameLst>
                                      </p:cBhvr>
                                      <p:to>
                                        <p:strVal val="visible"/>
                                      </p:to>
                                    </p:set>
                                    <p:anim calcmode="lin" valueType="num">
                                      <p:cBhvr additive="base">
                                        <p:cTn id="130" dur="500" fill="hold"/>
                                        <p:tgtEl>
                                          <p:spTgt spid="150"/>
                                        </p:tgtEl>
                                        <p:attrNameLst>
                                          <p:attrName>ppt_x</p:attrName>
                                        </p:attrNameLst>
                                      </p:cBhvr>
                                      <p:tavLst>
                                        <p:tav tm="0">
                                          <p:val>
                                            <p:strVal val="#ppt_x"/>
                                          </p:val>
                                        </p:tav>
                                        <p:tav tm="100000">
                                          <p:val>
                                            <p:strVal val="#ppt_x"/>
                                          </p:val>
                                        </p:tav>
                                      </p:tavLst>
                                    </p:anim>
                                    <p:anim calcmode="lin" valueType="num">
                                      <p:cBhvr additive="base">
                                        <p:cTn id="131" dur="500" fill="hold"/>
                                        <p:tgtEl>
                                          <p:spTgt spid="150"/>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152"/>
                                        </p:tgtEl>
                                        <p:attrNameLst>
                                          <p:attrName>style.visibility</p:attrName>
                                        </p:attrNameLst>
                                      </p:cBhvr>
                                      <p:to>
                                        <p:strVal val="visible"/>
                                      </p:to>
                                    </p:set>
                                    <p:anim calcmode="lin" valueType="num">
                                      <p:cBhvr additive="base">
                                        <p:cTn id="134" dur="500" fill="hold"/>
                                        <p:tgtEl>
                                          <p:spTgt spid="152"/>
                                        </p:tgtEl>
                                        <p:attrNameLst>
                                          <p:attrName>ppt_x</p:attrName>
                                        </p:attrNameLst>
                                      </p:cBhvr>
                                      <p:tavLst>
                                        <p:tav tm="0">
                                          <p:val>
                                            <p:strVal val="#ppt_x"/>
                                          </p:val>
                                        </p:tav>
                                        <p:tav tm="100000">
                                          <p:val>
                                            <p:strVal val="#ppt_x"/>
                                          </p:val>
                                        </p:tav>
                                      </p:tavLst>
                                    </p:anim>
                                    <p:anim calcmode="lin" valueType="num">
                                      <p:cBhvr additive="base">
                                        <p:cTn id="135"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9" grpId="0"/>
      <p:bldP spid="150" grpId="0" animBg="1"/>
      <p:bldP spid="152" grpId="0"/>
      <p:bldP spid="103" grpId="0"/>
      <p:bldP spid="112" grpId="0"/>
      <p:bldP spid="115" grpId="0"/>
      <p:bldP spid="144" grpId="0"/>
      <p:bldP spid="147" grpId="0"/>
      <p:bldP spid="163" grpId="0"/>
      <p:bldP spid="207" grpId="0"/>
      <p:bldP spid="225" grpId="0"/>
      <p:bldP spid="1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5B9CE36A-F1BA-496D-949F-BE0BCC1ABA4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03756" y="2282247"/>
            <a:ext cx="3835831" cy="38358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1850" y="1500188"/>
            <a:ext cx="10515600" cy="1521981"/>
          </a:xfrm>
        </p:spPr>
        <p:txBody>
          <a:bodyPr>
            <a:normAutofit/>
          </a:bodyPr>
          <a:lstStyle/>
          <a:p>
            <a:r>
              <a:rPr lang="nb-NO" dirty="0"/>
              <a:t>ERSTKLASSIGER KUNDENSERVICE</a:t>
            </a:r>
            <a:endParaRPr lang="en-US" dirty="0"/>
          </a:p>
        </p:txBody>
      </p:sp>
      <p:sp>
        <p:nvSpPr>
          <p:cNvPr id="3" name="TextBox 2">
            <a:extLst>
              <a:ext uri="{FF2B5EF4-FFF2-40B4-BE49-F238E27FC236}">
                <a16:creationId xmlns:a16="http://schemas.microsoft.com/office/drawing/2014/main" id="{F2FE2BBF-BFBA-4F9B-B86B-BF72E358E2CA}"/>
              </a:ext>
            </a:extLst>
          </p:cNvPr>
          <p:cNvSpPr txBox="1"/>
          <p:nvPr/>
        </p:nvSpPr>
        <p:spPr>
          <a:xfrm>
            <a:off x="800101" y="2671767"/>
            <a:ext cx="8155056" cy="3016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dirty="0">
                <a:solidFill>
                  <a:srgbClr val="FFFFFF"/>
                </a:solidFill>
                <a:latin typeface="Arial" panose="020B0604020202020204"/>
              </a:rPr>
              <a:t>Positive</a:t>
            </a:r>
            <a:r>
              <a:rPr kumimoji="0" lang="en-US" sz="3800" b="0" i="0" u="none" strike="noStrike" kern="1200" cap="none" spc="0" normalizeH="0" baseline="0" noProof="0" dirty="0">
                <a:ln>
                  <a:noFill/>
                </a:ln>
                <a:solidFill>
                  <a:srgbClr val="FFFFFF"/>
                </a:solidFill>
                <a:effectLst/>
                <a:uLnTx/>
                <a:uFillTx/>
                <a:latin typeface="Arial" panose="020B0604020202020204"/>
                <a:ea typeface="+mn-ea"/>
                <a:cs typeface="+mn-cs"/>
              </a:rPr>
              <a:t> </a:t>
            </a:r>
            <a:r>
              <a:rPr lang="de-DE" altLang="de-DE" sz="3800" dirty="0">
                <a:solidFill>
                  <a:srgbClr val="FFFFFF"/>
                </a:solidFill>
                <a:latin typeface="Arial" panose="020B0604020202020204"/>
              </a:rPr>
              <a:t>Kundenerlebnisse fördern Folgegeschäfte, bessere Kundenbindungen und schaffen Unternehmenswachstum</a:t>
            </a:r>
            <a:r>
              <a:rPr kumimoji="0" lang="en-US" sz="3800" b="0" i="0" u="none" strike="noStrike" kern="1200" cap="none" spc="0" normalizeH="0" baseline="0" noProof="0" dirty="0">
                <a:ln>
                  <a:noFill/>
                </a:ln>
                <a:solidFill>
                  <a:srgbClr val="FFFFFF"/>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AutoShape 2">
            <a:extLst>
              <a:ext uri="{FF2B5EF4-FFF2-40B4-BE49-F238E27FC236}">
                <a16:creationId xmlns:a16="http://schemas.microsoft.com/office/drawing/2014/main" id="{FB597D68-F3C6-4150-A304-B8263D24F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5" name="Rectangle 1">
            <a:extLst>
              <a:ext uri="{FF2B5EF4-FFF2-40B4-BE49-F238E27FC236}">
                <a16:creationId xmlns:a16="http://schemas.microsoft.com/office/drawing/2014/main" id="{BACD5B9B-D5BE-467A-AB36-3EE6D888362B}"/>
              </a:ext>
            </a:extLst>
          </p:cNvPr>
          <p:cNvSpPr>
            <a:spLocks noChangeArrowheads="1"/>
          </p:cNvSpPr>
          <p:nvPr/>
        </p:nvSpPr>
        <p:spPr bwMode="auto">
          <a:xfrm>
            <a:off x="0" y="-33010"/>
            <a:ext cx="2199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chemeClr val="tx1"/>
                </a:solidFill>
                <a:effectLst/>
                <a:latin typeface="Arial Unicode MS"/>
              </a:rPr>
              <a:t>.</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97251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4">
            <a:extLst>
              <a:ext uri="{FF2B5EF4-FFF2-40B4-BE49-F238E27FC236}">
                <a16:creationId xmlns:a16="http://schemas.microsoft.com/office/drawing/2014/main" id="{1924E878-767C-DE43-8CA6-626918CAD854}"/>
              </a:ext>
            </a:extLst>
          </p:cNvPr>
          <p:cNvGrpSpPr>
            <a:grpSpLocks noChangeAspect="1"/>
          </p:cNvGrpSpPr>
          <p:nvPr/>
        </p:nvGrpSpPr>
        <p:grpSpPr>
          <a:xfrm>
            <a:off x="1672605" y="3656228"/>
            <a:ext cx="1274248" cy="1053845"/>
            <a:chOff x="474116" y="2512248"/>
            <a:chExt cx="3352800" cy="2772872"/>
          </a:xfrm>
        </p:grpSpPr>
        <p:sp>
          <p:nvSpPr>
            <p:cNvPr id="119" name="Rektangel 5">
              <a:extLst>
                <a:ext uri="{FF2B5EF4-FFF2-40B4-BE49-F238E27FC236}">
                  <a16:creationId xmlns:a16="http://schemas.microsoft.com/office/drawing/2014/main" id="{094664F9-4D93-3D49-9333-713A8F15D240}"/>
                </a:ext>
              </a:extLst>
            </p:cNvPr>
            <p:cNvSpPr/>
            <p:nvPr/>
          </p:nvSpPr>
          <p:spPr>
            <a:xfrm>
              <a:off x="474116" y="2512248"/>
              <a:ext cx="3352800" cy="27728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0" name="Rektangel 8">
              <a:extLst>
                <a:ext uri="{FF2B5EF4-FFF2-40B4-BE49-F238E27FC236}">
                  <a16:creationId xmlns:a16="http://schemas.microsoft.com/office/drawing/2014/main" id="{9C397C84-9387-634D-AA61-7FDE2A6F0DB6}"/>
                </a:ext>
              </a:extLst>
            </p:cNvPr>
            <p:cNvSpPr/>
            <p:nvPr/>
          </p:nvSpPr>
          <p:spPr>
            <a:xfrm>
              <a:off x="548620" y="2581508"/>
              <a:ext cx="3152775" cy="489163"/>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panose="020B0604020202020204"/>
                  <a:ea typeface="+mn-ea"/>
                  <a:cs typeface="+mn-cs"/>
                </a:rPr>
                <a:t>Anfrage</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21" name="Gruppe 32">
              <a:extLst>
                <a:ext uri="{FF2B5EF4-FFF2-40B4-BE49-F238E27FC236}">
                  <a16:creationId xmlns:a16="http://schemas.microsoft.com/office/drawing/2014/main" id="{0F855772-7EC0-034B-9B00-73F0AF8F27E7}"/>
                </a:ext>
              </a:extLst>
            </p:cNvPr>
            <p:cNvGrpSpPr/>
            <p:nvPr/>
          </p:nvGrpSpPr>
          <p:grpSpPr>
            <a:xfrm>
              <a:off x="3517353" y="2731115"/>
              <a:ext cx="171450" cy="78581"/>
              <a:chOff x="3910012" y="2269331"/>
              <a:chExt cx="171450" cy="78581"/>
            </a:xfrm>
          </p:grpSpPr>
          <p:cxnSp>
            <p:nvCxnSpPr>
              <p:cNvPr id="145" name="Rett linje 26">
                <a:extLst>
                  <a:ext uri="{FF2B5EF4-FFF2-40B4-BE49-F238E27FC236}">
                    <a16:creationId xmlns:a16="http://schemas.microsoft.com/office/drawing/2014/main" id="{B3F1059E-8DD0-B44D-B009-D3A0DA1CA518}"/>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46" name="Rett linje 30">
                <a:extLst>
                  <a:ext uri="{FF2B5EF4-FFF2-40B4-BE49-F238E27FC236}">
                    <a16:creationId xmlns:a16="http://schemas.microsoft.com/office/drawing/2014/main" id="{E619A947-3F57-A44C-8A9D-0D7AD676E4F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47" name="Rett linje 31">
                <a:extLst>
                  <a:ext uri="{FF2B5EF4-FFF2-40B4-BE49-F238E27FC236}">
                    <a16:creationId xmlns:a16="http://schemas.microsoft.com/office/drawing/2014/main" id="{2121F3FD-DB36-A640-A696-B600039730E8}"/>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22" name="Grafikk 34" descr="Stjerne kontur">
              <a:extLst>
                <a:ext uri="{FF2B5EF4-FFF2-40B4-BE49-F238E27FC236}">
                  <a16:creationId xmlns:a16="http://schemas.microsoft.com/office/drawing/2014/main" id="{B3A04617-A5FE-A740-A711-F742ED8DEFE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107890">
              <a:off x="3330892" y="3023531"/>
              <a:ext cx="366950" cy="366950"/>
            </a:xfrm>
            <a:prstGeom prst="rect">
              <a:avLst/>
            </a:prstGeom>
          </p:spPr>
        </p:pic>
        <p:grpSp>
          <p:nvGrpSpPr>
            <p:cNvPr id="123" name="Gruppe 99">
              <a:extLst>
                <a:ext uri="{FF2B5EF4-FFF2-40B4-BE49-F238E27FC236}">
                  <a16:creationId xmlns:a16="http://schemas.microsoft.com/office/drawing/2014/main" id="{685A7132-111B-274D-B0BC-EA549CB4B7FE}"/>
                </a:ext>
              </a:extLst>
            </p:cNvPr>
            <p:cNvGrpSpPr/>
            <p:nvPr/>
          </p:nvGrpSpPr>
          <p:grpSpPr>
            <a:xfrm>
              <a:off x="597941" y="2981146"/>
              <a:ext cx="2621077" cy="759996"/>
              <a:chOff x="2095122" y="3034783"/>
              <a:chExt cx="2621077" cy="759996"/>
            </a:xfrm>
          </p:grpSpPr>
          <p:sp>
            <p:nvSpPr>
              <p:cNvPr id="141" name="Rektangel: avrundede hjørner 98">
                <a:extLst>
                  <a:ext uri="{FF2B5EF4-FFF2-40B4-BE49-F238E27FC236}">
                    <a16:creationId xmlns:a16="http://schemas.microsoft.com/office/drawing/2014/main" id="{E0DA130A-B9BA-E647-A1AC-B44A7D1775D6}"/>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42" name="Gruppe 10">
                <a:extLst>
                  <a:ext uri="{FF2B5EF4-FFF2-40B4-BE49-F238E27FC236}">
                    <a16:creationId xmlns:a16="http://schemas.microsoft.com/office/drawing/2014/main" id="{074A7673-9812-9241-A723-E51CE79270A8}"/>
                  </a:ext>
                </a:extLst>
              </p:cNvPr>
              <p:cNvGrpSpPr/>
              <p:nvPr/>
            </p:nvGrpSpPr>
            <p:grpSpPr>
              <a:xfrm>
                <a:off x="2203510" y="3199310"/>
                <a:ext cx="461709" cy="430941"/>
                <a:chOff x="5676900" y="2528887"/>
                <a:chExt cx="551750" cy="487959"/>
              </a:xfrm>
            </p:grpSpPr>
            <p:sp>
              <p:nvSpPr>
                <p:cNvPr id="143" name="Ellipse 9">
                  <a:extLst>
                    <a:ext uri="{FF2B5EF4-FFF2-40B4-BE49-F238E27FC236}">
                      <a16:creationId xmlns:a16="http://schemas.microsoft.com/office/drawing/2014/main" id="{BD29FFBF-D220-E44F-BEA1-E83F5F7451C9}"/>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44" name="Grafikk 7" descr="Bruker med heldekkende fyll">
                  <a:extLst>
                    <a:ext uri="{FF2B5EF4-FFF2-40B4-BE49-F238E27FC236}">
                      <a16:creationId xmlns:a16="http://schemas.microsoft.com/office/drawing/2014/main" id="{705B1F19-2671-6E40-A6B9-AA6EBD8CB31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24" name="Rett linje 100">
              <a:extLst>
                <a:ext uri="{FF2B5EF4-FFF2-40B4-BE49-F238E27FC236}">
                  <a16:creationId xmlns:a16="http://schemas.microsoft.com/office/drawing/2014/main" id="{CBE090AE-33B0-FD47-9255-959D83241DDE}"/>
                </a:ext>
              </a:extLst>
            </p:cNvPr>
            <p:cNvCxnSpPr>
              <a:cxnSpLocks/>
            </p:cNvCxnSpPr>
            <p:nvPr/>
          </p:nvCxnSpPr>
          <p:spPr>
            <a:xfrm>
              <a:off x="1287477" y="3235200"/>
              <a:ext cx="484440"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Rett linje 102">
              <a:extLst>
                <a:ext uri="{FF2B5EF4-FFF2-40B4-BE49-F238E27FC236}">
                  <a16:creationId xmlns:a16="http://schemas.microsoft.com/office/drawing/2014/main" id="{29ACCC5F-74A4-F44E-BF85-9D47FA35428A}"/>
                </a:ext>
              </a:extLst>
            </p:cNvPr>
            <p:cNvCxnSpPr>
              <a:cxnSpLocks/>
            </p:cNvCxnSpPr>
            <p:nvPr/>
          </p:nvCxnSpPr>
          <p:spPr>
            <a:xfrm>
              <a:off x="1287477" y="3387600"/>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Rett linje 104">
              <a:extLst>
                <a:ext uri="{FF2B5EF4-FFF2-40B4-BE49-F238E27FC236}">
                  <a16:creationId xmlns:a16="http://schemas.microsoft.com/office/drawing/2014/main" id="{2722D6AB-2827-7842-A1EF-658B7A2E8D34}"/>
                </a:ext>
              </a:extLst>
            </p:cNvPr>
            <p:cNvCxnSpPr>
              <a:cxnSpLocks/>
            </p:cNvCxnSpPr>
            <p:nvPr/>
          </p:nvCxnSpPr>
          <p:spPr>
            <a:xfrm>
              <a:off x="1287476" y="3521548"/>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7" name="Gruppe 105">
              <a:extLst>
                <a:ext uri="{FF2B5EF4-FFF2-40B4-BE49-F238E27FC236}">
                  <a16:creationId xmlns:a16="http://schemas.microsoft.com/office/drawing/2014/main" id="{354E5535-4486-AF48-BB34-68AC7D84B5CB}"/>
                </a:ext>
              </a:extLst>
            </p:cNvPr>
            <p:cNvGrpSpPr/>
            <p:nvPr/>
          </p:nvGrpSpPr>
          <p:grpSpPr>
            <a:xfrm>
              <a:off x="597941" y="3855490"/>
              <a:ext cx="2621077" cy="759996"/>
              <a:chOff x="2095122" y="3034783"/>
              <a:chExt cx="2621077" cy="759996"/>
            </a:xfrm>
          </p:grpSpPr>
          <p:sp>
            <p:nvSpPr>
              <p:cNvPr id="137" name="Rektangel: avrundede hjørner 106">
                <a:extLst>
                  <a:ext uri="{FF2B5EF4-FFF2-40B4-BE49-F238E27FC236}">
                    <a16:creationId xmlns:a16="http://schemas.microsoft.com/office/drawing/2014/main" id="{C8DD19A6-F011-BC43-8EFC-2CC0D9E6BA56}"/>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8" name="Gruppe 107">
                <a:extLst>
                  <a:ext uri="{FF2B5EF4-FFF2-40B4-BE49-F238E27FC236}">
                    <a16:creationId xmlns:a16="http://schemas.microsoft.com/office/drawing/2014/main" id="{02BD5F5E-D814-9444-930A-384CACCA71D6}"/>
                  </a:ext>
                </a:extLst>
              </p:cNvPr>
              <p:cNvGrpSpPr/>
              <p:nvPr/>
            </p:nvGrpSpPr>
            <p:grpSpPr>
              <a:xfrm>
                <a:off x="2203510" y="3199310"/>
                <a:ext cx="461709" cy="430941"/>
                <a:chOff x="5676900" y="2528887"/>
                <a:chExt cx="551750" cy="487959"/>
              </a:xfrm>
            </p:grpSpPr>
            <p:sp>
              <p:nvSpPr>
                <p:cNvPr id="139" name="Ellipse 108">
                  <a:extLst>
                    <a:ext uri="{FF2B5EF4-FFF2-40B4-BE49-F238E27FC236}">
                      <a16:creationId xmlns:a16="http://schemas.microsoft.com/office/drawing/2014/main" id="{28313B80-8F95-D04E-B471-76D055FA4F5B}"/>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40" name="Grafikk 109" descr="Bruker med heldekkende fyll">
                  <a:extLst>
                    <a:ext uri="{FF2B5EF4-FFF2-40B4-BE49-F238E27FC236}">
                      <a16:creationId xmlns:a16="http://schemas.microsoft.com/office/drawing/2014/main" id="{1CF2F5C4-303C-4E4D-9B9D-BA6C39A6F3B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28" name="Rett linje 110">
              <a:extLst>
                <a:ext uri="{FF2B5EF4-FFF2-40B4-BE49-F238E27FC236}">
                  <a16:creationId xmlns:a16="http://schemas.microsoft.com/office/drawing/2014/main" id="{0D29E68F-70C4-A341-944D-0976851F81AD}"/>
                </a:ext>
              </a:extLst>
            </p:cNvPr>
            <p:cNvCxnSpPr>
              <a:cxnSpLocks/>
            </p:cNvCxnSpPr>
            <p:nvPr/>
          </p:nvCxnSpPr>
          <p:spPr>
            <a:xfrm>
              <a:off x="1252404" y="4079762"/>
              <a:ext cx="1675065" cy="0"/>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Rett linje 111">
              <a:extLst>
                <a:ext uri="{FF2B5EF4-FFF2-40B4-BE49-F238E27FC236}">
                  <a16:creationId xmlns:a16="http://schemas.microsoft.com/office/drawing/2014/main" id="{35297BDE-5DAE-0146-8428-F787AC39F5BC}"/>
                </a:ext>
              </a:extLst>
            </p:cNvPr>
            <p:cNvCxnSpPr>
              <a:cxnSpLocks/>
            </p:cNvCxnSpPr>
            <p:nvPr/>
          </p:nvCxnSpPr>
          <p:spPr>
            <a:xfrm>
              <a:off x="1242879" y="421904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Rett linje 112">
              <a:extLst>
                <a:ext uri="{FF2B5EF4-FFF2-40B4-BE49-F238E27FC236}">
                  <a16:creationId xmlns:a16="http://schemas.microsoft.com/office/drawing/2014/main" id="{45B43004-A75C-FC47-B1EC-1714A56D2BA9}"/>
                </a:ext>
              </a:extLst>
            </p:cNvPr>
            <p:cNvCxnSpPr>
              <a:cxnSpLocks/>
            </p:cNvCxnSpPr>
            <p:nvPr/>
          </p:nvCxnSpPr>
          <p:spPr>
            <a:xfrm>
              <a:off x="1252404" y="437423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1" name="Rektangel: avrundede hjørner 119">
              <a:extLst>
                <a:ext uri="{FF2B5EF4-FFF2-40B4-BE49-F238E27FC236}">
                  <a16:creationId xmlns:a16="http://schemas.microsoft.com/office/drawing/2014/main" id="{CBE4A813-F88F-4F47-8B74-817AF2449D9D}"/>
                </a:ext>
              </a:extLst>
            </p:cNvPr>
            <p:cNvSpPr/>
            <p:nvPr/>
          </p:nvSpPr>
          <p:spPr>
            <a:xfrm>
              <a:off x="597941" y="4720236"/>
              <a:ext cx="2621077" cy="378584"/>
            </a:xfrm>
            <a:prstGeom prst="roundRect">
              <a:avLst/>
            </a:prstGeom>
            <a:solidFill>
              <a:schemeClr val="accent3">
                <a:lumMod val="20000"/>
                <a:lumOff val="80000"/>
              </a:schemeClr>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2" name="Rett linje 123">
              <a:extLst>
                <a:ext uri="{FF2B5EF4-FFF2-40B4-BE49-F238E27FC236}">
                  <a16:creationId xmlns:a16="http://schemas.microsoft.com/office/drawing/2014/main" id="{286BC04C-1E6B-444E-A404-5F2BDA795EBC}"/>
                </a:ext>
              </a:extLst>
            </p:cNvPr>
            <p:cNvCxnSpPr>
              <a:cxnSpLocks/>
            </p:cNvCxnSpPr>
            <p:nvPr/>
          </p:nvCxnSpPr>
          <p:spPr>
            <a:xfrm>
              <a:off x="1242878" y="4863521"/>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Rett linje 125">
              <a:extLst>
                <a:ext uri="{FF2B5EF4-FFF2-40B4-BE49-F238E27FC236}">
                  <a16:creationId xmlns:a16="http://schemas.microsoft.com/office/drawing/2014/main" id="{9D4EB5B5-7DE3-C043-8B8E-5F9456B75761}"/>
                </a:ext>
              </a:extLst>
            </p:cNvPr>
            <p:cNvCxnSpPr>
              <a:cxnSpLocks/>
            </p:cNvCxnSpPr>
            <p:nvPr/>
          </p:nvCxnSpPr>
          <p:spPr>
            <a:xfrm>
              <a:off x="1252404" y="4971448"/>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34" name="Grafikk 141" descr="Tilbake med heldekkende fyll">
              <a:extLst>
                <a:ext uri="{FF2B5EF4-FFF2-40B4-BE49-F238E27FC236}">
                  <a16:creationId xmlns:a16="http://schemas.microsoft.com/office/drawing/2014/main" id="{F85324C6-C307-D74C-8D30-B40DBA47592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658391" y="2658978"/>
              <a:ext cx="201424" cy="201424"/>
            </a:xfrm>
            <a:prstGeom prst="rect">
              <a:avLst/>
            </a:prstGeom>
          </p:spPr>
        </p:pic>
        <p:pic>
          <p:nvPicPr>
            <p:cNvPr id="135" name="Grafikk 143" descr="Pil: roter mot venstre med heldekkende fyll">
              <a:extLst>
                <a:ext uri="{FF2B5EF4-FFF2-40B4-BE49-F238E27FC236}">
                  <a16:creationId xmlns:a16="http://schemas.microsoft.com/office/drawing/2014/main" id="{DEE44F3F-CE38-734D-BD27-C4602EC03BC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930732" y="2664443"/>
              <a:ext cx="201424" cy="201424"/>
            </a:xfrm>
            <a:prstGeom prst="rect">
              <a:avLst/>
            </a:prstGeom>
          </p:spPr>
        </p:pic>
        <p:pic>
          <p:nvPicPr>
            <p:cNvPr id="136" name="Grafikk 151" descr="Pil: vannrett U-sving med heldekkende fyll">
              <a:extLst>
                <a:ext uri="{FF2B5EF4-FFF2-40B4-BE49-F238E27FC236}">
                  <a16:creationId xmlns:a16="http://schemas.microsoft.com/office/drawing/2014/main" id="{8F4E9A66-BB25-9F40-9739-FF6F3904569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203074" y="2658818"/>
              <a:ext cx="197683" cy="197683"/>
            </a:xfrm>
            <a:prstGeom prst="rect">
              <a:avLst/>
            </a:prstGeom>
          </p:spPr>
        </p:pic>
      </p:grpSp>
      <p:pic>
        <p:nvPicPr>
          <p:cNvPr id="7" name="Picture 6">
            <a:extLst>
              <a:ext uri="{FF2B5EF4-FFF2-40B4-BE49-F238E27FC236}">
                <a16:creationId xmlns:a16="http://schemas.microsoft.com/office/drawing/2014/main" id="{31A4883F-A042-4614-912E-70D98A1B9500}"/>
              </a:ext>
            </a:extLst>
          </p:cNvPr>
          <p:cNvPicPr>
            <a:picLocks noChangeAspect="1"/>
          </p:cNvPicPr>
          <p:nvPr/>
        </p:nvPicPr>
        <p:blipFill>
          <a:blip r:embed="rId13"/>
          <a:stretch>
            <a:fillRect/>
          </a:stretch>
        </p:blipFill>
        <p:spPr>
          <a:xfrm flipV="1">
            <a:off x="3065694" y="4132948"/>
            <a:ext cx="722940" cy="221604"/>
          </a:xfrm>
          <a:prstGeom prst="rect">
            <a:avLst/>
          </a:prstGeom>
        </p:spPr>
      </p:pic>
      <p:pic>
        <p:nvPicPr>
          <p:cNvPr id="9" name="Picture 8">
            <a:extLst>
              <a:ext uri="{FF2B5EF4-FFF2-40B4-BE49-F238E27FC236}">
                <a16:creationId xmlns:a16="http://schemas.microsoft.com/office/drawing/2014/main" id="{851B9633-F209-4E47-840F-DF4DCF43ED80}"/>
              </a:ext>
            </a:extLst>
          </p:cNvPr>
          <p:cNvPicPr>
            <a:picLocks noChangeAspect="1"/>
          </p:cNvPicPr>
          <p:nvPr/>
        </p:nvPicPr>
        <p:blipFill>
          <a:blip r:embed="rId14"/>
          <a:stretch>
            <a:fillRect/>
          </a:stretch>
        </p:blipFill>
        <p:spPr>
          <a:xfrm>
            <a:off x="3562493" y="4263726"/>
            <a:ext cx="804268" cy="222610"/>
          </a:xfrm>
          <a:prstGeom prst="roundRect">
            <a:avLst>
              <a:gd name="adj" fmla="val 26921"/>
            </a:avLst>
          </a:prstGeom>
        </p:spPr>
      </p:pic>
      <p:pic>
        <p:nvPicPr>
          <p:cNvPr id="11" name="Picture 10">
            <a:extLst>
              <a:ext uri="{FF2B5EF4-FFF2-40B4-BE49-F238E27FC236}">
                <a16:creationId xmlns:a16="http://schemas.microsoft.com/office/drawing/2014/main" id="{5B0C47C4-03ED-42DE-A4DD-7C2131307E43}"/>
              </a:ext>
            </a:extLst>
          </p:cNvPr>
          <p:cNvPicPr>
            <a:picLocks noChangeAspect="1"/>
          </p:cNvPicPr>
          <p:nvPr/>
        </p:nvPicPr>
        <p:blipFill>
          <a:blip r:embed="rId15"/>
          <a:stretch>
            <a:fillRect/>
          </a:stretch>
        </p:blipFill>
        <p:spPr>
          <a:xfrm>
            <a:off x="4113098" y="4375031"/>
            <a:ext cx="801588" cy="223867"/>
          </a:xfrm>
          <a:prstGeom prst="rect">
            <a:avLst/>
          </a:prstGeom>
        </p:spPr>
      </p:pic>
      <p:pic>
        <p:nvPicPr>
          <p:cNvPr id="17" name="Picture 16">
            <a:extLst>
              <a:ext uri="{FF2B5EF4-FFF2-40B4-BE49-F238E27FC236}">
                <a16:creationId xmlns:a16="http://schemas.microsoft.com/office/drawing/2014/main" id="{06371F19-3009-4E7E-9C5A-622CCE68818A}"/>
              </a:ext>
            </a:extLst>
          </p:cNvPr>
          <p:cNvPicPr>
            <a:picLocks noChangeAspect="1"/>
          </p:cNvPicPr>
          <p:nvPr/>
        </p:nvPicPr>
        <p:blipFill>
          <a:blip r:embed="rId16"/>
          <a:stretch>
            <a:fillRect/>
          </a:stretch>
        </p:blipFill>
        <p:spPr>
          <a:xfrm>
            <a:off x="4692353" y="3336044"/>
            <a:ext cx="844605" cy="689130"/>
          </a:xfrm>
          <a:prstGeom prst="rect">
            <a:avLst/>
          </a:prstGeom>
        </p:spPr>
      </p:pic>
      <p:pic>
        <p:nvPicPr>
          <p:cNvPr id="19" name="Picture 18">
            <a:extLst>
              <a:ext uri="{FF2B5EF4-FFF2-40B4-BE49-F238E27FC236}">
                <a16:creationId xmlns:a16="http://schemas.microsoft.com/office/drawing/2014/main" id="{65C84CD2-5702-4A3A-8810-30DB88BF932B}"/>
              </a:ext>
            </a:extLst>
          </p:cNvPr>
          <p:cNvPicPr>
            <a:picLocks noChangeAspect="1"/>
          </p:cNvPicPr>
          <p:nvPr/>
        </p:nvPicPr>
        <p:blipFill>
          <a:blip r:embed="rId17"/>
          <a:stretch>
            <a:fillRect/>
          </a:stretch>
        </p:blipFill>
        <p:spPr>
          <a:xfrm>
            <a:off x="624197" y="4612668"/>
            <a:ext cx="1351400" cy="875625"/>
          </a:xfrm>
          <a:prstGeom prst="rect">
            <a:avLst/>
          </a:prstGeom>
        </p:spPr>
      </p:pic>
      <p:pic>
        <p:nvPicPr>
          <p:cNvPr id="23" name="Picture 22">
            <a:extLst>
              <a:ext uri="{FF2B5EF4-FFF2-40B4-BE49-F238E27FC236}">
                <a16:creationId xmlns:a16="http://schemas.microsoft.com/office/drawing/2014/main" id="{8D960493-93DE-4735-AF5B-97731E56E5B8}"/>
              </a:ext>
            </a:extLst>
          </p:cNvPr>
          <p:cNvPicPr>
            <a:picLocks noChangeAspect="1"/>
          </p:cNvPicPr>
          <p:nvPr/>
        </p:nvPicPr>
        <p:blipFill>
          <a:blip r:embed="rId18"/>
          <a:stretch>
            <a:fillRect/>
          </a:stretch>
        </p:blipFill>
        <p:spPr>
          <a:xfrm>
            <a:off x="4003307" y="3556779"/>
            <a:ext cx="307950" cy="313600"/>
          </a:xfrm>
          <a:prstGeom prst="rect">
            <a:avLst/>
          </a:prstGeom>
        </p:spPr>
      </p:pic>
      <p:pic>
        <p:nvPicPr>
          <p:cNvPr id="25" name="Picture 24">
            <a:extLst>
              <a:ext uri="{FF2B5EF4-FFF2-40B4-BE49-F238E27FC236}">
                <a16:creationId xmlns:a16="http://schemas.microsoft.com/office/drawing/2014/main" id="{FA63451F-4252-4E8E-AA44-A6D9CBA19F99}"/>
              </a:ext>
            </a:extLst>
          </p:cNvPr>
          <p:cNvPicPr>
            <a:picLocks noChangeAspect="1"/>
          </p:cNvPicPr>
          <p:nvPr/>
        </p:nvPicPr>
        <p:blipFill>
          <a:blip r:embed="rId19"/>
          <a:stretch>
            <a:fillRect/>
          </a:stretch>
        </p:blipFill>
        <p:spPr>
          <a:xfrm>
            <a:off x="1255107" y="3277554"/>
            <a:ext cx="266317" cy="256917"/>
          </a:xfrm>
          <a:prstGeom prst="rect">
            <a:avLst/>
          </a:prstGeom>
        </p:spPr>
      </p:pic>
      <p:pic>
        <p:nvPicPr>
          <p:cNvPr id="27" name="Picture 26">
            <a:extLst>
              <a:ext uri="{FF2B5EF4-FFF2-40B4-BE49-F238E27FC236}">
                <a16:creationId xmlns:a16="http://schemas.microsoft.com/office/drawing/2014/main" id="{4FF0D575-731C-43F9-8FCE-E33C48315A4C}"/>
              </a:ext>
            </a:extLst>
          </p:cNvPr>
          <p:cNvPicPr>
            <a:picLocks noChangeAspect="1"/>
          </p:cNvPicPr>
          <p:nvPr/>
        </p:nvPicPr>
        <p:blipFill>
          <a:blip r:embed="rId20"/>
          <a:stretch>
            <a:fillRect/>
          </a:stretch>
        </p:blipFill>
        <p:spPr>
          <a:xfrm>
            <a:off x="3087439" y="3330778"/>
            <a:ext cx="256021" cy="252739"/>
          </a:xfrm>
          <a:prstGeom prst="rect">
            <a:avLst/>
          </a:prstGeom>
        </p:spPr>
      </p:pic>
      <p:pic>
        <p:nvPicPr>
          <p:cNvPr id="28" name="Graphic 27" descr="Arrow: Rotate right with solid fill">
            <a:extLst>
              <a:ext uri="{FF2B5EF4-FFF2-40B4-BE49-F238E27FC236}">
                <a16:creationId xmlns:a16="http://schemas.microsoft.com/office/drawing/2014/main" id="{551592E6-F273-4BC9-9626-F26EDF213E1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0800000">
            <a:off x="1354571" y="3574220"/>
            <a:ext cx="207451" cy="207451"/>
          </a:xfrm>
          <a:prstGeom prst="rect">
            <a:avLst/>
          </a:prstGeom>
        </p:spPr>
      </p:pic>
      <p:pic>
        <p:nvPicPr>
          <p:cNvPr id="29" name="Graphic 28" descr="Arrow: Rotate right with solid fill">
            <a:extLst>
              <a:ext uri="{FF2B5EF4-FFF2-40B4-BE49-F238E27FC236}">
                <a16:creationId xmlns:a16="http://schemas.microsoft.com/office/drawing/2014/main" id="{1D4DA6D2-91D1-478A-905A-BDE41F5E081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0800000" flipH="1">
            <a:off x="3036680" y="3606161"/>
            <a:ext cx="207451" cy="207451"/>
          </a:xfrm>
          <a:prstGeom prst="rect">
            <a:avLst/>
          </a:prstGeom>
        </p:spPr>
      </p:pic>
      <p:pic>
        <p:nvPicPr>
          <p:cNvPr id="30" name="Graphic 29" descr="Arrow: Counter-clockwise curve with solid fill">
            <a:extLst>
              <a:ext uri="{FF2B5EF4-FFF2-40B4-BE49-F238E27FC236}">
                <a16:creationId xmlns:a16="http://schemas.microsoft.com/office/drawing/2014/main" id="{939F705E-1403-4402-BDA5-25945324533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6880679" flipH="1">
            <a:off x="1597963" y="3431718"/>
            <a:ext cx="253029" cy="253029"/>
          </a:xfrm>
          <a:prstGeom prst="rect">
            <a:avLst/>
          </a:prstGeom>
        </p:spPr>
      </p:pic>
      <p:pic>
        <p:nvPicPr>
          <p:cNvPr id="31" name="Graphic 30" descr="Arrow: Counter-clockwise curve with solid fill">
            <a:extLst>
              <a:ext uri="{FF2B5EF4-FFF2-40B4-BE49-F238E27FC236}">
                <a16:creationId xmlns:a16="http://schemas.microsoft.com/office/drawing/2014/main" id="{3F7C5F01-3CC3-43E8-A260-CA935C829C0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7934262">
            <a:off x="2262219" y="4796313"/>
            <a:ext cx="236550" cy="236550"/>
          </a:xfrm>
          <a:prstGeom prst="rect">
            <a:avLst/>
          </a:prstGeom>
        </p:spPr>
      </p:pic>
      <p:pic>
        <p:nvPicPr>
          <p:cNvPr id="32" name="Graphic 31" descr="Arrow: Rotate right with solid fill">
            <a:extLst>
              <a:ext uri="{FF2B5EF4-FFF2-40B4-BE49-F238E27FC236}">
                <a16:creationId xmlns:a16="http://schemas.microsoft.com/office/drawing/2014/main" id="{EF1CD9E1-687B-4497-8084-BD6912FD0FD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24030" y="3928512"/>
            <a:ext cx="207451" cy="207451"/>
          </a:xfrm>
          <a:prstGeom prst="rect">
            <a:avLst/>
          </a:prstGeom>
        </p:spPr>
      </p:pic>
      <p:pic>
        <p:nvPicPr>
          <p:cNvPr id="33" name="Graphic 32" descr="Arrow: Rotate right with solid fill">
            <a:extLst>
              <a:ext uri="{FF2B5EF4-FFF2-40B4-BE49-F238E27FC236}">
                <a16:creationId xmlns:a16="http://schemas.microsoft.com/office/drawing/2014/main" id="{2781C70B-527C-4B54-801A-2729C5531BB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027038" y="3817723"/>
            <a:ext cx="207451" cy="207451"/>
          </a:xfrm>
          <a:prstGeom prst="rect">
            <a:avLst/>
          </a:prstGeom>
        </p:spPr>
      </p:pic>
      <p:pic>
        <p:nvPicPr>
          <p:cNvPr id="34" name="Graphic 33" descr="Arrow: Counter-clockwise curve with solid fill">
            <a:extLst>
              <a:ext uri="{FF2B5EF4-FFF2-40B4-BE49-F238E27FC236}">
                <a16:creationId xmlns:a16="http://schemas.microsoft.com/office/drawing/2014/main" id="{B215186C-453C-438A-A895-120C20515B4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16200000">
            <a:off x="4356110" y="3515094"/>
            <a:ext cx="264049" cy="264049"/>
          </a:xfrm>
          <a:prstGeom prst="rect">
            <a:avLst/>
          </a:prstGeom>
        </p:spPr>
      </p:pic>
      <p:pic>
        <p:nvPicPr>
          <p:cNvPr id="35" name="Graphic 34" descr="Arrow: Counter-clockwise curve with solid fill">
            <a:extLst>
              <a:ext uri="{FF2B5EF4-FFF2-40B4-BE49-F238E27FC236}">
                <a16:creationId xmlns:a16="http://schemas.microsoft.com/office/drawing/2014/main" id="{92790482-2E4E-4EFA-B902-CF1548A8AC7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13665738" flipH="1">
            <a:off x="2027072" y="4789504"/>
            <a:ext cx="236550" cy="236550"/>
          </a:xfrm>
          <a:prstGeom prst="rect">
            <a:avLst/>
          </a:prstGeom>
        </p:spPr>
      </p:pic>
      <p:pic>
        <p:nvPicPr>
          <p:cNvPr id="36" name="Graphic 35" descr="Arrow: Straight with solid fill">
            <a:extLst>
              <a:ext uri="{FF2B5EF4-FFF2-40B4-BE49-F238E27FC236}">
                <a16:creationId xmlns:a16="http://schemas.microsoft.com/office/drawing/2014/main" id="{10DFF557-589B-49C8-8EE5-E0E40B7F3F3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a:off x="1286321" y="4115632"/>
            <a:ext cx="265929" cy="265929"/>
          </a:xfrm>
          <a:prstGeom prst="rect">
            <a:avLst/>
          </a:prstGeom>
        </p:spPr>
      </p:pic>
      <p:sp>
        <p:nvSpPr>
          <p:cNvPr id="37" name="TekstSylinder 48">
            <a:extLst>
              <a:ext uri="{FF2B5EF4-FFF2-40B4-BE49-F238E27FC236}">
                <a16:creationId xmlns:a16="http://schemas.microsoft.com/office/drawing/2014/main" id="{5F2CFA49-07F8-46AD-92D6-2EA0BA0DDD6C}"/>
              </a:ext>
            </a:extLst>
          </p:cNvPr>
          <p:cNvSpPr txBox="1"/>
          <p:nvPr/>
        </p:nvSpPr>
        <p:spPr>
          <a:xfrm>
            <a:off x="1722894" y="3475698"/>
            <a:ext cx="119372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err="1">
                <a:ln>
                  <a:noFill/>
                </a:ln>
                <a:solidFill>
                  <a:srgbClr val="2B2929"/>
                </a:solidFill>
                <a:effectLst/>
                <a:uLnTx/>
                <a:uFillTx/>
                <a:latin typeface="Arial" panose="020B0604020202020204"/>
                <a:ea typeface="+mn-ea"/>
                <a:cs typeface="+mn-cs"/>
              </a:rPr>
              <a:t>Eingehende</a:t>
            </a: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 </a:t>
            </a:r>
            <a:r>
              <a:rPr kumimoji="0" lang="en-US" sz="800" b="0" i="0" u="none" strike="noStrike" kern="1200" cap="none" spc="0" normalizeH="0" baseline="0" dirty="0" err="1">
                <a:ln>
                  <a:noFill/>
                </a:ln>
                <a:solidFill>
                  <a:srgbClr val="2B2929"/>
                </a:solidFill>
                <a:effectLst/>
                <a:uLnTx/>
                <a:uFillTx/>
                <a:latin typeface="Arial" panose="020B0604020202020204"/>
                <a:ea typeface="+mn-ea"/>
                <a:cs typeface="+mn-cs"/>
              </a:rPr>
              <a:t>Anfragen</a:t>
            </a:r>
            <a:endParaRPr kumimoji="0" lang="en-US" sz="800" b="0" i="0" u="none" strike="noStrike" kern="1200" cap="none" spc="0" normalizeH="0" baseline="0" dirty="0">
              <a:ln>
                <a:noFill/>
              </a:ln>
              <a:solidFill>
                <a:srgbClr val="2B2929"/>
              </a:solidFill>
              <a:effectLst/>
              <a:uLnTx/>
              <a:uFillTx/>
              <a:latin typeface="Arial" panose="020B0604020202020204"/>
              <a:ea typeface="+mn-ea"/>
              <a:cs typeface="+mn-cs"/>
            </a:endParaRPr>
          </a:p>
        </p:txBody>
      </p:sp>
      <p:sp>
        <p:nvSpPr>
          <p:cNvPr id="38" name="TekstSylinder 159">
            <a:extLst>
              <a:ext uri="{FF2B5EF4-FFF2-40B4-BE49-F238E27FC236}">
                <a16:creationId xmlns:a16="http://schemas.microsoft.com/office/drawing/2014/main" id="{33F296E9-1971-446F-A91B-C8D9B0186CE6}"/>
              </a:ext>
            </a:extLst>
          </p:cNvPr>
          <p:cNvSpPr txBox="1"/>
          <p:nvPr/>
        </p:nvSpPr>
        <p:spPr>
          <a:xfrm>
            <a:off x="3669921" y="4095080"/>
            <a:ext cx="67554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dirty="0" err="1">
                <a:ln>
                  <a:noFill/>
                </a:ln>
                <a:solidFill>
                  <a:srgbClr val="2B2929"/>
                </a:solidFill>
                <a:effectLst/>
                <a:uLnTx/>
                <a:uFillTx/>
                <a:latin typeface="Arial" panose="020B0604020202020204"/>
                <a:ea typeface="+mn-ea"/>
                <a:cs typeface="+mn-cs"/>
              </a:rPr>
              <a:t>Prioriserung</a:t>
            </a:r>
            <a:endParaRPr kumimoji="0" lang="en-US" sz="700" b="0" i="0" u="none" strike="noStrike" kern="1200" cap="none" spc="0" normalizeH="0" baseline="0" dirty="0">
              <a:ln>
                <a:noFill/>
              </a:ln>
              <a:solidFill>
                <a:srgbClr val="2B2929"/>
              </a:solidFill>
              <a:effectLst/>
              <a:uLnTx/>
              <a:uFillTx/>
              <a:latin typeface="Arial" panose="020B0604020202020204"/>
              <a:ea typeface="+mn-ea"/>
              <a:cs typeface="+mn-cs"/>
            </a:endParaRPr>
          </a:p>
        </p:txBody>
      </p:sp>
      <p:sp>
        <p:nvSpPr>
          <p:cNvPr id="39" name="TekstSylinder 159">
            <a:extLst>
              <a:ext uri="{FF2B5EF4-FFF2-40B4-BE49-F238E27FC236}">
                <a16:creationId xmlns:a16="http://schemas.microsoft.com/office/drawing/2014/main" id="{4CFDEE54-3B98-48ED-B80B-9834256992B3}"/>
              </a:ext>
            </a:extLst>
          </p:cNvPr>
          <p:cNvSpPr txBox="1"/>
          <p:nvPr/>
        </p:nvSpPr>
        <p:spPr>
          <a:xfrm>
            <a:off x="2858368" y="3969707"/>
            <a:ext cx="1114920"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dirty="0" err="1">
                <a:ln>
                  <a:noFill/>
                </a:ln>
                <a:solidFill>
                  <a:srgbClr val="2B2929"/>
                </a:solidFill>
                <a:effectLst/>
                <a:uLnTx/>
                <a:uFillTx/>
                <a:latin typeface="Arial" panose="020B0604020202020204"/>
                <a:ea typeface="+mn-ea"/>
                <a:cs typeface="+mn-cs"/>
              </a:rPr>
              <a:t>Kategorisierung</a:t>
            </a:r>
            <a:endParaRPr kumimoji="0" lang="en-US" sz="700" b="0" i="0" u="none" strike="noStrike" kern="1200" cap="none" spc="0" normalizeH="0" baseline="0" dirty="0">
              <a:ln>
                <a:noFill/>
              </a:ln>
              <a:solidFill>
                <a:srgbClr val="2B2929"/>
              </a:solidFill>
              <a:effectLst/>
              <a:uLnTx/>
              <a:uFillTx/>
              <a:latin typeface="Arial" panose="020B0604020202020204"/>
              <a:ea typeface="+mn-ea"/>
              <a:cs typeface="+mn-cs"/>
            </a:endParaRPr>
          </a:p>
        </p:txBody>
      </p:sp>
      <p:pic>
        <p:nvPicPr>
          <p:cNvPr id="26" name="Graphic 31" descr="Arrow: Rotate right with solid fill">
            <a:extLst>
              <a:ext uri="{FF2B5EF4-FFF2-40B4-BE49-F238E27FC236}">
                <a16:creationId xmlns:a16="http://schemas.microsoft.com/office/drawing/2014/main" id="{612686F6-D6DE-4571-AAEE-54333C29A14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280684" y="4041677"/>
            <a:ext cx="207451" cy="207451"/>
          </a:xfrm>
          <a:prstGeom prst="rect">
            <a:avLst/>
          </a:prstGeom>
        </p:spPr>
      </p:pic>
      <p:sp>
        <p:nvSpPr>
          <p:cNvPr id="40" name="TekstSylinder 159">
            <a:extLst>
              <a:ext uri="{FF2B5EF4-FFF2-40B4-BE49-F238E27FC236}">
                <a16:creationId xmlns:a16="http://schemas.microsoft.com/office/drawing/2014/main" id="{F5E95E7E-1E5F-4370-99F1-3F37A1926120}"/>
              </a:ext>
            </a:extLst>
          </p:cNvPr>
          <p:cNvSpPr txBox="1"/>
          <p:nvPr/>
        </p:nvSpPr>
        <p:spPr>
          <a:xfrm>
            <a:off x="4256681" y="4214134"/>
            <a:ext cx="56516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Status</a:t>
            </a:r>
            <a:endParaRPr kumimoji="0" lang="en-US" sz="10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1" name="TekstSylinder 48">
            <a:extLst>
              <a:ext uri="{FF2B5EF4-FFF2-40B4-BE49-F238E27FC236}">
                <a16:creationId xmlns:a16="http://schemas.microsoft.com/office/drawing/2014/main" id="{155B19E8-1876-4201-8A13-925961559FB7}"/>
              </a:ext>
            </a:extLst>
          </p:cNvPr>
          <p:cNvSpPr txBox="1"/>
          <p:nvPr/>
        </p:nvSpPr>
        <p:spPr>
          <a:xfrm>
            <a:off x="2604270" y="3026737"/>
            <a:ext cx="149438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err="1">
                <a:ln>
                  <a:noFill/>
                </a:ln>
                <a:solidFill>
                  <a:srgbClr val="2B2929"/>
                </a:solidFill>
                <a:effectLst/>
                <a:uLnTx/>
                <a:uFillTx/>
                <a:latin typeface="Arial" panose="020B0604020202020204"/>
                <a:ea typeface="+mn-ea"/>
                <a:cs typeface="+mn-cs"/>
              </a:rPr>
              <a:t>Nachricht</a:t>
            </a: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 an den </a:t>
            </a:r>
            <a:r>
              <a:rPr kumimoji="0" lang="nb-NO" sz="800" b="0" i="0" u="none" strike="noStrike" kern="1200" cap="none" spc="0" normalizeH="0" baseline="0" noProof="0" dirty="0" err="1">
                <a:ln>
                  <a:noFill/>
                </a:ln>
                <a:solidFill>
                  <a:srgbClr val="2B2929"/>
                </a:solidFill>
                <a:effectLst/>
                <a:uLnTx/>
                <a:uFillTx/>
                <a:latin typeface="Arial" panose="020B0604020202020204"/>
                <a:ea typeface="+mn-ea"/>
                <a:cs typeface="+mn-cs"/>
              </a:rPr>
              <a:t>Bearbeiter</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2" name="TekstSylinder 159">
            <a:extLst>
              <a:ext uri="{FF2B5EF4-FFF2-40B4-BE49-F238E27FC236}">
                <a16:creationId xmlns:a16="http://schemas.microsoft.com/office/drawing/2014/main" id="{F4792CE0-8929-4807-9FF4-0CF4602D2E55}"/>
              </a:ext>
            </a:extLst>
          </p:cNvPr>
          <p:cNvSpPr txBox="1"/>
          <p:nvPr/>
        </p:nvSpPr>
        <p:spPr>
          <a:xfrm>
            <a:off x="4391657" y="3167213"/>
            <a:ext cx="149438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Standard Dashboard</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3" name="TekstSylinder 159">
            <a:extLst>
              <a:ext uri="{FF2B5EF4-FFF2-40B4-BE49-F238E27FC236}">
                <a16:creationId xmlns:a16="http://schemas.microsoft.com/office/drawing/2014/main" id="{5943E098-E62F-4349-A8CF-936F7EE22BC5}"/>
              </a:ext>
            </a:extLst>
          </p:cNvPr>
          <p:cNvSpPr txBox="1"/>
          <p:nvPr/>
        </p:nvSpPr>
        <p:spPr>
          <a:xfrm>
            <a:off x="3784629" y="3353338"/>
            <a:ext cx="79518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Historie</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44" name="Graphic 170" descr="Arrow: Counter-clockwise curve with solid fill">
            <a:extLst>
              <a:ext uri="{FF2B5EF4-FFF2-40B4-BE49-F238E27FC236}">
                <a16:creationId xmlns:a16="http://schemas.microsoft.com/office/drawing/2014/main" id="{4927B0F9-47D3-44DD-8688-64CF7DDB306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461994">
            <a:off x="4697341" y="4114022"/>
            <a:ext cx="249016" cy="249016"/>
          </a:xfrm>
          <a:prstGeom prst="rect">
            <a:avLst/>
          </a:prstGeom>
        </p:spPr>
      </p:pic>
      <p:sp>
        <p:nvSpPr>
          <p:cNvPr id="45" name="TekstSylinder 159">
            <a:extLst>
              <a:ext uri="{FF2B5EF4-FFF2-40B4-BE49-F238E27FC236}">
                <a16:creationId xmlns:a16="http://schemas.microsoft.com/office/drawing/2014/main" id="{46D74EBA-53E6-42A6-9619-71F895AEF287}"/>
              </a:ext>
            </a:extLst>
          </p:cNvPr>
          <p:cNvSpPr txBox="1"/>
          <p:nvPr/>
        </p:nvSpPr>
        <p:spPr>
          <a:xfrm>
            <a:off x="2513972" y="5331555"/>
            <a:ext cx="98022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2B2929"/>
                </a:solidFill>
                <a:latin typeface="Arial" panose="020B0604020202020204"/>
              </a:rPr>
              <a:t>K</a:t>
            </a:r>
            <a:r>
              <a:rPr kumimoji="0" lang="en-US" sz="800" b="0" i="0" u="none" strike="noStrike" kern="1200" cap="none" spc="0" normalizeH="0" baseline="0" noProof="0" dirty="0" err="1">
                <a:ln>
                  <a:noFill/>
                </a:ln>
                <a:solidFill>
                  <a:srgbClr val="2B2929"/>
                </a:solidFill>
                <a:effectLst/>
                <a:uLnTx/>
                <a:uFillTx/>
                <a:latin typeface="Arial" panose="020B0604020202020204"/>
                <a:ea typeface="+mn-ea"/>
                <a:cs typeface="+mn-cs"/>
              </a:rPr>
              <a:t>ollaboration</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6" name="TekstSylinder 159">
            <a:extLst>
              <a:ext uri="{FF2B5EF4-FFF2-40B4-BE49-F238E27FC236}">
                <a16:creationId xmlns:a16="http://schemas.microsoft.com/office/drawing/2014/main" id="{F42AC7BF-F96C-44D2-A8A0-09F2D9BB169B}"/>
              </a:ext>
            </a:extLst>
          </p:cNvPr>
          <p:cNvSpPr txBox="1"/>
          <p:nvPr/>
        </p:nvSpPr>
        <p:spPr>
          <a:xfrm>
            <a:off x="196673" y="3575628"/>
            <a:ext cx="132999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Skripte </a:t>
            </a:r>
            <a:r>
              <a:rPr kumimoji="0" lang="nb-NO" sz="800" b="0" i="0" u="none" strike="noStrike" kern="1200" cap="none" spc="0" normalizeH="0" baseline="0" noProof="0" dirty="0" err="1">
                <a:ln>
                  <a:noFill/>
                </a:ln>
                <a:solidFill>
                  <a:srgbClr val="2B2929"/>
                </a:solidFill>
                <a:effectLst/>
                <a:uLnTx/>
                <a:uFillTx/>
                <a:latin typeface="Arial" panose="020B0604020202020204"/>
                <a:ea typeface="+mn-ea"/>
                <a:cs typeface="+mn-cs"/>
              </a:rPr>
              <a:t>und</a:t>
            </a: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 Makros</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7" name="TekstSylinder 159">
            <a:extLst>
              <a:ext uri="{FF2B5EF4-FFF2-40B4-BE49-F238E27FC236}">
                <a16:creationId xmlns:a16="http://schemas.microsoft.com/office/drawing/2014/main" id="{A63D4755-3E5B-44D9-BB42-0EC40D943190}"/>
              </a:ext>
            </a:extLst>
          </p:cNvPr>
          <p:cNvSpPr txBox="1"/>
          <p:nvPr/>
        </p:nvSpPr>
        <p:spPr>
          <a:xfrm>
            <a:off x="624219" y="5452074"/>
            <a:ext cx="144409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FAQ / </a:t>
            </a:r>
            <a:r>
              <a:rPr kumimoji="0" lang="nb-NO" sz="800" b="0" i="0" u="none" strike="noStrike" kern="1200" cap="none" spc="0" normalizeH="0" baseline="0" noProof="0" dirty="0" err="1">
                <a:ln>
                  <a:noFill/>
                </a:ln>
                <a:solidFill>
                  <a:srgbClr val="2B2929"/>
                </a:solidFill>
                <a:effectLst/>
                <a:uLnTx/>
                <a:uFillTx/>
                <a:latin typeface="Arial" panose="020B0604020202020204"/>
                <a:ea typeface="+mn-ea"/>
                <a:cs typeface="+mn-cs"/>
              </a:rPr>
              <a:t>Wissensdatenbank</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8" name="Tittel 50">
            <a:extLst>
              <a:ext uri="{FF2B5EF4-FFF2-40B4-BE49-F238E27FC236}">
                <a16:creationId xmlns:a16="http://schemas.microsoft.com/office/drawing/2014/main" id="{290E204F-576B-44E1-82C8-F2FBC4C5D8E3}"/>
              </a:ext>
            </a:extLst>
          </p:cNvPr>
          <p:cNvSpPr>
            <a:spLocks noGrp="1"/>
          </p:cNvSpPr>
          <p:nvPr>
            <p:ph type="title"/>
          </p:nvPr>
        </p:nvSpPr>
        <p:spPr>
          <a:xfrm>
            <a:off x="846091" y="480165"/>
            <a:ext cx="10515600" cy="851941"/>
          </a:xfrm>
        </p:spPr>
        <p:txBody>
          <a:bodyPr>
            <a:normAutofit/>
          </a:bodyPr>
          <a:lstStyle/>
          <a:p>
            <a:pPr algn="ctr"/>
            <a:r>
              <a:rPr lang="nb-NO" dirty="0"/>
              <a:t>SuperOffice Service</a:t>
            </a:r>
            <a:endParaRPr lang="en-US" dirty="0"/>
          </a:p>
        </p:txBody>
      </p:sp>
      <p:sp>
        <p:nvSpPr>
          <p:cNvPr id="49" name="TekstSylinder 48">
            <a:extLst>
              <a:ext uri="{FF2B5EF4-FFF2-40B4-BE49-F238E27FC236}">
                <a16:creationId xmlns:a16="http://schemas.microsoft.com/office/drawing/2014/main" id="{C2D14E2D-B661-4538-B92E-5DBADA44AD90}"/>
              </a:ext>
            </a:extLst>
          </p:cNvPr>
          <p:cNvSpPr txBox="1"/>
          <p:nvPr/>
        </p:nvSpPr>
        <p:spPr>
          <a:xfrm>
            <a:off x="710252" y="2964131"/>
            <a:ext cx="13299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dirty="0">
                <a:ln>
                  <a:noFill/>
                </a:ln>
                <a:solidFill>
                  <a:srgbClr val="2B2929"/>
                </a:solidFill>
                <a:effectLst/>
                <a:uLnTx/>
                <a:uFillTx/>
                <a:latin typeface="Arial" panose="020B0604020202020204"/>
                <a:ea typeface="+mn-ea"/>
                <a:cs typeface="+mn-cs"/>
              </a:rPr>
              <a:t>Empfangsbestätigung an den Absender</a:t>
            </a:r>
            <a:endPar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51" name="Tittel 50">
            <a:extLst>
              <a:ext uri="{FF2B5EF4-FFF2-40B4-BE49-F238E27FC236}">
                <a16:creationId xmlns:a16="http://schemas.microsoft.com/office/drawing/2014/main" id="{76FF8075-7244-4E11-B701-2F3E93FB821A}"/>
              </a:ext>
            </a:extLst>
          </p:cNvPr>
          <p:cNvSpPr txBox="1">
            <a:spLocks/>
          </p:cNvSpPr>
          <p:nvPr/>
        </p:nvSpPr>
        <p:spPr>
          <a:xfrm>
            <a:off x="984094" y="2135595"/>
            <a:ext cx="3750366" cy="338834"/>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8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Superoffice</a:t>
            </a:r>
            <a:r>
              <a:rPr kumimoji="0" lang="nb-NO" sz="18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Service </a:t>
            </a:r>
            <a:r>
              <a:rPr kumimoji="0" lang="nb-NO" sz="18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für</a:t>
            </a:r>
            <a:r>
              <a:rPr kumimoji="0" lang="nb-NO" sz="18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a:t>
            </a:r>
            <a:r>
              <a:rPr kumimoji="0" lang="nb-NO" sz="18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Mitarbeiter</a:t>
            </a:r>
            <a:endParaRPr kumimoji="0" lang="nb-NO" sz="18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endParaRPr>
          </a:p>
        </p:txBody>
      </p:sp>
      <p:sp>
        <p:nvSpPr>
          <p:cNvPr id="52" name="Tittel 50">
            <a:extLst>
              <a:ext uri="{FF2B5EF4-FFF2-40B4-BE49-F238E27FC236}">
                <a16:creationId xmlns:a16="http://schemas.microsoft.com/office/drawing/2014/main" id="{E110CCE6-D9E5-40AF-B9A4-638F0AE84D43}"/>
              </a:ext>
            </a:extLst>
          </p:cNvPr>
          <p:cNvSpPr txBox="1">
            <a:spLocks/>
          </p:cNvSpPr>
          <p:nvPr/>
        </p:nvSpPr>
        <p:spPr>
          <a:xfrm>
            <a:off x="7137893" y="2066922"/>
            <a:ext cx="4445598" cy="489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6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SuperOffice Service </a:t>
            </a:r>
            <a:r>
              <a:rPr kumimoji="0" lang="nb-NO" sz="16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für</a:t>
            </a:r>
            <a:r>
              <a:rPr kumimoji="0" lang="nb-NO" sz="16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Kunden </a:t>
            </a:r>
          </a:p>
        </p:txBody>
      </p:sp>
      <p:cxnSp>
        <p:nvCxnSpPr>
          <p:cNvPr id="50" name="Rett linje 49">
            <a:extLst>
              <a:ext uri="{FF2B5EF4-FFF2-40B4-BE49-F238E27FC236}">
                <a16:creationId xmlns:a16="http://schemas.microsoft.com/office/drawing/2014/main" id="{9AB0409B-D336-4357-9711-7B08A65A763B}"/>
              </a:ext>
            </a:extLst>
          </p:cNvPr>
          <p:cNvCxnSpPr>
            <a:cxnSpLocks/>
          </p:cNvCxnSpPr>
          <p:nvPr/>
        </p:nvCxnSpPr>
        <p:spPr>
          <a:xfrm>
            <a:off x="6096000" y="1689857"/>
            <a:ext cx="0" cy="4213773"/>
          </a:xfrm>
          <a:prstGeom prst="line">
            <a:avLst/>
          </a:prstGeom>
        </p:spPr>
        <p:style>
          <a:lnRef idx="1">
            <a:schemeClr val="accent1"/>
          </a:lnRef>
          <a:fillRef idx="0">
            <a:schemeClr val="accent1"/>
          </a:fillRef>
          <a:effectRef idx="0">
            <a:schemeClr val="accent1"/>
          </a:effectRef>
          <a:fontRef idx="minor">
            <a:schemeClr val="tx1"/>
          </a:fontRef>
        </p:style>
      </p:cxnSp>
      <p:pic>
        <p:nvPicPr>
          <p:cNvPr id="60" name="Grafikk 59" descr="Sky med heldekkende fyll">
            <a:extLst>
              <a:ext uri="{FF2B5EF4-FFF2-40B4-BE49-F238E27FC236}">
                <a16:creationId xmlns:a16="http://schemas.microsoft.com/office/drawing/2014/main" id="{FCA0B5B9-4919-49C4-8BBD-F562AB85384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103498" y="2496855"/>
            <a:ext cx="529883" cy="529882"/>
          </a:xfrm>
          <a:prstGeom prst="rect">
            <a:avLst/>
          </a:prstGeom>
        </p:spPr>
      </p:pic>
      <p:pic>
        <p:nvPicPr>
          <p:cNvPr id="62" name="Bilde 61">
            <a:extLst>
              <a:ext uri="{FF2B5EF4-FFF2-40B4-BE49-F238E27FC236}">
                <a16:creationId xmlns:a16="http://schemas.microsoft.com/office/drawing/2014/main" id="{1A7DBBBE-2054-457D-A7F0-A8CEBA57DE54}"/>
              </a:ext>
            </a:extLst>
          </p:cNvPr>
          <p:cNvPicPr>
            <a:picLocks noChangeAspect="1"/>
          </p:cNvPicPr>
          <p:nvPr/>
        </p:nvPicPr>
        <p:blipFill>
          <a:blip r:embed="rId29"/>
          <a:stretch>
            <a:fillRect/>
          </a:stretch>
        </p:blipFill>
        <p:spPr>
          <a:xfrm>
            <a:off x="8181759" y="5021746"/>
            <a:ext cx="454546" cy="641148"/>
          </a:xfrm>
          <a:prstGeom prst="rect">
            <a:avLst/>
          </a:prstGeom>
        </p:spPr>
      </p:pic>
      <p:pic>
        <p:nvPicPr>
          <p:cNvPr id="84" name="Graphic 35" descr="Arrow: Straight with solid fill">
            <a:extLst>
              <a:ext uri="{FF2B5EF4-FFF2-40B4-BE49-F238E27FC236}">
                <a16:creationId xmlns:a16="http://schemas.microsoft.com/office/drawing/2014/main" id="{B0ED2E93-EAE7-4333-AA58-4EA7AA03E1F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7713500" flipH="1">
            <a:off x="8601968" y="4731549"/>
            <a:ext cx="241299" cy="241299"/>
          </a:xfrm>
          <a:prstGeom prst="rect">
            <a:avLst/>
          </a:prstGeom>
        </p:spPr>
      </p:pic>
      <p:pic>
        <p:nvPicPr>
          <p:cNvPr id="85" name="Graphic 35" descr="Arrow: Straight with solid fill">
            <a:extLst>
              <a:ext uri="{FF2B5EF4-FFF2-40B4-BE49-F238E27FC236}">
                <a16:creationId xmlns:a16="http://schemas.microsoft.com/office/drawing/2014/main" id="{3286B902-8393-483C-9540-5AFCE28346C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3117786" flipH="1">
            <a:off x="9962323" y="4742128"/>
            <a:ext cx="241299" cy="241299"/>
          </a:xfrm>
          <a:prstGeom prst="rect">
            <a:avLst/>
          </a:prstGeom>
        </p:spPr>
      </p:pic>
      <p:pic>
        <p:nvPicPr>
          <p:cNvPr id="86" name="Graphic 35" descr="Arrow: Straight with solid fill">
            <a:extLst>
              <a:ext uri="{FF2B5EF4-FFF2-40B4-BE49-F238E27FC236}">
                <a16:creationId xmlns:a16="http://schemas.microsoft.com/office/drawing/2014/main" id="{51F655B8-82E2-4B0F-8F80-91C7A20E704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5400000" flipH="1">
            <a:off x="9243841" y="4745081"/>
            <a:ext cx="241299" cy="241299"/>
          </a:xfrm>
          <a:prstGeom prst="rect">
            <a:avLst/>
          </a:prstGeom>
        </p:spPr>
      </p:pic>
      <p:pic>
        <p:nvPicPr>
          <p:cNvPr id="87" name="Graphic 34" descr="Arrow: Counter-clockwise curve with solid fill">
            <a:extLst>
              <a:ext uri="{FF2B5EF4-FFF2-40B4-BE49-F238E27FC236}">
                <a16:creationId xmlns:a16="http://schemas.microsoft.com/office/drawing/2014/main" id="{FF7BB03D-2871-4283-BBA7-707FBA48386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13665738" flipH="1">
            <a:off x="8362836" y="4286719"/>
            <a:ext cx="236550" cy="236550"/>
          </a:xfrm>
          <a:prstGeom prst="rect">
            <a:avLst/>
          </a:prstGeom>
        </p:spPr>
      </p:pic>
      <p:pic>
        <p:nvPicPr>
          <p:cNvPr id="88" name="Graphic 30" descr="Arrow: Counter-clockwise curve with solid fill">
            <a:extLst>
              <a:ext uri="{FF2B5EF4-FFF2-40B4-BE49-F238E27FC236}">
                <a16:creationId xmlns:a16="http://schemas.microsoft.com/office/drawing/2014/main" id="{A17B7922-6EF8-44A5-BBE9-1C6071F96F6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7934262">
            <a:off x="10153461" y="4298137"/>
            <a:ext cx="236550" cy="236550"/>
          </a:xfrm>
          <a:prstGeom prst="rect">
            <a:avLst/>
          </a:prstGeom>
        </p:spPr>
      </p:pic>
      <p:sp>
        <p:nvSpPr>
          <p:cNvPr id="89" name="TekstSylinder 159">
            <a:extLst>
              <a:ext uri="{FF2B5EF4-FFF2-40B4-BE49-F238E27FC236}">
                <a16:creationId xmlns:a16="http://schemas.microsoft.com/office/drawing/2014/main" id="{5134BDBB-6F3C-4A88-B7A3-432C33DC8E55}"/>
              </a:ext>
            </a:extLst>
          </p:cNvPr>
          <p:cNvSpPr txBox="1"/>
          <p:nvPr/>
        </p:nvSpPr>
        <p:spPr>
          <a:xfrm>
            <a:off x="10260270" y="3053578"/>
            <a:ext cx="1565623" cy="200055"/>
          </a:xfrm>
          <a:prstGeom prst="rect">
            <a:avLst/>
          </a:prstGeom>
          <a:noFill/>
        </p:spPr>
        <p:txBody>
          <a:bodyPr wrap="square" rtlCol="0">
            <a:spAutoFit/>
          </a:bodyPr>
          <a:lstStyle/>
          <a:p>
            <a:pPr lvl="0" algn="ctr">
              <a:defRPr/>
            </a:pPr>
            <a:r>
              <a:rPr lang="nb-NO" sz="700" dirty="0">
                <a:solidFill>
                  <a:srgbClr val="2B2929"/>
                </a:solidFill>
                <a:latin typeface="Arial" panose="020B0604020202020204"/>
              </a:rPr>
              <a:t>In</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formationen</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zum</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r>
              <a:rPr lang="nb-NO" sz="700" dirty="0" err="1">
                <a:solidFill>
                  <a:srgbClr val="2B2929"/>
                </a:solidFill>
              </a:rPr>
              <a:t>Unternehmen</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0" name="TekstSylinder 159">
            <a:extLst>
              <a:ext uri="{FF2B5EF4-FFF2-40B4-BE49-F238E27FC236}">
                <a16:creationId xmlns:a16="http://schemas.microsoft.com/office/drawing/2014/main" id="{EA446ED0-8F62-4ACB-881D-45410B1AEE46}"/>
              </a:ext>
            </a:extLst>
          </p:cNvPr>
          <p:cNvSpPr txBox="1"/>
          <p:nvPr/>
        </p:nvSpPr>
        <p:spPr>
          <a:xfrm>
            <a:off x="6801212" y="4030733"/>
            <a:ext cx="1541282"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Registrierung</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der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Anfragen</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3" name="TekstSylinder 159">
            <a:extLst>
              <a:ext uri="{FF2B5EF4-FFF2-40B4-BE49-F238E27FC236}">
                <a16:creationId xmlns:a16="http://schemas.microsoft.com/office/drawing/2014/main" id="{AA7DECB4-44BE-4CD1-AAD9-8364F068A91B}"/>
              </a:ext>
            </a:extLst>
          </p:cNvPr>
          <p:cNvSpPr txBox="1"/>
          <p:nvPr/>
        </p:nvSpPr>
        <p:spPr>
          <a:xfrm>
            <a:off x="7889041" y="5610134"/>
            <a:ext cx="100575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Chat</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4" name="TekstSylinder 159">
            <a:extLst>
              <a:ext uri="{FF2B5EF4-FFF2-40B4-BE49-F238E27FC236}">
                <a16:creationId xmlns:a16="http://schemas.microsoft.com/office/drawing/2014/main" id="{2CF08326-6184-4EB4-BCB4-F7F4CAF165E0}"/>
              </a:ext>
            </a:extLst>
          </p:cNvPr>
          <p:cNvSpPr txBox="1"/>
          <p:nvPr/>
        </p:nvSpPr>
        <p:spPr>
          <a:xfrm>
            <a:off x="9715386" y="5643603"/>
            <a:ext cx="1165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Statistiken</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5" name="TekstSylinder 159">
            <a:extLst>
              <a:ext uri="{FF2B5EF4-FFF2-40B4-BE49-F238E27FC236}">
                <a16:creationId xmlns:a16="http://schemas.microsoft.com/office/drawing/2014/main" id="{838540B6-A64D-49B6-9CE3-A87BC8ECE6A6}"/>
              </a:ext>
            </a:extLst>
          </p:cNvPr>
          <p:cNvSpPr txBox="1"/>
          <p:nvPr/>
        </p:nvSpPr>
        <p:spPr>
          <a:xfrm>
            <a:off x="8785672" y="5757372"/>
            <a:ext cx="1165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Auftragsformulare</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7" name="TekstSylinder 159">
            <a:extLst>
              <a:ext uri="{FF2B5EF4-FFF2-40B4-BE49-F238E27FC236}">
                <a16:creationId xmlns:a16="http://schemas.microsoft.com/office/drawing/2014/main" id="{E02325B6-5990-44A0-BCF0-7BCFED2E5046}"/>
              </a:ext>
            </a:extLst>
          </p:cNvPr>
          <p:cNvSpPr txBox="1"/>
          <p:nvPr/>
        </p:nvSpPr>
        <p:spPr>
          <a:xfrm>
            <a:off x="8752973" y="2871214"/>
            <a:ext cx="132999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Kunden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Login</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98" name="Graphic 35" descr="Arrow: Straight with solid fill">
            <a:extLst>
              <a:ext uri="{FF2B5EF4-FFF2-40B4-BE49-F238E27FC236}">
                <a16:creationId xmlns:a16="http://schemas.microsoft.com/office/drawing/2014/main" id="{63139FEA-7261-4C76-97EF-59412C75100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5400000" flipH="1">
            <a:off x="9227728" y="3092869"/>
            <a:ext cx="265929" cy="265929"/>
          </a:xfrm>
          <a:prstGeom prst="rect">
            <a:avLst/>
          </a:prstGeom>
        </p:spPr>
      </p:pic>
      <p:pic>
        <p:nvPicPr>
          <p:cNvPr id="6" name="Bilde 5">
            <a:extLst>
              <a:ext uri="{FF2B5EF4-FFF2-40B4-BE49-F238E27FC236}">
                <a16:creationId xmlns:a16="http://schemas.microsoft.com/office/drawing/2014/main" id="{5FF88F7B-1F8D-4DF4-9DE1-4AE53FC7DF18}"/>
              </a:ext>
            </a:extLst>
          </p:cNvPr>
          <p:cNvPicPr>
            <a:picLocks noChangeAspect="1"/>
          </p:cNvPicPr>
          <p:nvPr/>
        </p:nvPicPr>
        <p:blipFill>
          <a:blip r:embed="rId30"/>
          <a:stretch>
            <a:fillRect/>
          </a:stretch>
        </p:blipFill>
        <p:spPr>
          <a:xfrm>
            <a:off x="7343909" y="3253633"/>
            <a:ext cx="1141407" cy="821813"/>
          </a:xfrm>
          <a:prstGeom prst="rect">
            <a:avLst/>
          </a:prstGeom>
        </p:spPr>
      </p:pic>
      <p:sp>
        <p:nvSpPr>
          <p:cNvPr id="71" name="TekstSylinder 159">
            <a:extLst>
              <a:ext uri="{FF2B5EF4-FFF2-40B4-BE49-F238E27FC236}">
                <a16:creationId xmlns:a16="http://schemas.microsoft.com/office/drawing/2014/main" id="{F417A76B-5CBB-4EB7-95B1-A3E6B0E92D8F}"/>
              </a:ext>
            </a:extLst>
          </p:cNvPr>
          <p:cNvSpPr txBox="1"/>
          <p:nvPr/>
        </p:nvSpPr>
        <p:spPr>
          <a:xfrm>
            <a:off x="7224041" y="3043500"/>
            <a:ext cx="13299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Informationen</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zur</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Person</a:t>
            </a:r>
            <a:r>
              <a:rPr lang="nb-NO" sz="700" dirty="0">
                <a:solidFill>
                  <a:srgbClr val="2B2929"/>
                </a:solidFill>
                <a:latin typeface="Arial" panose="020B0604020202020204"/>
              </a:rPr>
              <a:t> </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inkl. DSGVO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Zustimmung</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8" name="Bilde 17">
            <a:extLst>
              <a:ext uri="{FF2B5EF4-FFF2-40B4-BE49-F238E27FC236}">
                <a16:creationId xmlns:a16="http://schemas.microsoft.com/office/drawing/2014/main" id="{DBBE71DF-DE71-4A1A-81B5-BE9F1FF9FC58}"/>
              </a:ext>
            </a:extLst>
          </p:cNvPr>
          <p:cNvPicPr>
            <a:picLocks noChangeAspect="1"/>
          </p:cNvPicPr>
          <p:nvPr/>
        </p:nvPicPr>
        <p:blipFill>
          <a:blip r:embed="rId31"/>
          <a:stretch>
            <a:fillRect/>
          </a:stretch>
        </p:blipFill>
        <p:spPr>
          <a:xfrm>
            <a:off x="10007082" y="5002113"/>
            <a:ext cx="604889" cy="689786"/>
          </a:xfrm>
          <a:prstGeom prst="rect">
            <a:avLst/>
          </a:prstGeom>
        </p:spPr>
      </p:pic>
      <p:pic>
        <p:nvPicPr>
          <p:cNvPr id="55" name="Bilde 54">
            <a:extLst>
              <a:ext uri="{FF2B5EF4-FFF2-40B4-BE49-F238E27FC236}">
                <a16:creationId xmlns:a16="http://schemas.microsoft.com/office/drawing/2014/main" id="{0DA1FFB9-2583-4D61-8311-AA084591E32A}"/>
              </a:ext>
            </a:extLst>
          </p:cNvPr>
          <p:cNvPicPr>
            <a:picLocks noChangeAspect="1"/>
          </p:cNvPicPr>
          <p:nvPr/>
        </p:nvPicPr>
        <p:blipFill>
          <a:blip r:embed="rId32"/>
          <a:stretch>
            <a:fillRect/>
          </a:stretch>
        </p:blipFill>
        <p:spPr>
          <a:xfrm>
            <a:off x="10475429" y="3276846"/>
            <a:ext cx="903762" cy="641983"/>
          </a:xfrm>
          <a:prstGeom prst="rect">
            <a:avLst/>
          </a:prstGeom>
        </p:spPr>
      </p:pic>
      <p:pic>
        <p:nvPicPr>
          <p:cNvPr id="78" name="Graphic 35" descr="Arrow: Straight with solid fill">
            <a:extLst>
              <a:ext uri="{FF2B5EF4-FFF2-40B4-BE49-F238E27FC236}">
                <a16:creationId xmlns:a16="http://schemas.microsoft.com/office/drawing/2014/main" id="{22211FB1-3E9F-43E6-A201-93E18764AEA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1319724" flipH="1">
            <a:off x="8401180" y="3602321"/>
            <a:ext cx="241299" cy="241299"/>
          </a:xfrm>
          <a:prstGeom prst="rect">
            <a:avLst/>
          </a:prstGeom>
        </p:spPr>
      </p:pic>
      <p:pic>
        <p:nvPicPr>
          <p:cNvPr id="79" name="Graphic 35" descr="Arrow: Straight with solid fill">
            <a:extLst>
              <a:ext uri="{FF2B5EF4-FFF2-40B4-BE49-F238E27FC236}">
                <a16:creationId xmlns:a16="http://schemas.microsoft.com/office/drawing/2014/main" id="{A1C03AD1-E953-4EA0-B6E9-6FA7D2B86F1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flipH="1">
            <a:off x="10162186" y="3622492"/>
            <a:ext cx="241299" cy="241299"/>
          </a:xfrm>
          <a:prstGeom prst="rect">
            <a:avLst/>
          </a:prstGeom>
        </p:spPr>
      </p:pic>
      <p:grpSp>
        <p:nvGrpSpPr>
          <p:cNvPr id="66" name="Group 65">
            <a:extLst>
              <a:ext uri="{FF2B5EF4-FFF2-40B4-BE49-F238E27FC236}">
                <a16:creationId xmlns:a16="http://schemas.microsoft.com/office/drawing/2014/main" id="{331E9F01-4C84-4AEC-BFDA-5EC4E2A6DCC1}"/>
              </a:ext>
            </a:extLst>
          </p:cNvPr>
          <p:cNvGrpSpPr/>
          <p:nvPr/>
        </p:nvGrpSpPr>
        <p:grpSpPr>
          <a:xfrm>
            <a:off x="9124492" y="5002113"/>
            <a:ext cx="544045" cy="733117"/>
            <a:chOff x="3748488" y="4915337"/>
            <a:chExt cx="1098324" cy="1556039"/>
          </a:xfrm>
        </p:grpSpPr>
        <p:grpSp>
          <p:nvGrpSpPr>
            <p:cNvPr id="67" name="Group 66">
              <a:extLst>
                <a:ext uri="{FF2B5EF4-FFF2-40B4-BE49-F238E27FC236}">
                  <a16:creationId xmlns:a16="http://schemas.microsoft.com/office/drawing/2014/main" id="{404C4C32-1C9C-4D49-8293-675B6502365B}"/>
                </a:ext>
              </a:extLst>
            </p:cNvPr>
            <p:cNvGrpSpPr>
              <a:grpSpLocks noChangeAspect="1"/>
            </p:cNvGrpSpPr>
            <p:nvPr/>
          </p:nvGrpSpPr>
          <p:grpSpPr>
            <a:xfrm>
              <a:off x="3748488" y="4915337"/>
              <a:ext cx="1005734" cy="1556039"/>
              <a:chOff x="9521865" y="293808"/>
              <a:chExt cx="1983242" cy="3068421"/>
            </a:xfrm>
          </p:grpSpPr>
          <p:sp>
            <p:nvSpPr>
              <p:cNvPr id="69" name="Rektangel 58">
                <a:extLst>
                  <a:ext uri="{FF2B5EF4-FFF2-40B4-BE49-F238E27FC236}">
                    <a16:creationId xmlns:a16="http://schemas.microsoft.com/office/drawing/2014/main" id="{839E49FC-0BAB-4493-B66A-92BBEC6C6EDE}"/>
                  </a:ext>
                </a:extLst>
              </p:cNvPr>
              <p:cNvSpPr/>
              <p:nvPr/>
            </p:nvSpPr>
            <p:spPr>
              <a:xfrm>
                <a:off x="9521865" y="293808"/>
                <a:ext cx="1983242" cy="3068421"/>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70" name="Rektangel: avrundede hjørner 79">
                <a:extLst>
                  <a:ext uri="{FF2B5EF4-FFF2-40B4-BE49-F238E27FC236}">
                    <a16:creationId xmlns:a16="http://schemas.microsoft.com/office/drawing/2014/main" id="{FC828F4C-9EA2-4DC5-8D12-B1BC184A3DA1}"/>
                  </a:ext>
                </a:extLst>
              </p:cNvPr>
              <p:cNvSpPr/>
              <p:nvPr/>
            </p:nvSpPr>
            <p:spPr>
              <a:xfrm>
                <a:off x="10222525" y="3065072"/>
                <a:ext cx="581921" cy="182133"/>
              </a:xfrm>
              <a:prstGeom prst="roundRect">
                <a:avLst/>
              </a:prstGeom>
              <a:solidFill>
                <a:srgbClr val="A7D4DE"/>
              </a:solidFill>
              <a:ln w="12700">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2" name="Rett linje 87">
                <a:extLst>
                  <a:ext uri="{FF2B5EF4-FFF2-40B4-BE49-F238E27FC236}">
                    <a16:creationId xmlns:a16="http://schemas.microsoft.com/office/drawing/2014/main" id="{2D0348B7-66E1-4959-B437-E5AAF159456A}"/>
                  </a:ext>
                </a:extLst>
              </p:cNvPr>
              <p:cNvCxnSpPr>
                <a:cxnSpLocks/>
              </p:cNvCxnSpPr>
              <p:nvPr/>
            </p:nvCxnSpPr>
            <p:spPr>
              <a:xfrm>
                <a:off x="9728274" y="1773264"/>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3" name="Rektangel 3">
                <a:extLst>
                  <a:ext uri="{FF2B5EF4-FFF2-40B4-BE49-F238E27FC236}">
                    <a16:creationId xmlns:a16="http://schemas.microsoft.com/office/drawing/2014/main" id="{CD5A04D5-56E0-4293-9650-F3C1BA9957B8}"/>
                  </a:ext>
                </a:extLst>
              </p:cNvPr>
              <p:cNvSpPr/>
              <p:nvPr/>
            </p:nvSpPr>
            <p:spPr>
              <a:xfrm>
                <a:off x="9753439" y="2214497"/>
                <a:ext cx="194873" cy="182133"/>
              </a:xfrm>
              <a:prstGeom prst="rect">
                <a:avLst/>
              </a:prstGeom>
              <a:noFill/>
              <a:ln w="127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4" name="Rektangel 89">
                <a:extLst>
                  <a:ext uri="{FF2B5EF4-FFF2-40B4-BE49-F238E27FC236}">
                    <a16:creationId xmlns:a16="http://schemas.microsoft.com/office/drawing/2014/main" id="{D45FC374-C924-4A8C-8E07-560AB6226FB2}"/>
                  </a:ext>
                </a:extLst>
              </p:cNvPr>
              <p:cNvSpPr/>
              <p:nvPr/>
            </p:nvSpPr>
            <p:spPr>
              <a:xfrm>
                <a:off x="9753439" y="2538587"/>
                <a:ext cx="194873" cy="182133"/>
              </a:xfrm>
              <a:prstGeom prst="rect">
                <a:avLst/>
              </a:prstGeom>
              <a:noFill/>
              <a:ln w="127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5" name="Rett linje 90">
                <a:extLst>
                  <a:ext uri="{FF2B5EF4-FFF2-40B4-BE49-F238E27FC236}">
                    <a16:creationId xmlns:a16="http://schemas.microsoft.com/office/drawing/2014/main" id="{7451EC39-4E23-4D9E-9592-89F8CAB8BD34}"/>
                  </a:ext>
                </a:extLst>
              </p:cNvPr>
              <p:cNvCxnSpPr>
                <a:cxnSpLocks/>
              </p:cNvCxnSpPr>
              <p:nvPr/>
            </p:nvCxnSpPr>
            <p:spPr>
              <a:xfrm>
                <a:off x="10086518" y="2324549"/>
                <a:ext cx="1216522"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Rett linje 191">
                <a:extLst>
                  <a:ext uri="{FF2B5EF4-FFF2-40B4-BE49-F238E27FC236}">
                    <a16:creationId xmlns:a16="http://schemas.microsoft.com/office/drawing/2014/main" id="{58FD1DFA-13D1-45DC-A482-DEA139FB41B9}"/>
                  </a:ext>
                </a:extLst>
              </p:cNvPr>
              <p:cNvCxnSpPr>
                <a:cxnSpLocks/>
              </p:cNvCxnSpPr>
              <p:nvPr/>
            </p:nvCxnSpPr>
            <p:spPr>
              <a:xfrm>
                <a:off x="9728274" y="1554189"/>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Rett linje 192">
                <a:extLst>
                  <a:ext uri="{FF2B5EF4-FFF2-40B4-BE49-F238E27FC236}">
                    <a16:creationId xmlns:a16="http://schemas.microsoft.com/office/drawing/2014/main" id="{EDA2575F-145A-4AC6-9434-91F2C6D41BAD}"/>
                  </a:ext>
                </a:extLst>
              </p:cNvPr>
              <p:cNvCxnSpPr>
                <a:cxnSpLocks/>
              </p:cNvCxnSpPr>
              <p:nvPr/>
            </p:nvCxnSpPr>
            <p:spPr>
              <a:xfrm>
                <a:off x="9728274" y="1327281"/>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Rett linje 193">
                <a:extLst>
                  <a:ext uri="{FF2B5EF4-FFF2-40B4-BE49-F238E27FC236}">
                    <a16:creationId xmlns:a16="http://schemas.microsoft.com/office/drawing/2014/main" id="{EFD8AE6E-1591-4568-BFA0-B99C69531DE1}"/>
                  </a:ext>
                </a:extLst>
              </p:cNvPr>
              <p:cNvCxnSpPr>
                <a:cxnSpLocks/>
              </p:cNvCxnSpPr>
              <p:nvPr/>
            </p:nvCxnSpPr>
            <p:spPr>
              <a:xfrm>
                <a:off x="9728274" y="1087917"/>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Rett linje 194">
                <a:extLst>
                  <a:ext uri="{FF2B5EF4-FFF2-40B4-BE49-F238E27FC236}">
                    <a16:creationId xmlns:a16="http://schemas.microsoft.com/office/drawing/2014/main" id="{B0AC9780-2115-4A15-BC22-33FA05577C56}"/>
                  </a:ext>
                </a:extLst>
              </p:cNvPr>
              <p:cNvCxnSpPr>
                <a:cxnSpLocks/>
              </p:cNvCxnSpPr>
              <p:nvPr/>
            </p:nvCxnSpPr>
            <p:spPr>
              <a:xfrm>
                <a:off x="9728274" y="2023816"/>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97">
                <a:extLst>
                  <a:ext uri="{FF2B5EF4-FFF2-40B4-BE49-F238E27FC236}">
                    <a16:creationId xmlns:a16="http://schemas.microsoft.com/office/drawing/2014/main" id="{2471A42B-634D-4EA7-BDB2-FC5EF226C813}"/>
                  </a:ext>
                </a:extLst>
              </p:cNvPr>
              <p:cNvCxnSpPr>
                <a:cxnSpLocks/>
              </p:cNvCxnSpPr>
              <p:nvPr/>
            </p:nvCxnSpPr>
            <p:spPr>
              <a:xfrm>
                <a:off x="10072199" y="2629653"/>
                <a:ext cx="1216522"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3" name="Ellipse 201">
                <a:extLst>
                  <a:ext uri="{FF2B5EF4-FFF2-40B4-BE49-F238E27FC236}">
                    <a16:creationId xmlns:a16="http://schemas.microsoft.com/office/drawing/2014/main" id="{26675B01-8837-49A2-BE4B-5183631A312E}"/>
                  </a:ext>
                </a:extLst>
              </p:cNvPr>
              <p:cNvSpPr/>
              <p:nvPr/>
            </p:nvSpPr>
            <p:spPr>
              <a:xfrm>
                <a:off x="9660962" y="452322"/>
                <a:ext cx="486714" cy="485227"/>
              </a:xfrm>
              <a:prstGeom prst="ellipse">
                <a:avLst/>
              </a:prstGeom>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96" name="Grafikk 205" descr="Bokmerke med heldekkende fyll">
                <a:extLst>
                  <a:ext uri="{FF2B5EF4-FFF2-40B4-BE49-F238E27FC236}">
                    <a16:creationId xmlns:a16="http://schemas.microsoft.com/office/drawing/2014/main" id="{F7508D26-DB47-497C-827A-BCB97153ACAE}"/>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708490" y="515365"/>
                <a:ext cx="391658" cy="391658"/>
              </a:xfrm>
              <a:prstGeom prst="rect">
                <a:avLst/>
              </a:prstGeom>
            </p:spPr>
          </p:pic>
        </p:grpSp>
        <p:sp>
          <p:nvSpPr>
            <p:cNvPr id="68" name="TextBox 67">
              <a:extLst>
                <a:ext uri="{FF2B5EF4-FFF2-40B4-BE49-F238E27FC236}">
                  <a16:creationId xmlns:a16="http://schemas.microsoft.com/office/drawing/2014/main" id="{57792F97-D181-4E23-ADCC-F6CA70544AE3}"/>
                </a:ext>
              </a:extLst>
            </p:cNvPr>
            <p:cNvSpPr txBox="1"/>
            <p:nvPr/>
          </p:nvSpPr>
          <p:spPr>
            <a:xfrm>
              <a:off x="4043370" y="4999103"/>
              <a:ext cx="803442" cy="390527"/>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5E58"/>
                  </a:solidFill>
                  <a:effectLst/>
                  <a:uLnTx/>
                  <a:uFillTx/>
                  <a:latin typeface="Arial" panose="020B0604020202020204"/>
                  <a:ea typeface="+mn-ea"/>
                  <a:cs typeface="+mn-cs"/>
                </a:rPr>
                <a:t>Form</a:t>
              </a:r>
              <a:endParaRPr kumimoji="0" lang="nb-NO"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grpSp>
      <p:grpSp>
        <p:nvGrpSpPr>
          <p:cNvPr id="101" name="Group 282">
            <a:extLst>
              <a:ext uri="{FF2B5EF4-FFF2-40B4-BE49-F238E27FC236}">
                <a16:creationId xmlns:a16="http://schemas.microsoft.com/office/drawing/2014/main" id="{8A28873E-7488-CD42-A7DE-9F5ECD9F48EE}"/>
              </a:ext>
            </a:extLst>
          </p:cNvPr>
          <p:cNvGrpSpPr>
            <a:grpSpLocks noChangeAspect="1"/>
          </p:cNvGrpSpPr>
          <p:nvPr/>
        </p:nvGrpSpPr>
        <p:grpSpPr>
          <a:xfrm>
            <a:off x="521038" y="3756713"/>
            <a:ext cx="1014869" cy="854337"/>
            <a:chOff x="8850009" y="1263482"/>
            <a:chExt cx="2284138" cy="1922830"/>
          </a:xfrm>
        </p:grpSpPr>
        <p:pic>
          <p:nvPicPr>
            <p:cNvPr id="102" name="Graphic 283" descr="Arrow: Clockwise curve with solid fill">
              <a:extLst>
                <a:ext uri="{FF2B5EF4-FFF2-40B4-BE49-F238E27FC236}">
                  <a16:creationId xmlns:a16="http://schemas.microsoft.com/office/drawing/2014/main" id="{026DB977-CD93-5E4D-AB3E-E315FF65A089}"/>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rot="19438450" flipH="1" flipV="1">
              <a:off x="9323342" y="1802841"/>
              <a:ext cx="620627" cy="620628"/>
            </a:xfrm>
            <a:prstGeom prst="rect">
              <a:avLst/>
            </a:prstGeom>
          </p:spPr>
        </p:pic>
        <p:sp>
          <p:nvSpPr>
            <p:cNvPr id="103" name="Rektangel 58">
              <a:extLst>
                <a:ext uri="{FF2B5EF4-FFF2-40B4-BE49-F238E27FC236}">
                  <a16:creationId xmlns:a16="http://schemas.microsoft.com/office/drawing/2014/main" id="{3E4664EB-AC63-3B43-B909-7B99401CB499}"/>
                </a:ext>
              </a:extLst>
            </p:cNvPr>
            <p:cNvSpPr/>
            <p:nvPr/>
          </p:nvSpPr>
          <p:spPr>
            <a:xfrm>
              <a:off x="8888090" y="1263482"/>
              <a:ext cx="2213460" cy="1905567"/>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04" name="Rektangel 54">
              <a:extLst>
                <a:ext uri="{FF2B5EF4-FFF2-40B4-BE49-F238E27FC236}">
                  <a16:creationId xmlns:a16="http://schemas.microsoft.com/office/drawing/2014/main" id="{A134B46D-BE91-1B45-96CB-33FEE37EB352}"/>
                </a:ext>
              </a:extLst>
            </p:cNvPr>
            <p:cNvSpPr/>
            <p:nvPr/>
          </p:nvSpPr>
          <p:spPr>
            <a:xfrm>
              <a:off x="8850009" y="1293137"/>
              <a:ext cx="2284138" cy="438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panose="020B0604020202020204"/>
                  <a:ea typeface="+mn-ea"/>
                  <a:cs typeface="+mn-cs"/>
                </a:rPr>
                <a:t>Automatisierung</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05" name="Group 286">
              <a:extLst>
                <a:ext uri="{FF2B5EF4-FFF2-40B4-BE49-F238E27FC236}">
                  <a16:creationId xmlns:a16="http://schemas.microsoft.com/office/drawing/2014/main" id="{38713064-EC3D-BE40-8FFC-F91F879C9C9A}"/>
                </a:ext>
              </a:extLst>
            </p:cNvPr>
            <p:cNvGrpSpPr/>
            <p:nvPr/>
          </p:nvGrpSpPr>
          <p:grpSpPr>
            <a:xfrm>
              <a:off x="9088972" y="2279081"/>
              <a:ext cx="543280" cy="259147"/>
              <a:chOff x="1602754" y="2808785"/>
              <a:chExt cx="890297" cy="424674"/>
            </a:xfrm>
          </p:grpSpPr>
          <p:sp>
            <p:nvSpPr>
              <p:cNvPr id="114" name="Rektangel: avrundede hjørner 106">
                <a:extLst>
                  <a:ext uri="{FF2B5EF4-FFF2-40B4-BE49-F238E27FC236}">
                    <a16:creationId xmlns:a16="http://schemas.microsoft.com/office/drawing/2014/main" id="{1CDCBD91-73DF-594F-9809-DD31BF32FD30}"/>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15" name="Rett linje 73">
                <a:extLst>
                  <a:ext uri="{FF2B5EF4-FFF2-40B4-BE49-F238E27FC236}">
                    <a16:creationId xmlns:a16="http://schemas.microsoft.com/office/drawing/2014/main" id="{1F038B70-1566-1746-AEF0-AE24A689F6AE}"/>
                  </a:ext>
                </a:extLst>
              </p:cNvPr>
              <p:cNvCxnSpPr>
                <a:cxnSpLocks/>
              </p:cNvCxnSpPr>
              <p:nvPr/>
            </p:nvCxnSpPr>
            <p:spPr>
              <a:xfrm>
                <a:off x="1740562" y="2914555"/>
                <a:ext cx="6322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Rett linje 73">
                <a:extLst>
                  <a:ext uri="{FF2B5EF4-FFF2-40B4-BE49-F238E27FC236}">
                    <a16:creationId xmlns:a16="http://schemas.microsoft.com/office/drawing/2014/main" id="{184E3D33-19CD-C440-9261-BFBE204D9C3C}"/>
                  </a:ext>
                </a:extLst>
              </p:cNvPr>
              <p:cNvCxnSpPr>
                <a:cxnSpLocks/>
              </p:cNvCxnSpPr>
              <p:nvPr/>
            </p:nvCxnSpPr>
            <p:spPr>
              <a:xfrm>
                <a:off x="1745820" y="3024914"/>
                <a:ext cx="6322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Rett linje 73">
                <a:extLst>
                  <a:ext uri="{FF2B5EF4-FFF2-40B4-BE49-F238E27FC236}">
                    <a16:creationId xmlns:a16="http://schemas.microsoft.com/office/drawing/2014/main" id="{444E127D-D4BC-EA48-88E8-CFA6702D551F}"/>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06" name="Straight Connector 287">
              <a:extLst>
                <a:ext uri="{FF2B5EF4-FFF2-40B4-BE49-F238E27FC236}">
                  <a16:creationId xmlns:a16="http://schemas.microsoft.com/office/drawing/2014/main" id="{1B622DE3-33CC-684C-A7FB-C5DCE1194305}"/>
                </a:ext>
              </a:extLst>
            </p:cNvPr>
            <p:cNvCxnSpPr>
              <a:cxnSpLocks/>
            </p:cNvCxnSpPr>
            <p:nvPr/>
          </p:nvCxnSpPr>
          <p:spPr>
            <a:xfrm>
              <a:off x="9900996" y="2032043"/>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107" name="Straight Connector 288">
              <a:extLst>
                <a:ext uri="{FF2B5EF4-FFF2-40B4-BE49-F238E27FC236}">
                  <a16:creationId xmlns:a16="http://schemas.microsoft.com/office/drawing/2014/main" id="{0DF4D3CA-A6BA-1648-BC42-560A74C02B11}"/>
                </a:ext>
              </a:extLst>
            </p:cNvPr>
            <p:cNvCxnSpPr>
              <a:cxnSpLocks/>
            </p:cNvCxnSpPr>
            <p:nvPr/>
          </p:nvCxnSpPr>
          <p:spPr>
            <a:xfrm flipH="1" flipV="1">
              <a:off x="9897909" y="2718781"/>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08" name="Straight Connector 289">
              <a:extLst>
                <a:ext uri="{FF2B5EF4-FFF2-40B4-BE49-F238E27FC236}">
                  <a16:creationId xmlns:a16="http://schemas.microsoft.com/office/drawing/2014/main" id="{FD95C6F8-D609-3041-84F7-8AE8844195ED}"/>
                </a:ext>
              </a:extLst>
            </p:cNvPr>
            <p:cNvCxnSpPr>
              <a:cxnSpLocks/>
            </p:cNvCxnSpPr>
            <p:nvPr/>
          </p:nvCxnSpPr>
          <p:spPr>
            <a:xfrm flipH="1" flipV="1">
              <a:off x="9891504" y="2046358"/>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290">
              <a:extLst>
                <a:ext uri="{FF2B5EF4-FFF2-40B4-BE49-F238E27FC236}">
                  <a16:creationId xmlns:a16="http://schemas.microsoft.com/office/drawing/2014/main" id="{61C7A43E-CAC2-5747-9FCB-95654EAEF1B4}"/>
                </a:ext>
              </a:extLst>
            </p:cNvPr>
            <p:cNvCxnSpPr>
              <a:cxnSpLocks/>
            </p:cNvCxnSpPr>
            <p:nvPr/>
          </p:nvCxnSpPr>
          <p:spPr>
            <a:xfrm flipH="1" flipV="1">
              <a:off x="9752550" y="2376079"/>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110" name="Graphic 291" descr="Gears with solid fill">
              <a:extLst>
                <a:ext uri="{FF2B5EF4-FFF2-40B4-BE49-F238E27FC236}">
                  <a16:creationId xmlns:a16="http://schemas.microsoft.com/office/drawing/2014/main" id="{7386DA73-EEAB-4545-983D-47DFBCA5D381}"/>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10132836" y="1713312"/>
              <a:ext cx="577596" cy="577596"/>
            </a:xfrm>
            <a:prstGeom prst="rect">
              <a:avLst/>
            </a:prstGeom>
          </p:spPr>
        </p:pic>
        <p:pic>
          <p:nvPicPr>
            <p:cNvPr id="111" name="Graphic 292" descr="Single gear with solid fill">
              <a:extLst>
                <a:ext uri="{FF2B5EF4-FFF2-40B4-BE49-F238E27FC236}">
                  <a16:creationId xmlns:a16="http://schemas.microsoft.com/office/drawing/2014/main" id="{37BD3E1B-6609-5044-A5C5-6F885AACDA68}"/>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9087560" y="1736835"/>
              <a:ext cx="559354" cy="559354"/>
            </a:xfrm>
            <a:prstGeom prst="rect">
              <a:avLst/>
            </a:prstGeom>
          </p:spPr>
        </p:pic>
        <p:pic>
          <p:nvPicPr>
            <p:cNvPr id="112" name="Graphic 293" descr="Morse Code with solid fill">
              <a:extLst>
                <a:ext uri="{FF2B5EF4-FFF2-40B4-BE49-F238E27FC236}">
                  <a16:creationId xmlns:a16="http://schemas.microsoft.com/office/drawing/2014/main" id="{804A4B33-9592-A345-948F-07D6133A2E85}"/>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10086659" y="2339698"/>
              <a:ext cx="846614" cy="846614"/>
            </a:xfrm>
            <a:prstGeom prst="rect">
              <a:avLst/>
            </a:prstGeom>
          </p:spPr>
        </p:pic>
        <p:pic>
          <p:nvPicPr>
            <p:cNvPr id="113" name="Graphic 294" descr="Miscellaneous with solid fill">
              <a:extLst>
                <a:ext uri="{FF2B5EF4-FFF2-40B4-BE49-F238E27FC236}">
                  <a16:creationId xmlns:a16="http://schemas.microsoft.com/office/drawing/2014/main" id="{71BB7FF1-6258-1947-815B-6F6D907205C9}"/>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rot="16200000">
              <a:off x="10724514" y="1433256"/>
              <a:ext cx="157008" cy="157008"/>
            </a:xfrm>
            <a:prstGeom prst="rect">
              <a:avLst/>
            </a:prstGeom>
          </p:spPr>
        </p:pic>
      </p:grpSp>
      <p:grpSp>
        <p:nvGrpSpPr>
          <p:cNvPr id="148" name="Group 229">
            <a:extLst>
              <a:ext uri="{FF2B5EF4-FFF2-40B4-BE49-F238E27FC236}">
                <a16:creationId xmlns:a16="http://schemas.microsoft.com/office/drawing/2014/main" id="{1F530A95-65CF-E94C-88A4-CD9876C75B09}"/>
              </a:ext>
            </a:extLst>
          </p:cNvPr>
          <p:cNvGrpSpPr/>
          <p:nvPr/>
        </p:nvGrpSpPr>
        <p:grpSpPr>
          <a:xfrm>
            <a:off x="2605629" y="4548613"/>
            <a:ext cx="905315" cy="782942"/>
            <a:chOff x="6144485" y="3105759"/>
            <a:chExt cx="2103801" cy="1905568"/>
          </a:xfrm>
        </p:grpSpPr>
        <p:grpSp>
          <p:nvGrpSpPr>
            <p:cNvPr id="149" name="Group 230">
              <a:extLst>
                <a:ext uri="{FF2B5EF4-FFF2-40B4-BE49-F238E27FC236}">
                  <a16:creationId xmlns:a16="http://schemas.microsoft.com/office/drawing/2014/main" id="{5D200A10-70FD-4E48-BE2A-3BF76A6C20E6}"/>
                </a:ext>
              </a:extLst>
            </p:cNvPr>
            <p:cNvGrpSpPr/>
            <p:nvPr/>
          </p:nvGrpSpPr>
          <p:grpSpPr>
            <a:xfrm>
              <a:off x="6144485" y="3105759"/>
              <a:ext cx="2103801" cy="1905568"/>
              <a:chOff x="9262587" y="3400244"/>
              <a:chExt cx="2103801" cy="1905568"/>
            </a:xfrm>
          </p:grpSpPr>
          <p:pic>
            <p:nvPicPr>
              <p:cNvPr id="151" name="Graphic 232" descr="Arrow: Clockwise curve with solid fill">
                <a:extLst>
                  <a:ext uri="{FF2B5EF4-FFF2-40B4-BE49-F238E27FC236}">
                    <a16:creationId xmlns:a16="http://schemas.microsoft.com/office/drawing/2014/main" id="{67C4380A-A717-3044-B60E-8B560300917A}"/>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rot="19438450" flipH="1" flipV="1">
                <a:off x="9697839" y="3939603"/>
                <a:ext cx="620627" cy="620628"/>
              </a:xfrm>
              <a:prstGeom prst="rect">
                <a:avLst/>
              </a:prstGeom>
            </p:spPr>
          </p:pic>
          <p:sp>
            <p:nvSpPr>
              <p:cNvPr id="152" name="Rektangel 58">
                <a:extLst>
                  <a:ext uri="{FF2B5EF4-FFF2-40B4-BE49-F238E27FC236}">
                    <a16:creationId xmlns:a16="http://schemas.microsoft.com/office/drawing/2014/main" id="{58CDFAE8-36DE-8240-B5C2-3EE82B069148}"/>
                  </a:ext>
                </a:extLst>
              </p:cNvPr>
              <p:cNvSpPr/>
              <p:nvPr/>
            </p:nvSpPr>
            <p:spPr>
              <a:xfrm>
                <a:off x="9262587" y="3400244"/>
                <a:ext cx="2103801" cy="19055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53" name="Rektangel 54">
                <a:extLst>
                  <a:ext uri="{FF2B5EF4-FFF2-40B4-BE49-F238E27FC236}">
                    <a16:creationId xmlns:a16="http://schemas.microsoft.com/office/drawing/2014/main" id="{33D8CCBF-8DAA-034D-8B6C-7B69C8F69532}"/>
                  </a:ext>
                </a:extLst>
              </p:cNvPr>
              <p:cNvSpPr/>
              <p:nvPr/>
            </p:nvSpPr>
            <p:spPr>
              <a:xfrm>
                <a:off x="9319796" y="3493712"/>
                <a:ext cx="1982861" cy="282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panose="020B0604020202020204"/>
                    <a:ea typeface="+mn-ea"/>
                    <a:cs typeface="+mn-cs"/>
                  </a:rPr>
                  <a:t>Eskalation</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54" name="Graphic 235" descr="User with solid fill">
                <a:extLst>
                  <a:ext uri="{FF2B5EF4-FFF2-40B4-BE49-F238E27FC236}">
                    <a16:creationId xmlns:a16="http://schemas.microsoft.com/office/drawing/2014/main" id="{47F9739B-B4EA-0F4E-85FF-F3FB6DFD3622}"/>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10665145" y="3872307"/>
                <a:ext cx="317914" cy="317915"/>
              </a:xfrm>
              <a:prstGeom prst="rect">
                <a:avLst/>
              </a:prstGeom>
            </p:spPr>
          </p:pic>
          <p:grpSp>
            <p:nvGrpSpPr>
              <p:cNvPr id="155" name="Group 236">
                <a:extLst>
                  <a:ext uri="{FF2B5EF4-FFF2-40B4-BE49-F238E27FC236}">
                    <a16:creationId xmlns:a16="http://schemas.microsoft.com/office/drawing/2014/main" id="{DCC4E31D-7D4C-AA43-BE90-0E52A0E7F725}"/>
                  </a:ext>
                </a:extLst>
              </p:cNvPr>
              <p:cNvGrpSpPr/>
              <p:nvPr/>
            </p:nvGrpSpPr>
            <p:grpSpPr>
              <a:xfrm>
                <a:off x="10552594" y="4215238"/>
                <a:ext cx="543280" cy="259147"/>
                <a:chOff x="1602754" y="2808785"/>
                <a:chExt cx="890297" cy="424674"/>
              </a:xfrm>
            </p:grpSpPr>
            <p:sp>
              <p:nvSpPr>
                <p:cNvPr id="175" name="Rektangel: avrundede hjørner 106">
                  <a:extLst>
                    <a:ext uri="{FF2B5EF4-FFF2-40B4-BE49-F238E27FC236}">
                      <a16:creationId xmlns:a16="http://schemas.microsoft.com/office/drawing/2014/main" id="{05138DA9-EFD4-8E41-9227-F2692B0F0BBE}"/>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6" name="Rett linje 73">
                  <a:extLst>
                    <a:ext uri="{FF2B5EF4-FFF2-40B4-BE49-F238E27FC236}">
                      <a16:creationId xmlns:a16="http://schemas.microsoft.com/office/drawing/2014/main" id="{F01FBD75-BA1D-CF46-9C28-CB5A6C03D54E}"/>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Rett linje 73">
                  <a:extLst>
                    <a:ext uri="{FF2B5EF4-FFF2-40B4-BE49-F238E27FC236}">
                      <a16:creationId xmlns:a16="http://schemas.microsoft.com/office/drawing/2014/main" id="{E78F4EBD-4B05-614F-82C8-3D0B0B85EE1C}"/>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Rett linje 73">
                  <a:extLst>
                    <a:ext uri="{FF2B5EF4-FFF2-40B4-BE49-F238E27FC236}">
                      <a16:creationId xmlns:a16="http://schemas.microsoft.com/office/drawing/2014/main" id="{57F0C3B0-3094-BC47-8988-FCD8C0416C51}"/>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6" name="Group 237">
                <a:extLst>
                  <a:ext uri="{FF2B5EF4-FFF2-40B4-BE49-F238E27FC236}">
                    <a16:creationId xmlns:a16="http://schemas.microsoft.com/office/drawing/2014/main" id="{2D85BA05-3A06-FB4D-9BDF-74DE5610AAB5}"/>
                  </a:ext>
                </a:extLst>
              </p:cNvPr>
              <p:cNvGrpSpPr/>
              <p:nvPr/>
            </p:nvGrpSpPr>
            <p:grpSpPr>
              <a:xfrm>
                <a:off x="10568182" y="4842040"/>
                <a:ext cx="543280" cy="259147"/>
                <a:chOff x="1602754" y="2808785"/>
                <a:chExt cx="890297" cy="424674"/>
              </a:xfrm>
            </p:grpSpPr>
            <p:sp>
              <p:nvSpPr>
                <p:cNvPr id="171" name="Rektangel: avrundede hjørner 106">
                  <a:extLst>
                    <a:ext uri="{FF2B5EF4-FFF2-40B4-BE49-F238E27FC236}">
                      <a16:creationId xmlns:a16="http://schemas.microsoft.com/office/drawing/2014/main" id="{E707C2E3-C10B-9643-9D7C-B487A874D80C}"/>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2" name="Rett linje 73">
                  <a:extLst>
                    <a:ext uri="{FF2B5EF4-FFF2-40B4-BE49-F238E27FC236}">
                      <a16:creationId xmlns:a16="http://schemas.microsoft.com/office/drawing/2014/main" id="{4921453B-80C7-9240-99BA-727DD63E3860}"/>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Rett linje 73">
                  <a:extLst>
                    <a:ext uri="{FF2B5EF4-FFF2-40B4-BE49-F238E27FC236}">
                      <a16:creationId xmlns:a16="http://schemas.microsoft.com/office/drawing/2014/main" id="{45511C33-55F4-324F-B051-B009C3FF134A}"/>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Rett linje 73">
                  <a:extLst>
                    <a:ext uri="{FF2B5EF4-FFF2-40B4-BE49-F238E27FC236}">
                      <a16:creationId xmlns:a16="http://schemas.microsoft.com/office/drawing/2014/main" id="{524A255F-F032-6949-BAE5-91DEAE2F8B05}"/>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57" name="Graphic 238" descr="User with solid fill">
                <a:extLst>
                  <a:ext uri="{FF2B5EF4-FFF2-40B4-BE49-F238E27FC236}">
                    <a16:creationId xmlns:a16="http://schemas.microsoft.com/office/drawing/2014/main" id="{10042FFA-D4C8-6A47-9ABE-F752B3292087}"/>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9580322" y="4069735"/>
                <a:ext cx="317914" cy="317915"/>
              </a:xfrm>
              <a:prstGeom prst="rect">
                <a:avLst/>
              </a:prstGeom>
            </p:spPr>
          </p:pic>
          <p:grpSp>
            <p:nvGrpSpPr>
              <p:cNvPr id="158" name="Group 240">
                <a:extLst>
                  <a:ext uri="{FF2B5EF4-FFF2-40B4-BE49-F238E27FC236}">
                    <a16:creationId xmlns:a16="http://schemas.microsoft.com/office/drawing/2014/main" id="{74CD25D2-6883-9047-A535-BBAE97A0A9B8}"/>
                  </a:ext>
                </a:extLst>
              </p:cNvPr>
              <p:cNvGrpSpPr/>
              <p:nvPr/>
            </p:nvGrpSpPr>
            <p:grpSpPr>
              <a:xfrm>
                <a:off x="9463469" y="4415843"/>
                <a:ext cx="543280" cy="259147"/>
                <a:chOff x="1602754" y="2808785"/>
                <a:chExt cx="890297" cy="424674"/>
              </a:xfrm>
            </p:grpSpPr>
            <p:sp>
              <p:nvSpPr>
                <p:cNvPr id="167" name="Rektangel: avrundede hjørner 106">
                  <a:extLst>
                    <a:ext uri="{FF2B5EF4-FFF2-40B4-BE49-F238E27FC236}">
                      <a16:creationId xmlns:a16="http://schemas.microsoft.com/office/drawing/2014/main" id="{62E04F6E-B7BB-3649-8826-1940623518B4}"/>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68" name="Rett linje 73">
                  <a:extLst>
                    <a:ext uri="{FF2B5EF4-FFF2-40B4-BE49-F238E27FC236}">
                      <a16:creationId xmlns:a16="http://schemas.microsoft.com/office/drawing/2014/main" id="{8D34BB41-8C25-734E-9525-46C68F41D9F4}"/>
                    </a:ext>
                  </a:extLst>
                </p:cNvPr>
                <p:cNvCxnSpPr>
                  <a:cxnSpLocks/>
                </p:cNvCxnSpPr>
                <p:nvPr/>
              </p:nvCxnSpPr>
              <p:spPr>
                <a:xfrm>
                  <a:off x="1740562" y="2914555"/>
                  <a:ext cx="6322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9" name="Rett linje 73">
                  <a:extLst>
                    <a:ext uri="{FF2B5EF4-FFF2-40B4-BE49-F238E27FC236}">
                      <a16:creationId xmlns:a16="http://schemas.microsoft.com/office/drawing/2014/main" id="{9D39F315-851E-5944-A1B3-F7069B6069FD}"/>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0" name="Rett linje 73">
                  <a:extLst>
                    <a:ext uri="{FF2B5EF4-FFF2-40B4-BE49-F238E27FC236}">
                      <a16:creationId xmlns:a16="http://schemas.microsoft.com/office/drawing/2014/main" id="{22130DD3-3EC4-7F4F-B056-F63656DFA8DE}"/>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59" name="Straight Connector 241">
                <a:extLst>
                  <a:ext uri="{FF2B5EF4-FFF2-40B4-BE49-F238E27FC236}">
                    <a16:creationId xmlns:a16="http://schemas.microsoft.com/office/drawing/2014/main" id="{843F2CE6-B8F4-D149-8D5E-18687D818B8E}"/>
                  </a:ext>
                </a:extLst>
              </p:cNvPr>
              <p:cNvCxnSpPr>
                <a:cxnSpLocks/>
              </p:cNvCxnSpPr>
              <p:nvPr/>
            </p:nvCxnSpPr>
            <p:spPr>
              <a:xfrm>
                <a:off x="10275493" y="4168805"/>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160" name="Straight Connector 242">
                <a:extLst>
                  <a:ext uri="{FF2B5EF4-FFF2-40B4-BE49-F238E27FC236}">
                    <a16:creationId xmlns:a16="http://schemas.microsoft.com/office/drawing/2014/main" id="{FE78FABB-9DCB-4747-A13A-4494D791181B}"/>
                  </a:ext>
                </a:extLst>
              </p:cNvPr>
              <p:cNvCxnSpPr>
                <a:cxnSpLocks/>
              </p:cNvCxnSpPr>
              <p:nvPr/>
            </p:nvCxnSpPr>
            <p:spPr>
              <a:xfrm flipH="1" flipV="1">
                <a:off x="10272406" y="4855543"/>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61" name="Straight Connector 243">
                <a:extLst>
                  <a:ext uri="{FF2B5EF4-FFF2-40B4-BE49-F238E27FC236}">
                    <a16:creationId xmlns:a16="http://schemas.microsoft.com/office/drawing/2014/main" id="{70F00D39-6EE0-CB49-B904-AF76E331D7DF}"/>
                  </a:ext>
                </a:extLst>
              </p:cNvPr>
              <p:cNvCxnSpPr>
                <a:cxnSpLocks/>
              </p:cNvCxnSpPr>
              <p:nvPr/>
            </p:nvCxnSpPr>
            <p:spPr>
              <a:xfrm flipH="1" flipV="1">
                <a:off x="10266001" y="4183120"/>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162" name="Straight Connector 246">
                <a:extLst>
                  <a:ext uri="{FF2B5EF4-FFF2-40B4-BE49-F238E27FC236}">
                    <a16:creationId xmlns:a16="http://schemas.microsoft.com/office/drawing/2014/main" id="{18348764-D744-3D45-BD9E-F484E253C6E0}"/>
                  </a:ext>
                </a:extLst>
              </p:cNvPr>
              <p:cNvCxnSpPr>
                <a:cxnSpLocks/>
              </p:cNvCxnSpPr>
              <p:nvPr/>
            </p:nvCxnSpPr>
            <p:spPr>
              <a:xfrm flipH="1" flipV="1">
                <a:off x="10127047" y="4512841"/>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163" name="Graphic 251" descr="Users with solid fill">
                <a:extLst>
                  <a:ext uri="{FF2B5EF4-FFF2-40B4-BE49-F238E27FC236}">
                    <a16:creationId xmlns:a16="http://schemas.microsoft.com/office/drawing/2014/main" id="{FDA1A53F-3E9D-ED46-8C73-90371E55DA63}"/>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10629677" y="4477149"/>
                <a:ext cx="426808" cy="426809"/>
              </a:xfrm>
              <a:prstGeom prst="rect">
                <a:avLst/>
              </a:prstGeom>
            </p:spPr>
          </p:pic>
          <p:pic>
            <p:nvPicPr>
              <p:cNvPr id="164" name="Graphic 252" descr="Badge 1 with solid fill">
                <a:extLst>
                  <a:ext uri="{FF2B5EF4-FFF2-40B4-BE49-F238E27FC236}">
                    <a16:creationId xmlns:a16="http://schemas.microsoft.com/office/drawing/2014/main" id="{AABFF3E2-5233-1A43-B61F-07695578A72A}"/>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9922483" y="4046924"/>
                <a:ext cx="201840" cy="198934"/>
              </a:xfrm>
              <a:prstGeom prst="rect">
                <a:avLst/>
              </a:prstGeom>
            </p:spPr>
          </p:pic>
          <p:pic>
            <p:nvPicPr>
              <p:cNvPr id="165" name="Graphic 253" descr="Badge with solid fill">
                <a:extLst>
                  <a:ext uri="{FF2B5EF4-FFF2-40B4-BE49-F238E27FC236}">
                    <a16:creationId xmlns:a16="http://schemas.microsoft.com/office/drawing/2014/main" id="{C6A1D865-8F3B-D14A-92C1-CF58853E12EC}"/>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1045451" y="3867448"/>
                <a:ext cx="201840" cy="198934"/>
              </a:xfrm>
              <a:prstGeom prst="rect">
                <a:avLst/>
              </a:prstGeom>
            </p:spPr>
          </p:pic>
          <p:pic>
            <p:nvPicPr>
              <p:cNvPr id="166" name="Graphic 254" descr="Badge 3 with solid fill">
                <a:extLst>
                  <a:ext uri="{FF2B5EF4-FFF2-40B4-BE49-F238E27FC236}">
                    <a16:creationId xmlns:a16="http://schemas.microsoft.com/office/drawing/2014/main" id="{52DA0963-0AA4-A44C-9618-81CCF084507C}"/>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11033053" y="4512841"/>
                <a:ext cx="198213" cy="195359"/>
              </a:xfrm>
              <a:prstGeom prst="rect">
                <a:avLst/>
              </a:prstGeom>
            </p:spPr>
          </p:pic>
        </p:grpSp>
        <p:pic>
          <p:nvPicPr>
            <p:cNvPr id="150" name="Graphic 231" descr="Compass with solid fill">
              <a:extLst>
                <a:ext uri="{FF2B5EF4-FFF2-40B4-BE49-F238E27FC236}">
                  <a16:creationId xmlns:a16="http://schemas.microsoft.com/office/drawing/2014/main" id="{F117811F-BCFC-E242-958E-569110EEACF3}"/>
                </a:ext>
              </a:extLst>
            </p:cNvPr>
            <p:cNvPicPr>
              <a:picLocks noChangeAspect="1"/>
            </p:cNvPicPr>
            <p:nvPr/>
          </p:nvPicPr>
          <p:blipFill>
            <a:blip r:embed="rId55" cstate="screen">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7818814" y="3167801"/>
              <a:ext cx="317915" cy="317915"/>
            </a:xfrm>
            <a:prstGeom prst="rect">
              <a:avLst/>
            </a:prstGeom>
          </p:spPr>
        </p:pic>
      </p:grpSp>
      <p:grpSp>
        <p:nvGrpSpPr>
          <p:cNvPr id="180" name="Group 4">
            <a:extLst>
              <a:ext uri="{FF2B5EF4-FFF2-40B4-BE49-F238E27FC236}">
                <a16:creationId xmlns:a16="http://schemas.microsoft.com/office/drawing/2014/main" id="{E061D93C-C5C0-1D48-87B7-9FE7505C8B62}"/>
              </a:ext>
            </a:extLst>
          </p:cNvPr>
          <p:cNvGrpSpPr>
            <a:grpSpLocks noChangeAspect="1"/>
          </p:cNvGrpSpPr>
          <p:nvPr/>
        </p:nvGrpSpPr>
        <p:grpSpPr>
          <a:xfrm>
            <a:off x="6996719" y="4230043"/>
            <a:ext cx="1092327" cy="903390"/>
            <a:chOff x="474116" y="2512248"/>
            <a:chExt cx="3352800" cy="2772872"/>
          </a:xfrm>
        </p:grpSpPr>
        <p:sp>
          <p:nvSpPr>
            <p:cNvPr id="181" name="Rektangel 5">
              <a:extLst>
                <a:ext uri="{FF2B5EF4-FFF2-40B4-BE49-F238E27FC236}">
                  <a16:creationId xmlns:a16="http://schemas.microsoft.com/office/drawing/2014/main" id="{7765C6E4-A61F-D648-8D38-AC66FA3A8C86}"/>
                </a:ext>
              </a:extLst>
            </p:cNvPr>
            <p:cNvSpPr/>
            <p:nvPr/>
          </p:nvSpPr>
          <p:spPr>
            <a:xfrm>
              <a:off x="474116" y="2512248"/>
              <a:ext cx="3352800" cy="27728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2" name="Rektangel 8">
              <a:extLst>
                <a:ext uri="{FF2B5EF4-FFF2-40B4-BE49-F238E27FC236}">
                  <a16:creationId xmlns:a16="http://schemas.microsoft.com/office/drawing/2014/main" id="{A30F1340-A3DD-F84D-B05D-3631446EC124}"/>
                </a:ext>
              </a:extLst>
            </p:cNvPr>
            <p:cNvSpPr/>
            <p:nvPr/>
          </p:nvSpPr>
          <p:spPr>
            <a:xfrm>
              <a:off x="548620" y="2581508"/>
              <a:ext cx="3152775" cy="489163"/>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panose="020B0604020202020204"/>
                  <a:ea typeface="+mn-ea"/>
                  <a:cs typeface="+mn-cs"/>
                </a:rPr>
                <a:t>Anfrage</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83" name="Gruppe 32">
              <a:extLst>
                <a:ext uri="{FF2B5EF4-FFF2-40B4-BE49-F238E27FC236}">
                  <a16:creationId xmlns:a16="http://schemas.microsoft.com/office/drawing/2014/main" id="{69ED1A7A-BE7B-BE42-A84A-B37924E18D24}"/>
                </a:ext>
              </a:extLst>
            </p:cNvPr>
            <p:cNvGrpSpPr/>
            <p:nvPr/>
          </p:nvGrpSpPr>
          <p:grpSpPr>
            <a:xfrm>
              <a:off x="3517353" y="2731115"/>
              <a:ext cx="171450" cy="78581"/>
              <a:chOff x="3910012" y="2269331"/>
              <a:chExt cx="171450" cy="78581"/>
            </a:xfrm>
          </p:grpSpPr>
          <p:cxnSp>
            <p:nvCxnSpPr>
              <p:cNvPr id="207" name="Rett linje 26">
                <a:extLst>
                  <a:ext uri="{FF2B5EF4-FFF2-40B4-BE49-F238E27FC236}">
                    <a16:creationId xmlns:a16="http://schemas.microsoft.com/office/drawing/2014/main" id="{3B70C5C1-D299-DA4E-A797-A895D127263A}"/>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08" name="Rett linje 30">
                <a:extLst>
                  <a:ext uri="{FF2B5EF4-FFF2-40B4-BE49-F238E27FC236}">
                    <a16:creationId xmlns:a16="http://schemas.microsoft.com/office/drawing/2014/main" id="{6A20E0A2-5340-EB44-BA5E-21CFA364399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09" name="Rett linje 31">
                <a:extLst>
                  <a:ext uri="{FF2B5EF4-FFF2-40B4-BE49-F238E27FC236}">
                    <a16:creationId xmlns:a16="http://schemas.microsoft.com/office/drawing/2014/main" id="{90FF94E7-FFF8-2040-8580-0BAEBBB8FA1B}"/>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84" name="Grafikk 34" descr="Stjerne kontur">
              <a:extLst>
                <a:ext uri="{FF2B5EF4-FFF2-40B4-BE49-F238E27FC236}">
                  <a16:creationId xmlns:a16="http://schemas.microsoft.com/office/drawing/2014/main" id="{F98BE889-32DD-254B-91A9-9B3021A4428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107890">
              <a:off x="3330892" y="3023531"/>
              <a:ext cx="366950" cy="366950"/>
            </a:xfrm>
            <a:prstGeom prst="rect">
              <a:avLst/>
            </a:prstGeom>
          </p:spPr>
        </p:pic>
        <p:grpSp>
          <p:nvGrpSpPr>
            <p:cNvPr id="185" name="Gruppe 99">
              <a:extLst>
                <a:ext uri="{FF2B5EF4-FFF2-40B4-BE49-F238E27FC236}">
                  <a16:creationId xmlns:a16="http://schemas.microsoft.com/office/drawing/2014/main" id="{B9500997-2458-CF41-B534-AB0A1C5F657B}"/>
                </a:ext>
              </a:extLst>
            </p:cNvPr>
            <p:cNvGrpSpPr/>
            <p:nvPr/>
          </p:nvGrpSpPr>
          <p:grpSpPr>
            <a:xfrm>
              <a:off x="597941" y="2981146"/>
              <a:ext cx="2621077" cy="759996"/>
              <a:chOff x="2095122" y="3034783"/>
              <a:chExt cx="2621077" cy="759996"/>
            </a:xfrm>
          </p:grpSpPr>
          <p:sp>
            <p:nvSpPr>
              <p:cNvPr id="203" name="Rektangel: avrundede hjørner 98">
                <a:extLst>
                  <a:ext uri="{FF2B5EF4-FFF2-40B4-BE49-F238E27FC236}">
                    <a16:creationId xmlns:a16="http://schemas.microsoft.com/office/drawing/2014/main" id="{B755920A-BDEC-2449-A91F-93245F240A3E}"/>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04" name="Gruppe 10">
                <a:extLst>
                  <a:ext uri="{FF2B5EF4-FFF2-40B4-BE49-F238E27FC236}">
                    <a16:creationId xmlns:a16="http://schemas.microsoft.com/office/drawing/2014/main" id="{98FC6AD3-BD8A-E846-BA88-26F88031D8EB}"/>
                  </a:ext>
                </a:extLst>
              </p:cNvPr>
              <p:cNvGrpSpPr/>
              <p:nvPr/>
            </p:nvGrpSpPr>
            <p:grpSpPr>
              <a:xfrm>
                <a:off x="2203510" y="3199310"/>
                <a:ext cx="461709" cy="430941"/>
                <a:chOff x="5676900" y="2528887"/>
                <a:chExt cx="551750" cy="487959"/>
              </a:xfrm>
            </p:grpSpPr>
            <p:sp>
              <p:nvSpPr>
                <p:cNvPr id="205" name="Ellipse 9">
                  <a:extLst>
                    <a:ext uri="{FF2B5EF4-FFF2-40B4-BE49-F238E27FC236}">
                      <a16:creationId xmlns:a16="http://schemas.microsoft.com/office/drawing/2014/main" id="{CA785117-1BF5-2349-BE1F-FE13B8A95275}"/>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06" name="Grafikk 7" descr="Bruker med heldekkende fyll">
                  <a:extLst>
                    <a:ext uri="{FF2B5EF4-FFF2-40B4-BE49-F238E27FC236}">
                      <a16:creationId xmlns:a16="http://schemas.microsoft.com/office/drawing/2014/main" id="{63245478-98A3-5C43-860F-88E7A86CB2F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86" name="Rett linje 100">
              <a:extLst>
                <a:ext uri="{FF2B5EF4-FFF2-40B4-BE49-F238E27FC236}">
                  <a16:creationId xmlns:a16="http://schemas.microsoft.com/office/drawing/2014/main" id="{ED76F2AA-0500-F146-821C-78BA9834200C}"/>
                </a:ext>
              </a:extLst>
            </p:cNvPr>
            <p:cNvCxnSpPr>
              <a:cxnSpLocks/>
            </p:cNvCxnSpPr>
            <p:nvPr/>
          </p:nvCxnSpPr>
          <p:spPr>
            <a:xfrm>
              <a:off x="1287477" y="3235200"/>
              <a:ext cx="484440"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7" name="Rett linje 102">
              <a:extLst>
                <a:ext uri="{FF2B5EF4-FFF2-40B4-BE49-F238E27FC236}">
                  <a16:creationId xmlns:a16="http://schemas.microsoft.com/office/drawing/2014/main" id="{4B0A2AFF-6904-4341-8798-47B913C2D950}"/>
                </a:ext>
              </a:extLst>
            </p:cNvPr>
            <p:cNvCxnSpPr>
              <a:cxnSpLocks/>
            </p:cNvCxnSpPr>
            <p:nvPr/>
          </p:nvCxnSpPr>
          <p:spPr>
            <a:xfrm>
              <a:off x="1287477" y="3387600"/>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8" name="Rett linje 104">
              <a:extLst>
                <a:ext uri="{FF2B5EF4-FFF2-40B4-BE49-F238E27FC236}">
                  <a16:creationId xmlns:a16="http://schemas.microsoft.com/office/drawing/2014/main" id="{74AA35C3-4BC1-124D-99D2-64F1400754A7}"/>
                </a:ext>
              </a:extLst>
            </p:cNvPr>
            <p:cNvCxnSpPr>
              <a:cxnSpLocks/>
            </p:cNvCxnSpPr>
            <p:nvPr/>
          </p:nvCxnSpPr>
          <p:spPr>
            <a:xfrm>
              <a:off x="1287476" y="3521548"/>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9" name="Gruppe 105">
              <a:extLst>
                <a:ext uri="{FF2B5EF4-FFF2-40B4-BE49-F238E27FC236}">
                  <a16:creationId xmlns:a16="http://schemas.microsoft.com/office/drawing/2014/main" id="{15692EFD-C830-E44D-B824-23251678A97F}"/>
                </a:ext>
              </a:extLst>
            </p:cNvPr>
            <p:cNvGrpSpPr/>
            <p:nvPr/>
          </p:nvGrpSpPr>
          <p:grpSpPr>
            <a:xfrm>
              <a:off x="597941" y="3855490"/>
              <a:ext cx="2621077" cy="759996"/>
              <a:chOff x="2095122" y="3034783"/>
              <a:chExt cx="2621077" cy="759996"/>
            </a:xfrm>
          </p:grpSpPr>
          <p:sp>
            <p:nvSpPr>
              <p:cNvPr id="199" name="Rektangel: avrundede hjørner 106">
                <a:extLst>
                  <a:ext uri="{FF2B5EF4-FFF2-40B4-BE49-F238E27FC236}">
                    <a16:creationId xmlns:a16="http://schemas.microsoft.com/office/drawing/2014/main" id="{F64B47FB-3302-3147-A351-5D200E826145}"/>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00" name="Gruppe 107">
                <a:extLst>
                  <a:ext uri="{FF2B5EF4-FFF2-40B4-BE49-F238E27FC236}">
                    <a16:creationId xmlns:a16="http://schemas.microsoft.com/office/drawing/2014/main" id="{314AE530-FC42-4545-BE87-7AD79F96BFA3}"/>
                  </a:ext>
                </a:extLst>
              </p:cNvPr>
              <p:cNvGrpSpPr/>
              <p:nvPr/>
            </p:nvGrpSpPr>
            <p:grpSpPr>
              <a:xfrm>
                <a:off x="2203510" y="3199310"/>
                <a:ext cx="461709" cy="430941"/>
                <a:chOff x="5676900" y="2528887"/>
                <a:chExt cx="551750" cy="487959"/>
              </a:xfrm>
            </p:grpSpPr>
            <p:sp>
              <p:nvSpPr>
                <p:cNvPr id="201" name="Ellipse 108">
                  <a:extLst>
                    <a:ext uri="{FF2B5EF4-FFF2-40B4-BE49-F238E27FC236}">
                      <a16:creationId xmlns:a16="http://schemas.microsoft.com/office/drawing/2014/main" id="{0E057211-794B-C447-8841-4A4E3F977439}"/>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02" name="Grafikk 109" descr="Bruker med heldekkende fyll">
                  <a:extLst>
                    <a:ext uri="{FF2B5EF4-FFF2-40B4-BE49-F238E27FC236}">
                      <a16:creationId xmlns:a16="http://schemas.microsoft.com/office/drawing/2014/main" id="{E4BBE363-8826-3C41-97CE-F211B3D0A86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90" name="Rett linje 110">
              <a:extLst>
                <a:ext uri="{FF2B5EF4-FFF2-40B4-BE49-F238E27FC236}">
                  <a16:creationId xmlns:a16="http://schemas.microsoft.com/office/drawing/2014/main" id="{A0EA53E7-6A55-9C4E-8554-46663DC78F49}"/>
                </a:ext>
              </a:extLst>
            </p:cNvPr>
            <p:cNvCxnSpPr>
              <a:cxnSpLocks/>
            </p:cNvCxnSpPr>
            <p:nvPr/>
          </p:nvCxnSpPr>
          <p:spPr>
            <a:xfrm>
              <a:off x="1252404" y="4079762"/>
              <a:ext cx="1675065" cy="0"/>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1" name="Rett linje 111">
              <a:extLst>
                <a:ext uri="{FF2B5EF4-FFF2-40B4-BE49-F238E27FC236}">
                  <a16:creationId xmlns:a16="http://schemas.microsoft.com/office/drawing/2014/main" id="{527CB9E6-F177-3349-867F-8EFD6573E90D}"/>
                </a:ext>
              </a:extLst>
            </p:cNvPr>
            <p:cNvCxnSpPr>
              <a:cxnSpLocks/>
            </p:cNvCxnSpPr>
            <p:nvPr/>
          </p:nvCxnSpPr>
          <p:spPr>
            <a:xfrm>
              <a:off x="1242879" y="421904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2" name="Rett linje 112">
              <a:extLst>
                <a:ext uri="{FF2B5EF4-FFF2-40B4-BE49-F238E27FC236}">
                  <a16:creationId xmlns:a16="http://schemas.microsoft.com/office/drawing/2014/main" id="{794AC93F-DE42-3345-9C19-7091027FD2EB}"/>
                </a:ext>
              </a:extLst>
            </p:cNvPr>
            <p:cNvCxnSpPr>
              <a:cxnSpLocks/>
            </p:cNvCxnSpPr>
            <p:nvPr/>
          </p:nvCxnSpPr>
          <p:spPr>
            <a:xfrm>
              <a:off x="1252404" y="437423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93" name="Rektangel: avrundede hjørner 119">
              <a:extLst>
                <a:ext uri="{FF2B5EF4-FFF2-40B4-BE49-F238E27FC236}">
                  <a16:creationId xmlns:a16="http://schemas.microsoft.com/office/drawing/2014/main" id="{785D3102-0D58-6A48-A217-BD59D6782916}"/>
                </a:ext>
              </a:extLst>
            </p:cNvPr>
            <p:cNvSpPr/>
            <p:nvPr/>
          </p:nvSpPr>
          <p:spPr>
            <a:xfrm>
              <a:off x="597941" y="4720236"/>
              <a:ext cx="2621077" cy="378584"/>
            </a:xfrm>
            <a:prstGeom prst="roundRect">
              <a:avLst/>
            </a:prstGeom>
            <a:solidFill>
              <a:schemeClr val="accent3">
                <a:lumMod val="20000"/>
                <a:lumOff val="80000"/>
              </a:schemeClr>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4" name="Rett linje 123">
              <a:extLst>
                <a:ext uri="{FF2B5EF4-FFF2-40B4-BE49-F238E27FC236}">
                  <a16:creationId xmlns:a16="http://schemas.microsoft.com/office/drawing/2014/main" id="{FEF344FB-522F-C24D-9173-E02DECCC5A32}"/>
                </a:ext>
              </a:extLst>
            </p:cNvPr>
            <p:cNvCxnSpPr>
              <a:cxnSpLocks/>
            </p:cNvCxnSpPr>
            <p:nvPr/>
          </p:nvCxnSpPr>
          <p:spPr>
            <a:xfrm>
              <a:off x="1242878" y="4863521"/>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Rett linje 125">
              <a:extLst>
                <a:ext uri="{FF2B5EF4-FFF2-40B4-BE49-F238E27FC236}">
                  <a16:creationId xmlns:a16="http://schemas.microsoft.com/office/drawing/2014/main" id="{93846092-80C4-3744-BBBE-83CFE11E7D8C}"/>
                </a:ext>
              </a:extLst>
            </p:cNvPr>
            <p:cNvCxnSpPr>
              <a:cxnSpLocks/>
            </p:cNvCxnSpPr>
            <p:nvPr/>
          </p:nvCxnSpPr>
          <p:spPr>
            <a:xfrm>
              <a:off x="1252404" y="4971448"/>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96" name="Grafikk 141" descr="Tilbake med heldekkende fyll">
              <a:extLst>
                <a:ext uri="{FF2B5EF4-FFF2-40B4-BE49-F238E27FC236}">
                  <a16:creationId xmlns:a16="http://schemas.microsoft.com/office/drawing/2014/main" id="{41FA0F40-8EA2-1347-8309-06E80663A6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658391" y="2658978"/>
              <a:ext cx="201424" cy="201424"/>
            </a:xfrm>
            <a:prstGeom prst="rect">
              <a:avLst/>
            </a:prstGeom>
          </p:spPr>
        </p:pic>
        <p:pic>
          <p:nvPicPr>
            <p:cNvPr id="197" name="Grafikk 143" descr="Pil: roter mot venstre med heldekkende fyll">
              <a:extLst>
                <a:ext uri="{FF2B5EF4-FFF2-40B4-BE49-F238E27FC236}">
                  <a16:creationId xmlns:a16="http://schemas.microsoft.com/office/drawing/2014/main" id="{A6633B05-1700-364D-8932-B4B2A4764A2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930732" y="2664443"/>
              <a:ext cx="201424" cy="201424"/>
            </a:xfrm>
            <a:prstGeom prst="rect">
              <a:avLst/>
            </a:prstGeom>
          </p:spPr>
        </p:pic>
        <p:pic>
          <p:nvPicPr>
            <p:cNvPr id="198" name="Grafikk 151" descr="Pil: vannrett U-sving med heldekkende fyll">
              <a:extLst>
                <a:ext uri="{FF2B5EF4-FFF2-40B4-BE49-F238E27FC236}">
                  <a16:creationId xmlns:a16="http://schemas.microsoft.com/office/drawing/2014/main" id="{8BE8A21D-510E-9143-BA4E-5C1A06F4F7B0}"/>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203074" y="2658818"/>
              <a:ext cx="197683" cy="197683"/>
            </a:xfrm>
            <a:prstGeom prst="rect">
              <a:avLst/>
            </a:prstGeom>
          </p:spPr>
        </p:pic>
      </p:grpSp>
      <p:grpSp>
        <p:nvGrpSpPr>
          <p:cNvPr id="210" name="Gruppe 46">
            <a:extLst>
              <a:ext uri="{FF2B5EF4-FFF2-40B4-BE49-F238E27FC236}">
                <a16:creationId xmlns:a16="http://schemas.microsoft.com/office/drawing/2014/main" id="{A8B1B97A-B080-FA45-987E-BDA60B164D93}"/>
              </a:ext>
            </a:extLst>
          </p:cNvPr>
          <p:cNvGrpSpPr/>
          <p:nvPr/>
        </p:nvGrpSpPr>
        <p:grpSpPr>
          <a:xfrm>
            <a:off x="8347434" y="3279545"/>
            <a:ext cx="2136013" cy="1340247"/>
            <a:chOff x="4087078" y="2558091"/>
            <a:chExt cx="3660496" cy="2046336"/>
          </a:xfrm>
        </p:grpSpPr>
        <p:grpSp>
          <p:nvGrpSpPr>
            <p:cNvPr id="211" name="Group 1045">
              <a:extLst>
                <a:ext uri="{FF2B5EF4-FFF2-40B4-BE49-F238E27FC236}">
                  <a16:creationId xmlns:a16="http://schemas.microsoft.com/office/drawing/2014/main" id="{BD9FED31-A4FE-DF47-8869-0308791838AB}"/>
                </a:ext>
              </a:extLst>
            </p:cNvPr>
            <p:cNvGrpSpPr>
              <a:grpSpLocks noChangeAspect="1"/>
            </p:cNvGrpSpPr>
            <p:nvPr/>
          </p:nvGrpSpPr>
          <p:grpSpPr>
            <a:xfrm>
              <a:off x="4679008" y="2893263"/>
              <a:ext cx="2418990" cy="1711164"/>
              <a:chOff x="779647" y="2173763"/>
              <a:chExt cx="4828030" cy="3415284"/>
            </a:xfrm>
          </p:grpSpPr>
          <p:grpSp>
            <p:nvGrpSpPr>
              <p:cNvPr id="213" name="Gruppe 99">
                <a:extLst>
                  <a:ext uri="{FF2B5EF4-FFF2-40B4-BE49-F238E27FC236}">
                    <a16:creationId xmlns:a16="http://schemas.microsoft.com/office/drawing/2014/main" id="{AA5F4980-0D31-D142-8437-6C835267A0E4}"/>
                  </a:ext>
                </a:extLst>
              </p:cNvPr>
              <p:cNvGrpSpPr/>
              <p:nvPr/>
            </p:nvGrpSpPr>
            <p:grpSpPr>
              <a:xfrm>
                <a:off x="779647" y="2173763"/>
                <a:ext cx="4828030" cy="3415284"/>
                <a:chOff x="1333500" y="2085975"/>
                <a:chExt cx="3352800" cy="2371725"/>
              </a:xfrm>
            </p:grpSpPr>
            <p:sp>
              <p:nvSpPr>
                <p:cNvPr id="260" name="Rektangel 100">
                  <a:extLst>
                    <a:ext uri="{FF2B5EF4-FFF2-40B4-BE49-F238E27FC236}">
                      <a16:creationId xmlns:a16="http://schemas.microsoft.com/office/drawing/2014/main" id="{B28ADEAC-DF7F-5E41-8492-A6F96D94FD09}"/>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1" name="Rektangel 101">
                  <a:extLst>
                    <a:ext uri="{FF2B5EF4-FFF2-40B4-BE49-F238E27FC236}">
                      <a16:creationId xmlns:a16="http://schemas.microsoft.com/office/drawing/2014/main" id="{F122CD21-2FEE-6841-A321-D3E4C4DF6A0B}"/>
                    </a:ext>
                  </a:extLst>
                </p:cNvPr>
                <p:cNvSpPr/>
                <p:nvPr/>
              </p:nvSpPr>
              <p:spPr>
                <a:xfrm>
                  <a:off x="1457325" y="2181225"/>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t>Kunden</a:t>
                  </a:r>
                  <a:r>
                    <a:rPr lang="en-US" sz="1400" dirty="0"/>
                    <a:t>-Portal</a:t>
                  </a:r>
                </a:p>
              </p:txBody>
            </p:sp>
            <p:grpSp>
              <p:nvGrpSpPr>
                <p:cNvPr id="262" name="Gruppe 102">
                  <a:extLst>
                    <a:ext uri="{FF2B5EF4-FFF2-40B4-BE49-F238E27FC236}">
                      <a16:creationId xmlns:a16="http://schemas.microsoft.com/office/drawing/2014/main" id="{404F9935-1FB0-8E4A-9F49-7C435141664E}"/>
                    </a:ext>
                  </a:extLst>
                </p:cNvPr>
                <p:cNvGrpSpPr/>
                <p:nvPr/>
              </p:nvGrpSpPr>
              <p:grpSpPr>
                <a:xfrm>
                  <a:off x="1620402" y="2657469"/>
                  <a:ext cx="861016" cy="908698"/>
                  <a:chOff x="5793697" y="2671433"/>
                  <a:chExt cx="1028930" cy="1028929"/>
                </a:xfrm>
              </p:grpSpPr>
              <p:sp>
                <p:nvSpPr>
                  <p:cNvPr id="267" name="Ellipse 118">
                    <a:extLst>
                      <a:ext uri="{FF2B5EF4-FFF2-40B4-BE49-F238E27FC236}">
                        <a16:creationId xmlns:a16="http://schemas.microsoft.com/office/drawing/2014/main" id="{70D30F8B-759C-2743-A6D2-1FF0AA557165}"/>
                      </a:ext>
                    </a:extLst>
                  </p:cNvPr>
                  <p:cNvSpPr/>
                  <p:nvPr/>
                </p:nvSpPr>
                <p:spPr>
                  <a:xfrm>
                    <a:off x="5877462" y="2671433"/>
                    <a:ext cx="838200" cy="790575"/>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68" name="Grafikk 119" descr="Bruker med heldekkende fyll">
                    <a:extLst>
                      <a:ext uri="{FF2B5EF4-FFF2-40B4-BE49-F238E27FC236}">
                        <a16:creationId xmlns:a16="http://schemas.microsoft.com/office/drawing/2014/main" id="{8046273B-7A9B-9146-B7E6-C41BFE5DC61D}"/>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793697" y="2671433"/>
                    <a:ext cx="1028930" cy="1028929"/>
                  </a:xfrm>
                  <a:prstGeom prst="rect">
                    <a:avLst/>
                  </a:prstGeom>
                </p:spPr>
              </p:pic>
            </p:grpSp>
            <p:grpSp>
              <p:nvGrpSpPr>
                <p:cNvPr id="263" name="Gruppe 110">
                  <a:extLst>
                    <a:ext uri="{FF2B5EF4-FFF2-40B4-BE49-F238E27FC236}">
                      <a16:creationId xmlns:a16="http://schemas.microsoft.com/office/drawing/2014/main" id="{9FA014F6-BE35-9749-91BF-A480A5D56806}"/>
                    </a:ext>
                  </a:extLst>
                </p:cNvPr>
                <p:cNvGrpSpPr/>
                <p:nvPr/>
              </p:nvGrpSpPr>
              <p:grpSpPr>
                <a:xfrm>
                  <a:off x="4376737" y="2278856"/>
                  <a:ext cx="171450" cy="78581"/>
                  <a:chOff x="3910012" y="2269331"/>
                  <a:chExt cx="171450" cy="78581"/>
                </a:xfrm>
              </p:grpSpPr>
              <p:cxnSp>
                <p:nvCxnSpPr>
                  <p:cNvPr id="264" name="Rett linje 115">
                    <a:extLst>
                      <a:ext uri="{FF2B5EF4-FFF2-40B4-BE49-F238E27FC236}">
                        <a16:creationId xmlns:a16="http://schemas.microsoft.com/office/drawing/2014/main" id="{5AFEAE63-869D-8E4C-A318-10672A263F0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5" name="Rett linje 116">
                    <a:extLst>
                      <a:ext uri="{FF2B5EF4-FFF2-40B4-BE49-F238E27FC236}">
                        <a16:creationId xmlns:a16="http://schemas.microsoft.com/office/drawing/2014/main" id="{F6BADAA5-2B28-E843-9FC9-913DC339538E}"/>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6" name="Rett linje 117">
                    <a:extLst>
                      <a:ext uri="{FF2B5EF4-FFF2-40B4-BE49-F238E27FC236}">
                        <a16:creationId xmlns:a16="http://schemas.microsoft.com/office/drawing/2014/main" id="{64929A53-605B-7B4C-B35F-0AA33C89EF99}"/>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grpSp>
            <p:nvGrpSpPr>
              <p:cNvPr id="214" name="Group 45">
                <a:extLst>
                  <a:ext uri="{FF2B5EF4-FFF2-40B4-BE49-F238E27FC236}">
                    <a16:creationId xmlns:a16="http://schemas.microsoft.com/office/drawing/2014/main" id="{F13EA95F-373A-3A45-A3A9-BACF2016B9DC}"/>
                  </a:ext>
                </a:extLst>
              </p:cNvPr>
              <p:cNvGrpSpPr/>
              <p:nvPr/>
            </p:nvGrpSpPr>
            <p:grpSpPr>
              <a:xfrm>
                <a:off x="3646995" y="2770754"/>
                <a:ext cx="1850953" cy="709481"/>
                <a:chOff x="3646995" y="2770754"/>
                <a:chExt cx="1850953" cy="709481"/>
              </a:xfrm>
            </p:grpSpPr>
            <p:sp>
              <p:nvSpPr>
                <p:cNvPr id="253" name="Rektangel: avrundede hjørner 163">
                  <a:extLst>
                    <a:ext uri="{FF2B5EF4-FFF2-40B4-BE49-F238E27FC236}">
                      <a16:creationId xmlns:a16="http://schemas.microsoft.com/office/drawing/2014/main" id="{7AB6FBB5-1955-4E42-8556-2E4CFB9432E9}"/>
                    </a:ext>
                  </a:extLst>
                </p:cNvPr>
                <p:cNvSpPr/>
                <p:nvPr/>
              </p:nvSpPr>
              <p:spPr>
                <a:xfrm>
                  <a:off x="3646995" y="2770754"/>
                  <a:ext cx="1850953" cy="70948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54" name="Rett linje 170">
                  <a:extLst>
                    <a:ext uri="{FF2B5EF4-FFF2-40B4-BE49-F238E27FC236}">
                      <a16:creationId xmlns:a16="http://schemas.microsoft.com/office/drawing/2014/main" id="{11709BE2-AFF1-B843-8B96-E1B6065ED963}"/>
                    </a:ext>
                  </a:extLst>
                </p:cNvPr>
                <p:cNvCxnSpPr>
                  <a:cxnSpLocks/>
                </p:cNvCxnSpPr>
                <p:nvPr/>
              </p:nvCxnSpPr>
              <p:spPr>
                <a:xfrm>
                  <a:off x="4455042" y="297549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55" name="Group 38">
                  <a:extLst>
                    <a:ext uri="{FF2B5EF4-FFF2-40B4-BE49-F238E27FC236}">
                      <a16:creationId xmlns:a16="http://schemas.microsoft.com/office/drawing/2014/main" id="{859ADB9A-7312-194F-973D-3350EC56882C}"/>
                    </a:ext>
                  </a:extLst>
                </p:cNvPr>
                <p:cNvGrpSpPr>
                  <a:grpSpLocks noChangeAspect="1"/>
                </p:cNvGrpSpPr>
                <p:nvPr/>
              </p:nvGrpSpPr>
              <p:grpSpPr>
                <a:xfrm>
                  <a:off x="3751749" y="2830790"/>
                  <a:ext cx="562257" cy="559681"/>
                  <a:chOff x="3825625" y="2797506"/>
                  <a:chExt cx="1010033" cy="1005401"/>
                </a:xfrm>
              </p:grpSpPr>
              <p:sp>
                <p:nvSpPr>
                  <p:cNvPr id="258" name="Ellipse 118">
                    <a:extLst>
                      <a:ext uri="{FF2B5EF4-FFF2-40B4-BE49-F238E27FC236}">
                        <a16:creationId xmlns:a16="http://schemas.microsoft.com/office/drawing/2014/main" id="{D8879F54-E2E9-024B-93DB-06A6D827BCA8}"/>
                      </a:ext>
                    </a:extLst>
                  </p:cNvPr>
                  <p:cNvSpPr/>
                  <p:nvPr/>
                </p:nvSpPr>
                <p:spPr>
                  <a:xfrm>
                    <a:off x="3825625" y="2797506"/>
                    <a:ext cx="1010033" cy="1005401"/>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59" name="Grafikk 5" descr="By med heldekkende fyll">
                    <a:extLst>
                      <a:ext uri="{FF2B5EF4-FFF2-40B4-BE49-F238E27FC236}">
                        <a16:creationId xmlns:a16="http://schemas.microsoft.com/office/drawing/2014/main" id="{367EA1F9-F457-8546-B0DD-CBE120A76E0C}"/>
                      </a:ext>
                    </a:extLst>
                  </p:cNvPr>
                  <p:cNvPicPr>
                    <a:picLocks noChangeAspect="1"/>
                  </p:cNvPicPr>
                  <p:nvPr/>
                </p:nvPicPr>
                <p:blipFill>
                  <a:blip r:embed="rId59" cstate="screen">
                    <a:extLst>
                      <a:ext uri="{28A0092B-C50C-407E-A947-70E740481C1C}">
                        <a14:useLocalDpi xmlns:a14="http://schemas.microsoft.com/office/drawing/2010/main"/>
                      </a:ext>
                      <a:ext uri="{96DAC541-7B7A-43D3-8B79-37D633B846F1}">
                        <asvg:svgBlip xmlns:asvg="http://schemas.microsoft.com/office/drawing/2016/SVG/main" r:embed="rId60"/>
                      </a:ext>
                    </a:extLst>
                  </a:blip>
                  <a:stretch>
                    <a:fillRect/>
                  </a:stretch>
                </p:blipFill>
                <p:spPr>
                  <a:xfrm>
                    <a:off x="3940539" y="2900125"/>
                    <a:ext cx="833252" cy="833252"/>
                  </a:xfrm>
                  <a:prstGeom prst="rect">
                    <a:avLst/>
                  </a:prstGeom>
                </p:spPr>
              </p:pic>
            </p:grpSp>
            <p:cxnSp>
              <p:nvCxnSpPr>
                <p:cNvPr id="256" name="Rett linje 170">
                  <a:extLst>
                    <a:ext uri="{FF2B5EF4-FFF2-40B4-BE49-F238E27FC236}">
                      <a16:creationId xmlns:a16="http://schemas.microsoft.com/office/drawing/2014/main" id="{7B23648A-287F-FA4F-A88A-168E9090CB87}"/>
                    </a:ext>
                  </a:extLst>
                </p:cNvPr>
                <p:cNvCxnSpPr>
                  <a:cxnSpLocks/>
                </p:cNvCxnSpPr>
                <p:nvPr/>
              </p:nvCxnSpPr>
              <p:spPr>
                <a:xfrm>
                  <a:off x="4458580" y="3117263"/>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7" name="Rett linje 170">
                  <a:extLst>
                    <a:ext uri="{FF2B5EF4-FFF2-40B4-BE49-F238E27FC236}">
                      <a16:creationId xmlns:a16="http://schemas.microsoft.com/office/drawing/2014/main" id="{D16E1563-8CED-384E-A825-32D4CA82AC12}"/>
                    </a:ext>
                  </a:extLst>
                </p:cNvPr>
                <p:cNvCxnSpPr>
                  <a:cxnSpLocks/>
                </p:cNvCxnSpPr>
                <p:nvPr/>
              </p:nvCxnSpPr>
              <p:spPr>
                <a:xfrm>
                  <a:off x="4455042" y="325386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15" name="Group 47">
                <a:extLst>
                  <a:ext uri="{FF2B5EF4-FFF2-40B4-BE49-F238E27FC236}">
                    <a16:creationId xmlns:a16="http://schemas.microsoft.com/office/drawing/2014/main" id="{D68332C6-8C66-5B4B-AAA7-9E59D01D9CA6}"/>
                  </a:ext>
                </a:extLst>
              </p:cNvPr>
              <p:cNvGrpSpPr/>
              <p:nvPr/>
            </p:nvGrpSpPr>
            <p:grpSpPr>
              <a:xfrm>
                <a:off x="3646994" y="3550422"/>
                <a:ext cx="1850953" cy="709481"/>
                <a:chOff x="3646995" y="2770754"/>
                <a:chExt cx="1850953" cy="709481"/>
              </a:xfrm>
            </p:grpSpPr>
            <p:sp>
              <p:nvSpPr>
                <p:cNvPr id="248" name="Rektangel: avrundede hjørner 163">
                  <a:extLst>
                    <a:ext uri="{FF2B5EF4-FFF2-40B4-BE49-F238E27FC236}">
                      <a16:creationId xmlns:a16="http://schemas.microsoft.com/office/drawing/2014/main" id="{7BD42BBE-B1A8-464E-BA9F-327D00F055CE}"/>
                    </a:ext>
                  </a:extLst>
                </p:cNvPr>
                <p:cNvSpPr/>
                <p:nvPr/>
              </p:nvSpPr>
              <p:spPr>
                <a:xfrm>
                  <a:off x="3646995" y="2770754"/>
                  <a:ext cx="1850953" cy="70948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49" name="Rett linje 170">
                  <a:extLst>
                    <a:ext uri="{FF2B5EF4-FFF2-40B4-BE49-F238E27FC236}">
                      <a16:creationId xmlns:a16="http://schemas.microsoft.com/office/drawing/2014/main" id="{C0498F26-E543-0A46-8CA3-7E33D3B71CCA}"/>
                    </a:ext>
                  </a:extLst>
                </p:cNvPr>
                <p:cNvCxnSpPr>
                  <a:cxnSpLocks/>
                </p:cNvCxnSpPr>
                <p:nvPr/>
              </p:nvCxnSpPr>
              <p:spPr>
                <a:xfrm>
                  <a:off x="4455042" y="297549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50" name="Ellipse 118">
                  <a:extLst>
                    <a:ext uri="{FF2B5EF4-FFF2-40B4-BE49-F238E27FC236}">
                      <a16:creationId xmlns:a16="http://schemas.microsoft.com/office/drawing/2014/main" id="{C214C8BA-94C3-FB4C-9588-26A569E5AD21}"/>
                    </a:ext>
                  </a:extLst>
                </p:cNvPr>
                <p:cNvSpPr/>
                <p:nvPr/>
              </p:nvSpPr>
              <p:spPr>
                <a:xfrm>
                  <a:off x="3751749" y="2830790"/>
                  <a:ext cx="562257" cy="559681"/>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251" name="Rett linje 170">
                  <a:extLst>
                    <a:ext uri="{FF2B5EF4-FFF2-40B4-BE49-F238E27FC236}">
                      <a16:creationId xmlns:a16="http://schemas.microsoft.com/office/drawing/2014/main" id="{2D8A6A8A-EBC0-644A-A3FE-2A657B30E39E}"/>
                    </a:ext>
                  </a:extLst>
                </p:cNvPr>
                <p:cNvCxnSpPr>
                  <a:cxnSpLocks/>
                </p:cNvCxnSpPr>
                <p:nvPr/>
              </p:nvCxnSpPr>
              <p:spPr>
                <a:xfrm>
                  <a:off x="4458580" y="3117263"/>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2" name="Rett linje 170">
                  <a:extLst>
                    <a:ext uri="{FF2B5EF4-FFF2-40B4-BE49-F238E27FC236}">
                      <a16:creationId xmlns:a16="http://schemas.microsoft.com/office/drawing/2014/main" id="{5AAA579C-C78B-AA48-B16F-4F69EB136376}"/>
                    </a:ext>
                  </a:extLst>
                </p:cNvPr>
                <p:cNvCxnSpPr>
                  <a:cxnSpLocks/>
                </p:cNvCxnSpPr>
                <p:nvPr/>
              </p:nvCxnSpPr>
              <p:spPr>
                <a:xfrm>
                  <a:off x="4455042" y="325386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16" name="Rett linje 164">
                <a:extLst>
                  <a:ext uri="{FF2B5EF4-FFF2-40B4-BE49-F238E27FC236}">
                    <a16:creationId xmlns:a16="http://schemas.microsoft.com/office/drawing/2014/main" id="{AEFEBCA1-A6A7-4347-AEE3-73F5BD2B16D8}"/>
                  </a:ext>
                </a:extLst>
              </p:cNvPr>
              <p:cNvCxnSpPr>
                <a:cxnSpLocks/>
              </p:cNvCxnSpPr>
              <p:nvPr/>
            </p:nvCxnSpPr>
            <p:spPr>
              <a:xfrm flipV="1">
                <a:off x="3329763" y="2775427"/>
                <a:ext cx="1" cy="144797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217" name="Grafikk 14" descr="Dollar med heldekkende fyll">
                <a:extLst>
                  <a:ext uri="{FF2B5EF4-FFF2-40B4-BE49-F238E27FC236}">
                    <a16:creationId xmlns:a16="http://schemas.microsoft.com/office/drawing/2014/main" id="{B7CB1A8F-1E49-EA4E-BE24-037C41402096}"/>
                  </a:ext>
                </a:extLst>
              </p:cNvPr>
              <p:cNvPicPr>
                <a:picLocks noChangeAspect="1"/>
              </p:cNvPicPr>
              <p:nvPr/>
            </p:nvPicPr>
            <p:blipFill>
              <a:blip r:embed="rId61" cstate="screen">
                <a:extLst>
                  <a:ext uri="{28A0092B-C50C-407E-A947-70E740481C1C}">
                    <a14:useLocalDpi xmlns:a14="http://schemas.microsoft.com/office/drawing/2010/main"/>
                  </a:ext>
                  <a:ext uri="{96DAC541-7B7A-43D3-8B79-37D633B846F1}">
                    <asvg:svgBlip xmlns:asvg="http://schemas.microsoft.com/office/drawing/2016/SVG/main" r:embed="rId62"/>
                  </a:ext>
                </a:extLst>
              </a:blip>
              <a:stretch>
                <a:fillRect/>
              </a:stretch>
            </p:blipFill>
            <p:spPr>
              <a:xfrm>
                <a:off x="3777608" y="3648690"/>
                <a:ext cx="540067" cy="540067"/>
              </a:xfrm>
              <a:prstGeom prst="rect">
                <a:avLst/>
              </a:prstGeom>
            </p:spPr>
          </p:pic>
          <p:cxnSp>
            <p:nvCxnSpPr>
              <p:cNvPr id="218" name="Rett linje 103">
                <a:extLst>
                  <a:ext uri="{FF2B5EF4-FFF2-40B4-BE49-F238E27FC236}">
                    <a16:creationId xmlns:a16="http://schemas.microsoft.com/office/drawing/2014/main" id="{036910CF-8E07-C34F-A1F2-EB6758F5D78C}"/>
                  </a:ext>
                </a:extLst>
              </p:cNvPr>
              <p:cNvCxnSpPr>
                <a:cxnSpLocks/>
              </p:cNvCxnSpPr>
              <p:nvPr/>
            </p:nvCxnSpPr>
            <p:spPr>
              <a:xfrm>
                <a:off x="2525097" y="3245756"/>
                <a:ext cx="597101"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19" name="Group 70">
                <a:extLst>
                  <a:ext uri="{FF2B5EF4-FFF2-40B4-BE49-F238E27FC236}">
                    <a16:creationId xmlns:a16="http://schemas.microsoft.com/office/drawing/2014/main" id="{BEA6195A-911C-A142-9782-2C9DB52E5C3A}"/>
                  </a:ext>
                </a:extLst>
              </p:cNvPr>
              <p:cNvGrpSpPr>
                <a:grpSpLocks noChangeAspect="1"/>
              </p:cNvGrpSpPr>
              <p:nvPr/>
            </p:nvGrpSpPr>
            <p:grpSpPr>
              <a:xfrm>
                <a:off x="2594323" y="4494108"/>
                <a:ext cx="2851449" cy="979672"/>
                <a:chOff x="3500791" y="538749"/>
                <a:chExt cx="3476378" cy="1194378"/>
              </a:xfrm>
            </p:grpSpPr>
            <p:sp>
              <p:nvSpPr>
                <p:cNvPr id="237" name="Rektangel: avrundede hjørner 57">
                  <a:extLst>
                    <a:ext uri="{FF2B5EF4-FFF2-40B4-BE49-F238E27FC236}">
                      <a16:creationId xmlns:a16="http://schemas.microsoft.com/office/drawing/2014/main" id="{191B9480-D8C7-8743-BB80-21322E5D579F}"/>
                    </a:ext>
                  </a:extLst>
                </p:cNvPr>
                <p:cNvSpPr>
                  <a:spLocks noChangeAspect="1"/>
                </p:cNvSpPr>
                <p:nvPr/>
              </p:nvSpPr>
              <p:spPr>
                <a:xfrm>
                  <a:off x="3500791" y="538749"/>
                  <a:ext cx="3476378" cy="1194378"/>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38" name="Rett linje 70">
                  <a:extLst>
                    <a:ext uri="{FF2B5EF4-FFF2-40B4-BE49-F238E27FC236}">
                      <a16:creationId xmlns:a16="http://schemas.microsoft.com/office/drawing/2014/main" id="{9DC3B487-335E-3940-BE62-45C2FA51C5A8}"/>
                    </a:ext>
                  </a:extLst>
                </p:cNvPr>
                <p:cNvCxnSpPr>
                  <a:cxnSpLocks/>
                </p:cNvCxnSpPr>
                <p:nvPr/>
              </p:nvCxnSpPr>
              <p:spPr>
                <a:xfrm>
                  <a:off x="3753192" y="1565669"/>
                  <a:ext cx="2010309" cy="0"/>
                </a:xfrm>
                <a:prstGeom prst="line">
                  <a:avLst/>
                </a:prstGeom>
                <a:ln/>
              </p:spPr>
              <p:style>
                <a:lnRef idx="1">
                  <a:schemeClr val="dk1"/>
                </a:lnRef>
                <a:fillRef idx="0">
                  <a:schemeClr val="dk1"/>
                </a:fillRef>
                <a:effectRef idx="0">
                  <a:schemeClr val="dk1"/>
                </a:effectRef>
                <a:fontRef idx="minor">
                  <a:schemeClr val="tx1"/>
                </a:fontRef>
              </p:style>
            </p:cxnSp>
            <p:cxnSp>
              <p:nvCxnSpPr>
                <p:cNvPr id="239" name="Rett linje 70">
                  <a:extLst>
                    <a:ext uri="{FF2B5EF4-FFF2-40B4-BE49-F238E27FC236}">
                      <a16:creationId xmlns:a16="http://schemas.microsoft.com/office/drawing/2014/main" id="{03343B12-9020-FB4A-BD21-B6D6119A0138}"/>
                    </a:ext>
                  </a:extLst>
                </p:cNvPr>
                <p:cNvCxnSpPr>
                  <a:cxnSpLocks/>
                </p:cNvCxnSpPr>
                <p:nvPr/>
              </p:nvCxnSpPr>
              <p:spPr>
                <a:xfrm flipH="1" flipV="1">
                  <a:off x="3753192" y="538749"/>
                  <a:ext cx="13591" cy="1026921"/>
                </a:xfrm>
                <a:prstGeom prst="line">
                  <a:avLst/>
                </a:prstGeom>
                <a:ln/>
              </p:spPr>
              <p:style>
                <a:lnRef idx="1">
                  <a:schemeClr val="dk1"/>
                </a:lnRef>
                <a:fillRef idx="0">
                  <a:schemeClr val="dk1"/>
                </a:fillRef>
                <a:effectRef idx="0">
                  <a:schemeClr val="dk1"/>
                </a:effectRef>
                <a:fontRef idx="minor">
                  <a:schemeClr val="tx1"/>
                </a:fontRef>
              </p:style>
            </p:cxnSp>
            <p:cxnSp>
              <p:nvCxnSpPr>
                <p:cNvPr id="240" name="Rett linje 70">
                  <a:extLst>
                    <a:ext uri="{FF2B5EF4-FFF2-40B4-BE49-F238E27FC236}">
                      <a16:creationId xmlns:a16="http://schemas.microsoft.com/office/drawing/2014/main" id="{4E50ABA4-4D50-C84D-96B5-5B8412ACAA3F}"/>
                    </a:ext>
                  </a:extLst>
                </p:cNvPr>
                <p:cNvCxnSpPr>
                  <a:cxnSpLocks/>
                </p:cNvCxnSpPr>
                <p:nvPr/>
              </p:nvCxnSpPr>
              <p:spPr>
                <a:xfrm flipV="1">
                  <a:off x="3780374" y="1400970"/>
                  <a:ext cx="1289024" cy="2"/>
                </a:xfrm>
                <a:prstGeom prst="line">
                  <a:avLst/>
                </a:prstGeom>
                <a:ln w="76200">
                  <a:solidFill>
                    <a:srgbClr val="D5450D"/>
                  </a:solidFill>
                </a:ln>
              </p:spPr>
              <p:style>
                <a:lnRef idx="1">
                  <a:schemeClr val="accent1"/>
                </a:lnRef>
                <a:fillRef idx="0">
                  <a:schemeClr val="accent1"/>
                </a:fillRef>
                <a:effectRef idx="0">
                  <a:schemeClr val="accent1"/>
                </a:effectRef>
                <a:fontRef idx="minor">
                  <a:schemeClr val="tx1"/>
                </a:fontRef>
              </p:style>
            </p:cxnSp>
            <p:cxnSp>
              <p:nvCxnSpPr>
                <p:cNvPr id="241" name="Rett linje 70">
                  <a:extLst>
                    <a:ext uri="{FF2B5EF4-FFF2-40B4-BE49-F238E27FC236}">
                      <a16:creationId xmlns:a16="http://schemas.microsoft.com/office/drawing/2014/main" id="{6051D592-C4AE-0648-B68C-9DB49485E44A}"/>
                    </a:ext>
                  </a:extLst>
                </p:cNvPr>
                <p:cNvCxnSpPr>
                  <a:cxnSpLocks/>
                </p:cNvCxnSpPr>
                <p:nvPr/>
              </p:nvCxnSpPr>
              <p:spPr>
                <a:xfrm>
                  <a:off x="3780374" y="1216028"/>
                  <a:ext cx="1761238" cy="0"/>
                </a:xfrm>
                <a:prstGeom prst="line">
                  <a:avLst/>
                </a:prstGeom>
                <a:ln w="7620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242" name="Rett linje 70">
                  <a:extLst>
                    <a:ext uri="{FF2B5EF4-FFF2-40B4-BE49-F238E27FC236}">
                      <a16:creationId xmlns:a16="http://schemas.microsoft.com/office/drawing/2014/main" id="{E66AE339-B6BF-7A4A-8D36-53898DD1DE78}"/>
                    </a:ext>
                  </a:extLst>
                </p:cNvPr>
                <p:cNvCxnSpPr>
                  <a:cxnSpLocks/>
                </p:cNvCxnSpPr>
                <p:nvPr/>
              </p:nvCxnSpPr>
              <p:spPr>
                <a:xfrm>
                  <a:off x="3770289" y="1027109"/>
                  <a:ext cx="2356304" cy="0"/>
                </a:xfrm>
                <a:prstGeom prst="line">
                  <a:avLst/>
                </a:prstGeom>
                <a:ln w="76200">
                  <a:solidFill>
                    <a:srgbClr val="A7D4DE"/>
                  </a:solidFill>
                </a:ln>
              </p:spPr>
              <p:style>
                <a:lnRef idx="1">
                  <a:schemeClr val="accent1"/>
                </a:lnRef>
                <a:fillRef idx="0">
                  <a:schemeClr val="accent1"/>
                </a:fillRef>
                <a:effectRef idx="0">
                  <a:schemeClr val="accent1"/>
                </a:effectRef>
                <a:fontRef idx="minor">
                  <a:schemeClr val="tx1"/>
                </a:fontRef>
              </p:style>
            </p:cxnSp>
            <p:cxnSp>
              <p:nvCxnSpPr>
                <p:cNvPr id="243" name="Rett linje 70">
                  <a:extLst>
                    <a:ext uri="{FF2B5EF4-FFF2-40B4-BE49-F238E27FC236}">
                      <a16:creationId xmlns:a16="http://schemas.microsoft.com/office/drawing/2014/main" id="{25933273-C262-1E4C-925E-A83E419077A8}"/>
                    </a:ext>
                  </a:extLst>
                </p:cNvPr>
                <p:cNvCxnSpPr>
                  <a:cxnSpLocks/>
                </p:cNvCxnSpPr>
                <p:nvPr/>
              </p:nvCxnSpPr>
              <p:spPr>
                <a:xfrm>
                  <a:off x="3770289" y="837052"/>
                  <a:ext cx="1650293" cy="0"/>
                </a:xfrm>
                <a:prstGeom prst="line">
                  <a:avLst/>
                </a:prstGeom>
                <a:ln w="762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44" name="Rett linje 70">
                  <a:extLst>
                    <a:ext uri="{FF2B5EF4-FFF2-40B4-BE49-F238E27FC236}">
                      <a16:creationId xmlns:a16="http://schemas.microsoft.com/office/drawing/2014/main" id="{A72D6FC7-D41F-B944-B59F-972EA6922BD4}"/>
                    </a:ext>
                  </a:extLst>
                </p:cNvPr>
                <p:cNvCxnSpPr>
                  <a:cxnSpLocks/>
                </p:cNvCxnSpPr>
                <p:nvPr/>
              </p:nvCxnSpPr>
              <p:spPr>
                <a:xfrm flipV="1">
                  <a:off x="4301617" y="856264"/>
                  <a:ext cx="0" cy="695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45" name="Rett linje 70">
                  <a:extLst>
                    <a:ext uri="{FF2B5EF4-FFF2-40B4-BE49-F238E27FC236}">
                      <a16:creationId xmlns:a16="http://schemas.microsoft.com/office/drawing/2014/main" id="{CFC1D8A7-C426-2D47-AD43-8E3BBF6FB684}"/>
                    </a:ext>
                  </a:extLst>
                </p:cNvPr>
                <p:cNvCxnSpPr>
                  <a:cxnSpLocks/>
                </p:cNvCxnSpPr>
                <p:nvPr/>
              </p:nvCxnSpPr>
              <p:spPr>
                <a:xfrm flipV="1">
                  <a:off x="5097834" y="856264"/>
                  <a:ext cx="0" cy="695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46" name="Rett linje 70">
                  <a:extLst>
                    <a:ext uri="{FF2B5EF4-FFF2-40B4-BE49-F238E27FC236}">
                      <a16:creationId xmlns:a16="http://schemas.microsoft.com/office/drawing/2014/main" id="{F15F2488-5416-7245-886B-ECA73A35C682}"/>
                    </a:ext>
                  </a:extLst>
                </p:cNvPr>
                <p:cNvCxnSpPr>
                  <a:cxnSpLocks/>
                </p:cNvCxnSpPr>
                <p:nvPr/>
              </p:nvCxnSpPr>
              <p:spPr>
                <a:xfrm>
                  <a:off x="6556664" y="697570"/>
                  <a:ext cx="1830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7" name="Rett linje 70">
                  <a:extLst>
                    <a:ext uri="{FF2B5EF4-FFF2-40B4-BE49-F238E27FC236}">
                      <a16:creationId xmlns:a16="http://schemas.microsoft.com/office/drawing/2014/main" id="{10798663-3B25-AF46-AB06-B8A8AC9E7D65}"/>
                    </a:ext>
                  </a:extLst>
                </p:cNvPr>
                <p:cNvCxnSpPr>
                  <a:cxnSpLocks/>
                </p:cNvCxnSpPr>
                <p:nvPr/>
              </p:nvCxnSpPr>
              <p:spPr>
                <a:xfrm>
                  <a:off x="6556664" y="780111"/>
                  <a:ext cx="1830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0" name="Rektangel: avrundede hjørner 57">
                <a:extLst>
                  <a:ext uri="{FF2B5EF4-FFF2-40B4-BE49-F238E27FC236}">
                    <a16:creationId xmlns:a16="http://schemas.microsoft.com/office/drawing/2014/main" id="{D43C7C55-1F15-9F4B-B961-ABD7CCAA1DA0}"/>
                  </a:ext>
                </a:extLst>
              </p:cNvPr>
              <p:cNvSpPr>
                <a:spLocks noChangeAspect="1"/>
              </p:cNvSpPr>
              <p:nvPr/>
            </p:nvSpPr>
            <p:spPr>
              <a:xfrm>
                <a:off x="896957" y="4441698"/>
                <a:ext cx="1658125" cy="99133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21" name="Rett linje 70">
                <a:extLst>
                  <a:ext uri="{FF2B5EF4-FFF2-40B4-BE49-F238E27FC236}">
                    <a16:creationId xmlns:a16="http://schemas.microsoft.com/office/drawing/2014/main" id="{92457005-73E7-A34E-B8F3-7675BCFA4FD5}"/>
                  </a:ext>
                </a:extLst>
              </p:cNvPr>
              <p:cNvCxnSpPr>
                <a:cxnSpLocks/>
              </p:cNvCxnSpPr>
              <p:nvPr/>
            </p:nvCxnSpPr>
            <p:spPr>
              <a:xfrm>
                <a:off x="1578226" y="4670681"/>
                <a:ext cx="54781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2" name="Rett linje 70">
                <a:extLst>
                  <a:ext uri="{FF2B5EF4-FFF2-40B4-BE49-F238E27FC236}">
                    <a16:creationId xmlns:a16="http://schemas.microsoft.com/office/drawing/2014/main" id="{E9455EDC-A418-6346-BF10-94688A3166EA}"/>
                  </a:ext>
                </a:extLst>
              </p:cNvPr>
              <p:cNvCxnSpPr>
                <a:cxnSpLocks/>
              </p:cNvCxnSpPr>
              <p:nvPr/>
            </p:nvCxnSpPr>
            <p:spPr>
              <a:xfrm>
                <a:off x="1726019" y="4766707"/>
                <a:ext cx="40180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 name="Rett linje 70">
                <a:extLst>
                  <a:ext uri="{FF2B5EF4-FFF2-40B4-BE49-F238E27FC236}">
                    <a16:creationId xmlns:a16="http://schemas.microsoft.com/office/drawing/2014/main" id="{1D542743-09D3-A94C-9BBA-C4F36A16BF8B}"/>
                  </a:ext>
                </a:extLst>
              </p:cNvPr>
              <p:cNvCxnSpPr>
                <a:cxnSpLocks/>
              </p:cNvCxnSpPr>
              <p:nvPr/>
            </p:nvCxnSpPr>
            <p:spPr>
              <a:xfrm>
                <a:off x="1578226" y="5077767"/>
                <a:ext cx="544204" cy="1"/>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Rett linje 70">
                <a:extLst>
                  <a:ext uri="{FF2B5EF4-FFF2-40B4-BE49-F238E27FC236}">
                    <a16:creationId xmlns:a16="http://schemas.microsoft.com/office/drawing/2014/main" id="{F1A04B3A-CE32-124D-A1F0-43D2FA184EEF}"/>
                  </a:ext>
                </a:extLst>
              </p:cNvPr>
              <p:cNvCxnSpPr>
                <a:cxnSpLocks/>
              </p:cNvCxnSpPr>
              <p:nvPr/>
            </p:nvCxnSpPr>
            <p:spPr>
              <a:xfrm>
                <a:off x="1512909" y="4566880"/>
                <a:ext cx="613136" cy="297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Rett linje 70">
                <a:extLst>
                  <a:ext uri="{FF2B5EF4-FFF2-40B4-BE49-F238E27FC236}">
                    <a16:creationId xmlns:a16="http://schemas.microsoft.com/office/drawing/2014/main" id="{66F20B9A-9C48-0245-94C1-5C47EDB11D16}"/>
                  </a:ext>
                </a:extLst>
              </p:cNvPr>
              <p:cNvCxnSpPr>
                <a:cxnSpLocks/>
              </p:cNvCxnSpPr>
              <p:nvPr/>
            </p:nvCxnSpPr>
            <p:spPr>
              <a:xfrm>
                <a:off x="1662727" y="5172771"/>
                <a:ext cx="45970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Rett linje 164">
                <a:extLst>
                  <a:ext uri="{FF2B5EF4-FFF2-40B4-BE49-F238E27FC236}">
                    <a16:creationId xmlns:a16="http://schemas.microsoft.com/office/drawing/2014/main" id="{374FD46A-D498-294F-A1A2-988133E3A414}"/>
                  </a:ext>
                </a:extLst>
              </p:cNvPr>
              <p:cNvCxnSpPr>
                <a:cxnSpLocks/>
              </p:cNvCxnSpPr>
              <p:nvPr/>
            </p:nvCxnSpPr>
            <p:spPr>
              <a:xfrm>
                <a:off x="896958" y="4332769"/>
                <a:ext cx="4529737"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227" name="Rett linje 103">
                <a:extLst>
                  <a:ext uri="{FF2B5EF4-FFF2-40B4-BE49-F238E27FC236}">
                    <a16:creationId xmlns:a16="http://schemas.microsoft.com/office/drawing/2014/main" id="{4668BD37-57C5-4745-90CD-EC75AB01165F}"/>
                  </a:ext>
                </a:extLst>
              </p:cNvPr>
              <p:cNvCxnSpPr>
                <a:cxnSpLocks/>
              </p:cNvCxnSpPr>
              <p:nvPr/>
            </p:nvCxnSpPr>
            <p:spPr>
              <a:xfrm>
                <a:off x="2525097" y="33904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28" name="Rett linje 103">
                <a:extLst>
                  <a:ext uri="{FF2B5EF4-FFF2-40B4-BE49-F238E27FC236}">
                    <a16:creationId xmlns:a16="http://schemas.microsoft.com/office/drawing/2014/main" id="{36E4ECB4-73B7-CB46-A48E-A3496B0CF5ED}"/>
                  </a:ext>
                </a:extLst>
              </p:cNvPr>
              <p:cNvCxnSpPr>
                <a:cxnSpLocks/>
              </p:cNvCxnSpPr>
              <p:nvPr/>
            </p:nvCxnSpPr>
            <p:spPr>
              <a:xfrm>
                <a:off x="2525097" y="35428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29" name="Rett linje 103">
                <a:extLst>
                  <a:ext uri="{FF2B5EF4-FFF2-40B4-BE49-F238E27FC236}">
                    <a16:creationId xmlns:a16="http://schemas.microsoft.com/office/drawing/2014/main" id="{245FE9D4-2739-8243-B688-5C4B8C0F1792}"/>
                  </a:ext>
                </a:extLst>
              </p:cNvPr>
              <p:cNvCxnSpPr>
                <a:cxnSpLocks/>
              </p:cNvCxnSpPr>
              <p:nvPr/>
            </p:nvCxnSpPr>
            <p:spPr>
              <a:xfrm>
                <a:off x="2525097" y="36952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30" name="Rett linje 103">
                <a:extLst>
                  <a:ext uri="{FF2B5EF4-FFF2-40B4-BE49-F238E27FC236}">
                    <a16:creationId xmlns:a16="http://schemas.microsoft.com/office/drawing/2014/main" id="{D1FA4BB3-3C03-DE4D-B386-D55B9F195D2F}"/>
                  </a:ext>
                </a:extLst>
              </p:cNvPr>
              <p:cNvCxnSpPr>
                <a:cxnSpLocks/>
              </p:cNvCxnSpPr>
              <p:nvPr/>
            </p:nvCxnSpPr>
            <p:spPr>
              <a:xfrm>
                <a:off x="2502800" y="38476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31" name="Rett linje 103">
                <a:extLst>
                  <a:ext uri="{FF2B5EF4-FFF2-40B4-BE49-F238E27FC236}">
                    <a16:creationId xmlns:a16="http://schemas.microsoft.com/office/drawing/2014/main" id="{BD96B630-CC7B-9046-A956-F718B25B950D}"/>
                  </a:ext>
                </a:extLst>
              </p:cNvPr>
              <p:cNvCxnSpPr>
                <a:cxnSpLocks/>
              </p:cNvCxnSpPr>
              <p:nvPr/>
            </p:nvCxnSpPr>
            <p:spPr>
              <a:xfrm>
                <a:off x="2502799" y="3110630"/>
                <a:ext cx="597101" cy="0"/>
              </a:xfrm>
              <a:prstGeom prst="line">
                <a:avLst/>
              </a:prstGeom>
              <a:ln w="19050"/>
            </p:spPr>
            <p:style>
              <a:lnRef idx="1">
                <a:schemeClr val="dk1"/>
              </a:lnRef>
              <a:fillRef idx="0">
                <a:schemeClr val="dk1"/>
              </a:fillRef>
              <a:effectRef idx="0">
                <a:schemeClr val="dk1"/>
              </a:effectRef>
              <a:fontRef idx="minor">
                <a:schemeClr val="tx1"/>
              </a:fontRef>
            </p:style>
          </p:cxnSp>
          <p:sp>
            <p:nvSpPr>
              <p:cNvPr id="232" name="Ellipse 108">
                <a:extLst>
                  <a:ext uri="{FF2B5EF4-FFF2-40B4-BE49-F238E27FC236}">
                    <a16:creationId xmlns:a16="http://schemas.microsoft.com/office/drawing/2014/main" id="{35812F83-FB55-8248-B4A8-AA538F88791C}"/>
                  </a:ext>
                </a:extLst>
              </p:cNvPr>
              <p:cNvSpPr/>
              <p:nvPr/>
            </p:nvSpPr>
            <p:spPr>
              <a:xfrm>
                <a:off x="966280" y="4484644"/>
                <a:ext cx="435738" cy="40670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33" name="Grafikk 109" descr="Bruker med heldekkende fyll">
                <a:extLst>
                  <a:ext uri="{FF2B5EF4-FFF2-40B4-BE49-F238E27FC236}">
                    <a16:creationId xmlns:a16="http://schemas.microsoft.com/office/drawing/2014/main" id="{89EBD6FF-6597-714B-9F3F-438C1C772E5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10709" y="4502210"/>
                <a:ext cx="352070" cy="371568"/>
              </a:xfrm>
              <a:prstGeom prst="rect">
                <a:avLst/>
              </a:prstGeom>
            </p:spPr>
          </p:pic>
          <p:sp>
            <p:nvSpPr>
              <p:cNvPr id="234" name="Ellipse 108">
                <a:extLst>
                  <a:ext uri="{FF2B5EF4-FFF2-40B4-BE49-F238E27FC236}">
                    <a16:creationId xmlns:a16="http://schemas.microsoft.com/office/drawing/2014/main" id="{93E1EC5C-5A40-504D-8D45-94B7A1B7EC63}"/>
                  </a:ext>
                </a:extLst>
              </p:cNvPr>
              <p:cNvSpPr/>
              <p:nvPr/>
            </p:nvSpPr>
            <p:spPr>
              <a:xfrm>
                <a:off x="978505" y="4955025"/>
                <a:ext cx="435738" cy="40670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35" name="Grafikk 109" descr="Bruker med heldekkende fyll">
                <a:extLst>
                  <a:ext uri="{FF2B5EF4-FFF2-40B4-BE49-F238E27FC236}">
                    <a16:creationId xmlns:a16="http://schemas.microsoft.com/office/drawing/2014/main" id="{167160E9-AECE-3947-A02A-C37CA991C45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2934" y="4972591"/>
                <a:ext cx="352070" cy="371568"/>
              </a:xfrm>
              <a:prstGeom prst="rect">
                <a:avLst/>
              </a:prstGeom>
            </p:spPr>
          </p:pic>
          <p:cxnSp>
            <p:nvCxnSpPr>
              <p:cNvPr id="236" name="Rett linje 70">
                <a:extLst>
                  <a:ext uri="{FF2B5EF4-FFF2-40B4-BE49-F238E27FC236}">
                    <a16:creationId xmlns:a16="http://schemas.microsoft.com/office/drawing/2014/main" id="{BA1B9D74-0D99-B746-BB67-00AE8C758ABA}"/>
                  </a:ext>
                </a:extLst>
              </p:cNvPr>
              <p:cNvCxnSpPr>
                <a:cxnSpLocks/>
              </p:cNvCxnSpPr>
              <p:nvPr/>
            </p:nvCxnSpPr>
            <p:spPr>
              <a:xfrm>
                <a:off x="1578226" y="5271383"/>
                <a:ext cx="553406"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12" name="TekstSylinder 159">
              <a:extLst>
                <a:ext uri="{FF2B5EF4-FFF2-40B4-BE49-F238E27FC236}">
                  <a16:creationId xmlns:a16="http://schemas.microsoft.com/office/drawing/2014/main" id="{E5409A97-6EF8-1142-96DF-437677272172}"/>
                </a:ext>
              </a:extLst>
            </p:cNvPr>
            <p:cNvSpPr txBox="1"/>
            <p:nvPr/>
          </p:nvSpPr>
          <p:spPr>
            <a:xfrm>
              <a:off x="4087078" y="2558091"/>
              <a:ext cx="3660496" cy="2731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rPr>
                <a:t>CRM </a:t>
              </a:r>
              <a:r>
                <a:rPr kumimoji="0" lang="en-US" sz="800" b="0" i="0" u="none" strike="noStrike" kern="1200" cap="none" spc="0" normalizeH="0" baseline="0" noProof="0" dirty="0" err="1">
                  <a:ln>
                    <a:noFill/>
                  </a:ln>
                  <a:solidFill>
                    <a:srgbClr val="2B2929"/>
                  </a:solidFill>
                  <a:effectLst/>
                  <a:uLnTx/>
                  <a:uFillTx/>
                  <a:latin typeface="Arial" panose="020B0604020202020204"/>
                  <a:ea typeface="+mn-ea"/>
                  <a:cs typeface="+mn-cs"/>
                </a:rPr>
                <a:t>Informationen</a:t>
              </a:r>
              <a:r>
                <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800" b="0" i="0" u="none" strike="noStrike" kern="1200" cap="none" spc="0" normalizeH="0" baseline="0" noProof="0" dirty="0" err="1">
                  <a:ln>
                    <a:noFill/>
                  </a:ln>
                  <a:solidFill>
                    <a:srgbClr val="2B2929"/>
                  </a:solidFill>
                  <a:effectLst/>
                  <a:uLnTx/>
                  <a:uFillTx/>
                  <a:latin typeface="Arial" panose="020B0604020202020204"/>
                  <a:ea typeface="+mn-ea"/>
                  <a:cs typeface="+mn-cs"/>
                </a:rPr>
                <a:t>für</a:t>
              </a:r>
              <a:r>
                <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800" b="0" i="0" u="none" strike="noStrike" kern="1200" cap="none" spc="0" normalizeH="0" baseline="0" noProof="0" dirty="0" err="1">
                  <a:ln>
                    <a:noFill/>
                  </a:ln>
                  <a:solidFill>
                    <a:srgbClr val="2B2929"/>
                  </a:solidFill>
                  <a:effectLst/>
                  <a:uLnTx/>
                  <a:uFillTx/>
                  <a:latin typeface="Arial" panose="020B0604020202020204"/>
                  <a:ea typeface="+mn-ea"/>
                  <a:cs typeface="+mn-cs"/>
                </a:rPr>
                <a:t>Kunden</a:t>
              </a:r>
              <a:r>
                <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800" b="0" i="0" u="none" strike="noStrike" kern="1200" cap="none" spc="0" normalizeH="0" baseline="0" noProof="0" dirty="0" err="1">
                  <a:ln>
                    <a:noFill/>
                  </a:ln>
                  <a:solidFill>
                    <a:srgbClr val="2B2929"/>
                  </a:solidFill>
                  <a:effectLst/>
                  <a:uLnTx/>
                  <a:uFillTx/>
                  <a:latin typeface="Arial" panose="020B0604020202020204"/>
                  <a:ea typeface="+mn-ea"/>
                  <a:cs typeface="+mn-cs"/>
                </a:rPr>
                <a:t>verfügbar</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274" name="Gruppe 30">
            <a:extLst>
              <a:ext uri="{FF2B5EF4-FFF2-40B4-BE49-F238E27FC236}">
                <a16:creationId xmlns:a16="http://schemas.microsoft.com/office/drawing/2014/main" id="{FD767F08-0035-2A42-8228-6DDA1B246B55}"/>
              </a:ext>
            </a:extLst>
          </p:cNvPr>
          <p:cNvGrpSpPr/>
          <p:nvPr/>
        </p:nvGrpSpPr>
        <p:grpSpPr>
          <a:xfrm>
            <a:off x="10209208" y="3889961"/>
            <a:ext cx="1470772" cy="998383"/>
            <a:chOff x="7821576" y="3710962"/>
            <a:chExt cx="2168389" cy="1362349"/>
          </a:xfrm>
        </p:grpSpPr>
        <p:grpSp>
          <p:nvGrpSpPr>
            <p:cNvPr id="275" name="Gruppe 9">
              <a:extLst>
                <a:ext uri="{FF2B5EF4-FFF2-40B4-BE49-F238E27FC236}">
                  <a16:creationId xmlns:a16="http://schemas.microsoft.com/office/drawing/2014/main" id="{FD32E6D6-135B-1849-A36F-3FBB7A633845}"/>
                </a:ext>
              </a:extLst>
            </p:cNvPr>
            <p:cNvGrpSpPr/>
            <p:nvPr/>
          </p:nvGrpSpPr>
          <p:grpSpPr>
            <a:xfrm>
              <a:off x="8110388" y="3987288"/>
              <a:ext cx="1440173" cy="1086023"/>
              <a:chOff x="9756419" y="3477194"/>
              <a:chExt cx="1364396" cy="992310"/>
            </a:xfrm>
          </p:grpSpPr>
          <p:grpSp>
            <p:nvGrpSpPr>
              <p:cNvPr id="277" name="Gruppe 24">
                <a:extLst>
                  <a:ext uri="{FF2B5EF4-FFF2-40B4-BE49-F238E27FC236}">
                    <a16:creationId xmlns:a16="http://schemas.microsoft.com/office/drawing/2014/main" id="{B935EC19-BE73-C74D-9EC4-11905E38F64E}"/>
                  </a:ext>
                </a:extLst>
              </p:cNvPr>
              <p:cNvGrpSpPr>
                <a:grpSpLocks noChangeAspect="1"/>
              </p:cNvGrpSpPr>
              <p:nvPr/>
            </p:nvGrpSpPr>
            <p:grpSpPr>
              <a:xfrm>
                <a:off x="9768853" y="3490673"/>
                <a:ext cx="1351962" cy="978831"/>
                <a:chOff x="4024385" y="3836792"/>
                <a:chExt cx="3532155" cy="2557314"/>
              </a:xfrm>
            </p:grpSpPr>
            <p:grpSp>
              <p:nvGrpSpPr>
                <p:cNvPr id="279" name="Gruppe 120">
                  <a:extLst>
                    <a:ext uri="{FF2B5EF4-FFF2-40B4-BE49-F238E27FC236}">
                      <a16:creationId xmlns:a16="http://schemas.microsoft.com/office/drawing/2014/main" id="{E848A17E-A882-3049-B4CF-817464B4802C}"/>
                    </a:ext>
                  </a:extLst>
                </p:cNvPr>
                <p:cNvGrpSpPr/>
                <p:nvPr/>
              </p:nvGrpSpPr>
              <p:grpSpPr>
                <a:xfrm>
                  <a:off x="4024385" y="3836792"/>
                  <a:ext cx="3532155" cy="2557314"/>
                  <a:chOff x="1231368" y="2427044"/>
                  <a:chExt cx="3532155" cy="2557314"/>
                </a:xfrm>
              </p:grpSpPr>
              <p:sp>
                <p:nvSpPr>
                  <p:cNvPr id="294" name="Rektangel 121">
                    <a:extLst>
                      <a:ext uri="{FF2B5EF4-FFF2-40B4-BE49-F238E27FC236}">
                        <a16:creationId xmlns:a16="http://schemas.microsoft.com/office/drawing/2014/main" id="{64713A9B-0218-6A47-8A0B-DC74160205EE}"/>
                      </a:ext>
                    </a:extLst>
                  </p:cNvPr>
                  <p:cNvSpPr/>
                  <p:nvPr/>
                </p:nvSpPr>
                <p:spPr>
                  <a:xfrm>
                    <a:off x="1231368" y="2427044"/>
                    <a:ext cx="3532155" cy="2557314"/>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95" name="Rektangel 122">
                    <a:extLst>
                      <a:ext uri="{FF2B5EF4-FFF2-40B4-BE49-F238E27FC236}">
                        <a16:creationId xmlns:a16="http://schemas.microsoft.com/office/drawing/2014/main" id="{0DEA7132-3A4E-1C4E-9A79-D19197B7A95C}"/>
                      </a:ext>
                    </a:extLst>
                  </p:cNvPr>
                  <p:cNvSpPr/>
                  <p:nvPr/>
                </p:nvSpPr>
                <p:spPr>
                  <a:xfrm>
                    <a:off x="1355162" y="2522284"/>
                    <a:ext cx="3152776" cy="31958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sp>
                <p:nvSpPr>
                  <p:cNvPr id="296" name="Ellipse 139">
                    <a:extLst>
                      <a:ext uri="{FF2B5EF4-FFF2-40B4-BE49-F238E27FC236}">
                        <a16:creationId xmlns:a16="http://schemas.microsoft.com/office/drawing/2014/main" id="{63B77B11-0E1C-5D4B-9A7C-39DCF12F82BB}"/>
                      </a:ext>
                    </a:extLst>
                  </p:cNvPr>
                  <p:cNvSpPr/>
                  <p:nvPr/>
                </p:nvSpPr>
                <p:spPr>
                  <a:xfrm>
                    <a:off x="1404791" y="2865069"/>
                    <a:ext cx="730663" cy="70469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297" name="Rett linje 124">
                    <a:extLst>
                      <a:ext uri="{FF2B5EF4-FFF2-40B4-BE49-F238E27FC236}">
                        <a16:creationId xmlns:a16="http://schemas.microsoft.com/office/drawing/2014/main" id="{EDB3B26B-EE98-4F45-ADCD-F03AAF40F9D4}"/>
                      </a:ext>
                    </a:extLst>
                  </p:cNvPr>
                  <p:cNvCxnSpPr/>
                  <p:nvPr/>
                </p:nvCxnSpPr>
                <p:spPr>
                  <a:xfrm>
                    <a:off x="2325130" y="3463365"/>
                    <a:ext cx="1252538"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98" name="Gruppe 131">
                    <a:extLst>
                      <a:ext uri="{FF2B5EF4-FFF2-40B4-BE49-F238E27FC236}">
                        <a16:creationId xmlns:a16="http://schemas.microsoft.com/office/drawing/2014/main" id="{D3BBE2BE-E2FC-0F42-A630-052A804FBAF1}"/>
                      </a:ext>
                    </a:extLst>
                  </p:cNvPr>
                  <p:cNvGrpSpPr/>
                  <p:nvPr/>
                </p:nvGrpSpPr>
                <p:grpSpPr>
                  <a:xfrm>
                    <a:off x="4274572" y="2619915"/>
                    <a:ext cx="171452" cy="78581"/>
                    <a:chOff x="3807847" y="2610390"/>
                    <a:chExt cx="171452" cy="78581"/>
                  </a:xfrm>
                </p:grpSpPr>
                <p:cxnSp>
                  <p:nvCxnSpPr>
                    <p:cNvPr id="300" name="Rett linje 136">
                      <a:extLst>
                        <a:ext uri="{FF2B5EF4-FFF2-40B4-BE49-F238E27FC236}">
                          <a16:creationId xmlns:a16="http://schemas.microsoft.com/office/drawing/2014/main" id="{01D5AC92-6000-D644-A0F2-2E2BC312A061}"/>
                        </a:ext>
                      </a:extLst>
                    </p:cNvPr>
                    <p:cNvCxnSpPr>
                      <a:cxnSpLocks/>
                    </p:cNvCxnSpPr>
                    <p:nvPr/>
                  </p:nvCxnSpPr>
                  <p:spPr>
                    <a:xfrm>
                      <a:off x="3807849" y="2648489"/>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01" name="Rett linje 137">
                      <a:extLst>
                        <a:ext uri="{FF2B5EF4-FFF2-40B4-BE49-F238E27FC236}">
                          <a16:creationId xmlns:a16="http://schemas.microsoft.com/office/drawing/2014/main" id="{C86426D5-1290-2D43-9485-32A2F63DDFE7}"/>
                        </a:ext>
                      </a:extLst>
                    </p:cNvPr>
                    <p:cNvCxnSpPr>
                      <a:cxnSpLocks/>
                    </p:cNvCxnSpPr>
                    <p:nvPr/>
                  </p:nvCxnSpPr>
                  <p:spPr>
                    <a:xfrm>
                      <a:off x="3807849" y="2610390"/>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02" name="Rett linje 138">
                      <a:extLst>
                        <a:ext uri="{FF2B5EF4-FFF2-40B4-BE49-F238E27FC236}">
                          <a16:creationId xmlns:a16="http://schemas.microsoft.com/office/drawing/2014/main" id="{0083E139-40F2-254D-B9F1-D717F5D9ABCA}"/>
                        </a:ext>
                      </a:extLst>
                    </p:cNvPr>
                    <p:cNvCxnSpPr>
                      <a:cxnSpLocks/>
                    </p:cNvCxnSpPr>
                    <p:nvPr/>
                  </p:nvCxnSpPr>
                  <p:spPr>
                    <a:xfrm>
                      <a:off x="3807847" y="268897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299" name="Grafikk 132" descr="Stjerne kontur">
                    <a:extLst>
                      <a:ext uri="{FF2B5EF4-FFF2-40B4-BE49-F238E27FC236}">
                        <a16:creationId xmlns:a16="http://schemas.microsoft.com/office/drawing/2014/main" id="{D6BB0779-1F38-3946-96EE-7B658C4FDFAA}"/>
                      </a:ext>
                    </a:extLst>
                  </p:cNvPr>
                  <p:cNvPicPr>
                    <a:picLocks noChangeAspect="1"/>
                  </p:cNvPicPr>
                  <p:nvPr/>
                </p:nvPicPr>
                <p:blipFill>
                  <a:blip r:embed="rId63" cstate="screen">
                    <a:extLst>
                      <a:ext uri="{28A0092B-C50C-407E-A947-70E740481C1C}">
                        <a14:useLocalDpi xmlns:a14="http://schemas.microsoft.com/office/drawing/2010/main"/>
                      </a:ext>
                      <a:ext uri="{96DAC541-7B7A-43D3-8B79-37D633B846F1}">
                        <asvg:svgBlip xmlns:asvg="http://schemas.microsoft.com/office/drawing/2016/SVG/main" r:embed="rId64"/>
                      </a:ext>
                    </a:extLst>
                  </a:blip>
                  <a:stretch>
                    <a:fillRect/>
                  </a:stretch>
                </p:blipFill>
                <p:spPr>
                  <a:xfrm rot="21107890">
                    <a:off x="4024312" y="2868872"/>
                    <a:ext cx="407711" cy="407711"/>
                  </a:xfrm>
                  <a:prstGeom prst="rect">
                    <a:avLst/>
                  </a:prstGeom>
                </p:spPr>
              </p:pic>
            </p:grpSp>
            <p:pic>
              <p:nvPicPr>
                <p:cNvPr id="280" name="Grafikk 14" descr="Dollar med heldekkende fyll">
                  <a:extLst>
                    <a:ext uri="{FF2B5EF4-FFF2-40B4-BE49-F238E27FC236}">
                      <a16:creationId xmlns:a16="http://schemas.microsoft.com/office/drawing/2014/main" id="{B5ED6B28-A2D6-6448-AE3C-D77802BBB413}"/>
                    </a:ext>
                  </a:extLst>
                </p:cNvPr>
                <p:cNvPicPr>
                  <a:picLocks noChangeAspect="1"/>
                </p:cNvPicPr>
                <p:nvPr/>
              </p:nvPicPr>
              <p:blipFill>
                <a:blip r:embed="rId65" cstate="screen">
                  <a:extLst>
                    <a:ext uri="{28A0092B-C50C-407E-A947-70E740481C1C}">
                      <a14:useLocalDpi xmlns:a14="http://schemas.microsoft.com/office/drawing/2010/main"/>
                    </a:ext>
                    <a:ext uri="{96DAC541-7B7A-43D3-8B79-37D633B846F1}">
                      <asvg:svgBlip xmlns:asvg="http://schemas.microsoft.com/office/drawing/2016/SVG/main" r:embed="rId66"/>
                    </a:ext>
                  </a:extLst>
                </a:blip>
                <a:stretch>
                  <a:fillRect/>
                </a:stretch>
              </p:blipFill>
              <p:spPr>
                <a:xfrm>
                  <a:off x="4230884" y="4303921"/>
                  <a:ext cx="666750" cy="666749"/>
                </a:xfrm>
                <a:prstGeom prst="rect">
                  <a:avLst/>
                </a:prstGeom>
              </p:spPr>
            </p:pic>
            <p:cxnSp>
              <p:nvCxnSpPr>
                <p:cNvPr id="281" name="Rett linje 142">
                  <a:extLst>
                    <a:ext uri="{FF2B5EF4-FFF2-40B4-BE49-F238E27FC236}">
                      <a16:creationId xmlns:a16="http://schemas.microsoft.com/office/drawing/2014/main" id="{A3B98620-E673-1049-8259-3DE2E5ECF11F}"/>
                    </a:ext>
                  </a:extLst>
                </p:cNvPr>
                <p:cNvCxnSpPr>
                  <a:cxnSpLocks/>
                </p:cNvCxnSpPr>
                <p:nvPr/>
              </p:nvCxnSpPr>
              <p:spPr>
                <a:xfrm flipV="1">
                  <a:off x="4148204" y="5175008"/>
                  <a:ext cx="3058849" cy="3335"/>
                </a:xfrm>
                <a:prstGeom prst="line">
                  <a:avLst/>
                </a:prstGeom>
                <a:ln w="28575">
                  <a:solidFill>
                    <a:srgbClr val="005E58"/>
                  </a:solidFill>
                </a:ln>
              </p:spPr>
              <p:style>
                <a:lnRef idx="1">
                  <a:schemeClr val="dk1"/>
                </a:lnRef>
                <a:fillRef idx="0">
                  <a:schemeClr val="dk1"/>
                </a:fillRef>
                <a:effectRef idx="0">
                  <a:schemeClr val="dk1"/>
                </a:effectRef>
                <a:fontRef idx="minor">
                  <a:schemeClr val="tx1"/>
                </a:fontRef>
              </p:style>
            </p:cxnSp>
            <p:cxnSp>
              <p:nvCxnSpPr>
                <p:cNvPr id="282" name="Rett linje 143">
                  <a:extLst>
                    <a:ext uri="{FF2B5EF4-FFF2-40B4-BE49-F238E27FC236}">
                      <a16:creationId xmlns:a16="http://schemas.microsoft.com/office/drawing/2014/main" id="{C1E39A77-02ED-1444-8BC5-48109C54E33E}"/>
                    </a:ext>
                  </a:extLst>
                </p:cNvPr>
                <p:cNvCxnSpPr>
                  <a:cxnSpLocks/>
                </p:cNvCxnSpPr>
                <p:nvPr/>
              </p:nvCxnSpPr>
              <p:spPr>
                <a:xfrm>
                  <a:off x="4359591" y="597423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3" name="Rett linje 150">
                  <a:extLst>
                    <a:ext uri="{FF2B5EF4-FFF2-40B4-BE49-F238E27FC236}">
                      <a16:creationId xmlns:a16="http://schemas.microsoft.com/office/drawing/2014/main" id="{7CAA9C1E-795E-E94F-95EA-F6EAEB5CB690}"/>
                    </a:ext>
                  </a:extLst>
                </p:cNvPr>
                <p:cNvCxnSpPr>
                  <a:cxnSpLocks/>
                </p:cNvCxnSpPr>
                <p:nvPr/>
              </p:nvCxnSpPr>
              <p:spPr>
                <a:xfrm>
                  <a:off x="4359591" y="5862814"/>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4" name="Rett linje 151">
                  <a:extLst>
                    <a:ext uri="{FF2B5EF4-FFF2-40B4-BE49-F238E27FC236}">
                      <a16:creationId xmlns:a16="http://schemas.microsoft.com/office/drawing/2014/main" id="{D50417BC-5378-FD4A-AAA6-55E5BAD3838F}"/>
                    </a:ext>
                  </a:extLst>
                </p:cNvPr>
                <p:cNvCxnSpPr>
                  <a:cxnSpLocks/>
                </p:cNvCxnSpPr>
                <p:nvPr/>
              </p:nvCxnSpPr>
              <p:spPr>
                <a:xfrm>
                  <a:off x="5293073" y="597423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5" name="Rett linje 152">
                  <a:extLst>
                    <a:ext uri="{FF2B5EF4-FFF2-40B4-BE49-F238E27FC236}">
                      <a16:creationId xmlns:a16="http://schemas.microsoft.com/office/drawing/2014/main" id="{B2A0E592-0F9A-584F-BE4C-8D1A19CB7A9F}"/>
                    </a:ext>
                  </a:extLst>
                </p:cNvPr>
                <p:cNvCxnSpPr>
                  <a:cxnSpLocks/>
                </p:cNvCxnSpPr>
                <p:nvPr/>
              </p:nvCxnSpPr>
              <p:spPr>
                <a:xfrm>
                  <a:off x="5293073" y="5862814"/>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6" name="Rett linje 153">
                  <a:extLst>
                    <a:ext uri="{FF2B5EF4-FFF2-40B4-BE49-F238E27FC236}">
                      <a16:creationId xmlns:a16="http://schemas.microsoft.com/office/drawing/2014/main" id="{0E54349B-E40D-A447-BAAF-16A1A15CDFC5}"/>
                    </a:ext>
                  </a:extLst>
                </p:cNvPr>
                <p:cNvCxnSpPr>
                  <a:cxnSpLocks/>
                </p:cNvCxnSpPr>
                <p:nvPr/>
              </p:nvCxnSpPr>
              <p:spPr>
                <a:xfrm>
                  <a:off x="6204580" y="5862814"/>
                  <a:ext cx="675111"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7" name="Rett linje 154">
                  <a:extLst>
                    <a:ext uri="{FF2B5EF4-FFF2-40B4-BE49-F238E27FC236}">
                      <a16:creationId xmlns:a16="http://schemas.microsoft.com/office/drawing/2014/main" id="{6D530094-5CE4-8F49-86A6-770EF076669B}"/>
                    </a:ext>
                  </a:extLst>
                </p:cNvPr>
                <p:cNvCxnSpPr>
                  <a:cxnSpLocks/>
                </p:cNvCxnSpPr>
                <p:nvPr/>
              </p:nvCxnSpPr>
              <p:spPr>
                <a:xfrm>
                  <a:off x="6204580" y="5974236"/>
                  <a:ext cx="43337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88" name="Pil: vinkeltegn 23">
                  <a:extLst>
                    <a:ext uri="{FF2B5EF4-FFF2-40B4-BE49-F238E27FC236}">
                      <a16:creationId xmlns:a16="http://schemas.microsoft.com/office/drawing/2014/main" id="{98D93F95-965E-2440-862E-4AC8AD930DF0}"/>
                    </a:ext>
                  </a:extLst>
                </p:cNvPr>
                <p:cNvSpPr/>
                <p:nvPr/>
              </p:nvSpPr>
              <p:spPr>
                <a:xfrm>
                  <a:off x="4230884" y="5278433"/>
                  <a:ext cx="572679" cy="28770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9" name="Pil: vinkeltegn 157">
                  <a:extLst>
                    <a:ext uri="{FF2B5EF4-FFF2-40B4-BE49-F238E27FC236}">
                      <a16:creationId xmlns:a16="http://schemas.microsoft.com/office/drawing/2014/main" id="{23061840-408D-9648-824F-17B5F8FC5004}"/>
                    </a:ext>
                  </a:extLst>
                </p:cNvPr>
                <p:cNvSpPr/>
                <p:nvPr/>
              </p:nvSpPr>
              <p:spPr>
                <a:xfrm>
                  <a:off x="4759164" y="5278433"/>
                  <a:ext cx="572679" cy="28770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0" name="Pil: vinkeltegn 158">
                  <a:extLst>
                    <a:ext uri="{FF2B5EF4-FFF2-40B4-BE49-F238E27FC236}">
                      <a16:creationId xmlns:a16="http://schemas.microsoft.com/office/drawing/2014/main" id="{CC623AA7-8B50-A346-B516-068BEF8CB490}"/>
                    </a:ext>
                  </a:extLst>
                </p:cNvPr>
                <p:cNvSpPr/>
                <p:nvPr/>
              </p:nvSpPr>
              <p:spPr>
                <a:xfrm>
                  <a:off x="5282650" y="5278433"/>
                  <a:ext cx="572679" cy="28770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1" name="Pil: vinkeltegn 160">
                  <a:extLst>
                    <a:ext uri="{FF2B5EF4-FFF2-40B4-BE49-F238E27FC236}">
                      <a16:creationId xmlns:a16="http://schemas.microsoft.com/office/drawing/2014/main" id="{22F1433E-FE2B-5B43-820E-598265DEAD13}"/>
                    </a:ext>
                  </a:extLst>
                </p:cNvPr>
                <p:cNvSpPr/>
                <p:nvPr/>
              </p:nvSpPr>
              <p:spPr>
                <a:xfrm>
                  <a:off x="5807755" y="5278433"/>
                  <a:ext cx="572679" cy="28770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92" name="Rett linje 161">
                  <a:extLst>
                    <a:ext uri="{FF2B5EF4-FFF2-40B4-BE49-F238E27FC236}">
                      <a16:creationId xmlns:a16="http://schemas.microsoft.com/office/drawing/2014/main" id="{794E187D-07BE-A44A-980A-E14BEA8FCA27}"/>
                    </a:ext>
                  </a:extLst>
                </p:cNvPr>
                <p:cNvCxnSpPr/>
                <p:nvPr/>
              </p:nvCxnSpPr>
              <p:spPr>
                <a:xfrm>
                  <a:off x="5119731" y="4623856"/>
                  <a:ext cx="1252538"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93" name="Rett linje 162">
                  <a:extLst>
                    <a:ext uri="{FF2B5EF4-FFF2-40B4-BE49-F238E27FC236}">
                      <a16:creationId xmlns:a16="http://schemas.microsoft.com/office/drawing/2014/main" id="{9B032EE1-D029-204F-AB15-76095B195667}"/>
                    </a:ext>
                  </a:extLst>
                </p:cNvPr>
                <p:cNvCxnSpPr/>
                <p:nvPr/>
              </p:nvCxnSpPr>
              <p:spPr>
                <a:xfrm>
                  <a:off x="5119731" y="4387516"/>
                  <a:ext cx="1252538"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278" name="TextBox 2">
                <a:extLst>
                  <a:ext uri="{FF2B5EF4-FFF2-40B4-BE49-F238E27FC236}">
                    <a16:creationId xmlns:a16="http://schemas.microsoft.com/office/drawing/2014/main" id="{2F10DAA3-DD70-BD41-83FF-8E1CE6E2E61B}"/>
                  </a:ext>
                </a:extLst>
              </p:cNvPr>
              <p:cNvSpPr txBox="1"/>
              <p:nvPr/>
            </p:nvSpPr>
            <p:spPr>
              <a:xfrm>
                <a:off x="9756419" y="3477194"/>
                <a:ext cx="917229" cy="268617"/>
              </a:xfrm>
              <a:prstGeom prst="rect">
                <a:avLst/>
              </a:prstGeom>
              <a:noFill/>
            </p:spPr>
            <p:txBody>
              <a:bodyPr wrap="square" rtlCol="0">
                <a:spAutoFit/>
              </a:bodyPr>
              <a:lstStyle/>
              <a:p>
                <a:r>
                  <a:rPr lang="nb-NO" sz="800" dirty="0" err="1">
                    <a:solidFill>
                      <a:schemeClr val="bg1"/>
                    </a:solidFill>
                  </a:rPr>
                  <a:t>Verträge</a:t>
                </a:r>
                <a:endParaRPr lang="nb-NO" sz="800" dirty="0">
                  <a:solidFill>
                    <a:schemeClr val="bg1"/>
                  </a:solidFill>
                </a:endParaRPr>
              </a:p>
            </p:txBody>
          </p:sp>
        </p:grpSp>
        <p:sp>
          <p:nvSpPr>
            <p:cNvPr id="276" name="TekstSylinder 159">
              <a:extLst>
                <a:ext uri="{FF2B5EF4-FFF2-40B4-BE49-F238E27FC236}">
                  <a16:creationId xmlns:a16="http://schemas.microsoft.com/office/drawing/2014/main" id="{3EA2737A-9EAF-394F-A6D9-67AFEDEF539B}"/>
                </a:ext>
              </a:extLst>
            </p:cNvPr>
            <p:cNvSpPr txBox="1"/>
            <p:nvPr/>
          </p:nvSpPr>
          <p:spPr>
            <a:xfrm>
              <a:off x="7821576" y="3710962"/>
              <a:ext cx="2168389" cy="2939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800" dirty="0" err="1">
                  <a:solidFill>
                    <a:srgbClr val="2B2929"/>
                  </a:solidFill>
                  <a:latin typeface="Arial" panose="020B0604020202020204"/>
                </a:rPr>
                <a:t>Verträge</a:t>
              </a:r>
              <a:r>
                <a:rPr lang="nb-NO" sz="800" dirty="0">
                  <a:solidFill>
                    <a:srgbClr val="2B2929"/>
                  </a:solidFill>
                  <a:latin typeface="Arial" panose="020B0604020202020204"/>
                </a:rPr>
                <a:t> &amp; </a:t>
              </a:r>
              <a:r>
                <a:rPr lang="nb-NO" sz="800" dirty="0" err="1">
                  <a:solidFill>
                    <a:srgbClr val="2B2929"/>
                  </a:solidFill>
                  <a:latin typeface="Arial" panose="020B0604020202020204"/>
                </a:rPr>
                <a:t>Vereinbarungen</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309442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ittel 50">
            <a:extLst>
              <a:ext uri="{FF2B5EF4-FFF2-40B4-BE49-F238E27FC236}">
                <a16:creationId xmlns:a16="http://schemas.microsoft.com/office/drawing/2014/main" id="{97AAF643-30EA-4EC9-BE76-858A0E30C770}"/>
              </a:ext>
            </a:extLst>
          </p:cNvPr>
          <p:cNvSpPr>
            <a:spLocks noGrp="1"/>
          </p:cNvSpPr>
          <p:nvPr>
            <p:ph type="title"/>
          </p:nvPr>
        </p:nvSpPr>
        <p:spPr>
          <a:xfrm>
            <a:off x="846091" y="480165"/>
            <a:ext cx="10515600" cy="851941"/>
          </a:xfrm>
        </p:spPr>
        <p:txBody>
          <a:bodyPr>
            <a:normAutofit/>
          </a:bodyPr>
          <a:lstStyle/>
          <a:p>
            <a:pPr algn="ctr"/>
            <a:r>
              <a:rPr lang="nb-NO" dirty="0"/>
              <a:t>SuperOffice Service</a:t>
            </a:r>
            <a:endParaRPr lang="en-US" dirty="0"/>
          </a:p>
        </p:txBody>
      </p:sp>
      <p:sp>
        <p:nvSpPr>
          <p:cNvPr id="180" name="Rektangel 147">
            <a:extLst>
              <a:ext uri="{FF2B5EF4-FFF2-40B4-BE49-F238E27FC236}">
                <a16:creationId xmlns:a16="http://schemas.microsoft.com/office/drawing/2014/main" id="{100AF73F-1D27-4557-9D6D-2C4DE1467416}"/>
              </a:ext>
            </a:extLst>
          </p:cNvPr>
          <p:cNvSpPr/>
          <p:nvPr/>
        </p:nvSpPr>
        <p:spPr>
          <a:xfrm>
            <a:off x="254122" y="6331995"/>
            <a:ext cx="148843" cy="14885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ekstSylinder 48">
            <a:extLst>
              <a:ext uri="{FF2B5EF4-FFF2-40B4-BE49-F238E27FC236}">
                <a16:creationId xmlns:a16="http://schemas.microsoft.com/office/drawing/2014/main" id="{214111E9-ECBE-48F2-9227-8B152563FD5A}"/>
              </a:ext>
            </a:extLst>
          </p:cNvPr>
          <p:cNvSpPr txBox="1"/>
          <p:nvPr/>
        </p:nvSpPr>
        <p:spPr>
          <a:xfrm>
            <a:off x="360166" y="6286251"/>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Service  Standard</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84" name="Rektangel 149">
            <a:extLst>
              <a:ext uri="{FF2B5EF4-FFF2-40B4-BE49-F238E27FC236}">
                <a16:creationId xmlns:a16="http://schemas.microsoft.com/office/drawing/2014/main" id="{952DB42A-193D-43C3-9A81-DFF515C27CB8}"/>
              </a:ext>
            </a:extLst>
          </p:cNvPr>
          <p:cNvSpPr/>
          <p:nvPr/>
        </p:nvSpPr>
        <p:spPr>
          <a:xfrm>
            <a:off x="254122" y="6572339"/>
            <a:ext cx="148843" cy="148856"/>
          </a:xfrm>
          <a:prstGeom prst="rect">
            <a:avLst/>
          </a:prstGeom>
          <a:solidFill>
            <a:schemeClr val="bg1"/>
          </a:solidFill>
          <a:ln w="28575">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ekstSylinder 48">
            <a:extLst>
              <a:ext uri="{FF2B5EF4-FFF2-40B4-BE49-F238E27FC236}">
                <a16:creationId xmlns:a16="http://schemas.microsoft.com/office/drawing/2014/main" id="{9A33E6B8-0DC6-40C1-90F4-A94E7FB1C690}"/>
              </a:ext>
            </a:extLst>
          </p:cNvPr>
          <p:cNvSpPr txBox="1"/>
          <p:nvPr/>
        </p:nvSpPr>
        <p:spPr>
          <a:xfrm>
            <a:off x="445757" y="6526595"/>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Service Professional</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63" name="TekstSylinder 159">
            <a:extLst>
              <a:ext uri="{FF2B5EF4-FFF2-40B4-BE49-F238E27FC236}">
                <a16:creationId xmlns:a16="http://schemas.microsoft.com/office/drawing/2014/main" id="{AC89B147-C880-4A6B-A259-27038205D91E}"/>
              </a:ext>
            </a:extLst>
          </p:cNvPr>
          <p:cNvSpPr txBox="1"/>
          <p:nvPr/>
        </p:nvSpPr>
        <p:spPr>
          <a:xfrm>
            <a:off x="1241151" y="2904021"/>
            <a:ext cx="22931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Skripte &amp; Makros</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 name="TekstSylinder 48">
            <a:extLst>
              <a:ext uri="{FF2B5EF4-FFF2-40B4-BE49-F238E27FC236}">
                <a16:creationId xmlns:a16="http://schemas.microsoft.com/office/drawing/2014/main" id="{6F1430B9-AB84-4C8E-B2AC-C71DFDB6EDFA}"/>
              </a:ext>
            </a:extLst>
          </p:cNvPr>
          <p:cNvSpPr txBox="1"/>
          <p:nvPr/>
        </p:nvSpPr>
        <p:spPr>
          <a:xfrm>
            <a:off x="3598949" y="2535324"/>
            <a:ext cx="2275156" cy="307777"/>
          </a:xfrm>
          <a:prstGeom prst="rect">
            <a:avLst/>
          </a:prstGeom>
          <a:noFill/>
        </p:spPr>
        <p:txBody>
          <a:bodyPr wrap="square" rtlCol="0">
            <a:spAutoFit/>
          </a:bodyPr>
          <a:lstStyle/>
          <a:p>
            <a:pPr algn="ctr"/>
            <a:r>
              <a:rPr lang="nb-NO" sz="1400" dirty="0" err="1"/>
              <a:t>Eingehende</a:t>
            </a:r>
            <a:r>
              <a:rPr lang="nb-NO" sz="1400" dirty="0"/>
              <a:t> </a:t>
            </a:r>
            <a:r>
              <a:rPr lang="nb-NO" sz="1400" dirty="0" err="1"/>
              <a:t>Anfragen</a:t>
            </a:r>
            <a:endParaRPr lang="en-US" sz="1400" dirty="0"/>
          </a:p>
        </p:txBody>
      </p:sp>
      <p:grpSp>
        <p:nvGrpSpPr>
          <p:cNvPr id="5" name="Group 4">
            <a:extLst>
              <a:ext uri="{FF2B5EF4-FFF2-40B4-BE49-F238E27FC236}">
                <a16:creationId xmlns:a16="http://schemas.microsoft.com/office/drawing/2014/main" id="{FEBBC393-8A79-439B-89E6-E9C64558B9EE}"/>
              </a:ext>
            </a:extLst>
          </p:cNvPr>
          <p:cNvGrpSpPr>
            <a:grpSpLocks noChangeAspect="1"/>
          </p:cNvGrpSpPr>
          <p:nvPr/>
        </p:nvGrpSpPr>
        <p:grpSpPr>
          <a:xfrm>
            <a:off x="3534275" y="2834475"/>
            <a:ext cx="2098754" cy="1735739"/>
            <a:chOff x="474116" y="2512248"/>
            <a:chExt cx="3352800" cy="2772872"/>
          </a:xfrm>
        </p:grpSpPr>
        <p:sp>
          <p:nvSpPr>
            <p:cNvPr id="6" name="Rektangel 5">
              <a:extLst>
                <a:ext uri="{FF2B5EF4-FFF2-40B4-BE49-F238E27FC236}">
                  <a16:creationId xmlns:a16="http://schemas.microsoft.com/office/drawing/2014/main" id="{DEB78CAF-AA6D-4F33-8889-10FF9DE2F18D}"/>
                </a:ext>
              </a:extLst>
            </p:cNvPr>
            <p:cNvSpPr/>
            <p:nvPr/>
          </p:nvSpPr>
          <p:spPr>
            <a:xfrm>
              <a:off x="474116" y="2512248"/>
              <a:ext cx="3352800" cy="27728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7" name="Rektangel 8">
              <a:extLst>
                <a:ext uri="{FF2B5EF4-FFF2-40B4-BE49-F238E27FC236}">
                  <a16:creationId xmlns:a16="http://schemas.microsoft.com/office/drawing/2014/main" id="{AD96EEA6-45FE-4DF4-AABA-C28E255E0091}"/>
                </a:ext>
              </a:extLst>
            </p:cNvPr>
            <p:cNvSpPr/>
            <p:nvPr/>
          </p:nvSpPr>
          <p:spPr>
            <a:xfrm>
              <a:off x="597941" y="2633484"/>
              <a:ext cx="3152775" cy="27966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rPr>
                <a:t>Anfrage</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8" name="Gruppe 32">
              <a:extLst>
                <a:ext uri="{FF2B5EF4-FFF2-40B4-BE49-F238E27FC236}">
                  <a16:creationId xmlns:a16="http://schemas.microsoft.com/office/drawing/2014/main" id="{52CE4585-661B-45D0-88F4-D55818BF8A8F}"/>
                </a:ext>
              </a:extLst>
            </p:cNvPr>
            <p:cNvGrpSpPr/>
            <p:nvPr/>
          </p:nvGrpSpPr>
          <p:grpSpPr>
            <a:xfrm>
              <a:off x="3517353" y="2731115"/>
              <a:ext cx="171450" cy="78581"/>
              <a:chOff x="3910012" y="2269331"/>
              <a:chExt cx="171450" cy="78581"/>
            </a:xfrm>
          </p:grpSpPr>
          <p:cxnSp>
            <p:nvCxnSpPr>
              <p:cNvPr id="32" name="Rett linje 26">
                <a:extLst>
                  <a:ext uri="{FF2B5EF4-FFF2-40B4-BE49-F238E27FC236}">
                    <a16:creationId xmlns:a16="http://schemas.microsoft.com/office/drawing/2014/main" id="{AB590505-06BF-4978-8E66-A037CCA5464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3" name="Rett linje 30">
                <a:extLst>
                  <a:ext uri="{FF2B5EF4-FFF2-40B4-BE49-F238E27FC236}">
                    <a16:creationId xmlns:a16="http://schemas.microsoft.com/office/drawing/2014/main" id="{013C9349-0837-4611-80C1-CA6AB2259101}"/>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4" name="Rett linje 31">
                <a:extLst>
                  <a:ext uri="{FF2B5EF4-FFF2-40B4-BE49-F238E27FC236}">
                    <a16:creationId xmlns:a16="http://schemas.microsoft.com/office/drawing/2014/main" id="{C5F68F6A-5549-4170-94E9-69F2EF3E7E8B}"/>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9" name="Grafikk 34" descr="Stjerne kontur">
              <a:extLst>
                <a:ext uri="{FF2B5EF4-FFF2-40B4-BE49-F238E27FC236}">
                  <a16:creationId xmlns:a16="http://schemas.microsoft.com/office/drawing/2014/main" id="{7ABE87C8-8135-435E-BDD4-717804425AE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107890">
              <a:off x="3330892" y="3023531"/>
              <a:ext cx="366950" cy="366950"/>
            </a:xfrm>
            <a:prstGeom prst="rect">
              <a:avLst/>
            </a:prstGeom>
          </p:spPr>
        </p:pic>
        <p:grpSp>
          <p:nvGrpSpPr>
            <p:cNvPr id="10" name="Gruppe 99">
              <a:extLst>
                <a:ext uri="{FF2B5EF4-FFF2-40B4-BE49-F238E27FC236}">
                  <a16:creationId xmlns:a16="http://schemas.microsoft.com/office/drawing/2014/main" id="{2D8D5D14-BCF7-42AA-8F68-C44A2BB351FF}"/>
                </a:ext>
              </a:extLst>
            </p:cNvPr>
            <p:cNvGrpSpPr/>
            <p:nvPr/>
          </p:nvGrpSpPr>
          <p:grpSpPr>
            <a:xfrm>
              <a:off x="597941" y="2981146"/>
              <a:ext cx="2621077" cy="759996"/>
              <a:chOff x="2095122" y="3034783"/>
              <a:chExt cx="2621077" cy="759996"/>
            </a:xfrm>
          </p:grpSpPr>
          <p:sp>
            <p:nvSpPr>
              <p:cNvPr id="28" name="Rektangel: avrundede hjørner 98">
                <a:extLst>
                  <a:ext uri="{FF2B5EF4-FFF2-40B4-BE49-F238E27FC236}">
                    <a16:creationId xmlns:a16="http://schemas.microsoft.com/office/drawing/2014/main" id="{235F0D65-35EC-4F85-AE13-8D35EE4D253D}"/>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9" name="Gruppe 10">
                <a:extLst>
                  <a:ext uri="{FF2B5EF4-FFF2-40B4-BE49-F238E27FC236}">
                    <a16:creationId xmlns:a16="http://schemas.microsoft.com/office/drawing/2014/main" id="{37FDE5F0-1BDE-49F9-8B92-F64D91759FC5}"/>
                  </a:ext>
                </a:extLst>
              </p:cNvPr>
              <p:cNvGrpSpPr/>
              <p:nvPr/>
            </p:nvGrpSpPr>
            <p:grpSpPr>
              <a:xfrm>
                <a:off x="2203510" y="3199310"/>
                <a:ext cx="461709" cy="430941"/>
                <a:chOff x="5676900" y="2528887"/>
                <a:chExt cx="551750" cy="487959"/>
              </a:xfrm>
            </p:grpSpPr>
            <p:sp>
              <p:nvSpPr>
                <p:cNvPr id="30" name="Ellipse 9">
                  <a:extLst>
                    <a:ext uri="{FF2B5EF4-FFF2-40B4-BE49-F238E27FC236}">
                      <a16:creationId xmlns:a16="http://schemas.microsoft.com/office/drawing/2014/main" id="{9BDFC470-3546-4FD6-86FD-0C7155A992C7}"/>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1" name="Grafikk 7" descr="Bruker med heldekkende fyll">
                  <a:extLst>
                    <a:ext uri="{FF2B5EF4-FFF2-40B4-BE49-F238E27FC236}">
                      <a16:creationId xmlns:a16="http://schemas.microsoft.com/office/drawing/2014/main" id="{7A66CB0A-4794-45BE-872E-0B7B5B96E68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1" name="Rett linje 100">
              <a:extLst>
                <a:ext uri="{FF2B5EF4-FFF2-40B4-BE49-F238E27FC236}">
                  <a16:creationId xmlns:a16="http://schemas.microsoft.com/office/drawing/2014/main" id="{FAF56C44-3993-4E13-9EDD-48FD43264AD1}"/>
                </a:ext>
              </a:extLst>
            </p:cNvPr>
            <p:cNvCxnSpPr>
              <a:cxnSpLocks/>
            </p:cNvCxnSpPr>
            <p:nvPr/>
          </p:nvCxnSpPr>
          <p:spPr>
            <a:xfrm>
              <a:off x="1287477" y="3235200"/>
              <a:ext cx="484440"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02">
              <a:extLst>
                <a:ext uri="{FF2B5EF4-FFF2-40B4-BE49-F238E27FC236}">
                  <a16:creationId xmlns:a16="http://schemas.microsoft.com/office/drawing/2014/main" id="{7BA3CC49-FB0A-42FC-BE0D-684284013286}"/>
                </a:ext>
              </a:extLst>
            </p:cNvPr>
            <p:cNvCxnSpPr>
              <a:cxnSpLocks/>
            </p:cNvCxnSpPr>
            <p:nvPr/>
          </p:nvCxnSpPr>
          <p:spPr>
            <a:xfrm>
              <a:off x="1287477" y="3387600"/>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ett linje 104">
              <a:extLst>
                <a:ext uri="{FF2B5EF4-FFF2-40B4-BE49-F238E27FC236}">
                  <a16:creationId xmlns:a16="http://schemas.microsoft.com/office/drawing/2014/main" id="{84C4A421-D724-4AD6-9E0F-80E074582B8F}"/>
                </a:ext>
              </a:extLst>
            </p:cNvPr>
            <p:cNvCxnSpPr>
              <a:cxnSpLocks/>
            </p:cNvCxnSpPr>
            <p:nvPr/>
          </p:nvCxnSpPr>
          <p:spPr>
            <a:xfrm>
              <a:off x="1287476" y="3521548"/>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 name="Gruppe 105">
              <a:extLst>
                <a:ext uri="{FF2B5EF4-FFF2-40B4-BE49-F238E27FC236}">
                  <a16:creationId xmlns:a16="http://schemas.microsoft.com/office/drawing/2014/main" id="{0AE69FAB-BBB5-4601-AA1C-68AA6B6FE080}"/>
                </a:ext>
              </a:extLst>
            </p:cNvPr>
            <p:cNvGrpSpPr/>
            <p:nvPr/>
          </p:nvGrpSpPr>
          <p:grpSpPr>
            <a:xfrm>
              <a:off x="597941" y="3855490"/>
              <a:ext cx="2621077" cy="759996"/>
              <a:chOff x="2095122" y="3034783"/>
              <a:chExt cx="2621077" cy="759996"/>
            </a:xfrm>
          </p:grpSpPr>
          <p:sp>
            <p:nvSpPr>
              <p:cNvPr id="24" name="Rektangel: avrundede hjørner 106">
                <a:extLst>
                  <a:ext uri="{FF2B5EF4-FFF2-40B4-BE49-F238E27FC236}">
                    <a16:creationId xmlns:a16="http://schemas.microsoft.com/office/drawing/2014/main" id="{775CD080-DB7F-400D-B10E-124449FAA6A2}"/>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5" name="Gruppe 107">
                <a:extLst>
                  <a:ext uri="{FF2B5EF4-FFF2-40B4-BE49-F238E27FC236}">
                    <a16:creationId xmlns:a16="http://schemas.microsoft.com/office/drawing/2014/main" id="{1BC2836F-2AB9-4CE5-A972-4543FA742377}"/>
                  </a:ext>
                </a:extLst>
              </p:cNvPr>
              <p:cNvGrpSpPr/>
              <p:nvPr/>
            </p:nvGrpSpPr>
            <p:grpSpPr>
              <a:xfrm>
                <a:off x="2203510" y="3199310"/>
                <a:ext cx="461709" cy="430941"/>
                <a:chOff x="5676900" y="2528887"/>
                <a:chExt cx="551750" cy="487959"/>
              </a:xfrm>
            </p:grpSpPr>
            <p:sp>
              <p:nvSpPr>
                <p:cNvPr id="26" name="Ellipse 108">
                  <a:extLst>
                    <a:ext uri="{FF2B5EF4-FFF2-40B4-BE49-F238E27FC236}">
                      <a16:creationId xmlns:a16="http://schemas.microsoft.com/office/drawing/2014/main" id="{0989715D-1505-4B43-BD50-8A4A704190EC}"/>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7" name="Grafikk 109" descr="Bruker med heldekkende fyll">
                  <a:extLst>
                    <a:ext uri="{FF2B5EF4-FFF2-40B4-BE49-F238E27FC236}">
                      <a16:creationId xmlns:a16="http://schemas.microsoft.com/office/drawing/2014/main" id="{4E6F55E8-9464-4F4F-B279-C9D18EAD422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5" name="Rett linje 110">
              <a:extLst>
                <a:ext uri="{FF2B5EF4-FFF2-40B4-BE49-F238E27FC236}">
                  <a16:creationId xmlns:a16="http://schemas.microsoft.com/office/drawing/2014/main" id="{82936D0A-74D8-4AE6-A383-AA02157DC6AB}"/>
                </a:ext>
              </a:extLst>
            </p:cNvPr>
            <p:cNvCxnSpPr>
              <a:cxnSpLocks/>
            </p:cNvCxnSpPr>
            <p:nvPr/>
          </p:nvCxnSpPr>
          <p:spPr>
            <a:xfrm>
              <a:off x="1252404" y="4079762"/>
              <a:ext cx="1675065" cy="0"/>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11">
              <a:extLst>
                <a:ext uri="{FF2B5EF4-FFF2-40B4-BE49-F238E27FC236}">
                  <a16:creationId xmlns:a16="http://schemas.microsoft.com/office/drawing/2014/main" id="{89E06436-D240-4734-ADD7-A31257D41E0F}"/>
                </a:ext>
              </a:extLst>
            </p:cNvPr>
            <p:cNvCxnSpPr>
              <a:cxnSpLocks/>
            </p:cNvCxnSpPr>
            <p:nvPr/>
          </p:nvCxnSpPr>
          <p:spPr>
            <a:xfrm>
              <a:off x="1242879" y="421904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12">
              <a:extLst>
                <a:ext uri="{FF2B5EF4-FFF2-40B4-BE49-F238E27FC236}">
                  <a16:creationId xmlns:a16="http://schemas.microsoft.com/office/drawing/2014/main" id="{EB6A3AE0-67C8-40CF-A6D7-19A37D903AF1}"/>
                </a:ext>
              </a:extLst>
            </p:cNvPr>
            <p:cNvCxnSpPr>
              <a:cxnSpLocks/>
            </p:cNvCxnSpPr>
            <p:nvPr/>
          </p:nvCxnSpPr>
          <p:spPr>
            <a:xfrm>
              <a:off x="1252404" y="437423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ktangel: avrundede hjørner 119">
              <a:extLst>
                <a:ext uri="{FF2B5EF4-FFF2-40B4-BE49-F238E27FC236}">
                  <a16:creationId xmlns:a16="http://schemas.microsoft.com/office/drawing/2014/main" id="{2FC26788-A548-4D85-9437-4661DE960454}"/>
                </a:ext>
              </a:extLst>
            </p:cNvPr>
            <p:cNvSpPr/>
            <p:nvPr/>
          </p:nvSpPr>
          <p:spPr>
            <a:xfrm>
              <a:off x="597941" y="4720236"/>
              <a:ext cx="2621077" cy="378584"/>
            </a:xfrm>
            <a:prstGeom prst="roundRect">
              <a:avLst/>
            </a:prstGeom>
            <a:solidFill>
              <a:schemeClr val="accent3">
                <a:lumMod val="20000"/>
                <a:lumOff val="80000"/>
              </a:schemeClr>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 name="Rett linje 123">
              <a:extLst>
                <a:ext uri="{FF2B5EF4-FFF2-40B4-BE49-F238E27FC236}">
                  <a16:creationId xmlns:a16="http://schemas.microsoft.com/office/drawing/2014/main" id="{F0467DE7-DF2E-4197-BD6D-1EC6DF66F356}"/>
                </a:ext>
              </a:extLst>
            </p:cNvPr>
            <p:cNvCxnSpPr>
              <a:cxnSpLocks/>
            </p:cNvCxnSpPr>
            <p:nvPr/>
          </p:nvCxnSpPr>
          <p:spPr>
            <a:xfrm>
              <a:off x="1242878" y="4863521"/>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25">
              <a:extLst>
                <a:ext uri="{FF2B5EF4-FFF2-40B4-BE49-F238E27FC236}">
                  <a16:creationId xmlns:a16="http://schemas.microsoft.com/office/drawing/2014/main" id="{AD2D842C-8454-4B51-94B0-11D9EDBBCF3E}"/>
                </a:ext>
              </a:extLst>
            </p:cNvPr>
            <p:cNvCxnSpPr>
              <a:cxnSpLocks/>
            </p:cNvCxnSpPr>
            <p:nvPr/>
          </p:nvCxnSpPr>
          <p:spPr>
            <a:xfrm>
              <a:off x="1252404" y="4971448"/>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1" name="Grafikk 141" descr="Tilbake med heldekkende fyll">
              <a:extLst>
                <a:ext uri="{FF2B5EF4-FFF2-40B4-BE49-F238E27FC236}">
                  <a16:creationId xmlns:a16="http://schemas.microsoft.com/office/drawing/2014/main" id="{64CC1CC0-14E1-487C-8939-047876B5801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658391" y="2658978"/>
              <a:ext cx="201424" cy="201424"/>
            </a:xfrm>
            <a:prstGeom prst="rect">
              <a:avLst/>
            </a:prstGeom>
          </p:spPr>
        </p:pic>
        <p:pic>
          <p:nvPicPr>
            <p:cNvPr id="22" name="Grafikk 143" descr="Pil: roter mot venstre med heldekkende fyll">
              <a:extLst>
                <a:ext uri="{FF2B5EF4-FFF2-40B4-BE49-F238E27FC236}">
                  <a16:creationId xmlns:a16="http://schemas.microsoft.com/office/drawing/2014/main" id="{EA97A94D-35E2-400A-B221-EFBE7050947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930732" y="2664443"/>
              <a:ext cx="201424" cy="201424"/>
            </a:xfrm>
            <a:prstGeom prst="rect">
              <a:avLst/>
            </a:prstGeom>
          </p:spPr>
        </p:pic>
        <p:pic>
          <p:nvPicPr>
            <p:cNvPr id="23" name="Grafikk 151" descr="Pil: vannrett U-sving med heldekkende fyll">
              <a:extLst>
                <a:ext uri="{FF2B5EF4-FFF2-40B4-BE49-F238E27FC236}">
                  <a16:creationId xmlns:a16="http://schemas.microsoft.com/office/drawing/2014/main" id="{78C74428-A4DB-4F2E-AEAF-BB249BE8103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203074" y="2658818"/>
              <a:ext cx="197683" cy="197683"/>
            </a:xfrm>
            <a:prstGeom prst="rect">
              <a:avLst/>
            </a:prstGeom>
          </p:spPr>
        </p:pic>
      </p:grpSp>
      <p:grpSp>
        <p:nvGrpSpPr>
          <p:cNvPr id="39" name="Group 38">
            <a:extLst>
              <a:ext uri="{FF2B5EF4-FFF2-40B4-BE49-F238E27FC236}">
                <a16:creationId xmlns:a16="http://schemas.microsoft.com/office/drawing/2014/main" id="{9A506573-25D8-48D7-ABBF-4377549D05E9}"/>
              </a:ext>
            </a:extLst>
          </p:cNvPr>
          <p:cNvGrpSpPr>
            <a:grpSpLocks noChangeAspect="1"/>
          </p:cNvGrpSpPr>
          <p:nvPr/>
        </p:nvGrpSpPr>
        <p:grpSpPr>
          <a:xfrm>
            <a:off x="2920853" y="2329807"/>
            <a:ext cx="503999" cy="503999"/>
            <a:chOff x="9806918" y="4214622"/>
            <a:chExt cx="1288073" cy="1329581"/>
          </a:xfrm>
        </p:grpSpPr>
        <p:grpSp>
          <p:nvGrpSpPr>
            <p:cNvPr id="42" name="Gruppe 25">
              <a:extLst>
                <a:ext uri="{FF2B5EF4-FFF2-40B4-BE49-F238E27FC236}">
                  <a16:creationId xmlns:a16="http://schemas.microsoft.com/office/drawing/2014/main" id="{42AD7B4D-1089-4119-BD71-9EF727E5DD5A}"/>
                </a:ext>
              </a:extLst>
            </p:cNvPr>
            <p:cNvGrpSpPr/>
            <p:nvPr/>
          </p:nvGrpSpPr>
          <p:grpSpPr>
            <a:xfrm>
              <a:off x="9806918" y="4214622"/>
              <a:ext cx="1288073" cy="1329581"/>
              <a:chOff x="3686623" y="4754761"/>
              <a:chExt cx="662840" cy="673990"/>
            </a:xfrm>
            <a:solidFill>
              <a:schemeClr val="bg1"/>
            </a:solidFill>
          </p:grpSpPr>
          <p:pic>
            <p:nvPicPr>
              <p:cNvPr id="44" name="Grafikk 18" descr="Brukere">
                <a:extLst>
                  <a:ext uri="{FF2B5EF4-FFF2-40B4-BE49-F238E27FC236}">
                    <a16:creationId xmlns:a16="http://schemas.microsoft.com/office/drawing/2014/main" id="{8D998085-54D3-4598-900A-9D163B4818EE}"/>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764928" y="4793701"/>
                <a:ext cx="541062" cy="541062"/>
              </a:xfrm>
              <a:prstGeom prst="rect">
                <a:avLst/>
              </a:prstGeom>
            </p:spPr>
          </p:pic>
          <p:sp>
            <p:nvSpPr>
              <p:cNvPr id="45" name="Ellipse 51">
                <a:extLst>
                  <a:ext uri="{FF2B5EF4-FFF2-40B4-BE49-F238E27FC236}">
                    <a16:creationId xmlns:a16="http://schemas.microsoft.com/office/drawing/2014/main" id="{F5E7F0FB-1B42-453D-8A82-44873EBE5639}"/>
                  </a:ext>
                </a:extLst>
              </p:cNvPr>
              <p:cNvSpPr/>
              <p:nvPr/>
            </p:nvSpPr>
            <p:spPr>
              <a:xfrm>
                <a:off x="3686623" y="4754761"/>
                <a:ext cx="662840" cy="673990"/>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1" name="Graphic 40" descr="Ticket outline">
              <a:extLst>
                <a:ext uri="{FF2B5EF4-FFF2-40B4-BE49-F238E27FC236}">
                  <a16:creationId xmlns:a16="http://schemas.microsoft.com/office/drawing/2014/main" id="{9E0CA91B-4B1C-48DD-A05C-32637E16EBE9}"/>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1170745">
              <a:off x="9996816" y="4358323"/>
              <a:ext cx="914400" cy="914400"/>
            </a:xfrm>
            <a:prstGeom prst="rect">
              <a:avLst/>
            </a:prstGeom>
          </p:spPr>
        </p:pic>
      </p:grpSp>
      <p:sp>
        <p:nvSpPr>
          <p:cNvPr id="46" name="TekstSylinder 48">
            <a:extLst>
              <a:ext uri="{FF2B5EF4-FFF2-40B4-BE49-F238E27FC236}">
                <a16:creationId xmlns:a16="http://schemas.microsoft.com/office/drawing/2014/main" id="{21C0CA1C-4DA7-4824-9B95-0320A3D41F82}"/>
              </a:ext>
            </a:extLst>
          </p:cNvPr>
          <p:cNvSpPr txBox="1"/>
          <p:nvPr/>
        </p:nvSpPr>
        <p:spPr>
          <a:xfrm>
            <a:off x="2109226" y="1775872"/>
            <a:ext cx="1976097" cy="523220"/>
          </a:xfrm>
          <a:prstGeom prst="rect">
            <a:avLst/>
          </a:prstGeom>
          <a:noFill/>
        </p:spPr>
        <p:txBody>
          <a:bodyPr wrap="square" rtlCol="0">
            <a:spAutoFit/>
          </a:bodyPr>
          <a:lstStyle/>
          <a:p>
            <a:pPr algn="ctr"/>
            <a:r>
              <a:rPr lang="nb-NO" sz="1400" dirty="0" err="1"/>
              <a:t>Empfangsbestätigung</a:t>
            </a:r>
            <a:r>
              <a:rPr lang="nb-NO" sz="1400" dirty="0"/>
              <a:t> an den </a:t>
            </a:r>
            <a:r>
              <a:rPr lang="nb-NO" sz="1400" dirty="0" err="1"/>
              <a:t>Absender</a:t>
            </a:r>
            <a:endParaRPr lang="nb-NO" sz="1400" dirty="0"/>
          </a:p>
        </p:txBody>
      </p:sp>
      <p:grpSp>
        <p:nvGrpSpPr>
          <p:cNvPr id="43" name="Group 42">
            <a:extLst>
              <a:ext uri="{FF2B5EF4-FFF2-40B4-BE49-F238E27FC236}">
                <a16:creationId xmlns:a16="http://schemas.microsoft.com/office/drawing/2014/main" id="{34D8BEE6-825E-4B4C-81FC-58DEAF186A6F}"/>
              </a:ext>
            </a:extLst>
          </p:cNvPr>
          <p:cNvGrpSpPr/>
          <p:nvPr/>
        </p:nvGrpSpPr>
        <p:grpSpPr>
          <a:xfrm>
            <a:off x="5611913" y="3402270"/>
            <a:ext cx="1631169" cy="643789"/>
            <a:chOff x="1867569" y="5241223"/>
            <a:chExt cx="2293124" cy="905047"/>
          </a:xfrm>
        </p:grpSpPr>
        <p:sp>
          <p:nvSpPr>
            <p:cNvPr id="116" name="Rektangel: avrundede hjørner 164">
              <a:extLst>
                <a:ext uri="{FF2B5EF4-FFF2-40B4-BE49-F238E27FC236}">
                  <a16:creationId xmlns:a16="http://schemas.microsoft.com/office/drawing/2014/main" id="{2F37DD9D-52C7-4AC1-B339-9DFF8B18FC0F}"/>
                </a:ext>
              </a:extLst>
            </p:cNvPr>
            <p:cNvSpPr/>
            <p:nvPr/>
          </p:nvSpPr>
          <p:spPr>
            <a:xfrm>
              <a:off x="2102189" y="5649048"/>
              <a:ext cx="1794372" cy="48382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17" name="TekstSylinder 159">
              <a:extLst>
                <a:ext uri="{FF2B5EF4-FFF2-40B4-BE49-F238E27FC236}">
                  <a16:creationId xmlns:a16="http://schemas.microsoft.com/office/drawing/2014/main" id="{5B5A1C5C-7F03-49A0-8FA7-8F0341E94282}"/>
                </a:ext>
              </a:extLst>
            </p:cNvPr>
            <p:cNvSpPr txBox="1"/>
            <p:nvPr/>
          </p:nvSpPr>
          <p:spPr>
            <a:xfrm>
              <a:off x="1867569" y="5241223"/>
              <a:ext cx="2293124" cy="4326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dirty="0" err="1"/>
                <a:t>Kategorisierung</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18" name="Graphic 117" descr="Network diagram outline">
              <a:extLst>
                <a:ext uri="{FF2B5EF4-FFF2-40B4-BE49-F238E27FC236}">
                  <a16:creationId xmlns:a16="http://schemas.microsoft.com/office/drawing/2014/main" id="{0A17689F-A2AA-46C4-9B26-F60414F59A34}"/>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10800000">
              <a:off x="2123172" y="5625062"/>
              <a:ext cx="521208" cy="521208"/>
            </a:xfrm>
            <a:prstGeom prst="rect">
              <a:avLst/>
            </a:prstGeom>
          </p:spPr>
        </p:pic>
        <p:cxnSp>
          <p:nvCxnSpPr>
            <p:cNvPr id="119" name="Rett linje 171">
              <a:extLst>
                <a:ext uri="{FF2B5EF4-FFF2-40B4-BE49-F238E27FC236}">
                  <a16:creationId xmlns:a16="http://schemas.microsoft.com/office/drawing/2014/main" id="{DBECD34C-6045-4D16-956D-07C5B0CADA6B}"/>
                </a:ext>
              </a:extLst>
            </p:cNvPr>
            <p:cNvCxnSpPr>
              <a:cxnSpLocks/>
            </p:cNvCxnSpPr>
            <p:nvPr/>
          </p:nvCxnSpPr>
          <p:spPr>
            <a:xfrm>
              <a:off x="2836087" y="5782087"/>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Rett linje 171">
              <a:extLst>
                <a:ext uri="{FF2B5EF4-FFF2-40B4-BE49-F238E27FC236}">
                  <a16:creationId xmlns:a16="http://schemas.microsoft.com/office/drawing/2014/main" id="{33AB1EF5-A11B-44E9-8125-3C1D3D71CB5A}"/>
                </a:ext>
              </a:extLst>
            </p:cNvPr>
            <p:cNvCxnSpPr>
              <a:cxnSpLocks/>
            </p:cNvCxnSpPr>
            <p:nvPr/>
          </p:nvCxnSpPr>
          <p:spPr>
            <a:xfrm>
              <a:off x="2836088" y="5887595"/>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Rett linje 171">
              <a:extLst>
                <a:ext uri="{FF2B5EF4-FFF2-40B4-BE49-F238E27FC236}">
                  <a16:creationId xmlns:a16="http://schemas.microsoft.com/office/drawing/2014/main" id="{C3AA3E82-59B7-47D6-9DF5-C79149B9520D}"/>
                </a:ext>
              </a:extLst>
            </p:cNvPr>
            <p:cNvCxnSpPr>
              <a:cxnSpLocks/>
            </p:cNvCxnSpPr>
            <p:nvPr/>
          </p:nvCxnSpPr>
          <p:spPr>
            <a:xfrm>
              <a:off x="2836088" y="5991538"/>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7E9EE3A4-49EB-472B-A1A6-C24EBF2723DA}"/>
              </a:ext>
            </a:extLst>
          </p:cNvPr>
          <p:cNvGrpSpPr>
            <a:grpSpLocks noChangeAspect="1"/>
          </p:cNvGrpSpPr>
          <p:nvPr/>
        </p:nvGrpSpPr>
        <p:grpSpPr>
          <a:xfrm>
            <a:off x="8391204" y="1973686"/>
            <a:ext cx="1631169" cy="1584779"/>
            <a:chOff x="9005613" y="1026821"/>
            <a:chExt cx="2457222" cy="2387327"/>
          </a:xfrm>
        </p:grpSpPr>
        <p:grpSp>
          <p:nvGrpSpPr>
            <p:cNvPr id="129" name="Group 128">
              <a:extLst>
                <a:ext uri="{FF2B5EF4-FFF2-40B4-BE49-F238E27FC236}">
                  <a16:creationId xmlns:a16="http://schemas.microsoft.com/office/drawing/2014/main" id="{AB329BDB-B3BE-4245-B240-507BD4E7F00B}"/>
                </a:ext>
              </a:extLst>
            </p:cNvPr>
            <p:cNvGrpSpPr>
              <a:grpSpLocks noChangeAspect="1"/>
            </p:cNvGrpSpPr>
            <p:nvPr/>
          </p:nvGrpSpPr>
          <p:grpSpPr>
            <a:xfrm>
              <a:off x="9242659" y="1809218"/>
              <a:ext cx="1983133" cy="1604930"/>
              <a:chOff x="6345059" y="2072906"/>
              <a:chExt cx="2675346" cy="2196766"/>
            </a:xfrm>
          </p:grpSpPr>
          <p:sp>
            <p:nvSpPr>
              <p:cNvPr id="130" name="Rektangel 58">
                <a:extLst>
                  <a:ext uri="{FF2B5EF4-FFF2-40B4-BE49-F238E27FC236}">
                    <a16:creationId xmlns:a16="http://schemas.microsoft.com/office/drawing/2014/main" id="{73B8DF3A-6A0B-4876-96D5-09FBF56218A8}"/>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31" name="Rektangel: avrundede hjørner 57">
                <a:extLst>
                  <a:ext uri="{FF2B5EF4-FFF2-40B4-BE49-F238E27FC236}">
                    <a16:creationId xmlns:a16="http://schemas.microsoft.com/office/drawing/2014/main" id="{95920539-2C97-4E6B-90C0-6AABF3ADF834}"/>
                  </a:ext>
                </a:extLst>
              </p:cNvPr>
              <p:cNvSpPr>
                <a:spLocks noChangeAspect="1"/>
              </p:cNvSpPr>
              <p:nvPr/>
            </p:nvSpPr>
            <p:spPr>
              <a:xfrm>
                <a:off x="6547957" y="2630567"/>
                <a:ext cx="2117864" cy="143547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2" name="Rett linje 70">
                <a:extLst>
                  <a:ext uri="{FF2B5EF4-FFF2-40B4-BE49-F238E27FC236}">
                    <a16:creationId xmlns:a16="http://schemas.microsoft.com/office/drawing/2014/main" id="{EE25FEFF-14B2-4EF5-B133-A422EB14030E}"/>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33" name="Rett linje 70">
                <a:extLst>
                  <a:ext uri="{FF2B5EF4-FFF2-40B4-BE49-F238E27FC236}">
                    <a16:creationId xmlns:a16="http://schemas.microsoft.com/office/drawing/2014/main" id="{EA352D18-F2CD-4472-B3C5-8B30D779D219}"/>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4" name="Rett linje 70">
                <a:extLst>
                  <a:ext uri="{FF2B5EF4-FFF2-40B4-BE49-F238E27FC236}">
                    <a16:creationId xmlns:a16="http://schemas.microsoft.com/office/drawing/2014/main" id="{38014832-209C-4175-9C90-33CE408CF94B}"/>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5" name="Rett linje 70">
                <a:extLst>
                  <a:ext uri="{FF2B5EF4-FFF2-40B4-BE49-F238E27FC236}">
                    <a16:creationId xmlns:a16="http://schemas.microsoft.com/office/drawing/2014/main" id="{F6A49395-5FFB-4096-A27B-DB471119521A}"/>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6" name="Rett linje 70">
                <a:extLst>
                  <a:ext uri="{FF2B5EF4-FFF2-40B4-BE49-F238E27FC236}">
                    <a16:creationId xmlns:a16="http://schemas.microsoft.com/office/drawing/2014/main" id="{7F1E7763-17FD-4935-A038-EDDC90D13346}"/>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7" name="Rett linje 70">
                <a:extLst>
                  <a:ext uri="{FF2B5EF4-FFF2-40B4-BE49-F238E27FC236}">
                    <a16:creationId xmlns:a16="http://schemas.microsoft.com/office/drawing/2014/main" id="{E2C250D2-F466-49A1-8DE3-6FD337FAF048}"/>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8" name="Rett linje 70">
                <a:extLst>
                  <a:ext uri="{FF2B5EF4-FFF2-40B4-BE49-F238E27FC236}">
                    <a16:creationId xmlns:a16="http://schemas.microsoft.com/office/drawing/2014/main" id="{3E59184D-7AC6-42F9-B5BE-53301EE3D380}"/>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9" name="Rett linje 70">
                <a:extLst>
                  <a:ext uri="{FF2B5EF4-FFF2-40B4-BE49-F238E27FC236}">
                    <a16:creationId xmlns:a16="http://schemas.microsoft.com/office/drawing/2014/main" id="{547C359E-025D-4822-B1AC-141D7C898F6C}"/>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0" name="Rektangel 54">
                <a:extLst>
                  <a:ext uri="{FF2B5EF4-FFF2-40B4-BE49-F238E27FC236}">
                    <a16:creationId xmlns:a16="http://schemas.microsoft.com/office/drawing/2014/main" id="{5935A355-2959-407B-A7BB-7427A4E767B6}"/>
                  </a:ext>
                </a:extLst>
              </p:cNvPr>
              <p:cNvSpPr/>
              <p:nvPr/>
            </p:nvSpPr>
            <p:spPr>
              <a:xfrm>
                <a:off x="6448020" y="2164649"/>
                <a:ext cx="2469424" cy="4274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FFFFFF"/>
                    </a:solidFill>
                    <a:effectLst/>
                    <a:uLnTx/>
                    <a:uFillTx/>
                    <a:latin typeface="Arial" panose="020B0604020202020204"/>
                    <a:ea typeface="+mn-ea"/>
                    <a:cs typeface="+mn-cs"/>
                  </a:rPr>
                  <a:t>Antwortzeit</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1" name="Freeform: Shape 140">
                <a:extLst>
                  <a:ext uri="{FF2B5EF4-FFF2-40B4-BE49-F238E27FC236}">
                    <a16:creationId xmlns:a16="http://schemas.microsoft.com/office/drawing/2014/main" id="{E7C5A234-1A55-47C7-93F0-5417896DBABE}"/>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42" name="TekstSylinder 48">
              <a:extLst>
                <a:ext uri="{FF2B5EF4-FFF2-40B4-BE49-F238E27FC236}">
                  <a16:creationId xmlns:a16="http://schemas.microsoft.com/office/drawing/2014/main" id="{C4B6BF2A-8C39-4709-B7E7-F3D97A20A588}"/>
                </a:ext>
              </a:extLst>
            </p:cNvPr>
            <p:cNvSpPr txBox="1"/>
            <p:nvPr/>
          </p:nvSpPr>
          <p:spPr>
            <a:xfrm>
              <a:off x="9005613" y="1026821"/>
              <a:ext cx="2457222" cy="788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Standard Dashboard</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sp>
        <p:nvSpPr>
          <p:cNvPr id="144" name="TekstSylinder 48">
            <a:extLst>
              <a:ext uri="{FF2B5EF4-FFF2-40B4-BE49-F238E27FC236}">
                <a16:creationId xmlns:a16="http://schemas.microsoft.com/office/drawing/2014/main" id="{5607F8B0-A978-4F87-914E-FC9C1256CDAA}"/>
              </a:ext>
            </a:extLst>
          </p:cNvPr>
          <p:cNvSpPr txBox="1"/>
          <p:nvPr/>
        </p:nvSpPr>
        <p:spPr>
          <a:xfrm>
            <a:off x="4823994" y="1778093"/>
            <a:ext cx="2327554" cy="523220"/>
          </a:xfrm>
          <a:prstGeom prst="rect">
            <a:avLst/>
          </a:prstGeom>
          <a:noFill/>
        </p:spPr>
        <p:txBody>
          <a:bodyPr wrap="square" rtlCol="0">
            <a:spAutoFit/>
          </a:bodyPr>
          <a:lstStyle/>
          <a:p>
            <a:pPr algn="ctr"/>
            <a:r>
              <a:rPr lang="nb-NO" sz="1400" dirty="0" err="1"/>
              <a:t>Nachricht</a:t>
            </a:r>
            <a:r>
              <a:rPr lang="nb-NO" sz="1400" dirty="0"/>
              <a:t> an den </a:t>
            </a:r>
            <a:r>
              <a:rPr lang="nb-NO" sz="1400" dirty="0" err="1"/>
              <a:t>Bearbeiter</a:t>
            </a:r>
            <a:endParaRPr lang="en-US" sz="1400" dirty="0"/>
          </a:p>
        </p:txBody>
      </p:sp>
      <p:grpSp>
        <p:nvGrpSpPr>
          <p:cNvPr id="145" name="Group 144">
            <a:extLst>
              <a:ext uri="{FF2B5EF4-FFF2-40B4-BE49-F238E27FC236}">
                <a16:creationId xmlns:a16="http://schemas.microsoft.com/office/drawing/2014/main" id="{6B090EA7-D2EF-4925-85C5-0F4A930FD1FE}"/>
              </a:ext>
            </a:extLst>
          </p:cNvPr>
          <p:cNvGrpSpPr/>
          <p:nvPr/>
        </p:nvGrpSpPr>
        <p:grpSpPr>
          <a:xfrm>
            <a:off x="5753435" y="2336699"/>
            <a:ext cx="503999" cy="503999"/>
            <a:chOff x="9693790" y="483661"/>
            <a:chExt cx="708531" cy="708529"/>
          </a:xfrm>
        </p:grpSpPr>
        <p:sp>
          <p:nvSpPr>
            <p:cNvPr id="146" name="Oval 145">
              <a:extLst>
                <a:ext uri="{FF2B5EF4-FFF2-40B4-BE49-F238E27FC236}">
                  <a16:creationId xmlns:a16="http://schemas.microsoft.com/office/drawing/2014/main" id="{13B7C6E7-DED9-453C-85B8-81BD89E8019D}"/>
                </a:ext>
              </a:extLst>
            </p:cNvPr>
            <p:cNvSpPr/>
            <p:nvPr/>
          </p:nvSpPr>
          <p:spPr>
            <a:xfrm>
              <a:off x="9693790" y="483661"/>
              <a:ext cx="708531" cy="70852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7" name="Graphic 146" descr="Bell with solid fill">
              <a:extLst>
                <a:ext uri="{FF2B5EF4-FFF2-40B4-BE49-F238E27FC236}">
                  <a16:creationId xmlns:a16="http://schemas.microsoft.com/office/drawing/2014/main" id="{FD7BFCDB-3D93-4574-9F26-36B5A88B59AF}"/>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782350" y="558248"/>
              <a:ext cx="559354" cy="559354"/>
            </a:xfrm>
            <a:prstGeom prst="rect">
              <a:avLst/>
            </a:prstGeom>
          </p:spPr>
        </p:pic>
      </p:grpSp>
      <p:grpSp>
        <p:nvGrpSpPr>
          <p:cNvPr id="52" name="Group 51">
            <a:extLst>
              <a:ext uri="{FF2B5EF4-FFF2-40B4-BE49-F238E27FC236}">
                <a16:creationId xmlns:a16="http://schemas.microsoft.com/office/drawing/2014/main" id="{024A541E-9D1D-46BE-A4D4-01CAB3033E3E}"/>
              </a:ext>
            </a:extLst>
          </p:cNvPr>
          <p:cNvGrpSpPr>
            <a:grpSpLocks noChangeAspect="1"/>
          </p:cNvGrpSpPr>
          <p:nvPr/>
        </p:nvGrpSpPr>
        <p:grpSpPr>
          <a:xfrm>
            <a:off x="7057622" y="2342729"/>
            <a:ext cx="1226689" cy="936920"/>
            <a:chOff x="7763119" y="4750521"/>
            <a:chExt cx="2293124" cy="1751436"/>
          </a:xfrm>
        </p:grpSpPr>
        <p:sp>
          <p:nvSpPr>
            <p:cNvPr id="257" name="TekstSylinder 159">
              <a:extLst>
                <a:ext uri="{FF2B5EF4-FFF2-40B4-BE49-F238E27FC236}">
                  <a16:creationId xmlns:a16="http://schemas.microsoft.com/office/drawing/2014/main" id="{194F7ED7-8E2D-4134-8E99-1A9EF43E46D7}"/>
                </a:ext>
              </a:extLst>
            </p:cNvPr>
            <p:cNvSpPr txBox="1"/>
            <p:nvPr/>
          </p:nvSpPr>
          <p:spPr>
            <a:xfrm>
              <a:off x="7763119" y="4750521"/>
              <a:ext cx="2293124" cy="5753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dirty="0" err="1"/>
                <a:t>Verlauf</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20" name="Group 219">
              <a:extLst>
                <a:ext uri="{FF2B5EF4-FFF2-40B4-BE49-F238E27FC236}">
                  <a16:creationId xmlns:a16="http://schemas.microsoft.com/office/drawing/2014/main" id="{8861290B-E9AC-45F4-A300-3C1BDA1BB6E4}"/>
                </a:ext>
              </a:extLst>
            </p:cNvPr>
            <p:cNvGrpSpPr/>
            <p:nvPr/>
          </p:nvGrpSpPr>
          <p:grpSpPr>
            <a:xfrm>
              <a:off x="8226964" y="5290037"/>
              <a:ext cx="1198179" cy="1211920"/>
              <a:chOff x="5391806" y="3069021"/>
              <a:chExt cx="1198179" cy="1211920"/>
            </a:xfrm>
          </p:grpSpPr>
          <p:sp>
            <p:nvSpPr>
              <p:cNvPr id="221" name="Flowchart: Multidocument 220">
                <a:extLst>
                  <a:ext uri="{FF2B5EF4-FFF2-40B4-BE49-F238E27FC236}">
                    <a16:creationId xmlns:a16="http://schemas.microsoft.com/office/drawing/2014/main" id="{D9EF0488-495A-4211-8348-73C92468E70E}"/>
                  </a:ext>
                </a:extLst>
              </p:cNvPr>
              <p:cNvSpPr/>
              <p:nvPr/>
            </p:nvSpPr>
            <p:spPr>
              <a:xfrm>
                <a:off x="5391806" y="3069021"/>
                <a:ext cx="1198179" cy="1211920"/>
              </a:xfrm>
              <a:prstGeom prst="flowChartMultidocument">
                <a:avLst/>
              </a:prstGeom>
              <a:solidFill>
                <a:schemeClr val="bg1"/>
              </a:solid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w="0"/>
                  <a:solidFill>
                    <a:srgbClr val="005E58"/>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cxnSp>
            <p:nvCxnSpPr>
              <p:cNvPr id="222" name="Rett linje 193">
                <a:extLst>
                  <a:ext uri="{FF2B5EF4-FFF2-40B4-BE49-F238E27FC236}">
                    <a16:creationId xmlns:a16="http://schemas.microsoft.com/office/drawing/2014/main" id="{477D8BB4-B43D-40AB-A7F5-EF65E5AAF0D5}"/>
                  </a:ext>
                </a:extLst>
              </p:cNvPr>
              <p:cNvCxnSpPr>
                <a:cxnSpLocks/>
              </p:cNvCxnSpPr>
              <p:nvPr/>
            </p:nvCxnSpPr>
            <p:spPr>
              <a:xfrm>
                <a:off x="5467591" y="3429000"/>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 name="Rett linje 193">
                <a:extLst>
                  <a:ext uri="{FF2B5EF4-FFF2-40B4-BE49-F238E27FC236}">
                    <a16:creationId xmlns:a16="http://schemas.microsoft.com/office/drawing/2014/main" id="{F699E93C-BFB6-456F-838B-4A3A6A606033}"/>
                  </a:ext>
                </a:extLst>
              </p:cNvPr>
              <p:cNvCxnSpPr>
                <a:cxnSpLocks/>
              </p:cNvCxnSpPr>
              <p:nvPr/>
            </p:nvCxnSpPr>
            <p:spPr>
              <a:xfrm>
                <a:off x="5467591" y="3536731"/>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Rett linje 193">
                <a:extLst>
                  <a:ext uri="{FF2B5EF4-FFF2-40B4-BE49-F238E27FC236}">
                    <a16:creationId xmlns:a16="http://schemas.microsoft.com/office/drawing/2014/main" id="{B39D3F63-6D3D-4AE6-A1DD-CB0F0BCBB470}"/>
                  </a:ext>
                </a:extLst>
              </p:cNvPr>
              <p:cNvCxnSpPr>
                <a:cxnSpLocks/>
              </p:cNvCxnSpPr>
              <p:nvPr/>
            </p:nvCxnSpPr>
            <p:spPr>
              <a:xfrm>
                <a:off x="5467591" y="3636579"/>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Rett linje 193">
                <a:extLst>
                  <a:ext uri="{FF2B5EF4-FFF2-40B4-BE49-F238E27FC236}">
                    <a16:creationId xmlns:a16="http://schemas.microsoft.com/office/drawing/2014/main" id="{5DD44B8C-80AC-4246-BA56-9105CD85E9A6}"/>
                  </a:ext>
                </a:extLst>
              </p:cNvPr>
              <p:cNvCxnSpPr>
                <a:cxnSpLocks/>
              </p:cNvCxnSpPr>
              <p:nvPr/>
            </p:nvCxnSpPr>
            <p:spPr>
              <a:xfrm>
                <a:off x="5467591" y="3736429"/>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Rett linje 193">
                <a:extLst>
                  <a:ext uri="{FF2B5EF4-FFF2-40B4-BE49-F238E27FC236}">
                    <a16:creationId xmlns:a16="http://schemas.microsoft.com/office/drawing/2014/main" id="{DDD59544-577C-4CE0-BFBD-36E8E30E90D6}"/>
                  </a:ext>
                </a:extLst>
              </p:cNvPr>
              <p:cNvCxnSpPr>
                <a:cxnSpLocks/>
              </p:cNvCxnSpPr>
              <p:nvPr/>
            </p:nvCxnSpPr>
            <p:spPr>
              <a:xfrm>
                <a:off x="5467591" y="3841531"/>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7" name="Group 46">
            <a:extLst>
              <a:ext uri="{FF2B5EF4-FFF2-40B4-BE49-F238E27FC236}">
                <a16:creationId xmlns:a16="http://schemas.microsoft.com/office/drawing/2014/main" id="{CFFD44D8-6D4C-47EE-9F1D-E2089757F9AF}"/>
              </a:ext>
            </a:extLst>
          </p:cNvPr>
          <p:cNvGrpSpPr/>
          <p:nvPr/>
        </p:nvGrpSpPr>
        <p:grpSpPr>
          <a:xfrm>
            <a:off x="6804849" y="3624457"/>
            <a:ext cx="1631169" cy="644631"/>
            <a:chOff x="4330762" y="5232301"/>
            <a:chExt cx="2293124" cy="906231"/>
          </a:xfrm>
        </p:grpSpPr>
        <p:grpSp>
          <p:nvGrpSpPr>
            <p:cNvPr id="124" name="Group 123">
              <a:extLst>
                <a:ext uri="{FF2B5EF4-FFF2-40B4-BE49-F238E27FC236}">
                  <a16:creationId xmlns:a16="http://schemas.microsoft.com/office/drawing/2014/main" id="{44B28183-74E5-45F7-B5E0-8774B7D32D1B}"/>
                </a:ext>
              </a:extLst>
            </p:cNvPr>
            <p:cNvGrpSpPr/>
            <p:nvPr/>
          </p:nvGrpSpPr>
          <p:grpSpPr>
            <a:xfrm>
              <a:off x="4353888" y="5636879"/>
              <a:ext cx="2015161" cy="501653"/>
              <a:chOff x="5772553" y="5847076"/>
              <a:chExt cx="2015161" cy="501653"/>
            </a:xfrm>
          </p:grpSpPr>
          <p:sp>
            <p:nvSpPr>
              <p:cNvPr id="259" name="Rektangel: avrundede hjørner 152">
                <a:extLst>
                  <a:ext uri="{FF2B5EF4-FFF2-40B4-BE49-F238E27FC236}">
                    <a16:creationId xmlns:a16="http://schemas.microsoft.com/office/drawing/2014/main" id="{B2A673AF-C8E9-4D8F-8DBD-48ECC35C5867}"/>
                  </a:ext>
                </a:extLst>
              </p:cNvPr>
              <p:cNvSpPr/>
              <p:nvPr/>
            </p:nvSpPr>
            <p:spPr>
              <a:xfrm>
                <a:off x="5772553" y="5847076"/>
                <a:ext cx="2015161" cy="49113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8" name="Graphic 87" descr="Stopwatch 25% with solid fill">
                <a:extLst>
                  <a:ext uri="{FF2B5EF4-FFF2-40B4-BE49-F238E27FC236}">
                    <a16:creationId xmlns:a16="http://schemas.microsoft.com/office/drawing/2014/main" id="{B6862BD2-BF12-4158-A84C-41E074E37EDB}"/>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5860798" y="5863558"/>
                <a:ext cx="478976" cy="478973"/>
              </a:xfrm>
              <a:prstGeom prst="rect">
                <a:avLst/>
              </a:prstGeom>
            </p:spPr>
          </p:pic>
          <p:pic>
            <p:nvPicPr>
              <p:cNvPr id="90" name="Graphic 89" descr="Stopwatch 50% with solid fill">
                <a:extLst>
                  <a:ext uri="{FF2B5EF4-FFF2-40B4-BE49-F238E27FC236}">
                    <a16:creationId xmlns:a16="http://schemas.microsoft.com/office/drawing/2014/main" id="{AA7BCFAA-401F-4DE9-B101-A05492B7632E}"/>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500353" y="5853464"/>
                <a:ext cx="478360" cy="478357"/>
              </a:xfrm>
              <a:prstGeom prst="rect">
                <a:avLst/>
              </a:prstGeom>
            </p:spPr>
          </p:pic>
          <p:pic>
            <p:nvPicPr>
              <p:cNvPr id="92" name="Graphic 91" descr="Stopwatch 75% with solid fill">
                <a:extLst>
                  <a:ext uri="{FF2B5EF4-FFF2-40B4-BE49-F238E27FC236}">
                    <a16:creationId xmlns:a16="http://schemas.microsoft.com/office/drawing/2014/main" id="{D6482CF2-2C2E-41AC-8635-79AD5D19C2B6}"/>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162461" y="5861088"/>
                <a:ext cx="487644" cy="487641"/>
              </a:xfrm>
              <a:prstGeom prst="rect">
                <a:avLst/>
              </a:prstGeom>
            </p:spPr>
          </p:pic>
        </p:grpSp>
        <p:sp>
          <p:nvSpPr>
            <p:cNvPr id="248" name="TekstSylinder 159">
              <a:extLst>
                <a:ext uri="{FF2B5EF4-FFF2-40B4-BE49-F238E27FC236}">
                  <a16:creationId xmlns:a16="http://schemas.microsoft.com/office/drawing/2014/main" id="{3301DB01-E11B-4F91-A109-A2B2FC0F43E0}"/>
                </a:ext>
              </a:extLst>
            </p:cNvPr>
            <p:cNvSpPr txBox="1"/>
            <p:nvPr/>
          </p:nvSpPr>
          <p:spPr>
            <a:xfrm>
              <a:off x="4330762" y="5232301"/>
              <a:ext cx="2293124" cy="4326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dirty="0" err="1"/>
                <a:t>Priorisierung</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sp>
        <p:nvSpPr>
          <p:cNvPr id="256" name="TekstSylinder 159">
            <a:extLst>
              <a:ext uri="{FF2B5EF4-FFF2-40B4-BE49-F238E27FC236}">
                <a16:creationId xmlns:a16="http://schemas.microsoft.com/office/drawing/2014/main" id="{6A5CF70C-332B-4F4F-8766-4577C2A85EBF}"/>
              </a:ext>
            </a:extLst>
          </p:cNvPr>
          <p:cNvSpPr txBox="1"/>
          <p:nvPr/>
        </p:nvSpPr>
        <p:spPr>
          <a:xfrm>
            <a:off x="4665060" y="5588006"/>
            <a:ext cx="1322711" cy="307777"/>
          </a:xfrm>
          <a:prstGeom prst="rect">
            <a:avLst/>
          </a:prstGeom>
          <a:noFill/>
        </p:spPr>
        <p:txBody>
          <a:bodyPr wrap="square" rtlCol="0">
            <a:spAutoFit/>
          </a:bodyPr>
          <a:lstStyle/>
          <a:p>
            <a:pPr lvl="0" algn="ctr">
              <a:defRPr/>
            </a:pPr>
            <a:r>
              <a:rPr lang="en-US" sz="1400" dirty="0" err="1"/>
              <a:t>Kooperation</a:t>
            </a:r>
            <a:endParaRPr kumimoji="0" lang="en-US" sz="1400" b="0" i="0" u="none" strike="noStrike" kern="1200" cap="none" spc="0" normalizeH="0" baseline="0" noProof="0" dirty="0">
              <a:ln>
                <a:noFill/>
              </a:ln>
              <a:solidFill>
                <a:srgbClr val="2B2929"/>
              </a:solidFill>
              <a:effectLst/>
              <a:uLnTx/>
              <a:uFillTx/>
              <a:latin typeface="Arial" panose="020B0604020202020204"/>
            </a:endParaRPr>
          </a:p>
        </p:txBody>
      </p:sp>
      <p:pic>
        <p:nvPicPr>
          <p:cNvPr id="162" name="Graphic 161" descr="Arrow: Rotate right with solid fill">
            <a:extLst>
              <a:ext uri="{FF2B5EF4-FFF2-40B4-BE49-F238E27FC236}">
                <a16:creationId xmlns:a16="http://schemas.microsoft.com/office/drawing/2014/main" id="{AAEA3B3E-A426-4AE1-A83B-C2FCBE0BA6BC}"/>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rot="10800000">
            <a:off x="3106116" y="2809975"/>
            <a:ext cx="349031" cy="349032"/>
          </a:xfrm>
          <a:prstGeom prst="rect">
            <a:avLst/>
          </a:prstGeom>
        </p:spPr>
      </p:pic>
      <p:pic>
        <p:nvPicPr>
          <p:cNvPr id="168" name="Graphic 167" descr="Arrow: Rotate right with solid fill">
            <a:extLst>
              <a:ext uri="{FF2B5EF4-FFF2-40B4-BE49-F238E27FC236}">
                <a16:creationId xmlns:a16="http://schemas.microsoft.com/office/drawing/2014/main" id="{B2383015-D513-4014-A2E1-7C1928966ED8}"/>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rot="10800000" flipH="1">
            <a:off x="5733151" y="2820814"/>
            <a:ext cx="349031" cy="349032"/>
          </a:xfrm>
          <a:prstGeom prst="rect">
            <a:avLst/>
          </a:prstGeom>
        </p:spPr>
      </p:pic>
      <p:pic>
        <p:nvPicPr>
          <p:cNvPr id="169" name="Graphic 168" descr="Arrow: Counter-clockwise curve with solid fill">
            <a:extLst>
              <a:ext uri="{FF2B5EF4-FFF2-40B4-BE49-F238E27FC236}">
                <a16:creationId xmlns:a16="http://schemas.microsoft.com/office/drawing/2014/main" id="{1E3EF778-9E31-4A5A-902D-0E47871A179B}"/>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rot="6880679" flipH="1">
            <a:off x="3512327" y="2435672"/>
            <a:ext cx="360785" cy="360784"/>
          </a:xfrm>
          <a:prstGeom prst="rect">
            <a:avLst/>
          </a:prstGeom>
        </p:spPr>
      </p:pic>
      <p:pic>
        <p:nvPicPr>
          <p:cNvPr id="171" name="Graphic 170" descr="Arrow: Counter-clockwise curve with solid fill">
            <a:extLst>
              <a:ext uri="{FF2B5EF4-FFF2-40B4-BE49-F238E27FC236}">
                <a16:creationId xmlns:a16="http://schemas.microsoft.com/office/drawing/2014/main" id="{071B359E-B133-4D66-A155-32954F75BCC0}"/>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rot="2461994">
            <a:off x="9067520" y="3653586"/>
            <a:ext cx="444255" cy="444256"/>
          </a:xfrm>
          <a:prstGeom prst="rect">
            <a:avLst/>
          </a:prstGeom>
        </p:spPr>
      </p:pic>
      <p:grpSp>
        <p:nvGrpSpPr>
          <p:cNvPr id="65" name="Group 64">
            <a:extLst>
              <a:ext uri="{FF2B5EF4-FFF2-40B4-BE49-F238E27FC236}">
                <a16:creationId xmlns:a16="http://schemas.microsoft.com/office/drawing/2014/main" id="{F9360D80-3295-46D7-9CAC-181E9CB23DB7}"/>
              </a:ext>
            </a:extLst>
          </p:cNvPr>
          <p:cNvGrpSpPr/>
          <p:nvPr/>
        </p:nvGrpSpPr>
        <p:grpSpPr>
          <a:xfrm>
            <a:off x="7971862" y="3836687"/>
            <a:ext cx="1631169" cy="630591"/>
            <a:chOff x="7298248" y="5431517"/>
            <a:chExt cx="2293124" cy="886494"/>
          </a:xfrm>
        </p:grpSpPr>
        <p:sp>
          <p:nvSpPr>
            <p:cNvPr id="181" name="TekstSylinder 159">
              <a:extLst>
                <a:ext uri="{FF2B5EF4-FFF2-40B4-BE49-F238E27FC236}">
                  <a16:creationId xmlns:a16="http://schemas.microsoft.com/office/drawing/2014/main" id="{2C4D32E9-103A-40DA-8751-19E655CA5538}"/>
                </a:ext>
              </a:extLst>
            </p:cNvPr>
            <p:cNvSpPr txBox="1"/>
            <p:nvPr/>
          </p:nvSpPr>
          <p:spPr>
            <a:xfrm>
              <a:off x="7298248" y="5431517"/>
              <a:ext cx="2293124" cy="4326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Status</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64" name="Group 63">
              <a:extLst>
                <a:ext uri="{FF2B5EF4-FFF2-40B4-BE49-F238E27FC236}">
                  <a16:creationId xmlns:a16="http://schemas.microsoft.com/office/drawing/2014/main" id="{E9BBFE11-2DCB-487F-8AE7-81F667F073B4}"/>
                </a:ext>
              </a:extLst>
            </p:cNvPr>
            <p:cNvGrpSpPr/>
            <p:nvPr/>
          </p:nvGrpSpPr>
          <p:grpSpPr>
            <a:xfrm>
              <a:off x="7404913" y="5826877"/>
              <a:ext cx="2015161" cy="491134"/>
              <a:chOff x="7404913" y="5826877"/>
              <a:chExt cx="2015161" cy="491134"/>
            </a:xfrm>
          </p:grpSpPr>
          <p:sp>
            <p:nvSpPr>
              <p:cNvPr id="182" name="Rektangel: avrundede hjørner 152">
                <a:extLst>
                  <a:ext uri="{FF2B5EF4-FFF2-40B4-BE49-F238E27FC236}">
                    <a16:creationId xmlns:a16="http://schemas.microsoft.com/office/drawing/2014/main" id="{C5294BC2-FCCF-405D-A312-85AC34375FFF}"/>
                  </a:ext>
                </a:extLst>
              </p:cNvPr>
              <p:cNvSpPr/>
              <p:nvPr/>
            </p:nvSpPr>
            <p:spPr>
              <a:xfrm>
                <a:off x="7404913" y="5826877"/>
                <a:ext cx="2015161" cy="49113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54" name="Graphic 53" descr="Badge Cross with solid fill">
                <a:extLst>
                  <a:ext uri="{FF2B5EF4-FFF2-40B4-BE49-F238E27FC236}">
                    <a16:creationId xmlns:a16="http://schemas.microsoft.com/office/drawing/2014/main" id="{DE498957-4B64-4591-992B-EC565CA30FCB}"/>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7500508" y="5852328"/>
                <a:ext cx="455601" cy="455601"/>
              </a:xfrm>
              <a:prstGeom prst="rect">
                <a:avLst/>
              </a:prstGeom>
            </p:spPr>
          </p:pic>
          <p:pic>
            <p:nvPicPr>
              <p:cNvPr id="59" name="Graphic 58" descr="Badge Tick1 with solid fill">
                <a:extLst>
                  <a:ext uri="{FF2B5EF4-FFF2-40B4-BE49-F238E27FC236}">
                    <a16:creationId xmlns:a16="http://schemas.microsoft.com/office/drawing/2014/main" id="{42ABA415-A0AF-4E56-8431-98E964061596}"/>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8828908" y="5839638"/>
                <a:ext cx="455601" cy="455601"/>
              </a:xfrm>
              <a:prstGeom prst="rect">
                <a:avLst/>
              </a:prstGeom>
            </p:spPr>
          </p:pic>
          <p:pic>
            <p:nvPicPr>
              <p:cNvPr id="63" name="Graphic 62" descr="Badge Unfollow with solid fill">
                <a:extLst>
                  <a:ext uri="{FF2B5EF4-FFF2-40B4-BE49-F238E27FC236}">
                    <a16:creationId xmlns:a16="http://schemas.microsoft.com/office/drawing/2014/main" id="{93EEB08C-662B-4E5C-9E1A-E2A1838DD319}"/>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8196869" y="5850379"/>
                <a:ext cx="455601" cy="455601"/>
              </a:xfrm>
              <a:prstGeom prst="rect">
                <a:avLst/>
              </a:prstGeom>
            </p:spPr>
          </p:pic>
        </p:grpSp>
      </p:grpSp>
      <p:pic>
        <p:nvPicPr>
          <p:cNvPr id="215" name="Graphic 214" descr="Arrow: Counter-clockwise curve with solid fill">
            <a:extLst>
              <a:ext uri="{FF2B5EF4-FFF2-40B4-BE49-F238E27FC236}">
                <a16:creationId xmlns:a16="http://schemas.microsoft.com/office/drawing/2014/main" id="{BA4BB7EC-3B9A-4AB8-B169-346879CA7D78}"/>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rot="7934262">
            <a:off x="4174411" y="4575010"/>
            <a:ext cx="397990" cy="397989"/>
          </a:xfrm>
          <a:prstGeom prst="rect">
            <a:avLst/>
          </a:prstGeom>
        </p:spPr>
      </p:pic>
      <p:pic>
        <p:nvPicPr>
          <p:cNvPr id="217" name="Graphic 216" descr="Arrow: Rotate right with solid fill">
            <a:extLst>
              <a:ext uri="{FF2B5EF4-FFF2-40B4-BE49-F238E27FC236}">
                <a16:creationId xmlns:a16="http://schemas.microsoft.com/office/drawing/2014/main" id="{A9103AA5-B30A-439C-B7E9-76F32C0B8DFC}"/>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7090037" y="3356329"/>
            <a:ext cx="349031" cy="349032"/>
          </a:xfrm>
          <a:prstGeom prst="rect">
            <a:avLst/>
          </a:prstGeom>
        </p:spPr>
      </p:pic>
      <p:pic>
        <p:nvPicPr>
          <p:cNvPr id="227" name="Graphic 226" descr="Arrow: Rotate right with solid fill">
            <a:extLst>
              <a:ext uri="{FF2B5EF4-FFF2-40B4-BE49-F238E27FC236}">
                <a16:creationId xmlns:a16="http://schemas.microsoft.com/office/drawing/2014/main" id="{2CABEFFF-9F58-416D-AE2F-20F0DBB2B7FA}"/>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8167147" y="3648008"/>
            <a:ext cx="349031" cy="349032"/>
          </a:xfrm>
          <a:prstGeom prst="rect">
            <a:avLst/>
          </a:prstGeom>
        </p:spPr>
      </p:pic>
      <p:pic>
        <p:nvPicPr>
          <p:cNvPr id="228" name="Graphic 227" descr="Arrow: Rotate right with solid fill">
            <a:extLst>
              <a:ext uri="{FF2B5EF4-FFF2-40B4-BE49-F238E27FC236}">
                <a16:creationId xmlns:a16="http://schemas.microsoft.com/office/drawing/2014/main" id="{5C161AEA-34E3-4C78-9893-399F6FAC9EFB}"/>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5743702" y="3155404"/>
            <a:ext cx="349031" cy="349032"/>
          </a:xfrm>
          <a:prstGeom prst="rect">
            <a:avLst/>
          </a:prstGeom>
        </p:spPr>
      </p:pic>
      <p:pic>
        <p:nvPicPr>
          <p:cNvPr id="229" name="Graphic 228" descr="Arrow: Counter-clockwise curve with solid fill">
            <a:extLst>
              <a:ext uri="{FF2B5EF4-FFF2-40B4-BE49-F238E27FC236}">
                <a16:creationId xmlns:a16="http://schemas.microsoft.com/office/drawing/2014/main" id="{B8EA9E3A-FA31-41EA-8CF4-DC65757A447B}"/>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rot="16200000">
            <a:off x="8029667" y="2323465"/>
            <a:ext cx="444256" cy="444255"/>
          </a:xfrm>
          <a:prstGeom prst="rect">
            <a:avLst/>
          </a:prstGeom>
        </p:spPr>
      </p:pic>
      <p:grpSp>
        <p:nvGrpSpPr>
          <p:cNvPr id="230" name="Group 229">
            <a:extLst>
              <a:ext uri="{FF2B5EF4-FFF2-40B4-BE49-F238E27FC236}">
                <a16:creationId xmlns:a16="http://schemas.microsoft.com/office/drawing/2014/main" id="{A140092E-B1BE-4884-BAB8-0EC5BD868FBF}"/>
              </a:ext>
            </a:extLst>
          </p:cNvPr>
          <p:cNvGrpSpPr/>
          <p:nvPr/>
        </p:nvGrpSpPr>
        <p:grpSpPr>
          <a:xfrm>
            <a:off x="4608100" y="4214721"/>
            <a:ext cx="1496498" cy="1355491"/>
            <a:chOff x="6144485" y="3105759"/>
            <a:chExt cx="2103801" cy="1905568"/>
          </a:xfrm>
        </p:grpSpPr>
        <p:grpSp>
          <p:nvGrpSpPr>
            <p:cNvPr id="231" name="Group 230">
              <a:extLst>
                <a:ext uri="{FF2B5EF4-FFF2-40B4-BE49-F238E27FC236}">
                  <a16:creationId xmlns:a16="http://schemas.microsoft.com/office/drawing/2014/main" id="{BA465436-D13C-45C4-A581-1D7F6ABCA800}"/>
                </a:ext>
              </a:extLst>
            </p:cNvPr>
            <p:cNvGrpSpPr/>
            <p:nvPr/>
          </p:nvGrpSpPr>
          <p:grpSpPr>
            <a:xfrm>
              <a:off x="6144485" y="3105759"/>
              <a:ext cx="2103801" cy="1905568"/>
              <a:chOff x="9262587" y="3400244"/>
              <a:chExt cx="2103801" cy="1905568"/>
            </a:xfrm>
          </p:grpSpPr>
          <p:pic>
            <p:nvPicPr>
              <p:cNvPr id="233" name="Graphic 232" descr="Arrow: Clockwise curve with solid fill">
                <a:extLst>
                  <a:ext uri="{FF2B5EF4-FFF2-40B4-BE49-F238E27FC236}">
                    <a16:creationId xmlns:a16="http://schemas.microsoft.com/office/drawing/2014/main" id="{B42C6FA4-0BD4-49BF-9B22-E633D6279320}"/>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rot="19438450" flipH="1" flipV="1">
                <a:off x="9697839" y="3939603"/>
                <a:ext cx="620627" cy="620628"/>
              </a:xfrm>
              <a:prstGeom prst="rect">
                <a:avLst/>
              </a:prstGeom>
            </p:spPr>
          </p:pic>
          <p:sp>
            <p:nvSpPr>
              <p:cNvPr id="234" name="Rektangel 58">
                <a:extLst>
                  <a:ext uri="{FF2B5EF4-FFF2-40B4-BE49-F238E27FC236}">
                    <a16:creationId xmlns:a16="http://schemas.microsoft.com/office/drawing/2014/main" id="{BC8DD5FE-32A0-420C-B130-A6954FB2E5D7}"/>
                  </a:ext>
                </a:extLst>
              </p:cNvPr>
              <p:cNvSpPr/>
              <p:nvPr/>
            </p:nvSpPr>
            <p:spPr>
              <a:xfrm>
                <a:off x="9262587" y="3400244"/>
                <a:ext cx="2103801" cy="19055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35" name="Rektangel 54">
                <a:extLst>
                  <a:ext uri="{FF2B5EF4-FFF2-40B4-BE49-F238E27FC236}">
                    <a16:creationId xmlns:a16="http://schemas.microsoft.com/office/drawing/2014/main" id="{BBA52387-FB3C-4072-B21E-4B49763E3062}"/>
                  </a:ext>
                </a:extLst>
              </p:cNvPr>
              <p:cNvSpPr/>
              <p:nvPr/>
            </p:nvSpPr>
            <p:spPr>
              <a:xfrm>
                <a:off x="9319796" y="3493712"/>
                <a:ext cx="1982861" cy="282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srgbClr val="FFFFFF"/>
                    </a:solidFill>
                    <a:effectLst/>
                    <a:uLnTx/>
                    <a:uFillTx/>
                    <a:latin typeface="Arial" panose="020B0604020202020204"/>
                    <a:ea typeface="+mn-ea"/>
                    <a:cs typeface="+mn-cs"/>
                  </a:rPr>
                  <a:t>Eskalation</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36" name="Graphic 235" descr="User with solid fill">
                <a:extLst>
                  <a:ext uri="{FF2B5EF4-FFF2-40B4-BE49-F238E27FC236}">
                    <a16:creationId xmlns:a16="http://schemas.microsoft.com/office/drawing/2014/main" id="{626907A3-3659-4922-B3EE-C94F09B48A5E}"/>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10665145" y="3872307"/>
                <a:ext cx="317914" cy="317915"/>
              </a:xfrm>
              <a:prstGeom prst="rect">
                <a:avLst/>
              </a:prstGeom>
            </p:spPr>
          </p:pic>
          <p:grpSp>
            <p:nvGrpSpPr>
              <p:cNvPr id="237" name="Group 236">
                <a:extLst>
                  <a:ext uri="{FF2B5EF4-FFF2-40B4-BE49-F238E27FC236}">
                    <a16:creationId xmlns:a16="http://schemas.microsoft.com/office/drawing/2014/main" id="{68E8B6F0-6322-4588-986C-E1E85A61154A}"/>
                  </a:ext>
                </a:extLst>
              </p:cNvPr>
              <p:cNvGrpSpPr/>
              <p:nvPr/>
            </p:nvGrpSpPr>
            <p:grpSpPr>
              <a:xfrm>
                <a:off x="10552594" y="4215238"/>
                <a:ext cx="543280" cy="259147"/>
                <a:chOff x="1602754" y="2808785"/>
                <a:chExt cx="890297" cy="424674"/>
              </a:xfrm>
            </p:grpSpPr>
            <p:sp>
              <p:nvSpPr>
                <p:cNvPr id="268" name="Rektangel: avrundede hjørner 106">
                  <a:extLst>
                    <a:ext uri="{FF2B5EF4-FFF2-40B4-BE49-F238E27FC236}">
                      <a16:creationId xmlns:a16="http://schemas.microsoft.com/office/drawing/2014/main" id="{B63DDD5F-C3BA-41E7-9EDF-807E0D11D3BE}"/>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9" name="Rett linje 73">
                  <a:extLst>
                    <a:ext uri="{FF2B5EF4-FFF2-40B4-BE49-F238E27FC236}">
                      <a16:creationId xmlns:a16="http://schemas.microsoft.com/office/drawing/2014/main" id="{97DE50E2-93EF-4D3E-94FC-589721286A20}"/>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0" name="Rett linje 73">
                  <a:extLst>
                    <a:ext uri="{FF2B5EF4-FFF2-40B4-BE49-F238E27FC236}">
                      <a16:creationId xmlns:a16="http://schemas.microsoft.com/office/drawing/2014/main" id="{0A921819-A84A-4502-8CC9-D9BC8CD50B6E}"/>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1" name="Rett linje 73">
                  <a:extLst>
                    <a:ext uri="{FF2B5EF4-FFF2-40B4-BE49-F238E27FC236}">
                      <a16:creationId xmlns:a16="http://schemas.microsoft.com/office/drawing/2014/main" id="{9FDC8F4A-F7FA-45EE-965F-FA5C6A61AB41}"/>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CF975861-9E8C-4F3A-A90C-7457A2DC59C3}"/>
                  </a:ext>
                </a:extLst>
              </p:cNvPr>
              <p:cNvGrpSpPr/>
              <p:nvPr/>
            </p:nvGrpSpPr>
            <p:grpSpPr>
              <a:xfrm>
                <a:off x="10568182" y="4842040"/>
                <a:ext cx="543280" cy="259147"/>
                <a:chOff x="1602754" y="2808785"/>
                <a:chExt cx="890297" cy="424674"/>
              </a:xfrm>
            </p:grpSpPr>
            <p:sp>
              <p:nvSpPr>
                <p:cNvPr id="264" name="Rektangel: avrundede hjørner 106">
                  <a:extLst>
                    <a:ext uri="{FF2B5EF4-FFF2-40B4-BE49-F238E27FC236}">
                      <a16:creationId xmlns:a16="http://schemas.microsoft.com/office/drawing/2014/main" id="{AE911F54-2696-440A-8A50-EF133C34577E}"/>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5" name="Rett linje 73">
                  <a:extLst>
                    <a:ext uri="{FF2B5EF4-FFF2-40B4-BE49-F238E27FC236}">
                      <a16:creationId xmlns:a16="http://schemas.microsoft.com/office/drawing/2014/main" id="{44257B0A-FB3F-47F3-9523-187457732678}"/>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6" name="Rett linje 73">
                  <a:extLst>
                    <a:ext uri="{FF2B5EF4-FFF2-40B4-BE49-F238E27FC236}">
                      <a16:creationId xmlns:a16="http://schemas.microsoft.com/office/drawing/2014/main" id="{BEE5B452-B7F6-4DDE-BC56-8492308ACC63}"/>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7" name="Rett linje 73">
                  <a:extLst>
                    <a:ext uri="{FF2B5EF4-FFF2-40B4-BE49-F238E27FC236}">
                      <a16:creationId xmlns:a16="http://schemas.microsoft.com/office/drawing/2014/main" id="{2E6CD91A-7685-4429-81B6-B80146F264A5}"/>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39" name="Graphic 238" descr="User with solid fill">
                <a:extLst>
                  <a:ext uri="{FF2B5EF4-FFF2-40B4-BE49-F238E27FC236}">
                    <a16:creationId xmlns:a16="http://schemas.microsoft.com/office/drawing/2014/main" id="{B7DCD47A-744E-4711-A912-17D76D5DD66D}"/>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9580322" y="4069735"/>
                <a:ext cx="317914" cy="317915"/>
              </a:xfrm>
              <a:prstGeom prst="rect">
                <a:avLst/>
              </a:prstGeom>
            </p:spPr>
          </p:pic>
          <p:grpSp>
            <p:nvGrpSpPr>
              <p:cNvPr id="241" name="Group 240">
                <a:extLst>
                  <a:ext uri="{FF2B5EF4-FFF2-40B4-BE49-F238E27FC236}">
                    <a16:creationId xmlns:a16="http://schemas.microsoft.com/office/drawing/2014/main" id="{2A447068-9C94-47D0-A08A-0078B2C6D380}"/>
                  </a:ext>
                </a:extLst>
              </p:cNvPr>
              <p:cNvGrpSpPr/>
              <p:nvPr/>
            </p:nvGrpSpPr>
            <p:grpSpPr>
              <a:xfrm>
                <a:off x="9463469" y="4415843"/>
                <a:ext cx="543280" cy="259147"/>
                <a:chOff x="1602754" y="2808785"/>
                <a:chExt cx="890297" cy="424674"/>
              </a:xfrm>
            </p:grpSpPr>
            <p:sp>
              <p:nvSpPr>
                <p:cNvPr id="258" name="Rektangel: avrundede hjørner 106">
                  <a:extLst>
                    <a:ext uri="{FF2B5EF4-FFF2-40B4-BE49-F238E27FC236}">
                      <a16:creationId xmlns:a16="http://schemas.microsoft.com/office/drawing/2014/main" id="{F9582F8A-C579-41B5-89D0-5945EAE49B11}"/>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0" name="Rett linje 73">
                  <a:extLst>
                    <a:ext uri="{FF2B5EF4-FFF2-40B4-BE49-F238E27FC236}">
                      <a16:creationId xmlns:a16="http://schemas.microsoft.com/office/drawing/2014/main" id="{0C43C90B-159D-4054-B0ED-35C428B32F16}"/>
                    </a:ext>
                  </a:extLst>
                </p:cNvPr>
                <p:cNvCxnSpPr>
                  <a:cxnSpLocks/>
                </p:cNvCxnSpPr>
                <p:nvPr/>
              </p:nvCxnSpPr>
              <p:spPr>
                <a:xfrm>
                  <a:off x="1740562" y="2914555"/>
                  <a:ext cx="6322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1" name="Rett linje 73">
                  <a:extLst>
                    <a:ext uri="{FF2B5EF4-FFF2-40B4-BE49-F238E27FC236}">
                      <a16:creationId xmlns:a16="http://schemas.microsoft.com/office/drawing/2014/main" id="{217B0F8A-0716-4977-A90D-EADD8F770FE4}"/>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2" name="Rett linje 73">
                  <a:extLst>
                    <a:ext uri="{FF2B5EF4-FFF2-40B4-BE49-F238E27FC236}">
                      <a16:creationId xmlns:a16="http://schemas.microsoft.com/office/drawing/2014/main" id="{8827BA87-E1F4-4C1F-AC8A-D6E23CCB741A}"/>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42" name="Straight Connector 241">
                <a:extLst>
                  <a:ext uri="{FF2B5EF4-FFF2-40B4-BE49-F238E27FC236}">
                    <a16:creationId xmlns:a16="http://schemas.microsoft.com/office/drawing/2014/main" id="{316DAB2A-6478-48BA-8F1B-B16DEDEB4F3C}"/>
                  </a:ext>
                </a:extLst>
              </p:cNvPr>
              <p:cNvCxnSpPr>
                <a:cxnSpLocks/>
              </p:cNvCxnSpPr>
              <p:nvPr/>
            </p:nvCxnSpPr>
            <p:spPr>
              <a:xfrm>
                <a:off x="10275493" y="4168805"/>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4F6DBCB2-BE07-4540-A157-B851FFFFAACF}"/>
                  </a:ext>
                </a:extLst>
              </p:cNvPr>
              <p:cNvCxnSpPr>
                <a:cxnSpLocks/>
              </p:cNvCxnSpPr>
              <p:nvPr/>
            </p:nvCxnSpPr>
            <p:spPr>
              <a:xfrm flipH="1" flipV="1">
                <a:off x="10272406" y="4855543"/>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E7C15D6-6695-4FCA-9733-D10A17887B7C}"/>
                  </a:ext>
                </a:extLst>
              </p:cNvPr>
              <p:cNvCxnSpPr>
                <a:cxnSpLocks/>
              </p:cNvCxnSpPr>
              <p:nvPr/>
            </p:nvCxnSpPr>
            <p:spPr>
              <a:xfrm flipH="1" flipV="1">
                <a:off x="10266001" y="4183120"/>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3668576F-550C-4956-AD6A-CC430028C694}"/>
                  </a:ext>
                </a:extLst>
              </p:cNvPr>
              <p:cNvCxnSpPr>
                <a:cxnSpLocks/>
              </p:cNvCxnSpPr>
              <p:nvPr/>
            </p:nvCxnSpPr>
            <p:spPr>
              <a:xfrm flipH="1" flipV="1">
                <a:off x="10127047" y="4512841"/>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252" name="Graphic 251" descr="Users with solid fill">
                <a:extLst>
                  <a:ext uri="{FF2B5EF4-FFF2-40B4-BE49-F238E27FC236}">
                    <a16:creationId xmlns:a16="http://schemas.microsoft.com/office/drawing/2014/main" id="{30760EDB-5F00-45FD-A353-18788D6BA094}"/>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10629677" y="4477149"/>
                <a:ext cx="426808" cy="426809"/>
              </a:xfrm>
              <a:prstGeom prst="rect">
                <a:avLst/>
              </a:prstGeom>
            </p:spPr>
          </p:pic>
          <p:pic>
            <p:nvPicPr>
              <p:cNvPr id="253" name="Graphic 252" descr="Badge 1 with solid fill">
                <a:extLst>
                  <a:ext uri="{FF2B5EF4-FFF2-40B4-BE49-F238E27FC236}">
                    <a16:creationId xmlns:a16="http://schemas.microsoft.com/office/drawing/2014/main" id="{C5E9D2B6-1611-446A-B61C-2A151C8FD0F7}"/>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9922483" y="4046924"/>
                <a:ext cx="201840" cy="198934"/>
              </a:xfrm>
              <a:prstGeom prst="rect">
                <a:avLst/>
              </a:prstGeom>
            </p:spPr>
          </p:pic>
          <p:pic>
            <p:nvPicPr>
              <p:cNvPr id="254" name="Graphic 253" descr="Badge with solid fill">
                <a:extLst>
                  <a:ext uri="{FF2B5EF4-FFF2-40B4-BE49-F238E27FC236}">
                    <a16:creationId xmlns:a16="http://schemas.microsoft.com/office/drawing/2014/main" id="{4CCC4837-A519-4F70-AF31-1956361C9F04}"/>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11045451" y="3867448"/>
                <a:ext cx="201840" cy="198934"/>
              </a:xfrm>
              <a:prstGeom prst="rect">
                <a:avLst/>
              </a:prstGeom>
            </p:spPr>
          </p:pic>
          <p:pic>
            <p:nvPicPr>
              <p:cNvPr id="255" name="Graphic 254" descr="Badge 3 with solid fill">
                <a:extLst>
                  <a:ext uri="{FF2B5EF4-FFF2-40B4-BE49-F238E27FC236}">
                    <a16:creationId xmlns:a16="http://schemas.microsoft.com/office/drawing/2014/main" id="{B65CDAAA-8B0B-49E7-80B4-D12B18167847}"/>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11033053" y="4512841"/>
                <a:ext cx="198213" cy="195359"/>
              </a:xfrm>
              <a:prstGeom prst="rect">
                <a:avLst/>
              </a:prstGeom>
            </p:spPr>
          </p:pic>
        </p:grpSp>
        <p:pic>
          <p:nvPicPr>
            <p:cNvPr id="232" name="Graphic 231" descr="Compass with solid fill">
              <a:extLst>
                <a:ext uri="{FF2B5EF4-FFF2-40B4-BE49-F238E27FC236}">
                  <a16:creationId xmlns:a16="http://schemas.microsoft.com/office/drawing/2014/main" id="{4A74D688-41C0-4EE5-84DF-985575A1F1EF}"/>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7818814" y="3167801"/>
              <a:ext cx="317915" cy="317915"/>
            </a:xfrm>
            <a:prstGeom prst="rect">
              <a:avLst/>
            </a:prstGeom>
          </p:spPr>
        </p:pic>
      </p:grpSp>
      <p:grpSp>
        <p:nvGrpSpPr>
          <p:cNvPr id="69" name="Group 68">
            <a:extLst>
              <a:ext uri="{FF2B5EF4-FFF2-40B4-BE49-F238E27FC236}">
                <a16:creationId xmlns:a16="http://schemas.microsoft.com/office/drawing/2014/main" id="{97E5F3F6-5825-4E2A-A07F-56ABA5B77E9E}"/>
              </a:ext>
            </a:extLst>
          </p:cNvPr>
          <p:cNvGrpSpPr/>
          <p:nvPr/>
        </p:nvGrpSpPr>
        <p:grpSpPr>
          <a:xfrm>
            <a:off x="1960694" y="4433025"/>
            <a:ext cx="1758437" cy="1167936"/>
            <a:chOff x="5116493" y="5041852"/>
            <a:chExt cx="2943581" cy="1835740"/>
          </a:xfrm>
        </p:grpSpPr>
        <p:sp>
          <p:nvSpPr>
            <p:cNvPr id="160" name="Rektangel 58">
              <a:extLst>
                <a:ext uri="{FF2B5EF4-FFF2-40B4-BE49-F238E27FC236}">
                  <a16:creationId xmlns:a16="http://schemas.microsoft.com/office/drawing/2014/main" id="{1CFA75C4-7401-4D16-9107-0F1459FE6E38}"/>
                </a:ext>
              </a:extLst>
            </p:cNvPr>
            <p:cNvSpPr/>
            <p:nvPr/>
          </p:nvSpPr>
          <p:spPr>
            <a:xfrm rot="5400000">
              <a:off x="5707693" y="4450652"/>
              <a:ext cx="1761181" cy="294358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92" name="Rektangel 8">
              <a:extLst>
                <a:ext uri="{FF2B5EF4-FFF2-40B4-BE49-F238E27FC236}">
                  <a16:creationId xmlns:a16="http://schemas.microsoft.com/office/drawing/2014/main" id="{F758CB54-DB78-48F4-83DB-E3463B93C6C3}"/>
                </a:ext>
              </a:extLst>
            </p:cNvPr>
            <p:cNvSpPr/>
            <p:nvPr/>
          </p:nvSpPr>
          <p:spPr>
            <a:xfrm>
              <a:off x="5177940" y="5119889"/>
              <a:ext cx="2819243" cy="275269"/>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FAQ</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3" name="Rektangel: avrundede hjørner 106">
              <a:extLst>
                <a:ext uri="{FF2B5EF4-FFF2-40B4-BE49-F238E27FC236}">
                  <a16:creationId xmlns:a16="http://schemas.microsoft.com/office/drawing/2014/main" id="{8E6DC4E4-22DB-4504-B260-FF42FABEDE8C}"/>
                </a:ext>
              </a:extLst>
            </p:cNvPr>
            <p:cNvSpPr/>
            <p:nvPr/>
          </p:nvSpPr>
          <p:spPr>
            <a:xfrm>
              <a:off x="5230383" y="5475258"/>
              <a:ext cx="2183416" cy="229575"/>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 name="Graphic 34" descr="Folder Search outline">
              <a:extLst>
                <a:ext uri="{FF2B5EF4-FFF2-40B4-BE49-F238E27FC236}">
                  <a16:creationId xmlns:a16="http://schemas.microsoft.com/office/drawing/2014/main" id="{D1F671AC-9D0B-48FC-91A5-18A30A024EEA}"/>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7448755" y="5343886"/>
              <a:ext cx="526402" cy="526402"/>
            </a:xfrm>
            <a:prstGeom prst="rect">
              <a:avLst/>
            </a:prstGeom>
          </p:spPr>
        </p:pic>
        <p:sp>
          <p:nvSpPr>
            <p:cNvPr id="195" name="Rektangel: avrundede hjørner 57">
              <a:extLst>
                <a:ext uri="{FF2B5EF4-FFF2-40B4-BE49-F238E27FC236}">
                  <a16:creationId xmlns:a16="http://schemas.microsoft.com/office/drawing/2014/main" id="{71F4F8AC-2B33-4408-93A9-BE68B25CFCBE}"/>
                </a:ext>
              </a:extLst>
            </p:cNvPr>
            <p:cNvSpPr>
              <a:spLocks noChangeAspect="1"/>
            </p:cNvSpPr>
            <p:nvPr/>
          </p:nvSpPr>
          <p:spPr>
            <a:xfrm>
              <a:off x="5252949" y="5804345"/>
              <a:ext cx="972413" cy="7986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6" name="Rektangel: avrundede hjørner 57">
              <a:extLst>
                <a:ext uri="{FF2B5EF4-FFF2-40B4-BE49-F238E27FC236}">
                  <a16:creationId xmlns:a16="http://schemas.microsoft.com/office/drawing/2014/main" id="{C48B07CE-2AF0-435C-B591-574E2141FAB0}"/>
                </a:ext>
              </a:extLst>
            </p:cNvPr>
            <p:cNvSpPr>
              <a:spLocks noChangeAspect="1"/>
            </p:cNvSpPr>
            <p:nvPr/>
          </p:nvSpPr>
          <p:spPr>
            <a:xfrm>
              <a:off x="6379933" y="5793274"/>
              <a:ext cx="972413" cy="7986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7" name="Rett linje 125">
              <a:extLst>
                <a:ext uri="{FF2B5EF4-FFF2-40B4-BE49-F238E27FC236}">
                  <a16:creationId xmlns:a16="http://schemas.microsoft.com/office/drawing/2014/main" id="{977FEA40-8122-4625-A06A-8DFCF02D0124}"/>
                </a:ext>
              </a:extLst>
            </p:cNvPr>
            <p:cNvCxnSpPr>
              <a:cxnSpLocks/>
            </p:cNvCxnSpPr>
            <p:nvPr/>
          </p:nvCxnSpPr>
          <p:spPr>
            <a:xfrm>
              <a:off x="5375271" y="6043693"/>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Rett linje 125">
              <a:extLst>
                <a:ext uri="{FF2B5EF4-FFF2-40B4-BE49-F238E27FC236}">
                  <a16:creationId xmlns:a16="http://schemas.microsoft.com/office/drawing/2014/main" id="{168C5D33-5663-42FE-9121-3D0735955253}"/>
                </a:ext>
              </a:extLst>
            </p:cNvPr>
            <p:cNvCxnSpPr>
              <a:cxnSpLocks/>
            </p:cNvCxnSpPr>
            <p:nvPr/>
          </p:nvCxnSpPr>
          <p:spPr>
            <a:xfrm>
              <a:off x="5376829" y="615439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Rett linje 125">
              <a:extLst>
                <a:ext uri="{FF2B5EF4-FFF2-40B4-BE49-F238E27FC236}">
                  <a16:creationId xmlns:a16="http://schemas.microsoft.com/office/drawing/2014/main" id="{976BEE9F-7098-49E4-9158-6FCFCD2B51E2}"/>
                </a:ext>
              </a:extLst>
            </p:cNvPr>
            <p:cNvCxnSpPr>
              <a:cxnSpLocks/>
            </p:cNvCxnSpPr>
            <p:nvPr/>
          </p:nvCxnSpPr>
          <p:spPr>
            <a:xfrm>
              <a:off x="5384083" y="627418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Rett linje 125">
              <a:extLst>
                <a:ext uri="{FF2B5EF4-FFF2-40B4-BE49-F238E27FC236}">
                  <a16:creationId xmlns:a16="http://schemas.microsoft.com/office/drawing/2014/main" id="{5220734B-74C3-4C07-BE1A-E2B6CBEC46AD}"/>
                </a:ext>
              </a:extLst>
            </p:cNvPr>
            <p:cNvCxnSpPr>
              <a:cxnSpLocks/>
            </p:cNvCxnSpPr>
            <p:nvPr/>
          </p:nvCxnSpPr>
          <p:spPr>
            <a:xfrm>
              <a:off x="5392859" y="6389638"/>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Rett linje 125">
              <a:extLst>
                <a:ext uri="{FF2B5EF4-FFF2-40B4-BE49-F238E27FC236}">
                  <a16:creationId xmlns:a16="http://schemas.microsoft.com/office/drawing/2014/main" id="{6A133E3B-3095-4747-818B-9094CB3194AD}"/>
                </a:ext>
              </a:extLst>
            </p:cNvPr>
            <p:cNvCxnSpPr>
              <a:cxnSpLocks/>
            </p:cNvCxnSpPr>
            <p:nvPr/>
          </p:nvCxnSpPr>
          <p:spPr>
            <a:xfrm>
              <a:off x="6519843" y="603758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Rett linje 125">
              <a:extLst>
                <a:ext uri="{FF2B5EF4-FFF2-40B4-BE49-F238E27FC236}">
                  <a16:creationId xmlns:a16="http://schemas.microsoft.com/office/drawing/2014/main" id="{AE18C3E0-3F41-41D3-B397-F6A9926F640D}"/>
                </a:ext>
              </a:extLst>
            </p:cNvPr>
            <p:cNvCxnSpPr>
              <a:cxnSpLocks/>
            </p:cNvCxnSpPr>
            <p:nvPr/>
          </p:nvCxnSpPr>
          <p:spPr>
            <a:xfrm>
              <a:off x="6519843" y="6153247"/>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Rett linje 125">
              <a:extLst>
                <a:ext uri="{FF2B5EF4-FFF2-40B4-BE49-F238E27FC236}">
                  <a16:creationId xmlns:a16="http://schemas.microsoft.com/office/drawing/2014/main" id="{0F91AA2F-EC91-4B5B-BFEB-7DEDA3115370}"/>
                </a:ext>
              </a:extLst>
            </p:cNvPr>
            <p:cNvCxnSpPr>
              <a:cxnSpLocks/>
            </p:cNvCxnSpPr>
            <p:nvPr/>
          </p:nvCxnSpPr>
          <p:spPr>
            <a:xfrm>
              <a:off x="6519843" y="6276070"/>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Rett linje 125">
              <a:extLst>
                <a:ext uri="{FF2B5EF4-FFF2-40B4-BE49-F238E27FC236}">
                  <a16:creationId xmlns:a16="http://schemas.microsoft.com/office/drawing/2014/main" id="{5DD8E1FE-3B6E-415A-8904-6394237791F0}"/>
                </a:ext>
              </a:extLst>
            </p:cNvPr>
            <p:cNvCxnSpPr>
              <a:cxnSpLocks/>
            </p:cNvCxnSpPr>
            <p:nvPr/>
          </p:nvCxnSpPr>
          <p:spPr>
            <a:xfrm>
              <a:off x="6527097" y="6389638"/>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06" name="Graphic 205" descr="Miscellaneous with solid fill">
              <a:extLst>
                <a:ext uri="{FF2B5EF4-FFF2-40B4-BE49-F238E27FC236}">
                  <a16:creationId xmlns:a16="http://schemas.microsoft.com/office/drawing/2014/main" id="{45CDC501-E8F8-4EE1-A46F-E5B5408B8285}"/>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rot="16200000">
              <a:off x="7814677" y="5175857"/>
              <a:ext cx="157008" cy="157008"/>
            </a:xfrm>
            <a:prstGeom prst="rect">
              <a:avLst/>
            </a:prstGeom>
          </p:spPr>
        </p:pic>
        <p:sp>
          <p:nvSpPr>
            <p:cNvPr id="207" name="TextBox 206">
              <a:extLst>
                <a:ext uri="{FF2B5EF4-FFF2-40B4-BE49-F238E27FC236}">
                  <a16:creationId xmlns:a16="http://schemas.microsoft.com/office/drawing/2014/main" id="{0A2D6741-6671-4096-9A9A-1266F2E5F3BA}"/>
                </a:ext>
              </a:extLst>
            </p:cNvPr>
            <p:cNvSpPr txBox="1"/>
            <p:nvPr/>
          </p:nvSpPr>
          <p:spPr>
            <a:xfrm>
              <a:off x="5342336" y="5787491"/>
              <a:ext cx="788324" cy="31444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srgbClr val="005E58"/>
                  </a:solidFill>
                  <a:effectLst/>
                  <a:uLnTx/>
                  <a:uFillTx/>
                  <a:latin typeface="Arial" panose="020B0604020202020204"/>
                  <a:ea typeface="+mn-ea"/>
                  <a:cs typeface="+mn-cs"/>
                </a:rPr>
                <a:t>Q &amp; A</a:t>
              </a:r>
            </a:p>
          </p:txBody>
        </p:sp>
        <p:sp>
          <p:nvSpPr>
            <p:cNvPr id="208" name="TextBox 207">
              <a:extLst>
                <a:ext uri="{FF2B5EF4-FFF2-40B4-BE49-F238E27FC236}">
                  <a16:creationId xmlns:a16="http://schemas.microsoft.com/office/drawing/2014/main" id="{7B4527C9-E4C7-4922-A5DE-F6928BDD6BCD}"/>
                </a:ext>
              </a:extLst>
            </p:cNvPr>
            <p:cNvSpPr txBox="1"/>
            <p:nvPr/>
          </p:nvSpPr>
          <p:spPr>
            <a:xfrm>
              <a:off x="6509927" y="5735672"/>
              <a:ext cx="791379" cy="36281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srgbClr val="005E58"/>
                  </a:solidFill>
                  <a:effectLst/>
                  <a:uLnTx/>
                  <a:uFillTx/>
                  <a:latin typeface="Arial" panose="020B0604020202020204"/>
                  <a:ea typeface="+mn-ea"/>
                  <a:cs typeface="+mn-cs"/>
                </a:rPr>
                <a:t>Q </a:t>
              </a:r>
              <a:r>
                <a:rPr kumimoji="0" lang="nb-NO" sz="900" b="1" i="0" u="none" strike="noStrike" kern="1200" cap="none" spc="0" normalizeH="0" baseline="0" noProof="0">
                  <a:ln>
                    <a:noFill/>
                  </a:ln>
                  <a:solidFill>
                    <a:srgbClr val="005E58"/>
                  </a:solidFill>
                  <a:effectLst/>
                  <a:uLnTx/>
                  <a:uFillTx/>
                  <a:latin typeface="Arial" panose="020B0604020202020204"/>
                  <a:ea typeface="+mn-ea"/>
                  <a:cs typeface="+mn-cs"/>
                </a:rPr>
                <a:t>&amp;</a:t>
              </a:r>
              <a:r>
                <a:rPr kumimoji="0" lang="nb-NO" sz="700" b="1" i="0" u="none" strike="noStrike" kern="1200" cap="none" spc="0" normalizeH="0" baseline="0" noProof="0">
                  <a:ln>
                    <a:noFill/>
                  </a:ln>
                  <a:solidFill>
                    <a:srgbClr val="005E58"/>
                  </a:solidFill>
                  <a:effectLst/>
                  <a:uLnTx/>
                  <a:uFillTx/>
                  <a:latin typeface="Arial" panose="020B0604020202020204"/>
                  <a:ea typeface="+mn-ea"/>
                  <a:cs typeface="+mn-cs"/>
                </a:rPr>
                <a:t> A</a:t>
              </a:r>
            </a:p>
          </p:txBody>
        </p:sp>
        <p:cxnSp>
          <p:nvCxnSpPr>
            <p:cNvPr id="209" name="Rett linje 124">
              <a:extLst>
                <a:ext uri="{FF2B5EF4-FFF2-40B4-BE49-F238E27FC236}">
                  <a16:creationId xmlns:a16="http://schemas.microsoft.com/office/drawing/2014/main" id="{877AFAD8-293A-426B-BEBC-E04310290A00}"/>
                </a:ext>
              </a:extLst>
            </p:cNvPr>
            <p:cNvCxnSpPr>
              <a:cxnSpLocks/>
            </p:cNvCxnSpPr>
            <p:nvPr/>
          </p:nvCxnSpPr>
          <p:spPr>
            <a:xfrm flipV="1">
              <a:off x="6290663" y="5853626"/>
              <a:ext cx="0" cy="710137"/>
            </a:xfrm>
            <a:prstGeom prst="line">
              <a:avLst/>
            </a:prstGeom>
            <a:ln w="19050"/>
          </p:spPr>
          <p:style>
            <a:lnRef idx="1">
              <a:schemeClr val="dk1"/>
            </a:lnRef>
            <a:fillRef idx="0">
              <a:schemeClr val="dk1"/>
            </a:fillRef>
            <a:effectRef idx="0">
              <a:schemeClr val="dk1"/>
            </a:effectRef>
            <a:fontRef idx="minor">
              <a:schemeClr val="tx1"/>
            </a:fontRef>
          </p:style>
        </p:cxnSp>
        <p:pic>
          <p:nvPicPr>
            <p:cNvPr id="49" name="Graphic 48" descr="Rating Star with solid fill">
              <a:extLst>
                <a:ext uri="{FF2B5EF4-FFF2-40B4-BE49-F238E27FC236}">
                  <a16:creationId xmlns:a16="http://schemas.microsoft.com/office/drawing/2014/main" id="{2C640599-D182-4F20-AA0E-FE45481DA166}"/>
                </a:ext>
              </a:extLst>
            </p:cNvPr>
            <p:cNvPicPr>
              <a:picLocks noChangeAspect="1"/>
            </p:cNvPicPr>
            <p:nvPr/>
          </p:nvPicPr>
          <p:blipFill>
            <a:blip r:embed="rId55" cstate="screen">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7432459" y="6328476"/>
              <a:ext cx="549116" cy="549116"/>
            </a:xfrm>
            <a:prstGeom prst="rect">
              <a:avLst/>
            </a:prstGeom>
          </p:spPr>
        </p:pic>
        <p:cxnSp>
          <p:nvCxnSpPr>
            <p:cNvPr id="211" name="Rett linje 162">
              <a:extLst>
                <a:ext uri="{FF2B5EF4-FFF2-40B4-BE49-F238E27FC236}">
                  <a16:creationId xmlns:a16="http://schemas.microsoft.com/office/drawing/2014/main" id="{2C43E0A6-6CEF-4CB8-B553-E62804DD7451}"/>
                </a:ext>
              </a:extLst>
            </p:cNvPr>
            <p:cNvCxnSpPr>
              <a:cxnSpLocks/>
            </p:cNvCxnSpPr>
            <p:nvPr/>
          </p:nvCxnSpPr>
          <p:spPr>
            <a:xfrm>
              <a:off x="7528584" y="5924080"/>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2" name="Rett linje 162">
              <a:extLst>
                <a:ext uri="{FF2B5EF4-FFF2-40B4-BE49-F238E27FC236}">
                  <a16:creationId xmlns:a16="http://schemas.microsoft.com/office/drawing/2014/main" id="{7A082AED-FEBA-4A0D-8E64-0269602490F6}"/>
                </a:ext>
              </a:extLst>
            </p:cNvPr>
            <p:cNvCxnSpPr>
              <a:cxnSpLocks/>
            </p:cNvCxnSpPr>
            <p:nvPr/>
          </p:nvCxnSpPr>
          <p:spPr>
            <a:xfrm>
              <a:off x="7531688" y="6019617"/>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3" name="Rett linje 162">
              <a:extLst>
                <a:ext uri="{FF2B5EF4-FFF2-40B4-BE49-F238E27FC236}">
                  <a16:creationId xmlns:a16="http://schemas.microsoft.com/office/drawing/2014/main" id="{D2F52E5C-E275-446B-AEF0-8F3AB58A14C1}"/>
                </a:ext>
              </a:extLst>
            </p:cNvPr>
            <p:cNvCxnSpPr>
              <a:cxnSpLocks/>
            </p:cNvCxnSpPr>
            <p:nvPr/>
          </p:nvCxnSpPr>
          <p:spPr>
            <a:xfrm>
              <a:off x="7528584" y="6124805"/>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4" name="Rett linje 162">
              <a:extLst>
                <a:ext uri="{FF2B5EF4-FFF2-40B4-BE49-F238E27FC236}">
                  <a16:creationId xmlns:a16="http://schemas.microsoft.com/office/drawing/2014/main" id="{0737E7F2-4C0E-4ECF-9068-105023FD22E6}"/>
                </a:ext>
              </a:extLst>
            </p:cNvPr>
            <p:cNvCxnSpPr>
              <a:cxnSpLocks/>
            </p:cNvCxnSpPr>
            <p:nvPr/>
          </p:nvCxnSpPr>
          <p:spPr>
            <a:xfrm>
              <a:off x="7531688" y="6245073"/>
              <a:ext cx="330309"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272" name="Graphic 271" descr="Arrow: Counter-clockwise curve with solid fill">
            <a:extLst>
              <a:ext uri="{FF2B5EF4-FFF2-40B4-BE49-F238E27FC236}">
                <a16:creationId xmlns:a16="http://schemas.microsoft.com/office/drawing/2014/main" id="{D44A8685-57B0-4D1E-80D0-C2A86A0072E0}"/>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rot="13665738" flipH="1">
            <a:off x="3770365" y="4580029"/>
            <a:ext cx="397990" cy="397989"/>
          </a:xfrm>
          <a:prstGeom prst="rect">
            <a:avLst/>
          </a:prstGeom>
        </p:spPr>
      </p:pic>
      <p:grpSp>
        <p:nvGrpSpPr>
          <p:cNvPr id="283" name="Group 282">
            <a:extLst>
              <a:ext uri="{FF2B5EF4-FFF2-40B4-BE49-F238E27FC236}">
                <a16:creationId xmlns:a16="http://schemas.microsoft.com/office/drawing/2014/main" id="{71C6F6E2-A384-4F9E-8797-4FB9125B7E69}"/>
              </a:ext>
            </a:extLst>
          </p:cNvPr>
          <p:cNvGrpSpPr>
            <a:grpSpLocks noChangeAspect="1"/>
          </p:cNvGrpSpPr>
          <p:nvPr/>
        </p:nvGrpSpPr>
        <p:grpSpPr>
          <a:xfrm>
            <a:off x="1794019" y="3194337"/>
            <a:ext cx="1152303" cy="1053182"/>
            <a:chOff x="8888090" y="1263482"/>
            <a:chExt cx="2103801" cy="1922830"/>
          </a:xfrm>
        </p:grpSpPr>
        <p:pic>
          <p:nvPicPr>
            <p:cNvPr id="284" name="Graphic 283" descr="Arrow: Clockwise curve with solid fill">
              <a:extLst>
                <a:ext uri="{FF2B5EF4-FFF2-40B4-BE49-F238E27FC236}">
                  <a16:creationId xmlns:a16="http://schemas.microsoft.com/office/drawing/2014/main" id="{A1D5F7FE-4C47-4D3C-916F-D7544498BFE1}"/>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rot="19438450" flipH="1" flipV="1">
              <a:off x="9323342" y="1802841"/>
              <a:ext cx="620627" cy="620628"/>
            </a:xfrm>
            <a:prstGeom prst="rect">
              <a:avLst/>
            </a:prstGeom>
          </p:spPr>
        </p:pic>
        <p:sp>
          <p:nvSpPr>
            <p:cNvPr id="285" name="Rektangel 58">
              <a:extLst>
                <a:ext uri="{FF2B5EF4-FFF2-40B4-BE49-F238E27FC236}">
                  <a16:creationId xmlns:a16="http://schemas.microsoft.com/office/drawing/2014/main" id="{8F39110C-9BB8-44CF-8652-667515A63950}"/>
                </a:ext>
              </a:extLst>
            </p:cNvPr>
            <p:cNvSpPr/>
            <p:nvPr/>
          </p:nvSpPr>
          <p:spPr>
            <a:xfrm>
              <a:off x="8888090" y="1263482"/>
              <a:ext cx="2103801" cy="19055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86" name="Rektangel 54">
              <a:extLst>
                <a:ext uri="{FF2B5EF4-FFF2-40B4-BE49-F238E27FC236}">
                  <a16:creationId xmlns:a16="http://schemas.microsoft.com/office/drawing/2014/main" id="{32B6EFBE-0B17-4B44-8A18-53C9D09C15E4}"/>
                </a:ext>
              </a:extLst>
            </p:cNvPr>
            <p:cNvSpPr/>
            <p:nvPr/>
          </p:nvSpPr>
          <p:spPr>
            <a:xfrm>
              <a:off x="8945299" y="1356950"/>
              <a:ext cx="1982861" cy="282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FFFFFF"/>
                  </a:solidFill>
                  <a:effectLst/>
                  <a:uLnTx/>
                  <a:uFillTx/>
                  <a:latin typeface="Arial" panose="020B0604020202020204"/>
                  <a:ea typeface="+mn-ea"/>
                  <a:cs typeface="+mn-cs"/>
                </a:rPr>
                <a:t>Automatisierung</a:t>
              </a:r>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287" name="Group 286">
              <a:extLst>
                <a:ext uri="{FF2B5EF4-FFF2-40B4-BE49-F238E27FC236}">
                  <a16:creationId xmlns:a16="http://schemas.microsoft.com/office/drawing/2014/main" id="{EDE96D8B-D70F-42FF-B285-84D6E0CF71CE}"/>
                </a:ext>
              </a:extLst>
            </p:cNvPr>
            <p:cNvGrpSpPr/>
            <p:nvPr/>
          </p:nvGrpSpPr>
          <p:grpSpPr>
            <a:xfrm>
              <a:off x="9088972" y="2279081"/>
              <a:ext cx="543280" cy="259147"/>
              <a:chOff x="1602754" y="2808785"/>
              <a:chExt cx="890297" cy="424674"/>
            </a:xfrm>
          </p:grpSpPr>
          <p:sp>
            <p:nvSpPr>
              <p:cNvPr id="296" name="Rektangel: avrundede hjørner 106">
                <a:extLst>
                  <a:ext uri="{FF2B5EF4-FFF2-40B4-BE49-F238E27FC236}">
                    <a16:creationId xmlns:a16="http://schemas.microsoft.com/office/drawing/2014/main" id="{3FE7E54A-2026-4FBD-9BAA-E5A50D0EC226}"/>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7" name="Rett linje 73">
                <a:extLst>
                  <a:ext uri="{FF2B5EF4-FFF2-40B4-BE49-F238E27FC236}">
                    <a16:creationId xmlns:a16="http://schemas.microsoft.com/office/drawing/2014/main" id="{FD2C0A95-1FF4-4B9B-82D5-C3AA62306445}"/>
                  </a:ext>
                </a:extLst>
              </p:cNvPr>
              <p:cNvCxnSpPr>
                <a:cxnSpLocks/>
              </p:cNvCxnSpPr>
              <p:nvPr/>
            </p:nvCxnSpPr>
            <p:spPr>
              <a:xfrm>
                <a:off x="1740562" y="2914555"/>
                <a:ext cx="6322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8" name="Rett linje 73">
                <a:extLst>
                  <a:ext uri="{FF2B5EF4-FFF2-40B4-BE49-F238E27FC236}">
                    <a16:creationId xmlns:a16="http://schemas.microsoft.com/office/drawing/2014/main" id="{4591C55A-6F7C-45A8-916F-80B110075368}"/>
                  </a:ext>
                </a:extLst>
              </p:cNvPr>
              <p:cNvCxnSpPr>
                <a:cxnSpLocks/>
              </p:cNvCxnSpPr>
              <p:nvPr/>
            </p:nvCxnSpPr>
            <p:spPr>
              <a:xfrm>
                <a:off x="1745820" y="3024914"/>
                <a:ext cx="6322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9" name="Rett linje 73">
                <a:extLst>
                  <a:ext uri="{FF2B5EF4-FFF2-40B4-BE49-F238E27FC236}">
                    <a16:creationId xmlns:a16="http://schemas.microsoft.com/office/drawing/2014/main" id="{93157184-D661-440B-BE15-ACAC1B5EF7D8}"/>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88" name="Straight Connector 287">
              <a:extLst>
                <a:ext uri="{FF2B5EF4-FFF2-40B4-BE49-F238E27FC236}">
                  <a16:creationId xmlns:a16="http://schemas.microsoft.com/office/drawing/2014/main" id="{9D6FDB81-FAC4-4630-A48C-97276338F4AF}"/>
                </a:ext>
              </a:extLst>
            </p:cNvPr>
            <p:cNvCxnSpPr>
              <a:cxnSpLocks/>
            </p:cNvCxnSpPr>
            <p:nvPr/>
          </p:nvCxnSpPr>
          <p:spPr>
            <a:xfrm>
              <a:off x="9900996" y="2032043"/>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258F50F-59E7-4539-A69B-C8A2201761B2}"/>
                </a:ext>
              </a:extLst>
            </p:cNvPr>
            <p:cNvCxnSpPr>
              <a:cxnSpLocks/>
            </p:cNvCxnSpPr>
            <p:nvPr/>
          </p:nvCxnSpPr>
          <p:spPr>
            <a:xfrm flipH="1" flipV="1">
              <a:off x="9897909" y="2718781"/>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4C4B272C-E347-4920-B6D9-C635C5B4A4E6}"/>
                </a:ext>
              </a:extLst>
            </p:cNvPr>
            <p:cNvCxnSpPr>
              <a:cxnSpLocks/>
            </p:cNvCxnSpPr>
            <p:nvPr/>
          </p:nvCxnSpPr>
          <p:spPr>
            <a:xfrm flipH="1" flipV="1">
              <a:off x="9891504" y="2046358"/>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490BCCE-8319-418F-AD4B-6AC3E4C86AD9}"/>
                </a:ext>
              </a:extLst>
            </p:cNvPr>
            <p:cNvCxnSpPr>
              <a:cxnSpLocks/>
            </p:cNvCxnSpPr>
            <p:nvPr/>
          </p:nvCxnSpPr>
          <p:spPr>
            <a:xfrm flipH="1" flipV="1">
              <a:off x="9752550" y="2376079"/>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292" name="Graphic 291" descr="Gears with solid fill">
              <a:extLst>
                <a:ext uri="{FF2B5EF4-FFF2-40B4-BE49-F238E27FC236}">
                  <a16:creationId xmlns:a16="http://schemas.microsoft.com/office/drawing/2014/main" id="{A712D1A1-ABBE-4B18-8286-8418349F4C4C}"/>
                </a:ext>
              </a:extLst>
            </p:cNvPr>
            <p:cNvPicPr>
              <a:picLocks noChangeAspect="1"/>
            </p:cNvPicPr>
            <p:nvPr/>
          </p:nvPicPr>
          <p:blipFill>
            <a:blip r:embed="rId57" cstate="screen">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10132836" y="1713312"/>
              <a:ext cx="577596" cy="577596"/>
            </a:xfrm>
            <a:prstGeom prst="rect">
              <a:avLst/>
            </a:prstGeom>
          </p:spPr>
        </p:pic>
        <p:pic>
          <p:nvPicPr>
            <p:cNvPr id="293" name="Graphic 292" descr="Single gear with solid fill">
              <a:extLst>
                <a:ext uri="{FF2B5EF4-FFF2-40B4-BE49-F238E27FC236}">
                  <a16:creationId xmlns:a16="http://schemas.microsoft.com/office/drawing/2014/main" id="{70A97317-0066-4944-9AA3-0E8BB691DFF6}"/>
                </a:ext>
              </a:extLst>
            </p:cNvPr>
            <p:cNvPicPr>
              <a:picLocks noChangeAspect="1"/>
            </p:cNvPicPr>
            <p:nvPr/>
          </p:nvPicPr>
          <p:blipFill>
            <a:blip r:embed="rId59" cstate="screen">
              <a:extLst>
                <a:ext uri="{28A0092B-C50C-407E-A947-70E740481C1C}">
                  <a14:useLocalDpi xmlns:a14="http://schemas.microsoft.com/office/drawing/2010/main"/>
                </a:ext>
                <a:ext uri="{96DAC541-7B7A-43D3-8B79-37D633B846F1}">
                  <asvg:svgBlip xmlns:asvg="http://schemas.microsoft.com/office/drawing/2016/SVG/main" r:embed="rId60"/>
                </a:ext>
              </a:extLst>
            </a:blip>
            <a:stretch>
              <a:fillRect/>
            </a:stretch>
          </p:blipFill>
          <p:spPr>
            <a:xfrm>
              <a:off x="9087560" y="1736835"/>
              <a:ext cx="559354" cy="559354"/>
            </a:xfrm>
            <a:prstGeom prst="rect">
              <a:avLst/>
            </a:prstGeom>
          </p:spPr>
        </p:pic>
        <p:pic>
          <p:nvPicPr>
            <p:cNvPr id="294" name="Graphic 293" descr="Morse Code with solid fill">
              <a:extLst>
                <a:ext uri="{FF2B5EF4-FFF2-40B4-BE49-F238E27FC236}">
                  <a16:creationId xmlns:a16="http://schemas.microsoft.com/office/drawing/2014/main" id="{6023F8DB-DAAB-458A-830E-FC481048B263}"/>
                </a:ext>
              </a:extLst>
            </p:cNvPr>
            <p:cNvPicPr>
              <a:picLocks noChangeAspect="1"/>
            </p:cNvPicPr>
            <p:nvPr/>
          </p:nvPicPr>
          <p:blipFill>
            <a:blip r:embed="rId61" cstate="screen">
              <a:extLst>
                <a:ext uri="{28A0092B-C50C-407E-A947-70E740481C1C}">
                  <a14:useLocalDpi xmlns:a14="http://schemas.microsoft.com/office/drawing/2010/main"/>
                </a:ext>
                <a:ext uri="{96DAC541-7B7A-43D3-8B79-37D633B846F1}">
                  <asvg:svgBlip xmlns:asvg="http://schemas.microsoft.com/office/drawing/2016/SVG/main" r:embed="rId62"/>
                </a:ext>
              </a:extLst>
            </a:blip>
            <a:stretch>
              <a:fillRect/>
            </a:stretch>
          </p:blipFill>
          <p:spPr>
            <a:xfrm>
              <a:off x="10086659" y="2339698"/>
              <a:ext cx="846614" cy="846614"/>
            </a:xfrm>
            <a:prstGeom prst="rect">
              <a:avLst/>
            </a:prstGeom>
          </p:spPr>
        </p:pic>
        <p:pic>
          <p:nvPicPr>
            <p:cNvPr id="295" name="Graphic 294" descr="Miscellaneous with solid fill">
              <a:extLst>
                <a:ext uri="{FF2B5EF4-FFF2-40B4-BE49-F238E27FC236}">
                  <a16:creationId xmlns:a16="http://schemas.microsoft.com/office/drawing/2014/main" id="{581CD949-EC13-429C-8ABC-48A87CF495F0}"/>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rot="16200000">
              <a:off x="10724514" y="1433256"/>
              <a:ext cx="157008" cy="157008"/>
            </a:xfrm>
            <a:prstGeom prst="rect">
              <a:avLst/>
            </a:prstGeom>
          </p:spPr>
        </p:pic>
      </p:grpSp>
      <p:sp>
        <p:nvSpPr>
          <p:cNvPr id="173" name="TekstSylinder 159">
            <a:extLst>
              <a:ext uri="{FF2B5EF4-FFF2-40B4-BE49-F238E27FC236}">
                <a16:creationId xmlns:a16="http://schemas.microsoft.com/office/drawing/2014/main" id="{88F5361F-400C-4A5C-88B6-5C6085A75176}"/>
              </a:ext>
            </a:extLst>
          </p:cNvPr>
          <p:cNvSpPr txBox="1"/>
          <p:nvPr/>
        </p:nvSpPr>
        <p:spPr>
          <a:xfrm>
            <a:off x="1865632" y="5570868"/>
            <a:ext cx="1866792" cy="523220"/>
          </a:xfrm>
          <a:prstGeom prst="rect">
            <a:avLst/>
          </a:prstGeom>
          <a:noFill/>
        </p:spPr>
        <p:txBody>
          <a:bodyPr wrap="square" rtlCol="0">
            <a:spAutoFit/>
          </a:bodyPr>
          <a:lstStyle/>
          <a:p>
            <a:pPr algn="ctr">
              <a:defRPr/>
            </a:pPr>
            <a:r>
              <a:rPr lang="en-US" sz="1400" dirty="0" err="1"/>
              <a:t>Wissensdatenbank</a:t>
            </a:r>
            <a:r>
              <a:rPr lang="en-US" sz="1400" dirty="0"/>
              <a:t> (FAQs)</a:t>
            </a:r>
          </a:p>
        </p:txBody>
      </p:sp>
      <p:pic>
        <p:nvPicPr>
          <p:cNvPr id="174" name="Graphic 173" descr="Arrow: Straight with solid fill">
            <a:extLst>
              <a:ext uri="{FF2B5EF4-FFF2-40B4-BE49-F238E27FC236}">
                <a16:creationId xmlns:a16="http://schemas.microsoft.com/office/drawing/2014/main" id="{99A99DF5-9403-4FF2-B60B-47CE0825BDD4}"/>
              </a:ext>
            </a:extLst>
          </p:cNvPr>
          <p:cNvPicPr>
            <a:picLocks noChangeAspect="1"/>
          </p:cNvPicPr>
          <p:nvPr/>
        </p:nvPicPr>
        <p:blipFill>
          <a:blip r:embed="rId63" cstate="screen">
            <a:extLst>
              <a:ext uri="{28A0092B-C50C-407E-A947-70E740481C1C}">
                <a14:useLocalDpi xmlns:a14="http://schemas.microsoft.com/office/drawing/2010/main"/>
              </a:ext>
              <a:ext uri="{96DAC541-7B7A-43D3-8B79-37D633B846F1}">
                <asvg:svgBlip xmlns:asvg="http://schemas.microsoft.com/office/drawing/2016/SVG/main" r:embed="rId64"/>
              </a:ext>
            </a:extLst>
          </a:blip>
          <a:stretch>
            <a:fillRect/>
          </a:stretch>
        </p:blipFill>
        <p:spPr>
          <a:xfrm rot="10800000" flipH="1">
            <a:off x="3083317" y="3507966"/>
            <a:ext cx="447419" cy="447420"/>
          </a:xfrm>
          <a:prstGeom prst="rect">
            <a:avLst/>
          </a:prstGeom>
        </p:spPr>
      </p:pic>
      <p:sp>
        <p:nvSpPr>
          <p:cNvPr id="186" name="TekstSylinder 48">
            <a:extLst>
              <a:ext uri="{FF2B5EF4-FFF2-40B4-BE49-F238E27FC236}">
                <a16:creationId xmlns:a16="http://schemas.microsoft.com/office/drawing/2014/main" id="{65F352C5-2211-40B9-84AF-25AC91A0D40B}"/>
              </a:ext>
            </a:extLst>
          </p:cNvPr>
          <p:cNvSpPr txBox="1"/>
          <p:nvPr/>
        </p:nvSpPr>
        <p:spPr>
          <a:xfrm>
            <a:off x="9679046" y="1516483"/>
            <a:ext cx="19517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err="1">
                <a:ln>
                  <a:noFill/>
                </a:ln>
                <a:solidFill>
                  <a:srgbClr val="2B2929"/>
                </a:solidFill>
                <a:effectLst/>
                <a:uLnTx/>
                <a:uFillTx/>
                <a:latin typeface="Arial" panose="020B0604020202020204"/>
                <a:ea typeface="+mn-ea"/>
                <a:cs typeface="+mn-cs"/>
              </a:rPr>
              <a:t>Angepasstes</a:t>
            </a: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 Dashboard</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87" name="Graphic 156" descr="Back with solid fill">
            <a:extLst>
              <a:ext uri="{FF2B5EF4-FFF2-40B4-BE49-F238E27FC236}">
                <a16:creationId xmlns:a16="http://schemas.microsoft.com/office/drawing/2014/main" id="{FC7231F3-F278-4A59-9A43-BC4F91940089}"/>
              </a:ext>
            </a:extLst>
          </p:cNvPr>
          <p:cNvPicPr>
            <a:picLocks noChangeAspect="1"/>
          </p:cNvPicPr>
          <p:nvPr/>
        </p:nvPicPr>
        <p:blipFill>
          <a:blip r:embed="rId65" cstate="screen">
            <a:extLst>
              <a:ext uri="{28A0092B-C50C-407E-A947-70E740481C1C}">
                <a14:useLocalDpi xmlns:a14="http://schemas.microsoft.com/office/drawing/2010/main"/>
              </a:ext>
              <a:ext uri="{96DAC541-7B7A-43D3-8B79-37D633B846F1}">
                <asvg:svgBlip xmlns:asvg="http://schemas.microsoft.com/office/drawing/2016/SVG/main" r:embed="rId66"/>
              </a:ext>
            </a:extLst>
          </a:blip>
          <a:stretch>
            <a:fillRect/>
          </a:stretch>
        </p:blipFill>
        <p:spPr>
          <a:xfrm rot="8207742" flipH="1">
            <a:off x="9994468" y="2415893"/>
            <a:ext cx="476532" cy="476532"/>
          </a:xfrm>
          <a:prstGeom prst="rect">
            <a:avLst/>
          </a:prstGeom>
        </p:spPr>
      </p:pic>
      <p:grpSp>
        <p:nvGrpSpPr>
          <p:cNvPr id="188" name="Gruppe 187">
            <a:extLst>
              <a:ext uri="{FF2B5EF4-FFF2-40B4-BE49-F238E27FC236}">
                <a16:creationId xmlns:a16="http://schemas.microsoft.com/office/drawing/2014/main" id="{9EDE71EA-5411-4C0E-B078-B818DB542C4A}"/>
              </a:ext>
            </a:extLst>
          </p:cNvPr>
          <p:cNvGrpSpPr/>
          <p:nvPr/>
        </p:nvGrpSpPr>
        <p:grpSpPr>
          <a:xfrm>
            <a:off x="10402919" y="2032156"/>
            <a:ext cx="503999" cy="505405"/>
            <a:chOff x="3143376" y="2148265"/>
            <a:chExt cx="564227" cy="565801"/>
          </a:xfrm>
        </p:grpSpPr>
        <p:sp>
          <p:nvSpPr>
            <p:cNvPr id="189" name="Ellipse 51">
              <a:extLst>
                <a:ext uri="{FF2B5EF4-FFF2-40B4-BE49-F238E27FC236}">
                  <a16:creationId xmlns:a16="http://schemas.microsoft.com/office/drawing/2014/main" id="{FFA63994-7C40-4774-B6A4-AC87CA8CFFE7}"/>
                </a:ext>
              </a:extLst>
            </p:cNvPr>
            <p:cNvSpPr/>
            <p:nvPr/>
          </p:nvSpPr>
          <p:spPr>
            <a:xfrm>
              <a:off x="3143376" y="2148265"/>
              <a:ext cx="564227" cy="565801"/>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90" name="Grafikk 189" descr="Puslespillbiter med heldekkende fyll">
              <a:extLst>
                <a:ext uri="{FF2B5EF4-FFF2-40B4-BE49-F238E27FC236}">
                  <a16:creationId xmlns:a16="http://schemas.microsoft.com/office/drawing/2014/main" id="{9F5CE2DA-28C1-4EA0-88CD-2AE930F058D0}"/>
                </a:ext>
              </a:extLst>
            </p:cNvPr>
            <p:cNvPicPr>
              <a:picLocks noChangeAspect="1"/>
            </p:cNvPicPr>
            <p:nvPr/>
          </p:nvPicPr>
          <p:blipFill>
            <a:blip r:embed="rId67" cstate="screen">
              <a:extLst>
                <a:ext uri="{28A0092B-C50C-407E-A947-70E740481C1C}">
                  <a14:useLocalDpi xmlns:a14="http://schemas.microsoft.com/office/drawing/2010/main"/>
                </a:ext>
                <a:ext uri="{96DAC541-7B7A-43D3-8B79-37D633B846F1}">
                  <asvg:svgBlip xmlns:asvg="http://schemas.microsoft.com/office/drawing/2016/SVG/main" r:embed="rId68"/>
                </a:ext>
              </a:extLst>
            </a:blip>
            <a:stretch>
              <a:fillRect/>
            </a:stretch>
          </p:blipFill>
          <p:spPr>
            <a:xfrm>
              <a:off x="3193061" y="2190668"/>
              <a:ext cx="472809" cy="472809"/>
            </a:xfrm>
            <a:prstGeom prst="rect">
              <a:avLst/>
            </a:prstGeom>
          </p:spPr>
        </p:pic>
      </p:grpSp>
      <p:pic>
        <p:nvPicPr>
          <p:cNvPr id="191" name="Graphic 214" descr="Arrow: Counter-clockwise curve with solid fill">
            <a:extLst>
              <a:ext uri="{FF2B5EF4-FFF2-40B4-BE49-F238E27FC236}">
                <a16:creationId xmlns:a16="http://schemas.microsoft.com/office/drawing/2014/main" id="{4DE12099-4A44-42A3-9C96-B825E498BBC7}"/>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rot="7934262">
            <a:off x="3559216" y="5620917"/>
            <a:ext cx="397990" cy="397989"/>
          </a:xfrm>
          <a:prstGeom prst="rect">
            <a:avLst/>
          </a:prstGeom>
        </p:spPr>
      </p:pic>
      <p:sp>
        <p:nvSpPr>
          <p:cNvPr id="216" name="TekstSylinder 159">
            <a:extLst>
              <a:ext uri="{FF2B5EF4-FFF2-40B4-BE49-F238E27FC236}">
                <a16:creationId xmlns:a16="http://schemas.microsoft.com/office/drawing/2014/main" id="{BB584C32-726E-47D6-A7D6-1D6E9150E69E}"/>
              </a:ext>
            </a:extLst>
          </p:cNvPr>
          <p:cNvSpPr txBox="1"/>
          <p:nvPr/>
        </p:nvSpPr>
        <p:spPr>
          <a:xfrm>
            <a:off x="3083317" y="6147322"/>
            <a:ext cx="2282950" cy="523220"/>
          </a:xfrm>
          <a:prstGeom prst="rect">
            <a:avLst/>
          </a:prstGeom>
          <a:noFill/>
        </p:spPr>
        <p:txBody>
          <a:bodyPr wrap="square" rtlCol="0">
            <a:spAutoFit/>
          </a:bodyPr>
          <a:lstStyle/>
          <a:p>
            <a:pPr algn="ctr"/>
            <a:r>
              <a:rPr lang="en-US" sz="1400" dirty="0" err="1"/>
              <a:t>Externe</a:t>
            </a:r>
            <a:r>
              <a:rPr lang="en-US" sz="1400" dirty="0"/>
              <a:t> Links / </a:t>
            </a:r>
            <a:r>
              <a:rPr lang="en-US" sz="1400" dirty="0" err="1"/>
              <a:t>Automatische</a:t>
            </a:r>
            <a:r>
              <a:rPr lang="en-US" sz="1400" dirty="0"/>
              <a:t> </a:t>
            </a:r>
            <a:r>
              <a:rPr lang="en-US" sz="1400" dirty="0" err="1"/>
              <a:t>Antworten</a:t>
            </a:r>
            <a:endParaRPr lang="en-US" sz="1400" dirty="0"/>
          </a:p>
        </p:txBody>
      </p:sp>
      <p:pic>
        <p:nvPicPr>
          <p:cNvPr id="218" name="Graphic 214" descr="Arrow: Counter-clockwise curve with solid fill">
            <a:extLst>
              <a:ext uri="{FF2B5EF4-FFF2-40B4-BE49-F238E27FC236}">
                <a16:creationId xmlns:a16="http://schemas.microsoft.com/office/drawing/2014/main" id="{0AF1F01F-EF2B-4D61-94DE-580ADA049EB0}"/>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rot="7934262">
            <a:off x="5820760" y="5580705"/>
            <a:ext cx="397990" cy="397989"/>
          </a:xfrm>
          <a:prstGeom prst="rect">
            <a:avLst/>
          </a:prstGeom>
        </p:spPr>
      </p:pic>
      <p:sp>
        <p:nvSpPr>
          <p:cNvPr id="240" name="TekstSylinder 159">
            <a:extLst>
              <a:ext uri="{FF2B5EF4-FFF2-40B4-BE49-F238E27FC236}">
                <a16:creationId xmlns:a16="http://schemas.microsoft.com/office/drawing/2014/main" id="{1DD949C0-C1E0-4B95-87AD-97BBF5FDFB05}"/>
              </a:ext>
            </a:extLst>
          </p:cNvPr>
          <p:cNvSpPr txBox="1"/>
          <p:nvPr/>
        </p:nvSpPr>
        <p:spPr>
          <a:xfrm>
            <a:off x="5460832" y="6162106"/>
            <a:ext cx="2256722" cy="523220"/>
          </a:xfrm>
          <a:prstGeom prst="rect">
            <a:avLst/>
          </a:prstGeom>
          <a:noFill/>
        </p:spPr>
        <p:txBody>
          <a:bodyPr wrap="square" rtlCol="0">
            <a:spAutoFit/>
          </a:bodyPr>
          <a:lstStyle/>
          <a:p>
            <a:pPr algn="ctr"/>
            <a:r>
              <a:rPr lang="en-US" sz="1400" dirty="0" err="1"/>
              <a:t>Automatisierte</a:t>
            </a:r>
            <a:r>
              <a:rPr lang="en-US" sz="1400" dirty="0"/>
              <a:t> </a:t>
            </a:r>
            <a:r>
              <a:rPr lang="en-US" sz="1400" dirty="0" err="1"/>
              <a:t>regelbasierte</a:t>
            </a:r>
            <a:r>
              <a:rPr lang="en-US" sz="1400" dirty="0"/>
              <a:t> </a:t>
            </a:r>
            <a:r>
              <a:rPr lang="en-US" sz="1400" dirty="0" err="1"/>
              <a:t>Eskalation</a:t>
            </a:r>
            <a:endParaRPr lang="en-US" sz="1400" dirty="0"/>
          </a:p>
        </p:txBody>
      </p:sp>
      <p:grpSp>
        <p:nvGrpSpPr>
          <p:cNvPr id="61" name="Gruppe 60">
            <a:extLst>
              <a:ext uri="{FF2B5EF4-FFF2-40B4-BE49-F238E27FC236}">
                <a16:creationId xmlns:a16="http://schemas.microsoft.com/office/drawing/2014/main" id="{1ACB7CD7-970C-4FFA-8319-B633792CC840}"/>
              </a:ext>
            </a:extLst>
          </p:cNvPr>
          <p:cNvGrpSpPr/>
          <p:nvPr/>
        </p:nvGrpSpPr>
        <p:grpSpPr>
          <a:xfrm>
            <a:off x="6300850" y="5595601"/>
            <a:ext cx="503999" cy="505405"/>
            <a:chOff x="6300850" y="5595601"/>
            <a:chExt cx="503999" cy="505405"/>
          </a:xfrm>
        </p:grpSpPr>
        <p:sp>
          <p:nvSpPr>
            <p:cNvPr id="219" name="Ellipse 51">
              <a:extLst>
                <a:ext uri="{FF2B5EF4-FFF2-40B4-BE49-F238E27FC236}">
                  <a16:creationId xmlns:a16="http://schemas.microsoft.com/office/drawing/2014/main" id="{5603B330-BC05-4B38-829D-2035B89B1947}"/>
                </a:ext>
              </a:extLst>
            </p:cNvPr>
            <p:cNvSpPr/>
            <p:nvPr/>
          </p:nvSpPr>
          <p:spPr>
            <a:xfrm>
              <a:off x="6300850" y="5595601"/>
              <a:ext cx="5039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0" name="Grafikk 49" descr="Beslutningsdiagram med heldekkende fyll">
              <a:extLst>
                <a:ext uri="{FF2B5EF4-FFF2-40B4-BE49-F238E27FC236}">
                  <a16:creationId xmlns:a16="http://schemas.microsoft.com/office/drawing/2014/main" id="{E3D8E1F0-77ED-4E7C-9347-5A8C43DE7CA3}"/>
                </a:ext>
              </a:extLst>
            </p:cNvPr>
            <p:cNvPicPr>
              <a:picLocks noChangeAspect="1"/>
            </p:cNvPicPr>
            <p:nvPr/>
          </p:nvPicPr>
          <p:blipFill>
            <a:blip r:embed="rId69" cstate="screen">
              <a:extLst>
                <a:ext uri="{28A0092B-C50C-407E-A947-70E740481C1C}">
                  <a14:useLocalDpi xmlns:a14="http://schemas.microsoft.com/office/drawing/2010/main"/>
                </a:ext>
                <a:ext uri="{96DAC541-7B7A-43D3-8B79-37D633B846F1}">
                  <asvg:svgBlip xmlns:asvg="http://schemas.microsoft.com/office/drawing/2016/SVG/main" r:embed="rId70"/>
                </a:ext>
              </a:extLst>
            </a:blip>
            <a:stretch>
              <a:fillRect/>
            </a:stretch>
          </p:blipFill>
          <p:spPr>
            <a:xfrm>
              <a:off x="6365318" y="5650758"/>
              <a:ext cx="375211" cy="375211"/>
            </a:xfrm>
            <a:prstGeom prst="rect">
              <a:avLst/>
            </a:prstGeom>
          </p:spPr>
        </p:pic>
      </p:grpSp>
      <p:grpSp>
        <p:nvGrpSpPr>
          <p:cNvPr id="62" name="Gruppe 61">
            <a:extLst>
              <a:ext uri="{FF2B5EF4-FFF2-40B4-BE49-F238E27FC236}">
                <a16:creationId xmlns:a16="http://schemas.microsoft.com/office/drawing/2014/main" id="{4E8746E2-EED4-4D51-A6A1-1C3D9C75B174}"/>
              </a:ext>
            </a:extLst>
          </p:cNvPr>
          <p:cNvGrpSpPr/>
          <p:nvPr/>
        </p:nvGrpSpPr>
        <p:grpSpPr>
          <a:xfrm>
            <a:off x="3961349" y="5595601"/>
            <a:ext cx="503999" cy="505405"/>
            <a:chOff x="3775638" y="5610910"/>
            <a:chExt cx="503999" cy="505405"/>
          </a:xfrm>
        </p:grpSpPr>
        <p:sp>
          <p:nvSpPr>
            <p:cNvPr id="203" name="Ellipse 51">
              <a:extLst>
                <a:ext uri="{FF2B5EF4-FFF2-40B4-BE49-F238E27FC236}">
                  <a16:creationId xmlns:a16="http://schemas.microsoft.com/office/drawing/2014/main" id="{96369B67-50C1-4C3F-A197-EF8CBEACE864}"/>
                </a:ext>
              </a:extLst>
            </p:cNvPr>
            <p:cNvSpPr/>
            <p:nvPr/>
          </p:nvSpPr>
          <p:spPr>
            <a:xfrm>
              <a:off x="3775638" y="5610910"/>
              <a:ext cx="5039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3" name="Grafikk 52" descr="Mappesøk med heldekkende fyll">
              <a:extLst>
                <a:ext uri="{FF2B5EF4-FFF2-40B4-BE49-F238E27FC236}">
                  <a16:creationId xmlns:a16="http://schemas.microsoft.com/office/drawing/2014/main" id="{FFE4E9D4-21A2-43F2-BAD3-F67201093549}"/>
                </a:ext>
              </a:extLst>
            </p:cNvPr>
            <p:cNvPicPr>
              <a:picLocks noChangeAspect="1"/>
            </p:cNvPicPr>
            <p:nvPr/>
          </p:nvPicPr>
          <p:blipFill>
            <a:blip r:embed="rId71" cstate="screen">
              <a:extLst>
                <a:ext uri="{28A0092B-C50C-407E-A947-70E740481C1C}">
                  <a14:useLocalDpi xmlns:a14="http://schemas.microsoft.com/office/drawing/2010/main"/>
                </a:ext>
                <a:ext uri="{96DAC541-7B7A-43D3-8B79-37D633B846F1}">
                  <asvg:svgBlip xmlns:asvg="http://schemas.microsoft.com/office/drawing/2016/SVG/main" r:embed="rId72"/>
                </a:ext>
              </a:extLst>
            </a:blip>
            <a:stretch>
              <a:fillRect/>
            </a:stretch>
          </p:blipFill>
          <p:spPr>
            <a:xfrm>
              <a:off x="3799051" y="5633212"/>
              <a:ext cx="460800" cy="460800"/>
            </a:xfrm>
            <a:prstGeom prst="rect">
              <a:avLst/>
            </a:prstGeom>
          </p:spPr>
        </p:pic>
      </p:grpSp>
      <p:pic>
        <p:nvPicPr>
          <p:cNvPr id="249" name="Graphic 214" descr="Arrow: Counter-clockwise curve with solid fill">
            <a:extLst>
              <a:ext uri="{FF2B5EF4-FFF2-40B4-BE49-F238E27FC236}">
                <a16:creationId xmlns:a16="http://schemas.microsoft.com/office/drawing/2014/main" id="{C37A0041-BC93-44C9-8D6A-48C6E808D5D5}"/>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rot="10141635">
            <a:off x="7176666" y="4286001"/>
            <a:ext cx="397990" cy="397989"/>
          </a:xfrm>
          <a:prstGeom prst="rect">
            <a:avLst/>
          </a:prstGeom>
        </p:spPr>
      </p:pic>
      <p:grpSp>
        <p:nvGrpSpPr>
          <p:cNvPr id="60" name="Gruppe 59">
            <a:extLst>
              <a:ext uri="{FF2B5EF4-FFF2-40B4-BE49-F238E27FC236}">
                <a16:creationId xmlns:a16="http://schemas.microsoft.com/office/drawing/2014/main" id="{2E085FF9-716A-4FE7-ADEC-3B3A64E5B710}"/>
              </a:ext>
            </a:extLst>
          </p:cNvPr>
          <p:cNvGrpSpPr/>
          <p:nvPr/>
        </p:nvGrpSpPr>
        <p:grpSpPr>
          <a:xfrm>
            <a:off x="7499580" y="4541749"/>
            <a:ext cx="503999" cy="505405"/>
            <a:chOff x="7499580" y="4541749"/>
            <a:chExt cx="503999" cy="505405"/>
          </a:xfrm>
        </p:grpSpPr>
        <p:sp>
          <p:nvSpPr>
            <p:cNvPr id="246" name="Ellipse 51">
              <a:extLst>
                <a:ext uri="{FF2B5EF4-FFF2-40B4-BE49-F238E27FC236}">
                  <a16:creationId xmlns:a16="http://schemas.microsoft.com/office/drawing/2014/main" id="{4C98A1F4-6AA4-4CCD-99C9-62C15ABE3817}"/>
                </a:ext>
              </a:extLst>
            </p:cNvPr>
            <p:cNvSpPr/>
            <p:nvPr/>
          </p:nvSpPr>
          <p:spPr>
            <a:xfrm>
              <a:off x="7499580" y="4541749"/>
              <a:ext cx="5039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6" name="Grafikk 55" descr="Alarm ringer med heldekkende fyll">
              <a:extLst>
                <a:ext uri="{FF2B5EF4-FFF2-40B4-BE49-F238E27FC236}">
                  <a16:creationId xmlns:a16="http://schemas.microsoft.com/office/drawing/2014/main" id="{8B7EEB32-8625-4E2B-B556-5704A3BFA7AA}"/>
                </a:ext>
              </a:extLst>
            </p:cNvPr>
            <p:cNvPicPr>
              <a:picLocks noChangeAspect="1"/>
            </p:cNvPicPr>
            <p:nvPr/>
          </p:nvPicPr>
          <p:blipFill>
            <a:blip r:embed="rId73" cstate="screen">
              <a:extLst>
                <a:ext uri="{28A0092B-C50C-407E-A947-70E740481C1C}">
                  <a14:useLocalDpi xmlns:a14="http://schemas.microsoft.com/office/drawing/2010/main"/>
                </a:ext>
                <a:ext uri="{96DAC541-7B7A-43D3-8B79-37D633B846F1}">
                  <asvg:svgBlip xmlns:asvg="http://schemas.microsoft.com/office/drawing/2016/SVG/main" r:embed="rId74"/>
                </a:ext>
              </a:extLst>
            </a:blip>
            <a:stretch>
              <a:fillRect/>
            </a:stretch>
          </p:blipFill>
          <p:spPr>
            <a:xfrm>
              <a:off x="7552268" y="4589752"/>
              <a:ext cx="396606" cy="396606"/>
            </a:xfrm>
            <a:prstGeom prst="rect">
              <a:avLst/>
            </a:prstGeom>
          </p:spPr>
        </p:pic>
      </p:grpSp>
      <p:sp>
        <p:nvSpPr>
          <p:cNvPr id="250" name="TekstSylinder 159">
            <a:extLst>
              <a:ext uri="{FF2B5EF4-FFF2-40B4-BE49-F238E27FC236}">
                <a16:creationId xmlns:a16="http://schemas.microsoft.com/office/drawing/2014/main" id="{EB6A313F-FCCC-4610-8C9F-837309D76AF9}"/>
              </a:ext>
            </a:extLst>
          </p:cNvPr>
          <p:cNvSpPr txBox="1"/>
          <p:nvPr/>
        </p:nvSpPr>
        <p:spPr>
          <a:xfrm>
            <a:off x="6931765" y="5047154"/>
            <a:ext cx="16376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2B2929"/>
                </a:solidFill>
                <a:latin typeface="Arial" panose="020B0604020202020204"/>
              </a:rPr>
              <a:t>Deadline</a:t>
            </a:r>
            <a:r>
              <a:rPr kumimoji="0" lang="en-US" sz="1400" b="0" i="0" u="none" strike="noStrike" kern="1200" cap="none" spc="0" normalizeH="0" baseline="0" noProof="0" dirty="0">
                <a:ln>
                  <a:noFill/>
                </a:ln>
                <a:solidFill>
                  <a:srgbClr val="2B2929"/>
                </a:solidFill>
                <a:effectLst/>
                <a:uLnTx/>
                <a:uFillTx/>
                <a:latin typeface="Arial" panose="020B0604020202020204"/>
              </a:rPr>
              <a:t> </a:t>
            </a:r>
            <a:r>
              <a:rPr kumimoji="0" lang="en-US" sz="1400" b="0" i="0" u="none" strike="noStrike" kern="1200" cap="none" spc="0" normalizeH="0" baseline="0" noProof="0" dirty="0" err="1">
                <a:ln>
                  <a:noFill/>
                </a:ln>
                <a:solidFill>
                  <a:srgbClr val="2B2929"/>
                </a:solidFill>
                <a:effectLst/>
                <a:uLnTx/>
                <a:uFillTx/>
                <a:latin typeface="Arial" panose="020B0604020202020204"/>
              </a:rPr>
              <a:t>Priorisierung</a:t>
            </a:r>
            <a:endParaRPr kumimoji="0" lang="en-US" sz="1400" b="0" i="0" u="none" strike="noStrike" kern="1200" cap="none" spc="0" normalizeH="0" baseline="0" noProof="0" dirty="0">
              <a:ln>
                <a:noFill/>
              </a:ln>
              <a:solidFill>
                <a:srgbClr val="2B2929"/>
              </a:solidFill>
              <a:effectLst/>
              <a:uLnTx/>
              <a:uFillTx/>
              <a:latin typeface="Arial" panose="020B0604020202020204"/>
            </a:endParaRPr>
          </a:p>
        </p:txBody>
      </p:sp>
    </p:spTree>
    <p:extLst>
      <p:ext uri="{BB962C8B-B14F-4D97-AF65-F5344CB8AC3E}">
        <p14:creationId xmlns:p14="http://schemas.microsoft.com/office/powerpoint/2010/main" val="289313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additive="base">
                                        <p:cTn id="7" dur="500" fill="hold"/>
                                        <p:tgtEl>
                                          <p:spTgt spid="162"/>
                                        </p:tgtEl>
                                        <p:attrNameLst>
                                          <p:attrName>ppt_x</p:attrName>
                                        </p:attrNameLst>
                                      </p:cBhvr>
                                      <p:tavLst>
                                        <p:tav tm="0">
                                          <p:val>
                                            <p:strVal val="#ppt_x"/>
                                          </p:val>
                                        </p:tav>
                                        <p:tav tm="100000">
                                          <p:val>
                                            <p:strVal val="#ppt_x"/>
                                          </p:val>
                                        </p:tav>
                                      </p:tavLst>
                                    </p:anim>
                                    <p:anim calcmode="lin" valueType="num">
                                      <p:cBhvr additive="base">
                                        <p:cTn id="8" dur="500" fill="hold"/>
                                        <p:tgtEl>
                                          <p:spTgt spid="16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8"/>
                                        </p:tgtEl>
                                        <p:attrNameLst>
                                          <p:attrName>style.visibility</p:attrName>
                                        </p:attrNameLst>
                                      </p:cBhvr>
                                      <p:to>
                                        <p:strVal val="visible"/>
                                      </p:to>
                                    </p:set>
                                    <p:anim calcmode="lin" valueType="num">
                                      <p:cBhvr additive="base">
                                        <p:cTn id="21" dur="500" fill="hold"/>
                                        <p:tgtEl>
                                          <p:spTgt spid="168"/>
                                        </p:tgtEl>
                                        <p:attrNameLst>
                                          <p:attrName>ppt_x</p:attrName>
                                        </p:attrNameLst>
                                      </p:cBhvr>
                                      <p:tavLst>
                                        <p:tav tm="0">
                                          <p:val>
                                            <p:strVal val="#ppt_x"/>
                                          </p:val>
                                        </p:tav>
                                        <p:tav tm="100000">
                                          <p:val>
                                            <p:strVal val="#ppt_x"/>
                                          </p:val>
                                        </p:tav>
                                      </p:tavLst>
                                    </p:anim>
                                    <p:anim calcmode="lin" valueType="num">
                                      <p:cBhvr additive="base">
                                        <p:cTn id="22" dur="500" fill="hold"/>
                                        <p:tgtEl>
                                          <p:spTgt spid="16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5"/>
                                        </p:tgtEl>
                                        <p:attrNameLst>
                                          <p:attrName>style.visibility</p:attrName>
                                        </p:attrNameLst>
                                      </p:cBhvr>
                                      <p:to>
                                        <p:strVal val="visible"/>
                                      </p:to>
                                    </p:set>
                                    <p:anim calcmode="lin" valueType="num">
                                      <p:cBhvr additive="base">
                                        <p:cTn id="25" dur="500" fill="hold"/>
                                        <p:tgtEl>
                                          <p:spTgt spid="145"/>
                                        </p:tgtEl>
                                        <p:attrNameLst>
                                          <p:attrName>ppt_x</p:attrName>
                                        </p:attrNameLst>
                                      </p:cBhvr>
                                      <p:tavLst>
                                        <p:tav tm="0">
                                          <p:val>
                                            <p:strVal val="#ppt_x"/>
                                          </p:val>
                                        </p:tav>
                                        <p:tav tm="100000">
                                          <p:val>
                                            <p:strVal val="#ppt_x"/>
                                          </p:val>
                                        </p:tav>
                                      </p:tavLst>
                                    </p:anim>
                                    <p:anim calcmode="lin" valueType="num">
                                      <p:cBhvr additive="base">
                                        <p:cTn id="26" dur="500" fill="hold"/>
                                        <p:tgtEl>
                                          <p:spTgt spid="14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4"/>
                                        </p:tgtEl>
                                        <p:attrNameLst>
                                          <p:attrName>style.visibility</p:attrName>
                                        </p:attrNameLst>
                                      </p:cBhvr>
                                      <p:to>
                                        <p:strVal val="visible"/>
                                      </p:to>
                                    </p:set>
                                    <p:anim calcmode="lin" valueType="num">
                                      <p:cBhvr additive="base">
                                        <p:cTn id="29" dur="500" fill="hold"/>
                                        <p:tgtEl>
                                          <p:spTgt spid="144"/>
                                        </p:tgtEl>
                                        <p:attrNameLst>
                                          <p:attrName>ppt_x</p:attrName>
                                        </p:attrNameLst>
                                      </p:cBhvr>
                                      <p:tavLst>
                                        <p:tav tm="0">
                                          <p:val>
                                            <p:strVal val="#ppt_x"/>
                                          </p:val>
                                        </p:tav>
                                        <p:tav tm="100000">
                                          <p:val>
                                            <p:strVal val="#ppt_x"/>
                                          </p:val>
                                        </p:tav>
                                      </p:tavLst>
                                    </p:anim>
                                    <p:anim calcmode="lin" valueType="num">
                                      <p:cBhvr additive="base">
                                        <p:cTn id="30" dur="500" fill="hold"/>
                                        <p:tgtEl>
                                          <p:spTgt spid="14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8"/>
                                        </p:tgtEl>
                                        <p:attrNameLst>
                                          <p:attrName>style.visibility</p:attrName>
                                        </p:attrNameLst>
                                      </p:cBhvr>
                                      <p:to>
                                        <p:strVal val="visible"/>
                                      </p:to>
                                    </p:set>
                                    <p:anim calcmode="lin" valueType="num">
                                      <p:cBhvr additive="base">
                                        <p:cTn id="39" dur="500" fill="hold"/>
                                        <p:tgtEl>
                                          <p:spTgt spid="228"/>
                                        </p:tgtEl>
                                        <p:attrNameLst>
                                          <p:attrName>ppt_x</p:attrName>
                                        </p:attrNameLst>
                                      </p:cBhvr>
                                      <p:tavLst>
                                        <p:tav tm="0">
                                          <p:val>
                                            <p:strVal val="#ppt_x"/>
                                          </p:val>
                                        </p:tav>
                                        <p:tav tm="100000">
                                          <p:val>
                                            <p:strVal val="#ppt_x"/>
                                          </p:val>
                                        </p:tav>
                                      </p:tavLst>
                                    </p:anim>
                                    <p:anim calcmode="lin" valueType="num">
                                      <p:cBhvr additive="base">
                                        <p:cTn id="40"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17"/>
                                        </p:tgtEl>
                                        <p:attrNameLst>
                                          <p:attrName>style.visibility</p:attrName>
                                        </p:attrNameLst>
                                      </p:cBhvr>
                                      <p:to>
                                        <p:strVal val="visible"/>
                                      </p:to>
                                    </p:set>
                                    <p:anim calcmode="lin" valueType="num">
                                      <p:cBhvr additive="base">
                                        <p:cTn id="45" dur="500" fill="hold"/>
                                        <p:tgtEl>
                                          <p:spTgt spid="217"/>
                                        </p:tgtEl>
                                        <p:attrNameLst>
                                          <p:attrName>ppt_x</p:attrName>
                                        </p:attrNameLst>
                                      </p:cBhvr>
                                      <p:tavLst>
                                        <p:tav tm="0">
                                          <p:val>
                                            <p:strVal val="#ppt_x"/>
                                          </p:val>
                                        </p:tav>
                                        <p:tav tm="100000">
                                          <p:val>
                                            <p:strVal val="#ppt_x"/>
                                          </p:val>
                                        </p:tav>
                                      </p:tavLst>
                                    </p:anim>
                                    <p:anim calcmode="lin" valueType="num">
                                      <p:cBhvr additive="base">
                                        <p:cTn id="46" dur="500" fill="hold"/>
                                        <p:tgtEl>
                                          <p:spTgt spid="2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27"/>
                                        </p:tgtEl>
                                        <p:attrNameLst>
                                          <p:attrName>style.visibility</p:attrName>
                                        </p:attrNameLst>
                                      </p:cBhvr>
                                      <p:to>
                                        <p:strVal val="visible"/>
                                      </p:to>
                                    </p:set>
                                    <p:anim calcmode="lin" valueType="num">
                                      <p:cBhvr additive="base">
                                        <p:cTn id="55" dur="500" fill="hold"/>
                                        <p:tgtEl>
                                          <p:spTgt spid="227"/>
                                        </p:tgtEl>
                                        <p:attrNameLst>
                                          <p:attrName>ppt_x</p:attrName>
                                        </p:attrNameLst>
                                      </p:cBhvr>
                                      <p:tavLst>
                                        <p:tav tm="0">
                                          <p:val>
                                            <p:strVal val="#ppt_x"/>
                                          </p:val>
                                        </p:tav>
                                        <p:tav tm="100000">
                                          <p:val>
                                            <p:strVal val="#ppt_x"/>
                                          </p:val>
                                        </p:tav>
                                      </p:tavLst>
                                    </p:anim>
                                    <p:anim calcmode="lin" valueType="num">
                                      <p:cBhvr additive="base">
                                        <p:cTn id="56" dur="500" fill="hold"/>
                                        <p:tgtEl>
                                          <p:spTgt spid="22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5"/>
                                        </p:tgtEl>
                                        <p:attrNameLst>
                                          <p:attrName>style.visibility</p:attrName>
                                        </p:attrNameLst>
                                      </p:cBhvr>
                                      <p:to>
                                        <p:strVal val="visible"/>
                                      </p:to>
                                    </p:set>
                                    <p:anim calcmode="lin" valueType="num">
                                      <p:cBhvr additive="base">
                                        <p:cTn id="59" dur="500" fill="hold"/>
                                        <p:tgtEl>
                                          <p:spTgt spid="65"/>
                                        </p:tgtEl>
                                        <p:attrNameLst>
                                          <p:attrName>ppt_x</p:attrName>
                                        </p:attrNameLst>
                                      </p:cBhvr>
                                      <p:tavLst>
                                        <p:tav tm="0">
                                          <p:val>
                                            <p:strVal val="#ppt_x"/>
                                          </p:val>
                                        </p:tav>
                                        <p:tav tm="100000">
                                          <p:val>
                                            <p:strVal val="#ppt_x"/>
                                          </p:val>
                                        </p:tav>
                                      </p:tavLst>
                                    </p:anim>
                                    <p:anim calcmode="lin" valueType="num">
                                      <p:cBhvr additive="base">
                                        <p:cTn id="6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30"/>
                                        </p:tgtEl>
                                        <p:attrNameLst>
                                          <p:attrName>style.visibility</p:attrName>
                                        </p:attrNameLst>
                                      </p:cBhvr>
                                      <p:to>
                                        <p:strVal val="visible"/>
                                      </p:to>
                                    </p:set>
                                    <p:anim calcmode="lin" valueType="num">
                                      <p:cBhvr additive="base">
                                        <p:cTn id="65" dur="500" fill="hold"/>
                                        <p:tgtEl>
                                          <p:spTgt spid="230"/>
                                        </p:tgtEl>
                                        <p:attrNameLst>
                                          <p:attrName>ppt_x</p:attrName>
                                        </p:attrNameLst>
                                      </p:cBhvr>
                                      <p:tavLst>
                                        <p:tav tm="0">
                                          <p:val>
                                            <p:strVal val="#ppt_x"/>
                                          </p:val>
                                        </p:tav>
                                        <p:tav tm="100000">
                                          <p:val>
                                            <p:strVal val="#ppt_x"/>
                                          </p:val>
                                        </p:tav>
                                      </p:tavLst>
                                    </p:anim>
                                    <p:anim calcmode="lin" valueType="num">
                                      <p:cBhvr additive="base">
                                        <p:cTn id="66" dur="500" fill="hold"/>
                                        <p:tgtEl>
                                          <p:spTgt spid="23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15"/>
                                        </p:tgtEl>
                                        <p:attrNameLst>
                                          <p:attrName>style.visibility</p:attrName>
                                        </p:attrNameLst>
                                      </p:cBhvr>
                                      <p:to>
                                        <p:strVal val="visible"/>
                                      </p:to>
                                    </p:set>
                                    <p:anim calcmode="lin" valueType="num">
                                      <p:cBhvr additive="base">
                                        <p:cTn id="69" dur="500" fill="hold"/>
                                        <p:tgtEl>
                                          <p:spTgt spid="215"/>
                                        </p:tgtEl>
                                        <p:attrNameLst>
                                          <p:attrName>ppt_x</p:attrName>
                                        </p:attrNameLst>
                                      </p:cBhvr>
                                      <p:tavLst>
                                        <p:tav tm="0">
                                          <p:val>
                                            <p:strVal val="#ppt_x"/>
                                          </p:val>
                                        </p:tav>
                                        <p:tav tm="100000">
                                          <p:val>
                                            <p:strVal val="#ppt_x"/>
                                          </p:val>
                                        </p:tav>
                                      </p:tavLst>
                                    </p:anim>
                                    <p:anim calcmode="lin" valueType="num">
                                      <p:cBhvr additive="base">
                                        <p:cTn id="70" dur="500" fill="hold"/>
                                        <p:tgtEl>
                                          <p:spTgt spid="215"/>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56"/>
                                        </p:tgtEl>
                                        <p:attrNameLst>
                                          <p:attrName>style.visibility</p:attrName>
                                        </p:attrNameLst>
                                      </p:cBhvr>
                                      <p:to>
                                        <p:strVal val="visible"/>
                                      </p:to>
                                    </p:set>
                                    <p:anim calcmode="lin" valueType="num">
                                      <p:cBhvr additive="base">
                                        <p:cTn id="73" dur="500" fill="hold"/>
                                        <p:tgtEl>
                                          <p:spTgt spid="256"/>
                                        </p:tgtEl>
                                        <p:attrNameLst>
                                          <p:attrName>ppt_x</p:attrName>
                                        </p:attrNameLst>
                                      </p:cBhvr>
                                      <p:tavLst>
                                        <p:tav tm="0">
                                          <p:val>
                                            <p:strVal val="#ppt_x"/>
                                          </p:val>
                                        </p:tav>
                                        <p:tav tm="100000">
                                          <p:val>
                                            <p:strVal val="#ppt_x"/>
                                          </p:val>
                                        </p:tav>
                                      </p:tavLst>
                                    </p:anim>
                                    <p:anim calcmode="lin" valueType="num">
                                      <p:cBhvr additive="base">
                                        <p:cTn id="74" dur="500" fill="hold"/>
                                        <p:tgtEl>
                                          <p:spTgt spid="25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72"/>
                                        </p:tgtEl>
                                        <p:attrNameLst>
                                          <p:attrName>style.visibility</p:attrName>
                                        </p:attrNameLst>
                                      </p:cBhvr>
                                      <p:to>
                                        <p:strVal val="visible"/>
                                      </p:to>
                                    </p:set>
                                    <p:anim calcmode="lin" valueType="num">
                                      <p:cBhvr additive="base">
                                        <p:cTn id="79" dur="500" fill="hold"/>
                                        <p:tgtEl>
                                          <p:spTgt spid="272"/>
                                        </p:tgtEl>
                                        <p:attrNameLst>
                                          <p:attrName>ppt_x</p:attrName>
                                        </p:attrNameLst>
                                      </p:cBhvr>
                                      <p:tavLst>
                                        <p:tav tm="0">
                                          <p:val>
                                            <p:strVal val="#ppt_x"/>
                                          </p:val>
                                        </p:tav>
                                        <p:tav tm="100000">
                                          <p:val>
                                            <p:strVal val="#ppt_x"/>
                                          </p:val>
                                        </p:tav>
                                      </p:tavLst>
                                    </p:anim>
                                    <p:anim calcmode="lin" valueType="num">
                                      <p:cBhvr additive="base">
                                        <p:cTn id="80" dur="500" fill="hold"/>
                                        <p:tgtEl>
                                          <p:spTgt spid="272"/>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69"/>
                                        </p:tgtEl>
                                        <p:attrNameLst>
                                          <p:attrName>style.visibility</p:attrName>
                                        </p:attrNameLst>
                                      </p:cBhvr>
                                      <p:to>
                                        <p:strVal val="visible"/>
                                      </p:to>
                                    </p:set>
                                    <p:anim calcmode="lin" valueType="num">
                                      <p:cBhvr additive="base">
                                        <p:cTn id="83" dur="500" fill="hold"/>
                                        <p:tgtEl>
                                          <p:spTgt spid="69"/>
                                        </p:tgtEl>
                                        <p:attrNameLst>
                                          <p:attrName>ppt_x</p:attrName>
                                        </p:attrNameLst>
                                      </p:cBhvr>
                                      <p:tavLst>
                                        <p:tav tm="0">
                                          <p:val>
                                            <p:strVal val="#ppt_x"/>
                                          </p:val>
                                        </p:tav>
                                        <p:tav tm="100000">
                                          <p:val>
                                            <p:strVal val="#ppt_x"/>
                                          </p:val>
                                        </p:tav>
                                      </p:tavLst>
                                    </p:anim>
                                    <p:anim calcmode="lin" valueType="num">
                                      <p:cBhvr additive="base">
                                        <p:cTn id="84" dur="500" fill="hold"/>
                                        <p:tgtEl>
                                          <p:spTgt spid="6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73"/>
                                        </p:tgtEl>
                                        <p:attrNameLst>
                                          <p:attrName>style.visibility</p:attrName>
                                        </p:attrNameLst>
                                      </p:cBhvr>
                                      <p:to>
                                        <p:strVal val="visible"/>
                                      </p:to>
                                    </p:set>
                                    <p:anim calcmode="lin" valueType="num">
                                      <p:cBhvr additive="base">
                                        <p:cTn id="87" dur="500" fill="hold"/>
                                        <p:tgtEl>
                                          <p:spTgt spid="173"/>
                                        </p:tgtEl>
                                        <p:attrNameLst>
                                          <p:attrName>ppt_x</p:attrName>
                                        </p:attrNameLst>
                                      </p:cBhvr>
                                      <p:tavLst>
                                        <p:tav tm="0">
                                          <p:val>
                                            <p:strVal val="#ppt_x"/>
                                          </p:val>
                                        </p:tav>
                                        <p:tav tm="100000">
                                          <p:val>
                                            <p:strVal val="#ppt_x"/>
                                          </p:val>
                                        </p:tav>
                                      </p:tavLst>
                                    </p:anim>
                                    <p:anim calcmode="lin" valueType="num">
                                      <p:cBhvr additive="base">
                                        <p:cTn id="88" dur="500" fill="hold"/>
                                        <p:tgtEl>
                                          <p:spTgt spid="173"/>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283"/>
                                        </p:tgtEl>
                                        <p:attrNameLst>
                                          <p:attrName>style.visibility</p:attrName>
                                        </p:attrNameLst>
                                      </p:cBhvr>
                                      <p:to>
                                        <p:strVal val="visible"/>
                                      </p:to>
                                    </p:set>
                                    <p:anim calcmode="lin" valueType="num">
                                      <p:cBhvr additive="base">
                                        <p:cTn id="93" dur="500" fill="hold"/>
                                        <p:tgtEl>
                                          <p:spTgt spid="283"/>
                                        </p:tgtEl>
                                        <p:attrNameLst>
                                          <p:attrName>ppt_x</p:attrName>
                                        </p:attrNameLst>
                                      </p:cBhvr>
                                      <p:tavLst>
                                        <p:tav tm="0">
                                          <p:val>
                                            <p:strVal val="#ppt_x"/>
                                          </p:val>
                                        </p:tav>
                                        <p:tav tm="100000">
                                          <p:val>
                                            <p:strVal val="#ppt_x"/>
                                          </p:val>
                                        </p:tav>
                                      </p:tavLst>
                                    </p:anim>
                                    <p:anim calcmode="lin" valueType="num">
                                      <p:cBhvr additive="base">
                                        <p:cTn id="94" dur="500" fill="hold"/>
                                        <p:tgtEl>
                                          <p:spTgt spid="283"/>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174"/>
                                        </p:tgtEl>
                                        <p:attrNameLst>
                                          <p:attrName>style.visibility</p:attrName>
                                        </p:attrNameLst>
                                      </p:cBhvr>
                                      <p:to>
                                        <p:strVal val="visible"/>
                                      </p:to>
                                    </p:set>
                                    <p:anim calcmode="lin" valueType="num">
                                      <p:cBhvr additive="base">
                                        <p:cTn id="97" dur="500" fill="hold"/>
                                        <p:tgtEl>
                                          <p:spTgt spid="174"/>
                                        </p:tgtEl>
                                        <p:attrNameLst>
                                          <p:attrName>ppt_x</p:attrName>
                                        </p:attrNameLst>
                                      </p:cBhvr>
                                      <p:tavLst>
                                        <p:tav tm="0">
                                          <p:val>
                                            <p:strVal val="#ppt_x"/>
                                          </p:val>
                                        </p:tav>
                                        <p:tav tm="100000">
                                          <p:val>
                                            <p:strVal val="#ppt_x"/>
                                          </p:val>
                                        </p:tav>
                                      </p:tavLst>
                                    </p:anim>
                                    <p:anim calcmode="lin" valueType="num">
                                      <p:cBhvr additive="base">
                                        <p:cTn id="98" dur="500" fill="hold"/>
                                        <p:tgtEl>
                                          <p:spTgt spid="17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63"/>
                                        </p:tgtEl>
                                        <p:attrNameLst>
                                          <p:attrName>style.visibility</p:attrName>
                                        </p:attrNameLst>
                                      </p:cBhvr>
                                      <p:to>
                                        <p:strVal val="visible"/>
                                      </p:to>
                                    </p:set>
                                    <p:anim calcmode="lin" valueType="num">
                                      <p:cBhvr additive="base">
                                        <p:cTn id="101" dur="500" fill="hold"/>
                                        <p:tgtEl>
                                          <p:spTgt spid="263"/>
                                        </p:tgtEl>
                                        <p:attrNameLst>
                                          <p:attrName>ppt_x</p:attrName>
                                        </p:attrNameLst>
                                      </p:cBhvr>
                                      <p:tavLst>
                                        <p:tav tm="0">
                                          <p:val>
                                            <p:strVal val="#ppt_x"/>
                                          </p:val>
                                        </p:tav>
                                        <p:tav tm="100000">
                                          <p:val>
                                            <p:strVal val="#ppt_x"/>
                                          </p:val>
                                        </p:tav>
                                      </p:tavLst>
                                    </p:anim>
                                    <p:anim calcmode="lin" valueType="num">
                                      <p:cBhvr additive="base">
                                        <p:cTn id="102" dur="500" fill="hold"/>
                                        <p:tgtEl>
                                          <p:spTgt spid="26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49"/>
                                        </p:tgtEl>
                                        <p:attrNameLst>
                                          <p:attrName>style.visibility</p:attrName>
                                        </p:attrNameLst>
                                      </p:cBhvr>
                                      <p:to>
                                        <p:strVal val="visible"/>
                                      </p:to>
                                    </p:set>
                                    <p:anim calcmode="lin" valueType="num">
                                      <p:cBhvr additive="base">
                                        <p:cTn id="107" dur="500" fill="hold"/>
                                        <p:tgtEl>
                                          <p:spTgt spid="149"/>
                                        </p:tgtEl>
                                        <p:attrNameLst>
                                          <p:attrName>ppt_x</p:attrName>
                                        </p:attrNameLst>
                                      </p:cBhvr>
                                      <p:tavLst>
                                        <p:tav tm="0">
                                          <p:val>
                                            <p:strVal val="#ppt_x"/>
                                          </p:val>
                                        </p:tav>
                                        <p:tav tm="100000">
                                          <p:val>
                                            <p:strVal val="#ppt_x"/>
                                          </p:val>
                                        </p:tav>
                                      </p:tavLst>
                                    </p:anim>
                                    <p:anim calcmode="lin" valueType="num">
                                      <p:cBhvr additive="base">
                                        <p:cTn id="108" dur="500" fill="hold"/>
                                        <p:tgtEl>
                                          <p:spTgt spid="149"/>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171"/>
                                        </p:tgtEl>
                                        <p:attrNameLst>
                                          <p:attrName>style.visibility</p:attrName>
                                        </p:attrNameLst>
                                      </p:cBhvr>
                                      <p:to>
                                        <p:strVal val="visible"/>
                                      </p:to>
                                    </p:set>
                                    <p:anim calcmode="lin" valueType="num">
                                      <p:cBhvr additive="base">
                                        <p:cTn id="111" dur="500" fill="hold"/>
                                        <p:tgtEl>
                                          <p:spTgt spid="171"/>
                                        </p:tgtEl>
                                        <p:attrNameLst>
                                          <p:attrName>ppt_x</p:attrName>
                                        </p:attrNameLst>
                                      </p:cBhvr>
                                      <p:tavLst>
                                        <p:tav tm="0">
                                          <p:val>
                                            <p:strVal val="#ppt_x"/>
                                          </p:val>
                                        </p:tav>
                                        <p:tav tm="100000">
                                          <p:val>
                                            <p:strVal val="#ppt_x"/>
                                          </p:val>
                                        </p:tav>
                                      </p:tavLst>
                                    </p:anim>
                                    <p:anim calcmode="lin" valueType="num">
                                      <p:cBhvr additive="base">
                                        <p:cTn id="112" dur="500" fill="hold"/>
                                        <p:tgtEl>
                                          <p:spTgt spid="171"/>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52"/>
                                        </p:tgtEl>
                                        <p:attrNameLst>
                                          <p:attrName>style.visibility</p:attrName>
                                        </p:attrNameLst>
                                      </p:cBhvr>
                                      <p:to>
                                        <p:strVal val="visible"/>
                                      </p:to>
                                    </p:set>
                                    <p:anim calcmode="lin" valueType="num">
                                      <p:cBhvr additive="base">
                                        <p:cTn id="117" dur="500" fill="hold"/>
                                        <p:tgtEl>
                                          <p:spTgt spid="52"/>
                                        </p:tgtEl>
                                        <p:attrNameLst>
                                          <p:attrName>ppt_x</p:attrName>
                                        </p:attrNameLst>
                                      </p:cBhvr>
                                      <p:tavLst>
                                        <p:tav tm="0">
                                          <p:val>
                                            <p:strVal val="#ppt_x"/>
                                          </p:val>
                                        </p:tav>
                                        <p:tav tm="100000">
                                          <p:val>
                                            <p:strVal val="#ppt_x"/>
                                          </p:val>
                                        </p:tav>
                                      </p:tavLst>
                                    </p:anim>
                                    <p:anim calcmode="lin" valueType="num">
                                      <p:cBhvr additive="base">
                                        <p:cTn id="118" dur="500" fill="hold"/>
                                        <p:tgtEl>
                                          <p:spTgt spid="52"/>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229"/>
                                        </p:tgtEl>
                                        <p:attrNameLst>
                                          <p:attrName>style.visibility</p:attrName>
                                        </p:attrNameLst>
                                      </p:cBhvr>
                                      <p:to>
                                        <p:strVal val="visible"/>
                                      </p:to>
                                    </p:set>
                                    <p:anim calcmode="lin" valueType="num">
                                      <p:cBhvr additive="base">
                                        <p:cTn id="121" dur="500" fill="hold"/>
                                        <p:tgtEl>
                                          <p:spTgt spid="229"/>
                                        </p:tgtEl>
                                        <p:attrNameLst>
                                          <p:attrName>ppt_x</p:attrName>
                                        </p:attrNameLst>
                                      </p:cBhvr>
                                      <p:tavLst>
                                        <p:tav tm="0">
                                          <p:val>
                                            <p:strVal val="#ppt_x"/>
                                          </p:val>
                                        </p:tav>
                                        <p:tav tm="100000">
                                          <p:val>
                                            <p:strVal val="#ppt_x"/>
                                          </p:val>
                                        </p:tav>
                                      </p:tavLst>
                                    </p:anim>
                                    <p:anim calcmode="lin" valueType="num">
                                      <p:cBhvr additive="base">
                                        <p:cTn id="122" dur="500" fill="hold"/>
                                        <p:tgtEl>
                                          <p:spTgt spid="229"/>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62"/>
                                        </p:tgtEl>
                                        <p:attrNameLst>
                                          <p:attrName>style.visibility</p:attrName>
                                        </p:attrNameLst>
                                      </p:cBhvr>
                                      <p:to>
                                        <p:strVal val="visible"/>
                                      </p:to>
                                    </p:set>
                                    <p:anim calcmode="lin" valueType="num">
                                      <p:cBhvr additive="base">
                                        <p:cTn id="127" dur="500" fill="hold"/>
                                        <p:tgtEl>
                                          <p:spTgt spid="62"/>
                                        </p:tgtEl>
                                        <p:attrNameLst>
                                          <p:attrName>ppt_x</p:attrName>
                                        </p:attrNameLst>
                                      </p:cBhvr>
                                      <p:tavLst>
                                        <p:tav tm="0">
                                          <p:val>
                                            <p:strVal val="#ppt_x"/>
                                          </p:val>
                                        </p:tav>
                                        <p:tav tm="100000">
                                          <p:val>
                                            <p:strVal val="#ppt_x"/>
                                          </p:val>
                                        </p:tav>
                                      </p:tavLst>
                                    </p:anim>
                                    <p:anim calcmode="lin" valueType="num">
                                      <p:cBhvr additive="base">
                                        <p:cTn id="128" dur="500" fill="hold"/>
                                        <p:tgtEl>
                                          <p:spTgt spid="62"/>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16"/>
                                        </p:tgtEl>
                                        <p:attrNameLst>
                                          <p:attrName>style.visibility</p:attrName>
                                        </p:attrNameLst>
                                      </p:cBhvr>
                                      <p:to>
                                        <p:strVal val="visible"/>
                                      </p:to>
                                    </p:set>
                                    <p:anim calcmode="lin" valueType="num">
                                      <p:cBhvr additive="base">
                                        <p:cTn id="131" dur="500" fill="hold"/>
                                        <p:tgtEl>
                                          <p:spTgt spid="216"/>
                                        </p:tgtEl>
                                        <p:attrNameLst>
                                          <p:attrName>ppt_x</p:attrName>
                                        </p:attrNameLst>
                                      </p:cBhvr>
                                      <p:tavLst>
                                        <p:tav tm="0">
                                          <p:val>
                                            <p:strVal val="#ppt_x"/>
                                          </p:val>
                                        </p:tav>
                                        <p:tav tm="100000">
                                          <p:val>
                                            <p:strVal val="#ppt_x"/>
                                          </p:val>
                                        </p:tav>
                                      </p:tavLst>
                                    </p:anim>
                                    <p:anim calcmode="lin" valueType="num">
                                      <p:cBhvr additive="base">
                                        <p:cTn id="132" dur="500" fill="hold"/>
                                        <p:tgtEl>
                                          <p:spTgt spid="216"/>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191"/>
                                        </p:tgtEl>
                                        <p:attrNameLst>
                                          <p:attrName>style.visibility</p:attrName>
                                        </p:attrNameLst>
                                      </p:cBhvr>
                                      <p:to>
                                        <p:strVal val="visible"/>
                                      </p:to>
                                    </p:set>
                                    <p:anim calcmode="lin" valueType="num">
                                      <p:cBhvr additive="base">
                                        <p:cTn id="135" dur="500" fill="hold"/>
                                        <p:tgtEl>
                                          <p:spTgt spid="191"/>
                                        </p:tgtEl>
                                        <p:attrNameLst>
                                          <p:attrName>ppt_x</p:attrName>
                                        </p:attrNameLst>
                                      </p:cBhvr>
                                      <p:tavLst>
                                        <p:tav tm="0">
                                          <p:val>
                                            <p:strVal val="#ppt_x"/>
                                          </p:val>
                                        </p:tav>
                                        <p:tav tm="100000">
                                          <p:val>
                                            <p:strVal val="#ppt_x"/>
                                          </p:val>
                                        </p:tav>
                                      </p:tavLst>
                                    </p:anim>
                                    <p:anim calcmode="lin" valueType="num">
                                      <p:cBhvr additive="base">
                                        <p:cTn id="136" dur="500" fill="hold"/>
                                        <p:tgtEl>
                                          <p:spTgt spid="191"/>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218"/>
                                        </p:tgtEl>
                                        <p:attrNameLst>
                                          <p:attrName>style.visibility</p:attrName>
                                        </p:attrNameLst>
                                      </p:cBhvr>
                                      <p:to>
                                        <p:strVal val="visible"/>
                                      </p:to>
                                    </p:set>
                                    <p:anim calcmode="lin" valueType="num">
                                      <p:cBhvr additive="base">
                                        <p:cTn id="139" dur="500" fill="hold"/>
                                        <p:tgtEl>
                                          <p:spTgt spid="218"/>
                                        </p:tgtEl>
                                        <p:attrNameLst>
                                          <p:attrName>ppt_x</p:attrName>
                                        </p:attrNameLst>
                                      </p:cBhvr>
                                      <p:tavLst>
                                        <p:tav tm="0">
                                          <p:val>
                                            <p:strVal val="#ppt_x"/>
                                          </p:val>
                                        </p:tav>
                                        <p:tav tm="100000">
                                          <p:val>
                                            <p:strVal val="#ppt_x"/>
                                          </p:val>
                                        </p:tav>
                                      </p:tavLst>
                                    </p:anim>
                                    <p:anim calcmode="lin" valueType="num">
                                      <p:cBhvr additive="base">
                                        <p:cTn id="140" dur="500" fill="hold"/>
                                        <p:tgtEl>
                                          <p:spTgt spid="218"/>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61"/>
                                        </p:tgtEl>
                                        <p:attrNameLst>
                                          <p:attrName>style.visibility</p:attrName>
                                        </p:attrNameLst>
                                      </p:cBhvr>
                                      <p:to>
                                        <p:strVal val="visible"/>
                                      </p:to>
                                    </p:set>
                                    <p:anim calcmode="lin" valueType="num">
                                      <p:cBhvr additive="base">
                                        <p:cTn id="143" dur="500" fill="hold"/>
                                        <p:tgtEl>
                                          <p:spTgt spid="61"/>
                                        </p:tgtEl>
                                        <p:attrNameLst>
                                          <p:attrName>ppt_x</p:attrName>
                                        </p:attrNameLst>
                                      </p:cBhvr>
                                      <p:tavLst>
                                        <p:tav tm="0">
                                          <p:val>
                                            <p:strVal val="#ppt_x"/>
                                          </p:val>
                                        </p:tav>
                                        <p:tav tm="100000">
                                          <p:val>
                                            <p:strVal val="#ppt_x"/>
                                          </p:val>
                                        </p:tav>
                                      </p:tavLst>
                                    </p:anim>
                                    <p:anim calcmode="lin" valueType="num">
                                      <p:cBhvr additive="base">
                                        <p:cTn id="144" dur="500" fill="hold"/>
                                        <p:tgtEl>
                                          <p:spTgt spid="61"/>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240"/>
                                        </p:tgtEl>
                                        <p:attrNameLst>
                                          <p:attrName>style.visibility</p:attrName>
                                        </p:attrNameLst>
                                      </p:cBhvr>
                                      <p:to>
                                        <p:strVal val="visible"/>
                                      </p:to>
                                    </p:set>
                                    <p:anim calcmode="lin" valueType="num">
                                      <p:cBhvr additive="base">
                                        <p:cTn id="147" dur="500" fill="hold"/>
                                        <p:tgtEl>
                                          <p:spTgt spid="240"/>
                                        </p:tgtEl>
                                        <p:attrNameLst>
                                          <p:attrName>ppt_x</p:attrName>
                                        </p:attrNameLst>
                                      </p:cBhvr>
                                      <p:tavLst>
                                        <p:tav tm="0">
                                          <p:val>
                                            <p:strVal val="#ppt_x"/>
                                          </p:val>
                                        </p:tav>
                                        <p:tav tm="100000">
                                          <p:val>
                                            <p:strVal val="#ppt_x"/>
                                          </p:val>
                                        </p:tav>
                                      </p:tavLst>
                                    </p:anim>
                                    <p:anim calcmode="lin" valueType="num">
                                      <p:cBhvr additive="base">
                                        <p:cTn id="148" dur="500" fill="hold"/>
                                        <p:tgtEl>
                                          <p:spTgt spid="240"/>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60"/>
                                        </p:tgtEl>
                                        <p:attrNameLst>
                                          <p:attrName>style.visibility</p:attrName>
                                        </p:attrNameLst>
                                      </p:cBhvr>
                                      <p:to>
                                        <p:strVal val="visible"/>
                                      </p:to>
                                    </p:set>
                                    <p:anim calcmode="lin" valueType="num">
                                      <p:cBhvr additive="base">
                                        <p:cTn id="151" dur="500" fill="hold"/>
                                        <p:tgtEl>
                                          <p:spTgt spid="60"/>
                                        </p:tgtEl>
                                        <p:attrNameLst>
                                          <p:attrName>ppt_x</p:attrName>
                                        </p:attrNameLst>
                                      </p:cBhvr>
                                      <p:tavLst>
                                        <p:tav tm="0">
                                          <p:val>
                                            <p:strVal val="#ppt_x"/>
                                          </p:val>
                                        </p:tav>
                                        <p:tav tm="100000">
                                          <p:val>
                                            <p:strVal val="#ppt_x"/>
                                          </p:val>
                                        </p:tav>
                                      </p:tavLst>
                                    </p:anim>
                                    <p:anim calcmode="lin" valueType="num">
                                      <p:cBhvr additive="base">
                                        <p:cTn id="152" dur="500" fill="hold"/>
                                        <p:tgtEl>
                                          <p:spTgt spid="60"/>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250"/>
                                        </p:tgtEl>
                                        <p:attrNameLst>
                                          <p:attrName>style.visibility</p:attrName>
                                        </p:attrNameLst>
                                      </p:cBhvr>
                                      <p:to>
                                        <p:strVal val="visible"/>
                                      </p:to>
                                    </p:set>
                                    <p:anim calcmode="lin" valueType="num">
                                      <p:cBhvr additive="base">
                                        <p:cTn id="155" dur="500" fill="hold"/>
                                        <p:tgtEl>
                                          <p:spTgt spid="250"/>
                                        </p:tgtEl>
                                        <p:attrNameLst>
                                          <p:attrName>ppt_x</p:attrName>
                                        </p:attrNameLst>
                                      </p:cBhvr>
                                      <p:tavLst>
                                        <p:tav tm="0">
                                          <p:val>
                                            <p:strVal val="#ppt_x"/>
                                          </p:val>
                                        </p:tav>
                                        <p:tav tm="100000">
                                          <p:val>
                                            <p:strVal val="#ppt_x"/>
                                          </p:val>
                                        </p:tav>
                                      </p:tavLst>
                                    </p:anim>
                                    <p:anim calcmode="lin" valueType="num">
                                      <p:cBhvr additive="base">
                                        <p:cTn id="156" dur="500" fill="hold"/>
                                        <p:tgtEl>
                                          <p:spTgt spid="250"/>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249"/>
                                        </p:tgtEl>
                                        <p:attrNameLst>
                                          <p:attrName>style.visibility</p:attrName>
                                        </p:attrNameLst>
                                      </p:cBhvr>
                                      <p:to>
                                        <p:strVal val="visible"/>
                                      </p:to>
                                    </p:set>
                                    <p:anim calcmode="lin" valueType="num">
                                      <p:cBhvr additive="base">
                                        <p:cTn id="159" dur="500" fill="hold"/>
                                        <p:tgtEl>
                                          <p:spTgt spid="249"/>
                                        </p:tgtEl>
                                        <p:attrNameLst>
                                          <p:attrName>ppt_x</p:attrName>
                                        </p:attrNameLst>
                                      </p:cBhvr>
                                      <p:tavLst>
                                        <p:tav tm="0">
                                          <p:val>
                                            <p:strVal val="#ppt_x"/>
                                          </p:val>
                                        </p:tav>
                                        <p:tav tm="100000">
                                          <p:val>
                                            <p:strVal val="#ppt_x"/>
                                          </p:val>
                                        </p:tav>
                                      </p:tavLst>
                                    </p:anim>
                                    <p:anim calcmode="lin" valueType="num">
                                      <p:cBhvr additive="base">
                                        <p:cTn id="160" dur="500" fill="hold"/>
                                        <p:tgtEl>
                                          <p:spTgt spid="249"/>
                                        </p:tgtEl>
                                        <p:attrNameLst>
                                          <p:attrName>ppt_y</p:attrName>
                                        </p:attrNameLst>
                                      </p:cBhvr>
                                      <p:tavLst>
                                        <p:tav tm="0">
                                          <p:val>
                                            <p:strVal val="1+#ppt_h/2"/>
                                          </p:val>
                                        </p:tav>
                                        <p:tav tm="100000">
                                          <p:val>
                                            <p:strVal val="#ppt_y"/>
                                          </p:val>
                                        </p:tav>
                                      </p:tavLst>
                                    </p:anim>
                                  </p:childTnLst>
                                </p:cTn>
                              </p:par>
                              <p:par>
                                <p:cTn id="161" presetID="2" presetClass="entr" presetSubtype="4" fill="hold" nodeType="withEffect">
                                  <p:stCondLst>
                                    <p:cond delay="0"/>
                                  </p:stCondLst>
                                  <p:childTnLst>
                                    <p:set>
                                      <p:cBhvr>
                                        <p:cTn id="162" dur="1" fill="hold">
                                          <p:stCondLst>
                                            <p:cond delay="0"/>
                                          </p:stCondLst>
                                        </p:cTn>
                                        <p:tgtEl>
                                          <p:spTgt spid="187"/>
                                        </p:tgtEl>
                                        <p:attrNameLst>
                                          <p:attrName>style.visibility</p:attrName>
                                        </p:attrNameLst>
                                      </p:cBhvr>
                                      <p:to>
                                        <p:strVal val="visible"/>
                                      </p:to>
                                    </p:set>
                                    <p:anim calcmode="lin" valueType="num">
                                      <p:cBhvr additive="base">
                                        <p:cTn id="163" dur="500" fill="hold"/>
                                        <p:tgtEl>
                                          <p:spTgt spid="187"/>
                                        </p:tgtEl>
                                        <p:attrNameLst>
                                          <p:attrName>ppt_x</p:attrName>
                                        </p:attrNameLst>
                                      </p:cBhvr>
                                      <p:tavLst>
                                        <p:tav tm="0">
                                          <p:val>
                                            <p:strVal val="#ppt_x"/>
                                          </p:val>
                                        </p:tav>
                                        <p:tav tm="100000">
                                          <p:val>
                                            <p:strVal val="#ppt_x"/>
                                          </p:val>
                                        </p:tav>
                                      </p:tavLst>
                                    </p:anim>
                                    <p:anim calcmode="lin" valueType="num">
                                      <p:cBhvr additive="base">
                                        <p:cTn id="164" dur="500" fill="hold"/>
                                        <p:tgtEl>
                                          <p:spTgt spid="187"/>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188"/>
                                        </p:tgtEl>
                                        <p:attrNameLst>
                                          <p:attrName>style.visibility</p:attrName>
                                        </p:attrNameLst>
                                      </p:cBhvr>
                                      <p:to>
                                        <p:strVal val="visible"/>
                                      </p:to>
                                    </p:set>
                                    <p:anim calcmode="lin" valueType="num">
                                      <p:cBhvr additive="base">
                                        <p:cTn id="167" dur="500" fill="hold"/>
                                        <p:tgtEl>
                                          <p:spTgt spid="188"/>
                                        </p:tgtEl>
                                        <p:attrNameLst>
                                          <p:attrName>ppt_x</p:attrName>
                                        </p:attrNameLst>
                                      </p:cBhvr>
                                      <p:tavLst>
                                        <p:tav tm="0">
                                          <p:val>
                                            <p:strVal val="#ppt_x"/>
                                          </p:val>
                                        </p:tav>
                                        <p:tav tm="100000">
                                          <p:val>
                                            <p:strVal val="#ppt_x"/>
                                          </p:val>
                                        </p:tav>
                                      </p:tavLst>
                                    </p:anim>
                                    <p:anim calcmode="lin" valueType="num">
                                      <p:cBhvr additive="base">
                                        <p:cTn id="168" dur="500" fill="hold"/>
                                        <p:tgtEl>
                                          <p:spTgt spid="188"/>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186"/>
                                        </p:tgtEl>
                                        <p:attrNameLst>
                                          <p:attrName>style.visibility</p:attrName>
                                        </p:attrNameLst>
                                      </p:cBhvr>
                                      <p:to>
                                        <p:strVal val="visible"/>
                                      </p:to>
                                    </p:set>
                                    <p:anim calcmode="lin" valueType="num">
                                      <p:cBhvr additive="base">
                                        <p:cTn id="171" dur="500" fill="hold"/>
                                        <p:tgtEl>
                                          <p:spTgt spid="186"/>
                                        </p:tgtEl>
                                        <p:attrNameLst>
                                          <p:attrName>ppt_x</p:attrName>
                                        </p:attrNameLst>
                                      </p:cBhvr>
                                      <p:tavLst>
                                        <p:tav tm="0">
                                          <p:val>
                                            <p:strVal val="#ppt_x"/>
                                          </p:val>
                                        </p:tav>
                                        <p:tav tm="100000">
                                          <p:val>
                                            <p:strVal val="#ppt_x"/>
                                          </p:val>
                                        </p:tav>
                                      </p:tavLst>
                                    </p:anim>
                                    <p:anim calcmode="lin" valueType="num">
                                      <p:cBhvr additive="base">
                                        <p:cTn id="172"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42" presetClass="entr" presetSubtype="0" fill="hold" grpId="0" nodeType="clickEffect">
                                  <p:stCondLst>
                                    <p:cond delay="0"/>
                                  </p:stCondLst>
                                  <p:childTnLst>
                                    <p:set>
                                      <p:cBhvr>
                                        <p:cTn id="176" dur="1" fill="hold">
                                          <p:stCondLst>
                                            <p:cond delay="0"/>
                                          </p:stCondLst>
                                        </p:cTn>
                                        <p:tgtEl>
                                          <p:spTgt spid="183"/>
                                        </p:tgtEl>
                                        <p:attrNameLst>
                                          <p:attrName>style.visibility</p:attrName>
                                        </p:attrNameLst>
                                      </p:cBhvr>
                                      <p:to>
                                        <p:strVal val="visible"/>
                                      </p:to>
                                    </p:set>
                                    <p:animEffect transition="in" filter="fade">
                                      <p:cBhvr>
                                        <p:cTn id="177" dur="1000"/>
                                        <p:tgtEl>
                                          <p:spTgt spid="183"/>
                                        </p:tgtEl>
                                      </p:cBhvr>
                                    </p:animEffect>
                                    <p:anim calcmode="lin" valueType="num">
                                      <p:cBhvr>
                                        <p:cTn id="178" dur="1000" fill="hold"/>
                                        <p:tgtEl>
                                          <p:spTgt spid="183"/>
                                        </p:tgtEl>
                                        <p:attrNameLst>
                                          <p:attrName>ppt_x</p:attrName>
                                        </p:attrNameLst>
                                      </p:cBhvr>
                                      <p:tavLst>
                                        <p:tav tm="0">
                                          <p:val>
                                            <p:strVal val="#ppt_x"/>
                                          </p:val>
                                        </p:tav>
                                        <p:tav tm="100000">
                                          <p:val>
                                            <p:strVal val="#ppt_x"/>
                                          </p:val>
                                        </p:tav>
                                      </p:tavLst>
                                    </p:anim>
                                    <p:anim calcmode="lin" valueType="num">
                                      <p:cBhvr>
                                        <p:cTn id="179" dur="1000" fill="hold"/>
                                        <p:tgtEl>
                                          <p:spTgt spid="183"/>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185"/>
                                        </p:tgtEl>
                                        <p:attrNameLst>
                                          <p:attrName>style.visibility</p:attrName>
                                        </p:attrNameLst>
                                      </p:cBhvr>
                                      <p:to>
                                        <p:strVal val="visible"/>
                                      </p:to>
                                    </p:set>
                                    <p:animEffect transition="in" filter="fade">
                                      <p:cBhvr>
                                        <p:cTn id="182" dur="1000"/>
                                        <p:tgtEl>
                                          <p:spTgt spid="185"/>
                                        </p:tgtEl>
                                      </p:cBhvr>
                                    </p:animEffect>
                                    <p:anim calcmode="lin" valueType="num">
                                      <p:cBhvr>
                                        <p:cTn id="183" dur="1000" fill="hold"/>
                                        <p:tgtEl>
                                          <p:spTgt spid="185"/>
                                        </p:tgtEl>
                                        <p:attrNameLst>
                                          <p:attrName>ppt_x</p:attrName>
                                        </p:attrNameLst>
                                      </p:cBhvr>
                                      <p:tavLst>
                                        <p:tav tm="0">
                                          <p:val>
                                            <p:strVal val="#ppt_x"/>
                                          </p:val>
                                        </p:tav>
                                        <p:tav tm="100000">
                                          <p:val>
                                            <p:strVal val="#ppt_x"/>
                                          </p:val>
                                        </p:tav>
                                      </p:tavLst>
                                    </p:anim>
                                    <p:anim calcmode="lin" valueType="num">
                                      <p:cBhvr>
                                        <p:cTn id="184" dur="1000" fill="hold"/>
                                        <p:tgtEl>
                                          <p:spTgt spid="185"/>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184"/>
                                        </p:tgtEl>
                                        <p:attrNameLst>
                                          <p:attrName>style.visibility</p:attrName>
                                        </p:attrNameLst>
                                      </p:cBhvr>
                                      <p:to>
                                        <p:strVal val="visible"/>
                                      </p:to>
                                    </p:set>
                                    <p:animEffect transition="in" filter="fade">
                                      <p:cBhvr>
                                        <p:cTn id="187" dur="1000"/>
                                        <p:tgtEl>
                                          <p:spTgt spid="184"/>
                                        </p:tgtEl>
                                      </p:cBhvr>
                                    </p:animEffect>
                                    <p:anim calcmode="lin" valueType="num">
                                      <p:cBhvr>
                                        <p:cTn id="188" dur="1000" fill="hold"/>
                                        <p:tgtEl>
                                          <p:spTgt spid="184"/>
                                        </p:tgtEl>
                                        <p:attrNameLst>
                                          <p:attrName>ppt_x</p:attrName>
                                        </p:attrNameLst>
                                      </p:cBhvr>
                                      <p:tavLst>
                                        <p:tav tm="0">
                                          <p:val>
                                            <p:strVal val="#ppt_x"/>
                                          </p:val>
                                        </p:tav>
                                        <p:tav tm="100000">
                                          <p:val>
                                            <p:strVal val="#ppt_x"/>
                                          </p:val>
                                        </p:tav>
                                      </p:tavLst>
                                    </p:anim>
                                    <p:anim calcmode="lin" valueType="num">
                                      <p:cBhvr>
                                        <p:cTn id="189" dur="1000" fill="hold"/>
                                        <p:tgtEl>
                                          <p:spTgt spid="184"/>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180"/>
                                        </p:tgtEl>
                                        <p:attrNameLst>
                                          <p:attrName>style.visibility</p:attrName>
                                        </p:attrNameLst>
                                      </p:cBhvr>
                                      <p:to>
                                        <p:strVal val="visible"/>
                                      </p:to>
                                    </p:set>
                                    <p:animEffect transition="in" filter="fade">
                                      <p:cBhvr>
                                        <p:cTn id="192" dur="1000"/>
                                        <p:tgtEl>
                                          <p:spTgt spid="180"/>
                                        </p:tgtEl>
                                      </p:cBhvr>
                                    </p:animEffect>
                                    <p:anim calcmode="lin" valueType="num">
                                      <p:cBhvr>
                                        <p:cTn id="193" dur="1000" fill="hold"/>
                                        <p:tgtEl>
                                          <p:spTgt spid="180"/>
                                        </p:tgtEl>
                                        <p:attrNameLst>
                                          <p:attrName>ppt_x</p:attrName>
                                        </p:attrNameLst>
                                      </p:cBhvr>
                                      <p:tavLst>
                                        <p:tav tm="0">
                                          <p:val>
                                            <p:strVal val="#ppt_x"/>
                                          </p:val>
                                        </p:tav>
                                        <p:tav tm="100000">
                                          <p:val>
                                            <p:strVal val="#ppt_x"/>
                                          </p:val>
                                        </p:tav>
                                      </p:tavLst>
                                    </p:anim>
                                    <p:anim calcmode="lin" valueType="num">
                                      <p:cBhvr>
                                        <p:cTn id="194" dur="1000" fill="hold"/>
                                        <p:tgtEl>
                                          <p:spTgt spid="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83" grpId="0"/>
      <p:bldP spid="184" grpId="0" animBg="1"/>
      <p:bldP spid="185" grpId="0"/>
      <p:bldP spid="263" grpId="0"/>
      <p:bldP spid="46" grpId="0"/>
      <p:bldP spid="144" grpId="0"/>
      <p:bldP spid="256" grpId="0"/>
      <p:bldP spid="173" grpId="0"/>
      <p:bldP spid="186" grpId="0"/>
      <p:bldP spid="216" grpId="0"/>
      <p:bldP spid="240" grpId="0"/>
      <p:bldP spid="2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911363" y="1031988"/>
            <a:ext cx="7189283" cy="1859795"/>
          </a:xfrm>
        </p:spPr>
        <p:txBody>
          <a:bodyPr>
            <a:normAutofit fontScale="90000"/>
          </a:bodyPr>
          <a:lstStyle/>
          <a:p>
            <a:br>
              <a:rPr lang="nb-NO" sz="3600" b="0" dirty="0">
                <a:latin typeface="Arial" panose="020B0604020202020204" pitchFamily="34" charset="0"/>
                <a:cs typeface="Arial" panose="020B0604020202020204" pitchFamily="34" charset="0"/>
              </a:rPr>
            </a:br>
            <a:r>
              <a:rPr lang="nb-NO" sz="3600" i="1" dirty="0">
                <a:latin typeface="Arial"/>
                <a:cs typeface="Arial"/>
              </a:rPr>
              <a:t>67 % </a:t>
            </a:r>
            <a:r>
              <a:rPr lang="nb-NO" sz="3600" b="0" dirty="0">
                <a:latin typeface="Arial"/>
                <a:cs typeface="Arial"/>
              </a:rPr>
              <a:t>der Kunden </a:t>
            </a:r>
            <a:r>
              <a:rPr lang="nb-NO" sz="3600" b="0" dirty="0" err="1">
                <a:latin typeface="Arial"/>
                <a:cs typeface="Arial"/>
              </a:rPr>
              <a:t>ziehen</a:t>
            </a:r>
            <a:r>
              <a:rPr lang="nb-NO" sz="3600" b="0" dirty="0">
                <a:latin typeface="Arial"/>
                <a:cs typeface="Arial"/>
              </a:rPr>
              <a:t> den S</a:t>
            </a:r>
            <a:r>
              <a:rPr lang="en-US" sz="3600" b="0" dirty="0">
                <a:latin typeface="Arial"/>
                <a:cs typeface="Arial"/>
              </a:rPr>
              <a:t>elf-Service dem </a:t>
            </a:r>
            <a:r>
              <a:rPr lang="en-US" sz="3600" b="0" dirty="0" err="1">
                <a:latin typeface="Arial"/>
                <a:cs typeface="Arial"/>
              </a:rPr>
              <a:t>Gespräch</a:t>
            </a:r>
            <a:r>
              <a:rPr lang="en-US" sz="3600" b="0" dirty="0">
                <a:latin typeface="Arial"/>
                <a:cs typeface="Arial"/>
              </a:rPr>
              <a:t> </a:t>
            </a:r>
            <a:r>
              <a:rPr lang="en-US" sz="3600" b="0" dirty="0" err="1">
                <a:latin typeface="Arial"/>
                <a:cs typeface="Arial"/>
              </a:rPr>
              <a:t>mit</a:t>
            </a:r>
            <a:r>
              <a:rPr lang="en-US" sz="3600" b="0" dirty="0">
                <a:latin typeface="Arial"/>
                <a:cs typeface="Arial"/>
              </a:rPr>
              <a:t> </a:t>
            </a:r>
            <a:r>
              <a:rPr lang="en-US" sz="3600" b="0" dirty="0" err="1">
                <a:latin typeface="Arial"/>
                <a:cs typeface="Arial"/>
              </a:rPr>
              <a:t>einem</a:t>
            </a:r>
            <a:r>
              <a:rPr lang="en-US" sz="3600" b="0" dirty="0">
                <a:latin typeface="Arial"/>
                <a:cs typeface="Arial"/>
              </a:rPr>
              <a:t> Mitarbeiter des </a:t>
            </a:r>
            <a:r>
              <a:rPr lang="en-US" sz="3600" b="0" dirty="0" err="1">
                <a:latin typeface="Arial"/>
                <a:cs typeface="Arial"/>
              </a:rPr>
              <a:t>Unternehmens</a:t>
            </a:r>
            <a:r>
              <a:rPr lang="en-US" sz="3600" b="0" dirty="0">
                <a:latin typeface="Arial"/>
                <a:cs typeface="Arial"/>
              </a:rPr>
              <a:t> </a:t>
            </a:r>
            <a:r>
              <a:rPr lang="en-US" sz="3600" b="0" dirty="0" err="1">
                <a:latin typeface="Arial"/>
                <a:cs typeface="Arial"/>
              </a:rPr>
              <a:t>vor</a:t>
            </a:r>
            <a:r>
              <a:rPr lang="en-US" sz="3600" b="0" dirty="0">
                <a:latin typeface="Arial"/>
                <a:cs typeface="Arial"/>
              </a:rPr>
              <a:t>. </a:t>
            </a:r>
            <a:br>
              <a:rPr lang="en-US" sz="3600" b="0" dirty="0">
                <a:latin typeface="Arial"/>
                <a:cs typeface="Arial"/>
              </a:rPr>
            </a:br>
            <a:br>
              <a:rPr lang="en-US" sz="3600" b="0" dirty="0">
                <a:latin typeface="Arial"/>
                <a:cs typeface="Arial"/>
              </a:rPr>
            </a:br>
            <a:r>
              <a:rPr lang="en-US" sz="3600" b="0" dirty="0">
                <a:latin typeface="Arial"/>
                <a:cs typeface="Arial"/>
              </a:rPr>
              <a:t>Wie </a:t>
            </a:r>
            <a:r>
              <a:rPr lang="en-US" sz="3600" b="0" dirty="0" err="1">
                <a:latin typeface="Arial"/>
                <a:cs typeface="Arial"/>
              </a:rPr>
              <a:t>können</a:t>
            </a:r>
            <a:r>
              <a:rPr lang="en-US" sz="3600" b="0" dirty="0">
                <a:latin typeface="Arial"/>
                <a:cs typeface="Arial"/>
              </a:rPr>
              <a:t> Sie den </a:t>
            </a:r>
            <a:r>
              <a:rPr lang="en-US" sz="3600" b="0" dirty="0" err="1">
                <a:latin typeface="Arial"/>
                <a:cs typeface="Arial"/>
              </a:rPr>
              <a:t>ständig</a:t>
            </a:r>
            <a:r>
              <a:rPr lang="en-US" sz="3600" b="0" dirty="0">
                <a:latin typeface="Arial"/>
                <a:cs typeface="Arial"/>
              </a:rPr>
              <a:t> </a:t>
            </a:r>
            <a:r>
              <a:rPr lang="en-US" sz="3600" b="0" dirty="0" err="1">
                <a:latin typeface="Arial"/>
                <a:cs typeface="Arial"/>
              </a:rPr>
              <a:t>steigenden</a:t>
            </a:r>
            <a:r>
              <a:rPr lang="en-US" sz="3600" b="0" dirty="0">
                <a:latin typeface="Arial"/>
                <a:cs typeface="Arial"/>
              </a:rPr>
              <a:t> </a:t>
            </a:r>
            <a:r>
              <a:rPr lang="en-US" sz="3600" b="0" dirty="0" err="1">
                <a:latin typeface="Arial"/>
                <a:cs typeface="Arial"/>
              </a:rPr>
              <a:t>Erwartungen</a:t>
            </a:r>
            <a:r>
              <a:rPr lang="en-US" sz="3600" b="0" dirty="0">
                <a:latin typeface="Arial"/>
                <a:cs typeface="Arial"/>
              </a:rPr>
              <a:t> an </a:t>
            </a:r>
            <a:r>
              <a:rPr lang="en-US" sz="3600" b="0" dirty="0" err="1">
                <a:latin typeface="Arial"/>
                <a:cs typeface="Arial"/>
              </a:rPr>
              <a:t>einen</a:t>
            </a:r>
            <a:r>
              <a:rPr lang="en-US" sz="3600" b="0" dirty="0">
                <a:latin typeface="Arial"/>
                <a:cs typeface="Arial"/>
              </a:rPr>
              <a:t> </a:t>
            </a:r>
            <a:r>
              <a:rPr lang="en-US" sz="3600" dirty="0">
                <a:latin typeface="Arial"/>
                <a:cs typeface="Arial"/>
              </a:rPr>
              <a:t>24/7</a:t>
            </a:r>
            <a:r>
              <a:rPr lang="en-US" sz="3600" b="0" dirty="0">
                <a:latin typeface="Arial"/>
                <a:cs typeface="Arial"/>
              </a:rPr>
              <a:t> </a:t>
            </a:r>
            <a:r>
              <a:rPr lang="en-US" sz="3600" b="0" dirty="0" err="1">
                <a:latin typeface="Arial"/>
                <a:cs typeface="Arial"/>
              </a:rPr>
              <a:t>verfügbaren</a:t>
            </a:r>
            <a:r>
              <a:rPr lang="en-US" sz="3600" b="0" dirty="0">
                <a:latin typeface="Arial"/>
                <a:cs typeface="Arial"/>
              </a:rPr>
              <a:t> Self-Service </a:t>
            </a:r>
            <a:r>
              <a:rPr lang="en-US" sz="3600" b="0" dirty="0" err="1">
                <a:latin typeface="Arial"/>
                <a:cs typeface="Arial"/>
              </a:rPr>
              <a:t>entsprechen</a:t>
            </a:r>
            <a:r>
              <a:rPr lang="en-US" sz="3600" b="0" dirty="0">
                <a:latin typeface="Arial"/>
                <a:cs typeface="Arial"/>
              </a:rPr>
              <a:t>, </a:t>
            </a:r>
            <a:r>
              <a:rPr lang="en-US" sz="3600" b="0" dirty="0" err="1">
                <a:latin typeface="Arial"/>
                <a:cs typeface="Arial"/>
              </a:rPr>
              <a:t>ohne</a:t>
            </a:r>
            <a:r>
              <a:rPr lang="en-US" sz="3600" b="0" dirty="0">
                <a:latin typeface="Arial"/>
                <a:cs typeface="Arial"/>
              </a:rPr>
              <a:t> </a:t>
            </a:r>
            <a:r>
              <a:rPr lang="en-US" sz="3600" b="0" dirty="0" err="1">
                <a:latin typeface="Arial"/>
                <a:cs typeface="Arial"/>
              </a:rPr>
              <a:t>viele</a:t>
            </a:r>
            <a:r>
              <a:rPr lang="en-US" sz="3600" b="0" dirty="0">
                <a:latin typeface="Arial"/>
                <a:cs typeface="Arial"/>
              </a:rPr>
              <a:t> Mitarbeiter </a:t>
            </a:r>
            <a:r>
              <a:rPr lang="en-US" sz="3600" b="0" dirty="0" err="1">
                <a:latin typeface="Arial"/>
                <a:cs typeface="Arial"/>
              </a:rPr>
              <a:t>einstellen</a:t>
            </a:r>
            <a:r>
              <a:rPr lang="en-US" sz="3600" b="0" dirty="0">
                <a:latin typeface="Arial"/>
                <a:cs typeface="Arial"/>
              </a:rPr>
              <a:t> </a:t>
            </a:r>
            <a:r>
              <a:rPr lang="en-US" sz="3600" b="0" dirty="0" err="1">
                <a:latin typeface="Arial"/>
                <a:cs typeface="Arial"/>
              </a:rPr>
              <a:t>zu</a:t>
            </a:r>
            <a:r>
              <a:rPr lang="en-US" sz="3600" b="0" dirty="0">
                <a:latin typeface="Arial"/>
                <a:cs typeface="Arial"/>
              </a:rPr>
              <a:t> </a:t>
            </a:r>
            <a:r>
              <a:rPr lang="en-US" sz="3600" b="0" dirty="0" err="1">
                <a:latin typeface="Arial"/>
                <a:cs typeface="Arial"/>
              </a:rPr>
              <a:t>müssen</a:t>
            </a:r>
            <a:r>
              <a:rPr lang="en-US" sz="3600" b="0" dirty="0">
                <a:latin typeface="Arial"/>
                <a:cs typeface="Arial"/>
              </a:rPr>
              <a:t>?</a:t>
            </a:r>
            <a:br>
              <a:rPr lang="nb-NO" sz="3600" b="0" dirty="0">
                <a:latin typeface="Arial" panose="020B0604020202020204" pitchFamily="34" charset="0"/>
                <a:cs typeface="Arial" panose="020B0604020202020204" pitchFamily="34" charset="0"/>
              </a:rPr>
            </a:br>
            <a:br>
              <a:rPr lang="nb-NO" sz="3600" b="0" dirty="0">
                <a:latin typeface="Arial" panose="020B0604020202020204" pitchFamily="34" charset="0"/>
                <a:cs typeface="Arial" panose="020B0604020202020204" pitchFamily="34" charset="0"/>
              </a:rPr>
            </a:br>
            <a:r>
              <a:rPr lang="nb-NO" sz="3600" b="0" dirty="0">
                <a:latin typeface="Arial"/>
                <a:cs typeface="Arial"/>
              </a:rPr>
              <a:t> </a:t>
            </a:r>
            <a:br>
              <a:rPr lang="nb-NO" sz="3600" b="0" dirty="0">
                <a:latin typeface="Arial" panose="020B0604020202020204" pitchFamily="34" charset="0"/>
                <a:cs typeface="Arial" panose="020B0604020202020204" pitchFamily="34" charset="0"/>
              </a:rPr>
            </a:br>
            <a:endParaRPr lang="nb-NO" sz="3600" b="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FEDCC3B5-AF3B-4709-B557-9FF4F322F4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8573" y="407504"/>
            <a:ext cx="5546035" cy="554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69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402" descr="Arrow: Straight with solid fill">
            <a:extLst>
              <a:ext uri="{FF2B5EF4-FFF2-40B4-BE49-F238E27FC236}">
                <a16:creationId xmlns:a16="http://schemas.microsoft.com/office/drawing/2014/main" id="{B3167483-FE68-457D-ABC7-652173596F1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1676250" flipH="1">
            <a:off x="4126556" y="2961842"/>
            <a:ext cx="426283" cy="426284"/>
          </a:xfrm>
          <a:prstGeom prst="rect">
            <a:avLst/>
          </a:prstGeom>
        </p:spPr>
      </p:pic>
      <p:pic>
        <p:nvPicPr>
          <p:cNvPr id="9" name="Graphic 402" descr="Arrow: Straight with solid fill">
            <a:extLst>
              <a:ext uri="{FF2B5EF4-FFF2-40B4-BE49-F238E27FC236}">
                <a16:creationId xmlns:a16="http://schemas.microsoft.com/office/drawing/2014/main" id="{BF977D06-1BE7-402C-BCA7-F0CC5CE290F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9999256">
            <a:off x="7295388" y="3005136"/>
            <a:ext cx="426283" cy="426284"/>
          </a:xfrm>
          <a:prstGeom prst="rect">
            <a:avLst/>
          </a:prstGeom>
        </p:spPr>
      </p:pic>
      <p:pic>
        <p:nvPicPr>
          <p:cNvPr id="255" name="Graphic 254" descr="Arrow: Straight with solid fill">
            <a:extLst>
              <a:ext uri="{FF2B5EF4-FFF2-40B4-BE49-F238E27FC236}">
                <a16:creationId xmlns:a16="http://schemas.microsoft.com/office/drawing/2014/main" id="{49075EF4-CEED-472C-B0C9-C718FBC3DC8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8910854">
            <a:off x="4496220" y="4676046"/>
            <a:ext cx="323986" cy="323987"/>
          </a:xfrm>
          <a:prstGeom prst="rect">
            <a:avLst/>
          </a:prstGeom>
        </p:spPr>
      </p:pic>
      <p:pic>
        <p:nvPicPr>
          <p:cNvPr id="285" name="Graphic 405" descr="Arrow: Counter-clockwise curve with solid fill">
            <a:extLst>
              <a:ext uri="{FF2B5EF4-FFF2-40B4-BE49-F238E27FC236}">
                <a16:creationId xmlns:a16="http://schemas.microsoft.com/office/drawing/2014/main" id="{99814FEC-8186-4F9F-881B-410A0BD278B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808175" flipV="1">
            <a:off x="4056617" y="3900022"/>
            <a:ext cx="446360" cy="446359"/>
          </a:xfrm>
          <a:prstGeom prst="rect">
            <a:avLst/>
          </a:prstGeom>
        </p:spPr>
      </p:pic>
      <p:pic>
        <p:nvPicPr>
          <p:cNvPr id="313" name="Graphic 312" descr="Arrow: Straight with solid fill">
            <a:extLst>
              <a:ext uri="{FF2B5EF4-FFF2-40B4-BE49-F238E27FC236}">
                <a16:creationId xmlns:a16="http://schemas.microsoft.com/office/drawing/2014/main" id="{8EB033F2-B354-4B98-860F-3A9D3265891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5726897" y="4660926"/>
            <a:ext cx="323987" cy="323986"/>
          </a:xfrm>
          <a:prstGeom prst="rect">
            <a:avLst/>
          </a:prstGeom>
        </p:spPr>
      </p:pic>
      <p:pic>
        <p:nvPicPr>
          <p:cNvPr id="331" name="Graphic 405" descr="Arrow: Counter-clockwise curve with solid fill">
            <a:extLst>
              <a:ext uri="{FF2B5EF4-FFF2-40B4-BE49-F238E27FC236}">
                <a16:creationId xmlns:a16="http://schemas.microsoft.com/office/drawing/2014/main" id="{9D8022BD-6260-435F-884B-46E9CEC518C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8759461" flipH="1" flipV="1">
            <a:off x="7209032" y="3932081"/>
            <a:ext cx="446360" cy="446359"/>
          </a:xfrm>
          <a:prstGeom prst="rect">
            <a:avLst/>
          </a:prstGeom>
        </p:spPr>
      </p:pic>
      <p:pic>
        <p:nvPicPr>
          <p:cNvPr id="348" name="Graphic 347" descr="Arrow: Straight with solid fill">
            <a:extLst>
              <a:ext uri="{FF2B5EF4-FFF2-40B4-BE49-F238E27FC236}">
                <a16:creationId xmlns:a16="http://schemas.microsoft.com/office/drawing/2014/main" id="{05DFB4EC-7501-4AB5-BFE4-CAEE762D016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2966018">
            <a:off x="6963467" y="4660000"/>
            <a:ext cx="323986" cy="323987"/>
          </a:xfrm>
          <a:prstGeom prst="rect">
            <a:avLst/>
          </a:prstGeom>
        </p:spPr>
      </p:pic>
      <p:grpSp>
        <p:nvGrpSpPr>
          <p:cNvPr id="14" name="Gruppe 13">
            <a:extLst>
              <a:ext uri="{FF2B5EF4-FFF2-40B4-BE49-F238E27FC236}">
                <a16:creationId xmlns:a16="http://schemas.microsoft.com/office/drawing/2014/main" id="{31CBF75A-B516-4DDC-B2B2-C16F97E275B5}"/>
              </a:ext>
            </a:extLst>
          </p:cNvPr>
          <p:cNvGrpSpPr/>
          <p:nvPr/>
        </p:nvGrpSpPr>
        <p:grpSpPr>
          <a:xfrm>
            <a:off x="2120722" y="3355834"/>
            <a:ext cx="2247502" cy="1466026"/>
            <a:chOff x="1953503" y="3338526"/>
            <a:chExt cx="2247502" cy="1466026"/>
          </a:xfrm>
        </p:grpSpPr>
        <p:grpSp>
          <p:nvGrpSpPr>
            <p:cNvPr id="32" name="Gruppe 31">
              <a:extLst>
                <a:ext uri="{FF2B5EF4-FFF2-40B4-BE49-F238E27FC236}">
                  <a16:creationId xmlns:a16="http://schemas.microsoft.com/office/drawing/2014/main" id="{A206FF03-87C4-420F-8724-4BD419D21380}"/>
                </a:ext>
              </a:extLst>
            </p:cNvPr>
            <p:cNvGrpSpPr/>
            <p:nvPr/>
          </p:nvGrpSpPr>
          <p:grpSpPr>
            <a:xfrm>
              <a:off x="2359116" y="3633444"/>
              <a:ext cx="1416032" cy="1171108"/>
              <a:chOff x="2319814" y="3627422"/>
              <a:chExt cx="1416032" cy="1171108"/>
            </a:xfrm>
          </p:grpSpPr>
          <p:grpSp>
            <p:nvGrpSpPr>
              <p:cNvPr id="256" name="Group 255">
                <a:extLst>
                  <a:ext uri="{FF2B5EF4-FFF2-40B4-BE49-F238E27FC236}">
                    <a16:creationId xmlns:a16="http://schemas.microsoft.com/office/drawing/2014/main" id="{31B2E043-1866-4B29-BDD8-88BB55E969DC}"/>
                  </a:ext>
                </a:extLst>
              </p:cNvPr>
              <p:cNvGrpSpPr>
                <a:grpSpLocks noChangeAspect="1"/>
              </p:cNvGrpSpPr>
              <p:nvPr/>
            </p:nvGrpSpPr>
            <p:grpSpPr>
              <a:xfrm>
                <a:off x="2319814" y="3627422"/>
                <a:ext cx="1416032" cy="1171108"/>
                <a:chOff x="474116" y="2512248"/>
                <a:chExt cx="3352800" cy="2772872"/>
              </a:xfrm>
            </p:grpSpPr>
            <p:sp>
              <p:nvSpPr>
                <p:cNvPr id="257" name="Rektangel 5">
                  <a:extLst>
                    <a:ext uri="{FF2B5EF4-FFF2-40B4-BE49-F238E27FC236}">
                      <a16:creationId xmlns:a16="http://schemas.microsoft.com/office/drawing/2014/main" id="{5D36F806-C92C-481F-8D40-2B6B6663B23A}"/>
                    </a:ext>
                  </a:extLst>
                </p:cNvPr>
                <p:cNvSpPr/>
                <p:nvPr/>
              </p:nvSpPr>
              <p:spPr>
                <a:xfrm>
                  <a:off x="474116" y="2512248"/>
                  <a:ext cx="3352800" cy="2772872"/>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8" name="Rektangel 8">
                  <a:extLst>
                    <a:ext uri="{FF2B5EF4-FFF2-40B4-BE49-F238E27FC236}">
                      <a16:creationId xmlns:a16="http://schemas.microsoft.com/office/drawing/2014/main" id="{B000AA97-512C-4CA3-B31B-96A23B197B93}"/>
                    </a:ext>
                  </a:extLst>
                </p:cNvPr>
                <p:cNvSpPr/>
                <p:nvPr/>
              </p:nvSpPr>
              <p:spPr>
                <a:xfrm>
                  <a:off x="597941" y="2633483"/>
                  <a:ext cx="3152775" cy="34450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p>
              </p:txBody>
            </p:sp>
            <p:grpSp>
              <p:nvGrpSpPr>
                <p:cNvPr id="259" name="Gruppe 32">
                  <a:extLst>
                    <a:ext uri="{FF2B5EF4-FFF2-40B4-BE49-F238E27FC236}">
                      <a16:creationId xmlns:a16="http://schemas.microsoft.com/office/drawing/2014/main" id="{1FF1759C-1FD3-4277-918E-B982ADAFCF1D}"/>
                    </a:ext>
                  </a:extLst>
                </p:cNvPr>
                <p:cNvGrpSpPr/>
                <p:nvPr/>
              </p:nvGrpSpPr>
              <p:grpSpPr>
                <a:xfrm>
                  <a:off x="3517353" y="2731115"/>
                  <a:ext cx="171450" cy="78581"/>
                  <a:chOff x="3910012" y="2269331"/>
                  <a:chExt cx="171450" cy="78581"/>
                </a:xfrm>
              </p:grpSpPr>
              <p:cxnSp>
                <p:nvCxnSpPr>
                  <p:cNvPr id="282" name="Rett linje 26">
                    <a:extLst>
                      <a:ext uri="{FF2B5EF4-FFF2-40B4-BE49-F238E27FC236}">
                        <a16:creationId xmlns:a16="http://schemas.microsoft.com/office/drawing/2014/main" id="{8B39754E-6752-49F0-9DF9-CBA0F60B1437}"/>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3" name="Rett linje 30">
                    <a:extLst>
                      <a:ext uri="{FF2B5EF4-FFF2-40B4-BE49-F238E27FC236}">
                        <a16:creationId xmlns:a16="http://schemas.microsoft.com/office/drawing/2014/main" id="{59412270-775F-40F8-9F71-458C880A269A}"/>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4" name="Rett linje 31">
                    <a:extLst>
                      <a:ext uri="{FF2B5EF4-FFF2-40B4-BE49-F238E27FC236}">
                        <a16:creationId xmlns:a16="http://schemas.microsoft.com/office/drawing/2014/main" id="{5514C25A-5216-475D-A92E-5EDAC0067CF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260" name="Grafikk 34" descr="Stjerne kontur">
                  <a:extLst>
                    <a:ext uri="{FF2B5EF4-FFF2-40B4-BE49-F238E27FC236}">
                      <a16:creationId xmlns:a16="http://schemas.microsoft.com/office/drawing/2014/main" id="{8018A11B-9F09-4298-99DD-22B3CD6DB2A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21107890">
                  <a:off x="3330892" y="3023531"/>
                  <a:ext cx="366950" cy="366950"/>
                </a:xfrm>
                <a:prstGeom prst="rect">
                  <a:avLst/>
                </a:prstGeom>
              </p:spPr>
            </p:pic>
            <p:grpSp>
              <p:nvGrpSpPr>
                <p:cNvPr id="261" name="Gruppe 99">
                  <a:extLst>
                    <a:ext uri="{FF2B5EF4-FFF2-40B4-BE49-F238E27FC236}">
                      <a16:creationId xmlns:a16="http://schemas.microsoft.com/office/drawing/2014/main" id="{25B4E4F1-5E2D-42C3-83C2-6F9376C541AE}"/>
                    </a:ext>
                  </a:extLst>
                </p:cNvPr>
                <p:cNvGrpSpPr/>
                <p:nvPr/>
              </p:nvGrpSpPr>
              <p:grpSpPr>
                <a:xfrm>
                  <a:off x="597941" y="3026264"/>
                  <a:ext cx="2621077" cy="759996"/>
                  <a:chOff x="2095122" y="3079901"/>
                  <a:chExt cx="2621077" cy="759996"/>
                </a:xfrm>
              </p:grpSpPr>
              <p:sp>
                <p:nvSpPr>
                  <p:cNvPr id="278" name="Rektangel: avrundede hjørner 98">
                    <a:extLst>
                      <a:ext uri="{FF2B5EF4-FFF2-40B4-BE49-F238E27FC236}">
                        <a16:creationId xmlns:a16="http://schemas.microsoft.com/office/drawing/2014/main" id="{D61769D6-08B3-484F-9CD3-AC9C7A4EB3D6}"/>
                      </a:ext>
                    </a:extLst>
                  </p:cNvPr>
                  <p:cNvSpPr/>
                  <p:nvPr/>
                </p:nvSpPr>
                <p:spPr>
                  <a:xfrm>
                    <a:off x="2095122" y="3079901"/>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79" name="Gruppe 10">
                    <a:extLst>
                      <a:ext uri="{FF2B5EF4-FFF2-40B4-BE49-F238E27FC236}">
                        <a16:creationId xmlns:a16="http://schemas.microsoft.com/office/drawing/2014/main" id="{A8A10BA1-A0FA-4C2D-888E-F7051A47113B}"/>
                      </a:ext>
                    </a:extLst>
                  </p:cNvPr>
                  <p:cNvGrpSpPr/>
                  <p:nvPr/>
                </p:nvGrpSpPr>
                <p:grpSpPr>
                  <a:xfrm>
                    <a:off x="2203510" y="3199310"/>
                    <a:ext cx="461709" cy="430941"/>
                    <a:chOff x="5676900" y="2528887"/>
                    <a:chExt cx="551750" cy="487959"/>
                  </a:xfrm>
                </p:grpSpPr>
                <p:sp>
                  <p:nvSpPr>
                    <p:cNvPr id="280" name="Ellipse 9">
                      <a:extLst>
                        <a:ext uri="{FF2B5EF4-FFF2-40B4-BE49-F238E27FC236}">
                          <a16:creationId xmlns:a16="http://schemas.microsoft.com/office/drawing/2014/main" id="{D143E2F4-5B13-44BC-8798-BDA7BB552580}"/>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81" name="Grafikk 7" descr="Bruker med heldekkende fyll">
                      <a:extLst>
                        <a:ext uri="{FF2B5EF4-FFF2-40B4-BE49-F238E27FC236}">
                          <a16:creationId xmlns:a16="http://schemas.microsoft.com/office/drawing/2014/main" id="{2F999FA9-2848-4A28-B96A-09800DE82C1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733158" y="2549963"/>
                      <a:ext cx="445806" cy="445806"/>
                    </a:xfrm>
                    <a:prstGeom prst="rect">
                      <a:avLst/>
                    </a:prstGeom>
                  </p:spPr>
                </p:pic>
              </p:grpSp>
            </p:grpSp>
            <p:cxnSp>
              <p:nvCxnSpPr>
                <p:cNvPr id="262" name="Rett linje 100">
                  <a:extLst>
                    <a:ext uri="{FF2B5EF4-FFF2-40B4-BE49-F238E27FC236}">
                      <a16:creationId xmlns:a16="http://schemas.microsoft.com/office/drawing/2014/main" id="{910B1A23-0FBC-4C1E-9414-94705C50F3AA}"/>
                    </a:ext>
                  </a:extLst>
                </p:cNvPr>
                <p:cNvCxnSpPr>
                  <a:cxnSpLocks/>
                </p:cNvCxnSpPr>
                <p:nvPr/>
              </p:nvCxnSpPr>
              <p:spPr>
                <a:xfrm>
                  <a:off x="1287477" y="3235200"/>
                  <a:ext cx="48444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Rett linje 102">
                  <a:extLst>
                    <a:ext uri="{FF2B5EF4-FFF2-40B4-BE49-F238E27FC236}">
                      <a16:creationId xmlns:a16="http://schemas.microsoft.com/office/drawing/2014/main" id="{28DA0829-75A9-400B-8E66-10447D46FFF5}"/>
                    </a:ext>
                  </a:extLst>
                </p:cNvPr>
                <p:cNvCxnSpPr>
                  <a:cxnSpLocks/>
                </p:cNvCxnSpPr>
                <p:nvPr/>
              </p:nvCxnSpPr>
              <p:spPr>
                <a:xfrm>
                  <a:off x="1287477" y="3387600"/>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4" name="Rett linje 104">
                  <a:extLst>
                    <a:ext uri="{FF2B5EF4-FFF2-40B4-BE49-F238E27FC236}">
                      <a16:creationId xmlns:a16="http://schemas.microsoft.com/office/drawing/2014/main" id="{69DCBFD4-5D1D-43BC-9B72-A7187EA2E860}"/>
                    </a:ext>
                  </a:extLst>
                </p:cNvPr>
                <p:cNvCxnSpPr>
                  <a:cxnSpLocks/>
                </p:cNvCxnSpPr>
                <p:nvPr/>
              </p:nvCxnSpPr>
              <p:spPr>
                <a:xfrm>
                  <a:off x="1287476" y="3521548"/>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65" name="Gruppe 105">
                  <a:extLst>
                    <a:ext uri="{FF2B5EF4-FFF2-40B4-BE49-F238E27FC236}">
                      <a16:creationId xmlns:a16="http://schemas.microsoft.com/office/drawing/2014/main" id="{37436265-1B49-4B2A-8721-11AD0269FDC2}"/>
                    </a:ext>
                  </a:extLst>
                </p:cNvPr>
                <p:cNvGrpSpPr/>
                <p:nvPr/>
              </p:nvGrpSpPr>
              <p:grpSpPr>
                <a:xfrm>
                  <a:off x="597941" y="3855490"/>
                  <a:ext cx="2621077" cy="759996"/>
                  <a:chOff x="2095122" y="3034783"/>
                  <a:chExt cx="2621077" cy="759996"/>
                </a:xfrm>
              </p:grpSpPr>
              <p:sp>
                <p:nvSpPr>
                  <p:cNvPr id="274" name="Rektangel: avrundede hjørner 106">
                    <a:extLst>
                      <a:ext uri="{FF2B5EF4-FFF2-40B4-BE49-F238E27FC236}">
                        <a16:creationId xmlns:a16="http://schemas.microsoft.com/office/drawing/2014/main" id="{3B05019A-72C5-4727-A232-BF3FEE9BC9CE}"/>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75" name="Gruppe 107">
                    <a:extLst>
                      <a:ext uri="{FF2B5EF4-FFF2-40B4-BE49-F238E27FC236}">
                        <a16:creationId xmlns:a16="http://schemas.microsoft.com/office/drawing/2014/main" id="{8D34C1C6-7175-48F9-B5F9-C773DF3070B4}"/>
                      </a:ext>
                    </a:extLst>
                  </p:cNvPr>
                  <p:cNvGrpSpPr/>
                  <p:nvPr/>
                </p:nvGrpSpPr>
                <p:grpSpPr>
                  <a:xfrm>
                    <a:off x="2203510" y="3199310"/>
                    <a:ext cx="461709" cy="430941"/>
                    <a:chOff x="5676900" y="2528887"/>
                    <a:chExt cx="551750" cy="487959"/>
                  </a:xfrm>
                </p:grpSpPr>
                <p:sp>
                  <p:nvSpPr>
                    <p:cNvPr id="276" name="Ellipse 108">
                      <a:extLst>
                        <a:ext uri="{FF2B5EF4-FFF2-40B4-BE49-F238E27FC236}">
                          <a16:creationId xmlns:a16="http://schemas.microsoft.com/office/drawing/2014/main" id="{1D66300D-C13D-48C1-A9C2-134ECC23FBCF}"/>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77" name="Grafikk 109" descr="Bruker med heldekkende fyll">
                      <a:extLst>
                        <a:ext uri="{FF2B5EF4-FFF2-40B4-BE49-F238E27FC236}">
                          <a16:creationId xmlns:a16="http://schemas.microsoft.com/office/drawing/2014/main" id="{7877429C-0D81-41C7-85AE-5F867FED941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733158" y="2549963"/>
                      <a:ext cx="445806" cy="445806"/>
                    </a:xfrm>
                    <a:prstGeom prst="rect">
                      <a:avLst/>
                    </a:prstGeom>
                  </p:spPr>
                </p:pic>
              </p:grpSp>
            </p:grpSp>
            <p:cxnSp>
              <p:nvCxnSpPr>
                <p:cNvPr id="266" name="Rett linje 110">
                  <a:extLst>
                    <a:ext uri="{FF2B5EF4-FFF2-40B4-BE49-F238E27FC236}">
                      <a16:creationId xmlns:a16="http://schemas.microsoft.com/office/drawing/2014/main" id="{CC0F7263-63E2-4429-8DD0-6EF1B0EE34E4}"/>
                    </a:ext>
                  </a:extLst>
                </p:cNvPr>
                <p:cNvCxnSpPr>
                  <a:cxnSpLocks/>
                </p:cNvCxnSpPr>
                <p:nvPr/>
              </p:nvCxnSpPr>
              <p:spPr>
                <a:xfrm>
                  <a:off x="1252404" y="4079762"/>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7" name="Rett linje 111">
                  <a:extLst>
                    <a:ext uri="{FF2B5EF4-FFF2-40B4-BE49-F238E27FC236}">
                      <a16:creationId xmlns:a16="http://schemas.microsoft.com/office/drawing/2014/main" id="{99CF084E-2220-4008-81B3-731CD22B5854}"/>
                    </a:ext>
                  </a:extLst>
                </p:cNvPr>
                <p:cNvCxnSpPr>
                  <a:cxnSpLocks/>
                </p:cNvCxnSpPr>
                <p:nvPr/>
              </p:nvCxnSpPr>
              <p:spPr>
                <a:xfrm>
                  <a:off x="1242879" y="4219045"/>
                  <a:ext cx="167506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8" name="Rett linje 112">
                  <a:extLst>
                    <a:ext uri="{FF2B5EF4-FFF2-40B4-BE49-F238E27FC236}">
                      <a16:creationId xmlns:a16="http://schemas.microsoft.com/office/drawing/2014/main" id="{5CFB2083-D59C-45A6-9E85-268A724A7833}"/>
                    </a:ext>
                  </a:extLst>
                </p:cNvPr>
                <p:cNvCxnSpPr>
                  <a:cxnSpLocks/>
                </p:cNvCxnSpPr>
                <p:nvPr/>
              </p:nvCxnSpPr>
              <p:spPr>
                <a:xfrm>
                  <a:off x="1252404" y="4374235"/>
                  <a:ext cx="167506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9" name="Rektangel: avrundede hjørner 119">
                  <a:extLst>
                    <a:ext uri="{FF2B5EF4-FFF2-40B4-BE49-F238E27FC236}">
                      <a16:creationId xmlns:a16="http://schemas.microsoft.com/office/drawing/2014/main" id="{0486F322-F60C-4C3E-A7B1-25A1CA6F5E3B}"/>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70" name="Rett linje 123">
                  <a:extLst>
                    <a:ext uri="{FF2B5EF4-FFF2-40B4-BE49-F238E27FC236}">
                      <a16:creationId xmlns:a16="http://schemas.microsoft.com/office/drawing/2014/main" id="{AA0E0F25-C0E9-4FB9-922B-8B21518BD90F}"/>
                    </a:ext>
                  </a:extLst>
                </p:cNvPr>
                <p:cNvCxnSpPr>
                  <a:cxnSpLocks/>
                </p:cNvCxnSpPr>
                <p:nvPr/>
              </p:nvCxnSpPr>
              <p:spPr>
                <a:xfrm>
                  <a:off x="1242878" y="4935087"/>
                  <a:ext cx="1675065"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71" name="Grafikk 141" descr="Tilbake med heldekkende fyll">
                  <a:extLst>
                    <a:ext uri="{FF2B5EF4-FFF2-40B4-BE49-F238E27FC236}">
                      <a16:creationId xmlns:a16="http://schemas.microsoft.com/office/drawing/2014/main" id="{4E0831BB-3318-4DB4-9966-C956A4B39E3A}"/>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658391" y="2658978"/>
                  <a:ext cx="201424" cy="201424"/>
                </a:xfrm>
                <a:prstGeom prst="rect">
                  <a:avLst/>
                </a:prstGeom>
              </p:spPr>
            </p:pic>
            <p:pic>
              <p:nvPicPr>
                <p:cNvPr id="272" name="Grafikk 143" descr="Pil: roter mot venstre med heldekkende fyll">
                  <a:extLst>
                    <a:ext uri="{FF2B5EF4-FFF2-40B4-BE49-F238E27FC236}">
                      <a16:creationId xmlns:a16="http://schemas.microsoft.com/office/drawing/2014/main" id="{3157D1DE-1731-4D8A-906B-3B5E3ABAB3B3}"/>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930732" y="2664443"/>
                  <a:ext cx="201424" cy="201424"/>
                </a:xfrm>
                <a:prstGeom prst="rect">
                  <a:avLst/>
                </a:prstGeom>
              </p:spPr>
            </p:pic>
            <p:pic>
              <p:nvPicPr>
                <p:cNvPr id="273" name="Grafikk 151" descr="Pil: vannrett U-sving med heldekkende fyll">
                  <a:extLst>
                    <a:ext uri="{FF2B5EF4-FFF2-40B4-BE49-F238E27FC236}">
                      <a16:creationId xmlns:a16="http://schemas.microsoft.com/office/drawing/2014/main" id="{7A14D4CF-842E-4767-B665-8E3B2A7E3C98}"/>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203074" y="2658818"/>
                  <a:ext cx="197683" cy="197683"/>
                </a:xfrm>
                <a:prstGeom prst="rect">
                  <a:avLst/>
                </a:prstGeom>
              </p:spPr>
            </p:pic>
          </p:grpSp>
          <p:sp>
            <p:nvSpPr>
              <p:cNvPr id="286" name="TextBox 2">
                <a:extLst>
                  <a:ext uri="{FF2B5EF4-FFF2-40B4-BE49-F238E27FC236}">
                    <a16:creationId xmlns:a16="http://schemas.microsoft.com/office/drawing/2014/main" id="{7853CC65-541F-4152-AD84-FD52DC4BA913}"/>
                  </a:ext>
                </a:extLst>
              </p:cNvPr>
              <p:cNvSpPr txBox="1"/>
              <p:nvPr/>
            </p:nvSpPr>
            <p:spPr>
              <a:xfrm>
                <a:off x="2365616" y="3634158"/>
                <a:ext cx="737935" cy="246221"/>
              </a:xfrm>
              <a:prstGeom prst="rect">
                <a:avLst/>
              </a:prstGeom>
              <a:noFill/>
            </p:spPr>
            <p:txBody>
              <a:bodyPr wrap="square" rtlCol="0">
                <a:spAutoFit/>
              </a:bodyPr>
              <a:lstStyle/>
              <a:p>
                <a:r>
                  <a:rPr lang="nb-NO" sz="1000" dirty="0" err="1">
                    <a:solidFill>
                      <a:schemeClr val="bg1"/>
                    </a:solidFill>
                  </a:rPr>
                  <a:t>Anfrage</a:t>
                </a:r>
                <a:endParaRPr lang="nb-NO" dirty="0">
                  <a:solidFill>
                    <a:schemeClr val="bg1"/>
                  </a:solidFill>
                </a:endParaRPr>
              </a:p>
            </p:txBody>
          </p:sp>
        </p:grpSp>
        <p:sp>
          <p:nvSpPr>
            <p:cNvPr id="237" name="TekstSylinder 159">
              <a:extLst>
                <a:ext uri="{FF2B5EF4-FFF2-40B4-BE49-F238E27FC236}">
                  <a16:creationId xmlns:a16="http://schemas.microsoft.com/office/drawing/2014/main" id="{4070CFF9-5E68-4FB2-920A-8CAF0C763D3E}"/>
                </a:ext>
              </a:extLst>
            </p:cNvPr>
            <p:cNvSpPr txBox="1"/>
            <p:nvPr/>
          </p:nvSpPr>
          <p:spPr>
            <a:xfrm>
              <a:off x="1953503" y="3338526"/>
              <a:ext cx="22475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dirty="0" err="1">
                  <a:solidFill>
                    <a:srgbClr val="2B2929"/>
                  </a:solidFill>
                  <a:latin typeface="Arial" panose="020B0604020202020204"/>
                </a:rPr>
                <a:t>Registrierung</a:t>
              </a:r>
              <a:r>
                <a:rPr lang="nb-NO" sz="1400" dirty="0">
                  <a:solidFill>
                    <a:srgbClr val="2B2929"/>
                  </a:solidFill>
                  <a:latin typeface="Arial" panose="020B0604020202020204"/>
                </a:rPr>
                <a:t> der </a:t>
              </a:r>
              <a:r>
                <a:rPr lang="nb-NO" sz="1400" dirty="0" err="1">
                  <a:solidFill>
                    <a:srgbClr val="2B2929"/>
                  </a:solidFill>
                  <a:latin typeface="Arial" panose="020B0604020202020204"/>
                </a:rPr>
                <a:t>Anfrage</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7" name="Gruppe 46">
            <a:extLst>
              <a:ext uri="{FF2B5EF4-FFF2-40B4-BE49-F238E27FC236}">
                <a16:creationId xmlns:a16="http://schemas.microsoft.com/office/drawing/2014/main" id="{C8483197-2B58-4188-B840-0FD812280DD5}"/>
              </a:ext>
            </a:extLst>
          </p:cNvPr>
          <p:cNvGrpSpPr/>
          <p:nvPr/>
        </p:nvGrpSpPr>
        <p:grpSpPr>
          <a:xfrm>
            <a:off x="4087078" y="2558091"/>
            <a:ext cx="3660496" cy="2046336"/>
            <a:chOff x="4087078" y="2558091"/>
            <a:chExt cx="3660496" cy="2046336"/>
          </a:xfrm>
        </p:grpSpPr>
        <p:grpSp>
          <p:nvGrpSpPr>
            <p:cNvPr id="1046" name="Group 1045">
              <a:extLst>
                <a:ext uri="{FF2B5EF4-FFF2-40B4-BE49-F238E27FC236}">
                  <a16:creationId xmlns:a16="http://schemas.microsoft.com/office/drawing/2014/main" id="{583BB018-FF22-4113-ACB7-98C57631920C}"/>
                </a:ext>
              </a:extLst>
            </p:cNvPr>
            <p:cNvGrpSpPr>
              <a:grpSpLocks noChangeAspect="1"/>
            </p:cNvGrpSpPr>
            <p:nvPr/>
          </p:nvGrpSpPr>
          <p:grpSpPr>
            <a:xfrm>
              <a:off x="4679008" y="2893263"/>
              <a:ext cx="2418990" cy="1711164"/>
              <a:chOff x="779647" y="2173763"/>
              <a:chExt cx="4828030" cy="3415284"/>
            </a:xfrm>
          </p:grpSpPr>
          <p:grpSp>
            <p:nvGrpSpPr>
              <p:cNvPr id="5" name="Gruppe 99">
                <a:extLst>
                  <a:ext uri="{FF2B5EF4-FFF2-40B4-BE49-F238E27FC236}">
                    <a16:creationId xmlns:a16="http://schemas.microsoft.com/office/drawing/2014/main" id="{34AE3721-39E8-460B-89CA-3B3F4198A24D}"/>
                  </a:ext>
                </a:extLst>
              </p:cNvPr>
              <p:cNvGrpSpPr/>
              <p:nvPr/>
            </p:nvGrpSpPr>
            <p:grpSpPr>
              <a:xfrm>
                <a:off x="779647" y="2173763"/>
                <a:ext cx="4828030" cy="3415284"/>
                <a:chOff x="1333500" y="2085975"/>
                <a:chExt cx="3352800" cy="2371725"/>
              </a:xfrm>
            </p:grpSpPr>
            <p:sp>
              <p:nvSpPr>
                <p:cNvPr id="18" name="Rektangel 100">
                  <a:extLst>
                    <a:ext uri="{FF2B5EF4-FFF2-40B4-BE49-F238E27FC236}">
                      <a16:creationId xmlns:a16="http://schemas.microsoft.com/office/drawing/2014/main" id="{7A4A5A41-718D-4D9D-980D-43F3B26E835C}"/>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ktangel 101">
                  <a:extLst>
                    <a:ext uri="{FF2B5EF4-FFF2-40B4-BE49-F238E27FC236}">
                      <a16:creationId xmlns:a16="http://schemas.microsoft.com/office/drawing/2014/main" id="{7EF2BFF1-E168-45BA-9C29-039C5B51D898}"/>
                    </a:ext>
                  </a:extLst>
                </p:cNvPr>
                <p:cNvSpPr/>
                <p:nvPr/>
              </p:nvSpPr>
              <p:spPr>
                <a:xfrm>
                  <a:off x="1457325" y="2181225"/>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t>Kunden</a:t>
                  </a:r>
                  <a:r>
                    <a:rPr lang="en-US" sz="1400" dirty="0"/>
                    <a:t>-Portal</a:t>
                  </a:r>
                </a:p>
              </p:txBody>
            </p:sp>
            <p:grpSp>
              <p:nvGrpSpPr>
                <p:cNvPr id="20" name="Gruppe 102">
                  <a:extLst>
                    <a:ext uri="{FF2B5EF4-FFF2-40B4-BE49-F238E27FC236}">
                      <a16:creationId xmlns:a16="http://schemas.microsoft.com/office/drawing/2014/main" id="{51C205FA-831F-494E-A2C2-B81F35B51686}"/>
                    </a:ext>
                  </a:extLst>
                </p:cNvPr>
                <p:cNvGrpSpPr/>
                <p:nvPr/>
              </p:nvGrpSpPr>
              <p:grpSpPr>
                <a:xfrm>
                  <a:off x="1620402" y="2657469"/>
                  <a:ext cx="861016" cy="908698"/>
                  <a:chOff x="5793697" y="2671433"/>
                  <a:chExt cx="1028930" cy="1028929"/>
                </a:xfrm>
              </p:grpSpPr>
              <p:sp>
                <p:nvSpPr>
                  <p:cNvPr id="29" name="Ellipse 118">
                    <a:extLst>
                      <a:ext uri="{FF2B5EF4-FFF2-40B4-BE49-F238E27FC236}">
                        <a16:creationId xmlns:a16="http://schemas.microsoft.com/office/drawing/2014/main" id="{3C08AB6D-1137-41E3-BD4C-5386E876D027}"/>
                      </a:ext>
                    </a:extLst>
                  </p:cNvPr>
                  <p:cNvSpPr/>
                  <p:nvPr/>
                </p:nvSpPr>
                <p:spPr>
                  <a:xfrm>
                    <a:off x="5877462" y="2671433"/>
                    <a:ext cx="838200" cy="790575"/>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0" name="Grafikk 119" descr="Bruker med heldekkende fyll">
                    <a:extLst>
                      <a:ext uri="{FF2B5EF4-FFF2-40B4-BE49-F238E27FC236}">
                        <a16:creationId xmlns:a16="http://schemas.microsoft.com/office/drawing/2014/main" id="{E46D2824-8C2E-467D-83B9-0B2F6AB6A86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93697" y="2671433"/>
                    <a:ext cx="1028930" cy="1028929"/>
                  </a:xfrm>
                  <a:prstGeom prst="rect">
                    <a:avLst/>
                  </a:prstGeom>
                </p:spPr>
              </p:pic>
            </p:grpSp>
            <p:grpSp>
              <p:nvGrpSpPr>
                <p:cNvPr id="24" name="Gruppe 110">
                  <a:extLst>
                    <a:ext uri="{FF2B5EF4-FFF2-40B4-BE49-F238E27FC236}">
                      <a16:creationId xmlns:a16="http://schemas.microsoft.com/office/drawing/2014/main" id="{9EEAEAD0-76EA-4DE0-809E-C5899031240C}"/>
                    </a:ext>
                  </a:extLst>
                </p:cNvPr>
                <p:cNvGrpSpPr/>
                <p:nvPr/>
              </p:nvGrpSpPr>
              <p:grpSpPr>
                <a:xfrm>
                  <a:off x="4376737" y="2278856"/>
                  <a:ext cx="171450" cy="78581"/>
                  <a:chOff x="3910012" y="2269331"/>
                  <a:chExt cx="171450" cy="78581"/>
                </a:xfrm>
              </p:grpSpPr>
              <p:cxnSp>
                <p:nvCxnSpPr>
                  <p:cNvPr id="26" name="Rett linje 115">
                    <a:extLst>
                      <a:ext uri="{FF2B5EF4-FFF2-40B4-BE49-F238E27FC236}">
                        <a16:creationId xmlns:a16="http://schemas.microsoft.com/office/drawing/2014/main" id="{4F9DD64C-0DA1-41B9-96DC-0F76DBA0FE8E}"/>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7" name="Rett linje 116">
                    <a:extLst>
                      <a:ext uri="{FF2B5EF4-FFF2-40B4-BE49-F238E27FC236}">
                        <a16:creationId xmlns:a16="http://schemas.microsoft.com/office/drawing/2014/main" id="{F3F47046-1932-4E89-8C36-11E74A33E8AB}"/>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Rett linje 117">
                    <a:extLst>
                      <a:ext uri="{FF2B5EF4-FFF2-40B4-BE49-F238E27FC236}">
                        <a16:creationId xmlns:a16="http://schemas.microsoft.com/office/drawing/2014/main" id="{3A0AFBB9-3A7B-4079-9CF5-C179EF7434D6}"/>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grpSp>
            <p:nvGrpSpPr>
              <p:cNvPr id="46" name="Group 45">
                <a:extLst>
                  <a:ext uri="{FF2B5EF4-FFF2-40B4-BE49-F238E27FC236}">
                    <a16:creationId xmlns:a16="http://schemas.microsoft.com/office/drawing/2014/main" id="{129FBF06-5CC7-4017-A5BC-AB8ED667D1C4}"/>
                  </a:ext>
                </a:extLst>
              </p:cNvPr>
              <p:cNvGrpSpPr/>
              <p:nvPr/>
            </p:nvGrpSpPr>
            <p:grpSpPr>
              <a:xfrm>
                <a:off x="3646995" y="2770754"/>
                <a:ext cx="1850953" cy="709481"/>
                <a:chOff x="3646995" y="2770754"/>
                <a:chExt cx="1850953" cy="709481"/>
              </a:xfrm>
            </p:grpSpPr>
            <p:sp>
              <p:nvSpPr>
                <p:cNvPr id="6" name="Rektangel: avrundede hjørner 163">
                  <a:extLst>
                    <a:ext uri="{FF2B5EF4-FFF2-40B4-BE49-F238E27FC236}">
                      <a16:creationId xmlns:a16="http://schemas.microsoft.com/office/drawing/2014/main" id="{242FA53D-E135-49F9-B646-AF81F26B2DA9}"/>
                    </a:ext>
                  </a:extLst>
                </p:cNvPr>
                <p:cNvSpPr/>
                <p:nvPr/>
              </p:nvSpPr>
              <p:spPr>
                <a:xfrm>
                  <a:off x="3646995" y="2770754"/>
                  <a:ext cx="1850953" cy="70948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2" name="Rett linje 170">
                  <a:extLst>
                    <a:ext uri="{FF2B5EF4-FFF2-40B4-BE49-F238E27FC236}">
                      <a16:creationId xmlns:a16="http://schemas.microsoft.com/office/drawing/2014/main" id="{6B276461-B270-4FC0-8A21-6DB3FCED77A8}"/>
                    </a:ext>
                  </a:extLst>
                </p:cNvPr>
                <p:cNvCxnSpPr>
                  <a:cxnSpLocks/>
                </p:cNvCxnSpPr>
                <p:nvPr/>
              </p:nvCxnSpPr>
              <p:spPr>
                <a:xfrm>
                  <a:off x="4455042" y="297549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EBD539E-A3AC-4391-BD4F-28703C8EF76A}"/>
                    </a:ext>
                  </a:extLst>
                </p:cNvPr>
                <p:cNvGrpSpPr>
                  <a:grpSpLocks noChangeAspect="1"/>
                </p:cNvGrpSpPr>
                <p:nvPr/>
              </p:nvGrpSpPr>
              <p:grpSpPr>
                <a:xfrm>
                  <a:off x="3751749" y="2830790"/>
                  <a:ext cx="562257" cy="559681"/>
                  <a:chOff x="3825625" y="2797506"/>
                  <a:chExt cx="1010033" cy="1005401"/>
                </a:xfrm>
              </p:grpSpPr>
              <p:sp>
                <p:nvSpPr>
                  <p:cNvPr id="33" name="Ellipse 118">
                    <a:extLst>
                      <a:ext uri="{FF2B5EF4-FFF2-40B4-BE49-F238E27FC236}">
                        <a16:creationId xmlns:a16="http://schemas.microsoft.com/office/drawing/2014/main" id="{597FCDFE-BA5D-4CB3-A88B-C71E95584AB1}"/>
                      </a:ext>
                    </a:extLst>
                  </p:cNvPr>
                  <p:cNvSpPr/>
                  <p:nvPr/>
                </p:nvSpPr>
                <p:spPr>
                  <a:xfrm>
                    <a:off x="3825625" y="2797506"/>
                    <a:ext cx="1010033" cy="1005401"/>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4" name="Grafikk 5" descr="By med heldekkende fyll">
                    <a:extLst>
                      <a:ext uri="{FF2B5EF4-FFF2-40B4-BE49-F238E27FC236}">
                        <a16:creationId xmlns:a16="http://schemas.microsoft.com/office/drawing/2014/main" id="{28F0B88B-B1F3-4880-8A6A-BE0105255883}"/>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3940539" y="2900125"/>
                    <a:ext cx="833252" cy="833252"/>
                  </a:xfrm>
                  <a:prstGeom prst="rect">
                    <a:avLst/>
                  </a:prstGeom>
                </p:spPr>
              </p:pic>
            </p:grpSp>
            <p:cxnSp>
              <p:nvCxnSpPr>
                <p:cNvPr id="44" name="Rett linje 170">
                  <a:extLst>
                    <a:ext uri="{FF2B5EF4-FFF2-40B4-BE49-F238E27FC236}">
                      <a16:creationId xmlns:a16="http://schemas.microsoft.com/office/drawing/2014/main" id="{EC947B82-06B3-4723-B2AA-C1E8B7BB13C3}"/>
                    </a:ext>
                  </a:extLst>
                </p:cNvPr>
                <p:cNvCxnSpPr>
                  <a:cxnSpLocks/>
                </p:cNvCxnSpPr>
                <p:nvPr/>
              </p:nvCxnSpPr>
              <p:spPr>
                <a:xfrm>
                  <a:off x="4458580" y="3117263"/>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Rett linje 170">
                  <a:extLst>
                    <a:ext uri="{FF2B5EF4-FFF2-40B4-BE49-F238E27FC236}">
                      <a16:creationId xmlns:a16="http://schemas.microsoft.com/office/drawing/2014/main" id="{11F6CAD0-5FD5-44AC-8390-ED7E13064980}"/>
                    </a:ext>
                  </a:extLst>
                </p:cNvPr>
                <p:cNvCxnSpPr>
                  <a:cxnSpLocks/>
                </p:cNvCxnSpPr>
                <p:nvPr/>
              </p:nvCxnSpPr>
              <p:spPr>
                <a:xfrm>
                  <a:off x="4455042" y="325386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A15DE2DD-E084-44DF-9544-3614F3A20EFF}"/>
                  </a:ext>
                </a:extLst>
              </p:cNvPr>
              <p:cNvGrpSpPr/>
              <p:nvPr/>
            </p:nvGrpSpPr>
            <p:grpSpPr>
              <a:xfrm>
                <a:off x="3646994" y="3550422"/>
                <a:ext cx="1850953" cy="709481"/>
                <a:chOff x="3646995" y="2770754"/>
                <a:chExt cx="1850953" cy="709481"/>
              </a:xfrm>
            </p:grpSpPr>
            <p:sp>
              <p:nvSpPr>
                <p:cNvPr id="49" name="Rektangel: avrundede hjørner 163">
                  <a:extLst>
                    <a:ext uri="{FF2B5EF4-FFF2-40B4-BE49-F238E27FC236}">
                      <a16:creationId xmlns:a16="http://schemas.microsoft.com/office/drawing/2014/main" id="{17E7BD9A-1967-4534-BF2C-58A02119D6AC}"/>
                    </a:ext>
                  </a:extLst>
                </p:cNvPr>
                <p:cNvSpPr/>
                <p:nvPr/>
              </p:nvSpPr>
              <p:spPr>
                <a:xfrm>
                  <a:off x="3646995" y="2770754"/>
                  <a:ext cx="1850953" cy="70948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50" name="Rett linje 170">
                  <a:extLst>
                    <a:ext uri="{FF2B5EF4-FFF2-40B4-BE49-F238E27FC236}">
                      <a16:creationId xmlns:a16="http://schemas.microsoft.com/office/drawing/2014/main" id="{B6140590-B2E5-4226-8E71-D95AFBA88DDA}"/>
                    </a:ext>
                  </a:extLst>
                </p:cNvPr>
                <p:cNvCxnSpPr>
                  <a:cxnSpLocks/>
                </p:cNvCxnSpPr>
                <p:nvPr/>
              </p:nvCxnSpPr>
              <p:spPr>
                <a:xfrm>
                  <a:off x="4455042" y="297549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Ellipse 118">
                  <a:extLst>
                    <a:ext uri="{FF2B5EF4-FFF2-40B4-BE49-F238E27FC236}">
                      <a16:creationId xmlns:a16="http://schemas.microsoft.com/office/drawing/2014/main" id="{6E50EAF7-BB32-451E-A7CB-F7AE06B50EA2}"/>
                    </a:ext>
                  </a:extLst>
                </p:cNvPr>
                <p:cNvSpPr/>
                <p:nvPr/>
              </p:nvSpPr>
              <p:spPr>
                <a:xfrm>
                  <a:off x="3751749" y="2830790"/>
                  <a:ext cx="562257" cy="559681"/>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52" name="Rett linje 170">
                  <a:extLst>
                    <a:ext uri="{FF2B5EF4-FFF2-40B4-BE49-F238E27FC236}">
                      <a16:creationId xmlns:a16="http://schemas.microsoft.com/office/drawing/2014/main" id="{F5156CBE-8B19-45C5-AE41-004B58C32F56}"/>
                    </a:ext>
                  </a:extLst>
                </p:cNvPr>
                <p:cNvCxnSpPr>
                  <a:cxnSpLocks/>
                </p:cNvCxnSpPr>
                <p:nvPr/>
              </p:nvCxnSpPr>
              <p:spPr>
                <a:xfrm>
                  <a:off x="4458580" y="3117263"/>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170">
                  <a:extLst>
                    <a:ext uri="{FF2B5EF4-FFF2-40B4-BE49-F238E27FC236}">
                      <a16:creationId xmlns:a16="http://schemas.microsoft.com/office/drawing/2014/main" id="{81C9D7E6-5687-4830-B5C2-A857EC7D5A48}"/>
                    </a:ext>
                  </a:extLst>
                </p:cNvPr>
                <p:cNvCxnSpPr>
                  <a:cxnSpLocks/>
                </p:cNvCxnSpPr>
                <p:nvPr/>
              </p:nvCxnSpPr>
              <p:spPr>
                <a:xfrm>
                  <a:off x="4455042" y="325386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57" name="Rett linje 164">
                <a:extLst>
                  <a:ext uri="{FF2B5EF4-FFF2-40B4-BE49-F238E27FC236}">
                    <a16:creationId xmlns:a16="http://schemas.microsoft.com/office/drawing/2014/main" id="{08CDBFB9-712E-4476-95A9-B7E9E00C6D9F}"/>
                  </a:ext>
                </a:extLst>
              </p:cNvPr>
              <p:cNvCxnSpPr>
                <a:cxnSpLocks/>
              </p:cNvCxnSpPr>
              <p:nvPr/>
            </p:nvCxnSpPr>
            <p:spPr>
              <a:xfrm flipV="1">
                <a:off x="3329763" y="2775427"/>
                <a:ext cx="1" cy="144797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70" name="Grafikk 14" descr="Dollar med heldekkende fyll">
                <a:extLst>
                  <a:ext uri="{FF2B5EF4-FFF2-40B4-BE49-F238E27FC236}">
                    <a16:creationId xmlns:a16="http://schemas.microsoft.com/office/drawing/2014/main" id="{0B9FEEFD-6E10-4E8C-AD38-FBE3DB314FF4}"/>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3777608" y="3648690"/>
                <a:ext cx="540067" cy="540067"/>
              </a:xfrm>
              <a:prstGeom prst="rect">
                <a:avLst/>
              </a:prstGeom>
            </p:spPr>
          </p:pic>
          <p:cxnSp>
            <p:nvCxnSpPr>
              <p:cNvPr id="72" name="Rett linje 103">
                <a:extLst>
                  <a:ext uri="{FF2B5EF4-FFF2-40B4-BE49-F238E27FC236}">
                    <a16:creationId xmlns:a16="http://schemas.microsoft.com/office/drawing/2014/main" id="{64068376-B0F9-4C3F-9A61-3201DB04FB60}"/>
                  </a:ext>
                </a:extLst>
              </p:cNvPr>
              <p:cNvCxnSpPr>
                <a:cxnSpLocks/>
              </p:cNvCxnSpPr>
              <p:nvPr/>
            </p:nvCxnSpPr>
            <p:spPr>
              <a:xfrm>
                <a:off x="2525097" y="3245756"/>
                <a:ext cx="597101"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71" name="Group 70">
                <a:extLst>
                  <a:ext uri="{FF2B5EF4-FFF2-40B4-BE49-F238E27FC236}">
                    <a16:creationId xmlns:a16="http://schemas.microsoft.com/office/drawing/2014/main" id="{AAB0CBBD-4D34-459D-85C4-A2D59C3BF43B}"/>
                  </a:ext>
                </a:extLst>
              </p:cNvPr>
              <p:cNvGrpSpPr>
                <a:grpSpLocks noChangeAspect="1"/>
              </p:cNvGrpSpPr>
              <p:nvPr/>
            </p:nvGrpSpPr>
            <p:grpSpPr>
              <a:xfrm>
                <a:off x="2594323" y="4494108"/>
                <a:ext cx="2851449" cy="979672"/>
                <a:chOff x="3500791" y="538749"/>
                <a:chExt cx="3476378" cy="1194378"/>
              </a:xfrm>
            </p:grpSpPr>
            <p:sp>
              <p:nvSpPr>
                <p:cNvPr id="126" name="Rektangel: avrundede hjørner 57">
                  <a:extLst>
                    <a:ext uri="{FF2B5EF4-FFF2-40B4-BE49-F238E27FC236}">
                      <a16:creationId xmlns:a16="http://schemas.microsoft.com/office/drawing/2014/main" id="{E22340BA-5D0A-4E82-84C9-F1AF8464ECD0}"/>
                    </a:ext>
                  </a:extLst>
                </p:cNvPr>
                <p:cNvSpPr>
                  <a:spLocks noChangeAspect="1"/>
                </p:cNvSpPr>
                <p:nvPr/>
              </p:nvSpPr>
              <p:spPr>
                <a:xfrm>
                  <a:off x="3500791" y="538749"/>
                  <a:ext cx="3476378" cy="1194378"/>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27" name="Rett linje 70">
                  <a:extLst>
                    <a:ext uri="{FF2B5EF4-FFF2-40B4-BE49-F238E27FC236}">
                      <a16:creationId xmlns:a16="http://schemas.microsoft.com/office/drawing/2014/main" id="{6E30272F-5782-4984-BFDE-A82CCF2710E7}"/>
                    </a:ext>
                  </a:extLst>
                </p:cNvPr>
                <p:cNvCxnSpPr>
                  <a:cxnSpLocks/>
                </p:cNvCxnSpPr>
                <p:nvPr/>
              </p:nvCxnSpPr>
              <p:spPr>
                <a:xfrm>
                  <a:off x="3753192" y="1565669"/>
                  <a:ext cx="2010309" cy="0"/>
                </a:xfrm>
                <a:prstGeom prst="line">
                  <a:avLst/>
                </a:prstGeom>
                <a:ln/>
              </p:spPr>
              <p:style>
                <a:lnRef idx="1">
                  <a:schemeClr val="dk1"/>
                </a:lnRef>
                <a:fillRef idx="0">
                  <a:schemeClr val="dk1"/>
                </a:fillRef>
                <a:effectRef idx="0">
                  <a:schemeClr val="dk1"/>
                </a:effectRef>
                <a:fontRef idx="minor">
                  <a:schemeClr val="tx1"/>
                </a:fontRef>
              </p:style>
            </p:cxnSp>
            <p:cxnSp>
              <p:nvCxnSpPr>
                <p:cNvPr id="128" name="Rett linje 70">
                  <a:extLst>
                    <a:ext uri="{FF2B5EF4-FFF2-40B4-BE49-F238E27FC236}">
                      <a16:creationId xmlns:a16="http://schemas.microsoft.com/office/drawing/2014/main" id="{E3310E69-71C5-4ED5-A1DE-3035A395AE97}"/>
                    </a:ext>
                  </a:extLst>
                </p:cNvPr>
                <p:cNvCxnSpPr>
                  <a:cxnSpLocks/>
                </p:cNvCxnSpPr>
                <p:nvPr/>
              </p:nvCxnSpPr>
              <p:spPr>
                <a:xfrm flipH="1" flipV="1">
                  <a:off x="3753192" y="538749"/>
                  <a:ext cx="13591" cy="1026921"/>
                </a:xfrm>
                <a:prstGeom prst="line">
                  <a:avLst/>
                </a:prstGeom>
                <a:ln/>
              </p:spPr>
              <p:style>
                <a:lnRef idx="1">
                  <a:schemeClr val="dk1"/>
                </a:lnRef>
                <a:fillRef idx="0">
                  <a:schemeClr val="dk1"/>
                </a:fillRef>
                <a:effectRef idx="0">
                  <a:schemeClr val="dk1"/>
                </a:effectRef>
                <a:fontRef idx="minor">
                  <a:schemeClr val="tx1"/>
                </a:fontRef>
              </p:style>
            </p:cxnSp>
            <p:cxnSp>
              <p:nvCxnSpPr>
                <p:cNvPr id="129" name="Rett linje 70">
                  <a:extLst>
                    <a:ext uri="{FF2B5EF4-FFF2-40B4-BE49-F238E27FC236}">
                      <a16:creationId xmlns:a16="http://schemas.microsoft.com/office/drawing/2014/main" id="{E4C4C6B7-86BE-4951-BB3B-AF8965860218}"/>
                    </a:ext>
                  </a:extLst>
                </p:cNvPr>
                <p:cNvCxnSpPr>
                  <a:cxnSpLocks/>
                </p:cNvCxnSpPr>
                <p:nvPr/>
              </p:nvCxnSpPr>
              <p:spPr>
                <a:xfrm flipV="1">
                  <a:off x="3780374" y="1400970"/>
                  <a:ext cx="1289024" cy="2"/>
                </a:xfrm>
                <a:prstGeom prst="line">
                  <a:avLst/>
                </a:prstGeom>
                <a:ln w="76200">
                  <a:solidFill>
                    <a:srgbClr val="D5450D"/>
                  </a:solidFill>
                </a:ln>
              </p:spPr>
              <p:style>
                <a:lnRef idx="1">
                  <a:schemeClr val="accent1"/>
                </a:lnRef>
                <a:fillRef idx="0">
                  <a:schemeClr val="accent1"/>
                </a:fillRef>
                <a:effectRef idx="0">
                  <a:schemeClr val="accent1"/>
                </a:effectRef>
                <a:fontRef idx="minor">
                  <a:schemeClr val="tx1"/>
                </a:fontRef>
              </p:style>
            </p:cxnSp>
            <p:cxnSp>
              <p:nvCxnSpPr>
                <p:cNvPr id="130" name="Rett linje 70">
                  <a:extLst>
                    <a:ext uri="{FF2B5EF4-FFF2-40B4-BE49-F238E27FC236}">
                      <a16:creationId xmlns:a16="http://schemas.microsoft.com/office/drawing/2014/main" id="{1CD85409-DBCE-48ED-A3A3-B0A0AEC56FE5}"/>
                    </a:ext>
                  </a:extLst>
                </p:cNvPr>
                <p:cNvCxnSpPr>
                  <a:cxnSpLocks/>
                </p:cNvCxnSpPr>
                <p:nvPr/>
              </p:nvCxnSpPr>
              <p:spPr>
                <a:xfrm>
                  <a:off x="3780374" y="1216028"/>
                  <a:ext cx="1761238" cy="0"/>
                </a:xfrm>
                <a:prstGeom prst="line">
                  <a:avLst/>
                </a:prstGeom>
                <a:ln w="7620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131" name="Rett linje 70">
                  <a:extLst>
                    <a:ext uri="{FF2B5EF4-FFF2-40B4-BE49-F238E27FC236}">
                      <a16:creationId xmlns:a16="http://schemas.microsoft.com/office/drawing/2014/main" id="{95E6F685-BCC7-4FBB-B133-94D4C807DAD7}"/>
                    </a:ext>
                  </a:extLst>
                </p:cNvPr>
                <p:cNvCxnSpPr>
                  <a:cxnSpLocks/>
                </p:cNvCxnSpPr>
                <p:nvPr/>
              </p:nvCxnSpPr>
              <p:spPr>
                <a:xfrm>
                  <a:off x="3770289" y="1027109"/>
                  <a:ext cx="2356304" cy="0"/>
                </a:xfrm>
                <a:prstGeom prst="line">
                  <a:avLst/>
                </a:prstGeom>
                <a:ln w="76200">
                  <a:solidFill>
                    <a:srgbClr val="A7D4DE"/>
                  </a:solidFill>
                </a:ln>
              </p:spPr>
              <p:style>
                <a:lnRef idx="1">
                  <a:schemeClr val="accent1"/>
                </a:lnRef>
                <a:fillRef idx="0">
                  <a:schemeClr val="accent1"/>
                </a:fillRef>
                <a:effectRef idx="0">
                  <a:schemeClr val="accent1"/>
                </a:effectRef>
                <a:fontRef idx="minor">
                  <a:schemeClr val="tx1"/>
                </a:fontRef>
              </p:style>
            </p:cxnSp>
            <p:cxnSp>
              <p:nvCxnSpPr>
                <p:cNvPr id="132" name="Rett linje 70">
                  <a:extLst>
                    <a:ext uri="{FF2B5EF4-FFF2-40B4-BE49-F238E27FC236}">
                      <a16:creationId xmlns:a16="http://schemas.microsoft.com/office/drawing/2014/main" id="{199E62DA-9DEB-4019-A232-72935EC0AD7D}"/>
                    </a:ext>
                  </a:extLst>
                </p:cNvPr>
                <p:cNvCxnSpPr>
                  <a:cxnSpLocks/>
                </p:cNvCxnSpPr>
                <p:nvPr/>
              </p:nvCxnSpPr>
              <p:spPr>
                <a:xfrm>
                  <a:off x="3770289" y="837052"/>
                  <a:ext cx="1650293" cy="0"/>
                </a:xfrm>
                <a:prstGeom prst="line">
                  <a:avLst/>
                </a:prstGeom>
                <a:ln w="762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3" name="Rett linje 70">
                  <a:extLst>
                    <a:ext uri="{FF2B5EF4-FFF2-40B4-BE49-F238E27FC236}">
                      <a16:creationId xmlns:a16="http://schemas.microsoft.com/office/drawing/2014/main" id="{340A5660-F1DA-456D-B77D-6B3730D50166}"/>
                    </a:ext>
                  </a:extLst>
                </p:cNvPr>
                <p:cNvCxnSpPr>
                  <a:cxnSpLocks/>
                </p:cNvCxnSpPr>
                <p:nvPr/>
              </p:nvCxnSpPr>
              <p:spPr>
                <a:xfrm flipV="1">
                  <a:off x="4301617" y="856264"/>
                  <a:ext cx="0" cy="695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34" name="Rett linje 70">
                  <a:extLst>
                    <a:ext uri="{FF2B5EF4-FFF2-40B4-BE49-F238E27FC236}">
                      <a16:creationId xmlns:a16="http://schemas.microsoft.com/office/drawing/2014/main" id="{35AAF3D8-E83F-4A14-A911-93E5C12A1D8D}"/>
                    </a:ext>
                  </a:extLst>
                </p:cNvPr>
                <p:cNvCxnSpPr>
                  <a:cxnSpLocks/>
                </p:cNvCxnSpPr>
                <p:nvPr/>
              </p:nvCxnSpPr>
              <p:spPr>
                <a:xfrm flipV="1">
                  <a:off x="5097834" y="856264"/>
                  <a:ext cx="0" cy="695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35" name="Rett linje 70">
                  <a:extLst>
                    <a:ext uri="{FF2B5EF4-FFF2-40B4-BE49-F238E27FC236}">
                      <a16:creationId xmlns:a16="http://schemas.microsoft.com/office/drawing/2014/main" id="{6300C2EA-4734-48BB-AC82-38F7994F3FBC}"/>
                    </a:ext>
                  </a:extLst>
                </p:cNvPr>
                <p:cNvCxnSpPr>
                  <a:cxnSpLocks/>
                </p:cNvCxnSpPr>
                <p:nvPr/>
              </p:nvCxnSpPr>
              <p:spPr>
                <a:xfrm>
                  <a:off x="6556664" y="697570"/>
                  <a:ext cx="1830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Rett linje 70">
                  <a:extLst>
                    <a:ext uri="{FF2B5EF4-FFF2-40B4-BE49-F238E27FC236}">
                      <a16:creationId xmlns:a16="http://schemas.microsoft.com/office/drawing/2014/main" id="{EE9DEF6B-028A-449B-96A0-3C3A25896B3C}"/>
                    </a:ext>
                  </a:extLst>
                </p:cNvPr>
                <p:cNvCxnSpPr>
                  <a:cxnSpLocks/>
                </p:cNvCxnSpPr>
                <p:nvPr/>
              </p:nvCxnSpPr>
              <p:spPr>
                <a:xfrm>
                  <a:off x="6556664" y="780111"/>
                  <a:ext cx="1830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8" name="Rektangel: avrundede hjørner 57">
                <a:extLst>
                  <a:ext uri="{FF2B5EF4-FFF2-40B4-BE49-F238E27FC236}">
                    <a16:creationId xmlns:a16="http://schemas.microsoft.com/office/drawing/2014/main" id="{B7B7076A-1C08-430D-AD6F-CDC722F89DCB}"/>
                  </a:ext>
                </a:extLst>
              </p:cNvPr>
              <p:cNvSpPr>
                <a:spLocks noChangeAspect="1"/>
              </p:cNvSpPr>
              <p:nvPr/>
            </p:nvSpPr>
            <p:spPr>
              <a:xfrm>
                <a:off x="896957" y="4441698"/>
                <a:ext cx="1658125" cy="99133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39" name="Rett linje 70">
                <a:extLst>
                  <a:ext uri="{FF2B5EF4-FFF2-40B4-BE49-F238E27FC236}">
                    <a16:creationId xmlns:a16="http://schemas.microsoft.com/office/drawing/2014/main" id="{89B6EA7E-2EE9-4CF9-8D67-06F09EFF7EC2}"/>
                  </a:ext>
                </a:extLst>
              </p:cNvPr>
              <p:cNvCxnSpPr>
                <a:cxnSpLocks/>
              </p:cNvCxnSpPr>
              <p:nvPr/>
            </p:nvCxnSpPr>
            <p:spPr>
              <a:xfrm>
                <a:off x="1578226" y="4670681"/>
                <a:ext cx="54781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Rett linje 70">
                <a:extLst>
                  <a:ext uri="{FF2B5EF4-FFF2-40B4-BE49-F238E27FC236}">
                    <a16:creationId xmlns:a16="http://schemas.microsoft.com/office/drawing/2014/main" id="{CF050198-EE25-48F0-98AA-915EA958C7B6}"/>
                  </a:ext>
                </a:extLst>
              </p:cNvPr>
              <p:cNvCxnSpPr>
                <a:cxnSpLocks/>
              </p:cNvCxnSpPr>
              <p:nvPr/>
            </p:nvCxnSpPr>
            <p:spPr>
              <a:xfrm>
                <a:off x="1726019" y="4766707"/>
                <a:ext cx="40180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Rett linje 70">
                <a:extLst>
                  <a:ext uri="{FF2B5EF4-FFF2-40B4-BE49-F238E27FC236}">
                    <a16:creationId xmlns:a16="http://schemas.microsoft.com/office/drawing/2014/main" id="{73465147-EC9C-411F-B5E5-7954A1D7132A}"/>
                  </a:ext>
                </a:extLst>
              </p:cNvPr>
              <p:cNvCxnSpPr>
                <a:cxnSpLocks/>
              </p:cNvCxnSpPr>
              <p:nvPr/>
            </p:nvCxnSpPr>
            <p:spPr>
              <a:xfrm>
                <a:off x="1578226" y="5077767"/>
                <a:ext cx="544204" cy="1"/>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Rett linje 70">
                <a:extLst>
                  <a:ext uri="{FF2B5EF4-FFF2-40B4-BE49-F238E27FC236}">
                    <a16:creationId xmlns:a16="http://schemas.microsoft.com/office/drawing/2014/main" id="{2FE2C545-8348-4A1B-9A8C-1FAA62BFAE48}"/>
                  </a:ext>
                </a:extLst>
              </p:cNvPr>
              <p:cNvCxnSpPr>
                <a:cxnSpLocks/>
              </p:cNvCxnSpPr>
              <p:nvPr/>
            </p:nvCxnSpPr>
            <p:spPr>
              <a:xfrm>
                <a:off x="1512909" y="4566880"/>
                <a:ext cx="613136" cy="297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Rett linje 70">
                <a:extLst>
                  <a:ext uri="{FF2B5EF4-FFF2-40B4-BE49-F238E27FC236}">
                    <a16:creationId xmlns:a16="http://schemas.microsoft.com/office/drawing/2014/main" id="{D10DF55A-15B0-4AA2-A89C-EFA56469CD70}"/>
                  </a:ext>
                </a:extLst>
              </p:cNvPr>
              <p:cNvCxnSpPr>
                <a:cxnSpLocks/>
              </p:cNvCxnSpPr>
              <p:nvPr/>
            </p:nvCxnSpPr>
            <p:spPr>
              <a:xfrm>
                <a:off x="1662727" y="5172771"/>
                <a:ext cx="45970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Rett linje 164">
                <a:extLst>
                  <a:ext uri="{FF2B5EF4-FFF2-40B4-BE49-F238E27FC236}">
                    <a16:creationId xmlns:a16="http://schemas.microsoft.com/office/drawing/2014/main" id="{A907CD28-38D7-49BA-8C67-139C7BE84D51}"/>
                  </a:ext>
                </a:extLst>
              </p:cNvPr>
              <p:cNvCxnSpPr>
                <a:cxnSpLocks/>
              </p:cNvCxnSpPr>
              <p:nvPr/>
            </p:nvCxnSpPr>
            <p:spPr>
              <a:xfrm>
                <a:off x="896958" y="4332769"/>
                <a:ext cx="4529737"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151" name="Rett linje 103">
                <a:extLst>
                  <a:ext uri="{FF2B5EF4-FFF2-40B4-BE49-F238E27FC236}">
                    <a16:creationId xmlns:a16="http://schemas.microsoft.com/office/drawing/2014/main" id="{6BDDA897-A088-40C6-9521-D15AD436AE5B}"/>
                  </a:ext>
                </a:extLst>
              </p:cNvPr>
              <p:cNvCxnSpPr>
                <a:cxnSpLocks/>
              </p:cNvCxnSpPr>
              <p:nvPr/>
            </p:nvCxnSpPr>
            <p:spPr>
              <a:xfrm>
                <a:off x="2525097" y="33904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2" name="Rett linje 103">
                <a:extLst>
                  <a:ext uri="{FF2B5EF4-FFF2-40B4-BE49-F238E27FC236}">
                    <a16:creationId xmlns:a16="http://schemas.microsoft.com/office/drawing/2014/main" id="{9D3D59FE-8414-470A-ADF3-FC22A1FF6226}"/>
                  </a:ext>
                </a:extLst>
              </p:cNvPr>
              <p:cNvCxnSpPr>
                <a:cxnSpLocks/>
              </p:cNvCxnSpPr>
              <p:nvPr/>
            </p:nvCxnSpPr>
            <p:spPr>
              <a:xfrm>
                <a:off x="2525097" y="35428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3" name="Rett linje 103">
                <a:extLst>
                  <a:ext uri="{FF2B5EF4-FFF2-40B4-BE49-F238E27FC236}">
                    <a16:creationId xmlns:a16="http://schemas.microsoft.com/office/drawing/2014/main" id="{6A216A4E-9444-4393-BDEA-9F1AB43B78DA}"/>
                  </a:ext>
                </a:extLst>
              </p:cNvPr>
              <p:cNvCxnSpPr>
                <a:cxnSpLocks/>
              </p:cNvCxnSpPr>
              <p:nvPr/>
            </p:nvCxnSpPr>
            <p:spPr>
              <a:xfrm>
                <a:off x="2525097" y="36952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4" name="Rett linje 103">
                <a:extLst>
                  <a:ext uri="{FF2B5EF4-FFF2-40B4-BE49-F238E27FC236}">
                    <a16:creationId xmlns:a16="http://schemas.microsoft.com/office/drawing/2014/main" id="{BD901A66-130D-44CC-8AB9-93EC9966DF22}"/>
                  </a:ext>
                </a:extLst>
              </p:cNvPr>
              <p:cNvCxnSpPr>
                <a:cxnSpLocks/>
              </p:cNvCxnSpPr>
              <p:nvPr/>
            </p:nvCxnSpPr>
            <p:spPr>
              <a:xfrm>
                <a:off x="2502800" y="38476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Rett linje 103">
                <a:extLst>
                  <a:ext uri="{FF2B5EF4-FFF2-40B4-BE49-F238E27FC236}">
                    <a16:creationId xmlns:a16="http://schemas.microsoft.com/office/drawing/2014/main" id="{53125F8D-75AE-4920-8082-3B312E0635C1}"/>
                  </a:ext>
                </a:extLst>
              </p:cNvPr>
              <p:cNvCxnSpPr>
                <a:cxnSpLocks/>
              </p:cNvCxnSpPr>
              <p:nvPr/>
            </p:nvCxnSpPr>
            <p:spPr>
              <a:xfrm>
                <a:off x="2502799" y="3110630"/>
                <a:ext cx="597101" cy="0"/>
              </a:xfrm>
              <a:prstGeom prst="line">
                <a:avLst/>
              </a:prstGeom>
              <a:ln w="19050"/>
            </p:spPr>
            <p:style>
              <a:lnRef idx="1">
                <a:schemeClr val="dk1"/>
              </a:lnRef>
              <a:fillRef idx="0">
                <a:schemeClr val="dk1"/>
              </a:fillRef>
              <a:effectRef idx="0">
                <a:schemeClr val="dk1"/>
              </a:effectRef>
              <a:fontRef idx="minor">
                <a:schemeClr val="tx1"/>
              </a:fontRef>
            </p:style>
          </p:cxnSp>
          <p:sp>
            <p:nvSpPr>
              <p:cNvPr id="213" name="Ellipse 108">
                <a:extLst>
                  <a:ext uri="{FF2B5EF4-FFF2-40B4-BE49-F238E27FC236}">
                    <a16:creationId xmlns:a16="http://schemas.microsoft.com/office/drawing/2014/main" id="{77E92CEC-D3E0-496A-A422-7E1E080B11BE}"/>
                  </a:ext>
                </a:extLst>
              </p:cNvPr>
              <p:cNvSpPr/>
              <p:nvPr/>
            </p:nvSpPr>
            <p:spPr>
              <a:xfrm>
                <a:off x="966280" y="4484644"/>
                <a:ext cx="435738" cy="40670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14" name="Grafikk 109" descr="Bruker med heldekkende fyll">
                <a:extLst>
                  <a:ext uri="{FF2B5EF4-FFF2-40B4-BE49-F238E27FC236}">
                    <a16:creationId xmlns:a16="http://schemas.microsoft.com/office/drawing/2014/main" id="{CC3961AD-BC03-44A2-957E-BC2C9B6ADD3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10709" y="4502210"/>
                <a:ext cx="352070" cy="371568"/>
              </a:xfrm>
              <a:prstGeom prst="rect">
                <a:avLst/>
              </a:prstGeom>
            </p:spPr>
          </p:pic>
          <p:sp>
            <p:nvSpPr>
              <p:cNvPr id="218" name="Ellipse 108">
                <a:extLst>
                  <a:ext uri="{FF2B5EF4-FFF2-40B4-BE49-F238E27FC236}">
                    <a16:creationId xmlns:a16="http://schemas.microsoft.com/office/drawing/2014/main" id="{851D2277-B54E-4EAE-AA81-186314C442BB}"/>
                  </a:ext>
                </a:extLst>
              </p:cNvPr>
              <p:cNvSpPr/>
              <p:nvPr/>
            </p:nvSpPr>
            <p:spPr>
              <a:xfrm>
                <a:off x="978505" y="4955025"/>
                <a:ext cx="435738" cy="40670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19" name="Grafikk 109" descr="Bruker med heldekkende fyll">
                <a:extLst>
                  <a:ext uri="{FF2B5EF4-FFF2-40B4-BE49-F238E27FC236}">
                    <a16:creationId xmlns:a16="http://schemas.microsoft.com/office/drawing/2014/main" id="{6BF23370-C5DE-4319-8345-0E2B7B71268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22934" y="4972591"/>
                <a:ext cx="352070" cy="371568"/>
              </a:xfrm>
              <a:prstGeom prst="rect">
                <a:avLst/>
              </a:prstGeom>
            </p:spPr>
          </p:pic>
          <p:cxnSp>
            <p:nvCxnSpPr>
              <p:cNvPr id="228" name="Rett linje 70">
                <a:extLst>
                  <a:ext uri="{FF2B5EF4-FFF2-40B4-BE49-F238E27FC236}">
                    <a16:creationId xmlns:a16="http://schemas.microsoft.com/office/drawing/2014/main" id="{8DAECB6A-93FF-4E09-B472-401AF42E83BF}"/>
                  </a:ext>
                </a:extLst>
              </p:cNvPr>
              <p:cNvCxnSpPr>
                <a:cxnSpLocks/>
              </p:cNvCxnSpPr>
              <p:nvPr/>
            </p:nvCxnSpPr>
            <p:spPr>
              <a:xfrm>
                <a:off x="1578226" y="5271383"/>
                <a:ext cx="553406"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0" name="TekstSylinder 159">
              <a:extLst>
                <a:ext uri="{FF2B5EF4-FFF2-40B4-BE49-F238E27FC236}">
                  <a16:creationId xmlns:a16="http://schemas.microsoft.com/office/drawing/2014/main" id="{4C2E248D-4973-4918-AD15-7D0C65774144}"/>
                </a:ext>
              </a:extLst>
            </p:cNvPr>
            <p:cNvSpPr txBox="1"/>
            <p:nvPr/>
          </p:nvSpPr>
          <p:spPr>
            <a:xfrm>
              <a:off x="4087078" y="2558091"/>
              <a:ext cx="36604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rPr>
                <a:t>CRM </a:t>
              </a:r>
              <a:r>
                <a:rPr kumimoji="0" lang="en-US" sz="1400" b="0" i="0" u="none" strike="noStrike" kern="1200" cap="none" spc="0" normalizeH="0" baseline="0" noProof="0" dirty="0" err="1">
                  <a:ln>
                    <a:noFill/>
                  </a:ln>
                  <a:solidFill>
                    <a:srgbClr val="2B2929"/>
                  </a:solidFill>
                  <a:effectLst/>
                  <a:uLnTx/>
                  <a:uFillTx/>
                  <a:latin typeface="Arial" panose="020B0604020202020204"/>
                  <a:ea typeface="+mn-ea"/>
                  <a:cs typeface="+mn-cs"/>
                </a:rPr>
                <a:t>Informationen</a:t>
              </a:r>
              <a:r>
                <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rgbClr val="2B2929"/>
                  </a:solidFill>
                  <a:effectLst/>
                  <a:uLnTx/>
                  <a:uFillTx/>
                  <a:latin typeface="Arial" panose="020B0604020202020204"/>
                  <a:ea typeface="+mn-ea"/>
                  <a:cs typeface="+mn-cs"/>
                </a:rPr>
                <a:t>für</a:t>
              </a:r>
              <a:r>
                <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rgbClr val="2B2929"/>
                  </a:solidFill>
                  <a:effectLst/>
                  <a:uLnTx/>
                  <a:uFillTx/>
                  <a:latin typeface="Arial" panose="020B0604020202020204"/>
                  <a:ea typeface="+mn-ea"/>
                  <a:cs typeface="+mn-cs"/>
                </a:rPr>
                <a:t>Kunden</a:t>
              </a:r>
              <a:r>
                <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rgbClr val="2B2929"/>
                  </a:solidFill>
                  <a:effectLst/>
                  <a:uLnTx/>
                  <a:uFillTx/>
                  <a:latin typeface="Arial" panose="020B0604020202020204"/>
                  <a:ea typeface="+mn-ea"/>
                  <a:cs typeface="+mn-cs"/>
                </a:rPr>
                <a:t>verfügbar</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31" name="Gruppe 30">
            <a:extLst>
              <a:ext uri="{FF2B5EF4-FFF2-40B4-BE49-F238E27FC236}">
                <a16:creationId xmlns:a16="http://schemas.microsoft.com/office/drawing/2014/main" id="{FFF1CEF9-37ED-45AC-87CF-1BA68DA5F978}"/>
              </a:ext>
            </a:extLst>
          </p:cNvPr>
          <p:cNvGrpSpPr/>
          <p:nvPr/>
        </p:nvGrpSpPr>
        <p:grpSpPr>
          <a:xfrm>
            <a:off x="7479299" y="3474863"/>
            <a:ext cx="2168389" cy="1486749"/>
            <a:chOff x="7730358" y="3508813"/>
            <a:chExt cx="2168389" cy="1486749"/>
          </a:xfrm>
        </p:grpSpPr>
        <p:grpSp>
          <p:nvGrpSpPr>
            <p:cNvPr id="10" name="Gruppe 9">
              <a:extLst>
                <a:ext uri="{FF2B5EF4-FFF2-40B4-BE49-F238E27FC236}">
                  <a16:creationId xmlns:a16="http://schemas.microsoft.com/office/drawing/2014/main" id="{5F76B150-01BF-478E-A05A-9E04E24B990B}"/>
                </a:ext>
              </a:extLst>
            </p:cNvPr>
            <p:cNvGrpSpPr/>
            <p:nvPr/>
          </p:nvGrpSpPr>
          <p:grpSpPr>
            <a:xfrm>
              <a:off x="8110386" y="3987289"/>
              <a:ext cx="1367709" cy="1008273"/>
              <a:chOff x="9756419" y="3477194"/>
              <a:chExt cx="1295745" cy="921269"/>
            </a:xfrm>
          </p:grpSpPr>
          <p:grpSp>
            <p:nvGrpSpPr>
              <p:cNvPr id="287" name="Gruppe 24">
                <a:extLst>
                  <a:ext uri="{FF2B5EF4-FFF2-40B4-BE49-F238E27FC236}">
                    <a16:creationId xmlns:a16="http://schemas.microsoft.com/office/drawing/2014/main" id="{2D2820A1-70C1-4E38-8D5B-25BB99DB2FBA}"/>
                  </a:ext>
                </a:extLst>
              </p:cNvPr>
              <p:cNvGrpSpPr>
                <a:grpSpLocks noChangeAspect="1"/>
              </p:cNvGrpSpPr>
              <p:nvPr/>
            </p:nvGrpSpPr>
            <p:grpSpPr>
              <a:xfrm>
                <a:off x="9768851" y="3490668"/>
                <a:ext cx="1283313" cy="907795"/>
                <a:chOff x="4024380" y="3836781"/>
                <a:chExt cx="3352800" cy="2371725"/>
              </a:xfrm>
            </p:grpSpPr>
            <p:grpSp>
              <p:nvGrpSpPr>
                <p:cNvPr id="288" name="Gruppe 120">
                  <a:extLst>
                    <a:ext uri="{FF2B5EF4-FFF2-40B4-BE49-F238E27FC236}">
                      <a16:creationId xmlns:a16="http://schemas.microsoft.com/office/drawing/2014/main" id="{3E5F263C-B806-44B3-993C-59119095000E}"/>
                    </a:ext>
                  </a:extLst>
                </p:cNvPr>
                <p:cNvGrpSpPr/>
                <p:nvPr/>
              </p:nvGrpSpPr>
              <p:grpSpPr>
                <a:xfrm>
                  <a:off x="4024380" y="3836781"/>
                  <a:ext cx="3352800" cy="2371725"/>
                  <a:chOff x="1231363" y="2427033"/>
                  <a:chExt cx="3352800" cy="2371725"/>
                </a:xfrm>
              </p:grpSpPr>
              <p:sp>
                <p:nvSpPr>
                  <p:cNvPr id="304" name="Rektangel 121">
                    <a:extLst>
                      <a:ext uri="{FF2B5EF4-FFF2-40B4-BE49-F238E27FC236}">
                        <a16:creationId xmlns:a16="http://schemas.microsoft.com/office/drawing/2014/main" id="{D902A1BE-E90C-4DCE-A8D5-9F8FEB68A772}"/>
                      </a:ext>
                    </a:extLst>
                  </p:cNvPr>
                  <p:cNvSpPr/>
                  <p:nvPr/>
                </p:nvSpPr>
                <p:spPr>
                  <a:xfrm>
                    <a:off x="1231363" y="2427033"/>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05" name="Rektangel 122">
                    <a:extLst>
                      <a:ext uri="{FF2B5EF4-FFF2-40B4-BE49-F238E27FC236}">
                        <a16:creationId xmlns:a16="http://schemas.microsoft.com/office/drawing/2014/main" id="{399D254E-2740-4ED9-BEBD-38CE613A5C51}"/>
                      </a:ext>
                    </a:extLst>
                  </p:cNvPr>
                  <p:cNvSpPr/>
                  <p:nvPr/>
                </p:nvSpPr>
                <p:spPr>
                  <a:xfrm>
                    <a:off x="1355162" y="2522284"/>
                    <a:ext cx="3152776" cy="31958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sp>
                <p:nvSpPr>
                  <p:cNvPr id="306" name="Ellipse 139">
                    <a:extLst>
                      <a:ext uri="{FF2B5EF4-FFF2-40B4-BE49-F238E27FC236}">
                        <a16:creationId xmlns:a16="http://schemas.microsoft.com/office/drawing/2014/main" id="{BF5FEB89-D7A6-448D-AA49-03FB0C8C3906}"/>
                      </a:ext>
                    </a:extLst>
                  </p:cNvPr>
                  <p:cNvSpPr/>
                  <p:nvPr/>
                </p:nvSpPr>
                <p:spPr>
                  <a:xfrm>
                    <a:off x="1404791" y="2865069"/>
                    <a:ext cx="730663" cy="70469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307" name="Rett linje 124">
                    <a:extLst>
                      <a:ext uri="{FF2B5EF4-FFF2-40B4-BE49-F238E27FC236}">
                        <a16:creationId xmlns:a16="http://schemas.microsoft.com/office/drawing/2014/main" id="{61BB4AD0-7E50-417B-9D63-2F3442F48ED4}"/>
                      </a:ext>
                    </a:extLst>
                  </p:cNvPr>
                  <p:cNvCxnSpPr/>
                  <p:nvPr/>
                </p:nvCxnSpPr>
                <p:spPr>
                  <a:xfrm>
                    <a:off x="2325130" y="3463365"/>
                    <a:ext cx="1252538"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308" name="Gruppe 131">
                    <a:extLst>
                      <a:ext uri="{FF2B5EF4-FFF2-40B4-BE49-F238E27FC236}">
                        <a16:creationId xmlns:a16="http://schemas.microsoft.com/office/drawing/2014/main" id="{BBDD6A5C-3D8F-4B27-8A7A-BC79B9D46D12}"/>
                      </a:ext>
                    </a:extLst>
                  </p:cNvPr>
                  <p:cNvGrpSpPr/>
                  <p:nvPr/>
                </p:nvGrpSpPr>
                <p:grpSpPr>
                  <a:xfrm>
                    <a:off x="4274572" y="2619915"/>
                    <a:ext cx="171452" cy="78581"/>
                    <a:chOff x="3807847" y="2610390"/>
                    <a:chExt cx="171452" cy="78581"/>
                  </a:xfrm>
                </p:grpSpPr>
                <p:cxnSp>
                  <p:nvCxnSpPr>
                    <p:cNvPr id="310" name="Rett linje 136">
                      <a:extLst>
                        <a:ext uri="{FF2B5EF4-FFF2-40B4-BE49-F238E27FC236}">
                          <a16:creationId xmlns:a16="http://schemas.microsoft.com/office/drawing/2014/main" id="{290E86C8-37C1-47B0-8C5B-2BCFC7779D45}"/>
                        </a:ext>
                      </a:extLst>
                    </p:cNvPr>
                    <p:cNvCxnSpPr>
                      <a:cxnSpLocks/>
                    </p:cNvCxnSpPr>
                    <p:nvPr/>
                  </p:nvCxnSpPr>
                  <p:spPr>
                    <a:xfrm>
                      <a:off x="3807849" y="2648489"/>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1" name="Rett linje 137">
                      <a:extLst>
                        <a:ext uri="{FF2B5EF4-FFF2-40B4-BE49-F238E27FC236}">
                          <a16:creationId xmlns:a16="http://schemas.microsoft.com/office/drawing/2014/main" id="{28D78DE2-EC47-49C1-AC09-21059B3C932F}"/>
                        </a:ext>
                      </a:extLst>
                    </p:cNvPr>
                    <p:cNvCxnSpPr>
                      <a:cxnSpLocks/>
                    </p:cNvCxnSpPr>
                    <p:nvPr/>
                  </p:nvCxnSpPr>
                  <p:spPr>
                    <a:xfrm>
                      <a:off x="3807849" y="2610390"/>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2" name="Rett linje 138">
                      <a:extLst>
                        <a:ext uri="{FF2B5EF4-FFF2-40B4-BE49-F238E27FC236}">
                          <a16:creationId xmlns:a16="http://schemas.microsoft.com/office/drawing/2014/main" id="{297B955D-95A5-4890-B94E-53550C63B312}"/>
                        </a:ext>
                      </a:extLst>
                    </p:cNvPr>
                    <p:cNvCxnSpPr>
                      <a:cxnSpLocks/>
                    </p:cNvCxnSpPr>
                    <p:nvPr/>
                  </p:nvCxnSpPr>
                  <p:spPr>
                    <a:xfrm>
                      <a:off x="3807847" y="268897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309" name="Grafikk 132" descr="Stjerne kontur">
                    <a:extLst>
                      <a:ext uri="{FF2B5EF4-FFF2-40B4-BE49-F238E27FC236}">
                        <a16:creationId xmlns:a16="http://schemas.microsoft.com/office/drawing/2014/main" id="{F3A53BCE-B062-4DA9-870F-8F34A25AE08A}"/>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rot="21107890">
                    <a:off x="4024312" y="2868872"/>
                    <a:ext cx="407711" cy="407711"/>
                  </a:xfrm>
                  <a:prstGeom prst="rect">
                    <a:avLst/>
                  </a:prstGeom>
                </p:spPr>
              </p:pic>
            </p:grpSp>
            <p:pic>
              <p:nvPicPr>
                <p:cNvPr id="289" name="Grafikk 14" descr="Dollar med heldekkende fyll">
                  <a:extLst>
                    <a:ext uri="{FF2B5EF4-FFF2-40B4-BE49-F238E27FC236}">
                      <a16:creationId xmlns:a16="http://schemas.microsoft.com/office/drawing/2014/main" id="{2D11A3A6-8899-4C10-AB60-BF5E7A4D2CD2}"/>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4230884" y="4303921"/>
                  <a:ext cx="666750" cy="666749"/>
                </a:xfrm>
                <a:prstGeom prst="rect">
                  <a:avLst/>
                </a:prstGeom>
              </p:spPr>
            </p:pic>
            <p:cxnSp>
              <p:nvCxnSpPr>
                <p:cNvPr id="291" name="Rett linje 142">
                  <a:extLst>
                    <a:ext uri="{FF2B5EF4-FFF2-40B4-BE49-F238E27FC236}">
                      <a16:creationId xmlns:a16="http://schemas.microsoft.com/office/drawing/2014/main" id="{EC3FD696-474B-4C3E-8D7D-356AFB11BE7C}"/>
                    </a:ext>
                  </a:extLst>
                </p:cNvPr>
                <p:cNvCxnSpPr>
                  <a:cxnSpLocks/>
                </p:cNvCxnSpPr>
                <p:nvPr/>
              </p:nvCxnSpPr>
              <p:spPr>
                <a:xfrm flipV="1">
                  <a:off x="4148204" y="5175008"/>
                  <a:ext cx="3058849" cy="3335"/>
                </a:xfrm>
                <a:prstGeom prst="line">
                  <a:avLst/>
                </a:prstGeom>
                <a:ln w="28575">
                  <a:solidFill>
                    <a:srgbClr val="005E58"/>
                  </a:solidFill>
                </a:ln>
              </p:spPr>
              <p:style>
                <a:lnRef idx="1">
                  <a:schemeClr val="dk1"/>
                </a:lnRef>
                <a:fillRef idx="0">
                  <a:schemeClr val="dk1"/>
                </a:fillRef>
                <a:effectRef idx="0">
                  <a:schemeClr val="dk1"/>
                </a:effectRef>
                <a:fontRef idx="minor">
                  <a:schemeClr val="tx1"/>
                </a:fontRef>
              </p:style>
            </p:cxnSp>
            <p:cxnSp>
              <p:nvCxnSpPr>
                <p:cNvPr id="292" name="Rett linje 143">
                  <a:extLst>
                    <a:ext uri="{FF2B5EF4-FFF2-40B4-BE49-F238E27FC236}">
                      <a16:creationId xmlns:a16="http://schemas.microsoft.com/office/drawing/2014/main" id="{4D4904A9-A01D-4C14-81D2-74FFC2CA91A0}"/>
                    </a:ext>
                  </a:extLst>
                </p:cNvPr>
                <p:cNvCxnSpPr>
                  <a:cxnSpLocks/>
                </p:cNvCxnSpPr>
                <p:nvPr/>
              </p:nvCxnSpPr>
              <p:spPr>
                <a:xfrm>
                  <a:off x="4359591" y="597423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3" name="Rett linje 150">
                  <a:extLst>
                    <a:ext uri="{FF2B5EF4-FFF2-40B4-BE49-F238E27FC236}">
                      <a16:creationId xmlns:a16="http://schemas.microsoft.com/office/drawing/2014/main" id="{096D4336-5F14-4761-B34B-64BADD93CA8C}"/>
                    </a:ext>
                  </a:extLst>
                </p:cNvPr>
                <p:cNvCxnSpPr>
                  <a:cxnSpLocks/>
                </p:cNvCxnSpPr>
                <p:nvPr/>
              </p:nvCxnSpPr>
              <p:spPr>
                <a:xfrm>
                  <a:off x="4359591" y="5862814"/>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Rett linje 151">
                  <a:extLst>
                    <a:ext uri="{FF2B5EF4-FFF2-40B4-BE49-F238E27FC236}">
                      <a16:creationId xmlns:a16="http://schemas.microsoft.com/office/drawing/2014/main" id="{438057D8-F34A-485F-9EB0-7967162D38F1}"/>
                    </a:ext>
                  </a:extLst>
                </p:cNvPr>
                <p:cNvCxnSpPr>
                  <a:cxnSpLocks/>
                </p:cNvCxnSpPr>
                <p:nvPr/>
              </p:nvCxnSpPr>
              <p:spPr>
                <a:xfrm>
                  <a:off x="5293073" y="597423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5" name="Rett linje 152">
                  <a:extLst>
                    <a:ext uri="{FF2B5EF4-FFF2-40B4-BE49-F238E27FC236}">
                      <a16:creationId xmlns:a16="http://schemas.microsoft.com/office/drawing/2014/main" id="{1FA88CCB-EEC1-4150-896E-2F93488D27D1}"/>
                    </a:ext>
                  </a:extLst>
                </p:cNvPr>
                <p:cNvCxnSpPr>
                  <a:cxnSpLocks/>
                </p:cNvCxnSpPr>
                <p:nvPr/>
              </p:nvCxnSpPr>
              <p:spPr>
                <a:xfrm>
                  <a:off x="5293073" y="5862814"/>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6" name="Rett linje 153">
                  <a:extLst>
                    <a:ext uri="{FF2B5EF4-FFF2-40B4-BE49-F238E27FC236}">
                      <a16:creationId xmlns:a16="http://schemas.microsoft.com/office/drawing/2014/main" id="{C7CA8C91-84C4-4F09-A6EB-4970FA98AD17}"/>
                    </a:ext>
                  </a:extLst>
                </p:cNvPr>
                <p:cNvCxnSpPr>
                  <a:cxnSpLocks/>
                </p:cNvCxnSpPr>
                <p:nvPr/>
              </p:nvCxnSpPr>
              <p:spPr>
                <a:xfrm>
                  <a:off x="6204580" y="5862814"/>
                  <a:ext cx="675111"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7" name="Rett linje 154">
                  <a:extLst>
                    <a:ext uri="{FF2B5EF4-FFF2-40B4-BE49-F238E27FC236}">
                      <a16:creationId xmlns:a16="http://schemas.microsoft.com/office/drawing/2014/main" id="{ADCFC93B-AE6D-4B5E-9CB8-8AF04D25EDBE}"/>
                    </a:ext>
                  </a:extLst>
                </p:cNvPr>
                <p:cNvCxnSpPr>
                  <a:cxnSpLocks/>
                </p:cNvCxnSpPr>
                <p:nvPr/>
              </p:nvCxnSpPr>
              <p:spPr>
                <a:xfrm>
                  <a:off x="6204580" y="5974236"/>
                  <a:ext cx="43337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98" name="Pil: vinkeltegn 23">
                  <a:extLst>
                    <a:ext uri="{FF2B5EF4-FFF2-40B4-BE49-F238E27FC236}">
                      <a16:creationId xmlns:a16="http://schemas.microsoft.com/office/drawing/2014/main" id="{788833EA-7E20-4227-9774-949C416323C8}"/>
                    </a:ext>
                  </a:extLst>
                </p:cNvPr>
                <p:cNvSpPr/>
                <p:nvPr/>
              </p:nvSpPr>
              <p:spPr>
                <a:xfrm>
                  <a:off x="4230884" y="5278433"/>
                  <a:ext cx="572679" cy="28770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9" name="Pil: vinkeltegn 157">
                  <a:extLst>
                    <a:ext uri="{FF2B5EF4-FFF2-40B4-BE49-F238E27FC236}">
                      <a16:creationId xmlns:a16="http://schemas.microsoft.com/office/drawing/2014/main" id="{041A0C98-D5CA-48B5-B6DD-D8A666921F01}"/>
                    </a:ext>
                  </a:extLst>
                </p:cNvPr>
                <p:cNvSpPr/>
                <p:nvPr/>
              </p:nvSpPr>
              <p:spPr>
                <a:xfrm>
                  <a:off x="4759164" y="5278433"/>
                  <a:ext cx="572679" cy="28770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0" name="Pil: vinkeltegn 158">
                  <a:extLst>
                    <a:ext uri="{FF2B5EF4-FFF2-40B4-BE49-F238E27FC236}">
                      <a16:creationId xmlns:a16="http://schemas.microsoft.com/office/drawing/2014/main" id="{4381D6BB-87D2-4E03-B617-40FC81C5C01D}"/>
                    </a:ext>
                  </a:extLst>
                </p:cNvPr>
                <p:cNvSpPr/>
                <p:nvPr/>
              </p:nvSpPr>
              <p:spPr>
                <a:xfrm>
                  <a:off x="5282650" y="5278433"/>
                  <a:ext cx="572679" cy="28770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1" name="Pil: vinkeltegn 160">
                  <a:extLst>
                    <a:ext uri="{FF2B5EF4-FFF2-40B4-BE49-F238E27FC236}">
                      <a16:creationId xmlns:a16="http://schemas.microsoft.com/office/drawing/2014/main" id="{FE6E725C-B148-4DE1-84DA-51DC40F4BCB8}"/>
                    </a:ext>
                  </a:extLst>
                </p:cNvPr>
                <p:cNvSpPr/>
                <p:nvPr/>
              </p:nvSpPr>
              <p:spPr>
                <a:xfrm>
                  <a:off x="5807755" y="5278433"/>
                  <a:ext cx="572679" cy="28770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2" name="Rett linje 161">
                  <a:extLst>
                    <a:ext uri="{FF2B5EF4-FFF2-40B4-BE49-F238E27FC236}">
                      <a16:creationId xmlns:a16="http://schemas.microsoft.com/office/drawing/2014/main" id="{CB294765-0D2A-4B82-BB80-FA8E60585F5A}"/>
                    </a:ext>
                  </a:extLst>
                </p:cNvPr>
                <p:cNvCxnSpPr/>
                <p:nvPr/>
              </p:nvCxnSpPr>
              <p:spPr>
                <a:xfrm>
                  <a:off x="5119731" y="4623856"/>
                  <a:ext cx="1252538"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03" name="Rett linje 162">
                  <a:extLst>
                    <a:ext uri="{FF2B5EF4-FFF2-40B4-BE49-F238E27FC236}">
                      <a16:creationId xmlns:a16="http://schemas.microsoft.com/office/drawing/2014/main" id="{CE1FB617-5466-4A7F-806E-C00F47CF5E53}"/>
                    </a:ext>
                  </a:extLst>
                </p:cNvPr>
                <p:cNvCxnSpPr/>
                <p:nvPr/>
              </p:nvCxnSpPr>
              <p:spPr>
                <a:xfrm>
                  <a:off x="5119731" y="4387516"/>
                  <a:ext cx="1252538"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330" name="TextBox 2">
                <a:extLst>
                  <a:ext uri="{FF2B5EF4-FFF2-40B4-BE49-F238E27FC236}">
                    <a16:creationId xmlns:a16="http://schemas.microsoft.com/office/drawing/2014/main" id="{67B9EBB3-A2AA-4910-A2B2-3EBCC3B94B41}"/>
                  </a:ext>
                </a:extLst>
              </p:cNvPr>
              <p:cNvSpPr txBox="1"/>
              <p:nvPr/>
            </p:nvSpPr>
            <p:spPr>
              <a:xfrm>
                <a:off x="9756419" y="3477194"/>
                <a:ext cx="917229" cy="210914"/>
              </a:xfrm>
              <a:prstGeom prst="rect">
                <a:avLst/>
              </a:prstGeom>
              <a:noFill/>
            </p:spPr>
            <p:txBody>
              <a:bodyPr wrap="square" rtlCol="0">
                <a:spAutoFit/>
              </a:bodyPr>
              <a:lstStyle/>
              <a:p>
                <a:r>
                  <a:rPr lang="nb-NO" sz="900" dirty="0" err="1">
                    <a:solidFill>
                      <a:schemeClr val="bg1"/>
                    </a:solidFill>
                  </a:rPr>
                  <a:t>Verträge</a:t>
                </a:r>
                <a:endParaRPr lang="nb-NO" dirty="0">
                  <a:solidFill>
                    <a:schemeClr val="bg1"/>
                  </a:solidFill>
                </a:endParaRPr>
              </a:p>
            </p:txBody>
          </p:sp>
        </p:grpSp>
        <p:sp>
          <p:nvSpPr>
            <p:cNvPr id="351" name="TekstSylinder 159">
              <a:extLst>
                <a:ext uri="{FF2B5EF4-FFF2-40B4-BE49-F238E27FC236}">
                  <a16:creationId xmlns:a16="http://schemas.microsoft.com/office/drawing/2014/main" id="{94994DC0-E8E6-4C35-B384-35F3E67DAD90}"/>
                </a:ext>
              </a:extLst>
            </p:cNvPr>
            <p:cNvSpPr txBox="1"/>
            <p:nvPr/>
          </p:nvSpPr>
          <p:spPr>
            <a:xfrm>
              <a:off x="7730358" y="3508813"/>
              <a:ext cx="21683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dirty="0" err="1">
                  <a:solidFill>
                    <a:srgbClr val="2B2929"/>
                  </a:solidFill>
                  <a:latin typeface="Arial" panose="020B0604020202020204"/>
                </a:rPr>
                <a:t>Verträge</a:t>
              </a:r>
              <a:r>
                <a:rPr lang="nb-NO" sz="1400" dirty="0">
                  <a:solidFill>
                    <a:srgbClr val="2B2929"/>
                  </a:solidFill>
                  <a:latin typeface="Arial" panose="020B0604020202020204"/>
                </a:rPr>
                <a:t> &amp; </a:t>
              </a:r>
              <a:r>
                <a:rPr lang="nb-NO" sz="1400" dirty="0" err="1">
                  <a:solidFill>
                    <a:srgbClr val="2B2929"/>
                  </a:solidFill>
                  <a:latin typeface="Arial" panose="020B0604020202020204"/>
                </a:rPr>
                <a:t>Vereinbarungen</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2" name="Gruppe 41">
            <a:extLst>
              <a:ext uri="{FF2B5EF4-FFF2-40B4-BE49-F238E27FC236}">
                <a16:creationId xmlns:a16="http://schemas.microsoft.com/office/drawing/2014/main" id="{34A7CD66-6B0B-4714-A894-F9E758207AE1}"/>
              </a:ext>
            </a:extLst>
          </p:cNvPr>
          <p:cNvGrpSpPr/>
          <p:nvPr/>
        </p:nvGrpSpPr>
        <p:grpSpPr>
          <a:xfrm>
            <a:off x="3540153" y="4998155"/>
            <a:ext cx="1175076" cy="1289841"/>
            <a:chOff x="3463630" y="4921464"/>
            <a:chExt cx="1175076" cy="1289841"/>
          </a:xfrm>
        </p:grpSpPr>
        <p:grpSp>
          <p:nvGrpSpPr>
            <p:cNvPr id="239" name="Group 238">
              <a:extLst>
                <a:ext uri="{FF2B5EF4-FFF2-40B4-BE49-F238E27FC236}">
                  <a16:creationId xmlns:a16="http://schemas.microsoft.com/office/drawing/2014/main" id="{99F7C580-8565-4B0C-AFD3-BFCB2ED80F4E}"/>
                </a:ext>
              </a:extLst>
            </p:cNvPr>
            <p:cNvGrpSpPr>
              <a:grpSpLocks noChangeAspect="1"/>
            </p:cNvGrpSpPr>
            <p:nvPr/>
          </p:nvGrpSpPr>
          <p:grpSpPr>
            <a:xfrm>
              <a:off x="3744815" y="4921464"/>
              <a:ext cx="655845" cy="942829"/>
              <a:chOff x="8176811" y="3128861"/>
              <a:chExt cx="1641862" cy="2360305"/>
            </a:xfrm>
          </p:grpSpPr>
          <p:sp>
            <p:nvSpPr>
              <p:cNvPr id="240" name="Rektangel: avrundede hjørner øverst 33">
                <a:extLst>
                  <a:ext uri="{FF2B5EF4-FFF2-40B4-BE49-F238E27FC236}">
                    <a16:creationId xmlns:a16="http://schemas.microsoft.com/office/drawing/2014/main" id="{6F717256-1D00-4F65-BD9A-B92FD9CE3F71}"/>
                  </a:ext>
                </a:extLst>
              </p:cNvPr>
              <p:cNvSpPr/>
              <p:nvPr/>
            </p:nvSpPr>
            <p:spPr>
              <a:xfrm>
                <a:off x="8176811" y="3287220"/>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1" name="Snakkeboble: rektangel med avrundede hjørner 65">
                <a:extLst>
                  <a:ext uri="{FF2B5EF4-FFF2-40B4-BE49-F238E27FC236}">
                    <a16:creationId xmlns:a16="http://schemas.microsoft.com/office/drawing/2014/main" id="{23F98E27-D2F9-4D6F-8014-B8A70FD56715}"/>
                  </a:ext>
                </a:extLst>
              </p:cNvPr>
              <p:cNvSpPr/>
              <p:nvPr/>
            </p:nvSpPr>
            <p:spPr>
              <a:xfrm>
                <a:off x="8682836" y="3888019"/>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42" name="Snakkeboble: rektangel med avrundede hjørner 66">
                <a:extLst>
                  <a:ext uri="{FF2B5EF4-FFF2-40B4-BE49-F238E27FC236}">
                    <a16:creationId xmlns:a16="http://schemas.microsoft.com/office/drawing/2014/main" id="{9BA8A663-FEFB-475E-8C57-ACC106929D5D}"/>
                  </a:ext>
                </a:extLst>
              </p:cNvPr>
              <p:cNvSpPr/>
              <p:nvPr/>
            </p:nvSpPr>
            <p:spPr>
              <a:xfrm>
                <a:off x="8261643" y="4334281"/>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43" name="Rett linje 73">
                <a:extLst>
                  <a:ext uri="{FF2B5EF4-FFF2-40B4-BE49-F238E27FC236}">
                    <a16:creationId xmlns:a16="http://schemas.microsoft.com/office/drawing/2014/main" id="{FC0587D9-20FC-45C4-938E-B83EE0486AC7}"/>
                  </a:ext>
                </a:extLst>
              </p:cNvPr>
              <p:cNvCxnSpPr>
                <a:cxnSpLocks/>
              </p:cNvCxnSpPr>
              <p:nvPr/>
            </p:nvCxnSpPr>
            <p:spPr>
              <a:xfrm>
                <a:off x="8775683" y="4020940"/>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Rett linje 77">
                <a:extLst>
                  <a:ext uri="{FF2B5EF4-FFF2-40B4-BE49-F238E27FC236}">
                    <a16:creationId xmlns:a16="http://schemas.microsoft.com/office/drawing/2014/main" id="{234DC433-2B10-400F-8B00-1E5EF5D85C98}"/>
                  </a:ext>
                </a:extLst>
              </p:cNvPr>
              <p:cNvCxnSpPr>
                <a:cxnSpLocks/>
              </p:cNvCxnSpPr>
              <p:nvPr/>
            </p:nvCxnSpPr>
            <p:spPr>
              <a:xfrm>
                <a:off x="8355024" y="4450600"/>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5" name="Rett linje 78">
                <a:extLst>
                  <a:ext uri="{FF2B5EF4-FFF2-40B4-BE49-F238E27FC236}">
                    <a16:creationId xmlns:a16="http://schemas.microsoft.com/office/drawing/2014/main" id="{EF8B5A18-7EC4-4335-B4F2-147A50150012}"/>
                  </a:ext>
                </a:extLst>
              </p:cNvPr>
              <p:cNvCxnSpPr>
                <a:cxnSpLocks/>
              </p:cNvCxnSpPr>
              <p:nvPr/>
            </p:nvCxnSpPr>
            <p:spPr>
              <a:xfrm>
                <a:off x="8364549" y="4589452"/>
                <a:ext cx="4418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6" name="Snakkeboble: rektangel med avrundede hjørner 80">
                <a:extLst>
                  <a:ext uri="{FF2B5EF4-FFF2-40B4-BE49-F238E27FC236}">
                    <a16:creationId xmlns:a16="http://schemas.microsoft.com/office/drawing/2014/main" id="{1F78FA4F-ECB9-431B-9FEA-707683F0DB88}"/>
                  </a:ext>
                </a:extLst>
              </p:cNvPr>
              <p:cNvSpPr/>
              <p:nvPr/>
            </p:nvSpPr>
            <p:spPr>
              <a:xfrm>
                <a:off x="8775683" y="4785930"/>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47" name="Rett linje 81">
                <a:extLst>
                  <a:ext uri="{FF2B5EF4-FFF2-40B4-BE49-F238E27FC236}">
                    <a16:creationId xmlns:a16="http://schemas.microsoft.com/office/drawing/2014/main" id="{652C70BA-20FC-4D50-88FA-6FEC32B4A16D}"/>
                  </a:ext>
                </a:extLst>
              </p:cNvPr>
              <p:cNvCxnSpPr>
                <a:cxnSpLocks/>
              </p:cNvCxnSpPr>
              <p:nvPr/>
            </p:nvCxnSpPr>
            <p:spPr>
              <a:xfrm>
                <a:off x="8904273" y="4913302"/>
                <a:ext cx="73444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Rett linje 83">
                <a:extLst>
                  <a:ext uri="{FF2B5EF4-FFF2-40B4-BE49-F238E27FC236}">
                    <a16:creationId xmlns:a16="http://schemas.microsoft.com/office/drawing/2014/main" id="{3278B7BE-BC81-4F5E-B80F-B2D052AFE5FE}"/>
                  </a:ext>
                </a:extLst>
              </p:cNvPr>
              <p:cNvCxnSpPr>
                <a:cxnSpLocks/>
              </p:cNvCxnSpPr>
              <p:nvPr/>
            </p:nvCxnSpPr>
            <p:spPr>
              <a:xfrm>
                <a:off x="8904273" y="5065702"/>
                <a:ext cx="73444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Rett linje 84">
                <a:extLst>
                  <a:ext uri="{FF2B5EF4-FFF2-40B4-BE49-F238E27FC236}">
                    <a16:creationId xmlns:a16="http://schemas.microsoft.com/office/drawing/2014/main" id="{10C9FCFF-1978-4595-B9F0-E45AA71397CC}"/>
                  </a:ext>
                </a:extLst>
              </p:cNvPr>
              <p:cNvCxnSpPr>
                <a:cxnSpLocks/>
              </p:cNvCxnSpPr>
              <p:nvPr/>
            </p:nvCxnSpPr>
            <p:spPr>
              <a:xfrm>
                <a:off x="9218063" y="5199052"/>
                <a:ext cx="42065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50" name="Rektangel: avrundede hjørner 88">
                <a:extLst>
                  <a:ext uri="{FF2B5EF4-FFF2-40B4-BE49-F238E27FC236}">
                    <a16:creationId xmlns:a16="http://schemas.microsoft.com/office/drawing/2014/main" id="{0C028350-D630-44BD-A8AA-9F2B30BEC092}"/>
                  </a:ext>
                </a:extLst>
              </p:cNvPr>
              <p:cNvSpPr/>
              <p:nvPr/>
            </p:nvSpPr>
            <p:spPr>
              <a:xfrm>
                <a:off x="8176811" y="3287220"/>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900">
                    <a:solidFill>
                      <a:schemeClr val="bg1"/>
                    </a:solidFill>
                  </a:rPr>
                  <a:t>Chat</a:t>
                </a:r>
                <a:endParaRPr lang="en-US" sz="1600">
                  <a:solidFill>
                    <a:schemeClr val="bg1"/>
                  </a:solidFill>
                </a:endParaRPr>
              </a:p>
            </p:txBody>
          </p:sp>
          <p:grpSp>
            <p:nvGrpSpPr>
              <p:cNvPr id="251" name="Gruppe 43">
                <a:extLst>
                  <a:ext uri="{FF2B5EF4-FFF2-40B4-BE49-F238E27FC236}">
                    <a16:creationId xmlns:a16="http://schemas.microsoft.com/office/drawing/2014/main" id="{F8F70FC3-A9D0-437B-B7BE-659F2A1F4EC4}"/>
                  </a:ext>
                </a:extLst>
              </p:cNvPr>
              <p:cNvGrpSpPr/>
              <p:nvPr/>
            </p:nvGrpSpPr>
            <p:grpSpPr>
              <a:xfrm>
                <a:off x="8229851" y="3128861"/>
                <a:ext cx="452985" cy="439988"/>
                <a:chOff x="8881514" y="3144104"/>
                <a:chExt cx="452985" cy="439988"/>
              </a:xfrm>
            </p:grpSpPr>
            <p:sp>
              <p:nvSpPr>
                <p:cNvPr id="253" name="Ellipse 63">
                  <a:extLst>
                    <a:ext uri="{FF2B5EF4-FFF2-40B4-BE49-F238E27FC236}">
                      <a16:creationId xmlns:a16="http://schemas.microsoft.com/office/drawing/2014/main" id="{46704EB3-C358-4679-ABE7-545C40A25FDD}"/>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54" name="Grafikk 62" descr="Bruker med heldekkende fyll">
                  <a:extLst>
                    <a:ext uri="{FF2B5EF4-FFF2-40B4-BE49-F238E27FC236}">
                      <a16:creationId xmlns:a16="http://schemas.microsoft.com/office/drawing/2014/main" id="{68090605-010E-4745-888D-46A5BABE01AF}"/>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8913748" y="3144104"/>
                  <a:ext cx="377770" cy="398690"/>
                </a:xfrm>
                <a:prstGeom prst="rect">
                  <a:avLst/>
                </a:prstGeom>
              </p:spPr>
            </p:pic>
          </p:grpSp>
          <p:pic>
            <p:nvPicPr>
              <p:cNvPr id="252" name="Graphic 251" descr="Miscellaneous with solid fill">
                <a:extLst>
                  <a:ext uri="{FF2B5EF4-FFF2-40B4-BE49-F238E27FC236}">
                    <a16:creationId xmlns:a16="http://schemas.microsoft.com/office/drawing/2014/main" id="{A9B0C2A6-9440-490D-9C5D-962E320A4E9E}"/>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rot="16200000">
                <a:off x="9545901" y="3377877"/>
                <a:ext cx="225667" cy="225667"/>
              </a:xfrm>
              <a:prstGeom prst="rect">
                <a:avLst/>
              </a:prstGeom>
            </p:spPr>
          </p:pic>
        </p:grpSp>
        <p:sp>
          <p:nvSpPr>
            <p:cNvPr id="352" name="TekstSylinder 159">
              <a:extLst>
                <a:ext uri="{FF2B5EF4-FFF2-40B4-BE49-F238E27FC236}">
                  <a16:creationId xmlns:a16="http://schemas.microsoft.com/office/drawing/2014/main" id="{44390C6A-B3DF-4E26-A697-42188C342DA1}"/>
                </a:ext>
              </a:extLst>
            </p:cNvPr>
            <p:cNvSpPr txBox="1"/>
            <p:nvPr/>
          </p:nvSpPr>
          <p:spPr>
            <a:xfrm>
              <a:off x="3463630" y="5903528"/>
              <a:ext cx="117507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noProof="0" dirty="0">
                  <a:ln>
                    <a:noFill/>
                  </a:ln>
                  <a:solidFill>
                    <a:srgbClr val="2B2929"/>
                  </a:solidFill>
                  <a:effectLst/>
                  <a:uLnTx/>
                  <a:uFillTx/>
                  <a:latin typeface="Arial" panose="020B0604020202020204"/>
                  <a:ea typeface="+mn-ea"/>
                  <a:cs typeface="+mn-cs"/>
                </a:rPr>
                <a:t>Live Chat</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0" name="Gruppe 39">
            <a:extLst>
              <a:ext uri="{FF2B5EF4-FFF2-40B4-BE49-F238E27FC236}">
                <a16:creationId xmlns:a16="http://schemas.microsoft.com/office/drawing/2014/main" id="{229BA20D-C022-423D-B353-61B59910F056}"/>
              </a:ext>
            </a:extLst>
          </p:cNvPr>
          <p:cNvGrpSpPr/>
          <p:nvPr/>
        </p:nvGrpSpPr>
        <p:grpSpPr>
          <a:xfrm>
            <a:off x="6570147" y="5046177"/>
            <a:ext cx="2025164" cy="1344091"/>
            <a:chOff x="6839546" y="4959994"/>
            <a:chExt cx="2025164" cy="1344091"/>
          </a:xfrm>
        </p:grpSpPr>
        <p:grpSp>
          <p:nvGrpSpPr>
            <p:cNvPr id="36" name="Gruppe 35">
              <a:extLst>
                <a:ext uri="{FF2B5EF4-FFF2-40B4-BE49-F238E27FC236}">
                  <a16:creationId xmlns:a16="http://schemas.microsoft.com/office/drawing/2014/main" id="{E9A08B21-D50F-412D-9305-2E72813390E3}"/>
                </a:ext>
              </a:extLst>
            </p:cNvPr>
            <p:cNvGrpSpPr/>
            <p:nvPr/>
          </p:nvGrpSpPr>
          <p:grpSpPr>
            <a:xfrm>
              <a:off x="7368466" y="4959994"/>
              <a:ext cx="862715" cy="993205"/>
              <a:chOff x="7368466" y="4959994"/>
              <a:chExt cx="862715" cy="993205"/>
            </a:xfrm>
          </p:grpSpPr>
          <p:grpSp>
            <p:nvGrpSpPr>
              <p:cNvPr id="332" name="Group 331">
                <a:extLst>
                  <a:ext uri="{FF2B5EF4-FFF2-40B4-BE49-F238E27FC236}">
                    <a16:creationId xmlns:a16="http://schemas.microsoft.com/office/drawing/2014/main" id="{64F604E0-A831-4A41-95D3-B4BF3EEA8541}"/>
                  </a:ext>
                </a:extLst>
              </p:cNvPr>
              <p:cNvGrpSpPr>
                <a:grpSpLocks noChangeAspect="1"/>
              </p:cNvGrpSpPr>
              <p:nvPr/>
            </p:nvGrpSpPr>
            <p:grpSpPr>
              <a:xfrm>
                <a:off x="7371982" y="4959994"/>
                <a:ext cx="859199" cy="993205"/>
                <a:chOff x="2929283" y="2919418"/>
                <a:chExt cx="1983242" cy="2292559"/>
              </a:xfrm>
            </p:grpSpPr>
            <p:sp>
              <p:nvSpPr>
                <p:cNvPr id="333" name="Rektangel 58">
                  <a:extLst>
                    <a:ext uri="{FF2B5EF4-FFF2-40B4-BE49-F238E27FC236}">
                      <a16:creationId xmlns:a16="http://schemas.microsoft.com/office/drawing/2014/main" id="{7DC3EDE5-D13E-4B81-8B1E-2E4F891A0E77}"/>
                    </a:ext>
                  </a:extLst>
                </p:cNvPr>
                <p:cNvSpPr/>
                <p:nvPr/>
              </p:nvSpPr>
              <p:spPr>
                <a:xfrm>
                  <a:off x="2929283" y="2919418"/>
                  <a:ext cx="1983242" cy="2292559"/>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4" name="Rektangel: avrundede hjørner 57">
                  <a:extLst>
                    <a:ext uri="{FF2B5EF4-FFF2-40B4-BE49-F238E27FC236}">
                      <a16:creationId xmlns:a16="http://schemas.microsoft.com/office/drawing/2014/main" id="{7C5D2D57-6AE3-4366-9068-C6358CA35C99}"/>
                    </a:ext>
                  </a:extLst>
                </p:cNvPr>
                <p:cNvSpPr>
                  <a:spLocks noChangeAspect="1"/>
                </p:cNvSpPr>
                <p:nvPr/>
              </p:nvSpPr>
              <p:spPr>
                <a:xfrm>
                  <a:off x="3065257" y="3236280"/>
                  <a:ext cx="1569979" cy="1174135"/>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335" name="Rett linje 70">
                  <a:extLst>
                    <a:ext uri="{FF2B5EF4-FFF2-40B4-BE49-F238E27FC236}">
                      <a16:creationId xmlns:a16="http://schemas.microsoft.com/office/drawing/2014/main" id="{FBC34CC5-7CFB-46C7-A262-AD18FA6BDC1D}"/>
                    </a:ext>
                  </a:extLst>
                </p:cNvPr>
                <p:cNvCxnSpPr>
                  <a:cxnSpLocks/>
                </p:cNvCxnSpPr>
                <p:nvPr/>
              </p:nvCxnSpPr>
              <p:spPr>
                <a:xfrm flipV="1">
                  <a:off x="3295010" y="3473195"/>
                  <a:ext cx="0" cy="790318"/>
                </a:xfrm>
                <a:prstGeom prst="line">
                  <a:avLst/>
                </a:prstGeom>
                <a:ln/>
              </p:spPr>
              <p:style>
                <a:lnRef idx="1">
                  <a:schemeClr val="dk1"/>
                </a:lnRef>
                <a:fillRef idx="0">
                  <a:schemeClr val="dk1"/>
                </a:fillRef>
                <a:effectRef idx="0">
                  <a:schemeClr val="dk1"/>
                </a:effectRef>
                <a:fontRef idx="minor">
                  <a:schemeClr val="tx1"/>
                </a:fontRef>
              </p:style>
            </p:cxnSp>
            <p:cxnSp>
              <p:nvCxnSpPr>
                <p:cNvPr id="336" name="Rett linje 70">
                  <a:extLst>
                    <a:ext uri="{FF2B5EF4-FFF2-40B4-BE49-F238E27FC236}">
                      <a16:creationId xmlns:a16="http://schemas.microsoft.com/office/drawing/2014/main" id="{5FC5358B-2E39-43DC-92EC-6BEA3EE3BC4F}"/>
                    </a:ext>
                  </a:extLst>
                </p:cNvPr>
                <p:cNvCxnSpPr>
                  <a:cxnSpLocks/>
                </p:cNvCxnSpPr>
                <p:nvPr/>
              </p:nvCxnSpPr>
              <p:spPr>
                <a:xfrm flipV="1">
                  <a:off x="3453507" y="3721342"/>
                  <a:ext cx="0" cy="534747"/>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37" name="Rett linje 70">
                  <a:extLst>
                    <a:ext uri="{FF2B5EF4-FFF2-40B4-BE49-F238E27FC236}">
                      <a16:creationId xmlns:a16="http://schemas.microsoft.com/office/drawing/2014/main" id="{45B1705B-0C4E-44D1-A0C9-CBEEDC951F2F}"/>
                    </a:ext>
                  </a:extLst>
                </p:cNvPr>
                <p:cNvCxnSpPr>
                  <a:cxnSpLocks/>
                </p:cNvCxnSpPr>
                <p:nvPr/>
              </p:nvCxnSpPr>
              <p:spPr>
                <a:xfrm flipV="1">
                  <a:off x="3595623" y="3538481"/>
                  <a:ext cx="0" cy="712016"/>
                </a:xfrm>
                <a:prstGeom prst="line">
                  <a:avLst/>
                </a:prstGeom>
                <a:ln w="9207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38" name="Rett linje 70">
                  <a:extLst>
                    <a:ext uri="{FF2B5EF4-FFF2-40B4-BE49-F238E27FC236}">
                      <a16:creationId xmlns:a16="http://schemas.microsoft.com/office/drawing/2014/main" id="{F5CD2EE7-2DF5-4F6E-8ED9-340588E1ECB9}"/>
                    </a:ext>
                  </a:extLst>
                </p:cNvPr>
                <p:cNvCxnSpPr>
                  <a:cxnSpLocks/>
                </p:cNvCxnSpPr>
                <p:nvPr/>
              </p:nvCxnSpPr>
              <p:spPr>
                <a:xfrm flipV="1">
                  <a:off x="3927718" y="3904404"/>
                  <a:ext cx="0" cy="34177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39" name="Rett linje 70">
                  <a:extLst>
                    <a:ext uri="{FF2B5EF4-FFF2-40B4-BE49-F238E27FC236}">
                      <a16:creationId xmlns:a16="http://schemas.microsoft.com/office/drawing/2014/main" id="{E9BCCDAA-99F7-4C18-800D-839EC6F68639}"/>
                    </a:ext>
                  </a:extLst>
                </p:cNvPr>
                <p:cNvCxnSpPr>
                  <a:cxnSpLocks/>
                </p:cNvCxnSpPr>
                <p:nvPr/>
              </p:nvCxnSpPr>
              <p:spPr>
                <a:xfrm flipV="1">
                  <a:off x="3784006" y="3470730"/>
                  <a:ext cx="0" cy="775445"/>
                </a:xfrm>
                <a:prstGeom prst="line">
                  <a:avLst/>
                </a:prstGeom>
                <a:ln w="889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40" name="Rett linje 70">
                  <a:extLst>
                    <a:ext uri="{FF2B5EF4-FFF2-40B4-BE49-F238E27FC236}">
                      <a16:creationId xmlns:a16="http://schemas.microsoft.com/office/drawing/2014/main" id="{E3B6FC31-5965-47C5-944E-127E2B9B6476}"/>
                    </a:ext>
                  </a:extLst>
                </p:cNvPr>
                <p:cNvCxnSpPr>
                  <a:cxnSpLocks/>
                </p:cNvCxnSpPr>
                <p:nvPr/>
              </p:nvCxnSpPr>
              <p:spPr>
                <a:xfrm flipV="1">
                  <a:off x="4297876" y="3627715"/>
                  <a:ext cx="0" cy="618459"/>
                </a:xfrm>
                <a:prstGeom prst="line">
                  <a:avLst/>
                </a:prstGeom>
                <a:ln w="9207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41" name="Rett linje 70">
                  <a:extLst>
                    <a:ext uri="{FF2B5EF4-FFF2-40B4-BE49-F238E27FC236}">
                      <a16:creationId xmlns:a16="http://schemas.microsoft.com/office/drawing/2014/main" id="{E9B8EFB6-9670-4457-9F88-8C5C5AAD3F66}"/>
                    </a:ext>
                  </a:extLst>
                </p:cNvPr>
                <p:cNvCxnSpPr>
                  <a:cxnSpLocks/>
                </p:cNvCxnSpPr>
                <p:nvPr/>
              </p:nvCxnSpPr>
              <p:spPr>
                <a:xfrm flipV="1">
                  <a:off x="4160775" y="3627715"/>
                  <a:ext cx="0" cy="622783"/>
                </a:xfrm>
                <a:prstGeom prst="line">
                  <a:avLst/>
                </a:prstGeom>
                <a:ln w="889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42" name="Rett linje 70">
                  <a:extLst>
                    <a:ext uri="{FF2B5EF4-FFF2-40B4-BE49-F238E27FC236}">
                      <a16:creationId xmlns:a16="http://schemas.microsoft.com/office/drawing/2014/main" id="{F776C4DB-F050-422E-803F-FC6F8065948D}"/>
                    </a:ext>
                  </a:extLst>
                </p:cNvPr>
                <p:cNvCxnSpPr>
                  <a:cxnSpLocks/>
                </p:cNvCxnSpPr>
                <p:nvPr/>
              </p:nvCxnSpPr>
              <p:spPr>
                <a:xfrm>
                  <a:off x="3295011" y="4252306"/>
                  <a:ext cx="1199570" cy="0"/>
                </a:xfrm>
                <a:prstGeom prst="line">
                  <a:avLst/>
                </a:prstGeom>
                <a:ln/>
              </p:spPr>
              <p:style>
                <a:lnRef idx="1">
                  <a:schemeClr val="dk1"/>
                </a:lnRef>
                <a:fillRef idx="0">
                  <a:schemeClr val="dk1"/>
                </a:fillRef>
                <a:effectRef idx="0">
                  <a:schemeClr val="dk1"/>
                </a:effectRef>
                <a:fontRef idx="minor">
                  <a:schemeClr val="tx1"/>
                </a:fontRef>
              </p:style>
            </p:cxnSp>
            <p:sp>
              <p:nvSpPr>
                <p:cNvPr id="343" name="Rektangel: avrundede hjørner 57">
                  <a:extLst>
                    <a:ext uri="{FF2B5EF4-FFF2-40B4-BE49-F238E27FC236}">
                      <a16:creationId xmlns:a16="http://schemas.microsoft.com/office/drawing/2014/main" id="{B7B36E30-1C6D-4702-BBA5-E155FA4D0C83}"/>
                    </a:ext>
                  </a:extLst>
                </p:cNvPr>
                <p:cNvSpPr>
                  <a:spLocks noChangeAspect="1"/>
                </p:cNvSpPr>
                <p:nvPr/>
              </p:nvSpPr>
              <p:spPr>
                <a:xfrm>
                  <a:off x="3109804" y="4477797"/>
                  <a:ext cx="1569979" cy="529205"/>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344" name="Rett linje 70">
                  <a:extLst>
                    <a:ext uri="{FF2B5EF4-FFF2-40B4-BE49-F238E27FC236}">
                      <a16:creationId xmlns:a16="http://schemas.microsoft.com/office/drawing/2014/main" id="{1B58878D-51B2-4F5E-A4DF-5B602D09AE0D}"/>
                    </a:ext>
                  </a:extLst>
                </p:cNvPr>
                <p:cNvCxnSpPr>
                  <a:cxnSpLocks/>
                </p:cNvCxnSpPr>
                <p:nvPr/>
              </p:nvCxnSpPr>
              <p:spPr>
                <a:xfrm>
                  <a:off x="3353625" y="4592081"/>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5" name="Rett linje 70">
                  <a:extLst>
                    <a:ext uri="{FF2B5EF4-FFF2-40B4-BE49-F238E27FC236}">
                      <a16:creationId xmlns:a16="http://schemas.microsoft.com/office/drawing/2014/main" id="{65AF1103-9ED6-47AE-BB69-E7BAC7B52201}"/>
                    </a:ext>
                  </a:extLst>
                </p:cNvPr>
                <p:cNvCxnSpPr>
                  <a:cxnSpLocks/>
                </p:cNvCxnSpPr>
                <p:nvPr/>
              </p:nvCxnSpPr>
              <p:spPr>
                <a:xfrm>
                  <a:off x="3353625" y="4744481"/>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6" name="Rett linje 70">
                  <a:extLst>
                    <a:ext uri="{FF2B5EF4-FFF2-40B4-BE49-F238E27FC236}">
                      <a16:creationId xmlns:a16="http://schemas.microsoft.com/office/drawing/2014/main" id="{D5D0E4EA-C25D-4CFD-B94B-6E6DBA6B26D8}"/>
                    </a:ext>
                  </a:extLst>
                </p:cNvPr>
                <p:cNvCxnSpPr>
                  <a:cxnSpLocks/>
                </p:cNvCxnSpPr>
                <p:nvPr/>
              </p:nvCxnSpPr>
              <p:spPr>
                <a:xfrm>
                  <a:off x="3353625" y="4896252"/>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7" name="Rektangel 54">
                  <a:extLst>
                    <a:ext uri="{FF2B5EF4-FFF2-40B4-BE49-F238E27FC236}">
                      <a16:creationId xmlns:a16="http://schemas.microsoft.com/office/drawing/2014/main" id="{6DD59716-31F4-4556-B79D-8BDC1EAD6C21}"/>
                    </a:ext>
                  </a:extLst>
                </p:cNvPr>
                <p:cNvSpPr/>
                <p:nvPr/>
              </p:nvSpPr>
              <p:spPr>
                <a:xfrm>
                  <a:off x="3054697" y="3055847"/>
                  <a:ext cx="1760069" cy="2454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050"/>
                </a:p>
              </p:txBody>
            </p:sp>
          </p:grpSp>
          <p:sp>
            <p:nvSpPr>
              <p:cNvPr id="349" name="TextBox 2">
                <a:extLst>
                  <a:ext uri="{FF2B5EF4-FFF2-40B4-BE49-F238E27FC236}">
                    <a16:creationId xmlns:a16="http://schemas.microsoft.com/office/drawing/2014/main" id="{1D09DEA0-EE03-4B8B-83FA-AB72E0D833AB}"/>
                  </a:ext>
                </a:extLst>
              </p:cNvPr>
              <p:cNvSpPr txBox="1"/>
              <p:nvPr/>
            </p:nvSpPr>
            <p:spPr>
              <a:xfrm>
                <a:off x="7368466" y="4965518"/>
                <a:ext cx="742583" cy="215444"/>
              </a:xfrm>
              <a:prstGeom prst="rect">
                <a:avLst/>
              </a:prstGeom>
              <a:noFill/>
            </p:spPr>
            <p:txBody>
              <a:bodyPr wrap="square" rtlCol="0">
                <a:spAutoFit/>
              </a:bodyPr>
              <a:lstStyle/>
              <a:p>
                <a:r>
                  <a:rPr lang="nb-NO" sz="800" dirty="0">
                    <a:solidFill>
                      <a:schemeClr val="bg1"/>
                    </a:solidFill>
                  </a:rPr>
                  <a:t>Dashboard</a:t>
                </a:r>
                <a:endParaRPr lang="nb-NO" dirty="0">
                  <a:solidFill>
                    <a:schemeClr val="bg1"/>
                  </a:solidFill>
                </a:endParaRPr>
              </a:p>
            </p:txBody>
          </p:sp>
        </p:grpSp>
        <p:sp>
          <p:nvSpPr>
            <p:cNvPr id="353" name="TekstSylinder 159">
              <a:extLst>
                <a:ext uri="{FF2B5EF4-FFF2-40B4-BE49-F238E27FC236}">
                  <a16:creationId xmlns:a16="http://schemas.microsoft.com/office/drawing/2014/main" id="{2893DE18-BBDF-4619-BB20-AF8EEED34BE5}"/>
                </a:ext>
              </a:extLst>
            </p:cNvPr>
            <p:cNvSpPr txBox="1"/>
            <p:nvPr/>
          </p:nvSpPr>
          <p:spPr>
            <a:xfrm>
              <a:off x="6839546" y="5996308"/>
              <a:ext cx="202516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noProof="0" dirty="0" err="1">
                  <a:ln>
                    <a:noFill/>
                  </a:ln>
                  <a:solidFill>
                    <a:srgbClr val="2B2929"/>
                  </a:solidFill>
                  <a:effectLst/>
                  <a:uLnTx/>
                  <a:uFillTx/>
                  <a:latin typeface="Arial" panose="020B0604020202020204"/>
                  <a:ea typeface="+mn-ea"/>
                  <a:cs typeface="+mn-cs"/>
                </a:rPr>
                <a:t>Statistiken</a:t>
              </a:r>
              <a:r>
                <a:rPr kumimoji="0" lang="nb-NO" sz="1400" b="0" i="0" u="none" strike="noStrike" kern="1200" cap="none" spc="0" normalizeH="0" noProof="0" dirty="0">
                  <a:ln>
                    <a:noFill/>
                  </a:ln>
                  <a:solidFill>
                    <a:srgbClr val="2B2929"/>
                  </a:solidFill>
                  <a:effectLst/>
                  <a:uLnTx/>
                  <a:uFillTx/>
                  <a:latin typeface="Arial" panose="020B0604020202020204"/>
                  <a:ea typeface="+mn-ea"/>
                  <a:cs typeface="+mn-cs"/>
                </a:rPr>
                <a:t> / </a:t>
              </a:r>
              <a:r>
                <a:rPr kumimoji="0" lang="nb-NO" sz="1400" b="0" i="0" u="none" strike="noStrike" kern="1200" cap="none" spc="0" normalizeH="0" noProof="0" dirty="0" err="1">
                  <a:ln>
                    <a:noFill/>
                  </a:ln>
                  <a:solidFill>
                    <a:srgbClr val="2B2929"/>
                  </a:solidFill>
                  <a:effectLst/>
                  <a:uLnTx/>
                  <a:uFillTx/>
                  <a:latin typeface="Arial" panose="020B0604020202020204"/>
                  <a:ea typeface="+mn-ea"/>
                  <a:cs typeface="+mn-cs"/>
                </a:rPr>
                <a:t>Nutzung</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1" name="Gruppe 40">
            <a:extLst>
              <a:ext uri="{FF2B5EF4-FFF2-40B4-BE49-F238E27FC236}">
                <a16:creationId xmlns:a16="http://schemas.microsoft.com/office/drawing/2014/main" id="{FFBA203E-EF5B-4A28-9DEF-AAA226457D9E}"/>
              </a:ext>
            </a:extLst>
          </p:cNvPr>
          <p:cNvGrpSpPr/>
          <p:nvPr/>
        </p:nvGrpSpPr>
        <p:grpSpPr>
          <a:xfrm>
            <a:off x="5125019" y="5132512"/>
            <a:ext cx="1584614" cy="1323247"/>
            <a:chOff x="5125019" y="5065209"/>
            <a:chExt cx="1584614" cy="1323247"/>
          </a:xfrm>
        </p:grpSpPr>
        <p:grpSp>
          <p:nvGrpSpPr>
            <p:cNvPr id="314" name="Group 313">
              <a:extLst>
                <a:ext uri="{FF2B5EF4-FFF2-40B4-BE49-F238E27FC236}">
                  <a16:creationId xmlns:a16="http://schemas.microsoft.com/office/drawing/2014/main" id="{50B789F2-D113-4DB2-B47A-53B9A38ADAF1}"/>
                </a:ext>
              </a:extLst>
            </p:cNvPr>
            <p:cNvGrpSpPr/>
            <p:nvPr/>
          </p:nvGrpSpPr>
          <p:grpSpPr>
            <a:xfrm>
              <a:off x="5583002" y="5065209"/>
              <a:ext cx="724724" cy="989553"/>
              <a:chOff x="3748488" y="4940458"/>
              <a:chExt cx="1139605" cy="1556039"/>
            </a:xfrm>
          </p:grpSpPr>
          <p:grpSp>
            <p:nvGrpSpPr>
              <p:cNvPr id="315" name="Group 314">
                <a:extLst>
                  <a:ext uri="{FF2B5EF4-FFF2-40B4-BE49-F238E27FC236}">
                    <a16:creationId xmlns:a16="http://schemas.microsoft.com/office/drawing/2014/main" id="{81069B82-363B-4203-93EE-BE07A8141C3B}"/>
                  </a:ext>
                </a:extLst>
              </p:cNvPr>
              <p:cNvGrpSpPr>
                <a:grpSpLocks noChangeAspect="1"/>
              </p:cNvGrpSpPr>
              <p:nvPr/>
            </p:nvGrpSpPr>
            <p:grpSpPr>
              <a:xfrm>
                <a:off x="3748488" y="4940458"/>
                <a:ext cx="1005734" cy="1556039"/>
                <a:chOff x="9521865" y="343346"/>
                <a:chExt cx="1983242" cy="3068421"/>
              </a:xfrm>
            </p:grpSpPr>
            <p:sp>
              <p:nvSpPr>
                <p:cNvPr id="317" name="Rektangel 58">
                  <a:extLst>
                    <a:ext uri="{FF2B5EF4-FFF2-40B4-BE49-F238E27FC236}">
                      <a16:creationId xmlns:a16="http://schemas.microsoft.com/office/drawing/2014/main" id="{4C624861-682D-41FB-A897-F1E4D128DE17}"/>
                    </a:ext>
                  </a:extLst>
                </p:cNvPr>
                <p:cNvSpPr/>
                <p:nvPr/>
              </p:nvSpPr>
              <p:spPr>
                <a:xfrm>
                  <a:off x="9521865" y="343346"/>
                  <a:ext cx="1983242" cy="3068421"/>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18" name="Rektangel: avrundede hjørner 79">
                  <a:extLst>
                    <a:ext uri="{FF2B5EF4-FFF2-40B4-BE49-F238E27FC236}">
                      <a16:creationId xmlns:a16="http://schemas.microsoft.com/office/drawing/2014/main" id="{79A3102D-8A30-4943-A9E6-73F3CB87D0C4}"/>
                    </a:ext>
                  </a:extLst>
                </p:cNvPr>
                <p:cNvSpPr/>
                <p:nvPr/>
              </p:nvSpPr>
              <p:spPr>
                <a:xfrm>
                  <a:off x="10222525" y="3065072"/>
                  <a:ext cx="581921" cy="182133"/>
                </a:xfrm>
                <a:prstGeom prst="roundRect">
                  <a:avLst/>
                </a:prstGeom>
                <a:solidFill>
                  <a:srgbClr val="A7D4DE"/>
                </a:solidFill>
                <a:ln w="28575">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319" name="Rett linje 87">
                  <a:extLst>
                    <a:ext uri="{FF2B5EF4-FFF2-40B4-BE49-F238E27FC236}">
                      <a16:creationId xmlns:a16="http://schemas.microsoft.com/office/drawing/2014/main" id="{E4457BBA-CA94-4803-B1EE-30A9F746B68D}"/>
                    </a:ext>
                  </a:extLst>
                </p:cNvPr>
                <p:cNvCxnSpPr>
                  <a:cxnSpLocks/>
                </p:cNvCxnSpPr>
                <p:nvPr/>
              </p:nvCxnSpPr>
              <p:spPr>
                <a:xfrm>
                  <a:off x="9728274" y="1773264"/>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0" name="Rektangel 3">
                  <a:extLst>
                    <a:ext uri="{FF2B5EF4-FFF2-40B4-BE49-F238E27FC236}">
                      <a16:creationId xmlns:a16="http://schemas.microsoft.com/office/drawing/2014/main" id="{2DDEBB07-2114-4353-933F-F29BCCD23560}"/>
                    </a:ext>
                  </a:extLst>
                </p:cNvPr>
                <p:cNvSpPr/>
                <p:nvPr/>
              </p:nvSpPr>
              <p:spPr>
                <a:xfrm>
                  <a:off x="9753439" y="2214497"/>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ktangel 89">
                  <a:extLst>
                    <a:ext uri="{FF2B5EF4-FFF2-40B4-BE49-F238E27FC236}">
                      <a16:creationId xmlns:a16="http://schemas.microsoft.com/office/drawing/2014/main" id="{C9FB5B82-30ED-4BB0-A6C3-DB1BDBC089A2}"/>
                    </a:ext>
                  </a:extLst>
                </p:cNvPr>
                <p:cNvSpPr/>
                <p:nvPr/>
              </p:nvSpPr>
              <p:spPr>
                <a:xfrm>
                  <a:off x="9753439" y="2538587"/>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2" name="Rett linje 90">
                  <a:extLst>
                    <a:ext uri="{FF2B5EF4-FFF2-40B4-BE49-F238E27FC236}">
                      <a16:creationId xmlns:a16="http://schemas.microsoft.com/office/drawing/2014/main" id="{8463A622-24AB-4855-B3C1-5E8D6F6DA55C}"/>
                    </a:ext>
                  </a:extLst>
                </p:cNvPr>
                <p:cNvCxnSpPr>
                  <a:cxnSpLocks/>
                </p:cNvCxnSpPr>
                <p:nvPr/>
              </p:nvCxnSpPr>
              <p:spPr>
                <a:xfrm>
                  <a:off x="10086518" y="2324549"/>
                  <a:ext cx="121652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3" name="Rett linje 191">
                  <a:extLst>
                    <a:ext uri="{FF2B5EF4-FFF2-40B4-BE49-F238E27FC236}">
                      <a16:creationId xmlns:a16="http://schemas.microsoft.com/office/drawing/2014/main" id="{B39CC898-6AED-46B0-AA68-8B5DD584DCBF}"/>
                    </a:ext>
                  </a:extLst>
                </p:cNvPr>
                <p:cNvCxnSpPr>
                  <a:cxnSpLocks/>
                </p:cNvCxnSpPr>
                <p:nvPr/>
              </p:nvCxnSpPr>
              <p:spPr>
                <a:xfrm>
                  <a:off x="9728274" y="1554189"/>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4" name="Rett linje 192">
                  <a:extLst>
                    <a:ext uri="{FF2B5EF4-FFF2-40B4-BE49-F238E27FC236}">
                      <a16:creationId xmlns:a16="http://schemas.microsoft.com/office/drawing/2014/main" id="{1FEBE7E2-1DEE-456E-9B07-206AC4AAEE21}"/>
                    </a:ext>
                  </a:extLst>
                </p:cNvPr>
                <p:cNvCxnSpPr>
                  <a:cxnSpLocks/>
                </p:cNvCxnSpPr>
                <p:nvPr/>
              </p:nvCxnSpPr>
              <p:spPr>
                <a:xfrm>
                  <a:off x="9728274" y="1327281"/>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5" name="Rett linje 193">
                  <a:extLst>
                    <a:ext uri="{FF2B5EF4-FFF2-40B4-BE49-F238E27FC236}">
                      <a16:creationId xmlns:a16="http://schemas.microsoft.com/office/drawing/2014/main" id="{10FD141D-1755-4EB1-AF4A-F0001F457273}"/>
                    </a:ext>
                  </a:extLst>
                </p:cNvPr>
                <p:cNvCxnSpPr>
                  <a:cxnSpLocks/>
                </p:cNvCxnSpPr>
                <p:nvPr/>
              </p:nvCxnSpPr>
              <p:spPr>
                <a:xfrm>
                  <a:off x="9728274" y="1087917"/>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6" name="Rett linje 194">
                  <a:extLst>
                    <a:ext uri="{FF2B5EF4-FFF2-40B4-BE49-F238E27FC236}">
                      <a16:creationId xmlns:a16="http://schemas.microsoft.com/office/drawing/2014/main" id="{FC72775E-549F-4DC4-A40A-7B421DE2A16E}"/>
                    </a:ext>
                  </a:extLst>
                </p:cNvPr>
                <p:cNvCxnSpPr>
                  <a:cxnSpLocks/>
                </p:cNvCxnSpPr>
                <p:nvPr/>
              </p:nvCxnSpPr>
              <p:spPr>
                <a:xfrm>
                  <a:off x="9728274" y="2023816"/>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7" name="Rett linje 197">
                  <a:extLst>
                    <a:ext uri="{FF2B5EF4-FFF2-40B4-BE49-F238E27FC236}">
                      <a16:creationId xmlns:a16="http://schemas.microsoft.com/office/drawing/2014/main" id="{EF37CFE8-4C88-420A-B158-E0A4B8B1A05E}"/>
                    </a:ext>
                  </a:extLst>
                </p:cNvPr>
                <p:cNvCxnSpPr>
                  <a:cxnSpLocks/>
                </p:cNvCxnSpPr>
                <p:nvPr/>
              </p:nvCxnSpPr>
              <p:spPr>
                <a:xfrm>
                  <a:off x="10072199" y="2629653"/>
                  <a:ext cx="121652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8" name="Ellipse 201">
                  <a:extLst>
                    <a:ext uri="{FF2B5EF4-FFF2-40B4-BE49-F238E27FC236}">
                      <a16:creationId xmlns:a16="http://schemas.microsoft.com/office/drawing/2014/main" id="{7CB6496E-FED3-4316-B38E-C9200273FB0C}"/>
                    </a:ext>
                  </a:extLst>
                </p:cNvPr>
                <p:cNvSpPr/>
                <p:nvPr/>
              </p:nvSpPr>
              <p:spPr>
                <a:xfrm>
                  <a:off x="9660962" y="452322"/>
                  <a:ext cx="486714" cy="485227"/>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29" name="Grafikk 205" descr="Bokmerke med heldekkende fyll">
                  <a:extLst>
                    <a:ext uri="{FF2B5EF4-FFF2-40B4-BE49-F238E27FC236}">
                      <a16:creationId xmlns:a16="http://schemas.microsoft.com/office/drawing/2014/main" id="{FB56AB59-8BC9-4116-ABD2-2CAC2184FD25}"/>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9708490" y="515365"/>
                  <a:ext cx="391658" cy="391658"/>
                </a:xfrm>
                <a:prstGeom prst="rect">
                  <a:avLst/>
                </a:prstGeom>
              </p:spPr>
            </p:pic>
          </p:grpSp>
          <p:sp>
            <p:nvSpPr>
              <p:cNvPr id="316" name="TextBox 315">
                <a:extLst>
                  <a:ext uri="{FF2B5EF4-FFF2-40B4-BE49-F238E27FC236}">
                    <a16:creationId xmlns:a16="http://schemas.microsoft.com/office/drawing/2014/main" id="{31DA242A-1B60-4F01-98CC-A4367D26BD99}"/>
                  </a:ext>
                </a:extLst>
              </p:cNvPr>
              <p:cNvSpPr txBox="1"/>
              <p:nvPr/>
            </p:nvSpPr>
            <p:spPr>
              <a:xfrm>
                <a:off x="3934165" y="5017303"/>
                <a:ext cx="953928" cy="290381"/>
              </a:xfrm>
              <a:prstGeom prst="rect">
                <a:avLst/>
              </a:prstGeom>
              <a:noFill/>
            </p:spPr>
            <p:txBody>
              <a:bodyPr wrap="square" rtlCol="0">
                <a:spAutoFit/>
              </a:bodyPr>
              <a:lstStyle/>
              <a:p>
                <a:r>
                  <a:rPr lang="nb-NO" sz="600">
                    <a:solidFill>
                      <a:schemeClr val="accent1"/>
                    </a:solidFill>
                  </a:rPr>
                  <a:t>Web Form</a:t>
                </a:r>
                <a:endParaRPr lang="nb-NO" sz="1600">
                  <a:solidFill>
                    <a:schemeClr val="accent1"/>
                  </a:solidFill>
                </a:endParaRPr>
              </a:p>
            </p:txBody>
          </p:sp>
        </p:grpSp>
        <p:sp>
          <p:nvSpPr>
            <p:cNvPr id="354" name="TekstSylinder 159">
              <a:extLst>
                <a:ext uri="{FF2B5EF4-FFF2-40B4-BE49-F238E27FC236}">
                  <a16:creationId xmlns:a16="http://schemas.microsoft.com/office/drawing/2014/main" id="{DC986379-DC65-415F-99CC-62A8CD7EC06F}"/>
                </a:ext>
              </a:extLst>
            </p:cNvPr>
            <p:cNvSpPr txBox="1"/>
            <p:nvPr/>
          </p:nvSpPr>
          <p:spPr>
            <a:xfrm>
              <a:off x="5125019" y="6080679"/>
              <a:ext cx="158461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err="1">
                  <a:ln>
                    <a:noFill/>
                  </a:ln>
                  <a:solidFill>
                    <a:srgbClr val="2B2929"/>
                  </a:solidFill>
                  <a:effectLst/>
                  <a:uLnTx/>
                  <a:uFillTx/>
                  <a:latin typeface="Arial" panose="020B0604020202020204"/>
                  <a:ea typeface="+mn-ea"/>
                  <a:cs typeface="+mn-cs"/>
                </a:rPr>
                <a:t>Auftragsformular</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3" name="Gruppe 42">
            <a:extLst>
              <a:ext uri="{FF2B5EF4-FFF2-40B4-BE49-F238E27FC236}">
                <a16:creationId xmlns:a16="http://schemas.microsoft.com/office/drawing/2014/main" id="{2F9C6E66-7DE9-45E9-AC02-CB28C13B01A2}"/>
              </a:ext>
            </a:extLst>
          </p:cNvPr>
          <p:cNvGrpSpPr/>
          <p:nvPr/>
        </p:nvGrpSpPr>
        <p:grpSpPr>
          <a:xfrm>
            <a:off x="5264185" y="1434757"/>
            <a:ext cx="1362249" cy="828476"/>
            <a:chOff x="5264185" y="1434757"/>
            <a:chExt cx="1362249" cy="828476"/>
          </a:xfrm>
        </p:grpSpPr>
        <p:pic>
          <p:nvPicPr>
            <p:cNvPr id="13" name="Grafikk 12" descr="Sky med heldekkende fyll">
              <a:extLst>
                <a:ext uri="{FF2B5EF4-FFF2-40B4-BE49-F238E27FC236}">
                  <a16:creationId xmlns:a16="http://schemas.microsoft.com/office/drawing/2014/main" id="{C939EF90-76EA-4911-A360-CEE3BB3BB0E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564669" y="1434757"/>
              <a:ext cx="744306" cy="744307"/>
            </a:xfrm>
            <a:prstGeom prst="rect">
              <a:avLst/>
            </a:prstGeom>
          </p:spPr>
        </p:pic>
        <p:sp>
          <p:nvSpPr>
            <p:cNvPr id="355" name="TekstSylinder 159">
              <a:extLst>
                <a:ext uri="{FF2B5EF4-FFF2-40B4-BE49-F238E27FC236}">
                  <a16:creationId xmlns:a16="http://schemas.microsoft.com/office/drawing/2014/main" id="{EB6BDE8F-5AA4-425E-A532-E0286BD3087E}"/>
                </a:ext>
              </a:extLst>
            </p:cNvPr>
            <p:cNvSpPr txBox="1"/>
            <p:nvPr/>
          </p:nvSpPr>
          <p:spPr>
            <a:xfrm>
              <a:off x="5264185" y="1955456"/>
              <a:ext cx="136224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err="1">
                  <a:ln>
                    <a:noFill/>
                  </a:ln>
                  <a:solidFill>
                    <a:srgbClr val="2B2929"/>
                  </a:solidFill>
                  <a:effectLst/>
                  <a:uLnTx/>
                  <a:uFillTx/>
                  <a:latin typeface="Arial" panose="020B0604020202020204"/>
                  <a:ea typeface="+mn-ea"/>
                  <a:cs typeface="+mn-cs"/>
                </a:rPr>
                <a:t>Login</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sp>
        <p:nvSpPr>
          <p:cNvPr id="356" name="Tittel 50">
            <a:extLst>
              <a:ext uri="{FF2B5EF4-FFF2-40B4-BE49-F238E27FC236}">
                <a16:creationId xmlns:a16="http://schemas.microsoft.com/office/drawing/2014/main" id="{DBDADE86-E691-4394-B176-79825227BEC7}"/>
              </a:ext>
            </a:extLst>
          </p:cNvPr>
          <p:cNvSpPr>
            <a:spLocks noGrp="1"/>
          </p:cNvSpPr>
          <p:nvPr>
            <p:ph type="title"/>
          </p:nvPr>
        </p:nvSpPr>
        <p:spPr>
          <a:xfrm>
            <a:off x="846091" y="480165"/>
            <a:ext cx="10515600" cy="851941"/>
          </a:xfrm>
        </p:spPr>
        <p:txBody>
          <a:bodyPr>
            <a:normAutofit/>
          </a:bodyPr>
          <a:lstStyle/>
          <a:p>
            <a:pPr algn="ctr"/>
            <a:r>
              <a:rPr lang="nb-NO" dirty="0" err="1"/>
              <a:t>Customer</a:t>
            </a:r>
            <a:r>
              <a:rPr lang="nb-NO" dirty="0"/>
              <a:t> </a:t>
            </a:r>
            <a:r>
              <a:rPr lang="nb-NO" dirty="0" err="1"/>
              <a:t>Engagement</a:t>
            </a:r>
            <a:r>
              <a:rPr lang="nb-NO" dirty="0"/>
              <a:t> Platform</a:t>
            </a:r>
            <a:endParaRPr lang="en-US" dirty="0"/>
          </a:p>
        </p:txBody>
      </p:sp>
      <p:pic>
        <p:nvPicPr>
          <p:cNvPr id="357" name="Graphic 312" descr="Arrow: Straight with solid fill">
            <a:extLst>
              <a:ext uri="{FF2B5EF4-FFF2-40B4-BE49-F238E27FC236}">
                <a16:creationId xmlns:a16="http://schemas.microsoft.com/office/drawing/2014/main" id="{3D7D22ED-4B0A-4B10-9D2D-F656159F97E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5755499" y="2225078"/>
            <a:ext cx="323987" cy="323986"/>
          </a:xfrm>
          <a:prstGeom prst="rect">
            <a:avLst/>
          </a:prstGeom>
        </p:spPr>
      </p:pic>
      <p:grpSp>
        <p:nvGrpSpPr>
          <p:cNvPr id="11" name="Gruppe 10">
            <a:extLst>
              <a:ext uri="{FF2B5EF4-FFF2-40B4-BE49-F238E27FC236}">
                <a16:creationId xmlns:a16="http://schemas.microsoft.com/office/drawing/2014/main" id="{3587537B-7AE1-4673-B707-80850B06F7E6}"/>
              </a:ext>
            </a:extLst>
          </p:cNvPr>
          <p:cNvGrpSpPr/>
          <p:nvPr/>
        </p:nvGrpSpPr>
        <p:grpSpPr>
          <a:xfrm>
            <a:off x="2030466" y="1675040"/>
            <a:ext cx="2405938" cy="1652459"/>
            <a:chOff x="889402" y="1375822"/>
            <a:chExt cx="2405938" cy="1652459"/>
          </a:xfrm>
        </p:grpSpPr>
        <p:sp>
          <p:nvSpPr>
            <p:cNvPr id="235" name="TekstSylinder 159">
              <a:extLst>
                <a:ext uri="{FF2B5EF4-FFF2-40B4-BE49-F238E27FC236}">
                  <a16:creationId xmlns:a16="http://schemas.microsoft.com/office/drawing/2014/main" id="{CE2DE1DC-FBEF-49A2-8245-9CD179CB8E26}"/>
                </a:ext>
              </a:extLst>
            </p:cNvPr>
            <p:cNvSpPr txBox="1"/>
            <p:nvPr/>
          </p:nvSpPr>
          <p:spPr>
            <a:xfrm>
              <a:off x="889402" y="1375822"/>
              <a:ext cx="240593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err="1">
                  <a:ln>
                    <a:noFill/>
                  </a:ln>
                  <a:solidFill>
                    <a:srgbClr val="2B2929"/>
                  </a:solidFill>
                  <a:effectLst/>
                  <a:uLnTx/>
                  <a:uFillTx/>
                  <a:latin typeface="Arial" panose="020B0604020202020204"/>
                  <a:ea typeface="+mn-ea"/>
                  <a:cs typeface="+mn-cs"/>
                </a:rPr>
                <a:t>Informationen</a:t>
              </a: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400" b="0" i="0" u="none" strike="noStrike" kern="1200" cap="none" spc="0" normalizeH="0" baseline="0" noProof="0" dirty="0" err="1">
                  <a:ln>
                    <a:noFill/>
                  </a:ln>
                  <a:solidFill>
                    <a:srgbClr val="2B2929"/>
                  </a:solidFill>
                  <a:effectLst/>
                  <a:uLnTx/>
                  <a:uFillTx/>
                  <a:latin typeface="Arial" panose="020B0604020202020204"/>
                  <a:ea typeface="+mn-ea"/>
                  <a:cs typeface="+mn-cs"/>
                </a:rPr>
                <a:t>zur</a:t>
              </a: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 Person </a:t>
              </a:r>
              <a:r>
                <a:rPr kumimoji="0" lang="nb-NO" sz="1400" b="0" i="0" u="none" strike="noStrike" kern="1200" cap="none" spc="0" normalizeH="0" baseline="0" noProof="0" dirty="0" err="1">
                  <a:ln>
                    <a:noFill/>
                  </a:ln>
                  <a:solidFill>
                    <a:srgbClr val="2B2929"/>
                  </a:solidFill>
                  <a:effectLst/>
                  <a:uLnTx/>
                  <a:uFillTx/>
                  <a:latin typeface="Arial" panose="020B0604020202020204"/>
                  <a:ea typeface="+mn-ea"/>
                  <a:cs typeface="+mn-cs"/>
                </a:rPr>
                <a:t>einschließlich</a:t>
              </a: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 DSGVO (</a:t>
              </a:r>
              <a:r>
                <a:rPr kumimoji="0" lang="nb-NO" sz="1400" b="0" i="0" u="none" strike="noStrike" kern="1200" cap="none" spc="0" normalizeH="0" baseline="0" noProof="0" dirty="0" err="1">
                  <a:ln>
                    <a:noFill/>
                  </a:ln>
                  <a:solidFill>
                    <a:srgbClr val="2B2929"/>
                  </a:solidFill>
                  <a:effectLst/>
                  <a:uLnTx/>
                  <a:uFillTx/>
                  <a:latin typeface="Arial" panose="020B0604020202020204"/>
                  <a:ea typeface="+mn-ea"/>
                  <a:cs typeface="+mn-cs"/>
                </a:rPr>
                <a:t>Einwilligung</a:t>
              </a: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37" name="Gruppe 36">
              <a:extLst>
                <a:ext uri="{FF2B5EF4-FFF2-40B4-BE49-F238E27FC236}">
                  <a16:creationId xmlns:a16="http://schemas.microsoft.com/office/drawing/2014/main" id="{4B4D41CC-33C5-4963-A5C6-7A357BAC2019}"/>
                </a:ext>
              </a:extLst>
            </p:cNvPr>
            <p:cNvGrpSpPr/>
            <p:nvPr/>
          </p:nvGrpSpPr>
          <p:grpSpPr>
            <a:xfrm>
              <a:off x="1495869" y="2076515"/>
              <a:ext cx="1155558" cy="824456"/>
              <a:chOff x="1915188" y="2623757"/>
              <a:chExt cx="1155558" cy="824456"/>
            </a:xfrm>
          </p:grpSpPr>
          <p:grpSp>
            <p:nvGrpSpPr>
              <p:cNvPr id="3" name="Gruppe 25">
                <a:extLst>
                  <a:ext uri="{FF2B5EF4-FFF2-40B4-BE49-F238E27FC236}">
                    <a16:creationId xmlns:a16="http://schemas.microsoft.com/office/drawing/2014/main" id="{5FD76794-2DC0-4F0B-A95A-BF08D9F399E5}"/>
                  </a:ext>
                </a:extLst>
              </p:cNvPr>
              <p:cNvGrpSpPr>
                <a:grpSpLocks noChangeAspect="1"/>
              </p:cNvGrpSpPr>
              <p:nvPr/>
            </p:nvGrpSpPr>
            <p:grpSpPr>
              <a:xfrm>
                <a:off x="1935632" y="2645249"/>
                <a:ext cx="1135114" cy="802964"/>
                <a:chOff x="4696484" y="1818425"/>
                <a:chExt cx="3352800" cy="2371725"/>
              </a:xfrm>
            </p:grpSpPr>
            <p:grpSp>
              <p:nvGrpSpPr>
                <p:cNvPr id="91" name="Gruppe 99">
                  <a:extLst>
                    <a:ext uri="{FF2B5EF4-FFF2-40B4-BE49-F238E27FC236}">
                      <a16:creationId xmlns:a16="http://schemas.microsoft.com/office/drawing/2014/main" id="{889FF942-D1B1-49C7-9829-6C4813F175A1}"/>
                    </a:ext>
                  </a:extLst>
                </p:cNvPr>
                <p:cNvGrpSpPr/>
                <p:nvPr/>
              </p:nvGrpSpPr>
              <p:grpSpPr>
                <a:xfrm>
                  <a:off x="4696484" y="1818425"/>
                  <a:ext cx="3352800" cy="2371725"/>
                  <a:chOff x="1333500" y="2085975"/>
                  <a:chExt cx="3352800" cy="2371725"/>
                </a:xfrm>
              </p:grpSpPr>
              <p:sp>
                <p:nvSpPr>
                  <p:cNvPr id="104" name="Rektangel 100">
                    <a:extLst>
                      <a:ext uri="{FF2B5EF4-FFF2-40B4-BE49-F238E27FC236}">
                        <a16:creationId xmlns:a16="http://schemas.microsoft.com/office/drawing/2014/main" id="{1D8DFCA9-C084-45DF-890D-EF49BC56F36D}"/>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5" name="Rektangel 101">
                    <a:extLst>
                      <a:ext uri="{FF2B5EF4-FFF2-40B4-BE49-F238E27FC236}">
                        <a16:creationId xmlns:a16="http://schemas.microsoft.com/office/drawing/2014/main" id="{08A33F91-CE19-4852-9532-030E2A4D0B62}"/>
                      </a:ext>
                    </a:extLst>
                  </p:cNvPr>
                  <p:cNvSpPr/>
                  <p:nvPr/>
                </p:nvSpPr>
                <p:spPr>
                  <a:xfrm>
                    <a:off x="1457324" y="2181224"/>
                    <a:ext cx="3152777" cy="348189"/>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grpSp>
                <p:nvGrpSpPr>
                  <p:cNvPr id="106" name="Gruppe 102">
                    <a:extLst>
                      <a:ext uri="{FF2B5EF4-FFF2-40B4-BE49-F238E27FC236}">
                        <a16:creationId xmlns:a16="http://schemas.microsoft.com/office/drawing/2014/main" id="{6692D087-FECA-4633-BE49-792219202751}"/>
                      </a:ext>
                    </a:extLst>
                  </p:cNvPr>
                  <p:cNvGrpSpPr/>
                  <p:nvPr/>
                </p:nvGrpSpPr>
                <p:grpSpPr>
                  <a:xfrm>
                    <a:off x="1522674" y="2578084"/>
                    <a:ext cx="701413" cy="698196"/>
                    <a:chOff x="5676900" y="2581543"/>
                    <a:chExt cx="838200" cy="790575"/>
                  </a:xfrm>
                </p:grpSpPr>
                <p:sp>
                  <p:nvSpPr>
                    <p:cNvPr id="115" name="Ellipse 118">
                      <a:extLst>
                        <a:ext uri="{FF2B5EF4-FFF2-40B4-BE49-F238E27FC236}">
                          <a16:creationId xmlns:a16="http://schemas.microsoft.com/office/drawing/2014/main" id="{43910698-B3E4-42F2-805E-2C9FD3BEAC06}"/>
                        </a:ext>
                      </a:extLst>
                    </p:cNvPr>
                    <p:cNvSpPr/>
                    <p:nvPr/>
                  </p:nvSpPr>
                  <p:spPr>
                    <a:xfrm>
                      <a:off x="5676900" y="2581543"/>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6" name="Grafikk 119" descr="Bruker med heldekkende fyll">
                      <a:extLst>
                        <a:ext uri="{FF2B5EF4-FFF2-40B4-BE49-F238E27FC236}">
                          <a16:creationId xmlns:a16="http://schemas.microsoft.com/office/drawing/2014/main" id="{E47A8CC6-5F54-4953-8178-AA590B7A0878}"/>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5748338" y="2629169"/>
                      <a:ext cx="695325" cy="695324"/>
                    </a:xfrm>
                    <a:prstGeom prst="rect">
                      <a:avLst/>
                    </a:prstGeom>
                  </p:spPr>
                </p:pic>
              </p:grpSp>
              <p:cxnSp>
                <p:nvCxnSpPr>
                  <p:cNvPr id="107" name="Rett linje 103">
                    <a:extLst>
                      <a:ext uri="{FF2B5EF4-FFF2-40B4-BE49-F238E27FC236}">
                        <a16:creationId xmlns:a16="http://schemas.microsoft.com/office/drawing/2014/main" id="{2C793CB8-A537-4DD0-A07F-27C64BE7E01F}"/>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8" name="Rett linje 104">
                    <a:extLst>
                      <a:ext uri="{FF2B5EF4-FFF2-40B4-BE49-F238E27FC236}">
                        <a16:creationId xmlns:a16="http://schemas.microsoft.com/office/drawing/2014/main" id="{9AF96FB2-45EF-4B8B-B6C8-65B08ABB3438}"/>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9" name="Rett linje 105">
                    <a:extLst>
                      <a:ext uri="{FF2B5EF4-FFF2-40B4-BE49-F238E27FC236}">
                        <a16:creationId xmlns:a16="http://schemas.microsoft.com/office/drawing/2014/main" id="{16DA5CA5-4293-4539-B3D5-9BB9C861E80C}"/>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10" name="Gruppe 110">
                    <a:extLst>
                      <a:ext uri="{FF2B5EF4-FFF2-40B4-BE49-F238E27FC236}">
                        <a16:creationId xmlns:a16="http://schemas.microsoft.com/office/drawing/2014/main" id="{23133D40-7556-4A51-9D3A-6B5FA3C8FFC8}"/>
                      </a:ext>
                    </a:extLst>
                  </p:cNvPr>
                  <p:cNvGrpSpPr/>
                  <p:nvPr/>
                </p:nvGrpSpPr>
                <p:grpSpPr>
                  <a:xfrm>
                    <a:off x="4376737" y="2278856"/>
                    <a:ext cx="171450" cy="78581"/>
                    <a:chOff x="3910012" y="2269331"/>
                    <a:chExt cx="171450" cy="78581"/>
                  </a:xfrm>
                </p:grpSpPr>
                <p:cxnSp>
                  <p:nvCxnSpPr>
                    <p:cNvPr id="112" name="Rett linje 115">
                      <a:extLst>
                        <a:ext uri="{FF2B5EF4-FFF2-40B4-BE49-F238E27FC236}">
                          <a16:creationId xmlns:a16="http://schemas.microsoft.com/office/drawing/2014/main" id="{5000E0D2-1E05-470D-9377-78E134E49EA9}"/>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3" name="Rett linje 116">
                      <a:extLst>
                        <a:ext uri="{FF2B5EF4-FFF2-40B4-BE49-F238E27FC236}">
                          <a16:creationId xmlns:a16="http://schemas.microsoft.com/office/drawing/2014/main" id="{B78224B6-F75B-4DBF-8723-24E560F72D9F}"/>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4" name="Rett linje 117">
                      <a:extLst>
                        <a:ext uri="{FF2B5EF4-FFF2-40B4-BE49-F238E27FC236}">
                          <a16:creationId xmlns:a16="http://schemas.microsoft.com/office/drawing/2014/main" id="{5E36C8DF-86CE-4C96-AD39-9A80DDA3F54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11" name="Grafikk 111" descr="Stjerne kontur">
                    <a:extLst>
                      <a:ext uri="{FF2B5EF4-FFF2-40B4-BE49-F238E27FC236}">
                        <a16:creationId xmlns:a16="http://schemas.microsoft.com/office/drawing/2014/main" id="{366698E7-656F-4262-A957-006B5B65D127}"/>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sp>
              <p:nvSpPr>
                <p:cNvPr id="92" name="Rektangel: avrundede hjørner 163">
                  <a:extLst>
                    <a:ext uri="{FF2B5EF4-FFF2-40B4-BE49-F238E27FC236}">
                      <a16:creationId xmlns:a16="http://schemas.microsoft.com/office/drawing/2014/main" id="{EDB64E56-79AF-428D-9D4F-F32B0223B470}"/>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93" name="Rett linje 164">
                  <a:extLst>
                    <a:ext uri="{FF2B5EF4-FFF2-40B4-BE49-F238E27FC236}">
                      <a16:creationId xmlns:a16="http://schemas.microsoft.com/office/drawing/2014/main" id="{0F314F27-FCB2-4912-9F3D-95903F4B9D50}"/>
                    </a:ext>
                  </a:extLst>
                </p:cNvPr>
                <p:cNvCxnSpPr>
                  <a:cxnSpLocks/>
                </p:cNvCxnSpPr>
                <p:nvPr/>
              </p:nvCxnSpPr>
              <p:spPr>
                <a:xfrm flipV="1">
                  <a:off x="4870992" y="3173392"/>
                  <a:ext cx="3058850" cy="3335"/>
                </a:xfrm>
                <a:prstGeom prst="line">
                  <a:avLst/>
                </a:prstGeom>
                <a:ln w="25400">
                  <a:solidFill>
                    <a:srgbClr val="005E58"/>
                  </a:solidFill>
                </a:ln>
              </p:spPr>
              <p:style>
                <a:lnRef idx="1">
                  <a:schemeClr val="dk1"/>
                </a:lnRef>
                <a:fillRef idx="0">
                  <a:schemeClr val="dk1"/>
                </a:fillRef>
                <a:effectRef idx="0">
                  <a:schemeClr val="dk1"/>
                </a:effectRef>
                <a:fontRef idx="minor">
                  <a:schemeClr val="tx1"/>
                </a:fontRef>
              </p:style>
            </p:cxnSp>
            <p:cxnSp>
              <p:nvCxnSpPr>
                <p:cNvPr id="94" name="Rett linje 165">
                  <a:extLst>
                    <a:ext uri="{FF2B5EF4-FFF2-40B4-BE49-F238E27FC236}">
                      <a16:creationId xmlns:a16="http://schemas.microsoft.com/office/drawing/2014/main" id="{E859588A-E462-4EA4-9D17-850B64569D2B}"/>
                    </a:ext>
                  </a:extLst>
                </p:cNvPr>
                <p:cNvCxnSpPr>
                  <a:cxnSpLocks/>
                </p:cNvCxnSpPr>
                <p:nvPr/>
              </p:nvCxnSpPr>
              <p:spPr>
                <a:xfrm>
                  <a:off x="5131902" y="3424157"/>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166">
                  <a:extLst>
                    <a:ext uri="{FF2B5EF4-FFF2-40B4-BE49-F238E27FC236}">
                      <a16:creationId xmlns:a16="http://schemas.microsoft.com/office/drawing/2014/main" id="{B5829DF3-5734-445A-A9C2-910A8F21A875}"/>
                    </a:ext>
                  </a:extLst>
                </p:cNvPr>
                <p:cNvCxnSpPr>
                  <a:cxnSpLocks/>
                </p:cNvCxnSpPr>
                <p:nvPr/>
              </p:nvCxnSpPr>
              <p:spPr>
                <a:xfrm>
                  <a:off x="5126623" y="3554171"/>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Rett linje 167">
                  <a:extLst>
                    <a:ext uri="{FF2B5EF4-FFF2-40B4-BE49-F238E27FC236}">
                      <a16:creationId xmlns:a16="http://schemas.microsoft.com/office/drawing/2014/main" id="{F62FF754-093E-41FB-A59A-1CD7BFBA474C}"/>
                    </a:ext>
                  </a:extLst>
                </p:cNvPr>
                <p:cNvCxnSpPr>
                  <a:cxnSpLocks/>
                </p:cNvCxnSpPr>
                <p:nvPr/>
              </p:nvCxnSpPr>
              <p:spPr>
                <a:xfrm>
                  <a:off x="5126623" y="3677878"/>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Rett linje 169">
                  <a:extLst>
                    <a:ext uri="{FF2B5EF4-FFF2-40B4-BE49-F238E27FC236}">
                      <a16:creationId xmlns:a16="http://schemas.microsoft.com/office/drawing/2014/main" id="{AA9415E5-DE6E-4D1B-A309-CF36DC3299D5}"/>
                    </a:ext>
                  </a:extLst>
                </p:cNvPr>
                <p:cNvCxnSpPr>
                  <a:cxnSpLocks/>
                </p:cNvCxnSpPr>
                <p:nvPr/>
              </p:nvCxnSpPr>
              <p:spPr>
                <a:xfrm>
                  <a:off x="5131902"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Rett linje 170">
                  <a:extLst>
                    <a:ext uri="{FF2B5EF4-FFF2-40B4-BE49-F238E27FC236}">
                      <a16:creationId xmlns:a16="http://schemas.microsoft.com/office/drawing/2014/main" id="{151E1FF0-8F04-4EBB-91A9-F70694209FF6}"/>
                    </a:ext>
                  </a:extLst>
                </p:cNvPr>
                <p:cNvCxnSpPr>
                  <a:cxnSpLocks/>
                </p:cNvCxnSpPr>
                <p:nvPr/>
              </p:nvCxnSpPr>
              <p:spPr>
                <a:xfrm>
                  <a:off x="6147341"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Rett linje 171">
                  <a:extLst>
                    <a:ext uri="{FF2B5EF4-FFF2-40B4-BE49-F238E27FC236}">
                      <a16:creationId xmlns:a16="http://schemas.microsoft.com/office/drawing/2014/main" id="{1647465A-725E-4FE1-A7A3-36AC89E3AC1F}"/>
                    </a:ext>
                  </a:extLst>
                </p:cNvPr>
                <p:cNvCxnSpPr>
                  <a:cxnSpLocks/>
                </p:cNvCxnSpPr>
                <p:nvPr/>
              </p:nvCxnSpPr>
              <p:spPr>
                <a:xfrm>
                  <a:off x="6147341"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172">
                  <a:extLst>
                    <a:ext uri="{FF2B5EF4-FFF2-40B4-BE49-F238E27FC236}">
                      <a16:creationId xmlns:a16="http://schemas.microsoft.com/office/drawing/2014/main" id="{C67122CA-9804-49B2-87CF-89B4377135DC}"/>
                    </a:ext>
                  </a:extLst>
                </p:cNvPr>
                <p:cNvCxnSpPr>
                  <a:cxnSpLocks/>
                </p:cNvCxnSpPr>
                <p:nvPr/>
              </p:nvCxnSpPr>
              <p:spPr>
                <a:xfrm>
                  <a:off x="6147341"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73">
                  <a:extLst>
                    <a:ext uri="{FF2B5EF4-FFF2-40B4-BE49-F238E27FC236}">
                      <a16:creationId xmlns:a16="http://schemas.microsoft.com/office/drawing/2014/main" id="{8E352817-CF1F-4215-AF2B-B638A61DCDF7}"/>
                    </a:ext>
                  </a:extLst>
                </p:cNvPr>
                <p:cNvCxnSpPr>
                  <a:cxnSpLocks/>
                </p:cNvCxnSpPr>
                <p:nvPr/>
              </p:nvCxnSpPr>
              <p:spPr>
                <a:xfrm>
                  <a:off x="6147341"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2" name="Grafikk 174" descr="Sjekkboks avmerket med heldekkende fyll">
                  <a:extLst>
                    <a:ext uri="{FF2B5EF4-FFF2-40B4-BE49-F238E27FC236}">
                      <a16:creationId xmlns:a16="http://schemas.microsoft.com/office/drawing/2014/main" id="{C3053E83-25AD-44E1-9048-DBC4CF064075}"/>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7058036" y="3289937"/>
                  <a:ext cx="331150" cy="331150"/>
                </a:xfrm>
                <a:prstGeom prst="rect">
                  <a:avLst/>
                </a:prstGeom>
              </p:spPr>
            </p:pic>
            <p:pic>
              <p:nvPicPr>
                <p:cNvPr id="103" name="Grafikk 175" descr="Sjekkboks avmerket med heldekkende fyll">
                  <a:extLst>
                    <a:ext uri="{FF2B5EF4-FFF2-40B4-BE49-F238E27FC236}">
                      <a16:creationId xmlns:a16="http://schemas.microsoft.com/office/drawing/2014/main" id="{5251A33A-8D56-4FDA-95E2-305F92F00252}"/>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7066393" y="3529301"/>
                  <a:ext cx="331150" cy="331150"/>
                </a:xfrm>
                <a:prstGeom prst="rect">
                  <a:avLst/>
                </a:prstGeom>
              </p:spPr>
            </p:pic>
          </p:grpSp>
          <p:sp>
            <p:nvSpPr>
              <p:cNvPr id="7" name="TextBox 2">
                <a:extLst>
                  <a:ext uri="{FF2B5EF4-FFF2-40B4-BE49-F238E27FC236}">
                    <a16:creationId xmlns:a16="http://schemas.microsoft.com/office/drawing/2014/main" id="{0688A40B-D230-41F1-8E4D-6FCEF4665147}"/>
                  </a:ext>
                </a:extLst>
              </p:cNvPr>
              <p:cNvSpPr txBox="1"/>
              <p:nvPr/>
            </p:nvSpPr>
            <p:spPr>
              <a:xfrm>
                <a:off x="1915188" y="2623757"/>
                <a:ext cx="678747" cy="230832"/>
              </a:xfrm>
              <a:prstGeom prst="rect">
                <a:avLst/>
              </a:prstGeom>
              <a:noFill/>
            </p:spPr>
            <p:txBody>
              <a:bodyPr wrap="square" rtlCol="0">
                <a:spAutoFit/>
              </a:bodyPr>
              <a:lstStyle/>
              <a:p>
                <a:r>
                  <a:rPr lang="nb-NO" sz="900">
                    <a:solidFill>
                      <a:schemeClr val="bg1"/>
                    </a:solidFill>
                  </a:rPr>
                  <a:t>Person</a:t>
                </a:r>
                <a:endParaRPr lang="nb-NO">
                  <a:solidFill>
                    <a:schemeClr val="bg1"/>
                  </a:solidFill>
                </a:endParaRPr>
              </a:p>
            </p:txBody>
          </p:sp>
        </p:grpSp>
        <p:grpSp>
          <p:nvGrpSpPr>
            <p:cNvPr id="21" name="Gruppe 20">
              <a:extLst>
                <a:ext uri="{FF2B5EF4-FFF2-40B4-BE49-F238E27FC236}">
                  <a16:creationId xmlns:a16="http://schemas.microsoft.com/office/drawing/2014/main" id="{595BF0F6-1211-4806-8F84-9A85868118B9}"/>
                </a:ext>
              </a:extLst>
            </p:cNvPr>
            <p:cNvGrpSpPr/>
            <p:nvPr/>
          </p:nvGrpSpPr>
          <p:grpSpPr>
            <a:xfrm>
              <a:off x="2492178" y="2703937"/>
              <a:ext cx="315149" cy="324344"/>
              <a:chOff x="987279" y="1946546"/>
              <a:chExt cx="563888" cy="529832"/>
            </a:xfrm>
          </p:grpSpPr>
          <p:sp>
            <p:nvSpPr>
              <p:cNvPr id="236" name="Oval 145">
                <a:extLst>
                  <a:ext uri="{FF2B5EF4-FFF2-40B4-BE49-F238E27FC236}">
                    <a16:creationId xmlns:a16="http://schemas.microsoft.com/office/drawing/2014/main" id="{DB3E6989-50F7-4C8A-93AF-28842ABC082D}"/>
                  </a:ext>
                </a:extLst>
              </p:cNvPr>
              <p:cNvSpPr/>
              <p:nvPr/>
            </p:nvSpPr>
            <p:spPr>
              <a:xfrm>
                <a:off x="987279" y="1946546"/>
                <a:ext cx="563888" cy="52983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 name="Grafikk 16" descr="Avkrysset skjold kontur">
                <a:extLst>
                  <a:ext uri="{FF2B5EF4-FFF2-40B4-BE49-F238E27FC236}">
                    <a16:creationId xmlns:a16="http://schemas.microsoft.com/office/drawing/2014/main" id="{FD0D6393-354A-47B0-9758-1B225E5F375C}"/>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1049589" y="2001709"/>
                <a:ext cx="471671" cy="471672"/>
              </a:xfrm>
              <a:prstGeom prst="rect">
                <a:avLst/>
              </a:prstGeom>
            </p:spPr>
          </p:pic>
        </p:grpSp>
      </p:grpSp>
      <p:grpSp>
        <p:nvGrpSpPr>
          <p:cNvPr id="15" name="Gruppe 14">
            <a:extLst>
              <a:ext uri="{FF2B5EF4-FFF2-40B4-BE49-F238E27FC236}">
                <a16:creationId xmlns:a16="http://schemas.microsoft.com/office/drawing/2014/main" id="{000B5AFA-3558-4627-A6F8-946BE194C531}"/>
              </a:ext>
            </a:extLst>
          </p:cNvPr>
          <p:cNvGrpSpPr/>
          <p:nvPr/>
        </p:nvGrpSpPr>
        <p:grpSpPr>
          <a:xfrm>
            <a:off x="7666146" y="2409087"/>
            <a:ext cx="1539953" cy="1063487"/>
            <a:chOff x="8786825" y="2425002"/>
            <a:chExt cx="1539953" cy="1063487"/>
          </a:xfrm>
        </p:grpSpPr>
        <p:grpSp>
          <p:nvGrpSpPr>
            <p:cNvPr id="2" name="Gruppe 25">
              <a:extLst>
                <a:ext uri="{FF2B5EF4-FFF2-40B4-BE49-F238E27FC236}">
                  <a16:creationId xmlns:a16="http://schemas.microsoft.com/office/drawing/2014/main" id="{77626B13-F8D1-45A9-8F5A-7811D6B7416E}"/>
                </a:ext>
              </a:extLst>
            </p:cNvPr>
            <p:cNvGrpSpPr>
              <a:grpSpLocks noChangeAspect="1"/>
            </p:cNvGrpSpPr>
            <p:nvPr/>
          </p:nvGrpSpPr>
          <p:grpSpPr>
            <a:xfrm>
              <a:off x="9005712" y="2701115"/>
              <a:ext cx="1113081" cy="787374"/>
              <a:chOff x="4696484" y="1818425"/>
              <a:chExt cx="3352800" cy="2371725"/>
            </a:xfrm>
          </p:grpSpPr>
          <p:grpSp>
            <p:nvGrpSpPr>
              <p:cNvPr id="61" name="Gruppe 99">
                <a:extLst>
                  <a:ext uri="{FF2B5EF4-FFF2-40B4-BE49-F238E27FC236}">
                    <a16:creationId xmlns:a16="http://schemas.microsoft.com/office/drawing/2014/main" id="{A782397D-B9A5-429B-B1E1-DEFA837CACF2}"/>
                  </a:ext>
                </a:extLst>
              </p:cNvPr>
              <p:cNvGrpSpPr/>
              <p:nvPr/>
            </p:nvGrpSpPr>
            <p:grpSpPr>
              <a:xfrm>
                <a:off x="4696484" y="1818425"/>
                <a:ext cx="3352800" cy="2371725"/>
                <a:chOff x="1333500" y="2085975"/>
                <a:chExt cx="3352800" cy="2371725"/>
              </a:xfrm>
            </p:grpSpPr>
            <p:sp>
              <p:nvSpPr>
                <p:cNvPr id="77" name="Rektangel 100">
                  <a:extLst>
                    <a:ext uri="{FF2B5EF4-FFF2-40B4-BE49-F238E27FC236}">
                      <a16:creationId xmlns:a16="http://schemas.microsoft.com/office/drawing/2014/main" id="{03B6BF9D-2F94-428D-A5F9-808017AFE180}"/>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8" name="Rektangel 101">
                  <a:extLst>
                    <a:ext uri="{FF2B5EF4-FFF2-40B4-BE49-F238E27FC236}">
                      <a16:creationId xmlns:a16="http://schemas.microsoft.com/office/drawing/2014/main" id="{95950BC3-9275-4ACA-AD6E-105A18EE5DAE}"/>
                    </a:ext>
                  </a:extLst>
                </p:cNvPr>
                <p:cNvSpPr/>
                <p:nvPr/>
              </p:nvSpPr>
              <p:spPr>
                <a:xfrm>
                  <a:off x="1457325" y="2181227"/>
                  <a:ext cx="3152776" cy="36906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grpSp>
              <p:nvGrpSpPr>
                <p:cNvPr id="79" name="Gruppe 102">
                  <a:extLst>
                    <a:ext uri="{FF2B5EF4-FFF2-40B4-BE49-F238E27FC236}">
                      <a16:creationId xmlns:a16="http://schemas.microsoft.com/office/drawing/2014/main" id="{1F064038-08AF-4B0C-9961-44AD215C62B5}"/>
                    </a:ext>
                  </a:extLst>
                </p:cNvPr>
                <p:cNvGrpSpPr/>
                <p:nvPr/>
              </p:nvGrpSpPr>
              <p:grpSpPr>
                <a:xfrm>
                  <a:off x="1522674" y="2592356"/>
                  <a:ext cx="701413" cy="698196"/>
                  <a:chOff x="5676900" y="2597702"/>
                  <a:chExt cx="838200" cy="790575"/>
                </a:xfrm>
              </p:grpSpPr>
              <p:sp>
                <p:nvSpPr>
                  <p:cNvPr id="88" name="Ellipse 118">
                    <a:extLst>
                      <a:ext uri="{FF2B5EF4-FFF2-40B4-BE49-F238E27FC236}">
                        <a16:creationId xmlns:a16="http://schemas.microsoft.com/office/drawing/2014/main" id="{52F13E04-18C4-4810-95E9-647C398C55DC}"/>
                      </a:ext>
                    </a:extLst>
                  </p:cNvPr>
                  <p:cNvSpPr/>
                  <p:nvPr/>
                </p:nvSpPr>
                <p:spPr>
                  <a:xfrm>
                    <a:off x="5676900" y="2597702"/>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89" name="Grafikk 119" descr="Bruker med heldekkende fyll">
                    <a:extLst>
                      <a:ext uri="{FF2B5EF4-FFF2-40B4-BE49-F238E27FC236}">
                        <a16:creationId xmlns:a16="http://schemas.microsoft.com/office/drawing/2014/main" id="{8DBB03AF-0B6A-49F6-AE21-8FE27B1AD7EB}"/>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5748336" y="2645328"/>
                    <a:ext cx="695326" cy="695325"/>
                  </a:xfrm>
                  <a:prstGeom prst="rect">
                    <a:avLst/>
                  </a:prstGeom>
                </p:spPr>
              </p:pic>
            </p:grpSp>
            <p:cxnSp>
              <p:nvCxnSpPr>
                <p:cNvPr id="80" name="Rett linje 103">
                  <a:extLst>
                    <a:ext uri="{FF2B5EF4-FFF2-40B4-BE49-F238E27FC236}">
                      <a16:creationId xmlns:a16="http://schemas.microsoft.com/office/drawing/2014/main" id="{189BEC98-64F6-48EF-BD93-FB7F65BE2E46}"/>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1" name="Rett linje 104">
                  <a:extLst>
                    <a:ext uri="{FF2B5EF4-FFF2-40B4-BE49-F238E27FC236}">
                      <a16:creationId xmlns:a16="http://schemas.microsoft.com/office/drawing/2014/main" id="{2E4A68F9-436F-43E9-9C8C-84FBEE6D7C01}"/>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2" name="Rett linje 105">
                  <a:extLst>
                    <a:ext uri="{FF2B5EF4-FFF2-40B4-BE49-F238E27FC236}">
                      <a16:creationId xmlns:a16="http://schemas.microsoft.com/office/drawing/2014/main" id="{3E15ABF5-D2FA-4082-AFF9-5ADE85F88F0E}"/>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83" name="Gruppe 110">
                  <a:extLst>
                    <a:ext uri="{FF2B5EF4-FFF2-40B4-BE49-F238E27FC236}">
                      <a16:creationId xmlns:a16="http://schemas.microsoft.com/office/drawing/2014/main" id="{CF36ED28-78A4-4358-A567-2713D38793A3}"/>
                    </a:ext>
                  </a:extLst>
                </p:cNvPr>
                <p:cNvGrpSpPr/>
                <p:nvPr/>
              </p:nvGrpSpPr>
              <p:grpSpPr>
                <a:xfrm>
                  <a:off x="4376737" y="2278856"/>
                  <a:ext cx="171450" cy="102531"/>
                  <a:chOff x="3910012" y="2269331"/>
                  <a:chExt cx="171450" cy="102531"/>
                </a:xfrm>
              </p:grpSpPr>
              <p:cxnSp>
                <p:nvCxnSpPr>
                  <p:cNvPr id="85" name="Rett linje 115">
                    <a:extLst>
                      <a:ext uri="{FF2B5EF4-FFF2-40B4-BE49-F238E27FC236}">
                        <a16:creationId xmlns:a16="http://schemas.microsoft.com/office/drawing/2014/main" id="{A0930722-F96D-4E05-B2EC-A9A898C7175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6" name="Rett linje 116">
                    <a:extLst>
                      <a:ext uri="{FF2B5EF4-FFF2-40B4-BE49-F238E27FC236}">
                        <a16:creationId xmlns:a16="http://schemas.microsoft.com/office/drawing/2014/main" id="{59C61936-2AB2-4988-801E-8A161988D49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7" name="Rett linje 117">
                    <a:extLst>
                      <a:ext uri="{FF2B5EF4-FFF2-40B4-BE49-F238E27FC236}">
                        <a16:creationId xmlns:a16="http://schemas.microsoft.com/office/drawing/2014/main" id="{95D140D6-21B5-45BF-8EFB-918CF5848206}"/>
                      </a:ext>
                    </a:extLst>
                  </p:cNvPr>
                  <p:cNvCxnSpPr>
                    <a:cxnSpLocks/>
                  </p:cNvCxnSpPr>
                  <p:nvPr/>
                </p:nvCxnSpPr>
                <p:spPr>
                  <a:xfrm>
                    <a:off x="3910012" y="237186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84" name="Grafikk 111" descr="Stjerne kontur">
                  <a:extLst>
                    <a:ext uri="{FF2B5EF4-FFF2-40B4-BE49-F238E27FC236}">
                      <a16:creationId xmlns:a16="http://schemas.microsoft.com/office/drawing/2014/main" id="{B692F3AF-2480-44F4-9B45-77E39E6B78D0}"/>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sp>
            <p:nvSpPr>
              <p:cNvPr id="62" name="Rektangel: avrundede hjørner 163">
                <a:extLst>
                  <a:ext uri="{FF2B5EF4-FFF2-40B4-BE49-F238E27FC236}">
                    <a16:creationId xmlns:a16="http://schemas.microsoft.com/office/drawing/2014/main" id="{4557610E-E00E-4B59-9ACB-536704F1BE13}"/>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63" name="Rett linje 164">
                <a:extLst>
                  <a:ext uri="{FF2B5EF4-FFF2-40B4-BE49-F238E27FC236}">
                    <a16:creationId xmlns:a16="http://schemas.microsoft.com/office/drawing/2014/main" id="{3BC35F9B-F320-4AA4-AE80-3592728F36C6}"/>
                  </a:ext>
                </a:extLst>
              </p:cNvPr>
              <p:cNvCxnSpPr>
                <a:cxnSpLocks/>
              </p:cNvCxnSpPr>
              <p:nvPr/>
            </p:nvCxnSpPr>
            <p:spPr>
              <a:xfrm flipV="1">
                <a:off x="4870992" y="3173392"/>
                <a:ext cx="3058850" cy="3335"/>
              </a:xfrm>
              <a:prstGeom prst="line">
                <a:avLst/>
              </a:prstGeom>
              <a:ln w="25400">
                <a:solidFill>
                  <a:srgbClr val="005E58"/>
                </a:solidFill>
              </a:ln>
            </p:spPr>
            <p:style>
              <a:lnRef idx="1">
                <a:schemeClr val="dk1"/>
              </a:lnRef>
              <a:fillRef idx="0">
                <a:schemeClr val="dk1"/>
              </a:fillRef>
              <a:effectRef idx="0">
                <a:schemeClr val="dk1"/>
              </a:effectRef>
              <a:fontRef idx="minor">
                <a:schemeClr val="tx1"/>
              </a:fontRef>
            </p:style>
          </p:cxnSp>
          <p:cxnSp>
            <p:nvCxnSpPr>
              <p:cNvPr id="64" name="Rett linje 165">
                <a:extLst>
                  <a:ext uri="{FF2B5EF4-FFF2-40B4-BE49-F238E27FC236}">
                    <a16:creationId xmlns:a16="http://schemas.microsoft.com/office/drawing/2014/main" id="{55D7F434-B64A-4A1E-877B-FBEF93971869}"/>
                  </a:ext>
                </a:extLst>
              </p:cNvPr>
              <p:cNvCxnSpPr>
                <a:cxnSpLocks/>
              </p:cNvCxnSpPr>
              <p:nvPr/>
            </p:nvCxnSpPr>
            <p:spPr>
              <a:xfrm>
                <a:off x="5131902"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166">
                <a:extLst>
                  <a:ext uri="{FF2B5EF4-FFF2-40B4-BE49-F238E27FC236}">
                    <a16:creationId xmlns:a16="http://schemas.microsoft.com/office/drawing/2014/main" id="{3BC67299-F804-42F9-871E-48B31F3AE501}"/>
                  </a:ext>
                </a:extLst>
              </p:cNvPr>
              <p:cNvCxnSpPr>
                <a:cxnSpLocks/>
              </p:cNvCxnSpPr>
              <p:nvPr/>
            </p:nvCxnSpPr>
            <p:spPr>
              <a:xfrm>
                <a:off x="5126623"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167">
                <a:extLst>
                  <a:ext uri="{FF2B5EF4-FFF2-40B4-BE49-F238E27FC236}">
                    <a16:creationId xmlns:a16="http://schemas.microsoft.com/office/drawing/2014/main" id="{55B7597B-A293-42C0-BBCE-9D4336001027}"/>
                  </a:ext>
                </a:extLst>
              </p:cNvPr>
              <p:cNvCxnSpPr>
                <a:cxnSpLocks/>
              </p:cNvCxnSpPr>
              <p:nvPr/>
            </p:nvCxnSpPr>
            <p:spPr>
              <a:xfrm>
                <a:off x="5126623"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Rett linje 169">
                <a:extLst>
                  <a:ext uri="{FF2B5EF4-FFF2-40B4-BE49-F238E27FC236}">
                    <a16:creationId xmlns:a16="http://schemas.microsoft.com/office/drawing/2014/main" id="{6859882B-66B5-4F9E-92E2-F0D81E2D2F99}"/>
                  </a:ext>
                </a:extLst>
              </p:cNvPr>
              <p:cNvCxnSpPr>
                <a:cxnSpLocks/>
              </p:cNvCxnSpPr>
              <p:nvPr/>
            </p:nvCxnSpPr>
            <p:spPr>
              <a:xfrm>
                <a:off x="5131902"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170">
                <a:extLst>
                  <a:ext uri="{FF2B5EF4-FFF2-40B4-BE49-F238E27FC236}">
                    <a16:creationId xmlns:a16="http://schemas.microsoft.com/office/drawing/2014/main" id="{2143D952-0577-4184-86B7-D3C38001D103}"/>
                  </a:ext>
                </a:extLst>
              </p:cNvPr>
              <p:cNvCxnSpPr>
                <a:cxnSpLocks/>
              </p:cNvCxnSpPr>
              <p:nvPr/>
            </p:nvCxnSpPr>
            <p:spPr>
              <a:xfrm>
                <a:off x="6147341"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Rett linje 171">
                <a:extLst>
                  <a:ext uri="{FF2B5EF4-FFF2-40B4-BE49-F238E27FC236}">
                    <a16:creationId xmlns:a16="http://schemas.microsoft.com/office/drawing/2014/main" id="{B52DEEBE-5B98-4B00-A1C7-31E0DB80931E}"/>
                  </a:ext>
                </a:extLst>
              </p:cNvPr>
              <p:cNvCxnSpPr>
                <a:cxnSpLocks/>
              </p:cNvCxnSpPr>
              <p:nvPr/>
            </p:nvCxnSpPr>
            <p:spPr>
              <a:xfrm>
                <a:off x="6147341"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172">
                <a:extLst>
                  <a:ext uri="{FF2B5EF4-FFF2-40B4-BE49-F238E27FC236}">
                    <a16:creationId xmlns:a16="http://schemas.microsoft.com/office/drawing/2014/main" id="{EADC04F5-CAF5-4CDC-B1C9-03DEA3058526}"/>
                  </a:ext>
                </a:extLst>
              </p:cNvPr>
              <p:cNvCxnSpPr>
                <a:cxnSpLocks/>
              </p:cNvCxnSpPr>
              <p:nvPr/>
            </p:nvCxnSpPr>
            <p:spPr>
              <a:xfrm>
                <a:off x="6147341"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Rett linje 173">
                <a:extLst>
                  <a:ext uri="{FF2B5EF4-FFF2-40B4-BE49-F238E27FC236}">
                    <a16:creationId xmlns:a16="http://schemas.microsoft.com/office/drawing/2014/main" id="{736C61A5-39CF-4FBB-8FD5-AC4C54CA497F}"/>
                  </a:ext>
                </a:extLst>
              </p:cNvPr>
              <p:cNvCxnSpPr>
                <a:cxnSpLocks/>
              </p:cNvCxnSpPr>
              <p:nvPr/>
            </p:nvCxnSpPr>
            <p:spPr>
              <a:xfrm>
                <a:off x="6147341"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5" name="Grafikk 174" descr="Sjekkboks avmerket med heldekkende fyll">
                <a:extLst>
                  <a:ext uri="{FF2B5EF4-FFF2-40B4-BE49-F238E27FC236}">
                    <a16:creationId xmlns:a16="http://schemas.microsoft.com/office/drawing/2014/main" id="{AC3B7DF3-8B75-4F06-B174-5F7D2F1CE237}"/>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7058036" y="3289937"/>
                <a:ext cx="331150" cy="331150"/>
              </a:xfrm>
              <a:prstGeom prst="rect">
                <a:avLst/>
              </a:prstGeom>
            </p:spPr>
          </p:pic>
          <p:pic>
            <p:nvPicPr>
              <p:cNvPr id="76" name="Grafikk 175" descr="Sjekkboks avmerket med heldekkende fyll">
                <a:extLst>
                  <a:ext uri="{FF2B5EF4-FFF2-40B4-BE49-F238E27FC236}">
                    <a16:creationId xmlns:a16="http://schemas.microsoft.com/office/drawing/2014/main" id="{476EF7E4-645C-4714-8961-CBC354058A37}"/>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7066393" y="3529301"/>
                <a:ext cx="331150" cy="331150"/>
              </a:xfrm>
              <a:prstGeom prst="rect">
                <a:avLst/>
              </a:prstGeom>
            </p:spPr>
          </p:pic>
        </p:grpSp>
        <p:sp>
          <p:nvSpPr>
            <p:cNvPr id="238" name="TekstSylinder 159">
              <a:extLst>
                <a:ext uri="{FF2B5EF4-FFF2-40B4-BE49-F238E27FC236}">
                  <a16:creationId xmlns:a16="http://schemas.microsoft.com/office/drawing/2014/main" id="{5FB2389A-8760-42F5-8177-5FB9A5C44BE9}"/>
                </a:ext>
              </a:extLst>
            </p:cNvPr>
            <p:cNvSpPr txBox="1"/>
            <p:nvPr/>
          </p:nvSpPr>
          <p:spPr>
            <a:xfrm>
              <a:off x="8786825" y="2425002"/>
              <a:ext cx="153995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err="1">
                  <a:ln>
                    <a:noFill/>
                  </a:ln>
                  <a:solidFill>
                    <a:srgbClr val="2B2929"/>
                  </a:solidFill>
                  <a:effectLst/>
                  <a:uLnTx/>
                  <a:uFillTx/>
                  <a:latin typeface="Arial" panose="020B0604020202020204"/>
                  <a:ea typeface="+mn-ea"/>
                  <a:cs typeface="+mn-cs"/>
                </a:rPr>
                <a:t>Firmendaten</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8" name="TextBox 2">
              <a:extLst>
                <a:ext uri="{FF2B5EF4-FFF2-40B4-BE49-F238E27FC236}">
                  <a16:creationId xmlns:a16="http://schemas.microsoft.com/office/drawing/2014/main" id="{3AFF3EB4-D839-430B-8FBA-4B10D77CBAF1}"/>
                </a:ext>
              </a:extLst>
            </p:cNvPr>
            <p:cNvSpPr txBox="1"/>
            <p:nvPr/>
          </p:nvSpPr>
          <p:spPr>
            <a:xfrm>
              <a:off x="8989717" y="2676438"/>
              <a:ext cx="726273" cy="230832"/>
            </a:xfrm>
            <a:prstGeom prst="rect">
              <a:avLst/>
            </a:prstGeom>
            <a:noFill/>
          </p:spPr>
          <p:txBody>
            <a:bodyPr wrap="square" rtlCol="0">
              <a:spAutoFit/>
            </a:bodyPr>
            <a:lstStyle/>
            <a:p>
              <a:r>
                <a:rPr lang="nb-NO" sz="900" dirty="0">
                  <a:solidFill>
                    <a:schemeClr val="bg1"/>
                  </a:solidFill>
                </a:rPr>
                <a:t>Firma</a:t>
              </a:r>
              <a:endParaRPr lang="nb-NO" dirty="0">
                <a:solidFill>
                  <a:schemeClr val="bg1"/>
                </a:solidFill>
              </a:endParaRPr>
            </a:p>
          </p:txBody>
        </p:sp>
      </p:grpSp>
    </p:spTree>
    <p:extLst>
      <p:ext uri="{BB962C8B-B14F-4D97-AF65-F5344CB8AC3E}">
        <p14:creationId xmlns:p14="http://schemas.microsoft.com/office/powerpoint/2010/main" val="415783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5"/>
                                        </p:tgtEl>
                                        <p:attrNameLst>
                                          <p:attrName>style.visibility</p:attrName>
                                        </p:attrNameLst>
                                      </p:cBhvr>
                                      <p:to>
                                        <p:strVal val="visible"/>
                                      </p:to>
                                    </p:set>
                                    <p:anim calcmode="lin" valueType="num">
                                      <p:cBhvr additive="base">
                                        <p:cTn id="31" dur="500" fill="hold"/>
                                        <p:tgtEl>
                                          <p:spTgt spid="285"/>
                                        </p:tgtEl>
                                        <p:attrNameLst>
                                          <p:attrName>ppt_x</p:attrName>
                                        </p:attrNameLst>
                                      </p:cBhvr>
                                      <p:tavLst>
                                        <p:tav tm="0">
                                          <p:val>
                                            <p:strVal val="#ppt_x"/>
                                          </p:val>
                                        </p:tav>
                                        <p:tav tm="100000">
                                          <p:val>
                                            <p:strVal val="#ppt_x"/>
                                          </p:val>
                                        </p:tav>
                                      </p:tavLst>
                                    </p:anim>
                                    <p:anim calcmode="lin" valueType="num">
                                      <p:cBhvr additive="base">
                                        <p:cTn id="32" dur="500" fill="hold"/>
                                        <p:tgtEl>
                                          <p:spTgt spid="28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31"/>
                                        </p:tgtEl>
                                        <p:attrNameLst>
                                          <p:attrName>style.visibility</p:attrName>
                                        </p:attrNameLst>
                                      </p:cBhvr>
                                      <p:to>
                                        <p:strVal val="visible"/>
                                      </p:to>
                                    </p:set>
                                    <p:anim calcmode="lin" valueType="num">
                                      <p:cBhvr additive="base">
                                        <p:cTn id="41" dur="500" fill="hold"/>
                                        <p:tgtEl>
                                          <p:spTgt spid="331"/>
                                        </p:tgtEl>
                                        <p:attrNameLst>
                                          <p:attrName>ppt_x</p:attrName>
                                        </p:attrNameLst>
                                      </p:cBhvr>
                                      <p:tavLst>
                                        <p:tav tm="0">
                                          <p:val>
                                            <p:strVal val="#ppt_x"/>
                                          </p:val>
                                        </p:tav>
                                        <p:tav tm="100000">
                                          <p:val>
                                            <p:strVal val="#ppt_x"/>
                                          </p:val>
                                        </p:tav>
                                      </p:tavLst>
                                    </p:anim>
                                    <p:anim calcmode="lin" valueType="num">
                                      <p:cBhvr additive="base">
                                        <p:cTn id="42" dur="500" fill="hold"/>
                                        <p:tgtEl>
                                          <p:spTgt spid="33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55"/>
                                        </p:tgtEl>
                                        <p:attrNameLst>
                                          <p:attrName>style.visibility</p:attrName>
                                        </p:attrNameLst>
                                      </p:cBhvr>
                                      <p:to>
                                        <p:strVal val="visible"/>
                                      </p:to>
                                    </p:set>
                                    <p:anim calcmode="lin" valueType="num">
                                      <p:cBhvr additive="base">
                                        <p:cTn id="51" dur="500" fill="hold"/>
                                        <p:tgtEl>
                                          <p:spTgt spid="255"/>
                                        </p:tgtEl>
                                        <p:attrNameLst>
                                          <p:attrName>ppt_x</p:attrName>
                                        </p:attrNameLst>
                                      </p:cBhvr>
                                      <p:tavLst>
                                        <p:tav tm="0">
                                          <p:val>
                                            <p:strVal val="#ppt_x"/>
                                          </p:val>
                                        </p:tav>
                                        <p:tav tm="100000">
                                          <p:val>
                                            <p:strVal val="#ppt_x"/>
                                          </p:val>
                                        </p:tav>
                                      </p:tavLst>
                                    </p:anim>
                                    <p:anim calcmode="lin" valueType="num">
                                      <p:cBhvr additive="base">
                                        <p:cTn id="52" dur="500" fill="hold"/>
                                        <p:tgtEl>
                                          <p:spTgt spid="2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500" fill="hold"/>
                                        <p:tgtEl>
                                          <p:spTgt spid="41"/>
                                        </p:tgtEl>
                                        <p:attrNameLst>
                                          <p:attrName>ppt_x</p:attrName>
                                        </p:attrNameLst>
                                      </p:cBhvr>
                                      <p:tavLst>
                                        <p:tav tm="0">
                                          <p:val>
                                            <p:strVal val="#ppt_x"/>
                                          </p:val>
                                        </p:tav>
                                        <p:tav tm="100000">
                                          <p:val>
                                            <p:strVal val="#ppt_x"/>
                                          </p:val>
                                        </p:tav>
                                      </p:tavLst>
                                    </p:anim>
                                    <p:anim calcmode="lin" valueType="num">
                                      <p:cBhvr additive="base">
                                        <p:cTn id="58" dur="500" fill="hold"/>
                                        <p:tgtEl>
                                          <p:spTgt spid="4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13"/>
                                        </p:tgtEl>
                                        <p:attrNameLst>
                                          <p:attrName>style.visibility</p:attrName>
                                        </p:attrNameLst>
                                      </p:cBhvr>
                                      <p:to>
                                        <p:strVal val="visible"/>
                                      </p:to>
                                    </p:set>
                                    <p:anim calcmode="lin" valueType="num">
                                      <p:cBhvr additive="base">
                                        <p:cTn id="61" dur="500" fill="hold"/>
                                        <p:tgtEl>
                                          <p:spTgt spid="313"/>
                                        </p:tgtEl>
                                        <p:attrNameLst>
                                          <p:attrName>ppt_x</p:attrName>
                                        </p:attrNameLst>
                                      </p:cBhvr>
                                      <p:tavLst>
                                        <p:tav tm="0">
                                          <p:val>
                                            <p:strVal val="#ppt_x"/>
                                          </p:val>
                                        </p:tav>
                                        <p:tav tm="100000">
                                          <p:val>
                                            <p:strVal val="#ppt_x"/>
                                          </p:val>
                                        </p:tav>
                                      </p:tavLst>
                                    </p:anim>
                                    <p:anim calcmode="lin" valueType="num">
                                      <p:cBhvr additive="base">
                                        <p:cTn id="62" dur="500" fill="hold"/>
                                        <p:tgtEl>
                                          <p:spTgt spid="3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48"/>
                                        </p:tgtEl>
                                        <p:attrNameLst>
                                          <p:attrName>style.visibility</p:attrName>
                                        </p:attrNameLst>
                                      </p:cBhvr>
                                      <p:to>
                                        <p:strVal val="visible"/>
                                      </p:to>
                                    </p:set>
                                    <p:anim calcmode="lin" valueType="num">
                                      <p:cBhvr additive="base">
                                        <p:cTn id="71" dur="500" fill="hold"/>
                                        <p:tgtEl>
                                          <p:spTgt spid="348"/>
                                        </p:tgtEl>
                                        <p:attrNameLst>
                                          <p:attrName>ppt_x</p:attrName>
                                        </p:attrNameLst>
                                      </p:cBhvr>
                                      <p:tavLst>
                                        <p:tav tm="0">
                                          <p:val>
                                            <p:strVal val="#ppt_x"/>
                                          </p:val>
                                        </p:tav>
                                        <p:tav tm="100000">
                                          <p:val>
                                            <p:strVal val="#ppt_x"/>
                                          </p:val>
                                        </p:tav>
                                      </p:tavLst>
                                    </p:anim>
                                    <p:anim calcmode="lin" valueType="num">
                                      <p:cBhvr additive="base">
                                        <p:cTn id="72" dur="500" fill="hold"/>
                                        <p:tgtEl>
                                          <p:spTgt spid="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711053" y="973530"/>
            <a:ext cx="6451747" cy="1859795"/>
          </a:xfrm>
        </p:spPr>
        <p:txBody>
          <a:bodyPr>
            <a:normAutofit fontScale="90000"/>
          </a:bodyPr>
          <a:lstStyle/>
          <a:p>
            <a:br>
              <a:rPr lang="en-US" b="0" dirty="0">
                <a:latin typeface="Arial" panose="020B0604020202020204" pitchFamily="34" charset="0"/>
                <a:cs typeface="Arial" panose="020B0604020202020204" pitchFamily="34" charset="0"/>
              </a:rPr>
            </a:br>
            <a:r>
              <a:rPr lang="de-DE" altLang="de-DE" b="0" dirty="0">
                <a:latin typeface="Arial" panose="020B0604020202020204" pitchFamily="34" charset="0"/>
                <a:cs typeface="Arial" panose="020B0604020202020204" pitchFamily="34" charset="0"/>
              </a:rPr>
              <a:t>Kunden erwarten eine immer </a:t>
            </a:r>
            <a:r>
              <a:rPr lang="de-DE" altLang="de-DE" dirty="0">
                <a:latin typeface="Arial" panose="020B0604020202020204" pitchFamily="34" charset="0"/>
                <a:cs typeface="Arial" panose="020B0604020202020204" pitchFamily="34" charset="0"/>
              </a:rPr>
              <a:t>schnellere</a:t>
            </a:r>
            <a:r>
              <a:rPr lang="de-DE" altLang="de-DE" b="0" dirty="0">
                <a:latin typeface="Arial" panose="020B0604020202020204" pitchFamily="34" charset="0"/>
                <a:cs typeface="Arial" panose="020B0604020202020204" pitchFamily="34" charset="0"/>
              </a:rPr>
              <a:t> und </a:t>
            </a:r>
            <a:r>
              <a:rPr lang="de-DE" altLang="de-DE" dirty="0">
                <a:latin typeface="Arial" panose="020B0604020202020204" pitchFamily="34" charset="0"/>
                <a:cs typeface="Arial" panose="020B0604020202020204" pitchFamily="34" charset="0"/>
              </a:rPr>
              <a:t>bessere</a:t>
            </a:r>
            <a:r>
              <a:rPr lang="de-DE" altLang="de-DE" b="0" dirty="0">
                <a:latin typeface="Arial" panose="020B0604020202020204" pitchFamily="34" charset="0"/>
                <a:cs typeface="Arial" panose="020B0604020202020204" pitchFamily="34" charset="0"/>
              </a:rPr>
              <a:t> Reaktion, gleichzeitig steigt der Kostendruck wie nie zuvor.</a:t>
            </a:r>
            <a:br>
              <a:rPr lang="en-US" b="0" dirty="0">
                <a:latin typeface="Arial" panose="020B0604020202020204" pitchFamily="34" charset="0"/>
                <a:cs typeface="Arial" panose="020B0604020202020204" pitchFamily="34" charset="0"/>
              </a:rPr>
            </a:b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Wie </a:t>
            </a:r>
            <a:r>
              <a:rPr lang="en-US" b="0" dirty="0" err="1">
                <a:latin typeface="Arial" panose="020B0604020202020204" pitchFamily="34" charset="0"/>
                <a:cs typeface="Arial" panose="020B0604020202020204" pitchFamily="34" charset="0"/>
              </a:rPr>
              <a:t>können</a:t>
            </a:r>
            <a:r>
              <a:rPr lang="en-US" b="0" dirty="0">
                <a:latin typeface="Arial" panose="020B0604020202020204" pitchFamily="34" charset="0"/>
                <a:cs typeface="Arial" panose="020B0604020202020204" pitchFamily="34" charset="0"/>
              </a:rPr>
              <a:t> Sie </a:t>
            </a:r>
            <a:r>
              <a:rPr lang="en-US" b="0" dirty="0" err="1">
                <a:latin typeface="Arial" panose="020B0604020202020204" pitchFamily="34" charset="0"/>
                <a:cs typeface="Arial" panose="020B0604020202020204" pitchFamily="34" charset="0"/>
              </a:rPr>
              <a:t>für</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Ihre</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Kunden</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mehr</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leisten</a:t>
            </a:r>
            <a:r>
              <a:rPr lang="en-US" b="0" dirty="0">
                <a:latin typeface="Arial" panose="020B0604020202020204" pitchFamily="34" charset="0"/>
                <a:cs typeface="Arial" panose="020B0604020202020204" pitchFamily="34" charset="0"/>
              </a:rPr>
              <a:t> – </a:t>
            </a:r>
            <a:br>
              <a:rPr lang="en-US" b="0" dirty="0">
                <a:latin typeface="Arial" panose="020B0604020202020204" pitchFamily="34" charset="0"/>
                <a:cs typeface="Arial" panose="020B0604020202020204" pitchFamily="34" charset="0"/>
              </a:rPr>
            </a:br>
            <a:r>
              <a:rPr lang="en-US" b="0" dirty="0" err="1">
                <a:latin typeface="Arial" panose="020B0604020202020204" pitchFamily="34" charset="0"/>
                <a:cs typeface="Arial" panose="020B0604020202020204" pitchFamily="34" charset="0"/>
              </a:rPr>
              <a:t>bei</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geringeren</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Kosten</a:t>
            </a:r>
            <a:r>
              <a:rPr lang="en-US" b="0" dirty="0">
                <a:latin typeface="Arial" panose="020B0604020202020204" pitchFamily="34" charset="0"/>
                <a:cs typeface="Arial" panose="020B0604020202020204" pitchFamily="34" charset="0"/>
              </a:rPr>
              <a:t>?</a:t>
            </a:r>
            <a:endParaRPr lang="nb-NO" dirty="0"/>
          </a:p>
        </p:txBody>
      </p:sp>
      <p:pic>
        <p:nvPicPr>
          <p:cNvPr id="5122" name="Picture 2">
            <a:extLst>
              <a:ext uri="{FF2B5EF4-FFF2-40B4-BE49-F238E27FC236}">
                <a16:creationId xmlns:a16="http://schemas.microsoft.com/office/drawing/2014/main" id="{0CE1B42E-4E3C-4615-9FEE-00FE62046C0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99959" y="2026920"/>
            <a:ext cx="4551969" cy="294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145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kstSylinder 48">
            <a:extLst>
              <a:ext uri="{FF2B5EF4-FFF2-40B4-BE49-F238E27FC236}">
                <a16:creationId xmlns:a16="http://schemas.microsoft.com/office/drawing/2014/main" id="{6E39A5EA-F396-4749-9E1F-A5AE6F6ED0E5}"/>
              </a:ext>
            </a:extLst>
          </p:cNvPr>
          <p:cNvSpPr txBox="1"/>
          <p:nvPr/>
        </p:nvSpPr>
        <p:spPr>
          <a:xfrm>
            <a:off x="2360381" y="1680193"/>
            <a:ext cx="3397486" cy="369332"/>
          </a:xfrm>
          <a:prstGeom prst="rect">
            <a:avLst/>
          </a:prstGeom>
          <a:noFill/>
        </p:spPr>
        <p:txBody>
          <a:bodyPr wrap="square" rtlCol="0">
            <a:spAutoFit/>
          </a:bodyPr>
          <a:lstStyle/>
          <a:p>
            <a:pPr algn="ctr"/>
            <a:r>
              <a:rPr lang="nb-NO" dirty="0" err="1"/>
              <a:t>Eingehende</a:t>
            </a:r>
            <a:r>
              <a:rPr lang="nb-NO" dirty="0"/>
              <a:t> </a:t>
            </a:r>
            <a:r>
              <a:rPr lang="nb-NO" dirty="0" err="1"/>
              <a:t>Anfrage</a:t>
            </a:r>
            <a:endParaRPr lang="en-US" dirty="0"/>
          </a:p>
        </p:txBody>
      </p:sp>
      <p:grpSp>
        <p:nvGrpSpPr>
          <p:cNvPr id="41" name="Group 40">
            <a:extLst>
              <a:ext uri="{FF2B5EF4-FFF2-40B4-BE49-F238E27FC236}">
                <a16:creationId xmlns:a16="http://schemas.microsoft.com/office/drawing/2014/main" id="{0969EC87-45D4-424D-A22C-80A0FED084C8}"/>
              </a:ext>
            </a:extLst>
          </p:cNvPr>
          <p:cNvGrpSpPr>
            <a:grpSpLocks noChangeAspect="1"/>
          </p:cNvGrpSpPr>
          <p:nvPr/>
        </p:nvGrpSpPr>
        <p:grpSpPr>
          <a:xfrm>
            <a:off x="2581680" y="2114700"/>
            <a:ext cx="2950463" cy="2440127"/>
            <a:chOff x="474116" y="2512248"/>
            <a:chExt cx="3352800" cy="2772872"/>
          </a:xfrm>
        </p:grpSpPr>
        <p:sp>
          <p:nvSpPr>
            <p:cNvPr id="6" name="Rektangel 5">
              <a:extLst>
                <a:ext uri="{FF2B5EF4-FFF2-40B4-BE49-F238E27FC236}">
                  <a16:creationId xmlns:a16="http://schemas.microsoft.com/office/drawing/2014/main" id="{668A7A5B-007D-4EC6-82FA-9B850C518A7F}"/>
                </a:ext>
              </a:extLst>
            </p:cNvPr>
            <p:cNvSpPr/>
            <p:nvPr/>
          </p:nvSpPr>
          <p:spPr>
            <a:xfrm>
              <a:off x="474116" y="2512248"/>
              <a:ext cx="3352800" cy="2772872"/>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BBCCD89B-4C0F-4D4E-9CDD-168387E89CDA}"/>
                </a:ext>
              </a:extLst>
            </p:cNvPr>
            <p:cNvSpPr/>
            <p:nvPr/>
          </p:nvSpPr>
          <p:spPr>
            <a:xfrm>
              <a:off x="597941" y="2633484"/>
              <a:ext cx="3152775" cy="252413"/>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600" b="0" i="0" u="none" strike="noStrike" kern="1200" cap="none" spc="0" normalizeH="0" baseline="0" noProof="0" dirty="0" err="1">
                  <a:ln>
                    <a:noFill/>
                  </a:ln>
                  <a:solidFill>
                    <a:srgbClr val="FFFFFF"/>
                  </a:solidFill>
                  <a:effectLst/>
                  <a:uLnTx/>
                  <a:uFillTx/>
                  <a:latin typeface="Arial" panose="020B0604020202020204"/>
                  <a:ea typeface="+mn-ea"/>
                  <a:cs typeface="+mn-cs"/>
                </a:rPr>
                <a:t>Anfrage</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3" name="Gruppe 32">
              <a:extLst>
                <a:ext uri="{FF2B5EF4-FFF2-40B4-BE49-F238E27FC236}">
                  <a16:creationId xmlns:a16="http://schemas.microsoft.com/office/drawing/2014/main" id="{B32558AD-839B-4E65-8A2C-C520CB3446F6}"/>
                </a:ext>
              </a:extLst>
            </p:cNvPr>
            <p:cNvGrpSpPr/>
            <p:nvPr/>
          </p:nvGrpSpPr>
          <p:grpSpPr>
            <a:xfrm>
              <a:off x="3517353" y="2731115"/>
              <a:ext cx="171450" cy="78581"/>
              <a:chOff x="3910012" y="2269331"/>
              <a:chExt cx="171450" cy="78581"/>
            </a:xfrm>
          </p:grpSpPr>
          <p:cxnSp>
            <p:nvCxnSpPr>
              <p:cNvPr id="27" name="Rett linje 26">
                <a:extLst>
                  <a:ext uri="{FF2B5EF4-FFF2-40B4-BE49-F238E27FC236}">
                    <a16:creationId xmlns:a16="http://schemas.microsoft.com/office/drawing/2014/main" id="{BD02F4F3-E330-47B3-8F8F-9E337F3B6C0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 name="Rett linje 30">
                <a:extLst>
                  <a:ext uri="{FF2B5EF4-FFF2-40B4-BE49-F238E27FC236}">
                    <a16:creationId xmlns:a16="http://schemas.microsoft.com/office/drawing/2014/main" id="{C81AD776-38FC-4ED8-A73E-8825A79FF6C1}"/>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2" name="Rett linje 31">
                <a:extLst>
                  <a:ext uri="{FF2B5EF4-FFF2-40B4-BE49-F238E27FC236}">
                    <a16:creationId xmlns:a16="http://schemas.microsoft.com/office/drawing/2014/main" id="{B4C399E4-FB24-410E-9191-E478D994F48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35" name="Grafikk 34" descr="Stjerne kontur">
              <a:extLst>
                <a:ext uri="{FF2B5EF4-FFF2-40B4-BE49-F238E27FC236}">
                  <a16:creationId xmlns:a16="http://schemas.microsoft.com/office/drawing/2014/main" id="{C75663C6-C223-4AF2-BE4E-747831A0931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107890">
              <a:off x="3330892" y="3023531"/>
              <a:ext cx="366950" cy="366950"/>
            </a:xfrm>
            <a:prstGeom prst="rect">
              <a:avLst/>
            </a:prstGeom>
          </p:spPr>
        </p:pic>
        <p:grpSp>
          <p:nvGrpSpPr>
            <p:cNvPr id="100" name="Gruppe 99">
              <a:extLst>
                <a:ext uri="{FF2B5EF4-FFF2-40B4-BE49-F238E27FC236}">
                  <a16:creationId xmlns:a16="http://schemas.microsoft.com/office/drawing/2014/main" id="{EA899FAB-1951-499F-B452-4114089C5D32}"/>
                </a:ext>
              </a:extLst>
            </p:cNvPr>
            <p:cNvGrpSpPr/>
            <p:nvPr/>
          </p:nvGrpSpPr>
          <p:grpSpPr>
            <a:xfrm>
              <a:off x="597941" y="2981146"/>
              <a:ext cx="2621077" cy="759996"/>
              <a:chOff x="2095122" y="3034783"/>
              <a:chExt cx="2621077" cy="759996"/>
            </a:xfrm>
          </p:grpSpPr>
          <p:sp>
            <p:nvSpPr>
              <p:cNvPr id="99" name="Rektangel: avrundede hjørner 98">
                <a:extLst>
                  <a:ext uri="{FF2B5EF4-FFF2-40B4-BE49-F238E27FC236}">
                    <a16:creationId xmlns:a16="http://schemas.microsoft.com/office/drawing/2014/main" id="{0DA3CB1C-FD60-47B6-BAF4-ECF2883BFC25}"/>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 name="Gruppe 10">
                <a:extLst>
                  <a:ext uri="{FF2B5EF4-FFF2-40B4-BE49-F238E27FC236}">
                    <a16:creationId xmlns:a16="http://schemas.microsoft.com/office/drawing/2014/main" id="{F3B54FC9-2615-421A-8818-64CAE25998EA}"/>
                  </a:ext>
                </a:extLst>
              </p:cNvPr>
              <p:cNvGrpSpPr/>
              <p:nvPr/>
            </p:nvGrpSpPr>
            <p:grpSpPr>
              <a:xfrm>
                <a:off x="2203510" y="3199310"/>
                <a:ext cx="461709" cy="430941"/>
                <a:chOff x="5676900" y="2528887"/>
                <a:chExt cx="551750" cy="487959"/>
              </a:xfrm>
            </p:grpSpPr>
            <p:sp>
              <p:nvSpPr>
                <p:cNvPr id="10" name="Ellipse 9">
                  <a:extLst>
                    <a:ext uri="{FF2B5EF4-FFF2-40B4-BE49-F238E27FC236}">
                      <a16:creationId xmlns:a16="http://schemas.microsoft.com/office/drawing/2014/main" id="{509E3D6C-0142-44A5-B784-2CB570F44C3C}"/>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 name="Grafikk 7" descr="Bruker med heldekkende fyll">
                  <a:extLst>
                    <a:ext uri="{FF2B5EF4-FFF2-40B4-BE49-F238E27FC236}">
                      <a16:creationId xmlns:a16="http://schemas.microsoft.com/office/drawing/2014/main" id="{A9E0F50A-765D-4656-A9E5-2B9689271F2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01" name="Rett linje 100">
              <a:extLst>
                <a:ext uri="{FF2B5EF4-FFF2-40B4-BE49-F238E27FC236}">
                  <a16:creationId xmlns:a16="http://schemas.microsoft.com/office/drawing/2014/main" id="{E5A5DA78-B7BE-4EA7-B698-78FE2C2DB7DA}"/>
                </a:ext>
              </a:extLst>
            </p:cNvPr>
            <p:cNvCxnSpPr>
              <a:cxnSpLocks/>
            </p:cNvCxnSpPr>
            <p:nvPr/>
          </p:nvCxnSpPr>
          <p:spPr>
            <a:xfrm>
              <a:off x="1287477" y="3235200"/>
              <a:ext cx="48444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Rett linje 102">
              <a:extLst>
                <a:ext uri="{FF2B5EF4-FFF2-40B4-BE49-F238E27FC236}">
                  <a16:creationId xmlns:a16="http://schemas.microsoft.com/office/drawing/2014/main" id="{F6EC70D3-5657-4204-AD92-5687329A2CD8}"/>
                </a:ext>
              </a:extLst>
            </p:cNvPr>
            <p:cNvCxnSpPr>
              <a:cxnSpLocks/>
            </p:cNvCxnSpPr>
            <p:nvPr/>
          </p:nvCxnSpPr>
          <p:spPr>
            <a:xfrm>
              <a:off x="1287477" y="3387600"/>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Rett linje 104">
              <a:extLst>
                <a:ext uri="{FF2B5EF4-FFF2-40B4-BE49-F238E27FC236}">
                  <a16:creationId xmlns:a16="http://schemas.microsoft.com/office/drawing/2014/main" id="{5172056F-71BC-4C92-BC51-86065B0DBFCA}"/>
                </a:ext>
              </a:extLst>
            </p:cNvPr>
            <p:cNvCxnSpPr>
              <a:cxnSpLocks/>
            </p:cNvCxnSpPr>
            <p:nvPr/>
          </p:nvCxnSpPr>
          <p:spPr>
            <a:xfrm>
              <a:off x="1287476" y="35215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6" name="Gruppe 105">
              <a:extLst>
                <a:ext uri="{FF2B5EF4-FFF2-40B4-BE49-F238E27FC236}">
                  <a16:creationId xmlns:a16="http://schemas.microsoft.com/office/drawing/2014/main" id="{70023177-93B8-43DB-8840-F6D927AAB4CF}"/>
                </a:ext>
              </a:extLst>
            </p:cNvPr>
            <p:cNvGrpSpPr/>
            <p:nvPr/>
          </p:nvGrpSpPr>
          <p:grpSpPr>
            <a:xfrm>
              <a:off x="597941" y="3855490"/>
              <a:ext cx="2621077" cy="759996"/>
              <a:chOff x="2095122" y="3034783"/>
              <a:chExt cx="2621077" cy="759996"/>
            </a:xfrm>
          </p:grpSpPr>
          <p:sp>
            <p:nvSpPr>
              <p:cNvPr id="107" name="Rektangel: avrundede hjørner 106">
                <a:extLst>
                  <a:ext uri="{FF2B5EF4-FFF2-40B4-BE49-F238E27FC236}">
                    <a16:creationId xmlns:a16="http://schemas.microsoft.com/office/drawing/2014/main" id="{57B2809D-916E-4F57-9BA5-5FE8A2AA66BD}"/>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 name="Gruppe 107">
                <a:extLst>
                  <a:ext uri="{FF2B5EF4-FFF2-40B4-BE49-F238E27FC236}">
                    <a16:creationId xmlns:a16="http://schemas.microsoft.com/office/drawing/2014/main" id="{3DFBCCBB-D1F9-4E6E-A45A-2E3B3FA57F11}"/>
                  </a:ext>
                </a:extLst>
              </p:cNvPr>
              <p:cNvGrpSpPr/>
              <p:nvPr/>
            </p:nvGrpSpPr>
            <p:grpSpPr>
              <a:xfrm>
                <a:off x="2203510" y="3199310"/>
                <a:ext cx="461709" cy="430941"/>
                <a:chOff x="5676900" y="2528887"/>
                <a:chExt cx="551750" cy="487959"/>
              </a:xfrm>
            </p:grpSpPr>
            <p:sp>
              <p:nvSpPr>
                <p:cNvPr id="109" name="Ellipse 108">
                  <a:extLst>
                    <a:ext uri="{FF2B5EF4-FFF2-40B4-BE49-F238E27FC236}">
                      <a16:creationId xmlns:a16="http://schemas.microsoft.com/office/drawing/2014/main" id="{3B4BD360-5BDA-4B51-AD13-1241BF5BCF46}"/>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0" name="Grafikk 109" descr="Bruker med heldekkende fyll">
                  <a:extLst>
                    <a:ext uri="{FF2B5EF4-FFF2-40B4-BE49-F238E27FC236}">
                      <a16:creationId xmlns:a16="http://schemas.microsoft.com/office/drawing/2014/main" id="{91351DF1-D260-489D-8F9D-0DBDFBDDCFC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11" name="Rett linje 110">
              <a:extLst>
                <a:ext uri="{FF2B5EF4-FFF2-40B4-BE49-F238E27FC236}">
                  <a16:creationId xmlns:a16="http://schemas.microsoft.com/office/drawing/2014/main" id="{8A4AC18F-2499-44D2-AF88-496F322E3668}"/>
                </a:ext>
              </a:extLst>
            </p:cNvPr>
            <p:cNvCxnSpPr>
              <a:cxnSpLocks/>
            </p:cNvCxnSpPr>
            <p:nvPr/>
          </p:nvCxnSpPr>
          <p:spPr>
            <a:xfrm>
              <a:off x="1252404" y="4079762"/>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Rett linje 111">
              <a:extLst>
                <a:ext uri="{FF2B5EF4-FFF2-40B4-BE49-F238E27FC236}">
                  <a16:creationId xmlns:a16="http://schemas.microsoft.com/office/drawing/2014/main" id="{66118F4A-0D01-4A97-85CF-796C4B44A5AA}"/>
                </a:ext>
              </a:extLst>
            </p:cNvPr>
            <p:cNvCxnSpPr>
              <a:cxnSpLocks/>
            </p:cNvCxnSpPr>
            <p:nvPr/>
          </p:nvCxnSpPr>
          <p:spPr>
            <a:xfrm>
              <a:off x="1242879" y="421904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Rett linje 112">
              <a:extLst>
                <a:ext uri="{FF2B5EF4-FFF2-40B4-BE49-F238E27FC236}">
                  <a16:creationId xmlns:a16="http://schemas.microsoft.com/office/drawing/2014/main" id="{0DC1AF6F-58E2-4E63-AB50-CE8B17252167}"/>
                </a:ext>
              </a:extLst>
            </p:cNvPr>
            <p:cNvCxnSpPr>
              <a:cxnSpLocks/>
            </p:cNvCxnSpPr>
            <p:nvPr/>
          </p:nvCxnSpPr>
          <p:spPr>
            <a:xfrm>
              <a:off x="1252404" y="437423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Rektangel: avrundede hjørner 119">
              <a:extLst>
                <a:ext uri="{FF2B5EF4-FFF2-40B4-BE49-F238E27FC236}">
                  <a16:creationId xmlns:a16="http://schemas.microsoft.com/office/drawing/2014/main" id="{2101ECBB-FD1A-4F0E-AEA3-C741B575BA4F}"/>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4" name="Rett linje 123">
              <a:extLst>
                <a:ext uri="{FF2B5EF4-FFF2-40B4-BE49-F238E27FC236}">
                  <a16:creationId xmlns:a16="http://schemas.microsoft.com/office/drawing/2014/main" id="{22780DC7-4082-4502-9E84-599D93A1D18A}"/>
                </a:ext>
              </a:extLst>
            </p:cNvPr>
            <p:cNvCxnSpPr>
              <a:cxnSpLocks/>
            </p:cNvCxnSpPr>
            <p:nvPr/>
          </p:nvCxnSpPr>
          <p:spPr>
            <a:xfrm>
              <a:off x="1242878" y="4863521"/>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Rett linje 125">
              <a:extLst>
                <a:ext uri="{FF2B5EF4-FFF2-40B4-BE49-F238E27FC236}">
                  <a16:creationId xmlns:a16="http://schemas.microsoft.com/office/drawing/2014/main" id="{28F83E6A-401D-4740-8AD3-3EEB8E9F321E}"/>
                </a:ext>
              </a:extLst>
            </p:cNvPr>
            <p:cNvCxnSpPr>
              <a:cxnSpLocks/>
            </p:cNvCxnSpPr>
            <p:nvPr/>
          </p:nvCxnSpPr>
          <p:spPr>
            <a:xfrm>
              <a:off x="1252404" y="49714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42" name="Grafikk 141" descr="Tilbake med heldekkende fyll">
              <a:extLst>
                <a:ext uri="{FF2B5EF4-FFF2-40B4-BE49-F238E27FC236}">
                  <a16:creationId xmlns:a16="http://schemas.microsoft.com/office/drawing/2014/main" id="{4BCE136A-8B36-49BA-B6CD-FBA3769418A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658391" y="2658978"/>
              <a:ext cx="201424" cy="201424"/>
            </a:xfrm>
            <a:prstGeom prst="rect">
              <a:avLst/>
            </a:prstGeom>
          </p:spPr>
        </p:pic>
        <p:pic>
          <p:nvPicPr>
            <p:cNvPr id="144" name="Grafikk 143" descr="Pil: roter mot venstre med heldekkende fyll">
              <a:extLst>
                <a:ext uri="{FF2B5EF4-FFF2-40B4-BE49-F238E27FC236}">
                  <a16:creationId xmlns:a16="http://schemas.microsoft.com/office/drawing/2014/main" id="{8A36897E-B0D3-4B7B-8AA2-049C2F987E0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930732" y="2664443"/>
              <a:ext cx="201424" cy="201424"/>
            </a:xfrm>
            <a:prstGeom prst="rect">
              <a:avLst/>
            </a:prstGeom>
          </p:spPr>
        </p:pic>
        <p:pic>
          <p:nvPicPr>
            <p:cNvPr id="152" name="Grafikk 151" descr="Pil: vannrett U-sving med heldekkende fyll">
              <a:extLst>
                <a:ext uri="{FF2B5EF4-FFF2-40B4-BE49-F238E27FC236}">
                  <a16:creationId xmlns:a16="http://schemas.microsoft.com/office/drawing/2014/main" id="{F56284E6-7E3E-416E-95C8-05E0B512A6E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203074" y="2658818"/>
              <a:ext cx="197683" cy="197683"/>
            </a:xfrm>
            <a:prstGeom prst="rect">
              <a:avLst/>
            </a:prstGeom>
          </p:spPr>
        </p:pic>
      </p:grpSp>
      <p:sp>
        <p:nvSpPr>
          <p:cNvPr id="169" name="Tittel 50">
            <a:extLst>
              <a:ext uri="{FF2B5EF4-FFF2-40B4-BE49-F238E27FC236}">
                <a16:creationId xmlns:a16="http://schemas.microsoft.com/office/drawing/2014/main" id="{3812EEC3-A74D-455C-99FF-31447D0D092A}"/>
              </a:ext>
            </a:extLst>
          </p:cNvPr>
          <p:cNvSpPr>
            <a:spLocks noGrp="1"/>
          </p:cNvSpPr>
          <p:nvPr>
            <p:ph type="title"/>
          </p:nvPr>
        </p:nvSpPr>
        <p:spPr>
          <a:xfrm>
            <a:off x="838200" y="602820"/>
            <a:ext cx="10515600" cy="851941"/>
          </a:xfrm>
        </p:spPr>
        <p:txBody>
          <a:bodyPr>
            <a:normAutofit/>
          </a:bodyPr>
          <a:lstStyle/>
          <a:p>
            <a:r>
              <a:rPr lang="nb-NO" dirty="0" err="1">
                <a:latin typeface="Arial Black"/>
              </a:rPr>
              <a:t>Besserer</a:t>
            </a:r>
            <a:r>
              <a:rPr lang="nb-NO" dirty="0">
                <a:latin typeface="Arial Black"/>
              </a:rPr>
              <a:t> Service </a:t>
            </a:r>
            <a:r>
              <a:rPr lang="nb-NO" dirty="0" err="1">
                <a:latin typeface="Arial Black"/>
              </a:rPr>
              <a:t>mit</a:t>
            </a:r>
            <a:r>
              <a:rPr lang="nb-NO" dirty="0">
                <a:latin typeface="Arial Black"/>
              </a:rPr>
              <a:t> SuperOffice AI</a:t>
            </a:r>
            <a:endParaRPr lang="en-US" dirty="0">
              <a:latin typeface="Arial Black"/>
            </a:endParaRPr>
          </a:p>
        </p:txBody>
      </p:sp>
      <p:pic>
        <p:nvPicPr>
          <p:cNvPr id="171" name="Graphic 170" descr="Arrow: Rotate right with solid fill">
            <a:extLst>
              <a:ext uri="{FF2B5EF4-FFF2-40B4-BE49-F238E27FC236}">
                <a16:creationId xmlns:a16="http://schemas.microsoft.com/office/drawing/2014/main" id="{BCEFC2E0-068C-4CF8-86D8-C4C3365A5C5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60381" y="1466747"/>
            <a:ext cx="606223" cy="606223"/>
          </a:xfrm>
          <a:prstGeom prst="rect">
            <a:avLst/>
          </a:prstGeom>
        </p:spPr>
      </p:pic>
      <p:sp>
        <p:nvSpPr>
          <p:cNvPr id="36" name="Oval 35">
            <a:extLst>
              <a:ext uri="{FF2B5EF4-FFF2-40B4-BE49-F238E27FC236}">
                <a16:creationId xmlns:a16="http://schemas.microsoft.com/office/drawing/2014/main" id="{8A06AA1F-41F4-4B93-9324-122801E9791D}"/>
              </a:ext>
            </a:extLst>
          </p:cNvPr>
          <p:cNvSpPr/>
          <p:nvPr/>
        </p:nvSpPr>
        <p:spPr>
          <a:xfrm>
            <a:off x="837568" y="2342074"/>
            <a:ext cx="684000" cy="68400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 name="Graphic 36" descr="Back with solid fill">
            <a:extLst>
              <a:ext uri="{FF2B5EF4-FFF2-40B4-BE49-F238E27FC236}">
                <a16:creationId xmlns:a16="http://schemas.microsoft.com/office/drawing/2014/main" id="{76A5D761-7D67-4C10-A53B-1673573B954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a:off x="1599036" y="2247761"/>
            <a:ext cx="830184" cy="816125"/>
          </a:xfrm>
          <a:prstGeom prst="rect">
            <a:avLst/>
          </a:prstGeom>
        </p:spPr>
      </p:pic>
      <p:pic>
        <p:nvPicPr>
          <p:cNvPr id="38" name="Graphic 37" descr="Ticket outline">
            <a:extLst>
              <a:ext uri="{FF2B5EF4-FFF2-40B4-BE49-F238E27FC236}">
                <a16:creationId xmlns:a16="http://schemas.microsoft.com/office/drawing/2014/main" id="{87A2087F-26AE-4E20-9DFF-6C7A9CF062F4}"/>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12063" y="2394596"/>
            <a:ext cx="541951" cy="541951"/>
          </a:xfrm>
          <a:prstGeom prst="rect">
            <a:avLst/>
          </a:prstGeom>
        </p:spPr>
      </p:pic>
      <p:sp>
        <p:nvSpPr>
          <p:cNvPr id="39" name="TekstSylinder 48">
            <a:extLst>
              <a:ext uri="{FF2B5EF4-FFF2-40B4-BE49-F238E27FC236}">
                <a16:creationId xmlns:a16="http://schemas.microsoft.com/office/drawing/2014/main" id="{30D1FD56-3074-4C92-992C-C83F1E15F553}"/>
              </a:ext>
            </a:extLst>
          </p:cNvPr>
          <p:cNvSpPr txBox="1"/>
          <p:nvPr/>
        </p:nvSpPr>
        <p:spPr>
          <a:xfrm>
            <a:off x="2649" y="3066802"/>
            <a:ext cx="25930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Eingangsbestätigung</a:t>
            </a: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 der </a:t>
            </a: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Anfrage</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0" name="Rektangel: avrundede hjørner 164">
            <a:extLst>
              <a:ext uri="{FF2B5EF4-FFF2-40B4-BE49-F238E27FC236}">
                <a16:creationId xmlns:a16="http://schemas.microsoft.com/office/drawing/2014/main" id="{EB6F14ED-52C8-40F6-8DDA-BDC97945B5FE}"/>
              </a:ext>
            </a:extLst>
          </p:cNvPr>
          <p:cNvSpPr/>
          <p:nvPr/>
        </p:nvSpPr>
        <p:spPr>
          <a:xfrm>
            <a:off x="3224593" y="5031086"/>
            <a:ext cx="1794372" cy="48382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42" name="Graphic 41" descr="Arrow: Counter-clockwise curve with solid fill">
            <a:extLst>
              <a:ext uri="{FF2B5EF4-FFF2-40B4-BE49-F238E27FC236}">
                <a16:creationId xmlns:a16="http://schemas.microsoft.com/office/drawing/2014/main" id="{1B903910-7735-42B1-AA2E-4C1B1A3EF2D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9604767">
            <a:off x="2503054" y="4580687"/>
            <a:ext cx="751847" cy="751847"/>
          </a:xfrm>
          <a:prstGeom prst="rect">
            <a:avLst/>
          </a:prstGeom>
        </p:spPr>
      </p:pic>
      <p:sp>
        <p:nvSpPr>
          <p:cNvPr id="43" name="TekstSylinder 159">
            <a:extLst>
              <a:ext uri="{FF2B5EF4-FFF2-40B4-BE49-F238E27FC236}">
                <a16:creationId xmlns:a16="http://schemas.microsoft.com/office/drawing/2014/main" id="{5F9C41AB-D2F2-408F-8225-CAAF663EAF29}"/>
              </a:ext>
            </a:extLst>
          </p:cNvPr>
          <p:cNvSpPr txBox="1"/>
          <p:nvPr/>
        </p:nvSpPr>
        <p:spPr>
          <a:xfrm>
            <a:off x="2990299" y="4661754"/>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Kategorisierung</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44" name="Graphic 43" descr="Network diagram outline">
            <a:extLst>
              <a:ext uri="{FF2B5EF4-FFF2-40B4-BE49-F238E27FC236}">
                <a16:creationId xmlns:a16="http://schemas.microsoft.com/office/drawing/2014/main" id="{72D92A12-5373-4117-8009-C12D342C8E2B}"/>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rot="10800000">
            <a:off x="3245576" y="5007100"/>
            <a:ext cx="521208" cy="521208"/>
          </a:xfrm>
          <a:prstGeom prst="rect">
            <a:avLst/>
          </a:prstGeom>
        </p:spPr>
      </p:pic>
      <p:cxnSp>
        <p:nvCxnSpPr>
          <p:cNvPr id="45" name="Rett linje 171">
            <a:extLst>
              <a:ext uri="{FF2B5EF4-FFF2-40B4-BE49-F238E27FC236}">
                <a16:creationId xmlns:a16="http://schemas.microsoft.com/office/drawing/2014/main" id="{0E75E2C9-8805-462D-ADB0-29E23E3327D3}"/>
              </a:ext>
            </a:extLst>
          </p:cNvPr>
          <p:cNvCxnSpPr>
            <a:cxnSpLocks/>
          </p:cNvCxnSpPr>
          <p:nvPr/>
        </p:nvCxnSpPr>
        <p:spPr>
          <a:xfrm>
            <a:off x="3958491" y="5164125"/>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Rett linje 171">
            <a:extLst>
              <a:ext uri="{FF2B5EF4-FFF2-40B4-BE49-F238E27FC236}">
                <a16:creationId xmlns:a16="http://schemas.microsoft.com/office/drawing/2014/main" id="{8DF213EA-95EB-4607-96C6-710B33C34F37}"/>
              </a:ext>
            </a:extLst>
          </p:cNvPr>
          <p:cNvCxnSpPr>
            <a:cxnSpLocks/>
          </p:cNvCxnSpPr>
          <p:nvPr/>
        </p:nvCxnSpPr>
        <p:spPr>
          <a:xfrm>
            <a:off x="3958492" y="5269633"/>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Rett linje 171">
            <a:extLst>
              <a:ext uri="{FF2B5EF4-FFF2-40B4-BE49-F238E27FC236}">
                <a16:creationId xmlns:a16="http://schemas.microsoft.com/office/drawing/2014/main" id="{DE3AB35E-A3D6-4EB0-8579-70BA2C4D31DF}"/>
              </a:ext>
            </a:extLst>
          </p:cNvPr>
          <p:cNvCxnSpPr>
            <a:cxnSpLocks/>
          </p:cNvCxnSpPr>
          <p:nvPr/>
        </p:nvCxnSpPr>
        <p:spPr>
          <a:xfrm>
            <a:off x="3958492" y="5373576"/>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8" name="TekstSylinder 169">
            <a:extLst>
              <a:ext uri="{FF2B5EF4-FFF2-40B4-BE49-F238E27FC236}">
                <a16:creationId xmlns:a16="http://schemas.microsoft.com/office/drawing/2014/main" id="{A4CE5E40-C84D-4475-BFE0-82BD9643C733}"/>
              </a:ext>
            </a:extLst>
          </p:cNvPr>
          <p:cNvSpPr txBox="1"/>
          <p:nvPr/>
        </p:nvSpPr>
        <p:spPr>
          <a:xfrm>
            <a:off x="5829908" y="3306589"/>
            <a:ext cx="33512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Textanalyse</a:t>
            </a: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und</a:t>
            </a: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Übersetzung</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C6CD967B-EEA4-4234-BC98-928A2D7855D4}"/>
              </a:ext>
            </a:extLst>
          </p:cNvPr>
          <p:cNvGrpSpPr>
            <a:grpSpLocks noChangeAspect="1"/>
          </p:cNvGrpSpPr>
          <p:nvPr/>
        </p:nvGrpSpPr>
        <p:grpSpPr>
          <a:xfrm>
            <a:off x="6337696" y="3740478"/>
            <a:ext cx="2331969" cy="483828"/>
            <a:chOff x="6317923" y="3937729"/>
            <a:chExt cx="2830400" cy="587238"/>
          </a:xfrm>
        </p:grpSpPr>
        <p:sp>
          <p:nvSpPr>
            <p:cNvPr id="51" name="Rektangel: avrundede hjørner 164">
              <a:extLst>
                <a:ext uri="{FF2B5EF4-FFF2-40B4-BE49-F238E27FC236}">
                  <a16:creationId xmlns:a16="http://schemas.microsoft.com/office/drawing/2014/main" id="{07EB1347-240F-4A5F-9DDD-95228305919E}"/>
                </a:ext>
              </a:extLst>
            </p:cNvPr>
            <p:cNvSpPr/>
            <p:nvPr/>
          </p:nvSpPr>
          <p:spPr>
            <a:xfrm>
              <a:off x="6317923" y="3937729"/>
              <a:ext cx="2830400" cy="58723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52" name="Rett linje 171">
              <a:extLst>
                <a:ext uri="{FF2B5EF4-FFF2-40B4-BE49-F238E27FC236}">
                  <a16:creationId xmlns:a16="http://schemas.microsoft.com/office/drawing/2014/main" id="{80A4A94D-3A9E-45B1-8BD5-EE0FF6A6BCEA}"/>
                </a:ext>
              </a:extLst>
            </p:cNvPr>
            <p:cNvCxnSpPr>
              <a:cxnSpLocks/>
            </p:cNvCxnSpPr>
            <p:nvPr/>
          </p:nvCxnSpPr>
          <p:spPr>
            <a:xfrm>
              <a:off x="6935324" y="4170775"/>
              <a:ext cx="19194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171">
              <a:extLst>
                <a:ext uri="{FF2B5EF4-FFF2-40B4-BE49-F238E27FC236}">
                  <a16:creationId xmlns:a16="http://schemas.microsoft.com/office/drawing/2014/main" id="{45D2A275-2E39-46D1-8142-CF0F67A018D2}"/>
                </a:ext>
              </a:extLst>
            </p:cNvPr>
            <p:cNvCxnSpPr>
              <a:cxnSpLocks/>
            </p:cNvCxnSpPr>
            <p:nvPr/>
          </p:nvCxnSpPr>
          <p:spPr>
            <a:xfrm>
              <a:off x="6935323" y="4296882"/>
              <a:ext cx="959733"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54" name="Picture 4" descr="Norway - Free flags icons">
              <a:extLst>
                <a:ext uri="{FF2B5EF4-FFF2-40B4-BE49-F238E27FC236}">
                  <a16:creationId xmlns:a16="http://schemas.microsoft.com/office/drawing/2014/main" id="{8D95F0A4-098F-4A6A-9C4B-7F6958885B82}"/>
                </a:ext>
              </a:extLst>
            </p:cNvPr>
            <p:cNvPicPr>
              <a:picLocks noChangeAspect="1" noChangeArrowheads="1"/>
            </p:cNvPicPr>
            <p:nvPr/>
          </p:nvPicPr>
          <p:blipFill>
            <a:blip r:embed="rId23" cstate="screen">
              <a:duotone>
                <a:prstClr val="black"/>
                <a:schemeClr val="accent5">
                  <a:tint val="45000"/>
                  <a:satMod val="400000"/>
                </a:schemeClr>
              </a:duotone>
              <a:extLst>
                <a:ext uri="{BEBA8EAE-BF5A-486C-A8C5-ECC9F3942E4B}">
                  <a14:imgProps xmlns:a14="http://schemas.microsoft.com/office/drawing/2010/main">
                    <a14:imgLayer r:embed="rId24">
                      <a14:imgEffect>
                        <a14:colorTemperature colorTemp="47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6437349" y="4052141"/>
              <a:ext cx="397467" cy="397467"/>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Graphic 54" descr="Arrow: Straight with solid fill">
            <a:extLst>
              <a:ext uri="{FF2B5EF4-FFF2-40B4-BE49-F238E27FC236}">
                <a16:creationId xmlns:a16="http://schemas.microsoft.com/office/drawing/2014/main" id="{52ED59FB-1526-47A1-9DAE-30E2996132C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a:off x="5593456" y="3670617"/>
            <a:ext cx="661431" cy="661431"/>
          </a:xfrm>
          <a:prstGeom prst="rect">
            <a:avLst/>
          </a:prstGeom>
        </p:spPr>
      </p:pic>
      <p:sp>
        <p:nvSpPr>
          <p:cNvPr id="56" name="TekstSylinder 159">
            <a:extLst>
              <a:ext uri="{FF2B5EF4-FFF2-40B4-BE49-F238E27FC236}">
                <a16:creationId xmlns:a16="http://schemas.microsoft.com/office/drawing/2014/main" id="{673D36FA-5C48-4AB7-B175-6E981CA72B3B}"/>
              </a:ext>
            </a:extLst>
          </p:cNvPr>
          <p:cNvSpPr txBox="1"/>
          <p:nvPr/>
        </p:nvSpPr>
        <p:spPr>
          <a:xfrm>
            <a:off x="6281043" y="4522797"/>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Stimmung</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57" name="Graphic 56" descr="Arrow: Counter-clockwise curve with solid fill">
            <a:extLst>
              <a:ext uri="{FF2B5EF4-FFF2-40B4-BE49-F238E27FC236}">
                <a16:creationId xmlns:a16="http://schemas.microsoft.com/office/drawing/2014/main" id="{D3CEC1ED-9440-4491-9661-3893C8D8669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8607038">
            <a:off x="5237481" y="4496586"/>
            <a:ext cx="825046" cy="825046"/>
          </a:xfrm>
          <a:prstGeom prst="rect">
            <a:avLst/>
          </a:prstGeom>
        </p:spPr>
      </p:pic>
      <p:grpSp>
        <p:nvGrpSpPr>
          <p:cNvPr id="58" name="Group 57">
            <a:extLst>
              <a:ext uri="{FF2B5EF4-FFF2-40B4-BE49-F238E27FC236}">
                <a16:creationId xmlns:a16="http://schemas.microsoft.com/office/drawing/2014/main" id="{53F45ACB-5E75-4724-961C-3653D3E8F641}"/>
              </a:ext>
            </a:extLst>
          </p:cNvPr>
          <p:cNvGrpSpPr>
            <a:grpSpLocks noChangeAspect="1"/>
          </p:cNvGrpSpPr>
          <p:nvPr/>
        </p:nvGrpSpPr>
        <p:grpSpPr>
          <a:xfrm>
            <a:off x="6188626" y="4884495"/>
            <a:ext cx="2439519" cy="471388"/>
            <a:chOff x="4221938" y="5886322"/>
            <a:chExt cx="3352800" cy="647862"/>
          </a:xfrm>
        </p:grpSpPr>
        <p:sp>
          <p:nvSpPr>
            <p:cNvPr id="59" name="Rektangel: avrundede hjørner 152">
              <a:extLst>
                <a:ext uri="{FF2B5EF4-FFF2-40B4-BE49-F238E27FC236}">
                  <a16:creationId xmlns:a16="http://schemas.microsoft.com/office/drawing/2014/main" id="{99BBC376-F6BD-4282-B4F9-9B1D69FE0F42}"/>
                </a:ext>
              </a:extLst>
            </p:cNvPr>
            <p:cNvSpPr/>
            <p:nvPr/>
          </p:nvSpPr>
          <p:spPr>
            <a:xfrm>
              <a:off x="4221938" y="5886322"/>
              <a:ext cx="3352800" cy="64786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60" name="Grafikk 154" descr="Omriss av et smilende ansikts med heldekkende fyll">
              <a:extLst>
                <a:ext uri="{FF2B5EF4-FFF2-40B4-BE49-F238E27FC236}">
                  <a16:creationId xmlns:a16="http://schemas.microsoft.com/office/drawing/2014/main" id="{0F2231FB-435E-4454-A886-FCD5A8BDDEA3}"/>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6616622" y="5917002"/>
              <a:ext cx="610602" cy="610602"/>
            </a:xfrm>
            <a:prstGeom prst="rect">
              <a:avLst/>
            </a:prstGeom>
          </p:spPr>
        </p:pic>
        <p:pic>
          <p:nvPicPr>
            <p:cNvPr id="61" name="Grafikk 156" descr="Omriss av et nøytralt ansikt med heldekkende fyll">
              <a:extLst>
                <a:ext uri="{FF2B5EF4-FFF2-40B4-BE49-F238E27FC236}">
                  <a16:creationId xmlns:a16="http://schemas.microsoft.com/office/drawing/2014/main" id="{063A74C2-E367-472D-AA7C-FFBF775AFE3C}"/>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5593036" y="5912941"/>
              <a:ext cx="610603" cy="610603"/>
            </a:xfrm>
            <a:prstGeom prst="rect">
              <a:avLst/>
            </a:prstGeom>
          </p:spPr>
        </p:pic>
        <p:pic>
          <p:nvPicPr>
            <p:cNvPr id="62" name="Grafikk 158" descr="Omriss av et trist ansikt med heldekkende fyll">
              <a:extLst>
                <a:ext uri="{FF2B5EF4-FFF2-40B4-BE49-F238E27FC236}">
                  <a16:creationId xmlns:a16="http://schemas.microsoft.com/office/drawing/2014/main" id="{C4ED029D-D6D0-4228-B57C-7BCC20B8D18D}"/>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4510658" y="5912943"/>
              <a:ext cx="610601" cy="610601"/>
            </a:xfrm>
            <a:prstGeom prst="rect">
              <a:avLst/>
            </a:prstGeom>
          </p:spPr>
        </p:pic>
      </p:grpSp>
      <p:sp>
        <p:nvSpPr>
          <p:cNvPr id="63" name="Rektangel: avrundede hjørner øverst 33">
            <a:extLst>
              <a:ext uri="{FF2B5EF4-FFF2-40B4-BE49-F238E27FC236}">
                <a16:creationId xmlns:a16="http://schemas.microsoft.com/office/drawing/2014/main" id="{F33E4189-1478-4FB5-B15A-FA30CCEF8727}"/>
              </a:ext>
            </a:extLst>
          </p:cNvPr>
          <p:cNvSpPr/>
          <p:nvPr/>
        </p:nvSpPr>
        <p:spPr>
          <a:xfrm>
            <a:off x="9561808" y="2422251"/>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4" name="Snakkeboble: rektangel med avrundede hjørner 65">
            <a:extLst>
              <a:ext uri="{FF2B5EF4-FFF2-40B4-BE49-F238E27FC236}">
                <a16:creationId xmlns:a16="http://schemas.microsoft.com/office/drawing/2014/main" id="{5238ED20-99A9-49A0-BDB2-36931EADE566}"/>
              </a:ext>
            </a:extLst>
          </p:cNvPr>
          <p:cNvSpPr/>
          <p:nvPr/>
        </p:nvSpPr>
        <p:spPr>
          <a:xfrm>
            <a:off x="10067833" y="3023050"/>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5" name="Snakkeboble: rektangel med avrundede hjørner 66">
            <a:extLst>
              <a:ext uri="{FF2B5EF4-FFF2-40B4-BE49-F238E27FC236}">
                <a16:creationId xmlns:a16="http://schemas.microsoft.com/office/drawing/2014/main" id="{EE60B2F3-EBDB-4027-A02F-E8D922F3DE5C}"/>
              </a:ext>
            </a:extLst>
          </p:cNvPr>
          <p:cNvSpPr/>
          <p:nvPr/>
        </p:nvSpPr>
        <p:spPr>
          <a:xfrm>
            <a:off x="9646640" y="3469312"/>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6" name="Rett linje 73">
            <a:extLst>
              <a:ext uri="{FF2B5EF4-FFF2-40B4-BE49-F238E27FC236}">
                <a16:creationId xmlns:a16="http://schemas.microsoft.com/office/drawing/2014/main" id="{177BDE07-8ADA-4686-8EA7-F679C2A359CC}"/>
              </a:ext>
            </a:extLst>
          </p:cNvPr>
          <p:cNvCxnSpPr>
            <a:cxnSpLocks/>
          </p:cNvCxnSpPr>
          <p:nvPr/>
        </p:nvCxnSpPr>
        <p:spPr>
          <a:xfrm>
            <a:off x="10160680" y="31559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Rett linje 77">
            <a:extLst>
              <a:ext uri="{FF2B5EF4-FFF2-40B4-BE49-F238E27FC236}">
                <a16:creationId xmlns:a16="http://schemas.microsoft.com/office/drawing/2014/main" id="{36ABB171-49CD-46E8-9007-C07568AFA49F}"/>
              </a:ext>
            </a:extLst>
          </p:cNvPr>
          <p:cNvCxnSpPr>
            <a:cxnSpLocks/>
          </p:cNvCxnSpPr>
          <p:nvPr/>
        </p:nvCxnSpPr>
        <p:spPr>
          <a:xfrm>
            <a:off x="9740021" y="358563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78">
            <a:extLst>
              <a:ext uri="{FF2B5EF4-FFF2-40B4-BE49-F238E27FC236}">
                <a16:creationId xmlns:a16="http://schemas.microsoft.com/office/drawing/2014/main" id="{A7E03037-86C7-4870-A0DA-9E2D691F8DEE}"/>
              </a:ext>
            </a:extLst>
          </p:cNvPr>
          <p:cNvCxnSpPr>
            <a:cxnSpLocks/>
          </p:cNvCxnSpPr>
          <p:nvPr/>
        </p:nvCxnSpPr>
        <p:spPr>
          <a:xfrm>
            <a:off x="9749546" y="3724483"/>
            <a:ext cx="44184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9" name="Snakkeboble: rektangel med avrundede hjørner 80">
            <a:extLst>
              <a:ext uri="{FF2B5EF4-FFF2-40B4-BE49-F238E27FC236}">
                <a16:creationId xmlns:a16="http://schemas.microsoft.com/office/drawing/2014/main" id="{94391C49-4C3E-483A-A4FD-3F57134CAAFA}"/>
              </a:ext>
            </a:extLst>
          </p:cNvPr>
          <p:cNvSpPr/>
          <p:nvPr/>
        </p:nvSpPr>
        <p:spPr>
          <a:xfrm>
            <a:off x="10160680" y="3920961"/>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0" name="Rett linje 81">
            <a:extLst>
              <a:ext uri="{FF2B5EF4-FFF2-40B4-BE49-F238E27FC236}">
                <a16:creationId xmlns:a16="http://schemas.microsoft.com/office/drawing/2014/main" id="{0250D135-3FEA-4812-8AFE-1111D08A9637}"/>
              </a:ext>
            </a:extLst>
          </p:cNvPr>
          <p:cNvCxnSpPr>
            <a:cxnSpLocks/>
          </p:cNvCxnSpPr>
          <p:nvPr/>
        </p:nvCxnSpPr>
        <p:spPr>
          <a:xfrm>
            <a:off x="10289270" y="4048333"/>
            <a:ext cx="734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83">
            <a:extLst>
              <a:ext uri="{FF2B5EF4-FFF2-40B4-BE49-F238E27FC236}">
                <a16:creationId xmlns:a16="http://schemas.microsoft.com/office/drawing/2014/main" id="{32FBBE40-AD49-4426-9302-EBC8072D4515}"/>
              </a:ext>
            </a:extLst>
          </p:cNvPr>
          <p:cNvCxnSpPr>
            <a:cxnSpLocks/>
          </p:cNvCxnSpPr>
          <p:nvPr/>
        </p:nvCxnSpPr>
        <p:spPr>
          <a:xfrm>
            <a:off x="10289270" y="4200733"/>
            <a:ext cx="734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84">
            <a:extLst>
              <a:ext uri="{FF2B5EF4-FFF2-40B4-BE49-F238E27FC236}">
                <a16:creationId xmlns:a16="http://schemas.microsoft.com/office/drawing/2014/main" id="{CEBA98DE-E95F-43A7-B619-4F6E22C3738A}"/>
              </a:ext>
            </a:extLst>
          </p:cNvPr>
          <p:cNvCxnSpPr>
            <a:cxnSpLocks/>
          </p:cNvCxnSpPr>
          <p:nvPr/>
        </p:nvCxnSpPr>
        <p:spPr>
          <a:xfrm>
            <a:off x="10603060" y="4334083"/>
            <a:ext cx="42065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3" name="Rektangel: avrundede hjørner 88">
            <a:extLst>
              <a:ext uri="{FF2B5EF4-FFF2-40B4-BE49-F238E27FC236}">
                <a16:creationId xmlns:a16="http://schemas.microsoft.com/office/drawing/2014/main" id="{6BEA429D-BAE0-4614-A3EF-2D095E0F9359}"/>
              </a:ext>
            </a:extLst>
          </p:cNvPr>
          <p:cNvSpPr/>
          <p:nvPr/>
        </p:nvSpPr>
        <p:spPr>
          <a:xfrm>
            <a:off x="9561808" y="2422251"/>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  Chatbot</a:t>
            </a:r>
          </a:p>
        </p:txBody>
      </p:sp>
      <p:grpSp>
        <p:nvGrpSpPr>
          <p:cNvPr id="74" name="Gruppe 43">
            <a:extLst>
              <a:ext uri="{FF2B5EF4-FFF2-40B4-BE49-F238E27FC236}">
                <a16:creationId xmlns:a16="http://schemas.microsoft.com/office/drawing/2014/main" id="{ABF52CE4-BCA9-4E27-A8D3-A741068AD51F}"/>
              </a:ext>
            </a:extLst>
          </p:cNvPr>
          <p:cNvGrpSpPr/>
          <p:nvPr/>
        </p:nvGrpSpPr>
        <p:grpSpPr>
          <a:xfrm>
            <a:off x="9614848" y="2263892"/>
            <a:ext cx="450000" cy="450000"/>
            <a:chOff x="8881514" y="3144104"/>
            <a:chExt cx="450000" cy="450000"/>
          </a:xfrm>
        </p:grpSpPr>
        <p:sp>
          <p:nvSpPr>
            <p:cNvPr id="75" name="Ellipse 63">
              <a:extLst>
                <a:ext uri="{FF2B5EF4-FFF2-40B4-BE49-F238E27FC236}">
                  <a16:creationId xmlns:a16="http://schemas.microsoft.com/office/drawing/2014/main" id="{88ADAA2B-3FBA-45EC-9425-A4DDF2E99671}"/>
                </a:ext>
              </a:extLst>
            </p:cNvPr>
            <p:cNvSpPr/>
            <p:nvPr/>
          </p:nvSpPr>
          <p:spPr>
            <a:xfrm>
              <a:off x="8881514" y="3144104"/>
              <a:ext cx="450000" cy="450000"/>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76" name="Grafikk 62" descr="Bruker med heldekkende fyll">
              <a:extLst>
                <a:ext uri="{FF2B5EF4-FFF2-40B4-BE49-F238E27FC236}">
                  <a16:creationId xmlns:a16="http://schemas.microsoft.com/office/drawing/2014/main" id="{50BB5480-40CA-4887-90D5-9052D452D77D}"/>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8918104" y="3158555"/>
              <a:ext cx="377770" cy="398690"/>
            </a:xfrm>
            <a:prstGeom prst="rect">
              <a:avLst/>
            </a:prstGeom>
          </p:spPr>
        </p:pic>
      </p:grpSp>
      <p:pic>
        <p:nvPicPr>
          <p:cNvPr id="77" name="Graphic 76" descr="Miscellaneous with solid fill">
            <a:extLst>
              <a:ext uri="{FF2B5EF4-FFF2-40B4-BE49-F238E27FC236}">
                <a16:creationId xmlns:a16="http://schemas.microsoft.com/office/drawing/2014/main" id="{C700674F-DB6F-489A-A4E4-4C676C755CA5}"/>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rot="16200000">
            <a:off x="10930898" y="2512908"/>
            <a:ext cx="225667" cy="225667"/>
          </a:xfrm>
          <a:prstGeom prst="rect">
            <a:avLst/>
          </a:prstGeom>
        </p:spPr>
      </p:pic>
      <p:pic>
        <p:nvPicPr>
          <p:cNvPr id="78" name="Graphic 77" descr="Arrow: Rotate right with solid fill">
            <a:extLst>
              <a:ext uri="{FF2B5EF4-FFF2-40B4-BE49-F238E27FC236}">
                <a16:creationId xmlns:a16="http://schemas.microsoft.com/office/drawing/2014/main" id="{2ED32B1F-D5EF-41D6-AD8F-32A35A09D42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10930898" y="1682679"/>
            <a:ext cx="606223" cy="606223"/>
          </a:xfrm>
          <a:prstGeom prst="rect">
            <a:avLst/>
          </a:prstGeom>
        </p:spPr>
      </p:pic>
    </p:spTree>
    <p:extLst>
      <p:ext uri="{BB962C8B-B14F-4D97-AF65-F5344CB8AC3E}">
        <p14:creationId xmlns:p14="http://schemas.microsoft.com/office/powerpoint/2010/main" val="25057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ppt_x"/>
                                          </p:val>
                                        </p:tav>
                                        <p:tav tm="100000">
                                          <p:val>
                                            <p:strVal val="#ppt_x"/>
                                          </p:val>
                                        </p:tav>
                                      </p:tavLst>
                                    </p:anim>
                                    <p:anim calcmode="lin" valueType="num">
                                      <p:cBhvr additive="base">
                                        <p:cTn id="30" dur="500" fill="hold"/>
                                        <p:tgtEl>
                                          <p:spTgt spid="4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500" fill="hold"/>
                                        <p:tgtEl>
                                          <p:spTgt spid="46"/>
                                        </p:tgtEl>
                                        <p:attrNameLst>
                                          <p:attrName>ppt_x</p:attrName>
                                        </p:attrNameLst>
                                      </p:cBhvr>
                                      <p:tavLst>
                                        <p:tav tm="0">
                                          <p:val>
                                            <p:strVal val="#ppt_x"/>
                                          </p:val>
                                        </p:tav>
                                        <p:tav tm="100000">
                                          <p:val>
                                            <p:strVal val="#ppt_x"/>
                                          </p:val>
                                        </p:tav>
                                      </p:tavLst>
                                    </p:anim>
                                    <p:anim calcmode="lin" valueType="num">
                                      <p:cBhvr additive="base">
                                        <p:cTn id="46" dur="500" fill="hold"/>
                                        <p:tgtEl>
                                          <p:spTgt spid="4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500" fill="hold"/>
                                        <p:tgtEl>
                                          <p:spTgt spid="48"/>
                                        </p:tgtEl>
                                        <p:attrNameLst>
                                          <p:attrName>ppt_x</p:attrName>
                                        </p:attrNameLst>
                                      </p:cBhvr>
                                      <p:tavLst>
                                        <p:tav tm="0">
                                          <p:val>
                                            <p:strVal val="#ppt_x"/>
                                          </p:val>
                                        </p:tav>
                                        <p:tav tm="100000">
                                          <p:val>
                                            <p:strVal val="#ppt_x"/>
                                          </p:val>
                                        </p:tav>
                                      </p:tavLst>
                                    </p:anim>
                                    <p:anim calcmode="lin" valueType="num">
                                      <p:cBhvr additive="base">
                                        <p:cTn id="56" dur="500" fill="hold"/>
                                        <p:tgtEl>
                                          <p:spTgt spid="4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additive="base">
                                        <p:cTn id="59" dur="500" fill="hold"/>
                                        <p:tgtEl>
                                          <p:spTgt spid="50"/>
                                        </p:tgtEl>
                                        <p:attrNameLst>
                                          <p:attrName>ppt_x</p:attrName>
                                        </p:attrNameLst>
                                      </p:cBhvr>
                                      <p:tavLst>
                                        <p:tav tm="0">
                                          <p:val>
                                            <p:strVal val="#ppt_x"/>
                                          </p:val>
                                        </p:tav>
                                        <p:tav tm="100000">
                                          <p:val>
                                            <p:strVal val="#ppt_x"/>
                                          </p:val>
                                        </p:tav>
                                      </p:tavLst>
                                    </p:anim>
                                    <p:anim calcmode="lin" valueType="num">
                                      <p:cBhvr additive="base">
                                        <p:cTn id="60" dur="500" fill="hold"/>
                                        <p:tgtEl>
                                          <p:spTgt spid="5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additive="base">
                                        <p:cTn id="63" dur="500" fill="hold"/>
                                        <p:tgtEl>
                                          <p:spTgt spid="55"/>
                                        </p:tgtEl>
                                        <p:attrNameLst>
                                          <p:attrName>ppt_x</p:attrName>
                                        </p:attrNameLst>
                                      </p:cBhvr>
                                      <p:tavLst>
                                        <p:tav tm="0">
                                          <p:val>
                                            <p:strVal val="#ppt_x"/>
                                          </p:val>
                                        </p:tav>
                                        <p:tav tm="100000">
                                          <p:val>
                                            <p:strVal val="#ppt_x"/>
                                          </p:val>
                                        </p:tav>
                                      </p:tavLst>
                                    </p:anim>
                                    <p:anim calcmode="lin" valueType="num">
                                      <p:cBhvr additive="base">
                                        <p:cTn id="6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 calcmode="lin" valueType="num">
                                      <p:cBhvr additive="base">
                                        <p:cTn id="69" dur="500" fill="hold"/>
                                        <p:tgtEl>
                                          <p:spTgt spid="56"/>
                                        </p:tgtEl>
                                        <p:attrNameLst>
                                          <p:attrName>ppt_x</p:attrName>
                                        </p:attrNameLst>
                                      </p:cBhvr>
                                      <p:tavLst>
                                        <p:tav tm="0">
                                          <p:val>
                                            <p:strVal val="#ppt_x"/>
                                          </p:val>
                                        </p:tav>
                                        <p:tav tm="100000">
                                          <p:val>
                                            <p:strVal val="#ppt_x"/>
                                          </p:val>
                                        </p:tav>
                                      </p:tavLst>
                                    </p:anim>
                                    <p:anim calcmode="lin" valueType="num">
                                      <p:cBhvr additive="base">
                                        <p:cTn id="70" dur="500" fill="hold"/>
                                        <p:tgtEl>
                                          <p:spTgt spid="56"/>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anim calcmode="lin" valueType="num">
                                      <p:cBhvr additive="base">
                                        <p:cTn id="73" dur="500" fill="hold"/>
                                        <p:tgtEl>
                                          <p:spTgt spid="57"/>
                                        </p:tgtEl>
                                        <p:attrNameLst>
                                          <p:attrName>ppt_x</p:attrName>
                                        </p:attrNameLst>
                                      </p:cBhvr>
                                      <p:tavLst>
                                        <p:tav tm="0">
                                          <p:val>
                                            <p:strVal val="#ppt_x"/>
                                          </p:val>
                                        </p:tav>
                                        <p:tav tm="100000">
                                          <p:val>
                                            <p:strVal val="#ppt_x"/>
                                          </p:val>
                                        </p:tav>
                                      </p:tavLst>
                                    </p:anim>
                                    <p:anim calcmode="lin" valueType="num">
                                      <p:cBhvr additive="base">
                                        <p:cTn id="74" dur="500" fill="hold"/>
                                        <p:tgtEl>
                                          <p:spTgt spid="5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additive="base">
                                        <p:cTn id="77" dur="500" fill="hold"/>
                                        <p:tgtEl>
                                          <p:spTgt spid="58"/>
                                        </p:tgtEl>
                                        <p:attrNameLst>
                                          <p:attrName>ppt_x</p:attrName>
                                        </p:attrNameLst>
                                      </p:cBhvr>
                                      <p:tavLst>
                                        <p:tav tm="0">
                                          <p:val>
                                            <p:strVal val="#ppt_x"/>
                                          </p:val>
                                        </p:tav>
                                        <p:tav tm="100000">
                                          <p:val>
                                            <p:strVal val="#ppt_x"/>
                                          </p:val>
                                        </p:tav>
                                      </p:tavLst>
                                    </p:anim>
                                    <p:anim calcmode="lin" valueType="num">
                                      <p:cBhvr additive="base">
                                        <p:cTn id="7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3"/>
                                        </p:tgtEl>
                                        <p:attrNameLst>
                                          <p:attrName>style.visibility</p:attrName>
                                        </p:attrNameLst>
                                      </p:cBhvr>
                                      <p:to>
                                        <p:strVal val="visible"/>
                                      </p:to>
                                    </p:set>
                                    <p:anim calcmode="lin" valueType="num">
                                      <p:cBhvr additive="base">
                                        <p:cTn id="83" dur="500" fill="hold"/>
                                        <p:tgtEl>
                                          <p:spTgt spid="63"/>
                                        </p:tgtEl>
                                        <p:attrNameLst>
                                          <p:attrName>ppt_x</p:attrName>
                                        </p:attrNameLst>
                                      </p:cBhvr>
                                      <p:tavLst>
                                        <p:tav tm="0">
                                          <p:val>
                                            <p:strVal val="#ppt_x"/>
                                          </p:val>
                                        </p:tav>
                                        <p:tav tm="100000">
                                          <p:val>
                                            <p:strVal val="#ppt_x"/>
                                          </p:val>
                                        </p:tav>
                                      </p:tavLst>
                                    </p:anim>
                                    <p:anim calcmode="lin" valueType="num">
                                      <p:cBhvr additive="base">
                                        <p:cTn id="84" dur="500" fill="hold"/>
                                        <p:tgtEl>
                                          <p:spTgt spid="6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anim calcmode="lin" valueType="num">
                                      <p:cBhvr additive="base">
                                        <p:cTn id="87" dur="500" fill="hold"/>
                                        <p:tgtEl>
                                          <p:spTgt spid="64"/>
                                        </p:tgtEl>
                                        <p:attrNameLst>
                                          <p:attrName>ppt_x</p:attrName>
                                        </p:attrNameLst>
                                      </p:cBhvr>
                                      <p:tavLst>
                                        <p:tav tm="0">
                                          <p:val>
                                            <p:strVal val="#ppt_x"/>
                                          </p:val>
                                        </p:tav>
                                        <p:tav tm="100000">
                                          <p:val>
                                            <p:strVal val="#ppt_x"/>
                                          </p:val>
                                        </p:tav>
                                      </p:tavLst>
                                    </p:anim>
                                    <p:anim calcmode="lin" valueType="num">
                                      <p:cBhvr additive="base">
                                        <p:cTn id="88" dur="500" fill="hold"/>
                                        <p:tgtEl>
                                          <p:spTgt spid="6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additive="base">
                                        <p:cTn id="91" dur="500" fill="hold"/>
                                        <p:tgtEl>
                                          <p:spTgt spid="65"/>
                                        </p:tgtEl>
                                        <p:attrNameLst>
                                          <p:attrName>ppt_x</p:attrName>
                                        </p:attrNameLst>
                                      </p:cBhvr>
                                      <p:tavLst>
                                        <p:tav tm="0">
                                          <p:val>
                                            <p:strVal val="#ppt_x"/>
                                          </p:val>
                                        </p:tav>
                                        <p:tav tm="100000">
                                          <p:val>
                                            <p:strVal val="#ppt_x"/>
                                          </p:val>
                                        </p:tav>
                                      </p:tavLst>
                                    </p:anim>
                                    <p:anim calcmode="lin" valueType="num">
                                      <p:cBhvr additive="base">
                                        <p:cTn id="92" dur="500" fill="hold"/>
                                        <p:tgtEl>
                                          <p:spTgt spid="65"/>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66"/>
                                        </p:tgtEl>
                                        <p:attrNameLst>
                                          <p:attrName>style.visibility</p:attrName>
                                        </p:attrNameLst>
                                      </p:cBhvr>
                                      <p:to>
                                        <p:strVal val="visible"/>
                                      </p:to>
                                    </p:set>
                                    <p:anim calcmode="lin" valueType="num">
                                      <p:cBhvr additive="base">
                                        <p:cTn id="95" dur="500" fill="hold"/>
                                        <p:tgtEl>
                                          <p:spTgt spid="66"/>
                                        </p:tgtEl>
                                        <p:attrNameLst>
                                          <p:attrName>ppt_x</p:attrName>
                                        </p:attrNameLst>
                                      </p:cBhvr>
                                      <p:tavLst>
                                        <p:tav tm="0">
                                          <p:val>
                                            <p:strVal val="#ppt_x"/>
                                          </p:val>
                                        </p:tav>
                                        <p:tav tm="100000">
                                          <p:val>
                                            <p:strVal val="#ppt_x"/>
                                          </p:val>
                                        </p:tav>
                                      </p:tavLst>
                                    </p:anim>
                                    <p:anim calcmode="lin" valueType="num">
                                      <p:cBhvr additive="base">
                                        <p:cTn id="96" dur="500" fill="hold"/>
                                        <p:tgtEl>
                                          <p:spTgt spid="6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67"/>
                                        </p:tgtEl>
                                        <p:attrNameLst>
                                          <p:attrName>style.visibility</p:attrName>
                                        </p:attrNameLst>
                                      </p:cBhvr>
                                      <p:to>
                                        <p:strVal val="visible"/>
                                      </p:to>
                                    </p:set>
                                    <p:anim calcmode="lin" valueType="num">
                                      <p:cBhvr additive="base">
                                        <p:cTn id="99" dur="500" fill="hold"/>
                                        <p:tgtEl>
                                          <p:spTgt spid="67"/>
                                        </p:tgtEl>
                                        <p:attrNameLst>
                                          <p:attrName>ppt_x</p:attrName>
                                        </p:attrNameLst>
                                      </p:cBhvr>
                                      <p:tavLst>
                                        <p:tav tm="0">
                                          <p:val>
                                            <p:strVal val="#ppt_x"/>
                                          </p:val>
                                        </p:tav>
                                        <p:tav tm="100000">
                                          <p:val>
                                            <p:strVal val="#ppt_x"/>
                                          </p:val>
                                        </p:tav>
                                      </p:tavLst>
                                    </p:anim>
                                    <p:anim calcmode="lin" valueType="num">
                                      <p:cBhvr additive="base">
                                        <p:cTn id="100" dur="500" fill="hold"/>
                                        <p:tgtEl>
                                          <p:spTgt spid="67"/>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68"/>
                                        </p:tgtEl>
                                        <p:attrNameLst>
                                          <p:attrName>style.visibility</p:attrName>
                                        </p:attrNameLst>
                                      </p:cBhvr>
                                      <p:to>
                                        <p:strVal val="visible"/>
                                      </p:to>
                                    </p:set>
                                    <p:anim calcmode="lin" valueType="num">
                                      <p:cBhvr additive="base">
                                        <p:cTn id="103" dur="500" fill="hold"/>
                                        <p:tgtEl>
                                          <p:spTgt spid="68"/>
                                        </p:tgtEl>
                                        <p:attrNameLst>
                                          <p:attrName>ppt_x</p:attrName>
                                        </p:attrNameLst>
                                      </p:cBhvr>
                                      <p:tavLst>
                                        <p:tav tm="0">
                                          <p:val>
                                            <p:strVal val="#ppt_x"/>
                                          </p:val>
                                        </p:tav>
                                        <p:tav tm="100000">
                                          <p:val>
                                            <p:strVal val="#ppt_x"/>
                                          </p:val>
                                        </p:tav>
                                      </p:tavLst>
                                    </p:anim>
                                    <p:anim calcmode="lin" valueType="num">
                                      <p:cBhvr additive="base">
                                        <p:cTn id="104" dur="500" fill="hold"/>
                                        <p:tgtEl>
                                          <p:spTgt spid="6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69"/>
                                        </p:tgtEl>
                                        <p:attrNameLst>
                                          <p:attrName>style.visibility</p:attrName>
                                        </p:attrNameLst>
                                      </p:cBhvr>
                                      <p:to>
                                        <p:strVal val="visible"/>
                                      </p:to>
                                    </p:set>
                                    <p:anim calcmode="lin" valueType="num">
                                      <p:cBhvr additive="base">
                                        <p:cTn id="107" dur="500" fill="hold"/>
                                        <p:tgtEl>
                                          <p:spTgt spid="69"/>
                                        </p:tgtEl>
                                        <p:attrNameLst>
                                          <p:attrName>ppt_x</p:attrName>
                                        </p:attrNameLst>
                                      </p:cBhvr>
                                      <p:tavLst>
                                        <p:tav tm="0">
                                          <p:val>
                                            <p:strVal val="#ppt_x"/>
                                          </p:val>
                                        </p:tav>
                                        <p:tav tm="100000">
                                          <p:val>
                                            <p:strVal val="#ppt_x"/>
                                          </p:val>
                                        </p:tav>
                                      </p:tavLst>
                                    </p:anim>
                                    <p:anim calcmode="lin" valueType="num">
                                      <p:cBhvr additive="base">
                                        <p:cTn id="108" dur="500" fill="hold"/>
                                        <p:tgtEl>
                                          <p:spTgt spid="69"/>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70"/>
                                        </p:tgtEl>
                                        <p:attrNameLst>
                                          <p:attrName>style.visibility</p:attrName>
                                        </p:attrNameLst>
                                      </p:cBhvr>
                                      <p:to>
                                        <p:strVal val="visible"/>
                                      </p:to>
                                    </p:set>
                                    <p:anim calcmode="lin" valueType="num">
                                      <p:cBhvr additive="base">
                                        <p:cTn id="111" dur="500" fill="hold"/>
                                        <p:tgtEl>
                                          <p:spTgt spid="70"/>
                                        </p:tgtEl>
                                        <p:attrNameLst>
                                          <p:attrName>ppt_x</p:attrName>
                                        </p:attrNameLst>
                                      </p:cBhvr>
                                      <p:tavLst>
                                        <p:tav tm="0">
                                          <p:val>
                                            <p:strVal val="#ppt_x"/>
                                          </p:val>
                                        </p:tav>
                                        <p:tav tm="100000">
                                          <p:val>
                                            <p:strVal val="#ppt_x"/>
                                          </p:val>
                                        </p:tav>
                                      </p:tavLst>
                                    </p:anim>
                                    <p:anim calcmode="lin" valueType="num">
                                      <p:cBhvr additive="base">
                                        <p:cTn id="112" dur="500" fill="hold"/>
                                        <p:tgtEl>
                                          <p:spTgt spid="70"/>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71"/>
                                        </p:tgtEl>
                                        <p:attrNameLst>
                                          <p:attrName>style.visibility</p:attrName>
                                        </p:attrNameLst>
                                      </p:cBhvr>
                                      <p:to>
                                        <p:strVal val="visible"/>
                                      </p:to>
                                    </p:set>
                                    <p:anim calcmode="lin" valueType="num">
                                      <p:cBhvr additive="base">
                                        <p:cTn id="115" dur="500" fill="hold"/>
                                        <p:tgtEl>
                                          <p:spTgt spid="71"/>
                                        </p:tgtEl>
                                        <p:attrNameLst>
                                          <p:attrName>ppt_x</p:attrName>
                                        </p:attrNameLst>
                                      </p:cBhvr>
                                      <p:tavLst>
                                        <p:tav tm="0">
                                          <p:val>
                                            <p:strVal val="#ppt_x"/>
                                          </p:val>
                                        </p:tav>
                                        <p:tav tm="100000">
                                          <p:val>
                                            <p:strVal val="#ppt_x"/>
                                          </p:val>
                                        </p:tav>
                                      </p:tavLst>
                                    </p:anim>
                                    <p:anim calcmode="lin" valueType="num">
                                      <p:cBhvr additive="base">
                                        <p:cTn id="116" dur="500" fill="hold"/>
                                        <p:tgtEl>
                                          <p:spTgt spid="71"/>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72"/>
                                        </p:tgtEl>
                                        <p:attrNameLst>
                                          <p:attrName>style.visibility</p:attrName>
                                        </p:attrNameLst>
                                      </p:cBhvr>
                                      <p:to>
                                        <p:strVal val="visible"/>
                                      </p:to>
                                    </p:set>
                                    <p:anim calcmode="lin" valueType="num">
                                      <p:cBhvr additive="base">
                                        <p:cTn id="119" dur="500" fill="hold"/>
                                        <p:tgtEl>
                                          <p:spTgt spid="72"/>
                                        </p:tgtEl>
                                        <p:attrNameLst>
                                          <p:attrName>ppt_x</p:attrName>
                                        </p:attrNameLst>
                                      </p:cBhvr>
                                      <p:tavLst>
                                        <p:tav tm="0">
                                          <p:val>
                                            <p:strVal val="#ppt_x"/>
                                          </p:val>
                                        </p:tav>
                                        <p:tav tm="100000">
                                          <p:val>
                                            <p:strVal val="#ppt_x"/>
                                          </p:val>
                                        </p:tav>
                                      </p:tavLst>
                                    </p:anim>
                                    <p:anim calcmode="lin" valueType="num">
                                      <p:cBhvr additive="base">
                                        <p:cTn id="120" dur="500" fill="hold"/>
                                        <p:tgtEl>
                                          <p:spTgt spid="72"/>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73"/>
                                        </p:tgtEl>
                                        <p:attrNameLst>
                                          <p:attrName>style.visibility</p:attrName>
                                        </p:attrNameLst>
                                      </p:cBhvr>
                                      <p:to>
                                        <p:strVal val="visible"/>
                                      </p:to>
                                    </p:set>
                                    <p:anim calcmode="lin" valueType="num">
                                      <p:cBhvr additive="base">
                                        <p:cTn id="123" dur="500" fill="hold"/>
                                        <p:tgtEl>
                                          <p:spTgt spid="73"/>
                                        </p:tgtEl>
                                        <p:attrNameLst>
                                          <p:attrName>ppt_x</p:attrName>
                                        </p:attrNameLst>
                                      </p:cBhvr>
                                      <p:tavLst>
                                        <p:tav tm="0">
                                          <p:val>
                                            <p:strVal val="#ppt_x"/>
                                          </p:val>
                                        </p:tav>
                                        <p:tav tm="100000">
                                          <p:val>
                                            <p:strVal val="#ppt_x"/>
                                          </p:val>
                                        </p:tav>
                                      </p:tavLst>
                                    </p:anim>
                                    <p:anim calcmode="lin" valueType="num">
                                      <p:cBhvr additive="base">
                                        <p:cTn id="124" dur="500" fill="hold"/>
                                        <p:tgtEl>
                                          <p:spTgt spid="73"/>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74"/>
                                        </p:tgtEl>
                                        <p:attrNameLst>
                                          <p:attrName>style.visibility</p:attrName>
                                        </p:attrNameLst>
                                      </p:cBhvr>
                                      <p:to>
                                        <p:strVal val="visible"/>
                                      </p:to>
                                    </p:set>
                                    <p:anim calcmode="lin" valueType="num">
                                      <p:cBhvr additive="base">
                                        <p:cTn id="127" dur="500" fill="hold"/>
                                        <p:tgtEl>
                                          <p:spTgt spid="74"/>
                                        </p:tgtEl>
                                        <p:attrNameLst>
                                          <p:attrName>ppt_x</p:attrName>
                                        </p:attrNameLst>
                                      </p:cBhvr>
                                      <p:tavLst>
                                        <p:tav tm="0">
                                          <p:val>
                                            <p:strVal val="#ppt_x"/>
                                          </p:val>
                                        </p:tav>
                                        <p:tav tm="100000">
                                          <p:val>
                                            <p:strVal val="#ppt_x"/>
                                          </p:val>
                                        </p:tav>
                                      </p:tavLst>
                                    </p:anim>
                                    <p:anim calcmode="lin" valueType="num">
                                      <p:cBhvr additive="base">
                                        <p:cTn id="128" dur="500" fill="hold"/>
                                        <p:tgtEl>
                                          <p:spTgt spid="74"/>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77"/>
                                        </p:tgtEl>
                                        <p:attrNameLst>
                                          <p:attrName>style.visibility</p:attrName>
                                        </p:attrNameLst>
                                      </p:cBhvr>
                                      <p:to>
                                        <p:strVal val="visible"/>
                                      </p:to>
                                    </p:set>
                                    <p:anim calcmode="lin" valueType="num">
                                      <p:cBhvr additive="base">
                                        <p:cTn id="131" dur="500" fill="hold"/>
                                        <p:tgtEl>
                                          <p:spTgt spid="77"/>
                                        </p:tgtEl>
                                        <p:attrNameLst>
                                          <p:attrName>ppt_x</p:attrName>
                                        </p:attrNameLst>
                                      </p:cBhvr>
                                      <p:tavLst>
                                        <p:tav tm="0">
                                          <p:val>
                                            <p:strVal val="#ppt_x"/>
                                          </p:val>
                                        </p:tav>
                                        <p:tav tm="100000">
                                          <p:val>
                                            <p:strVal val="#ppt_x"/>
                                          </p:val>
                                        </p:tav>
                                      </p:tavLst>
                                    </p:anim>
                                    <p:anim calcmode="lin" valueType="num">
                                      <p:cBhvr additive="base">
                                        <p:cTn id="132" dur="500" fill="hold"/>
                                        <p:tgtEl>
                                          <p:spTgt spid="77"/>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78"/>
                                        </p:tgtEl>
                                        <p:attrNameLst>
                                          <p:attrName>style.visibility</p:attrName>
                                        </p:attrNameLst>
                                      </p:cBhvr>
                                      <p:to>
                                        <p:strVal val="visible"/>
                                      </p:to>
                                    </p:set>
                                    <p:anim calcmode="lin" valueType="num">
                                      <p:cBhvr additive="base">
                                        <p:cTn id="135" dur="500" fill="hold"/>
                                        <p:tgtEl>
                                          <p:spTgt spid="78"/>
                                        </p:tgtEl>
                                        <p:attrNameLst>
                                          <p:attrName>ppt_x</p:attrName>
                                        </p:attrNameLst>
                                      </p:cBhvr>
                                      <p:tavLst>
                                        <p:tav tm="0">
                                          <p:val>
                                            <p:strVal val="#ppt_x"/>
                                          </p:val>
                                        </p:tav>
                                        <p:tav tm="100000">
                                          <p:val>
                                            <p:strVal val="#ppt_x"/>
                                          </p:val>
                                        </p:tav>
                                      </p:tavLst>
                                    </p:anim>
                                    <p:anim calcmode="lin" valueType="num">
                                      <p:cBhvr additive="base">
                                        <p:cTn id="136"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p:bldP spid="40" grpId="0" animBg="1"/>
      <p:bldP spid="43" grpId="0"/>
      <p:bldP spid="48" grpId="0"/>
      <p:bldP spid="56" grpId="0"/>
      <p:bldP spid="63" grpId="0" animBg="1"/>
      <p:bldP spid="64" grpId="0" animBg="1"/>
      <p:bldP spid="65" grpId="0" animBg="1"/>
      <p:bldP spid="69" grpId="0" animBg="1"/>
      <p:bldP spid="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0DBD5D0-116D-4BC4-B35B-B92C05BA8D7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6122" y="-197766"/>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33DCD5-1B42-4800-BDF2-BD4D05E10658}"/>
              </a:ext>
            </a:extLst>
          </p:cNvPr>
          <p:cNvSpPr>
            <a:spLocks noGrp="1"/>
          </p:cNvSpPr>
          <p:nvPr>
            <p:ph type="title"/>
          </p:nvPr>
        </p:nvSpPr>
        <p:spPr>
          <a:xfrm>
            <a:off x="838200" y="602820"/>
            <a:ext cx="10515600" cy="1324694"/>
          </a:xfrm>
        </p:spPr>
        <p:txBody>
          <a:bodyPr>
            <a:normAutofit fontScale="90000"/>
          </a:bodyPr>
          <a:lstStyle/>
          <a:p>
            <a:r>
              <a:rPr lang="de-DE" altLang="de-DE" dirty="0"/>
              <a:t>Der vor uns liegende</a:t>
            </a:r>
            <a:br>
              <a:rPr lang="de-DE" altLang="de-DE" dirty="0"/>
            </a:br>
            <a:r>
              <a:rPr lang="de-DE" altLang="de-DE" dirty="0"/>
              <a:t>Prozess </a:t>
            </a:r>
            <a:br>
              <a:rPr kumimoji="0" lang="de-DE" altLang="de-DE" sz="7200" b="0" i="0" u="none" strike="noStrike" cap="none" normalizeH="0" baseline="0" dirty="0">
                <a:ln>
                  <a:noFill/>
                </a:ln>
                <a:solidFill>
                  <a:schemeClr val="tx1"/>
                </a:solidFill>
                <a:effectLst/>
                <a:latin typeface="Arial" panose="020B0604020202020204" pitchFamily="34" charset="0"/>
              </a:rPr>
            </a:br>
            <a:endParaRPr lang="nb-NO" dirty="0"/>
          </a:p>
        </p:txBody>
      </p:sp>
      <p:sp>
        <p:nvSpPr>
          <p:cNvPr id="3" name="Content Placeholder 2">
            <a:extLst>
              <a:ext uri="{FF2B5EF4-FFF2-40B4-BE49-F238E27FC236}">
                <a16:creationId xmlns:a16="http://schemas.microsoft.com/office/drawing/2014/main" id="{89CE79D4-51AE-44B1-89B8-7F9D017D6EBB}"/>
              </a:ext>
            </a:extLst>
          </p:cNvPr>
          <p:cNvSpPr>
            <a:spLocks noGrp="1"/>
          </p:cNvSpPr>
          <p:nvPr>
            <p:ph idx="1"/>
          </p:nvPr>
        </p:nvSpPr>
        <p:spPr>
          <a:xfrm>
            <a:off x="1191802" y="1698268"/>
            <a:ext cx="10161998" cy="4556912"/>
          </a:xfrm>
        </p:spPr>
        <p:txBody>
          <a:bodyPr>
            <a:noAutofit/>
          </a:bodyPr>
          <a:lstStyle/>
          <a:p>
            <a:pPr marL="971550" lvl="1" indent="-285750"/>
            <a:r>
              <a:rPr lang="en-US" sz="1600" dirty="0" err="1">
                <a:solidFill>
                  <a:srgbClr val="005E58"/>
                </a:solidFill>
              </a:rPr>
              <a:t>Ziele</a:t>
            </a:r>
            <a:r>
              <a:rPr lang="en-US" sz="1600" dirty="0">
                <a:solidFill>
                  <a:srgbClr val="005E58"/>
                </a:solidFill>
              </a:rPr>
              <a:t> der </a:t>
            </a:r>
            <a:r>
              <a:rPr lang="en-US" sz="1600" dirty="0" err="1">
                <a:solidFill>
                  <a:srgbClr val="005E58"/>
                </a:solidFill>
              </a:rPr>
              <a:t>Implementierung</a:t>
            </a:r>
            <a:r>
              <a:rPr lang="en-US" sz="1600" dirty="0">
                <a:solidFill>
                  <a:srgbClr val="005E58"/>
                </a:solidFill>
              </a:rPr>
              <a:t> </a:t>
            </a:r>
            <a:r>
              <a:rPr lang="en-US" sz="1600" dirty="0" err="1">
                <a:solidFill>
                  <a:srgbClr val="005E58"/>
                </a:solidFill>
              </a:rPr>
              <a:t>definieren</a:t>
            </a:r>
            <a:endParaRPr lang="en-US" sz="1600" dirty="0">
              <a:solidFill>
                <a:srgbClr val="005E58"/>
              </a:solidFill>
            </a:endParaRPr>
          </a:p>
          <a:p>
            <a:pPr marL="971550" lvl="1" indent="-285750"/>
            <a:r>
              <a:rPr lang="en-US" sz="1600" dirty="0">
                <a:solidFill>
                  <a:srgbClr val="005E58"/>
                </a:solidFill>
              </a:rPr>
              <a:t>Was </a:t>
            </a:r>
            <a:r>
              <a:rPr lang="en-US" sz="1600" dirty="0" err="1">
                <a:solidFill>
                  <a:srgbClr val="005E58"/>
                </a:solidFill>
              </a:rPr>
              <a:t>wollen</a:t>
            </a:r>
            <a:r>
              <a:rPr lang="en-US" sz="1600" dirty="0">
                <a:solidFill>
                  <a:srgbClr val="005E58"/>
                </a:solidFill>
              </a:rPr>
              <a:t> Sie </a:t>
            </a:r>
            <a:r>
              <a:rPr lang="en-US" sz="1600" dirty="0" err="1">
                <a:solidFill>
                  <a:srgbClr val="005E58"/>
                </a:solidFill>
              </a:rPr>
              <a:t>erreichen</a:t>
            </a:r>
            <a:r>
              <a:rPr lang="en-US" sz="1600" dirty="0">
                <a:solidFill>
                  <a:srgbClr val="005E58"/>
                </a:solidFill>
              </a:rPr>
              <a:t>? </a:t>
            </a:r>
            <a:br>
              <a:rPr lang="en-US" sz="1600" dirty="0">
                <a:solidFill>
                  <a:srgbClr val="005E58"/>
                </a:solidFill>
              </a:rPr>
            </a:br>
            <a:r>
              <a:rPr lang="en-US" sz="1600" dirty="0" err="1">
                <a:solidFill>
                  <a:srgbClr val="005E58"/>
                </a:solidFill>
              </a:rPr>
              <a:t>Welche</a:t>
            </a:r>
            <a:r>
              <a:rPr lang="en-US" sz="1600" dirty="0">
                <a:solidFill>
                  <a:srgbClr val="005E58"/>
                </a:solidFill>
              </a:rPr>
              <a:t> </a:t>
            </a:r>
            <a:r>
              <a:rPr lang="en-US" sz="1600" dirty="0" err="1">
                <a:solidFill>
                  <a:srgbClr val="005E58"/>
                </a:solidFill>
              </a:rPr>
              <a:t>Auswirkungen</a:t>
            </a:r>
            <a:r>
              <a:rPr lang="en-US" sz="1600" dirty="0">
                <a:solidFill>
                  <a:srgbClr val="005E58"/>
                </a:solidFill>
              </a:rPr>
              <a:t> </a:t>
            </a:r>
            <a:r>
              <a:rPr lang="en-US" sz="1600" dirty="0" err="1">
                <a:solidFill>
                  <a:srgbClr val="005E58"/>
                </a:solidFill>
              </a:rPr>
              <a:t>soll</a:t>
            </a:r>
            <a:r>
              <a:rPr lang="en-US" sz="1600" dirty="0">
                <a:solidFill>
                  <a:srgbClr val="005E58"/>
                </a:solidFill>
              </a:rPr>
              <a:t> die </a:t>
            </a:r>
            <a:r>
              <a:rPr lang="en-US" sz="1600" dirty="0" err="1">
                <a:solidFill>
                  <a:srgbClr val="005E58"/>
                </a:solidFill>
              </a:rPr>
              <a:t>Einführung</a:t>
            </a:r>
            <a:r>
              <a:rPr lang="en-US" sz="1600" dirty="0">
                <a:solidFill>
                  <a:srgbClr val="005E58"/>
                </a:solidFill>
              </a:rPr>
              <a:t> des CRM </a:t>
            </a:r>
            <a:r>
              <a:rPr lang="en-US" sz="1600" dirty="0" err="1">
                <a:solidFill>
                  <a:srgbClr val="005E58"/>
                </a:solidFill>
              </a:rPr>
              <a:t>haben</a:t>
            </a:r>
            <a:r>
              <a:rPr lang="en-US" sz="1600" dirty="0">
                <a:solidFill>
                  <a:srgbClr val="005E58"/>
                </a:solidFill>
              </a:rPr>
              <a:t>?</a:t>
            </a:r>
            <a:br>
              <a:rPr lang="nb-NO" sz="1600" dirty="0">
                <a:solidFill>
                  <a:srgbClr val="005E58"/>
                </a:solidFill>
              </a:rPr>
            </a:br>
            <a:endParaRPr lang="nb-NO" sz="1600" dirty="0">
              <a:solidFill>
                <a:srgbClr val="005E58"/>
              </a:solidFill>
            </a:endParaRPr>
          </a:p>
          <a:p>
            <a:pPr marL="971550" lvl="1" indent="-285750"/>
            <a:r>
              <a:rPr lang="en-US" sz="1600" dirty="0">
                <a:solidFill>
                  <a:srgbClr val="005E58"/>
                </a:solidFill>
              </a:rPr>
              <a:t>Was </a:t>
            </a:r>
            <a:r>
              <a:rPr lang="en-US" sz="1600" dirty="0" err="1">
                <a:solidFill>
                  <a:srgbClr val="005E58"/>
                </a:solidFill>
              </a:rPr>
              <a:t>möchten</a:t>
            </a:r>
            <a:r>
              <a:rPr lang="en-US" sz="1600" dirty="0">
                <a:solidFill>
                  <a:srgbClr val="005E58"/>
                </a:solidFill>
              </a:rPr>
              <a:t> Sie </a:t>
            </a:r>
            <a:r>
              <a:rPr lang="en-US" sz="1600" dirty="0" err="1">
                <a:solidFill>
                  <a:srgbClr val="005E58"/>
                </a:solidFill>
              </a:rPr>
              <a:t>messen</a:t>
            </a:r>
            <a:r>
              <a:rPr lang="en-US" sz="1600" dirty="0">
                <a:solidFill>
                  <a:srgbClr val="005E58"/>
                </a:solidFill>
              </a:rPr>
              <a:t>? (KPIs)</a:t>
            </a:r>
          </a:p>
          <a:p>
            <a:pPr marL="971550" lvl="1" indent="-285750"/>
            <a:r>
              <a:rPr lang="en-US" sz="1600" dirty="0" err="1">
                <a:solidFill>
                  <a:srgbClr val="005E58"/>
                </a:solidFill>
              </a:rPr>
              <a:t>Welche</a:t>
            </a:r>
            <a:r>
              <a:rPr lang="en-US" sz="1600" dirty="0">
                <a:solidFill>
                  <a:srgbClr val="005E58"/>
                </a:solidFill>
              </a:rPr>
              <a:t> </a:t>
            </a:r>
            <a:r>
              <a:rPr lang="en-US" sz="1600" dirty="0" err="1">
                <a:solidFill>
                  <a:srgbClr val="005E58"/>
                </a:solidFill>
              </a:rPr>
              <a:t>Erfolgskriterien</a:t>
            </a:r>
            <a:r>
              <a:rPr lang="en-US" sz="1600" dirty="0">
                <a:solidFill>
                  <a:srgbClr val="005E58"/>
                </a:solidFill>
              </a:rPr>
              <a:t> </a:t>
            </a:r>
            <a:r>
              <a:rPr lang="en-US" sz="1600" dirty="0" err="1">
                <a:solidFill>
                  <a:srgbClr val="005E58"/>
                </a:solidFill>
              </a:rPr>
              <a:t>gibt</a:t>
            </a:r>
            <a:r>
              <a:rPr lang="en-US" sz="1600" dirty="0">
                <a:solidFill>
                  <a:srgbClr val="005E58"/>
                </a:solidFill>
              </a:rPr>
              <a:t> es </a:t>
            </a:r>
            <a:r>
              <a:rPr lang="en-US" sz="1600" dirty="0" err="1">
                <a:solidFill>
                  <a:srgbClr val="005E58"/>
                </a:solidFill>
              </a:rPr>
              <a:t>für</a:t>
            </a:r>
            <a:r>
              <a:rPr lang="en-US" sz="1600" dirty="0">
                <a:solidFill>
                  <a:srgbClr val="005E58"/>
                </a:solidFill>
              </a:rPr>
              <a:t> das </a:t>
            </a:r>
            <a:r>
              <a:rPr lang="en-US" sz="1600" dirty="0" err="1">
                <a:solidFill>
                  <a:srgbClr val="005E58"/>
                </a:solidFill>
              </a:rPr>
              <a:t>Projekt</a:t>
            </a:r>
            <a:r>
              <a:rPr lang="en-US" sz="1600" dirty="0">
                <a:solidFill>
                  <a:srgbClr val="005E58"/>
                </a:solidFill>
              </a:rPr>
              <a:t>?</a:t>
            </a:r>
          </a:p>
          <a:p>
            <a:pPr marL="971550" lvl="1" indent="-285750"/>
            <a:r>
              <a:rPr lang="en-US" sz="1600" dirty="0" err="1">
                <a:solidFill>
                  <a:srgbClr val="005E58"/>
                </a:solidFill>
              </a:rPr>
              <a:t>Welche</a:t>
            </a:r>
            <a:r>
              <a:rPr lang="en-US" sz="1600" dirty="0">
                <a:solidFill>
                  <a:srgbClr val="005E58"/>
                </a:solidFill>
              </a:rPr>
              <a:t> </a:t>
            </a:r>
            <a:r>
              <a:rPr lang="en-US" sz="1600" dirty="0" err="1">
                <a:solidFill>
                  <a:srgbClr val="005E58"/>
                </a:solidFill>
              </a:rPr>
              <a:t>Prozesse</a:t>
            </a:r>
            <a:r>
              <a:rPr lang="en-US" sz="1600" dirty="0">
                <a:solidFill>
                  <a:srgbClr val="005E58"/>
                </a:solidFill>
              </a:rPr>
              <a:t> </a:t>
            </a:r>
            <a:r>
              <a:rPr lang="en-US" sz="1600" dirty="0" err="1">
                <a:solidFill>
                  <a:srgbClr val="005E58"/>
                </a:solidFill>
              </a:rPr>
              <a:t>möchten</a:t>
            </a:r>
            <a:r>
              <a:rPr lang="en-US" sz="1600" dirty="0">
                <a:solidFill>
                  <a:srgbClr val="005E58"/>
                </a:solidFill>
              </a:rPr>
              <a:t> Sie </a:t>
            </a:r>
            <a:r>
              <a:rPr lang="en-US" sz="1600" dirty="0" err="1">
                <a:solidFill>
                  <a:srgbClr val="005E58"/>
                </a:solidFill>
              </a:rPr>
              <a:t>verbessern</a:t>
            </a:r>
            <a:r>
              <a:rPr lang="en-US" sz="1600" dirty="0">
                <a:solidFill>
                  <a:srgbClr val="005E58"/>
                </a:solidFill>
              </a:rPr>
              <a:t>? </a:t>
            </a:r>
          </a:p>
          <a:p>
            <a:pPr marL="971550" lvl="1" indent="-285750"/>
            <a:r>
              <a:rPr lang="en-US" sz="1600" dirty="0" err="1">
                <a:solidFill>
                  <a:srgbClr val="005E58"/>
                </a:solidFill>
              </a:rPr>
              <a:t>Sollen</a:t>
            </a:r>
            <a:r>
              <a:rPr lang="en-US" sz="1600" dirty="0">
                <a:solidFill>
                  <a:srgbClr val="005E58"/>
                </a:solidFill>
              </a:rPr>
              <a:t> </a:t>
            </a:r>
            <a:r>
              <a:rPr lang="en-US" sz="1600" dirty="0" err="1">
                <a:solidFill>
                  <a:srgbClr val="005E58"/>
                </a:solidFill>
              </a:rPr>
              <a:t>Schnittstellen</a:t>
            </a:r>
            <a:r>
              <a:rPr lang="en-US" sz="1600" dirty="0">
                <a:solidFill>
                  <a:srgbClr val="005E58"/>
                </a:solidFill>
              </a:rPr>
              <a:t> </a:t>
            </a:r>
            <a:r>
              <a:rPr lang="en-US" sz="1600" dirty="0" err="1">
                <a:solidFill>
                  <a:srgbClr val="005E58"/>
                </a:solidFill>
              </a:rPr>
              <a:t>realisiert</a:t>
            </a:r>
            <a:r>
              <a:rPr lang="en-US" sz="1600" dirty="0">
                <a:solidFill>
                  <a:srgbClr val="005E58"/>
                </a:solidFill>
              </a:rPr>
              <a:t> </a:t>
            </a:r>
            <a:r>
              <a:rPr lang="en-US" sz="1600" dirty="0" err="1">
                <a:solidFill>
                  <a:srgbClr val="005E58"/>
                </a:solidFill>
              </a:rPr>
              <a:t>werden</a:t>
            </a:r>
            <a:r>
              <a:rPr lang="en-US" sz="1600" dirty="0">
                <a:solidFill>
                  <a:srgbClr val="005E58"/>
                </a:solidFill>
              </a:rPr>
              <a:t>?</a:t>
            </a:r>
          </a:p>
          <a:p>
            <a:pPr marL="971550" lvl="1" indent="-285750"/>
            <a:r>
              <a:rPr lang="en-US" sz="1600" dirty="0" err="1">
                <a:solidFill>
                  <a:srgbClr val="005E58"/>
                </a:solidFill>
              </a:rPr>
              <a:t>Welche</a:t>
            </a:r>
            <a:r>
              <a:rPr lang="en-US" sz="1600" dirty="0">
                <a:solidFill>
                  <a:srgbClr val="005E58"/>
                </a:solidFill>
              </a:rPr>
              <a:t> </a:t>
            </a:r>
            <a:r>
              <a:rPr lang="en-US" sz="1600" dirty="0" err="1">
                <a:solidFill>
                  <a:srgbClr val="005E58"/>
                </a:solidFill>
              </a:rPr>
              <a:t>Risiken</a:t>
            </a:r>
            <a:r>
              <a:rPr lang="en-US" sz="1600" dirty="0">
                <a:solidFill>
                  <a:srgbClr val="005E58"/>
                </a:solidFill>
              </a:rPr>
              <a:t> </a:t>
            </a:r>
            <a:r>
              <a:rPr lang="en-US" sz="1600" dirty="0" err="1">
                <a:solidFill>
                  <a:srgbClr val="005E58"/>
                </a:solidFill>
              </a:rPr>
              <a:t>gibt</a:t>
            </a:r>
            <a:r>
              <a:rPr lang="en-US" sz="1600" dirty="0">
                <a:solidFill>
                  <a:srgbClr val="005E58"/>
                </a:solidFill>
              </a:rPr>
              <a:t> es </a:t>
            </a:r>
            <a:r>
              <a:rPr lang="en-US" sz="1600" dirty="0" err="1">
                <a:solidFill>
                  <a:srgbClr val="005E58"/>
                </a:solidFill>
              </a:rPr>
              <a:t>im</a:t>
            </a:r>
            <a:r>
              <a:rPr lang="en-US" sz="1600" dirty="0">
                <a:solidFill>
                  <a:srgbClr val="005E58"/>
                </a:solidFill>
              </a:rPr>
              <a:t> </a:t>
            </a:r>
            <a:r>
              <a:rPr lang="en-US" sz="1600" dirty="0" err="1">
                <a:solidFill>
                  <a:srgbClr val="005E58"/>
                </a:solidFill>
              </a:rPr>
              <a:t>Projekt</a:t>
            </a:r>
            <a:r>
              <a:rPr lang="en-US" sz="1600" dirty="0">
                <a:solidFill>
                  <a:srgbClr val="005E58"/>
                </a:solidFill>
              </a:rPr>
              <a:t>?</a:t>
            </a:r>
            <a:br>
              <a:rPr lang="en-US" sz="1600" dirty="0">
                <a:solidFill>
                  <a:srgbClr val="005E58"/>
                </a:solidFill>
              </a:rPr>
            </a:br>
            <a:endParaRPr lang="nb-NO" dirty="0">
              <a:solidFill>
                <a:srgbClr val="005E58"/>
              </a:solidFill>
            </a:endParaRPr>
          </a:p>
          <a:p>
            <a:pPr marL="971550" lvl="1" indent="-285750"/>
            <a:r>
              <a:rPr lang="nb-NO" sz="1600" dirty="0">
                <a:solidFill>
                  <a:srgbClr val="005E58"/>
                </a:solidFill>
              </a:rPr>
              <a:t>SuperOffice Demo:</a:t>
            </a:r>
            <a:br>
              <a:rPr lang="nb-NO" sz="1600" dirty="0">
                <a:solidFill>
                  <a:srgbClr val="005E58"/>
                </a:solidFill>
              </a:rPr>
            </a:br>
            <a:r>
              <a:rPr lang="nb-NO" sz="1600" dirty="0" err="1">
                <a:solidFill>
                  <a:srgbClr val="005E58"/>
                </a:solidFill>
              </a:rPr>
              <a:t>Wir</a:t>
            </a:r>
            <a:r>
              <a:rPr lang="nb-NO" sz="1600" dirty="0">
                <a:solidFill>
                  <a:srgbClr val="005E58"/>
                </a:solidFill>
              </a:rPr>
              <a:t> </a:t>
            </a:r>
            <a:r>
              <a:rPr lang="nb-NO" sz="1600" dirty="0" err="1">
                <a:solidFill>
                  <a:srgbClr val="005E58"/>
                </a:solidFill>
              </a:rPr>
              <a:t>zeigen</a:t>
            </a:r>
            <a:r>
              <a:rPr lang="nb-NO" sz="1600" dirty="0">
                <a:solidFill>
                  <a:srgbClr val="005E58"/>
                </a:solidFill>
              </a:rPr>
              <a:t> </a:t>
            </a:r>
            <a:r>
              <a:rPr lang="nb-NO" sz="1600" dirty="0" err="1">
                <a:solidFill>
                  <a:srgbClr val="005E58"/>
                </a:solidFill>
              </a:rPr>
              <a:t>Ihnen</a:t>
            </a:r>
            <a:r>
              <a:rPr lang="nb-NO" sz="1600" dirty="0">
                <a:solidFill>
                  <a:srgbClr val="005E58"/>
                </a:solidFill>
              </a:rPr>
              <a:t>, </a:t>
            </a:r>
            <a:r>
              <a:rPr lang="de-DE" altLang="de-DE" sz="1600" dirty="0">
                <a:solidFill>
                  <a:srgbClr val="005E58"/>
                </a:solidFill>
              </a:rPr>
              <a:t>wie SuperOffice die gewünschten Prozesse und Anforderungen abdeckt</a:t>
            </a:r>
            <a:br>
              <a:rPr lang="nb-NO" sz="1600" dirty="0">
                <a:solidFill>
                  <a:srgbClr val="005E58"/>
                </a:solidFill>
              </a:rPr>
            </a:br>
            <a:endParaRPr lang="nb-NO" sz="1600" dirty="0">
              <a:solidFill>
                <a:srgbClr val="005E58"/>
              </a:solidFill>
            </a:endParaRPr>
          </a:p>
          <a:p>
            <a:pPr marL="971550" lvl="1" indent="-285750"/>
            <a:r>
              <a:rPr lang="nb-NO" sz="1600" dirty="0" err="1">
                <a:solidFill>
                  <a:srgbClr val="005E58"/>
                </a:solidFill>
              </a:rPr>
              <a:t>Angebotspräsentation</a:t>
            </a:r>
            <a:endParaRPr lang="nb-NO" sz="1600" dirty="0">
              <a:solidFill>
                <a:srgbClr val="005E58"/>
              </a:solidFill>
            </a:endParaRPr>
          </a:p>
          <a:p>
            <a:pPr marL="971550" lvl="1" indent="-285750"/>
            <a:r>
              <a:rPr lang="nb-NO" sz="1600" dirty="0" err="1">
                <a:solidFill>
                  <a:srgbClr val="005E58"/>
                </a:solidFill>
              </a:rPr>
              <a:t>Vertragsunterzeichnung</a:t>
            </a:r>
            <a:endParaRPr lang="nb-NO" sz="1600" dirty="0">
              <a:solidFill>
                <a:srgbClr val="005E58"/>
              </a:solidFill>
            </a:endParaRPr>
          </a:p>
          <a:p>
            <a:pPr marL="285750" indent="-285750"/>
            <a:endParaRPr lang="nb-NO" dirty="0">
              <a:solidFill>
                <a:srgbClr val="005E58"/>
              </a:solidFill>
            </a:endParaRPr>
          </a:p>
          <a:p>
            <a:pPr marL="285750" indent="-285750">
              <a:buFont typeface="Arial" panose="020B0604020202020204" pitchFamily="34" charset="0"/>
              <a:buChar char="•"/>
            </a:pPr>
            <a:endParaRPr lang="nb-NO" dirty="0">
              <a:solidFill>
                <a:srgbClr val="005E58"/>
              </a:solidFill>
            </a:endParaRPr>
          </a:p>
        </p:txBody>
      </p:sp>
      <p:grpSp>
        <p:nvGrpSpPr>
          <p:cNvPr id="5" name="Group 4">
            <a:extLst>
              <a:ext uri="{FF2B5EF4-FFF2-40B4-BE49-F238E27FC236}">
                <a16:creationId xmlns:a16="http://schemas.microsoft.com/office/drawing/2014/main" id="{F1EB4E1F-AAD0-4BB3-BF0F-B6916F74A61C}"/>
              </a:ext>
            </a:extLst>
          </p:cNvPr>
          <p:cNvGrpSpPr/>
          <p:nvPr/>
        </p:nvGrpSpPr>
        <p:grpSpPr>
          <a:xfrm>
            <a:off x="992312" y="1654391"/>
            <a:ext cx="672102" cy="4075800"/>
            <a:chOff x="992312" y="1510555"/>
            <a:chExt cx="672102" cy="4075800"/>
          </a:xfrm>
        </p:grpSpPr>
        <p:sp>
          <p:nvSpPr>
            <p:cNvPr id="4" name="Oval 3">
              <a:extLst>
                <a:ext uri="{FF2B5EF4-FFF2-40B4-BE49-F238E27FC236}">
                  <a16:creationId xmlns:a16="http://schemas.microsoft.com/office/drawing/2014/main" id="{662C5818-CDCF-4BA6-81CB-E3083892D2EA}"/>
                </a:ext>
              </a:extLst>
            </p:cNvPr>
            <p:cNvSpPr/>
            <p:nvPr/>
          </p:nvSpPr>
          <p:spPr>
            <a:xfrm>
              <a:off x="992312" y="1510555"/>
              <a:ext cx="672102" cy="674734"/>
            </a:xfrm>
            <a:prstGeom prst="ellipse">
              <a:avLst/>
            </a:prstGeom>
            <a:solidFill>
              <a:srgbClr val="30B494"/>
            </a:solidFill>
            <a:ln>
              <a:solidFill>
                <a:srgbClr val="30B494"/>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Meeting </a:t>
              </a:r>
              <a:r>
                <a:rPr kumimoji="0" lang="en-US" sz="2200" b="1" i="0" u="none" strike="noStrike" kern="1200" cap="none" spc="0" normalizeH="0" baseline="0" noProof="0" dirty="0">
                  <a:ln>
                    <a:noFill/>
                  </a:ln>
                  <a:solidFill>
                    <a:srgbClr val="FFFFFF"/>
                  </a:solidFill>
                  <a:effectLst/>
                  <a:uLnTx/>
                  <a:uFillTx/>
                  <a:latin typeface="Arial" panose="020B0604020202020204"/>
                  <a:ea typeface="+mn-ea"/>
                  <a:cs typeface="+mn-cs"/>
                </a:rPr>
                <a:t>1</a:t>
              </a:r>
            </a:p>
          </p:txBody>
        </p:sp>
        <p:sp>
          <p:nvSpPr>
            <p:cNvPr id="7" name="Oval 6">
              <a:extLst>
                <a:ext uri="{FF2B5EF4-FFF2-40B4-BE49-F238E27FC236}">
                  <a16:creationId xmlns:a16="http://schemas.microsoft.com/office/drawing/2014/main" id="{48370BEA-2E20-48E1-8282-4C9BF02EF72E}"/>
                </a:ext>
              </a:extLst>
            </p:cNvPr>
            <p:cNvSpPr/>
            <p:nvPr/>
          </p:nvSpPr>
          <p:spPr>
            <a:xfrm>
              <a:off x="992312" y="4151615"/>
              <a:ext cx="672102" cy="674734"/>
            </a:xfrm>
            <a:prstGeom prst="ellipse">
              <a:avLst/>
            </a:prstGeom>
            <a:solidFill>
              <a:srgbClr val="FC8B5F"/>
            </a:solidFill>
            <a:ln>
              <a:solidFill>
                <a:srgbClr val="FC8A5E"/>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Meeting </a:t>
              </a:r>
              <a:r>
                <a:rPr kumimoji="0" lang="en-US" sz="2200" b="1" i="0" u="none" strike="noStrike" kern="1200" cap="none" spc="0" normalizeH="0" baseline="0" noProof="0" dirty="0">
                  <a:ln>
                    <a:noFill/>
                  </a:ln>
                  <a:solidFill>
                    <a:srgbClr val="FFFFFF"/>
                  </a:solidFill>
                  <a:effectLst/>
                  <a:uLnTx/>
                  <a:uFillTx/>
                  <a:latin typeface="Arial" panose="020B0604020202020204"/>
                  <a:ea typeface="+mn-ea"/>
                  <a:cs typeface="+mn-cs"/>
                </a:rPr>
                <a:t>3</a:t>
              </a:r>
            </a:p>
          </p:txBody>
        </p:sp>
        <p:sp>
          <p:nvSpPr>
            <p:cNvPr id="8" name="Oval 7">
              <a:extLst>
                <a:ext uri="{FF2B5EF4-FFF2-40B4-BE49-F238E27FC236}">
                  <a16:creationId xmlns:a16="http://schemas.microsoft.com/office/drawing/2014/main" id="{E5AB09A4-AF86-4C01-B38D-5B877A055EFE}"/>
                </a:ext>
              </a:extLst>
            </p:cNvPr>
            <p:cNvSpPr/>
            <p:nvPr/>
          </p:nvSpPr>
          <p:spPr>
            <a:xfrm>
              <a:off x="992312" y="2604115"/>
              <a:ext cx="672102" cy="674734"/>
            </a:xfrm>
            <a:prstGeom prst="ellipse">
              <a:avLst/>
            </a:prstGeom>
            <a:solidFill>
              <a:srgbClr val="005E58"/>
            </a:solidFill>
            <a:ln>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Meeting </a:t>
              </a:r>
              <a:r>
                <a:rPr kumimoji="0" lang="en-US" sz="2200" b="1" i="0" u="none" strike="noStrike" kern="1200" cap="none" spc="0" normalizeH="0" baseline="0" noProof="0" dirty="0">
                  <a:ln>
                    <a:noFill/>
                  </a:ln>
                  <a:solidFill>
                    <a:srgbClr val="FFFFFF"/>
                  </a:solidFill>
                  <a:effectLst/>
                  <a:uLnTx/>
                  <a:uFillTx/>
                  <a:latin typeface="Arial" panose="020B0604020202020204"/>
                  <a:ea typeface="+mn-ea"/>
                  <a:cs typeface="+mn-cs"/>
                </a:rPr>
                <a:t>2</a:t>
              </a:r>
            </a:p>
          </p:txBody>
        </p:sp>
        <p:sp>
          <p:nvSpPr>
            <p:cNvPr id="9" name="Oval 8">
              <a:extLst>
                <a:ext uri="{FF2B5EF4-FFF2-40B4-BE49-F238E27FC236}">
                  <a16:creationId xmlns:a16="http://schemas.microsoft.com/office/drawing/2014/main" id="{44E35CCC-3C1A-45DC-B43E-231EB5A4C6EE}"/>
                </a:ext>
              </a:extLst>
            </p:cNvPr>
            <p:cNvSpPr/>
            <p:nvPr/>
          </p:nvSpPr>
          <p:spPr>
            <a:xfrm>
              <a:off x="992312" y="4911621"/>
              <a:ext cx="672102" cy="674734"/>
            </a:xfrm>
            <a:prstGeom prst="ellipse">
              <a:avLst/>
            </a:prstGeom>
            <a:solidFill>
              <a:srgbClr val="D5450D"/>
            </a:solidFill>
            <a:ln>
              <a:solidFill>
                <a:srgbClr val="D5450D"/>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Meeting </a:t>
              </a:r>
              <a:r>
                <a:rPr kumimoji="0" lang="en-US" sz="2200" b="1" i="0" u="none" strike="noStrike" kern="1200" cap="none" spc="0" normalizeH="0" baseline="0" noProof="0" dirty="0">
                  <a:ln>
                    <a:noFill/>
                  </a:ln>
                  <a:solidFill>
                    <a:srgbClr val="FFFFFF"/>
                  </a:solidFill>
                  <a:effectLst/>
                  <a:uLnTx/>
                  <a:uFillTx/>
                  <a:latin typeface="Arial" panose="020B0604020202020204"/>
                  <a:ea typeface="+mn-ea"/>
                  <a:cs typeface="+mn-cs"/>
                </a:rPr>
                <a:t>4</a:t>
              </a:r>
            </a:p>
          </p:txBody>
        </p:sp>
      </p:grpSp>
    </p:spTree>
    <p:extLst>
      <p:ext uri="{BB962C8B-B14F-4D97-AF65-F5344CB8AC3E}">
        <p14:creationId xmlns:p14="http://schemas.microsoft.com/office/powerpoint/2010/main" val="557986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1230435" y="1080312"/>
            <a:ext cx="6284057" cy="1859795"/>
          </a:xfrm>
        </p:spPr>
        <p:txBody>
          <a:bodyPr>
            <a:normAutofit fontScale="90000"/>
          </a:bodyPr>
          <a:lstStyle/>
          <a:p>
            <a:br>
              <a:rPr lang="en-US" b="0" i="0" dirty="0">
                <a:effectLst/>
                <a:latin typeface="+mj-lt"/>
              </a:rPr>
            </a:br>
            <a:r>
              <a:rPr lang="de-DE" altLang="de-DE" b="0" dirty="0">
                <a:latin typeface="+mj-lt"/>
              </a:rPr>
              <a:t>Durch die richtige Verwendung von IoT mit CRM können Sie </a:t>
            </a:r>
            <a:r>
              <a:rPr lang="de-DE" altLang="de-DE" dirty="0">
                <a:latin typeface="+mj-lt"/>
              </a:rPr>
              <a:t>proaktiv</a:t>
            </a:r>
            <a:r>
              <a:rPr lang="de-DE" altLang="de-DE" b="0" dirty="0">
                <a:latin typeface="+mj-lt"/>
              </a:rPr>
              <a:t> vorgehen und </a:t>
            </a:r>
            <a:r>
              <a:rPr lang="de-DE" altLang="de-DE" dirty="0">
                <a:latin typeface="+mj-lt"/>
              </a:rPr>
              <a:t>Probleme lösen, bevor sie auftreten</a:t>
            </a:r>
            <a:r>
              <a:rPr lang="de-DE" altLang="de-DE" b="0" dirty="0">
                <a:latin typeface="+mj-lt"/>
              </a:rPr>
              <a:t>. </a:t>
            </a:r>
            <a:br>
              <a:rPr lang="en-US" b="0" i="0" dirty="0">
                <a:effectLst/>
                <a:latin typeface="+mj-lt"/>
              </a:rPr>
            </a:br>
            <a:endParaRPr lang="nb-NO" dirty="0">
              <a:latin typeface="+mj-lt"/>
            </a:endParaRPr>
          </a:p>
        </p:txBody>
      </p:sp>
      <p:grpSp>
        <p:nvGrpSpPr>
          <p:cNvPr id="3" name="Group 2">
            <a:extLst>
              <a:ext uri="{FF2B5EF4-FFF2-40B4-BE49-F238E27FC236}">
                <a16:creationId xmlns:a16="http://schemas.microsoft.com/office/drawing/2014/main" id="{CC5F43A3-4C96-4517-A9FA-B5D705596BC1}"/>
              </a:ext>
            </a:extLst>
          </p:cNvPr>
          <p:cNvGrpSpPr/>
          <p:nvPr/>
        </p:nvGrpSpPr>
        <p:grpSpPr>
          <a:xfrm>
            <a:off x="6354284" y="943981"/>
            <a:ext cx="5880543" cy="4970037"/>
            <a:chOff x="6757798" y="973694"/>
            <a:chExt cx="5880543" cy="4970037"/>
          </a:xfrm>
        </p:grpSpPr>
        <p:pic>
          <p:nvPicPr>
            <p:cNvPr id="6146" name="Picture 2">
              <a:extLst>
                <a:ext uri="{FF2B5EF4-FFF2-40B4-BE49-F238E27FC236}">
                  <a16:creationId xmlns:a16="http://schemas.microsoft.com/office/drawing/2014/main" id="{E8FE6F97-8046-4016-8B6D-951B3312876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757798" y="5176300"/>
              <a:ext cx="5708522" cy="767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4E66B4A-BCF0-4CA3-A8EC-3AC92A52AA6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2743"/>
            <a:stretch/>
          </p:blipFill>
          <p:spPr bwMode="auto">
            <a:xfrm>
              <a:off x="6929819" y="973694"/>
              <a:ext cx="5708522" cy="42610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6767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Oval 106">
            <a:extLst>
              <a:ext uri="{FF2B5EF4-FFF2-40B4-BE49-F238E27FC236}">
                <a16:creationId xmlns:a16="http://schemas.microsoft.com/office/drawing/2014/main" id="{009C0F0B-8B3D-4C65-960F-DA7455B734D7}"/>
              </a:ext>
            </a:extLst>
          </p:cNvPr>
          <p:cNvSpPr/>
          <p:nvPr/>
        </p:nvSpPr>
        <p:spPr>
          <a:xfrm>
            <a:off x="1150695" y="2022105"/>
            <a:ext cx="1152000" cy="115200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TekstSylinder 48">
            <a:extLst>
              <a:ext uri="{FF2B5EF4-FFF2-40B4-BE49-F238E27FC236}">
                <a16:creationId xmlns:a16="http://schemas.microsoft.com/office/drawing/2014/main" id="{6E39A5EA-F396-4749-9E1F-A5AE6F6ED0E5}"/>
              </a:ext>
            </a:extLst>
          </p:cNvPr>
          <p:cNvSpPr txBox="1"/>
          <p:nvPr/>
        </p:nvSpPr>
        <p:spPr>
          <a:xfrm>
            <a:off x="695523" y="1553767"/>
            <a:ext cx="2302732" cy="369332"/>
          </a:xfrm>
          <a:prstGeom prst="rect">
            <a:avLst/>
          </a:prstGeom>
          <a:noFill/>
        </p:spPr>
        <p:txBody>
          <a:bodyPr wrap="square" rtlCol="0">
            <a:spAutoFit/>
          </a:bodyPr>
          <a:lstStyle/>
          <a:p>
            <a:pPr algn="ctr"/>
            <a:r>
              <a:rPr lang="en-US" dirty="0" err="1"/>
              <a:t>Intelligente</a:t>
            </a:r>
            <a:r>
              <a:rPr lang="en-US" dirty="0"/>
              <a:t> </a:t>
            </a:r>
            <a:r>
              <a:rPr lang="en-US" dirty="0" err="1"/>
              <a:t>Stühle</a:t>
            </a:r>
            <a:endParaRPr lang="en-US" dirty="0"/>
          </a:p>
        </p:txBody>
      </p:sp>
      <p:sp>
        <p:nvSpPr>
          <p:cNvPr id="169" name="Tittel 50">
            <a:extLst>
              <a:ext uri="{FF2B5EF4-FFF2-40B4-BE49-F238E27FC236}">
                <a16:creationId xmlns:a16="http://schemas.microsoft.com/office/drawing/2014/main" id="{3812EEC3-A74D-455C-99FF-31447D0D092A}"/>
              </a:ext>
            </a:extLst>
          </p:cNvPr>
          <p:cNvSpPr>
            <a:spLocks noGrp="1"/>
          </p:cNvSpPr>
          <p:nvPr>
            <p:ph type="title"/>
          </p:nvPr>
        </p:nvSpPr>
        <p:spPr>
          <a:xfrm>
            <a:off x="838200" y="602820"/>
            <a:ext cx="10515600" cy="851941"/>
          </a:xfrm>
        </p:spPr>
        <p:txBody>
          <a:bodyPr>
            <a:normAutofit/>
          </a:bodyPr>
          <a:lstStyle/>
          <a:p>
            <a:r>
              <a:rPr lang="nb-NO" dirty="0" err="1">
                <a:latin typeface="Arial Black"/>
              </a:rPr>
              <a:t>Proaktiver</a:t>
            </a:r>
            <a:r>
              <a:rPr lang="nb-NO" dirty="0">
                <a:latin typeface="Arial Black"/>
              </a:rPr>
              <a:t> </a:t>
            </a:r>
            <a:r>
              <a:rPr lang="nb-NO" dirty="0" err="1">
                <a:latin typeface="Arial Black"/>
              </a:rPr>
              <a:t>Kundenservice</a:t>
            </a:r>
            <a:r>
              <a:rPr lang="nb-NO" dirty="0">
                <a:latin typeface="Arial Black"/>
              </a:rPr>
              <a:t> – </a:t>
            </a:r>
            <a:r>
              <a:rPr lang="nb-NO" dirty="0" err="1">
                <a:latin typeface="Arial Black"/>
              </a:rPr>
              <a:t>IoT</a:t>
            </a:r>
            <a:endParaRPr lang="en-US" dirty="0">
              <a:latin typeface="Arial Black"/>
            </a:endParaRPr>
          </a:p>
        </p:txBody>
      </p:sp>
      <p:pic>
        <p:nvPicPr>
          <p:cNvPr id="8" name="Graphic 7" descr="Office Chair with solid fill">
            <a:extLst>
              <a:ext uri="{FF2B5EF4-FFF2-40B4-BE49-F238E27FC236}">
                <a16:creationId xmlns:a16="http://schemas.microsoft.com/office/drawing/2014/main" id="{91A26748-A2DE-4E18-8FAB-DAFF7E9590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4816" y="2049631"/>
            <a:ext cx="1086126" cy="1086126"/>
          </a:xfrm>
          <a:prstGeom prst="rect">
            <a:avLst/>
          </a:prstGeom>
        </p:spPr>
      </p:pic>
      <p:pic>
        <p:nvPicPr>
          <p:cNvPr id="9" name="Graphic 8" descr="Cloud with solid fill">
            <a:extLst>
              <a:ext uri="{FF2B5EF4-FFF2-40B4-BE49-F238E27FC236}">
                <a16:creationId xmlns:a16="http://schemas.microsoft.com/office/drawing/2014/main" id="{F66E7F30-512C-4F39-A19B-5C190AFDC1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75772" y="2411018"/>
            <a:ext cx="914400" cy="914400"/>
          </a:xfrm>
          <a:prstGeom prst="rect">
            <a:avLst/>
          </a:prstGeom>
        </p:spPr>
      </p:pic>
      <p:pic>
        <p:nvPicPr>
          <p:cNvPr id="7" name="Graphic 6" descr="Arrow: Clockwise curve with solid fill">
            <a:extLst>
              <a:ext uri="{FF2B5EF4-FFF2-40B4-BE49-F238E27FC236}">
                <a16:creationId xmlns:a16="http://schemas.microsoft.com/office/drawing/2014/main" id="{5E211CBF-8AB2-494B-AFE5-0F4911E6C0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438450" flipH="1" flipV="1">
            <a:off x="2483217" y="3062008"/>
            <a:ext cx="827660" cy="827660"/>
          </a:xfrm>
          <a:prstGeom prst="rect">
            <a:avLst/>
          </a:prstGeom>
        </p:spPr>
      </p:pic>
      <p:grpSp>
        <p:nvGrpSpPr>
          <p:cNvPr id="10" name="Group 9">
            <a:extLst>
              <a:ext uri="{FF2B5EF4-FFF2-40B4-BE49-F238E27FC236}">
                <a16:creationId xmlns:a16="http://schemas.microsoft.com/office/drawing/2014/main" id="{09D3C13F-5D48-4BAE-8538-6C7F8719C540}"/>
              </a:ext>
            </a:extLst>
          </p:cNvPr>
          <p:cNvGrpSpPr>
            <a:grpSpLocks noChangeAspect="1"/>
          </p:cNvGrpSpPr>
          <p:nvPr/>
        </p:nvGrpSpPr>
        <p:grpSpPr>
          <a:xfrm>
            <a:off x="2829621" y="3911498"/>
            <a:ext cx="2684921" cy="2220516"/>
            <a:chOff x="474116" y="2512248"/>
            <a:chExt cx="3352800" cy="2772872"/>
          </a:xfrm>
        </p:grpSpPr>
        <p:sp>
          <p:nvSpPr>
            <p:cNvPr id="11" name="Rektangel 5">
              <a:extLst>
                <a:ext uri="{FF2B5EF4-FFF2-40B4-BE49-F238E27FC236}">
                  <a16:creationId xmlns:a16="http://schemas.microsoft.com/office/drawing/2014/main" id="{82073761-8880-418D-BE4C-EB5A043F7054}"/>
                </a:ext>
              </a:extLst>
            </p:cNvPr>
            <p:cNvSpPr/>
            <p:nvPr/>
          </p:nvSpPr>
          <p:spPr>
            <a:xfrm>
              <a:off x="474116" y="2512248"/>
              <a:ext cx="3352800" cy="2772872"/>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ktangel 8">
              <a:extLst>
                <a:ext uri="{FF2B5EF4-FFF2-40B4-BE49-F238E27FC236}">
                  <a16:creationId xmlns:a16="http://schemas.microsoft.com/office/drawing/2014/main" id="{0407A934-283A-4498-9390-453CCF8B2D4F}"/>
                </a:ext>
              </a:extLst>
            </p:cNvPr>
            <p:cNvSpPr/>
            <p:nvPr/>
          </p:nvSpPr>
          <p:spPr>
            <a:xfrm>
              <a:off x="597941" y="2574631"/>
              <a:ext cx="3152775" cy="31126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en-US" sz="1400" dirty="0" err="1"/>
                <a:t>Anfrage</a:t>
              </a:r>
              <a:endParaRPr lang="en-US" sz="1400" dirty="0"/>
            </a:p>
          </p:txBody>
        </p:sp>
        <p:grpSp>
          <p:nvGrpSpPr>
            <p:cNvPr id="13" name="Gruppe 32">
              <a:extLst>
                <a:ext uri="{FF2B5EF4-FFF2-40B4-BE49-F238E27FC236}">
                  <a16:creationId xmlns:a16="http://schemas.microsoft.com/office/drawing/2014/main" id="{F526850F-27E1-46FB-A01F-EBA81CF07D99}"/>
                </a:ext>
              </a:extLst>
            </p:cNvPr>
            <p:cNvGrpSpPr/>
            <p:nvPr/>
          </p:nvGrpSpPr>
          <p:grpSpPr>
            <a:xfrm>
              <a:off x="3517353" y="2731115"/>
              <a:ext cx="171450" cy="78581"/>
              <a:chOff x="3910012" y="2269331"/>
              <a:chExt cx="171450" cy="78581"/>
            </a:xfrm>
          </p:grpSpPr>
          <p:cxnSp>
            <p:nvCxnSpPr>
              <p:cNvPr id="37" name="Rett linje 26">
                <a:extLst>
                  <a:ext uri="{FF2B5EF4-FFF2-40B4-BE49-F238E27FC236}">
                    <a16:creationId xmlns:a16="http://schemas.microsoft.com/office/drawing/2014/main" id="{EADAB57E-3FFD-4558-905A-C71039D4E354}"/>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8" name="Rett linje 30">
                <a:extLst>
                  <a:ext uri="{FF2B5EF4-FFF2-40B4-BE49-F238E27FC236}">
                    <a16:creationId xmlns:a16="http://schemas.microsoft.com/office/drawing/2014/main" id="{4EAD2D52-2484-4C43-87BF-5C75EF1A79D3}"/>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9" name="Rett linje 31">
                <a:extLst>
                  <a:ext uri="{FF2B5EF4-FFF2-40B4-BE49-F238E27FC236}">
                    <a16:creationId xmlns:a16="http://schemas.microsoft.com/office/drawing/2014/main" id="{A71A43DB-9143-4C52-A840-DE8F77BD5102}"/>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4" name="Grafikk 34" descr="Stjerne kontur">
              <a:extLst>
                <a:ext uri="{FF2B5EF4-FFF2-40B4-BE49-F238E27FC236}">
                  <a16:creationId xmlns:a16="http://schemas.microsoft.com/office/drawing/2014/main" id="{5588E025-40D0-4070-B5CA-F83E5B29138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21107890">
              <a:off x="3330892" y="3023531"/>
              <a:ext cx="366950" cy="366950"/>
            </a:xfrm>
            <a:prstGeom prst="rect">
              <a:avLst/>
            </a:prstGeom>
          </p:spPr>
        </p:pic>
        <p:grpSp>
          <p:nvGrpSpPr>
            <p:cNvPr id="15" name="Gruppe 99">
              <a:extLst>
                <a:ext uri="{FF2B5EF4-FFF2-40B4-BE49-F238E27FC236}">
                  <a16:creationId xmlns:a16="http://schemas.microsoft.com/office/drawing/2014/main" id="{4BC3ACAF-74CE-47E8-BEEA-247F735A1087}"/>
                </a:ext>
              </a:extLst>
            </p:cNvPr>
            <p:cNvGrpSpPr/>
            <p:nvPr/>
          </p:nvGrpSpPr>
          <p:grpSpPr>
            <a:xfrm>
              <a:off x="597941" y="2981146"/>
              <a:ext cx="2621077" cy="759996"/>
              <a:chOff x="2095122" y="3034783"/>
              <a:chExt cx="2621077" cy="759996"/>
            </a:xfrm>
          </p:grpSpPr>
          <p:sp>
            <p:nvSpPr>
              <p:cNvPr id="33" name="Rektangel: avrundede hjørner 98">
                <a:extLst>
                  <a:ext uri="{FF2B5EF4-FFF2-40B4-BE49-F238E27FC236}">
                    <a16:creationId xmlns:a16="http://schemas.microsoft.com/office/drawing/2014/main" id="{A17613C1-1660-45E9-A249-9A53ACACA2EB}"/>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34" name="Gruppe 10">
                <a:extLst>
                  <a:ext uri="{FF2B5EF4-FFF2-40B4-BE49-F238E27FC236}">
                    <a16:creationId xmlns:a16="http://schemas.microsoft.com/office/drawing/2014/main" id="{FED3F1F0-2766-4C91-82C5-1EB9D2B35C0E}"/>
                  </a:ext>
                </a:extLst>
              </p:cNvPr>
              <p:cNvGrpSpPr/>
              <p:nvPr/>
            </p:nvGrpSpPr>
            <p:grpSpPr>
              <a:xfrm>
                <a:off x="2203510" y="3199310"/>
                <a:ext cx="461709" cy="430941"/>
                <a:chOff x="5676900" y="2528887"/>
                <a:chExt cx="551750" cy="487959"/>
              </a:xfrm>
            </p:grpSpPr>
            <p:sp>
              <p:nvSpPr>
                <p:cNvPr id="35" name="Ellipse 9">
                  <a:extLst>
                    <a:ext uri="{FF2B5EF4-FFF2-40B4-BE49-F238E27FC236}">
                      <a16:creationId xmlns:a16="http://schemas.microsoft.com/office/drawing/2014/main" id="{94D8D721-DCC3-49B9-8A4A-564C00E4F3CE}"/>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6" name="Grafikk 7" descr="Bruker med heldekkende fyll">
                  <a:extLst>
                    <a:ext uri="{FF2B5EF4-FFF2-40B4-BE49-F238E27FC236}">
                      <a16:creationId xmlns:a16="http://schemas.microsoft.com/office/drawing/2014/main" id="{17CBED60-8CBA-4741-92FD-4744B6F36F5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733158" y="2549963"/>
                  <a:ext cx="445806" cy="445806"/>
                </a:xfrm>
                <a:prstGeom prst="rect">
                  <a:avLst/>
                </a:prstGeom>
              </p:spPr>
            </p:pic>
          </p:grpSp>
        </p:grpSp>
        <p:cxnSp>
          <p:nvCxnSpPr>
            <p:cNvPr id="16" name="Rett linje 100">
              <a:extLst>
                <a:ext uri="{FF2B5EF4-FFF2-40B4-BE49-F238E27FC236}">
                  <a16:creationId xmlns:a16="http://schemas.microsoft.com/office/drawing/2014/main" id="{EB2DBA16-1110-4F66-AE05-2479000C4A23}"/>
                </a:ext>
              </a:extLst>
            </p:cNvPr>
            <p:cNvCxnSpPr>
              <a:cxnSpLocks/>
            </p:cNvCxnSpPr>
            <p:nvPr/>
          </p:nvCxnSpPr>
          <p:spPr>
            <a:xfrm>
              <a:off x="1287477" y="3235200"/>
              <a:ext cx="48444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02">
              <a:extLst>
                <a:ext uri="{FF2B5EF4-FFF2-40B4-BE49-F238E27FC236}">
                  <a16:creationId xmlns:a16="http://schemas.microsoft.com/office/drawing/2014/main" id="{A5A53EC6-84DE-42B9-B463-AD450165E9A9}"/>
                </a:ext>
              </a:extLst>
            </p:cNvPr>
            <p:cNvCxnSpPr>
              <a:cxnSpLocks/>
            </p:cNvCxnSpPr>
            <p:nvPr/>
          </p:nvCxnSpPr>
          <p:spPr>
            <a:xfrm>
              <a:off x="1287477" y="3387600"/>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04">
              <a:extLst>
                <a:ext uri="{FF2B5EF4-FFF2-40B4-BE49-F238E27FC236}">
                  <a16:creationId xmlns:a16="http://schemas.microsoft.com/office/drawing/2014/main" id="{50BC4FEC-B9E3-4F02-BF53-95421AE744D7}"/>
                </a:ext>
              </a:extLst>
            </p:cNvPr>
            <p:cNvCxnSpPr>
              <a:cxnSpLocks/>
            </p:cNvCxnSpPr>
            <p:nvPr/>
          </p:nvCxnSpPr>
          <p:spPr>
            <a:xfrm>
              <a:off x="1287476" y="35215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 name="Gruppe 105">
              <a:extLst>
                <a:ext uri="{FF2B5EF4-FFF2-40B4-BE49-F238E27FC236}">
                  <a16:creationId xmlns:a16="http://schemas.microsoft.com/office/drawing/2014/main" id="{614C4154-96AC-47BF-88CB-BA6652D55D91}"/>
                </a:ext>
              </a:extLst>
            </p:cNvPr>
            <p:cNvGrpSpPr/>
            <p:nvPr/>
          </p:nvGrpSpPr>
          <p:grpSpPr>
            <a:xfrm>
              <a:off x="597941" y="3855490"/>
              <a:ext cx="2621077" cy="759996"/>
              <a:chOff x="2095122" y="3034783"/>
              <a:chExt cx="2621077" cy="759996"/>
            </a:xfrm>
          </p:grpSpPr>
          <p:sp>
            <p:nvSpPr>
              <p:cNvPr id="29" name="Rektangel: avrundede hjørner 106">
                <a:extLst>
                  <a:ext uri="{FF2B5EF4-FFF2-40B4-BE49-F238E27FC236}">
                    <a16:creationId xmlns:a16="http://schemas.microsoft.com/office/drawing/2014/main" id="{6A20CC7C-AF3A-4A9E-8A8A-61B1F6AD0700}"/>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30" name="Gruppe 107">
                <a:extLst>
                  <a:ext uri="{FF2B5EF4-FFF2-40B4-BE49-F238E27FC236}">
                    <a16:creationId xmlns:a16="http://schemas.microsoft.com/office/drawing/2014/main" id="{41AFF442-70D1-4D58-AF53-BF5EB5CF60E4}"/>
                  </a:ext>
                </a:extLst>
              </p:cNvPr>
              <p:cNvGrpSpPr/>
              <p:nvPr/>
            </p:nvGrpSpPr>
            <p:grpSpPr>
              <a:xfrm>
                <a:off x="2203510" y="3199310"/>
                <a:ext cx="461709" cy="430941"/>
                <a:chOff x="5676900" y="2528887"/>
                <a:chExt cx="551750" cy="487959"/>
              </a:xfrm>
            </p:grpSpPr>
            <p:sp>
              <p:nvSpPr>
                <p:cNvPr id="31" name="Ellipse 108">
                  <a:extLst>
                    <a:ext uri="{FF2B5EF4-FFF2-40B4-BE49-F238E27FC236}">
                      <a16:creationId xmlns:a16="http://schemas.microsoft.com/office/drawing/2014/main" id="{19FA96F7-BC97-4B80-B42C-60A1BECA1E70}"/>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2" name="Grafikk 109" descr="Bruker med heldekkende fyll">
                  <a:extLst>
                    <a:ext uri="{FF2B5EF4-FFF2-40B4-BE49-F238E27FC236}">
                      <a16:creationId xmlns:a16="http://schemas.microsoft.com/office/drawing/2014/main" id="{CEBB2CB8-9273-4B53-A90D-06FE42AD6257}"/>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733158" y="2549963"/>
                  <a:ext cx="445806" cy="445806"/>
                </a:xfrm>
                <a:prstGeom prst="rect">
                  <a:avLst/>
                </a:prstGeom>
              </p:spPr>
            </p:pic>
          </p:grpSp>
        </p:grpSp>
        <p:cxnSp>
          <p:nvCxnSpPr>
            <p:cNvPr id="20" name="Rett linje 110">
              <a:extLst>
                <a:ext uri="{FF2B5EF4-FFF2-40B4-BE49-F238E27FC236}">
                  <a16:creationId xmlns:a16="http://schemas.microsoft.com/office/drawing/2014/main" id="{ADB8E44D-61A2-4C78-84EC-5D2DDC6C1D93}"/>
                </a:ext>
              </a:extLst>
            </p:cNvPr>
            <p:cNvCxnSpPr>
              <a:cxnSpLocks/>
            </p:cNvCxnSpPr>
            <p:nvPr/>
          </p:nvCxnSpPr>
          <p:spPr>
            <a:xfrm>
              <a:off x="1252404" y="4079762"/>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111">
              <a:extLst>
                <a:ext uri="{FF2B5EF4-FFF2-40B4-BE49-F238E27FC236}">
                  <a16:creationId xmlns:a16="http://schemas.microsoft.com/office/drawing/2014/main" id="{E479E4F5-2380-4453-8B8A-8554C7FE65AC}"/>
                </a:ext>
              </a:extLst>
            </p:cNvPr>
            <p:cNvCxnSpPr>
              <a:cxnSpLocks/>
            </p:cNvCxnSpPr>
            <p:nvPr/>
          </p:nvCxnSpPr>
          <p:spPr>
            <a:xfrm>
              <a:off x="1242879" y="421904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112">
              <a:extLst>
                <a:ext uri="{FF2B5EF4-FFF2-40B4-BE49-F238E27FC236}">
                  <a16:creationId xmlns:a16="http://schemas.microsoft.com/office/drawing/2014/main" id="{2F437512-5838-4439-A577-DEA985C68C9B}"/>
                </a:ext>
              </a:extLst>
            </p:cNvPr>
            <p:cNvCxnSpPr>
              <a:cxnSpLocks/>
            </p:cNvCxnSpPr>
            <p:nvPr/>
          </p:nvCxnSpPr>
          <p:spPr>
            <a:xfrm>
              <a:off x="1252404" y="437423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ktangel: avrundede hjørner 119">
              <a:extLst>
                <a:ext uri="{FF2B5EF4-FFF2-40B4-BE49-F238E27FC236}">
                  <a16:creationId xmlns:a16="http://schemas.microsoft.com/office/drawing/2014/main" id="{478A42D6-1FB8-4CA5-A0D0-665AB9CC97BD}"/>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4" name="Rett linje 123">
              <a:extLst>
                <a:ext uri="{FF2B5EF4-FFF2-40B4-BE49-F238E27FC236}">
                  <a16:creationId xmlns:a16="http://schemas.microsoft.com/office/drawing/2014/main" id="{78B0740C-9191-4E16-AB3E-272B6571E032}"/>
                </a:ext>
              </a:extLst>
            </p:cNvPr>
            <p:cNvCxnSpPr>
              <a:cxnSpLocks/>
            </p:cNvCxnSpPr>
            <p:nvPr/>
          </p:nvCxnSpPr>
          <p:spPr>
            <a:xfrm>
              <a:off x="1242878" y="4863521"/>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Rett linje 125">
              <a:extLst>
                <a:ext uri="{FF2B5EF4-FFF2-40B4-BE49-F238E27FC236}">
                  <a16:creationId xmlns:a16="http://schemas.microsoft.com/office/drawing/2014/main" id="{822F9B78-8512-4D68-BD7D-3118F236FF76}"/>
                </a:ext>
              </a:extLst>
            </p:cNvPr>
            <p:cNvCxnSpPr>
              <a:cxnSpLocks/>
            </p:cNvCxnSpPr>
            <p:nvPr/>
          </p:nvCxnSpPr>
          <p:spPr>
            <a:xfrm>
              <a:off x="1252404" y="49714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6" name="Grafikk 141" descr="Tilbake med heldekkende fyll">
              <a:extLst>
                <a:ext uri="{FF2B5EF4-FFF2-40B4-BE49-F238E27FC236}">
                  <a16:creationId xmlns:a16="http://schemas.microsoft.com/office/drawing/2014/main" id="{C96A4AF6-1379-4527-B59B-15A1BAF6D53B}"/>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660784" y="2658978"/>
              <a:ext cx="201424" cy="201424"/>
            </a:xfrm>
            <a:prstGeom prst="rect">
              <a:avLst/>
            </a:prstGeom>
          </p:spPr>
        </p:pic>
        <p:pic>
          <p:nvPicPr>
            <p:cNvPr id="27" name="Grafikk 143" descr="Pil: roter mot venstre med heldekkende fyll">
              <a:extLst>
                <a:ext uri="{FF2B5EF4-FFF2-40B4-BE49-F238E27FC236}">
                  <a16:creationId xmlns:a16="http://schemas.microsoft.com/office/drawing/2014/main" id="{22AAC74C-E56D-4E11-A0B8-E3CC3A32A5FC}"/>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933127" y="2664445"/>
              <a:ext cx="201424" cy="201424"/>
            </a:xfrm>
            <a:prstGeom prst="rect">
              <a:avLst/>
            </a:prstGeom>
          </p:spPr>
        </p:pic>
        <p:pic>
          <p:nvPicPr>
            <p:cNvPr id="28" name="Grafikk 151" descr="Pil: vannrett U-sving med heldekkende fyll">
              <a:extLst>
                <a:ext uri="{FF2B5EF4-FFF2-40B4-BE49-F238E27FC236}">
                  <a16:creationId xmlns:a16="http://schemas.microsoft.com/office/drawing/2014/main" id="{0AD3A477-B3C3-44E3-8CC8-195A34F40475}"/>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3205468" y="2658818"/>
              <a:ext cx="197682" cy="197684"/>
            </a:xfrm>
            <a:prstGeom prst="rect">
              <a:avLst/>
            </a:prstGeom>
          </p:spPr>
        </p:pic>
      </p:grpSp>
      <p:sp>
        <p:nvSpPr>
          <p:cNvPr id="40" name="TekstSylinder 48">
            <a:extLst>
              <a:ext uri="{FF2B5EF4-FFF2-40B4-BE49-F238E27FC236}">
                <a16:creationId xmlns:a16="http://schemas.microsoft.com/office/drawing/2014/main" id="{4B153B53-E6F7-47DA-B3AA-E0817B3F2B40}"/>
              </a:ext>
            </a:extLst>
          </p:cNvPr>
          <p:cNvSpPr txBox="1"/>
          <p:nvPr/>
        </p:nvSpPr>
        <p:spPr>
          <a:xfrm>
            <a:off x="2979870" y="3511330"/>
            <a:ext cx="2293124" cy="369332"/>
          </a:xfrm>
          <a:prstGeom prst="rect">
            <a:avLst/>
          </a:prstGeom>
          <a:noFill/>
        </p:spPr>
        <p:txBody>
          <a:bodyPr wrap="square" rtlCol="0">
            <a:spAutoFit/>
          </a:bodyPr>
          <a:lstStyle/>
          <a:p>
            <a:pPr algn="ctr"/>
            <a:r>
              <a:rPr lang="nb-NO" dirty="0"/>
              <a:t>CRM System</a:t>
            </a:r>
            <a:endParaRPr lang="en-US" dirty="0"/>
          </a:p>
        </p:txBody>
      </p:sp>
      <p:sp>
        <p:nvSpPr>
          <p:cNvPr id="41" name="TekstSylinder 48">
            <a:extLst>
              <a:ext uri="{FF2B5EF4-FFF2-40B4-BE49-F238E27FC236}">
                <a16:creationId xmlns:a16="http://schemas.microsoft.com/office/drawing/2014/main" id="{EA4C6D16-4535-4047-A658-2842034F46F9}"/>
              </a:ext>
            </a:extLst>
          </p:cNvPr>
          <p:cNvSpPr txBox="1"/>
          <p:nvPr/>
        </p:nvSpPr>
        <p:spPr>
          <a:xfrm>
            <a:off x="236577" y="4440677"/>
            <a:ext cx="2593044" cy="646331"/>
          </a:xfrm>
          <a:prstGeom prst="rect">
            <a:avLst/>
          </a:prstGeom>
          <a:noFill/>
        </p:spPr>
        <p:txBody>
          <a:bodyPr wrap="square" rtlCol="0">
            <a:spAutoFit/>
          </a:bodyPr>
          <a:lstStyle/>
          <a:p>
            <a:pPr algn="ctr"/>
            <a:r>
              <a:rPr lang="nb-NO" dirty="0" err="1"/>
              <a:t>Benachrichtigung</a:t>
            </a:r>
            <a:r>
              <a:rPr lang="nb-NO" dirty="0"/>
              <a:t> </a:t>
            </a:r>
            <a:r>
              <a:rPr lang="nb-NO" dirty="0" err="1"/>
              <a:t>über</a:t>
            </a:r>
            <a:r>
              <a:rPr lang="nb-NO" dirty="0"/>
              <a:t> </a:t>
            </a:r>
            <a:r>
              <a:rPr lang="nb-NO" dirty="0" err="1"/>
              <a:t>neue</a:t>
            </a:r>
            <a:r>
              <a:rPr lang="nb-NO" dirty="0"/>
              <a:t> </a:t>
            </a:r>
            <a:r>
              <a:rPr lang="nb-NO" dirty="0" err="1"/>
              <a:t>Anfragen</a:t>
            </a:r>
            <a:endParaRPr lang="nb-NO" dirty="0"/>
          </a:p>
        </p:txBody>
      </p:sp>
      <p:grpSp>
        <p:nvGrpSpPr>
          <p:cNvPr id="42" name="Group 41">
            <a:extLst>
              <a:ext uri="{FF2B5EF4-FFF2-40B4-BE49-F238E27FC236}">
                <a16:creationId xmlns:a16="http://schemas.microsoft.com/office/drawing/2014/main" id="{0BB2582D-2B84-47AA-B6C6-0D8CB9A3986C}"/>
              </a:ext>
            </a:extLst>
          </p:cNvPr>
          <p:cNvGrpSpPr/>
          <p:nvPr/>
        </p:nvGrpSpPr>
        <p:grpSpPr>
          <a:xfrm>
            <a:off x="1217198" y="5161292"/>
            <a:ext cx="684000" cy="684000"/>
            <a:chOff x="9693790" y="483661"/>
            <a:chExt cx="684000" cy="684000"/>
          </a:xfrm>
        </p:grpSpPr>
        <p:sp>
          <p:nvSpPr>
            <p:cNvPr id="43" name="Oval 42">
              <a:extLst>
                <a:ext uri="{FF2B5EF4-FFF2-40B4-BE49-F238E27FC236}">
                  <a16:creationId xmlns:a16="http://schemas.microsoft.com/office/drawing/2014/main" id="{950D7B8B-E20A-4638-A02C-4811815E929B}"/>
                </a:ext>
              </a:extLst>
            </p:cNvPr>
            <p:cNvSpPr/>
            <p:nvPr/>
          </p:nvSpPr>
          <p:spPr>
            <a:xfrm>
              <a:off x="9693790" y="483661"/>
              <a:ext cx="684000" cy="68400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4" name="Graphic 43" descr="Bell with solid fill">
              <a:extLst>
                <a:ext uri="{FF2B5EF4-FFF2-40B4-BE49-F238E27FC236}">
                  <a16:creationId xmlns:a16="http://schemas.microsoft.com/office/drawing/2014/main" id="{98B4A662-BC88-4797-94F5-D4580BBCB0A4}"/>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757146" y="530242"/>
              <a:ext cx="559354" cy="559354"/>
            </a:xfrm>
            <a:prstGeom prst="rect">
              <a:avLst/>
            </a:prstGeom>
          </p:spPr>
        </p:pic>
      </p:grpSp>
      <p:pic>
        <p:nvPicPr>
          <p:cNvPr id="45" name="Graphic 44" descr="Arrow: Clockwise curve with solid fill">
            <a:extLst>
              <a:ext uri="{FF2B5EF4-FFF2-40B4-BE49-F238E27FC236}">
                <a16:creationId xmlns:a16="http://schemas.microsoft.com/office/drawing/2014/main" id="{679E52B7-75F8-43A2-94E9-5BFBEA96E1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974884" y="5080131"/>
            <a:ext cx="827660" cy="827660"/>
          </a:xfrm>
          <a:prstGeom prst="rect">
            <a:avLst/>
          </a:prstGeom>
        </p:spPr>
      </p:pic>
      <p:grpSp>
        <p:nvGrpSpPr>
          <p:cNvPr id="46" name="Group 45">
            <a:extLst>
              <a:ext uri="{FF2B5EF4-FFF2-40B4-BE49-F238E27FC236}">
                <a16:creationId xmlns:a16="http://schemas.microsoft.com/office/drawing/2014/main" id="{0E4198FD-6AD7-4C86-A18D-C4C0BDC194E2}"/>
              </a:ext>
            </a:extLst>
          </p:cNvPr>
          <p:cNvGrpSpPr>
            <a:grpSpLocks noChangeAspect="1"/>
          </p:cNvGrpSpPr>
          <p:nvPr/>
        </p:nvGrpSpPr>
        <p:grpSpPr>
          <a:xfrm>
            <a:off x="5291988" y="1850723"/>
            <a:ext cx="3035020" cy="2146934"/>
            <a:chOff x="2670562" y="1188026"/>
            <a:chExt cx="6004862" cy="4247760"/>
          </a:xfrm>
        </p:grpSpPr>
        <p:grpSp>
          <p:nvGrpSpPr>
            <p:cNvPr id="47" name="Group 46">
              <a:extLst>
                <a:ext uri="{FF2B5EF4-FFF2-40B4-BE49-F238E27FC236}">
                  <a16:creationId xmlns:a16="http://schemas.microsoft.com/office/drawing/2014/main" id="{6C411987-30DF-486A-93C5-F608F34B23F7}"/>
                </a:ext>
              </a:extLst>
            </p:cNvPr>
            <p:cNvGrpSpPr>
              <a:grpSpLocks noChangeAspect="1"/>
            </p:cNvGrpSpPr>
            <p:nvPr/>
          </p:nvGrpSpPr>
          <p:grpSpPr>
            <a:xfrm>
              <a:off x="2670562" y="1188026"/>
              <a:ext cx="6004862" cy="4247760"/>
              <a:chOff x="4241616" y="1468486"/>
              <a:chExt cx="4035890" cy="2854936"/>
            </a:xfrm>
          </p:grpSpPr>
          <p:grpSp>
            <p:nvGrpSpPr>
              <p:cNvPr id="62" name="Group 61">
                <a:extLst>
                  <a:ext uri="{FF2B5EF4-FFF2-40B4-BE49-F238E27FC236}">
                    <a16:creationId xmlns:a16="http://schemas.microsoft.com/office/drawing/2014/main" id="{BF0D33EB-C540-4A3C-BC7F-F96943E79EC3}"/>
                  </a:ext>
                </a:extLst>
              </p:cNvPr>
              <p:cNvGrpSpPr>
                <a:grpSpLocks noChangeAspect="1"/>
              </p:cNvGrpSpPr>
              <p:nvPr/>
            </p:nvGrpSpPr>
            <p:grpSpPr>
              <a:xfrm>
                <a:off x="4241616" y="1468486"/>
                <a:ext cx="4035890" cy="2854936"/>
                <a:chOff x="7906773" y="1175056"/>
                <a:chExt cx="3352800" cy="2371725"/>
              </a:xfrm>
            </p:grpSpPr>
            <p:sp>
              <p:nvSpPr>
                <p:cNvPr id="64" name="Rektangel 31">
                  <a:extLst>
                    <a:ext uri="{FF2B5EF4-FFF2-40B4-BE49-F238E27FC236}">
                      <a16:creationId xmlns:a16="http://schemas.microsoft.com/office/drawing/2014/main" id="{D97C8F15-EBD0-40FF-9445-04EB58A3C4D1}"/>
                    </a:ext>
                  </a:extLst>
                </p:cNvPr>
                <p:cNvSpPr/>
                <p:nvPr/>
              </p:nvSpPr>
              <p:spPr>
                <a:xfrm>
                  <a:off x="7906773" y="1175056"/>
                  <a:ext cx="3352800" cy="2371725"/>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5" name="Rektangel 32">
                  <a:extLst>
                    <a:ext uri="{FF2B5EF4-FFF2-40B4-BE49-F238E27FC236}">
                      <a16:creationId xmlns:a16="http://schemas.microsoft.com/office/drawing/2014/main" id="{358DBC50-9AF7-41C9-AD15-C54B0B0D6772}"/>
                    </a:ext>
                  </a:extLst>
                </p:cNvPr>
                <p:cNvSpPr/>
                <p:nvPr/>
              </p:nvSpPr>
              <p:spPr>
                <a:xfrm>
                  <a:off x="8030598" y="127030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t>Firma</a:t>
                  </a:r>
                  <a:endParaRPr lang="en-US" sz="1400" dirty="0"/>
                </a:p>
              </p:txBody>
            </p:sp>
            <p:sp>
              <p:nvSpPr>
                <p:cNvPr id="66" name="Ellipse 52">
                  <a:extLst>
                    <a:ext uri="{FF2B5EF4-FFF2-40B4-BE49-F238E27FC236}">
                      <a16:creationId xmlns:a16="http://schemas.microsoft.com/office/drawing/2014/main" id="{792416E9-BDD8-4A05-9693-24641B5BAEBA}"/>
                    </a:ext>
                  </a:extLst>
                </p:cNvPr>
                <p:cNvSpPr/>
                <p:nvPr/>
              </p:nvSpPr>
              <p:spPr>
                <a:xfrm>
                  <a:off x="8095947" y="1620662"/>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67" name="Gruppe 42">
                  <a:extLst>
                    <a:ext uri="{FF2B5EF4-FFF2-40B4-BE49-F238E27FC236}">
                      <a16:creationId xmlns:a16="http://schemas.microsoft.com/office/drawing/2014/main" id="{165D8A07-08D6-4F6B-B030-CA5033D5CF4D}"/>
                    </a:ext>
                  </a:extLst>
                </p:cNvPr>
                <p:cNvGrpSpPr/>
                <p:nvPr/>
              </p:nvGrpSpPr>
              <p:grpSpPr>
                <a:xfrm>
                  <a:off x="10950010" y="1367937"/>
                  <a:ext cx="171450" cy="78581"/>
                  <a:chOff x="3910012" y="2269331"/>
                  <a:chExt cx="171450" cy="78581"/>
                </a:xfrm>
              </p:grpSpPr>
              <p:cxnSp>
                <p:nvCxnSpPr>
                  <p:cNvPr id="81" name="Rett linje 49">
                    <a:extLst>
                      <a:ext uri="{FF2B5EF4-FFF2-40B4-BE49-F238E27FC236}">
                        <a16:creationId xmlns:a16="http://schemas.microsoft.com/office/drawing/2014/main" id="{540AE9A6-B8E1-453A-8891-5E2D800B2FA3}"/>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2" name="Rett linje 50">
                    <a:extLst>
                      <a:ext uri="{FF2B5EF4-FFF2-40B4-BE49-F238E27FC236}">
                        <a16:creationId xmlns:a16="http://schemas.microsoft.com/office/drawing/2014/main" id="{1CB69F00-A3A4-4341-9F01-8514D5E7C69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3" name="Rett linje 51">
                    <a:extLst>
                      <a:ext uri="{FF2B5EF4-FFF2-40B4-BE49-F238E27FC236}">
                        <a16:creationId xmlns:a16="http://schemas.microsoft.com/office/drawing/2014/main" id="{A5465BF0-5F6E-427D-96C1-BE1C43D05C3E}"/>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68" name="Grafikk 5" descr="By med heldekkende fyll">
                  <a:extLst>
                    <a:ext uri="{FF2B5EF4-FFF2-40B4-BE49-F238E27FC236}">
                      <a16:creationId xmlns:a16="http://schemas.microsoft.com/office/drawing/2014/main" id="{209C2C7A-BB74-4894-B6F2-3EE0ABC0BD26}"/>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8149660" y="1675963"/>
                  <a:ext cx="573368" cy="573368"/>
                </a:xfrm>
                <a:prstGeom prst="rect">
                  <a:avLst/>
                </a:prstGeom>
              </p:spPr>
            </p:pic>
            <p:sp>
              <p:nvSpPr>
                <p:cNvPr id="69" name="Rektangel: avrundede hjørner 57">
                  <a:extLst>
                    <a:ext uri="{FF2B5EF4-FFF2-40B4-BE49-F238E27FC236}">
                      <a16:creationId xmlns:a16="http://schemas.microsoft.com/office/drawing/2014/main" id="{50644CDC-EA32-4485-A1B0-9A31B0D93051}"/>
                    </a:ext>
                  </a:extLst>
                </p:cNvPr>
                <p:cNvSpPr/>
                <p:nvPr/>
              </p:nvSpPr>
              <p:spPr>
                <a:xfrm>
                  <a:off x="8114322" y="2614035"/>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70" name="Rett linje 55">
                  <a:extLst>
                    <a:ext uri="{FF2B5EF4-FFF2-40B4-BE49-F238E27FC236}">
                      <a16:creationId xmlns:a16="http://schemas.microsoft.com/office/drawing/2014/main" id="{0658A8F2-5C6E-46F7-BDF1-F01ABC7D8C1C}"/>
                    </a:ext>
                  </a:extLst>
                </p:cNvPr>
                <p:cNvCxnSpPr>
                  <a:cxnSpLocks/>
                </p:cNvCxnSpPr>
                <p:nvPr/>
              </p:nvCxnSpPr>
              <p:spPr>
                <a:xfrm flipV="1">
                  <a:off x="8030598" y="2516006"/>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71" name="Rett linje 70">
                  <a:extLst>
                    <a:ext uri="{FF2B5EF4-FFF2-40B4-BE49-F238E27FC236}">
                      <a16:creationId xmlns:a16="http://schemas.microsoft.com/office/drawing/2014/main" id="{1EBB1A6C-F0A4-47DF-9EE0-F87C8F2934FD}"/>
                    </a:ext>
                  </a:extLst>
                </p:cNvPr>
                <p:cNvCxnSpPr>
                  <a:cxnSpLocks/>
                </p:cNvCxnSpPr>
                <p:nvPr/>
              </p:nvCxnSpPr>
              <p:spPr>
                <a:xfrm>
                  <a:off x="8291508" y="27667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F76BC9FE-B511-41D4-AD3C-53412601A9C8}"/>
                    </a:ext>
                  </a:extLst>
                </p:cNvPr>
                <p:cNvCxnSpPr>
                  <a:cxnSpLocks/>
                </p:cNvCxnSpPr>
                <p:nvPr/>
              </p:nvCxnSpPr>
              <p:spPr>
                <a:xfrm>
                  <a:off x="8286229" y="2896785"/>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708476D5-870C-45DA-A657-EDDE29DDEB13}"/>
                    </a:ext>
                  </a:extLst>
                </p:cNvPr>
                <p:cNvCxnSpPr>
                  <a:cxnSpLocks/>
                </p:cNvCxnSpPr>
                <p:nvPr/>
              </p:nvCxnSpPr>
              <p:spPr>
                <a:xfrm>
                  <a:off x="8286229" y="302049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Rett linje 74">
                  <a:extLst>
                    <a:ext uri="{FF2B5EF4-FFF2-40B4-BE49-F238E27FC236}">
                      <a16:creationId xmlns:a16="http://schemas.microsoft.com/office/drawing/2014/main" id="{0C0E2AD2-2F64-4752-B64A-CD1D8D0438E7}"/>
                    </a:ext>
                  </a:extLst>
                </p:cNvPr>
                <p:cNvCxnSpPr>
                  <a:cxnSpLocks/>
                </p:cNvCxnSpPr>
                <p:nvPr/>
              </p:nvCxnSpPr>
              <p:spPr>
                <a:xfrm>
                  <a:off x="8291508" y="3144317"/>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85">
                  <a:extLst>
                    <a:ext uri="{FF2B5EF4-FFF2-40B4-BE49-F238E27FC236}">
                      <a16:creationId xmlns:a16="http://schemas.microsoft.com/office/drawing/2014/main" id="{DDAF09E8-B88E-437C-AB8D-D8BC63CE57DD}"/>
                    </a:ext>
                  </a:extLst>
                </p:cNvPr>
                <p:cNvCxnSpPr>
                  <a:cxnSpLocks/>
                </p:cNvCxnSpPr>
                <p:nvPr/>
              </p:nvCxnSpPr>
              <p:spPr>
                <a:xfrm>
                  <a:off x="9306947" y="27667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Rett linje 92">
                  <a:extLst>
                    <a:ext uri="{FF2B5EF4-FFF2-40B4-BE49-F238E27FC236}">
                      <a16:creationId xmlns:a16="http://schemas.microsoft.com/office/drawing/2014/main" id="{9CCD0179-18A3-4371-8A68-33D141B7754F}"/>
                    </a:ext>
                  </a:extLst>
                </p:cNvPr>
                <p:cNvCxnSpPr>
                  <a:cxnSpLocks/>
                </p:cNvCxnSpPr>
                <p:nvPr/>
              </p:nvCxnSpPr>
              <p:spPr>
                <a:xfrm>
                  <a:off x="9306947" y="2896785"/>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Rett linje 93">
                  <a:extLst>
                    <a:ext uri="{FF2B5EF4-FFF2-40B4-BE49-F238E27FC236}">
                      <a16:creationId xmlns:a16="http://schemas.microsoft.com/office/drawing/2014/main" id="{BF1016E2-04FD-43A6-AF75-7A7EA80429A5}"/>
                    </a:ext>
                  </a:extLst>
                </p:cNvPr>
                <p:cNvCxnSpPr>
                  <a:cxnSpLocks/>
                </p:cNvCxnSpPr>
                <p:nvPr/>
              </p:nvCxnSpPr>
              <p:spPr>
                <a:xfrm>
                  <a:off x="9306947" y="302049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Rett linje 94">
                  <a:extLst>
                    <a:ext uri="{FF2B5EF4-FFF2-40B4-BE49-F238E27FC236}">
                      <a16:creationId xmlns:a16="http://schemas.microsoft.com/office/drawing/2014/main" id="{F8E15602-F9CC-4210-93E1-8280C8337834}"/>
                    </a:ext>
                  </a:extLst>
                </p:cNvPr>
                <p:cNvCxnSpPr>
                  <a:cxnSpLocks/>
                </p:cNvCxnSpPr>
                <p:nvPr/>
              </p:nvCxnSpPr>
              <p:spPr>
                <a:xfrm>
                  <a:off x="9306947" y="3144317"/>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9" name="Grafikk 11" descr="Sjekkboks avmerket med heldekkende fyll">
                  <a:extLst>
                    <a:ext uri="{FF2B5EF4-FFF2-40B4-BE49-F238E27FC236}">
                      <a16:creationId xmlns:a16="http://schemas.microsoft.com/office/drawing/2014/main" id="{9584D29D-195C-41D9-99D9-C40CFB29D982}"/>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0217642" y="2632551"/>
                  <a:ext cx="331150" cy="331150"/>
                </a:xfrm>
                <a:prstGeom prst="rect">
                  <a:avLst/>
                </a:prstGeom>
              </p:spPr>
            </p:pic>
            <p:pic>
              <p:nvPicPr>
                <p:cNvPr id="80" name="Grafikk 95" descr="Sjekkboks avmerket med heldekkende fyll">
                  <a:extLst>
                    <a:ext uri="{FF2B5EF4-FFF2-40B4-BE49-F238E27FC236}">
                      <a16:creationId xmlns:a16="http://schemas.microsoft.com/office/drawing/2014/main" id="{1EA85C4E-3E6C-4C97-905F-2B4EC2578EA9}"/>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0225999" y="2871915"/>
                  <a:ext cx="331150" cy="331150"/>
                </a:xfrm>
                <a:prstGeom prst="rect">
                  <a:avLst/>
                </a:prstGeom>
              </p:spPr>
            </p:pic>
          </p:grpSp>
          <p:sp>
            <p:nvSpPr>
              <p:cNvPr id="63" name="Rektangel: avrundede hjørner 57">
                <a:extLst>
                  <a:ext uri="{FF2B5EF4-FFF2-40B4-BE49-F238E27FC236}">
                    <a16:creationId xmlns:a16="http://schemas.microsoft.com/office/drawing/2014/main" id="{ECFF8353-13B0-4004-A7D6-1067CCC30088}"/>
                  </a:ext>
                </a:extLst>
              </p:cNvPr>
              <p:cNvSpPr/>
              <p:nvPr/>
            </p:nvSpPr>
            <p:spPr>
              <a:xfrm>
                <a:off x="5428026" y="1998629"/>
                <a:ext cx="2644694" cy="999988"/>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48" name="Freeform: Shape 47">
              <a:extLst>
                <a:ext uri="{FF2B5EF4-FFF2-40B4-BE49-F238E27FC236}">
                  <a16:creationId xmlns:a16="http://schemas.microsoft.com/office/drawing/2014/main" id="{545893F8-757F-4080-AE4C-F0CC1DCF3A9A}"/>
                </a:ext>
              </a:extLst>
            </p:cNvPr>
            <p:cNvSpPr/>
            <p:nvPr/>
          </p:nvSpPr>
          <p:spPr>
            <a:xfrm>
              <a:off x="4649361" y="2350400"/>
              <a:ext cx="3326137" cy="738655"/>
            </a:xfrm>
            <a:custGeom>
              <a:avLst/>
              <a:gdLst>
                <a:gd name="connsiteX0" fmla="*/ 0 w 278296"/>
                <a:gd name="connsiteY0" fmla="*/ 397565 h 397565"/>
                <a:gd name="connsiteX1" fmla="*/ 29818 w 278296"/>
                <a:gd name="connsiteY1" fmla="*/ 347869 h 397565"/>
                <a:gd name="connsiteX2" fmla="*/ 39757 w 278296"/>
                <a:gd name="connsiteY2" fmla="*/ 318052 h 397565"/>
                <a:gd name="connsiteX3" fmla="*/ 59635 w 278296"/>
                <a:gd name="connsiteY3" fmla="*/ 278295 h 397565"/>
                <a:gd name="connsiteX4" fmla="*/ 69574 w 278296"/>
                <a:gd name="connsiteY4" fmla="*/ 248478 h 397565"/>
                <a:gd name="connsiteX5" fmla="*/ 99391 w 278296"/>
                <a:gd name="connsiteY5" fmla="*/ 218661 h 397565"/>
                <a:gd name="connsiteX6" fmla="*/ 119270 w 278296"/>
                <a:gd name="connsiteY6" fmla="*/ 178904 h 397565"/>
                <a:gd name="connsiteX7" fmla="*/ 159026 w 278296"/>
                <a:gd name="connsiteY7" fmla="*/ 139148 h 397565"/>
                <a:gd name="connsiteX8" fmla="*/ 178904 w 278296"/>
                <a:gd name="connsiteY8" fmla="*/ 109330 h 397565"/>
                <a:gd name="connsiteX9" fmla="*/ 198783 w 278296"/>
                <a:gd name="connsiteY9" fmla="*/ 89452 h 397565"/>
                <a:gd name="connsiteX10" fmla="*/ 218661 w 278296"/>
                <a:gd name="connsiteY10" fmla="*/ 59635 h 397565"/>
                <a:gd name="connsiteX11" fmla="*/ 258418 w 278296"/>
                <a:gd name="connsiteY11" fmla="*/ 19878 h 397565"/>
                <a:gd name="connsiteX12" fmla="*/ 278296 w 278296"/>
                <a:gd name="connsiteY12" fmla="*/ 0 h 39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296" h="397565">
                  <a:moveTo>
                    <a:pt x="0" y="397565"/>
                  </a:moveTo>
                  <a:cubicBezTo>
                    <a:pt x="9939" y="381000"/>
                    <a:pt x="21178" y="365148"/>
                    <a:pt x="29818" y="347869"/>
                  </a:cubicBezTo>
                  <a:cubicBezTo>
                    <a:pt x="34503" y="338498"/>
                    <a:pt x="35630" y="327682"/>
                    <a:pt x="39757" y="318052"/>
                  </a:cubicBezTo>
                  <a:cubicBezTo>
                    <a:pt x="45593" y="304433"/>
                    <a:pt x="53799" y="291914"/>
                    <a:pt x="59635" y="278295"/>
                  </a:cubicBezTo>
                  <a:cubicBezTo>
                    <a:pt x="63762" y="268665"/>
                    <a:pt x="63763" y="257195"/>
                    <a:pt x="69574" y="248478"/>
                  </a:cubicBezTo>
                  <a:cubicBezTo>
                    <a:pt x="77371" y="236783"/>
                    <a:pt x="91221" y="230099"/>
                    <a:pt x="99391" y="218661"/>
                  </a:cubicBezTo>
                  <a:cubicBezTo>
                    <a:pt x="108003" y="206604"/>
                    <a:pt x="110380" y="190757"/>
                    <a:pt x="119270" y="178904"/>
                  </a:cubicBezTo>
                  <a:cubicBezTo>
                    <a:pt x="130515" y="163911"/>
                    <a:pt x="146830" y="153377"/>
                    <a:pt x="159026" y="139148"/>
                  </a:cubicBezTo>
                  <a:cubicBezTo>
                    <a:pt x="166800" y="130078"/>
                    <a:pt x="171442" y="118658"/>
                    <a:pt x="178904" y="109330"/>
                  </a:cubicBezTo>
                  <a:cubicBezTo>
                    <a:pt x="184758" y="102013"/>
                    <a:pt x="192929" y="96769"/>
                    <a:pt x="198783" y="89452"/>
                  </a:cubicBezTo>
                  <a:cubicBezTo>
                    <a:pt x="206245" y="80124"/>
                    <a:pt x="210887" y="68704"/>
                    <a:pt x="218661" y="59635"/>
                  </a:cubicBezTo>
                  <a:cubicBezTo>
                    <a:pt x="230858" y="45405"/>
                    <a:pt x="245166" y="33130"/>
                    <a:pt x="258418" y="19878"/>
                  </a:cubicBezTo>
                  <a:lnTo>
                    <a:pt x="278296" y="0"/>
                  </a:lnTo>
                </a:path>
              </a:pathLst>
            </a:custGeom>
            <a:ln w="28575">
              <a:solidFill>
                <a:srgbClr val="EF7545"/>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50" name="Freeform: Shape 49">
              <a:extLst>
                <a:ext uri="{FF2B5EF4-FFF2-40B4-BE49-F238E27FC236}">
                  <a16:creationId xmlns:a16="http://schemas.microsoft.com/office/drawing/2014/main" id="{74043B25-5485-43D0-9DF5-AB3F0B7B8EBA}"/>
                </a:ext>
              </a:extLst>
            </p:cNvPr>
            <p:cNvSpPr/>
            <p:nvPr/>
          </p:nvSpPr>
          <p:spPr>
            <a:xfrm>
              <a:off x="4631635" y="2486873"/>
              <a:ext cx="3458817" cy="435231"/>
            </a:xfrm>
            <a:custGeom>
              <a:avLst/>
              <a:gdLst>
                <a:gd name="connsiteX0" fmla="*/ 0 w 3458817"/>
                <a:gd name="connsiteY0" fmla="*/ 268356 h 268356"/>
                <a:gd name="connsiteX1" fmla="*/ 79513 w 3458817"/>
                <a:gd name="connsiteY1" fmla="*/ 218661 h 268356"/>
                <a:gd name="connsiteX2" fmla="*/ 99391 w 3458817"/>
                <a:gd name="connsiteY2" fmla="*/ 198782 h 268356"/>
                <a:gd name="connsiteX3" fmla="*/ 129208 w 3458817"/>
                <a:gd name="connsiteY3" fmla="*/ 188843 h 268356"/>
                <a:gd name="connsiteX4" fmla="*/ 178904 w 3458817"/>
                <a:gd name="connsiteY4" fmla="*/ 168965 h 268356"/>
                <a:gd name="connsiteX5" fmla="*/ 248478 w 3458817"/>
                <a:gd name="connsiteY5" fmla="*/ 139148 h 268356"/>
                <a:gd name="connsiteX6" fmla="*/ 337930 w 3458817"/>
                <a:gd name="connsiteY6" fmla="*/ 129209 h 268356"/>
                <a:gd name="connsiteX7" fmla="*/ 417443 w 3458817"/>
                <a:gd name="connsiteY7" fmla="*/ 119269 h 268356"/>
                <a:gd name="connsiteX8" fmla="*/ 477078 w 3458817"/>
                <a:gd name="connsiteY8" fmla="*/ 109330 h 268356"/>
                <a:gd name="connsiteX9" fmla="*/ 576469 w 3458817"/>
                <a:gd name="connsiteY9" fmla="*/ 99391 h 268356"/>
                <a:gd name="connsiteX10" fmla="*/ 655982 w 3458817"/>
                <a:gd name="connsiteY10" fmla="*/ 89452 h 268356"/>
                <a:gd name="connsiteX11" fmla="*/ 725556 w 3458817"/>
                <a:gd name="connsiteY11" fmla="*/ 69574 h 268356"/>
                <a:gd name="connsiteX12" fmla="*/ 844826 w 3458817"/>
                <a:gd name="connsiteY12" fmla="*/ 49695 h 268356"/>
                <a:gd name="connsiteX13" fmla="*/ 884582 w 3458817"/>
                <a:gd name="connsiteY13" fmla="*/ 39756 h 268356"/>
                <a:gd name="connsiteX14" fmla="*/ 934278 w 3458817"/>
                <a:gd name="connsiteY14" fmla="*/ 29817 h 268356"/>
                <a:gd name="connsiteX15" fmla="*/ 1013791 w 3458817"/>
                <a:gd name="connsiteY15" fmla="*/ 9939 h 268356"/>
                <a:gd name="connsiteX16" fmla="*/ 1162878 w 3458817"/>
                <a:gd name="connsiteY16" fmla="*/ 0 h 268356"/>
                <a:gd name="connsiteX17" fmla="*/ 1848678 w 3458817"/>
                <a:gd name="connsiteY17" fmla="*/ 9939 h 268356"/>
                <a:gd name="connsiteX18" fmla="*/ 2107095 w 3458817"/>
                <a:gd name="connsiteY18" fmla="*/ 19878 h 268356"/>
                <a:gd name="connsiteX19" fmla="*/ 2186608 w 3458817"/>
                <a:gd name="connsiteY19" fmla="*/ 39756 h 268356"/>
                <a:gd name="connsiteX20" fmla="*/ 2365513 w 3458817"/>
                <a:gd name="connsiteY20" fmla="*/ 69574 h 268356"/>
                <a:gd name="connsiteX21" fmla="*/ 2415208 w 3458817"/>
                <a:gd name="connsiteY21" fmla="*/ 79513 h 268356"/>
                <a:gd name="connsiteX22" fmla="*/ 2445026 w 3458817"/>
                <a:gd name="connsiteY22" fmla="*/ 89452 h 268356"/>
                <a:gd name="connsiteX23" fmla="*/ 2514600 w 3458817"/>
                <a:gd name="connsiteY23" fmla="*/ 99391 h 268356"/>
                <a:gd name="connsiteX24" fmla="*/ 2613991 w 3458817"/>
                <a:gd name="connsiteY24" fmla="*/ 119269 h 268356"/>
                <a:gd name="connsiteX25" fmla="*/ 2733261 w 3458817"/>
                <a:gd name="connsiteY25" fmla="*/ 129209 h 268356"/>
                <a:gd name="connsiteX26" fmla="*/ 2782956 w 3458817"/>
                <a:gd name="connsiteY26" fmla="*/ 139148 h 268356"/>
                <a:gd name="connsiteX27" fmla="*/ 2822713 w 3458817"/>
                <a:gd name="connsiteY27" fmla="*/ 149087 h 268356"/>
                <a:gd name="connsiteX28" fmla="*/ 3220278 w 3458817"/>
                <a:gd name="connsiteY28" fmla="*/ 139148 h 268356"/>
                <a:gd name="connsiteX29" fmla="*/ 3299791 w 3458817"/>
                <a:gd name="connsiteY29" fmla="*/ 119269 h 268356"/>
                <a:gd name="connsiteX30" fmla="*/ 3359426 w 3458817"/>
                <a:gd name="connsiteY30" fmla="*/ 99391 h 268356"/>
                <a:gd name="connsiteX31" fmla="*/ 3389243 w 3458817"/>
                <a:gd name="connsiteY31" fmla="*/ 79513 h 268356"/>
                <a:gd name="connsiteX32" fmla="*/ 3409122 w 3458817"/>
                <a:gd name="connsiteY32" fmla="*/ 59635 h 268356"/>
                <a:gd name="connsiteX33" fmla="*/ 3458817 w 3458817"/>
                <a:gd name="connsiteY33" fmla="*/ 29817 h 26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58817" h="268356">
                  <a:moveTo>
                    <a:pt x="0" y="268356"/>
                  </a:moveTo>
                  <a:cubicBezTo>
                    <a:pt x="26504" y="251791"/>
                    <a:pt x="53908" y="236585"/>
                    <a:pt x="79513" y="218661"/>
                  </a:cubicBezTo>
                  <a:cubicBezTo>
                    <a:pt x="87190" y="213287"/>
                    <a:pt x="91356" y="203603"/>
                    <a:pt x="99391" y="198782"/>
                  </a:cubicBezTo>
                  <a:cubicBezTo>
                    <a:pt x="108375" y="193392"/>
                    <a:pt x="119398" y="192522"/>
                    <a:pt x="129208" y="188843"/>
                  </a:cubicBezTo>
                  <a:cubicBezTo>
                    <a:pt x="145913" y="182579"/>
                    <a:pt x="162600" y="176211"/>
                    <a:pt x="178904" y="168965"/>
                  </a:cubicBezTo>
                  <a:cubicBezTo>
                    <a:pt x="200627" y="159310"/>
                    <a:pt x="223982" y="143231"/>
                    <a:pt x="248478" y="139148"/>
                  </a:cubicBezTo>
                  <a:cubicBezTo>
                    <a:pt x="278071" y="134216"/>
                    <a:pt x="308135" y="132714"/>
                    <a:pt x="337930" y="129209"/>
                  </a:cubicBezTo>
                  <a:lnTo>
                    <a:pt x="417443" y="119269"/>
                  </a:lnTo>
                  <a:cubicBezTo>
                    <a:pt x="437393" y="116419"/>
                    <a:pt x="457081" y="111830"/>
                    <a:pt x="477078" y="109330"/>
                  </a:cubicBezTo>
                  <a:cubicBezTo>
                    <a:pt x="510116" y="105200"/>
                    <a:pt x="543377" y="103068"/>
                    <a:pt x="576469" y="99391"/>
                  </a:cubicBezTo>
                  <a:cubicBezTo>
                    <a:pt x="603016" y="96441"/>
                    <a:pt x="629478" y="92765"/>
                    <a:pt x="655982" y="89452"/>
                  </a:cubicBezTo>
                  <a:cubicBezTo>
                    <a:pt x="681528" y="80937"/>
                    <a:pt x="698102" y="74566"/>
                    <a:pt x="725556" y="69574"/>
                  </a:cubicBezTo>
                  <a:cubicBezTo>
                    <a:pt x="839657" y="48828"/>
                    <a:pt x="752109" y="70300"/>
                    <a:pt x="844826" y="49695"/>
                  </a:cubicBezTo>
                  <a:cubicBezTo>
                    <a:pt x="858161" y="46732"/>
                    <a:pt x="871247" y="42719"/>
                    <a:pt x="884582" y="39756"/>
                  </a:cubicBezTo>
                  <a:cubicBezTo>
                    <a:pt x="901073" y="36091"/>
                    <a:pt x="917889" y="33914"/>
                    <a:pt x="934278" y="29817"/>
                  </a:cubicBezTo>
                  <a:cubicBezTo>
                    <a:pt x="980798" y="18187"/>
                    <a:pt x="952731" y="16045"/>
                    <a:pt x="1013791" y="9939"/>
                  </a:cubicBezTo>
                  <a:cubicBezTo>
                    <a:pt x="1063350" y="4983"/>
                    <a:pt x="1113182" y="3313"/>
                    <a:pt x="1162878" y="0"/>
                  </a:cubicBezTo>
                  <a:lnTo>
                    <a:pt x="1848678" y="9939"/>
                  </a:lnTo>
                  <a:cubicBezTo>
                    <a:pt x="1934862" y="11753"/>
                    <a:pt x="2021226" y="12301"/>
                    <a:pt x="2107095" y="19878"/>
                  </a:cubicBezTo>
                  <a:cubicBezTo>
                    <a:pt x="2134309" y="22279"/>
                    <a:pt x="2159499" y="36367"/>
                    <a:pt x="2186608" y="39756"/>
                  </a:cubicBezTo>
                  <a:cubicBezTo>
                    <a:pt x="2299651" y="53886"/>
                    <a:pt x="2239925" y="44456"/>
                    <a:pt x="2365513" y="69574"/>
                  </a:cubicBezTo>
                  <a:cubicBezTo>
                    <a:pt x="2382078" y="72887"/>
                    <a:pt x="2399182" y="74171"/>
                    <a:pt x="2415208" y="79513"/>
                  </a:cubicBezTo>
                  <a:cubicBezTo>
                    <a:pt x="2425147" y="82826"/>
                    <a:pt x="2434753" y="87397"/>
                    <a:pt x="2445026" y="89452"/>
                  </a:cubicBezTo>
                  <a:cubicBezTo>
                    <a:pt x="2467998" y="94046"/>
                    <a:pt x="2491551" y="95200"/>
                    <a:pt x="2514600" y="99391"/>
                  </a:cubicBezTo>
                  <a:cubicBezTo>
                    <a:pt x="2592167" y="113494"/>
                    <a:pt x="2513943" y="108152"/>
                    <a:pt x="2613991" y="119269"/>
                  </a:cubicBezTo>
                  <a:cubicBezTo>
                    <a:pt x="2653641" y="123675"/>
                    <a:pt x="2693504" y="125896"/>
                    <a:pt x="2733261" y="129209"/>
                  </a:cubicBezTo>
                  <a:cubicBezTo>
                    <a:pt x="2749826" y="132522"/>
                    <a:pt x="2766465" y="135483"/>
                    <a:pt x="2782956" y="139148"/>
                  </a:cubicBezTo>
                  <a:cubicBezTo>
                    <a:pt x="2796291" y="142111"/>
                    <a:pt x="2809053" y="149087"/>
                    <a:pt x="2822713" y="149087"/>
                  </a:cubicBezTo>
                  <a:cubicBezTo>
                    <a:pt x="2955276" y="149087"/>
                    <a:pt x="3087756" y="142461"/>
                    <a:pt x="3220278" y="139148"/>
                  </a:cubicBezTo>
                  <a:cubicBezTo>
                    <a:pt x="3246782" y="132522"/>
                    <a:pt x="3273873" y="127908"/>
                    <a:pt x="3299791" y="119269"/>
                  </a:cubicBezTo>
                  <a:lnTo>
                    <a:pt x="3359426" y="99391"/>
                  </a:lnTo>
                  <a:cubicBezTo>
                    <a:pt x="3369365" y="92765"/>
                    <a:pt x="3379915" y="86975"/>
                    <a:pt x="3389243" y="79513"/>
                  </a:cubicBezTo>
                  <a:cubicBezTo>
                    <a:pt x="3396560" y="73659"/>
                    <a:pt x="3401087" y="64456"/>
                    <a:pt x="3409122" y="59635"/>
                  </a:cubicBezTo>
                  <a:cubicBezTo>
                    <a:pt x="3473631" y="20929"/>
                    <a:pt x="3408453" y="80181"/>
                    <a:pt x="3458817" y="29817"/>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51" name="Freeform: Shape 50">
              <a:extLst>
                <a:ext uri="{FF2B5EF4-FFF2-40B4-BE49-F238E27FC236}">
                  <a16:creationId xmlns:a16="http://schemas.microsoft.com/office/drawing/2014/main" id="{2AC6FCFD-3FC6-4217-B094-73D6C8213E8A}"/>
                </a:ext>
              </a:extLst>
            </p:cNvPr>
            <p:cNvSpPr/>
            <p:nvPr/>
          </p:nvSpPr>
          <p:spPr>
            <a:xfrm>
              <a:off x="4830417" y="2504661"/>
              <a:ext cx="3389244" cy="665996"/>
            </a:xfrm>
            <a:custGeom>
              <a:avLst/>
              <a:gdLst>
                <a:gd name="connsiteX0" fmla="*/ 0 w 3389244"/>
                <a:gd name="connsiteY0" fmla="*/ 636104 h 665996"/>
                <a:gd name="connsiteX1" fmla="*/ 506896 w 3389244"/>
                <a:gd name="connsiteY1" fmla="*/ 655982 h 665996"/>
                <a:gd name="connsiteX2" fmla="*/ 566531 w 3389244"/>
                <a:gd name="connsiteY2" fmla="*/ 636104 h 665996"/>
                <a:gd name="connsiteX3" fmla="*/ 616226 w 3389244"/>
                <a:gd name="connsiteY3" fmla="*/ 626165 h 665996"/>
                <a:gd name="connsiteX4" fmla="*/ 646044 w 3389244"/>
                <a:gd name="connsiteY4" fmla="*/ 606287 h 665996"/>
                <a:gd name="connsiteX5" fmla="*/ 725557 w 3389244"/>
                <a:gd name="connsiteY5" fmla="*/ 586409 h 665996"/>
                <a:gd name="connsiteX6" fmla="*/ 785192 w 3389244"/>
                <a:gd name="connsiteY6" fmla="*/ 556591 h 665996"/>
                <a:gd name="connsiteX7" fmla="*/ 844826 w 3389244"/>
                <a:gd name="connsiteY7" fmla="*/ 536713 h 665996"/>
                <a:gd name="connsiteX8" fmla="*/ 874644 w 3389244"/>
                <a:gd name="connsiteY8" fmla="*/ 526774 h 665996"/>
                <a:gd name="connsiteX9" fmla="*/ 914400 w 3389244"/>
                <a:gd name="connsiteY9" fmla="*/ 516835 h 665996"/>
                <a:gd name="connsiteX10" fmla="*/ 934279 w 3389244"/>
                <a:gd name="connsiteY10" fmla="*/ 496956 h 665996"/>
                <a:gd name="connsiteX11" fmla="*/ 993913 w 3389244"/>
                <a:gd name="connsiteY11" fmla="*/ 457200 h 665996"/>
                <a:gd name="connsiteX12" fmla="*/ 1033670 w 3389244"/>
                <a:gd name="connsiteY12" fmla="*/ 417443 h 665996"/>
                <a:gd name="connsiteX13" fmla="*/ 1083366 w 3389244"/>
                <a:gd name="connsiteY13" fmla="*/ 357809 h 665996"/>
                <a:gd name="connsiteX14" fmla="*/ 1113183 w 3389244"/>
                <a:gd name="connsiteY14" fmla="*/ 337930 h 665996"/>
                <a:gd name="connsiteX15" fmla="*/ 1152940 w 3389244"/>
                <a:gd name="connsiteY15" fmla="*/ 278296 h 665996"/>
                <a:gd name="connsiteX16" fmla="*/ 1172818 w 3389244"/>
                <a:gd name="connsiteY16" fmla="*/ 248478 h 665996"/>
                <a:gd name="connsiteX17" fmla="*/ 1202635 w 3389244"/>
                <a:gd name="connsiteY17" fmla="*/ 228600 h 665996"/>
                <a:gd name="connsiteX18" fmla="*/ 1232453 w 3389244"/>
                <a:gd name="connsiteY18" fmla="*/ 198782 h 665996"/>
                <a:gd name="connsiteX19" fmla="*/ 1311966 w 3389244"/>
                <a:gd name="connsiteY19" fmla="*/ 129209 h 665996"/>
                <a:gd name="connsiteX20" fmla="*/ 1331844 w 3389244"/>
                <a:gd name="connsiteY20" fmla="*/ 99391 h 665996"/>
                <a:gd name="connsiteX21" fmla="*/ 1401418 w 3389244"/>
                <a:gd name="connsiteY21" fmla="*/ 39756 h 665996"/>
                <a:gd name="connsiteX22" fmla="*/ 1421296 w 3389244"/>
                <a:gd name="connsiteY22" fmla="*/ 9939 h 665996"/>
                <a:gd name="connsiteX23" fmla="*/ 1470992 w 3389244"/>
                <a:gd name="connsiteY23" fmla="*/ 0 h 665996"/>
                <a:gd name="connsiteX24" fmla="*/ 1570383 w 3389244"/>
                <a:gd name="connsiteY24" fmla="*/ 9939 h 665996"/>
                <a:gd name="connsiteX25" fmla="*/ 1600200 w 3389244"/>
                <a:gd name="connsiteY25" fmla="*/ 29817 h 665996"/>
                <a:gd name="connsiteX26" fmla="*/ 1659835 w 3389244"/>
                <a:gd name="connsiteY26" fmla="*/ 49696 h 665996"/>
                <a:gd name="connsiteX27" fmla="*/ 1699592 w 3389244"/>
                <a:gd name="connsiteY27" fmla="*/ 99391 h 665996"/>
                <a:gd name="connsiteX28" fmla="*/ 1729409 w 3389244"/>
                <a:gd name="connsiteY28" fmla="*/ 109330 h 665996"/>
                <a:gd name="connsiteX29" fmla="*/ 1749287 w 3389244"/>
                <a:gd name="connsiteY29" fmla="*/ 129209 h 665996"/>
                <a:gd name="connsiteX30" fmla="*/ 1769166 w 3389244"/>
                <a:gd name="connsiteY30" fmla="*/ 159026 h 665996"/>
                <a:gd name="connsiteX31" fmla="*/ 1808922 w 3389244"/>
                <a:gd name="connsiteY31" fmla="*/ 188843 h 665996"/>
                <a:gd name="connsiteX32" fmla="*/ 1828800 w 3389244"/>
                <a:gd name="connsiteY32" fmla="*/ 218661 h 665996"/>
                <a:gd name="connsiteX33" fmla="*/ 1898374 w 3389244"/>
                <a:gd name="connsiteY33" fmla="*/ 258417 h 665996"/>
                <a:gd name="connsiteX34" fmla="*/ 1918253 w 3389244"/>
                <a:gd name="connsiteY34" fmla="*/ 278296 h 665996"/>
                <a:gd name="connsiteX35" fmla="*/ 1948070 w 3389244"/>
                <a:gd name="connsiteY35" fmla="*/ 298174 h 665996"/>
                <a:gd name="connsiteX36" fmla="*/ 1987826 w 3389244"/>
                <a:gd name="connsiteY36" fmla="*/ 327991 h 665996"/>
                <a:gd name="connsiteX37" fmla="*/ 2007705 w 3389244"/>
                <a:gd name="connsiteY37" fmla="*/ 347869 h 665996"/>
                <a:gd name="connsiteX38" fmla="*/ 2047461 w 3389244"/>
                <a:gd name="connsiteY38" fmla="*/ 357809 h 665996"/>
                <a:gd name="connsiteX39" fmla="*/ 2077279 w 3389244"/>
                <a:gd name="connsiteY39" fmla="*/ 377687 h 665996"/>
                <a:gd name="connsiteX40" fmla="*/ 2136913 w 3389244"/>
                <a:gd name="connsiteY40" fmla="*/ 397565 h 665996"/>
                <a:gd name="connsiteX41" fmla="*/ 2276061 w 3389244"/>
                <a:gd name="connsiteY41" fmla="*/ 387626 h 665996"/>
                <a:gd name="connsiteX42" fmla="*/ 2305879 w 3389244"/>
                <a:gd name="connsiteY42" fmla="*/ 377687 h 665996"/>
                <a:gd name="connsiteX43" fmla="*/ 2345635 w 3389244"/>
                <a:gd name="connsiteY43" fmla="*/ 367748 h 665996"/>
                <a:gd name="connsiteX44" fmla="*/ 2365513 w 3389244"/>
                <a:gd name="connsiteY44" fmla="*/ 347869 h 665996"/>
                <a:gd name="connsiteX45" fmla="*/ 2425148 w 3389244"/>
                <a:gd name="connsiteY45" fmla="*/ 327991 h 665996"/>
                <a:gd name="connsiteX46" fmla="*/ 2464905 w 3389244"/>
                <a:gd name="connsiteY46" fmla="*/ 298174 h 665996"/>
                <a:gd name="connsiteX47" fmla="*/ 2524540 w 3389244"/>
                <a:gd name="connsiteY47" fmla="*/ 278296 h 665996"/>
                <a:gd name="connsiteX48" fmla="*/ 2554357 w 3389244"/>
                <a:gd name="connsiteY48" fmla="*/ 268356 h 665996"/>
                <a:gd name="connsiteX49" fmla="*/ 2613992 w 3389244"/>
                <a:gd name="connsiteY49" fmla="*/ 238539 h 665996"/>
                <a:gd name="connsiteX50" fmla="*/ 2643809 w 3389244"/>
                <a:gd name="connsiteY50" fmla="*/ 218661 h 665996"/>
                <a:gd name="connsiteX51" fmla="*/ 2673626 w 3389244"/>
                <a:gd name="connsiteY51" fmla="*/ 208722 h 665996"/>
                <a:gd name="connsiteX52" fmla="*/ 2693505 w 3389244"/>
                <a:gd name="connsiteY52" fmla="*/ 188843 h 665996"/>
                <a:gd name="connsiteX53" fmla="*/ 2753140 w 3389244"/>
                <a:gd name="connsiteY53" fmla="*/ 168965 h 665996"/>
                <a:gd name="connsiteX54" fmla="*/ 2812774 w 3389244"/>
                <a:gd name="connsiteY54" fmla="*/ 139148 h 665996"/>
                <a:gd name="connsiteX55" fmla="*/ 2872409 w 3389244"/>
                <a:gd name="connsiteY55" fmla="*/ 109330 h 665996"/>
                <a:gd name="connsiteX56" fmla="*/ 2971800 w 3389244"/>
                <a:gd name="connsiteY56" fmla="*/ 119269 h 665996"/>
                <a:gd name="connsiteX57" fmla="*/ 3031435 w 3389244"/>
                <a:gd name="connsiteY57" fmla="*/ 139148 h 665996"/>
                <a:gd name="connsiteX58" fmla="*/ 3091070 w 3389244"/>
                <a:gd name="connsiteY58" fmla="*/ 149087 h 665996"/>
                <a:gd name="connsiteX59" fmla="*/ 3140766 w 3389244"/>
                <a:gd name="connsiteY59" fmla="*/ 178904 h 665996"/>
                <a:gd name="connsiteX60" fmla="*/ 3170583 w 3389244"/>
                <a:gd name="connsiteY60" fmla="*/ 188843 h 665996"/>
                <a:gd name="connsiteX61" fmla="*/ 3240157 w 3389244"/>
                <a:gd name="connsiteY61" fmla="*/ 238539 h 665996"/>
                <a:gd name="connsiteX62" fmla="*/ 3319670 w 3389244"/>
                <a:gd name="connsiteY62" fmla="*/ 298174 h 665996"/>
                <a:gd name="connsiteX63" fmla="*/ 3369366 w 3389244"/>
                <a:gd name="connsiteY63" fmla="*/ 337930 h 665996"/>
                <a:gd name="connsiteX64" fmla="*/ 3389244 w 3389244"/>
                <a:gd name="connsiteY64" fmla="*/ 357809 h 66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389244" h="665996">
                  <a:moveTo>
                    <a:pt x="0" y="636104"/>
                  </a:moveTo>
                  <a:cubicBezTo>
                    <a:pt x="200244" y="653268"/>
                    <a:pt x="323235" y="681027"/>
                    <a:pt x="506896" y="655982"/>
                  </a:cubicBezTo>
                  <a:cubicBezTo>
                    <a:pt x="527657" y="653151"/>
                    <a:pt x="545984" y="640213"/>
                    <a:pt x="566531" y="636104"/>
                  </a:cubicBezTo>
                  <a:lnTo>
                    <a:pt x="616226" y="626165"/>
                  </a:lnTo>
                  <a:cubicBezTo>
                    <a:pt x="626165" y="619539"/>
                    <a:pt x="634818" y="610369"/>
                    <a:pt x="646044" y="606287"/>
                  </a:cubicBezTo>
                  <a:cubicBezTo>
                    <a:pt x="671719" y="596951"/>
                    <a:pt x="725557" y="586409"/>
                    <a:pt x="725557" y="586409"/>
                  </a:cubicBezTo>
                  <a:cubicBezTo>
                    <a:pt x="757487" y="554477"/>
                    <a:pt x="732855" y="572292"/>
                    <a:pt x="785192" y="556591"/>
                  </a:cubicBezTo>
                  <a:cubicBezTo>
                    <a:pt x="805262" y="550570"/>
                    <a:pt x="824948" y="543339"/>
                    <a:pt x="844826" y="536713"/>
                  </a:cubicBezTo>
                  <a:cubicBezTo>
                    <a:pt x="854765" y="533400"/>
                    <a:pt x="864480" y="529315"/>
                    <a:pt x="874644" y="526774"/>
                  </a:cubicBezTo>
                  <a:lnTo>
                    <a:pt x="914400" y="516835"/>
                  </a:lnTo>
                  <a:cubicBezTo>
                    <a:pt x="921026" y="510209"/>
                    <a:pt x="926782" y="502579"/>
                    <a:pt x="934279" y="496956"/>
                  </a:cubicBezTo>
                  <a:cubicBezTo>
                    <a:pt x="953391" y="482622"/>
                    <a:pt x="977020" y="474093"/>
                    <a:pt x="993913" y="457200"/>
                  </a:cubicBezTo>
                  <a:cubicBezTo>
                    <a:pt x="1007165" y="443948"/>
                    <a:pt x="1023274" y="433037"/>
                    <a:pt x="1033670" y="417443"/>
                  </a:cubicBezTo>
                  <a:cubicBezTo>
                    <a:pt x="1053217" y="388122"/>
                    <a:pt x="1054665" y="381726"/>
                    <a:pt x="1083366" y="357809"/>
                  </a:cubicBezTo>
                  <a:cubicBezTo>
                    <a:pt x="1092543" y="350162"/>
                    <a:pt x="1103244" y="344556"/>
                    <a:pt x="1113183" y="337930"/>
                  </a:cubicBezTo>
                  <a:cubicBezTo>
                    <a:pt x="1153253" y="257790"/>
                    <a:pt x="1112464" y="328891"/>
                    <a:pt x="1152940" y="278296"/>
                  </a:cubicBezTo>
                  <a:cubicBezTo>
                    <a:pt x="1160402" y="268968"/>
                    <a:pt x="1164371" y="256925"/>
                    <a:pt x="1172818" y="248478"/>
                  </a:cubicBezTo>
                  <a:cubicBezTo>
                    <a:pt x="1181264" y="240031"/>
                    <a:pt x="1193458" y="236247"/>
                    <a:pt x="1202635" y="228600"/>
                  </a:cubicBezTo>
                  <a:cubicBezTo>
                    <a:pt x="1213433" y="219601"/>
                    <a:pt x="1221655" y="207781"/>
                    <a:pt x="1232453" y="198782"/>
                  </a:cubicBezTo>
                  <a:cubicBezTo>
                    <a:pt x="1271852" y="165949"/>
                    <a:pt x="1273259" y="187272"/>
                    <a:pt x="1311966" y="129209"/>
                  </a:cubicBezTo>
                  <a:cubicBezTo>
                    <a:pt x="1318592" y="119270"/>
                    <a:pt x="1323397" y="107838"/>
                    <a:pt x="1331844" y="99391"/>
                  </a:cubicBezTo>
                  <a:cubicBezTo>
                    <a:pt x="1376808" y="54426"/>
                    <a:pt x="1353916" y="111009"/>
                    <a:pt x="1401418" y="39756"/>
                  </a:cubicBezTo>
                  <a:cubicBezTo>
                    <a:pt x="1408044" y="29817"/>
                    <a:pt x="1410925" y="15865"/>
                    <a:pt x="1421296" y="9939"/>
                  </a:cubicBezTo>
                  <a:cubicBezTo>
                    <a:pt x="1435964" y="1558"/>
                    <a:pt x="1454427" y="3313"/>
                    <a:pt x="1470992" y="0"/>
                  </a:cubicBezTo>
                  <a:cubicBezTo>
                    <a:pt x="1504122" y="3313"/>
                    <a:pt x="1537940" y="2452"/>
                    <a:pt x="1570383" y="9939"/>
                  </a:cubicBezTo>
                  <a:cubicBezTo>
                    <a:pt x="1582022" y="12625"/>
                    <a:pt x="1589284" y="24966"/>
                    <a:pt x="1600200" y="29817"/>
                  </a:cubicBezTo>
                  <a:cubicBezTo>
                    <a:pt x="1619348" y="38327"/>
                    <a:pt x="1659835" y="49696"/>
                    <a:pt x="1659835" y="49696"/>
                  </a:cubicBezTo>
                  <a:cubicBezTo>
                    <a:pt x="1668865" y="63241"/>
                    <a:pt x="1683854" y="89948"/>
                    <a:pt x="1699592" y="99391"/>
                  </a:cubicBezTo>
                  <a:cubicBezTo>
                    <a:pt x="1708576" y="104781"/>
                    <a:pt x="1719470" y="106017"/>
                    <a:pt x="1729409" y="109330"/>
                  </a:cubicBezTo>
                  <a:cubicBezTo>
                    <a:pt x="1736035" y="115956"/>
                    <a:pt x="1743433" y="121892"/>
                    <a:pt x="1749287" y="129209"/>
                  </a:cubicBezTo>
                  <a:cubicBezTo>
                    <a:pt x="1756749" y="138537"/>
                    <a:pt x="1760719" y="150579"/>
                    <a:pt x="1769166" y="159026"/>
                  </a:cubicBezTo>
                  <a:cubicBezTo>
                    <a:pt x="1780879" y="170739"/>
                    <a:pt x="1795670" y="178904"/>
                    <a:pt x="1808922" y="188843"/>
                  </a:cubicBezTo>
                  <a:cubicBezTo>
                    <a:pt x="1815548" y="198782"/>
                    <a:pt x="1820353" y="210214"/>
                    <a:pt x="1828800" y="218661"/>
                  </a:cubicBezTo>
                  <a:cubicBezTo>
                    <a:pt x="1849131" y="238992"/>
                    <a:pt x="1874991" y="242828"/>
                    <a:pt x="1898374" y="258417"/>
                  </a:cubicBezTo>
                  <a:cubicBezTo>
                    <a:pt x="1906171" y="263615"/>
                    <a:pt x="1910935" y="272442"/>
                    <a:pt x="1918253" y="278296"/>
                  </a:cubicBezTo>
                  <a:cubicBezTo>
                    <a:pt x="1927581" y="285758"/>
                    <a:pt x="1938350" y="291231"/>
                    <a:pt x="1948070" y="298174"/>
                  </a:cubicBezTo>
                  <a:cubicBezTo>
                    <a:pt x="1961549" y="307802"/>
                    <a:pt x="1975100" y="317386"/>
                    <a:pt x="1987826" y="327991"/>
                  </a:cubicBezTo>
                  <a:cubicBezTo>
                    <a:pt x="1995025" y="333990"/>
                    <a:pt x="1999324" y="343678"/>
                    <a:pt x="2007705" y="347869"/>
                  </a:cubicBezTo>
                  <a:cubicBezTo>
                    <a:pt x="2019923" y="353978"/>
                    <a:pt x="2034209" y="354496"/>
                    <a:pt x="2047461" y="357809"/>
                  </a:cubicBezTo>
                  <a:cubicBezTo>
                    <a:pt x="2057400" y="364435"/>
                    <a:pt x="2066363" y="372836"/>
                    <a:pt x="2077279" y="377687"/>
                  </a:cubicBezTo>
                  <a:cubicBezTo>
                    <a:pt x="2096426" y="386197"/>
                    <a:pt x="2136913" y="397565"/>
                    <a:pt x="2136913" y="397565"/>
                  </a:cubicBezTo>
                  <a:cubicBezTo>
                    <a:pt x="2183296" y="394252"/>
                    <a:pt x="2229879" y="393059"/>
                    <a:pt x="2276061" y="387626"/>
                  </a:cubicBezTo>
                  <a:cubicBezTo>
                    <a:pt x="2286466" y="386402"/>
                    <a:pt x="2295805" y="380565"/>
                    <a:pt x="2305879" y="377687"/>
                  </a:cubicBezTo>
                  <a:cubicBezTo>
                    <a:pt x="2319013" y="373934"/>
                    <a:pt x="2332383" y="371061"/>
                    <a:pt x="2345635" y="367748"/>
                  </a:cubicBezTo>
                  <a:cubicBezTo>
                    <a:pt x="2352261" y="361122"/>
                    <a:pt x="2357132" y="352060"/>
                    <a:pt x="2365513" y="347869"/>
                  </a:cubicBezTo>
                  <a:cubicBezTo>
                    <a:pt x="2384254" y="338498"/>
                    <a:pt x="2425148" y="327991"/>
                    <a:pt x="2425148" y="327991"/>
                  </a:cubicBezTo>
                  <a:cubicBezTo>
                    <a:pt x="2438400" y="318052"/>
                    <a:pt x="2450089" y="305582"/>
                    <a:pt x="2464905" y="298174"/>
                  </a:cubicBezTo>
                  <a:cubicBezTo>
                    <a:pt x="2483647" y="288803"/>
                    <a:pt x="2504662" y="284922"/>
                    <a:pt x="2524540" y="278296"/>
                  </a:cubicBezTo>
                  <a:cubicBezTo>
                    <a:pt x="2534479" y="274983"/>
                    <a:pt x="2545640" y="274167"/>
                    <a:pt x="2554357" y="268356"/>
                  </a:cubicBezTo>
                  <a:cubicBezTo>
                    <a:pt x="2592891" y="242666"/>
                    <a:pt x="2572842" y="252255"/>
                    <a:pt x="2613992" y="238539"/>
                  </a:cubicBezTo>
                  <a:cubicBezTo>
                    <a:pt x="2623931" y="231913"/>
                    <a:pt x="2633125" y="224003"/>
                    <a:pt x="2643809" y="218661"/>
                  </a:cubicBezTo>
                  <a:cubicBezTo>
                    <a:pt x="2653180" y="213976"/>
                    <a:pt x="2664642" y="214112"/>
                    <a:pt x="2673626" y="208722"/>
                  </a:cubicBezTo>
                  <a:cubicBezTo>
                    <a:pt x="2681662" y="203901"/>
                    <a:pt x="2685123" y="193034"/>
                    <a:pt x="2693505" y="188843"/>
                  </a:cubicBezTo>
                  <a:cubicBezTo>
                    <a:pt x="2712246" y="179472"/>
                    <a:pt x="2753140" y="168965"/>
                    <a:pt x="2753140" y="168965"/>
                  </a:cubicBezTo>
                  <a:cubicBezTo>
                    <a:pt x="2838596" y="111994"/>
                    <a:pt x="2730471" y="180300"/>
                    <a:pt x="2812774" y="139148"/>
                  </a:cubicBezTo>
                  <a:cubicBezTo>
                    <a:pt x="2889843" y="100613"/>
                    <a:pt x="2797464" y="134312"/>
                    <a:pt x="2872409" y="109330"/>
                  </a:cubicBezTo>
                  <a:cubicBezTo>
                    <a:pt x="2905539" y="112643"/>
                    <a:pt x="2939075" y="113133"/>
                    <a:pt x="2971800" y="119269"/>
                  </a:cubicBezTo>
                  <a:cubicBezTo>
                    <a:pt x="2992395" y="123131"/>
                    <a:pt x="3010766" y="135703"/>
                    <a:pt x="3031435" y="139148"/>
                  </a:cubicBezTo>
                  <a:lnTo>
                    <a:pt x="3091070" y="149087"/>
                  </a:lnTo>
                  <a:cubicBezTo>
                    <a:pt x="3175536" y="177242"/>
                    <a:pt x="3072550" y="137975"/>
                    <a:pt x="3140766" y="178904"/>
                  </a:cubicBezTo>
                  <a:cubicBezTo>
                    <a:pt x="3149750" y="184294"/>
                    <a:pt x="3160644" y="185530"/>
                    <a:pt x="3170583" y="188843"/>
                  </a:cubicBezTo>
                  <a:cubicBezTo>
                    <a:pt x="3217748" y="236008"/>
                    <a:pt x="3192560" y="222673"/>
                    <a:pt x="3240157" y="238539"/>
                  </a:cubicBezTo>
                  <a:cubicBezTo>
                    <a:pt x="3297261" y="295643"/>
                    <a:pt x="3267628" y="280827"/>
                    <a:pt x="3319670" y="298174"/>
                  </a:cubicBezTo>
                  <a:cubicBezTo>
                    <a:pt x="3359262" y="357562"/>
                    <a:pt x="3316022" y="305923"/>
                    <a:pt x="3369366" y="337930"/>
                  </a:cubicBezTo>
                  <a:cubicBezTo>
                    <a:pt x="3377401" y="342751"/>
                    <a:pt x="3389244" y="357809"/>
                    <a:pt x="3389244" y="357809"/>
                  </a:cubicBezTo>
                </a:path>
              </a:pathLst>
            </a:custGeom>
            <a:ln w="38100"/>
          </p:spPr>
          <p:style>
            <a:lnRef idx="1">
              <a:schemeClr val="accent5"/>
            </a:lnRef>
            <a:fillRef idx="0">
              <a:schemeClr val="accent5"/>
            </a:fillRef>
            <a:effectRef idx="0">
              <a:schemeClr val="accent5"/>
            </a:effectRef>
            <a:fontRef idx="minor">
              <a:schemeClr val="tx1"/>
            </a:fontRef>
          </p:style>
          <p:txBody>
            <a:bodyPr rtlCol="0" anchor="ctr"/>
            <a:lstStyle/>
            <a:p>
              <a:pPr algn="ctr"/>
              <a:endParaRPr lang="nb-NO"/>
            </a:p>
          </p:txBody>
        </p:sp>
        <p:cxnSp>
          <p:nvCxnSpPr>
            <p:cNvPr id="52" name="Rett linje 70">
              <a:extLst>
                <a:ext uri="{FF2B5EF4-FFF2-40B4-BE49-F238E27FC236}">
                  <a16:creationId xmlns:a16="http://schemas.microsoft.com/office/drawing/2014/main" id="{30DC6A63-18FD-4825-961E-332CAA2C5A94}"/>
                </a:ext>
              </a:extLst>
            </p:cNvPr>
            <p:cNvCxnSpPr>
              <a:cxnSpLocks/>
            </p:cNvCxnSpPr>
            <p:nvPr/>
          </p:nvCxnSpPr>
          <p:spPr>
            <a:xfrm flipV="1">
              <a:off x="4589866" y="3219797"/>
              <a:ext cx="3647921" cy="31846"/>
            </a:xfrm>
            <a:prstGeom prst="line">
              <a:avLst/>
            </a:prstGeom>
            <a:ln/>
          </p:spPr>
          <p:style>
            <a:lnRef idx="1">
              <a:schemeClr val="dk1"/>
            </a:lnRef>
            <a:fillRef idx="0">
              <a:schemeClr val="dk1"/>
            </a:fillRef>
            <a:effectRef idx="0">
              <a:schemeClr val="dk1"/>
            </a:effectRef>
            <a:fontRef idx="minor">
              <a:schemeClr val="tx1"/>
            </a:fontRef>
          </p:style>
        </p:cxnSp>
        <p:cxnSp>
          <p:nvCxnSpPr>
            <p:cNvPr id="53" name="Rett linje 70">
              <a:extLst>
                <a:ext uri="{FF2B5EF4-FFF2-40B4-BE49-F238E27FC236}">
                  <a16:creationId xmlns:a16="http://schemas.microsoft.com/office/drawing/2014/main" id="{E6871157-7C99-478C-B9C2-A18C4CE6343A}"/>
                </a:ext>
              </a:extLst>
            </p:cNvPr>
            <p:cNvCxnSpPr>
              <a:cxnSpLocks/>
            </p:cNvCxnSpPr>
            <p:nvPr/>
          </p:nvCxnSpPr>
          <p:spPr>
            <a:xfrm flipV="1">
              <a:off x="4589866" y="2166730"/>
              <a:ext cx="0" cy="1084913"/>
            </a:xfrm>
            <a:prstGeom prst="line">
              <a:avLst/>
            </a:prstGeom>
            <a:ln/>
          </p:spPr>
          <p:style>
            <a:lnRef idx="1">
              <a:schemeClr val="dk1"/>
            </a:lnRef>
            <a:fillRef idx="0">
              <a:schemeClr val="dk1"/>
            </a:fillRef>
            <a:effectRef idx="0">
              <a:schemeClr val="dk1"/>
            </a:effectRef>
            <a:fontRef idx="minor">
              <a:schemeClr val="tx1"/>
            </a:fontRef>
          </p:style>
        </p:cxnSp>
        <p:sp>
          <p:nvSpPr>
            <p:cNvPr id="54" name="Oval 53">
              <a:extLst>
                <a:ext uri="{FF2B5EF4-FFF2-40B4-BE49-F238E27FC236}">
                  <a16:creationId xmlns:a16="http://schemas.microsoft.com/office/drawing/2014/main" id="{5822E023-21AB-4B3F-BA7C-919E2CEBA8D2}"/>
                </a:ext>
              </a:extLst>
            </p:cNvPr>
            <p:cNvSpPr/>
            <p:nvPr/>
          </p:nvSpPr>
          <p:spPr>
            <a:xfrm>
              <a:off x="7137106" y="2282736"/>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b-NO"/>
            </a:p>
          </p:txBody>
        </p:sp>
        <p:sp>
          <p:nvSpPr>
            <p:cNvPr id="55" name="Oval 54">
              <a:extLst>
                <a:ext uri="{FF2B5EF4-FFF2-40B4-BE49-F238E27FC236}">
                  <a16:creationId xmlns:a16="http://schemas.microsoft.com/office/drawing/2014/main" id="{0F283739-3E0B-4B1D-A32B-8D1C35843354}"/>
                </a:ext>
              </a:extLst>
            </p:cNvPr>
            <p:cNvSpPr/>
            <p:nvPr/>
          </p:nvSpPr>
          <p:spPr>
            <a:xfrm>
              <a:off x="5736298" y="2564383"/>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b-NO"/>
            </a:p>
          </p:txBody>
        </p:sp>
        <p:sp>
          <p:nvSpPr>
            <p:cNvPr id="56" name="Oval 55">
              <a:extLst>
                <a:ext uri="{FF2B5EF4-FFF2-40B4-BE49-F238E27FC236}">
                  <a16:creationId xmlns:a16="http://schemas.microsoft.com/office/drawing/2014/main" id="{A42F31D4-C339-44B0-BC48-B6F9FE435754}"/>
                </a:ext>
              </a:extLst>
            </p:cNvPr>
            <p:cNvSpPr/>
            <p:nvPr/>
          </p:nvSpPr>
          <p:spPr>
            <a:xfrm>
              <a:off x="8034288" y="2345598"/>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b-NO"/>
            </a:p>
          </p:txBody>
        </p:sp>
        <p:cxnSp>
          <p:nvCxnSpPr>
            <p:cNvPr id="57" name="Rett linje 70">
              <a:extLst>
                <a:ext uri="{FF2B5EF4-FFF2-40B4-BE49-F238E27FC236}">
                  <a16:creationId xmlns:a16="http://schemas.microsoft.com/office/drawing/2014/main" id="{B15AD560-6795-4962-BB0C-245E38BE553F}"/>
                </a:ext>
              </a:extLst>
            </p:cNvPr>
            <p:cNvCxnSpPr>
              <a:cxnSpLocks/>
            </p:cNvCxnSpPr>
            <p:nvPr/>
          </p:nvCxnSpPr>
          <p:spPr>
            <a:xfrm flipV="1">
              <a:off x="5820323" y="2157721"/>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8" name="Rett linje 70">
              <a:extLst>
                <a:ext uri="{FF2B5EF4-FFF2-40B4-BE49-F238E27FC236}">
                  <a16:creationId xmlns:a16="http://schemas.microsoft.com/office/drawing/2014/main" id="{BA83838D-3767-4B36-8DD6-6F9D8A8C8B17}"/>
                </a:ext>
              </a:extLst>
            </p:cNvPr>
            <p:cNvCxnSpPr>
              <a:cxnSpLocks/>
            </p:cNvCxnSpPr>
            <p:nvPr/>
          </p:nvCxnSpPr>
          <p:spPr>
            <a:xfrm flipV="1">
              <a:off x="7221131" y="2151095"/>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9" name="Rett linje 70">
              <a:extLst>
                <a:ext uri="{FF2B5EF4-FFF2-40B4-BE49-F238E27FC236}">
                  <a16:creationId xmlns:a16="http://schemas.microsoft.com/office/drawing/2014/main" id="{978AF74F-902C-40BD-939D-F9D67BCABF0E}"/>
                </a:ext>
              </a:extLst>
            </p:cNvPr>
            <p:cNvCxnSpPr>
              <a:cxnSpLocks/>
            </p:cNvCxnSpPr>
            <p:nvPr/>
          </p:nvCxnSpPr>
          <p:spPr>
            <a:xfrm flipV="1">
              <a:off x="8118313" y="2134884"/>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0" name="Rett linje 70">
              <a:extLst>
                <a:ext uri="{FF2B5EF4-FFF2-40B4-BE49-F238E27FC236}">
                  <a16:creationId xmlns:a16="http://schemas.microsoft.com/office/drawing/2014/main" id="{E2C0530A-6C01-459B-8238-0F6241B067BE}"/>
                </a:ext>
              </a:extLst>
            </p:cNvPr>
            <p:cNvCxnSpPr>
              <a:cxnSpLocks/>
            </p:cNvCxnSpPr>
            <p:nvPr/>
          </p:nvCxnSpPr>
          <p:spPr>
            <a:xfrm>
              <a:off x="4709797" y="2130622"/>
              <a:ext cx="28546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70">
              <a:extLst>
                <a:ext uri="{FF2B5EF4-FFF2-40B4-BE49-F238E27FC236}">
                  <a16:creationId xmlns:a16="http://schemas.microsoft.com/office/drawing/2014/main" id="{4A86367A-9135-4A56-8C9C-8CF00A6F04E0}"/>
                </a:ext>
              </a:extLst>
            </p:cNvPr>
            <p:cNvCxnSpPr>
              <a:cxnSpLocks/>
            </p:cNvCxnSpPr>
            <p:nvPr/>
          </p:nvCxnSpPr>
          <p:spPr>
            <a:xfrm>
              <a:off x="4709797" y="2217474"/>
              <a:ext cx="28546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4" name="TekstSylinder 48">
            <a:extLst>
              <a:ext uri="{FF2B5EF4-FFF2-40B4-BE49-F238E27FC236}">
                <a16:creationId xmlns:a16="http://schemas.microsoft.com/office/drawing/2014/main" id="{183487AE-DC4C-43DB-9BC9-E37DBE2BAEAE}"/>
              </a:ext>
            </a:extLst>
          </p:cNvPr>
          <p:cNvSpPr txBox="1"/>
          <p:nvPr/>
        </p:nvSpPr>
        <p:spPr>
          <a:xfrm>
            <a:off x="5779869" y="1414894"/>
            <a:ext cx="2293124" cy="369332"/>
          </a:xfrm>
          <a:prstGeom prst="rect">
            <a:avLst/>
          </a:prstGeom>
          <a:noFill/>
        </p:spPr>
        <p:txBody>
          <a:bodyPr wrap="square" rtlCol="0">
            <a:spAutoFit/>
          </a:bodyPr>
          <a:lstStyle/>
          <a:p>
            <a:pPr algn="ctr"/>
            <a:r>
              <a:rPr lang="nb-NO" dirty="0"/>
              <a:t>CRM System</a:t>
            </a:r>
            <a:endParaRPr lang="en-US" dirty="0"/>
          </a:p>
        </p:txBody>
      </p:sp>
      <p:pic>
        <p:nvPicPr>
          <p:cNvPr id="85" name="Graphic 84" descr="Arrow: Rotate right with solid fill">
            <a:extLst>
              <a:ext uri="{FF2B5EF4-FFF2-40B4-BE49-F238E27FC236}">
                <a16:creationId xmlns:a16="http://schemas.microsoft.com/office/drawing/2014/main" id="{44A24B32-37F2-4CFF-9AF4-ECA6C4C9BD7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flipV="1">
            <a:off x="5635479" y="3964290"/>
            <a:ext cx="708105" cy="708105"/>
          </a:xfrm>
          <a:prstGeom prst="rect">
            <a:avLst/>
          </a:prstGeom>
        </p:spPr>
      </p:pic>
      <p:grpSp>
        <p:nvGrpSpPr>
          <p:cNvPr id="86" name="Group 85">
            <a:extLst>
              <a:ext uri="{FF2B5EF4-FFF2-40B4-BE49-F238E27FC236}">
                <a16:creationId xmlns:a16="http://schemas.microsoft.com/office/drawing/2014/main" id="{9457AABA-A83B-4811-98D3-A7DC0E94EE0D}"/>
              </a:ext>
            </a:extLst>
          </p:cNvPr>
          <p:cNvGrpSpPr>
            <a:grpSpLocks noChangeAspect="1"/>
          </p:cNvGrpSpPr>
          <p:nvPr/>
        </p:nvGrpSpPr>
        <p:grpSpPr>
          <a:xfrm>
            <a:off x="7511317" y="3237296"/>
            <a:ext cx="2994966" cy="2118600"/>
            <a:chOff x="2398485" y="2072604"/>
            <a:chExt cx="4995670" cy="3533870"/>
          </a:xfrm>
        </p:grpSpPr>
        <p:grpSp>
          <p:nvGrpSpPr>
            <p:cNvPr id="87" name="Group 86">
              <a:extLst>
                <a:ext uri="{FF2B5EF4-FFF2-40B4-BE49-F238E27FC236}">
                  <a16:creationId xmlns:a16="http://schemas.microsoft.com/office/drawing/2014/main" id="{2D69339D-9F57-4EED-983B-619B92BE98EE}"/>
                </a:ext>
              </a:extLst>
            </p:cNvPr>
            <p:cNvGrpSpPr>
              <a:grpSpLocks noChangeAspect="1"/>
            </p:cNvGrpSpPr>
            <p:nvPr/>
          </p:nvGrpSpPr>
          <p:grpSpPr>
            <a:xfrm>
              <a:off x="2398485" y="2072604"/>
              <a:ext cx="4995670" cy="3533870"/>
              <a:chOff x="4180763" y="3643870"/>
              <a:chExt cx="3352800" cy="2371725"/>
            </a:xfrm>
          </p:grpSpPr>
          <p:grpSp>
            <p:nvGrpSpPr>
              <p:cNvPr id="129" name="Gruppe 28">
                <a:extLst>
                  <a:ext uri="{FF2B5EF4-FFF2-40B4-BE49-F238E27FC236}">
                    <a16:creationId xmlns:a16="http://schemas.microsoft.com/office/drawing/2014/main" id="{5CF15413-AB4F-4D2D-ADD3-61301B0EB922}"/>
                  </a:ext>
                </a:extLst>
              </p:cNvPr>
              <p:cNvGrpSpPr>
                <a:grpSpLocks noChangeAspect="1"/>
              </p:cNvGrpSpPr>
              <p:nvPr/>
            </p:nvGrpSpPr>
            <p:grpSpPr>
              <a:xfrm>
                <a:off x="4180763" y="3643870"/>
                <a:ext cx="3352800" cy="2371725"/>
                <a:chOff x="1333501" y="2085975"/>
                <a:chExt cx="3352800" cy="2371725"/>
              </a:xfrm>
            </p:grpSpPr>
            <p:sp>
              <p:nvSpPr>
                <p:cNvPr id="131" name="Rektangel 53">
                  <a:extLst>
                    <a:ext uri="{FF2B5EF4-FFF2-40B4-BE49-F238E27FC236}">
                      <a16:creationId xmlns:a16="http://schemas.microsoft.com/office/drawing/2014/main" id="{0AF8261D-B4B7-4897-8CFA-13A50DB1AA79}"/>
                    </a:ext>
                  </a:extLst>
                </p:cNvPr>
                <p:cNvSpPr/>
                <p:nvPr/>
              </p:nvSpPr>
              <p:spPr>
                <a:xfrm>
                  <a:off x="1333501" y="2085975"/>
                  <a:ext cx="3352800" cy="2371725"/>
                </a:xfrm>
                <a:prstGeom prst="rect">
                  <a:avLst/>
                </a:prstGeom>
                <a:ln w="571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2" name="Rektangel 54">
                  <a:extLst>
                    <a:ext uri="{FF2B5EF4-FFF2-40B4-BE49-F238E27FC236}">
                      <a16:creationId xmlns:a16="http://schemas.microsoft.com/office/drawing/2014/main" id="{47340318-0449-4F1B-AAA6-31B231B996E1}"/>
                    </a:ext>
                  </a:extLst>
                </p:cNvPr>
                <p:cNvSpPr/>
                <p:nvPr/>
              </p:nvSpPr>
              <p:spPr>
                <a:xfrm>
                  <a:off x="1457325" y="2181225"/>
                  <a:ext cx="3152775" cy="252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Dashboard</a:t>
                  </a:r>
                </a:p>
              </p:txBody>
            </p:sp>
            <p:grpSp>
              <p:nvGrpSpPr>
                <p:cNvPr id="133" name="Gruppe 59">
                  <a:extLst>
                    <a:ext uri="{FF2B5EF4-FFF2-40B4-BE49-F238E27FC236}">
                      <a16:creationId xmlns:a16="http://schemas.microsoft.com/office/drawing/2014/main" id="{402A1718-992C-4B64-B455-F0661A6E8A8B}"/>
                    </a:ext>
                  </a:extLst>
                </p:cNvPr>
                <p:cNvGrpSpPr/>
                <p:nvPr/>
              </p:nvGrpSpPr>
              <p:grpSpPr>
                <a:xfrm>
                  <a:off x="4376737" y="2278856"/>
                  <a:ext cx="171450" cy="78581"/>
                  <a:chOff x="3910012" y="2269331"/>
                  <a:chExt cx="171450" cy="78581"/>
                </a:xfrm>
              </p:grpSpPr>
              <p:cxnSp>
                <p:nvCxnSpPr>
                  <p:cNvPr id="134" name="Rett linje 61">
                    <a:extLst>
                      <a:ext uri="{FF2B5EF4-FFF2-40B4-BE49-F238E27FC236}">
                        <a16:creationId xmlns:a16="http://schemas.microsoft.com/office/drawing/2014/main" id="{081B49BF-665B-4D30-ABD9-AF7D1A4EE5AE}"/>
                      </a:ext>
                    </a:extLst>
                  </p:cNvPr>
                  <p:cNvCxnSpPr>
                    <a:cxnSpLocks/>
                  </p:cNvCxnSpPr>
                  <p:nvPr/>
                </p:nvCxnSpPr>
                <p:spPr>
                  <a:xfrm>
                    <a:off x="3910012" y="2307431"/>
                    <a:ext cx="171450" cy="0"/>
                  </a:xfrm>
                  <a:prstGeom prst="line">
                    <a:avLst/>
                  </a:prstGeom>
                  <a:ln w="19050">
                    <a:solidFill>
                      <a:schemeClr val="tx1">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135" name="Rett linje 62">
                    <a:extLst>
                      <a:ext uri="{FF2B5EF4-FFF2-40B4-BE49-F238E27FC236}">
                        <a16:creationId xmlns:a16="http://schemas.microsoft.com/office/drawing/2014/main" id="{9F9BB30A-992C-4AAA-AF11-805D6C0DD86A}"/>
                      </a:ext>
                    </a:extLst>
                  </p:cNvPr>
                  <p:cNvCxnSpPr>
                    <a:cxnSpLocks/>
                  </p:cNvCxnSpPr>
                  <p:nvPr/>
                </p:nvCxnSpPr>
                <p:spPr>
                  <a:xfrm>
                    <a:off x="3910012" y="2269331"/>
                    <a:ext cx="171450" cy="0"/>
                  </a:xfrm>
                  <a:prstGeom prst="line">
                    <a:avLst/>
                  </a:prstGeom>
                  <a:ln w="19050">
                    <a:solidFill>
                      <a:schemeClr val="tx1">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136" name="Rett linje 63">
                    <a:extLst>
                      <a:ext uri="{FF2B5EF4-FFF2-40B4-BE49-F238E27FC236}">
                        <a16:creationId xmlns:a16="http://schemas.microsoft.com/office/drawing/2014/main" id="{152C8B30-9B67-40D0-9351-53AC97C0AFB6}"/>
                      </a:ext>
                    </a:extLst>
                  </p:cNvPr>
                  <p:cNvCxnSpPr>
                    <a:cxnSpLocks/>
                  </p:cNvCxnSpPr>
                  <p:nvPr/>
                </p:nvCxnSpPr>
                <p:spPr>
                  <a:xfrm>
                    <a:off x="3910012" y="2347912"/>
                    <a:ext cx="171450"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grpSp>
          <p:sp>
            <p:nvSpPr>
              <p:cNvPr id="130" name="Rektangel: avrundede hjørner 57">
                <a:extLst>
                  <a:ext uri="{FF2B5EF4-FFF2-40B4-BE49-F238E27FC236}">
                    <a16:creationId xmlns:a16="http://schemas.microsoft.com/office/drawing/2014/main" id="{997009F7-552B-4A57-979D-CF39CA49476F}"/>
                  </a:ext>
                </a:extLst>
              </p:cNvPr>
              <p:cNvSpPr>
                <a:spLocks noChangeAspect="1"/>
              </p:cNvSpPr>
              <p:nvPr/>
            </p:nvSpPr>
            <p:spPr>
              <a:xfrm>
                <a:off x="4363124" y="4121018"/>
                <a:ext cx="1056247" cy="78993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88" name="Rektangel: avrundede hjørner 57">
              <a:extLst>
                <a:ext uri="{FF2B5EF4-FFF2-40B4-BE49-F238E27FC236}">
                  <a16:creationId xmlns:a16="http://schemas.microsoft.com/office/drawing/2014/main" id="{062E7CD2-A8E5-41AC-B537-6C4B86E69497}"/>
                </a:ext>
              </a:extLst>
            </p:cNvPr>
            <p:cNvSpPr>
              <a:spLocks noChangeAspect="1"/>
            </p:cNvSpPr>
            <p:nvPr/>
          </p:nvSpPr>
          <p:spPr>
            <a:xfrm>
              <a:off x="4448249" y="2783553"/>
              <a:ext cx="2743865"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9" name="Rektangel: avrundede hjørner 57">
              <a:extLst>
                <a:ext uri="{FF2B5EF4-FFF2-40B4-BE49-F238E27FC236}">
                  <a16:creationId xmlns:a16="http://schemas.microsoft.com/office/drawing/2014/main" id="{11487BE9-F210-472C-ABA0-0261B6CABE26}"/>
                </a:ext>
              </a:extLst>
            </p:cNvPr>
            <p:cNvSpPr>
              <a:spLocks noChangeAspect="1"/>
            </p:cNvSpPr>
            <p:nvPr/>
          </p:nvSpPr>
          <p:spPr>
            <a:xfrm>
              <a:off x="2670202" y="4153485"/>
              <a:ext cx="3425798"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0" name="Rektangel: avrundede hjørner 57">
              <a:extLst>
                <a:ext uri="{FF2B5EF4-FFF2-40B4-BE49-F238E27FC236}">
                  <a16:creationId xmlns:a16="http://schemas.microsoft.com/office/drawing/2014/main" id="{169A0A7C-B011-4A49-AA4A-E37972540D52}"/>
                </a:ext>
              </a:extLst>
            </p:cNvPr>
            <p:cNvSpPr>
              <a:spLocks noChangeAspect="1"/>
            </p:cNvSpPr>
            <p:nvPr/>
          </p:nvSpPr>
          <p:spPr>
            <a:xfrm>
              <a:off x="6238795" y="4153484"/>
              <a:ext cx="949569"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91" name="Rett linje 70">
              <a:extLst>
                <a:ext uri="{FF2B5EF4-FFF2-40B4-BE49-F238E27FC236}">
                  <a16:creationId xmlns:a16="http://schemas.microsoft.com/office/drawing/2014/main" id="{614C5274-0394-4AFC-BABC-8A3DDE93AB1C}"/>
                </a:ext>
              </a:extLst>
            </p:cNvPr>
            <p:cNvCxnSpPr>
              <a:cxnSpLocks/>
            </p:cNvCxnSpPr>
            <p:nvPr/>
          </p:nvCxnSpPr>
          <p:spPr>
            <a:xfrm>
              <a:off x="2822854" y="3760732"/>
              <a:ext cx="1202494" cy="0"/>
            </a:xfrm>
            <a:prstGeom prst="line">
              <a:avLst/>
            </a:prstGeom>
            <a:ln/>
          </p:spPr>
          <p:style>
            <a:lnRef idx="1">
              <a:schemeClr val="dk1"/>
            </a:lnRef>
            <a:fillRef idx="0">
              <a:schemeClr val="dk1"/>
            </a:fillRef>
            <a:effectRef idx="0">
              <a:schemeClr val="dk1"/>
            </a:effectRef>
            <a:fontRef idx="minor">
              <a:schemeClr val="tx1"/>
            </a:fontRef>
          </p:style>
        </p:cxnSp>
        <p:cxnSp>
          <p:nvCxnSpPr>
            <p:cNvPr id="92" name="Rett linje 70">
              <a:extLst>
                <a:ext uri="{FF2B5EF4-FFF2-40B4-BE49-F238E27FC236}">
                  <a16:creationId xmlns:a16="http://schemas.microsoft.com/office/drawing/2014/main" id="{870B3201-A892-41F8-BE2A-E343D708B69D}"/>
                </a:ext>
              </a:extLst>
            </p:cNvPr>
            <p:cNvCxnSpPr>
              <a:cxnSpLocks/>
            </p:cNvCxnSpPr>
            <p:nvPr/>
          </p:nvCxnSpPr>
          <p:spPr>
            <a:xfrm flipV="1">
              <a:off x="2822854" y="2975929"/>
              <a:ext cx="0" cy="792245"/>
            </a:xfrm>
            <a:prstGeom prst="line">
              <a:avLst/>
            </a:prstGeom>
            <a:ln/>
          </p:spPr>
          <p:style>
            <a:lnRef idx="1">
              <a:schemeClr val="dk1"/>
            </a:lnRef>
            <a:fillRef idx="0">
              <a:schemeClr val="dk1"/>
            </a:fillRef>
            <a:effectRef idx="0">
              <a:schemeClr val="dk1"/>
            </a:effectRef>
            <a:fontRef idx="minor">
              <a:schemeClr val="tx1"/>
            </a:fontRef>
          </p:style>
        </p:cxnSp>
        <p:cxnSp>
          <p:nvCxnSpPr>
            <p:cNvPr id="93" name="Rett linje 70">
              <a:extLst>
                <a:ext uri="{FF2B5EF4-FFF2-40B4-BE49-F238E27FC236}">
                  <a16:creationId xmlns:a16="http://schemas.microsoft.com/office/drawing/2014/main" id="{E55C9850-F27B-4809-AF3D-9AE0C6AD6285}"/>
                </a:ext>
              </a:extLst>
            </p:cNvPr>
            <p:cNvCxnSpPr>
              <a:cxnSpLocks/>
            </p:cNvCxnSpPr>
            <p:nvPr/>
          </p:nvCxnSpPr>
          <p:spPr>
            <a:xfrm flipV="1">
              <a:off x="2981738" y="3224681"/>
              <a:ext cx="0" cy="536051"/>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4" name="Rett linje 70">
              <a:extLst>
                <a:ext uri="{FF2B5EF4-FFF2-40B4-BE49-F238E27FC236}">
                  <a16:creationId xmlns:a16="http://schemas.microsoft.com/office/drawing/2014/main" id="{D7D660E9-E0CA-4835-AD75-E59390CA0DA9}"/>
                </a:ext>
              </a:extLst>
            </p:cNvPr>
            <p:cNvCxnSpPr>
              <a:cxnSpLocks/>
            </p:cNvCxnSpPr>
            <p:nvPr/>
          </p:nvCxnSpPr>
          <p:spPr>
            <a:xfrm flipV="1">
              <a:off x="3124199" y="3041374"/>
              <a:ext cx="0" cy="713752"/>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5" name="Rett linje 70">
              <a:extLst>
                <a:ext uri="{FF2B5EF4-FFF2-40B4-BE49-F238E27FC236}">
                  <a16:creationId xmlns:a16="http://schemas.microsoft.com/office/drawing/2014/main" id="{6AD551CC-CBEE-42FB-B1D8-BF3509621B04}"/>
                </a:ext>
              </a:extLst>
            </p:cNvPr>
            <p:cNvCxnSpPr>
              <a:cxnSpLocks/>
            </p:cNvCxnSpPr>
            <p:nvPr/>
          </p:nvCxnSpPr>
          <p:spPr>
            <a:xfrm flipV="1">
              <a:off x="3457105" y="3408189"/>
              <a:ext cx="0" cy="342604"/>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6" name="Rett linje 70">
              <a:extLst>
                <a:ext uri="{FF2B5EF4-FFF2-40B4-BE49-F238E27FC236}">
                  <a16:creationId xmlns:a16="http://schemas.microsoft.com/office/drawing/2014/main" id="{87EA5A2F-D742-40F9-A523-71454607267E}"/>
                </a:ext>
              </a:extLst>
            </p:cNvPr>
            <p:cNvCxnSpPr>
              <a:cxnSpLocks/>
            </p:cNvCxnSpPr>
            <p:nvPr/>
          </p:nvCxnSpPr>
          <p:spPr>
            <a:xfrm flipV="1">
              <a:off x="3313043" y="2973458"/>
              <a:ext cx="0" cy="77733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7" name="Rett linje 70">
              <a:extLst>
                <a:ext uri="{FF2B5EF4-FFF2-40B4-BE49-F238E27FC236}">
                  <a16:creationId xmlns:a16="http://schemas.microsoft.com/office/drawing/2014/main" id="{4FD5E018-BE36-46AD-96E1-441198855F3E}"/>
                </a:ext>
              </a:extLst>
            </p:cNvPr>
            <p:cNvCxnSpPr>
              <a:cxnSpLocks/>
            </p:cNvCxnSpPr>
            <p:nvPr/>
          </p:nvCxnSpPr>
          <p:spPr>
            <a:xfrm flipV="1">
              <a:off x="3828166" y="3130826"/>
              <a:ext cx="0" cy="6199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8" name="Rett linje 70">
              <a:extLst>
                <a:ext uri="{FF2B5EF4-FFF2-40B4-BE49-F238E27FC236}">
                  <a16:creationId xmlns:a16="http://schemas.microsoft.com/office/drawing/2014/main" id="{BD4BD06F-1A91-4D35-9D81-8CDF21E33021}"/>
                </a:ext>
              </a:extLst>
            </p:cNvPr>
            <p:cNvCxnSpPr>
              <a:cxnSpLocks/>
            </p:cNvCxnSpPr>
            <p:nvPr/>
          </p:nvCxnSpPr>
          <p:spPr>
            <a:xfrm flipV="1">
              <a:off x="3690729" y="3130826"/>
              <a:ext cx="0" cy="624301"/>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9" name="Rett linje 70">
              <a:extLst>
                <a:ext uri="{FF2B5EF4-FFF2-40B4-BE49-F238E27FC236}">
                  <a16:creationId xmlns:a16="http://schemas.microsoft.com/office/drawing/2014/main" id="{9F671B51-FCD5-4E07-A745-CC31A52940E5}"/>
                </a:ext>
              </a:extLst>
            </p:cNvPr>
            <p:cNvCxnSpPr>
              <a:cxnSpLocks/>
            </p:cNvCxnSpPr>
            <p:nvPr/>
          </p:nvCxnSpPr>
          <p:spPr>
            <a:xfrm>
              <a:off x="6411942" y="4391335"/>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70">
              <a:extLst>
                <a:ext uri="{FF2B5EF4-FFF2-40B4-BE49-F238E27FC236}">
                  <a16:creationId xmlns:a16="http://schemas.microsoft.com/office/drawing/2014/main" id="{C98CC249-B7E5-453F-9D96-D3E960C0CE25}"/>
                </a:ext>
              </a:extLst>
            </p:cNvPr>
            <p:cNvCxnSpPr>
              <a:cxnSpLocks/>
            </p:cNvCxnSpPr>
            <p:nvPr/>
          </p:nvCxnSpPr>
          <p:spPr>
            <a:xfrm>
              <a:off x="6417604" y="45552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70">
              <a:extLst>
                <a:ext uri="{FF2B5EF4-FFF2-40B4-BE49-F238E27FC236}">
                  <a16:creationId xmlns:a16="http://schemas.microsoft.com/office/drawing/2014/main" id="{483930D7-C69B-47BE-A2E8-B2192B059652}"/>
                </a:ext>
              </a:extLst>
            </p:cNvPr>
            <p:cNvCxnSpPr>
              <a:cxnSpLocks/>
            </p:cNvCxnSpPr>
            <p:nvPr/>
          </p:nvCxnSpPr>
          <p:spPr>
            <a:xfrm>
              <a:off x="6417604" y="47076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70">
              <a:extLst>
                <a:ext uri="{FF2B5EF4-FFF2-40B4-BE49-F238E27FC236}">
                  <a16:creationId xmlns:a16="http://schemas.microsoft.com/office/drawing/2014/main" id="{ACE48AD3-E21A-48E7-8CEF-268A6C7EB3A9}"/>
                </a:ext>
              </a:extLst>
            </p:cNvPr>
            <p:cNvCxnSpPr>
              <a:cxnSpLocks/>
            </p:cNvCxnSpPr>
            <p:nvPr/>
          </p:nvCxnSpPr>
          <p:spPr>
            <a:xfrm>
              <a:off x="6427543" y="48717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Rett linje 70">
              <a:extLst>
                <a:ext uri="{FF2B5EF4-FFF2-40B4-BE49-F238E27FC236}">
                  <a16:creationId xmlns:a16="http://schemas.microsoft.com/office/drawing/2014/main" id="{98D6ED66-36CD-4EEE-8A0A-F2879A65F3E4}"/>
                </a:ext>
              </a:extLst>
            </p:cNvPr>
            <p:cNvCxnSpPr>
              <a:cxnSpLocks/>
            </p:cNvCxnSpPr>
            <p:nvPr/>
          </p:nvCxnSpPr>
          <p:spPr>
            <a:xfrm>
              <a:off x="6431820" y="5038932"/>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Rett linje 70">
              <a:extLst>
                <a:ext uri="{FF2B5EF4-FFF2-40B4-BE49-F238E27FC236}">
                  <a16:creationId xmlns:a16="http://schemas.microsoft.com/office/drawing/2014/main" id="{895E6109-0791-46DC-8139-DB5F2742F685}"/>
                </a:ext>
              </a:extLst>
            </p:cNvPr>
            <p:cNvCxnSpPr>
              <a:cxnSpLocks/>
            </p:cNvCxnSpPr>
            <p:nvPr/>
          </p:nvCxnSpPr>
          <p:spPr>
            <a:xfrm>
              <a:off x="2918931" y="5165463"/>
              <a:ext cx="1981060" cy="0"/>
            </a:xfrm>
            <a:prstGeom prst="line">
              <a:avLst/>
            </a:prstGeom>
            <a:ln/>
          </p:spPr>
          <p:style>
            <a:lnRef idx="1">
              <a:schemeClr val="dk1"/>
            </a:lnRef>
            <a:fillRef idx="0">
              <a:schemeClr val="dk1"/>
            </a:fillRef>
            <a:effectRef idx="0">
              <a:schemeClr val="dk1"/>
            </a:effectRef>
            <a:fontRef idx="minor">
              <a:schemeClr val="tx1"/>
            </a:fontRef>
          </p:style>
        </p:cxnSp>
        <p:cxnSp>
          <p:nvCxnSpPr>
            <p:cNvPr id="105" name="Rett linje 70">
              <a:extLst>
                <a:ext uri="{FF2B5EF4-FFF2-40B4-BE49-F238E27FC236}">
                  <a16:creationId xmlns:a16="http://schemas.microsoft.com/office/drawing/2014/main" id="{B91A1F4D-3B33-4601-AB33-F07ECD523579}"/>
                </a:ext>
              </a:extLst>
            </p:cNvPr>
            <p:cNvCxnSpPr>
              <a:cxnSpLocks/>
            </p:cNvCxnSpPr>
            <p:nvPr/>
          </p:nvCxnSpPr>
          <p:spPr>
            <a:xfrm flipH="1" flipV="1">
              <a:off x="2918931" y="4153485"/>
              <a:ext cx="13393" cy="1011979"/>
            </a:xfrm>
            <a:prstGeom prst="line">
              <a:avLst/>
            </a:prstGeom>
            <a:ln/>
          </p:spPr>
          <p:style>
            <a:lnRef idx="1">
              <a:schemeClr val="dk1"/>
            </a:lnRef>
            <a:fillRef idx="0">
              <a:schemeClr val="dk1"/>
            </a:fillRef>
            <a:effectRef idx="0">
              <a:schemeClr val="dk1"/>
            </a:effectRef>
            <a:fontRef idx="minor">
              <a:schemeClr val="tx1"/>
            </a:fontRef>
          </p:style>
        </p:cxnSp>
        <p:cxnSp>
          <p:nvCxnSpPr>
            <p:cNvPr id="106" name="Rett linje 70">
              <a:extLst>
                <a:ext uri="{FF2B5EF4-FFF2-40B4-BE49-F238E27FC236}">
                  <a16:creationId xmlns:a16="http://schemas.microsoft.com/office/drawing/2014/main" id="{98FAB0EC-2754-4964-843A-4B62F537450D}"/>
                </a:ext>
              </a:extLst>
            </p:cNvPr>
            <p:cNvCxnSpPr>
              <a:cxnSpLocks/>
            </p:cNvCxnSpPr>
            <p:nvPr/>
          </p:nvCxnSpPr>
          <p:spPr>
            <a:xfrm flipV="1">
              <a:off x="2945718" y="4979533"/>
              <a:ext cx="1270269" cy="2"/>
            </a:xfrm>
            <a:prstGeom prst="line">
              <a:avLst/>
            </a:prstGeom>
            <a:ln w="107950">
              <a:solidFill>
                <a:srgbClr val="D5450D"/>
              </a:solidFill>
            </a:ln>
          </p:spPr>
          <p:style>
            <a:lnRef idx="1">
              <a:schemeClr val="accent1"/>
            </a:lnRef>
            <a:fillRef idx="0">
              <a:schemeClr val="accent1"/>
            </a:fillRef>
            <a:effectRef idx="0">
              <a:schemeClr val="accent1"/>
            </a:effectRef>
            <a:fontRef idx="minor">
              <a:schemeClr val="tx1"/>
            </a:fontRef>
          </p:style>
        </p:cxnSp>
        <p:cxnSp>
          <p:nvCxnSpPr>
            <p:cNvPr id="108" name="Rett linje 70">
              <a:extLst>
                <a:ext uri="{FF2B5EF4-FFF2-40B4-BE49-F238E27FC236}">
                  <a16:creationId xmlns:a16="http://schemas.microsoft.com/office/drawing/2014/main" id="{3B190B8C-92F3-4D69-8D9F-878C2BD8D952}"/>
                </a:ext>
              </a:extLst>
            </p:cNvPr>
            <p:cNvCxnSpPr>
              <a:cxnSpLocks/>
            </p:cNvCxnSpPr>
            <p:nvPr/>
          </p:nvCxnSpPr>
          <p:spPr>
            <a:xfrm>
              <a:off x="2945718" y="4809096"/>
              <a:ext cx="1735612" cy="0"/>
            </a:xfrm>
            <a:prstGeom prst="line">
              <a:avLst/>
            </a:prstGeom>
            <a:ln w="1079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109" name="Rett linje 70">
              <a:extLst>
                <a:ext uri="{FF2B5EF4-FFF2-40B4-BE49-F238E27FC236}">
                  <a16:creationId xmlns:a16="http://schemas.microsoft.com/office/drawing/2014/main" id="{21E5BBB6-4D04-4A48-9656-12A687F53F54}"/>
                </a:ext>
              </a:extLst>
            </p:cNvPr>
            <p:cNvCxnSpPr>
              <a:cxnSpLocks/>
            </p:cNvCxnSpPr>
            <p:nvPr/>
          </p:nvCxnSpPr>
          <p:spPr>
            <a:xfrm>
              <a:off x="2935779" y="4634739"/>
              <a:ext cx="2322021" cy="0"/>
            </a:xfrm>
            <a:prstGeom prst="line">
              <a:avLst/>
            </a:prstGeom>
            <a:ln w="107950">
              <a:solidFill>
                <a:srgbClr val="A7D4DE"/>
              </a:solidFill>
            </a:ln>
          </p:spPr>
          <p:style>
            <a:lnRef idx="1">
              <a:schemeClr val="accent1"/>
            </a:lnRef>
            <a:fillRef idx="0">
              <a:schemeClr val="accent1"/>
            </a:fillRef>
            <a:effectRef idx="0">
              <a:schemeClr val="accent1"/>
            </a:effectRef>
            <a:fontRef idx="minor">
              <a:schemeClr val="tx1"/>
            </a:fontRef>
          </p:style>
        </p:cxnSp>
        <p:cxnSp>
          <p:nvCxnSpPr>
            <p:cNvPr id="110" name="Rett linje 70">
              <a:extLst>
                <a:ext uri="{FF2B5EF4-FFF2-40B4-BE49-F238E27FC236}">
                  <a16:creationId xmlns:a16="http://schemas.microsoft.com/office/drawing/2014/main" id="{FDFFE7A4-6228-4F77-A067-CCA4E94C5F41}"/>
                </a:ext>
              </a:extLst>
            </p:cNvPr>
            <p:cNvCxnSpPr>
              <a:cxnSpLocks/>
            </p:cNvCxnSpPr>
            <p:nvPr/>
          </p:nvCxnSpPr>
          <p:spPr>
            <a:xfrm>
              <a:off x="2935779" y="4447447"/>
              <a:ext cx="1626282" cy="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D7166303-3B7A-4021-B9E3-C8D82852A3B6}"/>
                </a:ext>
              </a:extLst>
            </p:cNvPr>
            <p:cNvGrpSpPr/>
            <p:nvPr/>
          </p:nvGrpSpPr>
          <p:grpSpPr>
            <a:xfrm>
              <a:off x="4562061" y="2877694"/>
              <a:ext cx="461709" cy="430941"/>
              <a:chOff x="706329" y="4020017"/>
              <a:chExt cx="461709" cy="430941"/>
            </a:xfrm>
          </p:grpSpPr>
          <p:sp>
            <p:nvSpPr>
              <p:cNvPr id="127" name="Ellipse 108">
                <a:extLst>
                  <a:ext uri="{FF2B5EF4-FFF2-40B4-BE49-F238E27FC236}">
                    <a16:creationId xmlns:a16="http://schemas.microsoft.com/office/drawing/2014/main" id="{2C5E7F68-80A2-46E8-8B88-FB9A0348CF99}"/>
                  </a:ext>
                </a:extLst>
              </p:cNvPr>
              <p:cNvSpPr/>
              <p:nvPr/>
            </p:nvSpPr>
            <p:spPr>
              <a:xfrm>
                <a:off x="706329" y="4020017"/>
                <a:ext cx="461709" cy="43094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28" name="Grafikk 109" descr="Bruker med heldekkende fyll">
                <a:extLst>
                  <a:ext uri="{FF2B5EF4-FFF2-40B4-BE49-F238E27FC236}">
                    <a16:creationId xmlns:a16="http://schemas.microsoft.com/office/drawing/2014/main" id="{5F906F12-D1FD-446D-A742-636DA6AF7F2F}"/>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53406" y="4038630"/>
                <a:ext cx="373054" cy="393714"/>
              </a:xfrm>
              <a:prstGeom prst="rect">
                <a:avLst/>
              </a:prstGeom>
            </p:spPr>
          </p:pic>
        </p:grpSp>
        <p:grpSp>
          <p:nvGrpSpPr>
            <p:cNvPr id="112" name="Group 111">
              <a:extLst>
                <a:ext uri="{FF2B5EF4-FFF2-40B4-BE49-F238E27FC236}">
                  <a16:creationId xmlns:a16="http://schemas.microsoft.com/office/drawing/2014/main" id="{168F54F3-285B-4FB3-883C-AA657B7CCD17}"/>
                </a:ext>
              </a:extLst>
            </p:cNvPr>
            <p:cNvGrpSpPr/>
            <p:nvPr/>
          </p:nvGrpSpPr>
          <p:grpSpPr>
            <a:xfrm>
              <a:off x="4554111" y="3398250"/>
              <a:ext cx="461709" cy="430941"/>
              <a:chOff x="706329" y="4020017"/>
              <a:chExt cx="461709" cy="430941"/>
            </a:xfrm>
          </p:grpSpPr>
          <p:sp>
            <p:nvSpPr>
              <p:cNvPr id="125" name="Ellipse 108">
                <a:extLst>
                  <a:ext uri="{FF2B5EF4-FFF2-40B4-BE49-F238E27FC236}">
                    <a16:creationId xmlns:a16="http://schemas.microsoft.com/office/drawing/2014/main" id="{9BFA7A7C-B0F0-421B-8FF0-96D6F4954729}"/>
                  </a:ext>
                </a:extLst>
              </p:cNvPr>
              <p:cNvSpPr/>
              <p:nvPr/>
            </p:nvSpPr>
            <p:spPr>
              <a:xfrm>
                <a:off x="706329" y="4020017"/>
                <a:ext cx="461709" cy="43094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26" name="Grafikk 109" descr="Bruker med heldekkende fyll">
                <a:extLst>
                  <a:ext uri="{FF2B5EF4-FFF2-40B4-BE49-F238E27FC236}">
                    <a16:creationId xmlns:a16="http://schemas.microsoft.com/office/drawing/2014/main" id="{D2EA44A4-3C52-4B9E-B9BA-9FC988959DC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53405" y="4038630"/>
                <a:ext cx="373054" cy="393714"/>
              </a:xfrm>
              <a:prstGeom prst="rect">
                <a:avLst/>
              </a:prstGeom>
            </p:spPr>
          </p:pic>
        </p:grpSp>
        <p:cxnSp>
          <p:nvCxnSpPr>
            <p:cNvPr id="113" name="Rett linje 70">
              <a:extLst>
                <a:ext uri="{FF2B5EF4-FFF2-40B4-BE49-F238E27FC236}">
                  <a16:creationId xmlns:a16="http://schemas.microsoft.com/office/drawing/2014/main" id="{5B9BC548-B1DA-4DA5-AA16-06E78F27AF5E}"/>
                </a:ext>
              </a:extLst>
            </p:cNvPr>
            <p:cNvCxnSpPr>
              <a:cxnSpLocks/>
            </p:cNvCxnSpPr>
            <p:nvPr/>
          </p:nvCxnSpPr>
          <p:spPr>
            <a:xfrm>
              <a:off x="5177151" y="3032987"/>
              <a:ext cx="1234791"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Rett linje 70">
              <a:extLst>
                <a:ext uri="{FF2B5EF4-FFF2-40B4-BE49-F238E27FC236}">
                  <a16:creationId xmlns:a16="http://schemas.microsoft.com/office/drawing/2014/main" id="{14AA88A6-FF7D-4AAC-B95B-698DAFB9B9F1}"/>
                </a:ext>
              </a:extLst>
            </p:cNvPr>
            <p:cNvCxnSpPr>
              <a:cxnSpLocks/>
            </p:cNvCxnSpPr>
            <p:nvPr/>
          </p:nvCxnSpPr>
          <p:spPr>
            <a:xfrm>
              <a:off x="5177151" y="3185387"/>
              <a:ext cx="125466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Rett linje 70">
              <a:extLst>
                <a:ext uri="{FF2B5EF4-FFF2-40B4-BE49-F238E27FC236}">
                  <a16:creationId xmlns:a16="http://schemas.microsoft.com/office/drawing/2014/main" id="{708DCFE6-3DE9-4F63-A933-2D4A586D3F4D}"/>
                </a:ext>
              </a:extLst>
            </p:cNvPr>
            <p:cNvCxnSpPr>
              <a:cxnSpLocks/>
            </p:cNvCxnSpPr>
            <p:nvPr/>
          </p:nvCxnSpPr>
          <p:spPr>
            <a:xfrm>
              <a:off x="5177151" y="3492706"/>
              <a:ext cx="1234791"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Rett linje 70">
              <a:extLst>
                <a:ext uri="{FF2B5EF4-FFF2-40B4-BE49-F238E27FC236}">
                  <a16:creationId xmlns:a16="http://schemas.microsoft.com/office/drawing/2014/main" id="{D4DC3F86-0D1A-4356-B5DD-9D3ACDDCD366}"/>
                </a:ext>
              </a:extLst>
            </p:cNvPr>
            <p:cNvCxnSpPr>
              <a:cxnSpLocks/>
            </p:cNvCxnSpPr>
            <p:nvPr/>
          </p:nvCxnSpPr>
          <p:spPr>
            <a:xfrm>
              <a:off x="5177151" y="3640983"/>
              <a:ext cx="766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17" name="Grafikk 14" descr="Dollar med heldekkende fyll">
              <a:extLst>
                <a:ext uri="{FF2B5EF4-FFF2-40B4-BE49-F238E27FC236}">
                  <a16:creationId xmlns:a16="http://schemas.microsoft.com/office/drawing/2014/main" id="{34EE046F-AD01-46B3-A46A-7C9CAC219827}"/>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6437262" y="2880726"/>
              <a:ext cx="419054" cy="419054"/>
            </a:xfrm>
            <a:prstGeom prst="rect">
              <a:avLst/>
            </a:prstGeom>
          </p:spPr>
        </p:pic>
        <p:pic>
          <p:nvPicPr>
            <p:cNvPr id="118" name="Grafikk 11" descr="Sjekkboks avmerket med heldekkende fyll">
              <a:extLst>
                <a:ext uri="{FF2B5EF4-FFF2-40B4-BE49-F238E27FC236}">
                  <a16:creationId xmlns:a16="http://schemas.microsoft.com/office/drawing/2014/main" id="{F373AA1D-5EC8-4424-BF92-85AA2A1DC88B}"/>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776414" y="2905811"/>
              <a:ext cx="374704" cy="374705"/>
            </a:xfrm>
            <a:prstGeom prst="rect">
              <a:avLst/>
            </a:prstGeom>
          </p:spPr>
        </p:pic>
        <p:pic>
          <p:nvPicPr>
            <p:cNvPr id="119" name="Grafikk 14" descr="Dollar med heldekkende fyll">
              <a:extLst>
                <a:ext uri="{FF2B5EF4-FFF2-40B4-BE49-F238E27FC236}">
                  <a16:creationId xmlns:a16="http://schemas.microsoft.com/office/drawing/2014/main" id="{800FC8B2-351C-42B2-AF78-E5ADDA1274C5}"/>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6437262" y="3331422"/>
              <a:ext cx="419054" cy="419054"/>
            </a:xfrm>
            <a:prstGeom prst="rect">
              <a:avLst/>
            </a:prstGeom>
          </p:spPr>
        </p:pic>
        <p:pic>
          <p:nvPicPr>
            <p:cNvPr id="120" name="Graphic 119" descr="Stop outline">
              <a:extLst>
                <a:ext uri="{FF2B5EF4-FFF2-40B4-BE49-F238E27FC236}">
                  <a16:creationId xmlns:a16="http://schemas.microsoft.com/office/drawing/2014/main" id="{E5ED8644-D43D-4FE8-9455-0FCBD19D2657}"/>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6840114" y="3423877"/>
              <a:ext cx="258382" cy="258382"/>
            </a:xfrm>
            <a:prstGeom prst="rect">
              <a:avLst/>
            </a:prstGeom>
          </p:spPr>
        </p:pic>
        <p:cxnSp>
          <p:nvCxnSpPr>
            <p:cNvPr id="121" name="Rett linje 70">
              <a:extLst>
                <a:ext uri="{FF2B5EF4-FFF2-40B4-BE49-F238E27FC236}">
                  <a16:creationId xmlns:a16="http://schemas.microsoft.com/office/drawing/2014/main" id="{E96A1F97-8A0A-4BF6-A055-8F4F78A2780B}"/>
                </a:ext>
              </a:extLst>
            </p:cNvPr>
            <p:cNvCxnSpPr>
              <a:cxnSpLocks/>
            </p:cNvCxnSpPr>
            <p:nvPr/>
          </p:nvCxnSpPr>
          <p:spPr>
            <a:xfrm flipV="1">
              <a:off x="3459377" y="4466380"/>
              <a:ext cx="0" cy="68543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2" name="Rett linje 70">
              <a:extLst>
                <a:ext uri="{FF2B5EF4-FFF2-40B4-BE49-F238E27FC236}">
                  <a16:creationId xmlns:a16="http://schemas.microsoft.com/office/drawing/2014/main" id="{04754938-4C5B-4E2B-9480-D971FBC2C87C}"/>
                </a:ext>
              </a:extLst>
            </p:cNvPr>
            <p:cNvCxnSpPr>
              <a:cxnSpLocks/>
            </p:cNvCxnSpPr>
            <p:nvPr/>
          </p:nvCxnSpPr>
          <p:spPr>
            <a:xfrm flipV="1">
              <a:off x="4244009" y="4466380"/>
              <a:ext cx="0" cy="68543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3" name="Rett linje 70">
              <a:extLst>
                <a:ext uri="{FF2B5EF4-FFF2-40B4-BE49-F238E27FC236}">
                  <a16:creationId xmlns:a16="http://schemas.microsoft.com/office/drawing/2014/main" id="{054CC6B5-AADA-4D39-8DF2-3F5354E44157}"/>
                </a:ext>
              </a:extLst>
            </p:cNvPr>
            <p:cNvCxnSpPr>
              <a:cxnSpLocks/>
            </p:cNvCxnSpPr>
            <p:nvPr/>
          </p:nvCxnSpPr>
          <p:spPr>
            <a:xfrm>
              <a:off x="5681614" y="4309995"/>
              <a:ext cx="1803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Rett linje 70">
              <a:extLst>
                <a:ext uri="{FF2B5EF4-FFF2-40B4-BE49-F238E27FC236}">
                  <a16:creationId xmlns:a16="http://schemas.microsoft.com/office/drawing/2014/main" id="{AAEB7C7F-5E4C-4821-B386-067878DF5F44}"/>
                </a:ext>
              </a:extLst>
            </p:cNvPr>
            <p:cNvCxnSpPr>
              <a:cxnSpLocks/>
            </p:cNvCxnSpPr>
            <p:nvPr/>
          </p:nvCxnSpPr>
          <p:spPr>
            <a:xfrm>
              <a:off x="5681614" y="4391335"/>
              <a:ext cx="1803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37" name="Graphic 136" descr="Arrow: Rotate right with solid fill">
            <a:extLst>
              <a:ext uri="{FF2B5EF4-FFF2-40B4-BE49-F238E27FC236}">
                <a16:creationId xmlns:a16="http://schemas.microsoft.com/office/drawing/2014/main" id="{67589357-B29A-41DB-9A26-AA6F058331E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391600" y="2552977"/>
            <a:ext cx="708105" cy="708105"/>
          </a:xfrm>
          <a:prstGeom prst="rect">
            <a:avLst/>
          </a:prstGeom>
        </p:spPr>
      </p:pic>
      <p:pic>
        <p:nvPicPr>
          <p:cNvPr id="138" name="Graphic 137" descr="Arrow: Clockwise curve with solid fill">
            <a:extLst>
              <a:ext uri="{FF2B5EF4-FFF2-40B4-BE49-F238E27FC236}">
                <a16:creationId xmlns:a16="http://schemas.microsoft.com/office/drawing/2014/main" id="{57DE10C0-893A-4E75-BFE9-A1E525441A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863581" y="2498448"/>
            <a:ext cx="827660" cy="827660"/>
          </a:xfrm>
          <a:prstGeom prst="rect">
            <a:avLst/>
          </a:prstGeom>
        </p:spPr>
      </p:pic>
      <p:sp>
        <p:nvSpPr>
          <p:cNvPr id="139" name="Oval 138">
            <a:extLst>
              <a:ext uri="{FF2B5EF4-FFF2-40B4-BE49-F238E27FC236}">
                <a16:creationId xmlns:a16="http://schemas.microsoft.com/office/drawing/2014/main" id="{C801389C-42CF-4659-8826-0F73EC63BC8F}"/>
              </a:ext>
            </a:extLst>
          </p:cNvPr>
          <p:cNvSpPr/>
          <p:nvPr/>
        </p:nvSpPr>
        <p:spPr>
          <a:xfrm>
            <a:off x="9940280" y="1789757"/>
            <a:ext cx="684000" cy="68400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0" name="TekstSylinder 48">
            <a:extLst>
              <a:ext uri="{FF2B5EF4-FFF2-40B4-BE49-F238E27FC236}">
                <a16:creationId xmlns:a16="http://schemas.microsoft.com/office/drawing/2014/main" id="{9A58E8E5-77E0-4122-B6CB-43B5FBBA3818}"/>
              </a:ext>
            </a:extLst>
          </p:cNvPr>
          <p:cNvSpPr txBox="1"/>
          <p:nvPr/>
        </p:nvSpPr>
        <p:spPr>
          <a:xfrm>
            <a:off x="9008800" y="1351981"/>
            <a:ext cx="2683025" cy="369332"/>
          </a:xfrm>
          <a:prstGeom prst="rect">
            <a:avLst/>
          </a:prstGeom>
          <a:noFill/>
        </p:spPr>
        <p:txBody>
          <a:bodyPr wrap="square" rtlCol="0">
            <a:spAutoFit/>
          </a:bodyPr>
          <a:lstStyle/>
          <a:p>
            <a:pPr algn="ctr"/>
            <a:r>
              <a:rPr lang="nb-NO" dirty="0" err="1"/>
              <a:t>Customer</a:t>
            </a:r>
            <a:r>
              <a:rPr lang="nb-NO" dirty="0"/>
              <a:t> </a:t>
            </a:r>
            <a:r>
              <a:rPr lang="nb-NO" dirty="0" err="1"/>
              <a:t>Intelligence</a:t>
            </a:r>
            <a:endParaRPr lang="en-US" dirty="0"/>
          </a:p>
        </p:txBody>
      </p:sp>
      <p:pic>
        <p:nvPicPr>
          <p:cNvPr id="141" name="Grafikk 7" descr="Bruker med heldekkende fyll">
            <a:extLst>
              <a:ext uri="{FF2B5EF4-FFF2-40B4-BE49-F238E27FC236}">
                <a16:creationId xmlns:a16="http://schemas.microsoft.com/office/drawing/2014/main" id="{67547FFE-8D0B-4152-A51A-F229DE4874A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004717" y="1803701"/>
            <a:ext cx="572444" cy="604146"/>
          </a:xfrm>
          <a:prstGeom prst="rect">
            <a:avLst/>
          </a:prstGeom>
        </p:spPr>
      </p:pic>
      <p:cxnSp>
        <p:nvCxnSpPr>
          <p:cNvPr id="142" name="Rett linje 63">
            <a:extLst>
              <a:ext uri="{FF2B5EF4-FFF2-40B4-BE49-F238E27FC236}">
                <a16:creationId xmlns:a16="http://schemas.microsoft.com/office/drawing/2014/main" id="{0FB66FFB-DF1A-4FD5-BA51-9998BE654C44}"/>
              </a:ext>
            </a:extLst>
          </p:cNvPr>
          <p:cNvCxnSpPr>
            <a:cxnSpLocks/>
          </p:cNvCxnSpPr>
          <p:nvPr/>
        </p:nvCxnSpPr>
        <p:spPr>
          <a:xfrm>
            <a:off x="10226710" y="3449306"/>
            <a:ext cx="153152"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3" name="Rett linje 63">
            <a:extLst>
              <a:ext uri="{FF2B5EF4-FFF2-40B4-BE49-F238E27FC236}">
                <a16:creationId xmlns:a16="http://schemas.microsoft.com/office/drawing/2014/main" id="{180F8974-A03D-423D-BD1F-61D3CFDA7D9A}"/>
              </a:ext>
            </a:extLst>
          </p:cNvPr>
          <p:cNvCxnSpPr>
            <a:cxnSpLocks/>
          </p:cNvCxnSpPr>
          <p:nvPr/>
        </p:nvCxnSpPr>
        <p:spPr>
          <a:xfrm>
            <a:off x="10226710" y="3412730"/>
            <a:ext cx="153152"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632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500" fill="hold"/>
                                        <p:tgtEl>
                                          <p:spTgt spid="84"/>
                                        </p:tgtEl>
                                        <p:attrNameLst>
                                          <p:attrName>ppt_x</p:attrName>
                                        </p:attrNameLst>
                                      </p:cBhvr>
                                      <p:tavLst>
                                        <p:tav tm="0">
                                          <p:val>
                                            <p:strVal val="#ppt_x"/>
                                          </p:val>
                                        </p:tav>
                                        <p:tav tm="100000">
                                          <p:val>
                                            <p:strVal val="#ppt_x"/>
                                          </p:val>
                                        </p:tav>
                                      </p:tavLst>
                                    </p:anim>
                                    <p:anim calcmode="lin" valueType="num">
                                      <p:cBhvr additive="base">
                                        <p:cTn id="12" dur="500" fill="hold"/>
                                        <p:tgtEl>
                                          <p:spTgt spid="8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additive="base">
                                        <p:cTn id="15" dur="500" fill="hold"/>
                                        <p:tgtEl>
                                          <p:spTgt spid="85"/>
                                        </p:tgtEl>
                                        <p:attrNameLst>
                                          <p:attrName>ppt_x</p:attrName>
                                        </p:attrNameLst>
                                      </p:cBhvr>
                                      <p:tavLst>
                                        <p:tav tm="0">
                                          <p:val>
                                            <p:strVal val="#ppt_x"/>
                                          </p:val>
                                        </p:tav>
                                        <p:tav tm="100000">
                                          <p:val>
                                            <p:strVal val="#ppt_x"/>
                                          </p:val>
                                        </p:tav>
                                      </p:tavLst>
                                    </p:anim>
                                    <p:anim calcmode="lin" valueType="num">
                                      <p:cBhvr additive="base">
                                        <p:cTn id="16"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500" fill="hold"/>
                                        <p:tgtEl>
                                          <p:spTgt spid="86"/>
                                        </p:tgtEl>
                                        <p:attrNameLst>
                                          <p:attrName>ppt_x</p:attrName>
                                        </p:attrNameLst>
                                      </p:cBhvr>
                                      <p:tavLst>
                                        <p:tav tm="0">
                                          <p:val>
                                            <p:strVal val="#ppt_x"/>
                                          </p:val>
                                        </p:tav>
                                        <p:tav tm="100000">
                                          <p:val>
                                            <p:strVal val="#ppt_x"/>
                                          </p:val>
                                        </p:tav>
                                      </p:tavLst>
                                    </p:anim>
                                    <p:anim calcmode="lin" valueType="num">
                                      <p:cBhvr additive="base">
                                        <p:cTn id="22" dur="50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7"/>
                                        </p:tgtEl>
                                        <p:attrNameLst>
                                          <p:attrName>style.visibility</p:attrName>
                                        </p:attrNameLst>
                                      </p:cBhvr>
                                      <p:to>
                                        <p:strVal val="visible"/>
                                      </p:to>
                                    </p:set>
                                    <p:anim calcmode="lin" valueType="num">
                                      <p:cBhvr additive="base">
                                        <p:cTn id="25" dur="500" fill="hold"/>
                                        <p:tgtEl>
                                          <p:spTgt spid="137"/>
                                        </p:tgtEl>
                                        <p:attrNameLst>
                                          <p:attrName>ppt_x</p:attrName>
                                        </p:attrNameLst>
                                      </p:cBhvr>
                                      <p:tavLst>
                                        <p:tav tm="0">
                                          <p:val>
                                            <p:strVal val="#ppt_x"/>
                                          </p:val>
                                        </p:tav>
                                        <p:tav tm="100000">
                                          <p:val>
                                            <p:strVal val="#ppt_x"/>
                                          </p:val>
                                        </p:tav>
                                      </p:tavLst>
                                    </p:anim>
                                    <p:anim calcmode="lin" valueType="num">
                                      <p:cBhvr additive="base">
                                        <p:cTn id="26" dur="500" fill="hold"/>
                                        <p:tgtEl>
                                          <p:spTgt spid="13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additive="base">
                                        <p:cTn id="29" dur="500" fill="hold"/>
                                        <p:tgtEl>
                                          <p:spTgt spid="138"/>
                                        </p:tgtEl>
                                        <p:attrNameLst>
                                          <p:attrName>ppt_x</p:attrName>
                                        </p:attrNameLst>
                                      </p:cBhvr>
                                      <p:tavLst>
                                        <p:tav tm="0">
                                          <p:val>
                                            <p:strVal val="#ppt_x"/>
                                          </p:val>
                                        </p:tav>
                                        <p:tav tm="100000">
                                          <p:val>
                                            <p:strVal val="#ppt_x"/>
                                          </p:val>
                                        </p:tav>
                                      </p:tavLst>
                                    </p:anim>
                                    <p:anim calcmode="lin" valueType="num">
                                      <p:cBhvr additive="base">
                                        <p:cTn id="30" dur="500" fill="hold"/>
                                        <p:tgtEl>
                                          <p:spTgt spid="13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9"/>
                                        </p:tgtEl>
                                        <p:attrNameLst>
                                          <p:attrName>style.visibility</p:attrName>
                                        </p:attrNameLst>
                                      </p:cBhvr>
                                      <p:to>
                                        <p:strVal val="visible"/>
                                      </p:to>
                                    </p:set>
                                    <p:anim calcmode="lin" valueType="num">
                                      <p:cBhvr additive="base">
                                        <p:cTn id="33" dur="500" fill="hold"/>
                                        <p:tgtEl>
                                          <p:spTgt spid="139"/>
                                        </p:tgtEl>
                                        <p:attrNameLst>
                                          <p:attrName>ppt_x</p:attrName>
                                        </p:attrNameLst>
                                      </p:cBhvr>
                                      <p:tavLst>
                                        <p:tav tm="0">
                                          <p:val>
                                            <p:strVal val="#ppt_x"/>
                                          </p:val>
                                        </p:tav>
                                        <p:tav tm="100000">
                                          <p:val>
                                            <p:strVal val="#ppt_x"/>
                                          </p:val>
                                        </p:tav>
                                      </p:tavLst>
                                    </p:anim>
                                    <p:anim calcmode="lin" valueType="num">
                                      <p:cBhvr additive="base">
                                        <p:cTn id="34" dur="500" fill="hold"/>
                                        <p:tgtEl>
                                          <p:spTgt spid="13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0"/>
                                        </p:tgtEl>
                                        <p:attrNameLst>
                                          <p:attrName>style.visibility</p:attrName>
                                        </p:attrNameLst>
                                      </p:cBhvr>
                                      <p:to>
                                        <p:strVal val="visible"/>
                                      </p:to>
                                    </p:set>
                                    <p:anim calcmode="lin" valueType="num">
                                      <p:cBhvr additive="base">
                                        <p:cTn id="37" dur="500" fill="hold"/>
                                        <p:tgtEl>
                                          <p:spTgt spid="140"/>
                                        </p:tgtEl>
                                        <p:attrNameLst>
                                          <p:attrName>ppt_x</p:attrName>
                                        </p:attrNameLst>
                                      </p:cBhvr>
                                      <p:tavLst>
                                        <p:tav tm="0">
                                          <p:val>
                                            <p:strVal val="#ppt_x"/>
                                          </p:val>
                                        </p:tav>
                                        <p:tav tm="100000">
                                          <p:val>
                                            <p:strVal val="#ppt_x"/>
                                          </p:val>
                                        </p:tav>
                                      </p:tavLst>
                                    </p:anim>
                                    <p:anim calcmode="lin" valueType="num">
                                      <p:cBhvr additive="base">
                                        <p:cTn id="38" dur="500" fill="hold"/>
                                        <p:tgtEl>
                                          <p:spTgt spid="14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additive="base">
                                        <p:cTn id="41" dur="500" fill="hold"/>
                                        <p:tgtEl>
                                          <p:spTgt spid="141"/>
                                        </p:tgtEl>
                                        <p:attrNameLst>
                                          <p:attrName>ppt_x</p:attrName>
                                        </p:attrNameLst>
                                      </p:cBhvr>
                                      <p:tavLst>
                                        <p:tav tm="0">
                                          <p:val>
                                            <p:strVal val="#ppt_x"/>
                                          </p:val>
                                        </p:tav>
                                        <p:tav tm="100000">
                                          <p:val>
                                            <p:strVal val="#ppt_x"/>
                                          </p:val>
                                        </p:tav>
                                      </p:tavLst>
                                    </p:anim>
                                    <p:anim calcmode="lin" valueType="num">
                                      <p:cBhvr additive="base">
                                        <p:cTn id="42" dur="500" fill="hold"/>
                                        <p:tgtEl>
                                          <p:spTgt spid="14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2"/>
                                        </p:tgtEl>
                                        <p:attrNameLst>
                                          <p:attrName>style.visibility</p:attrName>
                                        </p:attrNameLst>
                                      </p:cBhvr>
                                      <p:to>
                                        <p:strVal val="visible"/>
                                      </p:to>
                                    </p:set>
                                    <p:anim calcmode="lin" valueType="num">
                                      <p:cBhvr additive="base">
                                        <p:cTn id="45" dur="500" fill="hold"/>
                                        <p:tgtEl>
                                          <p:spTgt spid="142"/>
                                        </p:tgtEl>
                                        <p:attrNameLst>
                                          <p:attrName>ppt_x</p:attrName>
                                        </p:attrNameLst>
                                      </p:cBhvr>
                                      <p:tavLst>
                                        <p:tav tm="0">
                                          <p:val>
                                            <p:strVal val="#ppt_x"/>
                                          </p:val>
                                        </p:tav>
                                        <p:tav tm="100000">
                                          <p:val>
                                            <p:strVal val="#ppt_x"/>
                                          </p:val>
                                        </p:tav>
                                      </p:tavLst>
                                    </p:anim>
                                    <p:anim calcmode="lin" valueType="num">
                                      <p:cBhvr additive="base">
                                        <p:cTn id="46" dur="500" fill="hold"/>
                                        <p:tgtEl>
                                          <p:spTgt spid="14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500" fill="hold"/>
                                        <p:tgtEl>
                                          <p:spTgt spid="143"/>
                                        </p:tgtEl>
                                        <p:attrNameLst>
                                          <p:attrName>ppt_x</p:attrName>
                                        </p:attrNameLst>
                                      </p:cBhvr>
                                      <p:tavLst>
                                        <p:tav tm="0">
                                          <p:val>
                                            <p:strVal val="#ppt_x"/>
                                          </p:val>
                                        </p:tav>
                                        <p:tav tm="100000">
                                          <p:val>
                                            <p:strVal val="#ppt_x"/>
                                          </p:val>
                                        </p:tav>
                                      </p:tavLst>
                                    </p:anim>
                                    <p:anim calcmode="lin" valueType="num">
                                      <p:cBhvr additive="base">
                                        <p:cTn id="50" dur="500" fill="hold"/>
                                        <p:tgtEl>
                                          <p:spTgt spid="1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9" grpId="0" animBg="1"/>
      <p:bldP spid="1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8200" y="647037"/>
            <a:ext cx="10515600" cy="1859795"/>
          </a:xfrm>
          <a:noFill/>
        </p:spPr>
        <p:txBody>
          <a:bodyPr>
            <a:normAutofit fontScale="90000"/>
          </a:bodyPr>
          <a:lstStyle/>
          <a:p>
            <a:pPr algn="ctr"/>
            <a:r>
              <a:rPr lang="de-DE" sz="4800" dirty="0"/>
              <a:t>EINE CRM-SUITE, DIE GESCHÄFTSPROZESSE VEREINT</a:t>
            </a:r>
            <a:endParaRPr lang="en-US" sz="4800" dirty="0"/>
          </a:p>
        </p:txBody>
      </p:sp>
      <p:sp>
        <p:nvSpPr>
          <p:cNvPr id="4" name="AutoShape 2">
            <a:extLst>
              <a:ext uri="{FF2B5EF4-FFF2-40B4-BE49-F238E27FC236}">
                <a16:creationId xmlns:a16="http://schemas.microsoft.com/office/drawing/2014/main" id="{FB597D68-F3C6-4150-A304-B8263D24F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5" name="Picture 2">
            <a:extLst>
              <a:ext uri="{FF2B5EF4-FFF2-40B4-BE49-F238E27FC236}">
                <a16:creationId xmlns:a16="http://schemas.microsoft.com/office/drawing/2014/main" id="{405E0006-762B-4A1F-BF8A-7FF239AAF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852" y="2939201"/>
            <a:ext cx="2969100" cy="2254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9FE7C091-988D-43D8-9851-209BC89FA4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56" t="12818" r="23609" b="43326"/>
          <a:stretch/>
        </p:blipFill>
        <p:spPr bwMode="auto">
          <a:xfrm>
            <a:off x="632806" y="3545503"/>
            <a:ext cx="3791340" cy="1611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7DFDA0B-BF7A-4218-8927-1F13361B4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1875" y="2506832"/>
            <a:ext cx="3111925" cy="311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448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CCC5D7F-6FD6-FC46-BA20-1A15802D6497}"/>
              </a:ext>
            </a:extLst>
          </p:cNvPr>
          <p:cNvSpPr/>
          <p:nvPr/>
        </p:nvSpPr>
        <p:spPr>
          <a:xfrm>
            <a:off x="838200" y="3623976"/>
            <a:ext cx="1696616" cy="553998"/>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dirty="0">
                <a:solidFill>
                  <a:srgbClr val="005E58"/>
                </a:solidFill>
                <a:latin typeface="Arial" panose="020B0604020202020204"/>
              </a:rPr>
              <a:t>BEDARF </a:t>
            </a:r>
            <a:r>
              <a:rPr lang="en-GB" sz="1000" b="1" dirty="0" err="1">
                <a:solidFill>
                  <a:srgbClr val="005E58"/>
                </a:solidFill>
                <a:latin typeface="Arial" panose="020B0604020202020204"/>
              </a:rPr>
              <a:t>IDENTiFIZIEREN</a:t>
            </a:r>
            <a:r>
              <a:rPr lang="en-GB" sz="1000" b="1" dirty="0">
                <a:solidFill>
                  <a:srgbClr val="005E58"/>
                </a:solidFill>
                <a:latin typeface="Arial" panose="020B0604020202020204"/>
              </a:rPr>
              <a:t> UND LÖSUNG SKIZZIEREN</a:t>
            </a: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 </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EC76EA2-3BC5-4140-9CA5-C3B658B78ACC}"/>
              </a:ext>
            </a:extLst>
          </p:cNvPr>
          <p:cNvSpPr>
            <a:spLocks noGrp="1"/>
          </p:cNvSpPr>
          <p:nvPr>
            <p:ph type="title" idx="4294967295"/>
          </p:nvPr>
        </p:nvSpPr>
        <p:spPr>
          <a:xfrm>
            <a:off x="925754" y="580562"/>
            <a:ext cx="10515600" cy="850900"/>
          </a:xfrm>
        </p:spPr>
        <p:txBody>
          <a:bodyPr>
            <a:normAutofit fontScale="90000"/>
          </a:bodyPr>
          <a:lstStyle/>
          <a:p>
            <a:r>
              <a:rPr lang="en-GB" dirty="0" err="1"/>
              <a:t>SuperOffice</a:t>
            </a:r>
            <a:r>
              <a:rPr lang="en-GB" dirty="0"/>
              <a:t> </a:t>
            </a:r>
            <a:r>
              <a:rPr lang="en-GB" dirty="0" err="1"/>
              <a:t>Implementierungs-Methode</a:t>
            </a:r>
            <a:r>
              <a:rPr lang="en-GB" dirty="0"/>
              <a:t> (SIM)</a:t>
            </a:r>
            <a:br>
              <a:rPr lang="en-GB" dirty="0"/>
            </a:br>
            <a:r>
              <a:rPr lang="en-GB" sz="2700" dirty="0">
                <a:solidFill>
                  <a:srgbClr val="EF7545"/>
                </a:solidFill>
              </a:rPr>
              <a:t>PHASEN / SCHRITTE</a:t>
            </a:r>
            <a:endParaRPr lang="en-GB" dirty="0"/>
          </a:p>
        </p:txBody>
      </p:sp>
      <p:grpSp>
        <p:nvGrpSpPr>
          <p:cNvPr id="11" name="Group 10">
            <a:extLst>
              <a:ext uri="{FF2B5EF4-FFF2-40B4-BE49-F238E27FC236}">
                <a16:creationId xmlns:a16="http://schemas.microsoft.com/office/drawing/2014/main" id="{2C4D4EBE-43EB-EF43-B9B0-43CD27115D3E}"/>
              </a:ext>
            </a:extLst>
          </p:cNvPr>
          <p:cNvGrpSpPr/>
          <p:nvPr/>
        </p:nvGrpSpPr>
        <p:grpSpPr>
          <a:xfrm>
            <a:off x="9657184" y="1820719"/>
            <a:ext cx="1696616" cy="1685462"/>
            <a:chOff x="3274353" y="2209600"/>
            <a:chExt cx="1939142" cy="1939140"/>
          </a:xfrm>
        </p:grpSpPr>
        <p:sp>
          <p:nvSpPr>
            <p:cNvPr id="12" name="Oval 11">
              <a:extLst>
                <a:ext uri="{FF2B5EF4-FFF2-40B4-BE49-F238E27FC236}">
                  <a16:creationId xmlns:a16="http://schemas.microsoft.com/office/drawing/2014/main" id="{DD2F4012-5B19-434C-83F1-099BD0BB0DB4}"/>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B2967D0E-998A-A147-83E9-B5F571EF62E6}"/>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AB5D1516-1DD7-AC47-A95E-82B9EE581745}"/>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ONBOARDING</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23" name="Group 22">
            <a:extLst>
              <a:ext uri="{FF2B5EF4-FFF2-40B4-BE49-F238E27FC236}">
                <a16:creationId xmlns:a16="http://schemas.microsoft.com/office/drawing/2014/main" id="{75BD255C-2456-D446-9FD2-AC295D4DF85C}"/>
              </a:ext>
            </a:extLst>
          </p:cNvPr>
          <p:cNvGrpSpPr/>
          <p:nvPr/>
        </p:nvGrpSpPr>
        <p:grpSpPr>
          <a:xfrm>
            <a:off x="838200" y="1820719"/>
            <a:ext cx="1696616" cy="1685462"/>
            <a:chOff x="3274353" y="2209600"/>
            <a:chExt cx="1939142" cy="1939140"/>
          </a:xfrm>
        </p:grpSpPr>
        <p:sp>
          <p:nvSpPr>
            <p:cNvPr id="24" name="Oval 23">
              <a:extLst>
                <a:ext uri="{FF2B5EF4-FFF2-40B4-BE49-F238E27FC236}">
                  <a16:creationId xmlns:a16="http://schemas.microsoft.com/office/drawing/2014/main" id="{C292EEF9-80E9-EC4E-9F25-ED2E1F1E5683}"/>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F312C2E6-02AB-F743-8794-838F2883DF50}"/>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C6615062-EF8B-E040-879D-7FC9402190AA}"/>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30B393"/>
                  </a:solidFill>
                  <a:effectLst/>
                  <a:uLnTx/>
                  <a:uFillTx/>
                  <a:latin typeface="Arial" panose="020B0604020202020204"/>
                  <a:ea typeface="+mn-ea"/>
                  <a:cs typeface="+mn-cs"/>
                </a:rPr>
                <a:t>IDENTIFY</a:t>
              </a:r>
              <a:endParaRPr kumimoji="0" lang="en-GB" sz="1600" b="1" i="0" u="none" strike="noStrike" kern="1200" cap="none" spc="0" normalizeH="0" baseline="0" noProof="0" dirty="0">
                <a:ln>
                  <a:noFill/>
                </a:ln>
                <a:solidFill>
                  <a:srgbClr val="30B393"/>
                </a:solidFill>
                <a:effectLst/>
                <a:uLnTx/>
                <a:uFillTx/>
                <a:latin typeface="Arial" panose="020B0604020202020204"/>
                <a:ea typeface="+mn-ea"/>
                <a:cs typeface="+mn-cs"/>
              </a:endParaRPr>
            </a:p>
          </p:txBody>
        </p:sp>
      </p:grpSp>
      <p:grpSp>
        <p:nvGrpSpPr>
          <p:cNvPr id="27" name="Group 26">
            <a:extLst>
              <a:ext uri="{FF2B5EF4-FFF2-40B4-BE49-F238E27FC236}">
                <a16:creationId xmlns:a16="http://schemas.microsoft.com/office/drawing/2014/main" id="{C8F86875-7DC0-384D-A59A-9ABA93A16ADC}"/>
              </a:ext>
            </a:extLst>
          </p:cNvPr>
          <p:cNvGrpSpPr/>
          <p:nvPr/>
        </p:nvGrpSpPr>
        <p:grpSpPr>
          <a:xfrm>
            <a:off x="3042946" y="1820719"/>
            <a:ext cx="1696616" cy="1685462"/>
            <a:chOff x="3274353" y="2209600"/>
            <a:chExt cx="1939142" cy="1939140"/>
          </a:xfrm>
        </p:grpSpPr>
        <p:sp>
          <p:nvSpPr>
            <p:cNvPr id="28" name="Oval 27">
              <a:extLst>
                <a:ext uri="{FF2B5EF4-FFF2-40B4-BE49-F238E27FC236}">
                  <a16:creationId xmlns:a16="http://schemas.microsoft.com/office/drawing/2014/main" id="{4BDF5362-3317-8244-B808-26BEA7384390}"/>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9244A45B-5911-6244-AD0E-8EC20E6BFD70}"/>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39FCDFA8-0AD3-7A45-8B97-DE9340768662}"/>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INITIATE</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31" name="Group 30">
            <a:extLst>
              <a:ext uri="{FF2B5EF4-FFF2-40B4-BE49-F238E27FC236}">
                <a16:creationId xmlns:a16="http://schemas.microsoft.com/office/drawing/2014/main" id="{D761FCE1-BFAF-EF43-8009-95F54593C0DB}"/>
              </a:ext>
            </a:extLst>
          </p:cNvPr>
          <p:cNvGrpSpPr/>
          <p:nvPr/>
        </p:nvGrpSpPr>
        <p:grpSpPr>
          <a:xfrm>
            <a:off x="5247692" y="1820719"/>
            <a:ext cx="1696616" cy="1685462"/>
            <a:chOff x="3274353" y="2209600"/>
            <a:chExt cx="1939142" cy="1939140"/>
          </a:xfrm>
        </p:grpSpPr>
        <p:sp>
          <p:nvSpPr>
            <p:cNvPr id="32" name="Oval 31">
              <a:extLst>
                <a:ext uri="{FF2B5EF4-FFF2-40B4-BE49-F238E27FC236}">
                  <a16:creationId xmlns:a16="http://schemas.microsoft.com/office/drawing/2014/main" id="{01B55BFA-6C74-5549-9396-C5E6B1C66F85}"/>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95626AFC-F32C-4E45-BCAF-DD0E67EC5CAC}"/>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469DA83C-0389-5842-9AD5-B04B92918C2A}"/>
                </a:ext>
              </a:extLst>
            </p:cNvPr>
            <p:cNvSpPr txBox="1"/>
            <p:nvPr/>
          </p:nvSpPr>
          <p:spPr>
            <a:xfrm>
              <a:off x="3434108" y="2714415"/>
              <a:ext cx="1619631" cy="92951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DESIGN</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35" name="Group 34">
            <a:extLst>
              <a:ext uri="{FF2B5EF4-FFF2-40B4-BE49-F238E27FC236}">
                <a16:creationId xmlns:a16="http://schemas.microsoft.com/office/drawing/2014/main" id="{8DA69B75-BCE4-D04E-A69E-F3E61710CBEF}"/>
              </a:ext>
            </a:extLst>
          </p:cNvPr>
          <p:cNvGrpSpPr/>
          <p:nvPr/>
        </p:nvGrpSpPr>
        <p:grpSpPr>
          <a:xfrm>
            <a:off x="7452438" y="1820719"/>
            <a:ext cx="1696616" cy="1685462"/>
            <a:chOff x="3274353" y="2209600"/>
            <a:chExt cx="1939142" cy="1939140"/>
          </a:xfrm>
        </p:grpSpPr>
        <p:sp>
          <p:nvSpPr>
            <p:cNvPr id="36" name="Oval 35">
              <a:extLst>
                <a:ext uri="{FF2B5EF4-FFF2-40B4-BE49-F238E27FC236}">
                  <a16:creationId xmlns:a16="http://schemas.microsoft.com/office/drawing/2014/main" id="{4D969A81-1F2B-7645-A7EA-EF68852DC2C2}"/>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0EA95973-D410-E44E-8AFE-6A5192720DC3}"/>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FA42CEB5-D724-3F49-8E35-097A6B66663E}"/>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IMPLEMENT</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sp>
        <p:nvSpPr>
          <p:cNvPr id="51" name="Rectangle 50">
            <a:extLst>
              <a:ext uri="{FF2B5EF4-FFF2-40B4-BE49-F238E27FC236}">
                <a16:creationId xmlns:a16="http://schemas.microsoft.com/office/drawing/2014/main" id="{8CCCD152-5BF4-1E44-9AB0-228F12394E00}"/>
              </a:ext>
            </a:extLst>
          </p:cNvPr>
          <p:cNvSpPr/>
          <p:nvPr/>
        </p:nvSpPr>
        <p:spPr>
          <a:xfrm>
            <a:off x="3042946" y="3623976"/>
            <a:ext cx="1696616" cy="553998"/>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PROJEKT BESCHREIBEN UND INITIIEREN</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59" name="Rectangle 58">
            <a:extLst>
              <a:ext uri="{FF2B5EF4-FFF2-40B4-BE49-F238E27FC236}">
                <a16:creationId xmlns:a16="http://schemas.microsoft.com/office/drawing/2014/main" id="{BA2BDE3B-1DA8-824C-8209-E5C0647C994B}"/>
              </a:ext>
            </a:extLst>
          </p:cNvPr>
          <p:cNvSpPr/>
          <p:nvPr/>
        </p:nvSpPr>
        <p:spPr>
          <a:xfrm>
            <a:off x="5247691" y="3626280"/>
            <a:ext cx="1696616" cy="553998"/>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LÖSUNG SPEZIFIZIEREN UND DESIGNEN</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A5509455-59B7-514F-8BF9-BCC3B9A96887}"/>
              </a:ext>
            </a:extLst>
          </p:cNvPr>
          <p:cNvSpPr/>
          <p:nvPr/>
        </p:nvSpPr>
        <p:spPr>
          <a:xfrm>
            <a:off x="7452438" y="3621326"/>
            <a:ext cx="1696616" cy="553998"/>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LÖSUNG KONFIGURIEREN UND REALISIEREN</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65" name="Rectangle 64">
            <a:extLst>
              <a:ext uri="{FF2B5EF4-FFF2-40B4-BE49-F238E27FC236}">
                <a16:creationId xmlns:a16="http://schemas.microsoft.com/office/drawing/2014/main" id="{2F2828C4-B6A2-6D46-A8DD-9714D64E8928}"/>
              </a:ext>
            </a:extLst>
          </p:cNvPr>
          <p:cNvSpPr/>
          <p:nvPr/>
        </p:nvSpPr>
        <p:spPr>
          <a:xfrm>
            <a:off x="9705951" y="3614088"/>
            <a:ext cx="1696616" cy="553998"/>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LANGFRISTIGEN EFFEKT SICHERSTELLEN</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3BB1B1B8-F98A-424F-8D0F-98BE9213D83D}"/>
              </a:ext>
            </a:extLst>
          </p:cNvPr>
          <p:cNvSpPr/>
          <p:nvPr/>
        </p:nvSpPr>
        <p:spPr>
          <a:xfrm>
            <a:off x="5353825"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E5CE3109-F603-4D98-A35F-28B10F6D8E8F}"/>
              </a:ext>
            </a:extLst>
          </p:cNvPr>
          <p:cNvSpPr/>
          <p:nvPr/>
        </p:nvSpPr>
        <p:spPr>
          <a:xfrm>
            <a:off x="3149079"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D6F045B4-4A7E-4318-92A2-B7297ABEB4B4}"/>
              </a:ext>
            </a:extLst>
          </p:cNvPr>
          <p:cNvSpPr/>
          <p:nvPr/>
        </p:nvSpPr>
        <p:spPr>
          <a:xfrm>
            <a:off x="944333"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grpSp>
        <p:nvGrpSpPr>
          <p:cNvPr id="49" name="Group 48">
            <a:extLst>
              <a:ext uri="{FF2B5EF4-FFF2-40B4-BE49-F238E27FC236}">
                <a16:creationId xmlns:a16="http://schemas.microsoft.com/office/drawing/2014/main" id="{BF7C3D29-0530-4F96-89BB-1CF2D67BC620}"/>
              </a:ext>
            </a:extLst>
          </p:cNvPr>
          <p:cNvGrpSpPr/>
          <p:nvPr/>
        </p:nvGrpSpPr>
        <p:grpSpPr>
          <a:xfrm>
            <a:off x="944333" y="5252968"/>
            <a:ext cx="2098612" cy="1140970"/>
            <a:chOff x="637201" y="4108375"/>
            <a:chExt cx="2098612" cy="1140970"/>
          </a:xfrm>
        </p:grpSpPr>
        <p:sp>
          <p:nvSpPr>
            <p:cNvPr id="53" name="Chevron 43">
              <a:extLst>
                <a:ext uri="{FF2B5EF4-FFF2-40B4-BE49-F238E27FC236}">
                  <a16:creationId xmlns:a16="http://schemas.microsoft.com/office/drawing/2014/main" id="{7DCAEF98-193C-49E0-9ACC-D679DFF08639}"/>
                </a:ext>
              </a:extLst>
            </p:cNvPr>
            <p:cNvSpPr/>
            <p:nvPr/>
          </p:nvSpPr>
          <p:spPr>
            <a:xfrm rot="5400000">
              <a:off x="1635332"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0967AE79-6B45-4C25-A1D1-6752A5632A8C}"/>
                </a:ext>
              </a:extLst>
            </p:cNvPr>
            <p:cNvSpPr/>
            <p:nvPr/>
          </p:nvSpPr>
          <p:spPr>
            <a:xfrm>
              <a:off x="637201" y="4108375"/>
              <a:ext cx="2098612" cy="415498"/>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5E58"/>
                  </a:solidFill>
                  <a:effectLst/>
                  <a:uLnTx/>
                  <a:uFillTx/>
                  <a:latin typeface="Arial" panose="020B0604020202020204"/>
                  <a:ea typeface="+mn-ea"/>
                  <a:cs typeface="+mn-cs"/>
                </a:rPr>
                <a:t>LENKUNGSAUSSCHUSS</a:t>
              </a:r>
              <a:endParaRPr kumimoji="0" lang="nb-NO" sz="1000" b="1"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Projekteigentümer</a:t>
              </a:r>
              <a:endParaRPr kumimoji="0" lang="nb-NO"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BA421F2B-02B1-4E19-B8D8-0ECA109C60E3}"/>
                </a:ext>
              </a:extLst>
            </p:cNvPr>
            <p:cNvSpPr/>
            <p:nvPr/>
          </p:nvSpPr>
          <p:spPr>
            <a:xfrm>
              <a:off x="670843" y="4880013"/>
              <a:ext cx="2064969"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Geschätzter</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 </a:t>
              </a:r>
              <a:r>
                <a:rPr lang="nb-NO" sz="900" dirty="0">
                  <a:solidFill>
                    <a:srgbClr val="005E58"/>
                  </a:solidFill>
                  <a:latin typeface="Arial" panose="020B0604020202020204"/>
                </a:rPr>
                <a:t>Z</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eitaufwand</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im</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Projekt</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2 Stunden /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Monat</a:t>
              </a:r>
              <a:endPar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grpSp>
      <p:grpSp>
        <p:nvGrpSpPr>
          <p:cNvPr id="70" name="Group 69">
            <a:extLst>
              <a:ext uri="{FF2B5EF4-FFF2-40B4-BE49-F238E27FC236}">
                <a16:creationId xmlns:a16="http://schemas.microsoft.com/office/drawing/2014/main" id="{145BC91E-17A9-42D9-ABBD-AC0924714EB4}"/>
              </a:ext>
            </a:extLst>
          </p:cNvPr>
          <p:cNvGrpSpPr/>
          <p:nvPr/>
        </p:nvGrpSpPr>
        <p:grpSpPr>
          <a:xfrm>
            <a:off x="3149079" y="5252968"/>
            <a:ext cx="2098612" cy="1138460"/>
            <a:chOff x="2841947" y="4108375"/>
            <a:chExt cx="2098612" cy="1138460"/>
          </a:xfrm>
        </p:grpSpPr>
        <p:sp>
          <p:nvSpPr>
            <p:cNvPr id="71" name="Chevron 49">
              <a:extLst>
                <a:ext uri="{FF2B5EF4-FFF2-40B4-BE49-F238E27FC236}">
                  <a16:creationId xmlns:a16="http://schemas.microsoft.com/office/drawing/2014/main" id="{96973F29-0877-497E-8277-1A6EE80D2534}"/>
                </a:ext>
              </a:extLst>
            </p:cNvPr>
            <p:cNvSpPr/>
            <p:nvPr/>
          </p:nvSpPr>
          <p:spPr>
            <a:xfrm rot="5400000">
              <a:off x="3840078"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2" name="Rectangle 71">
              <a:extLst>
                <a:ext uri="{FF2B5EF4-FFF2-40B4-BE49-F238E27FC236}">
                  <a16:creationId xmlns:a16="http://schemas.microsoft.com/office/drawing/2014/main" id="{35D694CA-3F61-418C-AD1B-53EBC17114F5}"/>
                </a:ext>
              </a:extLst>
            </p:cNvPr>
            <p:cNvSpPr/>
            <p:nvPr/>
          </p:nvSpPr>
          <p:spPr>
            <a:xfrm>
              <a:off x="2875589" y="4108375"/>
              <a:ext cx="2064970"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5E58"/>
                  </a:solidFill>
                  <a:effectLst/>
                  <a:uLnTx/>
                  <a:uFillTx/>
                  <a:latin typeface="Arial" panose="020B0604020202020204"/>
                  <a:ea typeface="+mn-ea"/>
                  <a:cs typeface="+mn-cs"/>
                </a:rPr>
                <a:t>PROJEKT-MANAGER</a:t>
              </a:r>
              <a:endParaRPr kumimoji="0" lang="nb-NO" sz="1000" b="1"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Projektverantwortlich</a:t>
              </a:r>
              <a:endPar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73" name="Rectangle 72">
              <a:extLst>
                <a:ext uri="{FF2B5EF4-FFF2-40B4-BE49-F238E27FC236}">
                  <a16:creationId xmlns:a16="http://schemas.microsoft.com/office/drawing/2014/main" id="{4E7BDA66-1AFE-4C5A-A60C-D590E9994A10}"/>
                </a:ext>
              </a:extLst>
            </p:cNvPr>
            <p:cNvSpPr/>
            <p:nvPr/>
          </p:nvSpPr>
          <p:spPr>
            <a:xfrm>
              <a:off x="2841947" y="4877503"/>
              <a:ext cx="2098611"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Geschätzter</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Zeitaufwand</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im</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Projekt</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6-8 Stunden / Woche</a:t>
              </a:r>
            </a:p>
          </p:txBody>
        </p:sp>
      </p:grpSp>
      <p:grpSp>
        <p:nvGrpSpPr>
          <p:cNvPr id="74" name="Group 73">
            <a:extLst>
              <a:ext uri="{FF2B5EF4-FFF2-40B4-BE49-F238E27FC236}">
                <a16:creationId xmlns:a16="http://schemas.microsoft.com/office/drawing/2014/main" id="{CEAB817D-97CB-45C0-97EC-41196676ED12}"/>
              </a:ext>
            </a:extLst>
          </p:cNvPr>
          <p:cNvGrpSpPr/>
          <p:nvPr/>
        </p:nvGrpSpPr>
        <p:grpSpPr>
          <a:xfrm>
            <a:off x="5312917" y="5252968"/>
            <a:ext cx="2180427" cy="1150873"/>
            <a:chOff x="5005785" y="3772474"/>
            <a:chExt cx="2180427" cy="1150873"/>
          </a:xfrm>
        </p:grpSpPr>
        <p:sp>
          <p:nvSpPr>
            <p:cNvPr id="75" name="Chevron 57">
              <a:extLst>
                <a:ext uri="{FF2B5EF4-FFF2-40B4-BE49-F238E27FC236}">
                  <a16:creationId xmlns:a16="http://schemas.microsoft.com/office/drawing/2014/main" id="{AF7CB736-CC5B-40BC-B5A0-19912860A4A6}"/>
                </a:ext>
              </a:extLst>
            </p:cNvPr>
            <p:cNvSpPr/>
            <p:nvPr/>
          </p:nvSpPr>
          <p:spPr>
            <a:xfrm rot="5400000">
              <a:off x="6044824" y="413501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Rectangle 75">
              <a:extLst>
                <a:ext uri="{FF2B5EF4-FFF2-40B4-BE49-F238E27FC236}">
                  <a16:creationId xmlns:a16="http://schemas.microsoft.com/office/drawing/2014/main" id="{406DBA66-1F34-45C9-AA02-2809BCE51542}"/>
                </a:ext>
              </a:extLst>
            </p:cNvPr>
            <p:cNvSpPr/>
            <p:nvPr/>
          </p:nvSpPr>
          <p:spPr>
            <a:xfrm>
              <a:off x="5247692" y="3772474"/>
              <a:ext cx="1696616"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5E58"/>
                  </a:solidFill>
                  <a:effectLst/>
                  <a:uLnTx/>
                  <a:uFillTx/>
                  <a:latin typeface="Arial" panose="020B0604020202020204"/>
                  <a:ea typeface="+mn-ea"/>
                  <a:cs typeface="+mn-cs"/>
                </a:rPr>
                <a:t>PROJEKT-TEAM</a:t>
              </a:r>
              <a:endParaRPr kumimoji="0" lang="nb-NO" sz="1000" b="1"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Projektmitarbeit</a:t>
              </a:r>
              <a:endPar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77" name="Rectangle 76">
              <a:extLst>
                <a:ext uri="{FF2B5EF4-FFF2-40B4-BE49-F238E27FC236}">
                  <a16:creationId xmlns:a16="http://schemas.microsoft.com/office/drawing/2014/main" id="{7810B7E2-6FE3-4104-A87D-5B037D39D7BE}"/>
                </a:ext>
              </a:extLst>
            </p:cNvPr>
            <p:cNvSpPr/>
            <p:nvPr/>
          </p:nvSpPr>
          <p:spPr>
            <a:xfrm>
              <a:off x="5005785" y="4554015"/>
              <a:ext cx="2180427" cy="369332"/>
            </a:xfrm>
            <a:prstGeom prst="rect">
              <a:avLst/>
            </a:prstGeom>
          </p:spPr>
          <p:txBody>
            <a:bodyPr wrap="square" anchor="t">
              <a:spAutoFit/>
            </a:bodyPr>
            <a:lstStyle/>
            <a:p>
              <a:pPr lvl="0" algn="ctr">
                <a:defRPr/>
              </a:pPr>
              <a:r>
                <a:rPr lang="nb-NO" sz="900" dirty="0" err="1">
                  <a:solidFill>
                    <a:srgbClr val="005E58"/>
                  </a:solidFill>
                </a:rPr>
                <a:t>Geschätzter</a:t>
              </a:r>
              <a:r>
                <a:rPr lang="nb-NO" sz="900" dirty="0">
                  <a:solidFill>
                    <a:srgbClr val="005E58"/>
                  </a:solidFill>
                </a:rPr>
                <a:t> </a:t>
              </a:r>
              <a:r>
                <a:rPr lang="nb-NO" sz="900" dirty="0" err="1">
                  <a:solidFill>
                    <a:srgbClr val="005E58"/>
                  </a:solidFill>
                </a:rPr>
                <a:t>Zeitaufwand</a:t>
              </a:r>
              <a:r>
                <a:rPr lang="nb-NO" sz="900" dirty="0">
                  <a:solidFill>
                    <a:srgbClr val="005E58"/>
                  </a:solidFill>
                </a:rPr>
                <a:t> </a:t>
              </a:r>
              <a:r>
                <a:rPr lang="nb-NO" sz="900" dirty="0" err="1">
                  <a:solidFill>
                    <a:srgbClr val="005E58"/>
                  </a:solidFill>
                </a:rPr>
                <a:t>im</a:t>
              </a:r>
              <a:r>
                <a:rPr lang="nb-NO" sz="900" dirty="0">
                  <a:solidFill>
                    <a:srgbClr val="005E58"/>
                  </a:solidFill>
                </a:rPr>
                <a:t> </a:t>
              </a:r>
              <a:r>
                <a:rPr lang="nb-NO" sz="900" dirty="0" err="1">
                  <a:solidFill>
                    <a:srgbClr val="005E58"/>
                  </a:solidFill>
                </a:rPr>
                <a:t>Projekt</a:t>
              </a:r>
              <a:r>
                <a:rPr lang="nb-NO" sz="900" dirty="0">
                  <a:solidFill>
                    <a:srgbClr val="005E58"/>
                  </a:solidFill>
                </a:rPr>
                <a:t>:</a:t>
              </a:r>
            </a:p>
            <a:p>
              <a:pPr lvl="0" algn="ctr">
                <a:defRPr/>
              </a:pPr>
              <a:r>
                <a:rPr lang="nb-NO" sz="900" dirty="0">
                  <a:solidFill>
                    <a:srgbClr val="005E58"/>
                  </a:solidFill>
                </a:rPr>
                <a:t>2-5 Stunden / Woche</a:t>
              </a:r>
            </a:p>
          </p:txBody>
        </p:sp>
      </p:grpSp>
      <p:sp>
        <p:nvSpPr>
          <p:cNvPr id="78" name="Rectangle 77">
            <a:extLst>
              <a:ext uri="{FF2B5EF4-FFF2-40B4-BE49-F238E27FC236}">
                <a16:creationId xmlns:a16="http://schemas.microsoft.com/office/drawing/2014/main" id="{D7CEC7DC-06B5-4D7B-B63D-8906BE3A987F}"/>
              </a:ext>
            </a:extLst>
          </p:cNvPr>
          <p:cNvSpPr/>
          <p:nvPr/>
        </p:nvSpPr>
        <p:spPr>
          <a:xfrm>
            <a:off x="7558571" y="499698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grpSp>
        <p:nvGrpSpPr>
          <p:cNvPr id="79" name="Group 78">
            <a:extLst>
              <a:ext uri="{FF2B5EF4-FFF2-40B4-BE49-F238E27FC236}">
                <a16:creationId xmlns:a16="http://schemas.microsoft.com/office/drawing/2014/main" id="{025B870A-C371-4E89-B6E0-C83034373DCF}"/>
              </a:ext>
            </a:extLst>
          </p:cNvPr>
          <p:cNvGrpSpPr/>
          <p:nvPr/>
        </p:nvGrpSpPr>
        <p:grpSpPr>
          <a:xfrm>
            <a:off x="7517664" y="5255478"/>
            <a:ext cx="2130197" cy="1138460"/>
            <a:chOff x="5005786" y="3772474"/>
            <a:chExt cx="2130197" cy="1138460"/>
          </a:xfrm>
        </p:grpSpPr>
        <p:sp>
          <p:nvSpPr>
            <p:cNvPr id="80" name="Chevron 57">
              <a:extLst>
                <a:ext uri="{FF2B5EF4-FFF2-40B4-BE49-F238E27FC236}">
                  <a16:creationId xmlns:a16="http://schemas.microsoft.com/office/drawing/2014/main" id="{8ABE6400-3560-45F8-A015-FDB1A746965C}"/>
                </a:ext>
              </a:extLst>
            </p:cNvPr>
            <p:cNvSpPr/>
            <p:nvPr/>
          </p:nvSpPr>
          <p:spPr>
            <a:xfrm rot="5400000">
              <a:off x="6044824" y="413501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1" name="Rectangle 80">
              <a:extLst>
                <a:ext uri="{FF2B5EF4-FFF2-40B4-BE49-F238E27FC236}">
                  <a16:creationId xmlns:a16="http://schemas.microsoft.com/office/drawing/2014/main" id="{B34FAFCC-FA0D-4CB3-813B-6F9197AAA021}"/>
                </a:ext>
              </a:extLst>
            </p:cNvPr>
            <p:cNvSpPr/>
            <p:nvPr/>
          </p:nvSpPr>
          <p:spPr>
            <a:xfrm>
              <a:off x="5247692" y="3772474"/>
              <a:ext cx="1696616"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5E58"/>
                  </a:solidFill>
                  <a:effectLst/>
                  <a:uLnTx/>
                  <a:uFillTx/>
                  <a:latin typeface="Arial" panose="020B0604020202020204"/>
                  <a:ea typeface="+mn-ea"/>
                  <a:cs typeface="+mn-cs"/>
                </a:rPr>
                <a:t>REFERENZ-GRUPPE</a:t>
              </a:r>
              <a:endParaRPr kumimoji="0" lang="nb-NO" sz="1000" b="1"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Projektteilnehmer</a:t>
              </a:r>
              <a:endPar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82" name="Rectangle 81">
              <a:extLst>
                <a:ext uri="{FF2B5EF4-FFF2-40B4-BE49-F238E27FC236}">
                  <a16:creationId xmlns:a16="http://schemas.microsoft.com/office/drawing/2014/main" id="{EE816578-BA0D-4053-B9F6-FA3B3BFF7374}"/>
                </a:ext>
              </a:extLst>
            </p:cNvPr>
            <p:cNvSpPr/>
            <p:nvPr/>
          </p:nvSpPr>
          <p:spPr>
            <a:xfrm>
              <a:off x="5005786" y="4541602"/>
              <a:ext cx="2130197" cy="369332"/>
            </a:xfrm>
            <a:prstGeom prst="rect">
              <a:avLst/>
            </a:prstGeom>
          </p:spPr>
          <p:txBody>
            <a:bodyPr wrap="square" anchor="t">
              <a:spAutoFit/>
            </a:bodyPr>
            <a:lstStyle/>
            <a:p>
              <a:pPr lvl="0" algn="ctr">
                <a:defRPr/>
              </a:pPr>
              <a:r>
                <a:rPr lang="nb-NO" sz="900" dirty="0" err="1">
                  <a:solidFill>
                    <a:srgbClr val="005E58"/>
                  </a:solidFill>
                </a:rPr>
                <a:t>Geschätzter</a:t>
              </a:r>
              <a:r>
                <a:rPr lang="nb-NO" sz="900" dirty="0">
                  <a:solidFill>
                    <a:srgbClr val="005E58"/>
                  </a:solidFill>
                </a:rPr>
                <a:t> </a:t>
              </a:r>
              <a:r>
                <a:rPr lang="nb-NO" sz="900" dirty="0" err="1">
                  <a:solidFill>
                    <a:srgbClr val="005E58"/>
                  </a:solidFill>
                </a:rPr>
                <a:t>Zeitaufwand</a:t>
              </a:r>
              <a:r>
                <a:rPr lang="nb-NO" sz="900" dirty="0">
                  <a:solidFill>
                    <a:srgbClr val="005E58"/>
                  </a:solidFill>
                </a:rPr>
                <a:t> </a:t>
              </a:r>
              <a:r>
                <a:rPr lang="nb-NO" sz="900" dirty="0" err="1">
                  <a:solidFill>
                    <a:srgbClr val="005E58"/>
                  </a:solidFill>
                </a:rPr>
                <a:t>im</a:t>
              </a:r>
              <a:r>
                <a:rPr lang="nb-NO" sz="900" dirty="0">
                  <a:solidFill>
                    <a:srgbClr val="005E58"/>
                  </a:solidFill>
                </a:rPr>
                <a:t> </a:t>
              </a:r>
              <a:r>
                <a:rPr lang="nb-NO" sz="900" dirty="0" err="1">
                  <a:solidFill>
                    <a:srgbClr val="005E58"/>
                  </a:solidFill>
                </a:rPr>
                <a:t>Projekt</a:t>
              </a:r>
              <a:r>
                <a:rPr lang="nb-NO" sz="900" dirty="0">
                  <a:solidFill>
                    <a:srgbClr val="005E58"/>
                  </a:solidFill>
                </a:rPr>
                <a:t>:</a:t>
              </a:r>
            </a:p>
            <a:p>
              <a:pPr lvl="0" algn="ctr">
                <a:defRPr/>
              </a:pPr>
              <a:r>
                <a:rPr lang="nb-NO" sz="900" dirty="0" err="1">
                  <a:solidFill>
                    <a:srgbClr val="005E58"/>
                  </a:solidFill>
                </a:rPr>
                <a:t>zu</a:t>
              </a:r>
              <a:r>
                <a:rPr lang="nb-NO" sz="900" dirty="0">
                  <a:solidFill>
                    <a:srgbClr val="005E58"/>
                  </a:solidFill>
                </a:rPr>
                <a:t> </a:t>
              </a:r>
              <a:r>
                <a:rPr lang="nb-NO" sz="900" dirty="0" err="1">
                  <a:solidFill>
                    <a:srgbClr val="005E58"/>
                  </a:solidFill>
                </a:rPr>
                <a:t>entscheiden</a:t>
              </a:r>
              <a:endParaRPr lang="nb-NO" sz="900" dirty="0">
                <a:solidFill>
                  <a:srgbClr val="005E58"/>
                </a:solidFill>
              </a:endParaRPr>
            </a:p>
          </p:txBody>
        </p:sp>
      </p:grpSp>
      <p:sp>
        <p:nvSpPr>
          <p:cNvPr id="3" name="TextBox 2">
            <a:extLst>
              <a:ext uri="{FF2B5EF4-FFF2-40B4-BE49-F238E27FC236}">
                <a16:creationId xmlns:a16="http://schemas.microsoft.com/office/drawing/2014/main" id="{E056D385-3ABF-4171-AAF0-62B43A1C8127}"/>
              </a:ext>
            </a:extLst>
          </p:cNvPr>
          <p:cNvSpPr txBox="1"/>
          <p:nvPr/>
        </p:nvSpPr>
        <p:spPr>
          <a:xfrm>
            <a:off x="835682" y="4570290"/>
            <a:ext cx="61086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F7545"/>
                </a:solidFill>
                <a:effectLst/>
                <a:uLnTx/>
                <a:uFillTx/>
                <a:latin typeface="Arial" panose="020B0604020202020204" pitchFamily="34" charset="0"/>
                <a:ea typeface="+mn-ea"/>
                <a:cs typeface="Arial" panose="020B0604020202020204" pitchFamily="34" charset="0"/>
              </a:rPr>
              <a:t>Zeitaufwand</a:t>
            </a:r>
            <a:r>
              <a:rPr kumimoji="0" lang="en-GB" sz="2000" b="0" i="0" u="none" strike="noStrike" kern="1200" cap="none" spc="0" normalizeH="0" baseline="0" noProof="0" dirty="0">
                <a:ln>
                  <a:noFill/>
                </a:ln>
                <a:solidFill>
                  <a:srgbClr val="EF7545"/>
                </a:solidFill>
                <a:effectLst/>
                <a:uLnTx/>
                <a:uFillTx/>
                <a:latin typeface="Arial" panose="020B0604020202020204" pitchFamily="34" charset="0"/>
                <a:ea typeface="+mn-ea"/>
                <a:cs typeface="Arial" panose="020B0604020202020204" pitchFamily="34" charset="0"/>
              </a:rPr>
              <a:t> des </a:t>
            </a:r>
            <a:r>
              <a:rPr kumimoji="0" lang="en-GB" sz="2000" b="0" i="0" u="none" strike="noStrike" kern="1200" cap="none" spc="0" normalizeH="0" baseline="0" noProof="0" dirty="0" err="1">
                <a:ln>
                  <a:noFill/>
                </a:ln>
                <a:solidFill>
                  <a:srgbClr val="EF7545"/>
                </a:solidFill>
                <a:effectLst/>
                <a:uLnTx/>
                <a:uFillTx/>
                <a:latin typeface="Arial" panose="020B0604020202020204" pitchFamily="34" charset="0"/>
                <a:ea typeface="+mn-ea"/>
                <a:cs typeface="Arial" panose="020B0604020202020204" pitchFamily="34" charset="0"/>
              </a:rPr>
              <a:t>Kunden</a:t>
            </a:r>
            <a:r>
              <a:rPr kumimoji="0" lang="en-GB" sz="2000" b="0" i="0" u="none" strike="noStrike" kern="1200" cap="none" spc="0" normalizeH="0" baseline="0" noProof="0" dirty="0">
                <a:ln>
                  <a:noFill/>
                </a:ln>
                <a:solidFill>
                  <a:srgbClr val="EF7545"/>
                </a:solidFill>
                <a:effectLst/>
                <a:uLnTx/>
                <a:uFillTx/>
                <a:latin typeface="Arial" panose="020B0604020202020204" pitchFamily="34" charset="0"/>
                <a:ea typeface="+mn-ea"/>
                <a:cs typeface="Arial" panose="020B0604020202020204" pitchFamily="34" charset="0"/>
              </a:rPr>
              <a:t> </a:t>
            </a:r>
            <a:r>
              <a:rPr lang="en-GB" sz="2000" dirty="0" err="1">
                <a:solidFill>
                  <a:srgbClr val="EF7545"/>
                </a:solidFill>
                <a:latin typeface="Arial" panose="020B0604020202020204" pitchFamily="34" charset="0"/>
                <a:cs typeface="Arial" panose="020B0604020202020204" pitchFamily="34" charset="0"/>
              </a:rPr>
              <a:t>im</a:t>
            </a:r>
            <a:r>
              <a:rPr lang="en-GB" sz="2000" dirty="0">
                <a:solidFill>
                  <a:srgbClr val="EF7545"/>
                </a:solidFill>
                <a:latin typeface="Arial" panose="020B0604020202020204" pitchFamily="34" charset="0"/>
                <a:cs typeface="Arial" panose="020B0604020202020204" pitchFamily="34" charset="0"/>
              </a:rPr>
              <a:t> </a:t>
            </a:r>
            <a:r>
              <a:rPr lang="en-GB" sz="2000" dirty="0" err="1">
                <a:solidFill>
                  <a:srgbClr val="EF7545"/>
                </a:solidFill>
                <a:latin typeface="Arial" panose="020B0604020202020204" pitchFamily="34" charset="0"/>
                <a:cs typeface="Arial" panose="020B0604020202020204" pitchFamily="34" charset="0"/>
              </a:rPr>
              <a:t>Projekt</a:t>
            </a:r>
            <a:r>
              <a:rPr kumimoji="0" lang="en-GB" sz="2000" b="0" i="0" u="none" strike="noStrike" kern="1200" cap="none" spc="0" normalizeH="0" baseline="0" noProof="0" dirty="0">
                <a:ln>
                  <a:noFill/>
                </a:ln>
                <a:solidFill>
                  <a:srgbClr val="EF7545"/>
                </a:solidFill>
                <a:effectLst/>
                <a:uLnTx/>
                <a:uFillTx/>
                <a:latin typeface="Arial" panose="020B0604020202020204" pitchFamily="34" charset="0"/>
                <a:ea typeface="+mn-ea"/>
                <a:cs typeface="Arial" panose="020B0604020202020204" pitchFamily="34" charset="0"/>
              </a:rPr>
              <a:t>:</a:t>
            </a: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3447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3FAC2703-A174-4B65-919D-F6E09180DE9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7560" y="2573867"/>
            <a:ext cx="8854440" cy="42841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FE76245-A02F-4505-89BC-0763FB0E73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
        <p:nvSpPr>
          <p:cNvPr id="3" name="Title 2">
            <a:extLst>
              <a:ext uri="{FF2B5EF4-FFF2-40B4-BE49-F238E27FC236}">
                <a16:creationId xmlns:a16="http://schemas.microsoft.com/office/drawing/2014/main" id="{21811900-7635-4A88-AD49-B8DF612EF6EF}"/>
              </a:ext>
            </a:extLst>
          </p:cNvPr>
          <p:cNvSpPr>
            <a:spLocks noGrp="1"/>
          </p:cNvSpPr>
          <p:nvPr>
            <p:ph type="title"/>
          </p:nvPr>
        </p:nvSpPr>
        <p:spPr>
          <a:xfrm>
            <a:off x="758189" y="1711530"/>
            <a:ext cx="7339606" cy="851941"/>
          </a:xfrm>
        </p:spPr>
        <p:txBody>
          <a:bodyPr>
            <a:noAutofit/>
          </a:bodyPr>
          <a:lstStyle/>
          <a:p>
            <a:r>
              <a:rPr lang="de-DE" sz="6000" dirty="0"/>
              <a:t>EIN CRM- PARTNER, DER IHNEN HILFT, ZU WACHSEN</a:t>
            </a:r>
            <a:endParaRPr lang="en-US" dirty="0"/>
          </a:p>
        </p:txBody>
      </p:sp>
    </p:spTree>
    <p:extLst>
      <p:ext uri="{BB962C8B-B14F-4D97-AF65-F5344CB8AC3E}">
        <p14:creationId xmlns:p14="http://schemas.microsoft.com/office/powerpoint/2010/main" val="4266660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 name="Title 1">
            <a:extLst>
              <a:ext uri="{FF2B5EF4-FFF2-40B4-BE49-F238E27FC236}">
                <a16:creationId xmlns:a16="http://schemas.microsoft.com/office/drawing/2014/main" id="{9EBE4C86-75CB-4223-B0FB-4DCC4E65A06B}"/>
              </a:ext>
            </a:extLst>
          </p:cNvPr>
          <p:cNvSpPr txBox="1">
            <a:spLocks/>
          </p:cNvSpPr>
          <p:nvPr/>
        </p:nvSpPr>
        <p:spPr>
          <a:xfrm>
            <a:off x="427380" y="336556"/>
            <a:ext cx="11135969" cy="851941"/>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pPr>
              <a:defRPr/>
            </a:pPr>
            <a:r>
              <a:rPr lang="de-DE" altLang="de-DE" dirty="0"/>
              <a:t>Zweck und Wirkung der Einführung von CRM</a:t>
            </a:r>
          </a:p>
        </p:txBody>
      </p:sp>
      <p:sp>
        <p:nvSpPr>
          <p:cNvPr id="139" name="Tekstfelt 19">
            <a:extLst>
              <a:ext uri="{FF2B5EF4-FFF2-40B4-BE49-F238E27FC236}">
                <a16:creationId xmlns:a16="http://schemas.microsoft.com/office/drawing/2014/main" id="{A810A341-87E0-42C1-A66A-7B5CFBA53775}"/>
              </a:ext>
            </a:extLst>
          </p:cNvPr>
          <p:cNvSpPr txBox="1"/>
          <p:nvPr/>
        </p:nvSpPr>
        <p:spPr>
          <a:xfrm>
            <a:off x="401652" y="959294"/>
            <a:ext cx="2829621" cy="276999"/>
          </a:xfrm>
          <a:prstGeom prst="rect">
            <a:avLst/>
          </a:prstGeom>
          <a:noFill/>
        </p:spPr>
        <p:txBody>
          <a:bodyPr wrap="none" rtlCol="0">
            <a:spAutoFit/>
          </a:bodyPr>
          <a:lstStyle/>
          <a:p>
            <a:pPr>
              <a:defRPr/>
            </a:pPr>
            <a:r>
              <a:rPr lang="de-DE" altLang="de-DE" sz="1200" b="1" dirty="0">
                <a:solidFill>
                  <a:srgbClr val="2B2929"/>
                </a:solidFill>
                <a:latin typeface="Arial" panose="020B0604020202020204"/>
              </a:rPr>
              <a:t>Hauptziele und -herausforderungen </a:t>
            </a:r>
          </a:p>
        </p:txBody>
      </p:sp>
      <p:sp>
        <p:nvSpPr>
          <p:cNvPr id="141" name="Rektangel 20">
            <a:extLst>
              <a:ext uri="{FF2B5EF4-FFF2-40B4-BE49-F238E27FC236}">
                <a16:creationId xmlns:a16="http://schemas.microsoft.com/office/drawing/2014/main" id="{8BB9C533-C247-4B6A-B7DB-E96724C8CFF5}"/>
              </a:ext>
            </a:extLst>
          </p:cNvPr>
          <p:cNvSpPr/>
          <p:nvPr/>
        </p:nvSpPr>
        <p:spPr>
          <a:xfrm>
            <a:off x="427381" y="1241937"/>
            <a:ext cx="4991516" cy="2230268"/>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e-DE" altLang="de-DE" sz="1050" dirty="0">
                <a:solidFill>
                  <a:srgbClr val="2B2929"/>
                </a:solidFill>
                <a:latin typeface="Arial" panose="020B0604020202020204"/>
              </a:rPr>
              <a:t>Steigerung</a:t>
            </a:r>
            <a:r>
              <a:rPr kumimoji="0" lang="de-DE" altLang="de-DE" sz="1050" b="0" i="0" u="none" strike="noStrike" cap="none" normalizeH="0" baseline="0" dirty="0">
                <a:ln>
                  <a:noFill/>
                </a:ln>
                <a:solidFill>
                  <a:schemeClr val="tx1"/>
                </a:solidFill>
                <a:effectLst/>
                <a:latin typeface="Arial Unicode MS"/>
              </a:rPr>
              <a:t> des Marktanteils von 10-15% auf 30% über 5 Jahre</a:t>
            </a:r>
            <a:r>
              <a:rPr kumimoji="0" lang="de-DE" altLang="de-DE" sz="900" b="0" i="0" u="none" strike="noStrike" cap="none" normalizeH="0" baseline="0" dirty="0">
                <a:ln>
                  <a:noFill/>
                </a:ln>
                <a:solidFill>
                  <a:schemeClr val="tx1"/>
                </a:solidFill>
                <a:effectLst/>
              </a:rPr>
              <a:t> </a:t>
            </a:r>
            <a:endParaRPr kumimoji="0" lang="de-DE" altLang="de-DE" sz="2000" b="0" i="0" u="none" strike="noStrike" cap="none" normalizeH="0" baseline="0" dirty="0">
              <a:ln>
                <a:noFill/>
              </a:ln>
              <a:solidFill>
                <a:schemeClr val="tx1"/>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050" b="0" i="0" u="none" strike="noStrike" cap="none" normalizeH="0" baseline="0" dirty="0">
                <a:ln>
                  <a:noFill/>
                </a:ln>
                <a:solidFill>
                  <a:schemeClr val="tx1"/>
                </a:solidFill>
                <a:effectLst/>
                <a:latin typeface="Arial Unicode MS"/>
              </a:rPr>
              <a:t>Um dies zu erreichen, müssen Sie Prozesse für Service und Support rationalisieren und optimieren</a:t>
            </a:r>
            <a:endParaRPr kumimoji="0" lang="de-DE" altLang="de-DE" sz="900" b="0" i="0" u="none" strike="noStrike" cap="none" normalizeH="0" baseline="0" dirty="0">
              <a:ln>
                <a:noFill/>
              </a:ln>
              <a:solidFill>
                <a:schemeClr val="tx1"/>
              </a:solidFill>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050" b="0" i="0" u="none" strike="noStrike" cap="none" normalizeH="0" baseline="0" dirty="0">
                <a:ln>
                  <a:noFill/>
                </a:ln>
                <a:solidFill>
                  <a:schemeClr val="tx1"/>
                </a:solidFill>
                <a:effectLst/>
                <a:latin typeface="Arial Unicode MS"/>
              </a:rPr>
              <a:t>Sie arbeiten heute in unterschiedlichen Systemen, dadurch arbeiten Sie ineffizient und es </a:t>
            </a:r>
            <a:r>
              <a:rPr kumimoji="0" lang="de-DE" altLang="de-DE" sz="1050" b="0" i="0" u="none" strike="noStrike" cap="none" normalizeH="0" baseline="0">
                <a:ln>
                  <a:noFill/>
                </a:ln>
                <a:solidFill>
                  <a:schemeClr val="tx1"/>
                </a:solidFill>
                <a:effectLst/>
                <a:latin typeface="Arial Unicode MS"/>
              </a:rPr>
              <a:t>fehlen einheitliche </a:t>
            </a:r>
            <a:r>
              <a:rPr kumimoji="0" lang="de-DE" altLang="de-DE" sz="1050" b="0" i="0" u="none" strike="noStrike" cap="none" normalizeH="0" baseline="0" dirty="0">
                <a:ln>
                  <a:noFill/>
                </a:ln>
                <a:solidFill>
                  <a:schemeClr val="tx1"/>
                </a:solidFill>
                <a:effectLst/>
                <a:latin typeface="Arial Unicode MS"/>
              </a:rPr>
              <a:t>Routinen, Regeln und Prozesse im Fallmanagement</a:t>
            </a:r>
            <a:endParaRPr kumimoji="0" lang="de-DE" altLang="de-DE"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3" name="Rektangel 21">
            <a:extLst>
              <a:ext uri="{FF2B5EF4-FFF2-40B4-BE49-F238E27FC236}">
                <a16:creationId xmlns:a16="http://schemas.microsoft.com/office/drawing/2014/main" id="{543FF1D3-A1CA-489F-80FC-AA8D8E63EC66}"/>
              </a:ext>
            </a:extLst>
          </p:cNvPr>
          <p:cNvSpPr/>
          <p:nvPr/>
        </p:nvSpPr>
        <p:spPr>
          <a:xfrm>
            <a:off x="6034572" y="1245579"/>
            <a:ext cx="5681663" cy="223451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45" name="Tekstfelt 23">
            <a:extLst>
              <a:ext uri="{FF2B5EF4-FFF2-40B4-BE49-F238E27FC236}">
                <a16:creationId xmlns:a16="http://schemas.microsoft.com/office/drawing/2014/main" id="{837511DC-117C-4023-AF22-AF0C58AA1965}"/>
              </a:ext>
            </a:extLst>
          </p:cNvPr>
          <p:cNvSpPr txBox="1"/>
          <p:nvPr/>
        </p:nvSpPr>
        <p:spPr>
          <a:xfrm>
            <a:off x="5934385" y="3636284"/>
            <a:ext cx="56297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err="1">
                <a:ln>
                  <a:noFill/>
                </a:ln>
                <a:solidFill>
                  <a:srgbClr val="2B2929"/>
                </a:solidFill>
                <a:effectLst/>
                <a:uLnTx/>
                <a:uFillTx/>
                <a:latin typeface="Arial" panose="020B0604020202020204"/>
                <a:ea typeface="+mn-ea"/>
                <a:cs typeface="+mn-cs"/>
              </a:rPr>
              <a:t>KPI’s</a:t>
            </a:r>
            <a:endParaRPr kumimoji="0" lang="nb-NO" sz="1200" b="1"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47" name="Tekstfelt 24">
            <a:extLst>
              <a:ext uri="{FF2B5EF4-FFF2-40B4-BE49-F238E27FC236}">
                <a16:creationId xmlns:a16="http://schemas.microsoft.com/office/drawing/2014/main" id="{0DC11272-CDD4-4CF3-807D-29C896F7F444}"/>
              </a:ext>
            </a:extLst>
          </p:cNvPr>
          <p:cNvSpPr txBox="1"/>
          <p:nvPr/>
        </p:nvSpPr>
        <p:spPr>
          <a:xfrm>
            <a:off x="5934385" y="905816"/>
            <a:ext cx="227337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err="1">
                <a:ln>
                  <a:noFill/>
                </a:ln>
                <a:solidFill>
                  <a:srgbClr val="2B2929"/>
                </a:solidFill>
                <a:effectLst/>
                <a:uLnTx/>
                <a:uFillTx/>
                <a:latin typeface="Arial" panose="020B0604020202020204"/>
                <a:ea typeface="+mn-ea"/>
                <a:cs typeface="+mn-cs"/>
              </a:rPr>
              <a:t>Beschreibung</a:t>
            </a: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 der </a:t>
            </a:r>
            <a:r>
              <a:rPr kumimoji="0" lang="nb-NO" sz="1200" b="1" i="0" u="none" strike="noStrike" kern="1200" cap="none" spc="0" normalizeH="0" baseline="0" noProof="0" dirty="0" err="1">
                <a:ln>
                  <a:noFill/>
                </a:ln>
                <a:solidFill>
                  <a:srgbClr val="2B2929"/>
                </a:solidFill>
                <a:effectLst/>
                <a:uLnTx/>
                <a:uFillTx/>
                <a:latin typeface="Arial" panose="020B0604020202020204"/>
                <a:ea typeface="+mn-ea"/>
                <a:cs typeface="+mn-cs"/>
              </a:rPr>
              <a:t>Lösungen</a:t>
            </a:r>
            <a:endPar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9" name="Rektangel 25">
            <a:extLst>
              <a:ext uri="{FF2B5EF4-FFF2-40B4-BE49-F238E27FC236}">
                <a16:creationId xmlns:a16="http://schemas.microsoft.com/office/drawing/2014/main" id="{36849B35-16EB-4DE8-8680-6939CA1F12EE}"/>
              </a:ext>
            </a:extLst>
          </p:cNvPr>
          <p:cNvSpPr/>
          <p:nvPr/>
        </p:nvSpPr>
        <p:spPr>
          <a:xfrm>
            <a:off x="6034573" y="3938781"/>
            <a:ext cx="5681663" cy="842368"/>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53" name="Trekant 29">
            <a:extLst>
              <a:ext uri="{FF2B5EF4-FFF2-40B4-BE49-F238E27FC236}">
                <a16:creationId xmlns:a16="http://schemas.microsoft.com/office/drawing/2014/main" id="{D9FAFF8F-9B4F-4F11-AA8A-592B4289494A}"/>
              </a:ext>
            </a:extLst>
          </p:cNvPr>
          <p:cNvSpPr/>
          <p:nvPr/>
        </p:nvSpPr>
        <p:spPr>
          <a:xfrm rot="5566579">
            <a:off x="5478912" y="2361989"/>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ktangel 20">
            <a:extLst>
              <a:ext uri="{FF2B5EF4-FFF2-40B4-BE49-F238E27FC236}">
                <a16:creationId xmlns:a16="http://schemas.microsoft.com/office/drawing/2014/main" id="{A1F4902D-CC9A-4C6A-8B55-C8E763C2735D}"/>
              </a:ext>
            </a:extLst>
          </p:cNvPr>
          <p:cNvSpPr/>
          <p:nvPr/>
        </p:nvSpPr>
        <p:spPr>
          <a:xfrm>
            <a:off x="427381" y="3938781"/>
            <a:ext cx="4991516" cy="1942765"/>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SzPts val="1000"/>
              <a:buFont typeface="Arial" panose="020B0604020202020204" pitchFamily="34" charset="0"/>
              <a:buChar char="•"/>
              <a:tabLst>
                <a:tab pos="457200" algn="l"/>
              </a:tabLst>
              <a:defRPr/>
            </a:pPr>
            <a:r>
              <a:rPr kumimoji="0" lang="de-DE" altLang="de-DE" sz="1050" b="0" i="0" u="none" strike="noStrike" cap="none" normalizeH="0" baseline="0" dirty="0">
                <a:ln>
                  <a:noFill/>
                </a:ln>
                <a:solidFill>
                  <a:schemeClr val="tx1"/>
                </a:solidFill>
                <a:effectLst/>
                <a:latin typeface="Arial Unicode MS"/>
              </a:rPr>
              <a:t>Steigerung der internen Kapazität durch Optimierung des Ressourceneinsatzes für Service und Support</a:t>
            </a:r>
            <a:b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indent="-171450">
              <a:buSzPts val="1000"/>
              <a:buFont typeface="Arial" panose="020B0604020202020204" pitchFamily="34" charset="0"/>
              <a:buChar char="•"/>
              <a:tabLst>
                <a:tab pos="457200" algn="l"/>
              </a:tabLst>
              <a:defRPr/>
            </a:pPr>
            <a:r>
              <a:rPr kumimoji="0" lang="de-DE" altLang="de-DE" sz="1050" b="0" i="0" u="none" strike="noStrike" cap="none" normalizeH="0" baseline="0" dirty="0">
                <a:ln>
                  <a:noFill/>
                </a:ln>
                <a:solidFill>
                  <a:schemeClr val="tx1"/>
                </a:solidFill>
                <a:effectLst/>
                <a:latin typeface="Arial Unicode MS"/>
              </a:rPr>
              <a:t>Erhöhte Kundenzufriedenheit durch bessere Einblicke und automatisierte Prozesse</a:t>
            </a:r>
            <a:b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indent="-171450">
              <a:buSzPts val="1000"/>
              <a:buFont typeface="Arial" panose="020B0604020202020204" pitchFamily="34" charset="0"/>
              <a:buChar char="•"/>
              <a:tabLst>
                <a:tab pos="457200" algn="l"/>
              </a:tabLst>
              <a:defRPr/>
            </a:pPr>
            <a:r>
              <a:rPr kumimoji="0" lang="de-DE" altLang="de-DE" sz="1050" b="0" i="0" u="none" strike="noStrike" cap="none" normalizeH="0" baseline="0" dirty="0">
                <a:ln>
                  <a:noFill/>
                </a:ln>
                <a:solidFill>
                  <a:schemeClr val="tx1"/>
                </a:solidFill>
                <a:effectLst/>
                <a:latin typeface="Arial Unicode MS"/>
              </a:rPr>
              <a:t>Verbesserte Kontrolle über den Kundenstamm und die Daten optimiert und erleichtert die Kommunikation mit den Kunden</a:t>
            </a:r>
            <a:b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050" b="0" i="0" u="none" strike="noStrike" cap="none" normalizeH="0" baseline="0" dirty="0">
                <a:ln>
                  <a:noFill/>
                </a:ln>
                <a:solidFill>
                  <a:schemeClr val="tx1"/>
                </a:solidFill>
                <a:effectLst/>
                <a:latin typeface="Arial Unicode MS"/>
              </a:rPr>
              <a:t>Allgemeine Routinen und Prozesse tragen dazu bei, Ihr Wachstumsziel zu erreichen, indem sie Risiken reduzieren und die Effizienz steigern</a:t>
            </a:r>
            <a:r>
              <a:rPr kumimoji="0" lang="de-DE" altLang="de-DE" sz="900" b="0" i="0" u="none" strike="noStrike" cap="none" normalizeH="0" baseline="0" dirty="0">
                <a:ln>
                  <a:noFill/>
                </a:ln>
                <a:solidFill>
                  <a:schemeClr val="tx1"/>
                </a:solidFill>
                <a:effectLst/>
              </a:rPr>
              <a:t> </a:t>
            </a:r>
            <a:endParaRPr kumimoji="0" lang="de-DE" altLang="de-DE" sz="2000" b="0" i="0" u="none" strike="noStrike" cap="none" normalizeH="0" baseline="0" dirty="0">
              <a:ln>
                <a:noFill/>
              </a:ln>
              <a:solidFill>
                <a:schemeClr val="tx1"/>
              </a:solidFill>
              <a:effectLst/>
              <a:latin typeface="Arial" panose="020B0604020202020204" pitchFamily="34" charset="0"/>
            </a:endParaRPr>
          </a:p>
        </p:txBody>
      </p:sp>
      <p:sp>
        <p:nvSpPr>
          <p:cNvPr id="14" name="Tekstfelt 23">
            <a:extLst>
              <a:ext uri="{FF2B5EF4-FFF2-40B4-BE49-F238E27FC236}">
                <a16:creationId xmlns:a16="http://schemas.microsoft.com/office/drawing/2014/main" id="{28630F68-263F-41D5-B90C-212F67DA4221}"/>
              </a:ext>
            </a:extLst>
          </p:cNvPr>
          <p:cNvSpPr txBox="1"/>
          <p:nvPr/>
        </p:nvSpPr>
        <p:spPr>
          <a:xfrm>
            <a:off x="401652" y="3661782"/>
            <a:ext cx="323838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200" b="1" dirty="0">
                <a:solidFill>
                  <a:srgbClr val="2B2929"/>
                </a:solidFill>
                <a:latin typeface="Arial" panose="020B0604020202020204"/>
              </a:rPr>
              <a:t>Gewünschter Effekt der Implementierung </a:t>
            </a:r>
          </a:p>
        </p:txBody>
      </p:sp>
      <p:sp>
        <p:nvSpPr>
          <p:cNvPr id="16" name="Rektangel 25">
            <a:extLst>
              <a:ext uri="{FF2B5EF4-FFF2-40B4-BE49-F238E27FC236}">
                <a16:creationId xmlns:a16="http://schemas.microsoft.com/office/drawing/2014/main" id="{B6A91C23-A7D2-4A19-9206-E6C41B4BEC02}"/>
              </a:ext>
            </a:extLst>
          </p:cNvPr>
          <p:cNvSpPr/>
          <p:nvPr/>
        </p:nvSpPr>
        <p:spPr>
          <a:xfrm>
            <a:off x="6034572" y="5108373"/>
            <a:ext cx="5681663" cy="773173"/>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7" name="Tekstfelt 23">
            <a:extLst>
              <a:ext uri="{FF2B5EF4-FFF2-40B4-BE49-F238E27FC236}">
                <a16:creationId xmlns:a16="http://schemas.microsoft.com/office/drawing/2014/main" id="{6757AE79-265B-4328-A42B-73D245582FBE}"/>
              </a:ext>
            </a:extLst>
          </p:cNvPr>
          <p:cNvSpPr txBox="1"/>
          <p:nvPr/>
        </p:nvSpPr>
        <p:spPr>
          <a:xfrm>
            <a:off x="5934385" y="4831374"/>
            <a:ext cx="73129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err="1">
                <a:ln>
                  <a:noFill/>
                </a:ln>
                <a:solidFill>
                  <a:srgbClr val="2B2929"/>
                </a:solidFill>
                <a:effectLst/>
                <a:uLnTx/>
                <a:uFillTx/>
                <a:latin typeface="Arial" panose="020B0604020202020204"/>
                <a:ea typeface="+mn-ea"/>
                <a:cs typeface="+mn-cs"/>
              </a:rPr>
              <a:t>Risiken</a:t>
            </a:r>
            <a:endPar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0" name="Trekant 29">
            <a:extLst>
              <a:ext uri="{FF2B5EF4-FFF2-40B4-BE49-F238E27FC236}">
                <a16:creationId xmlns:a16="http://schemas.microsoft.com/office/drawing/2014/main" id="{9E2A53BB-CE6C-4877-A53C-70DC56C583CD}"/>
              </a:ext>
            </a:extLst>
          </p:cNvPr>
          <p:cNvSpPr/>
          <p:nvPr/>
        </p:nvSpPr>
        <p:spPr>
          <a:xfrm rot="10800000">
            <a:off x="8558899" y="3663049"/>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rekant 29">
            <a:extLst>
              <a:ext uri="{FF2B5EF4-FFF2-40B4-BE49-F238E27FC236}">
                <a16:creationId xmlns:a16="http://schemas.microsoft.com/office/drawing/2014/main" id="{093EFAB5-304E-437D-87F4-5546616A3849}"/>
              </a:ext>
            </a:extLst>
          </p:cNvPr>
          <p:cNvSpPr/>
          <p:nvPr/>
        </p:nvSpPr>
        <p:spPr>
          <a:xfrm rot="16200000">
            <a:off x="5500153" y="4850807"/>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rekant 29">
            <a:extLst>
              <a:ext uri="{FF2B5EF4-FFF2-40B4-BE49-F238E27FC236}">
                <a16:creationId xmlns:a16="http://schemas.microsoft.com/office/drawing/2014/main" id="{D0D1551C-57F8-4D5E-BA4B-F5D95B72DC0A}"/>
              </a:ext>
            </a:extLst>
          </p:cNvPr>
          <p:cNvSpPr/>
          <p:nvPr/>
        </p:nvSpPr>
        <p:spPr>
          <a:xfrm rot="10800000">
            <a:off x="8558900" y="4906675"/>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20471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4904BCB4-E1B7-9642-89E9-BA578BDEF87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6122" y="-197766"/>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587839" y="663879"/>
            <a:ext cx="8698501" cy="6075541"/>
          </a:xfrm>
        </p:spPr>
        <p:txBody>
          <a:bodyPr>
            <a:noAutofit/>
          </a:bodyPr>
          <a:lstStyle/>
          <a:p>
            <a:br>
              <a:rPr lang="en-US" sz="6600" cap="all" dirty="0">
                <a:latin typeface="Arial Black" panose="020B0A04020102020204" pitchFamily="34" charset="0"/>
                <a:cs typeface="+mn-cs"/>
              </a:rPr>
            </a:br>
            <a:r>
              <a:rPr lang="en-US" sz="6600" cap="all" dirty="0">
                <a:latin typeface="Arial Black" panose="020B0A04020102020204" pitchFamily="34" charset="0"/>
                <a:cs typeface="+mn-cs"/>
              </a:rPr>
              <a:t>BEZIEHUNGEN SIND WICHTIG</a:t>
            </a:r>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668215" y="3228622"/>
            <a:ext cx="8510402" cy="30642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0" lang="nb-NO" sz="1000" b="0" u="none" strike="noStrike" kern="1200" cap="none" spc="0" normalizeH="0" baseline="0" noProof="0" dirty="0">
                <a:ln>
                  <a:noFill/>
                </a:ln>
                <a:solidFill>
                  <a:srgbClr val="005E58"/>
                </a:solidFill>
                <a:effectLst/>
                <a:uLnTx/>
                <a:uFillTx/>
                <a:latin typeface="Arial" panose="020B0604020202020204" pitchFamily="34" charset="0"/>
                <a:cs typeface="Arial" panose="020B0604020202020204" pitchFamily="34" charset="0"/>
              </a:rPr>
              <a:t> </a:t>
            </a:r>
          </a:p>
          <a:p>
            <a:pPr fontAlgn="base">
              <a:lnSpc>
                <a:spcPct val="120000"/>
              </a:lnSpc>
              <a:defRPr/>
            </a:pPr>
            <a:endParaRPr lang="nb-NO" sz="3100" b="0" dirty="0">
              <a:latin typeface="Arial" panose="020B0604020202020204" pitchFamily="34" charset="0"/>
              <a:cs typeface="Arial" panose="020B0604020202020204" pitchFamily="34" charset="0"/>
            </a:endParaRPr>
          </a:p>
          <a:p>
            <a:pPr fontAlgn="base">
              <a:lnSpc>
                <a:spcPct val="120000"/>
              </a:lnSpc>
              <a:defRPr/>
            </a:pPr>
            <a:r>
              <a:rPr lang="nb-NO" sz="3100" b="0" dirty="0" err="1">
                <a:latin typeface="Arial" panose="020B0604020202020204" pitchFamily="34" charset="0"/>
                <a:cs typeface="Arial" panose="020B0604020202020204" pitchFamily="34" charset="0"/>
              </a:rPr>
              <a:t>Wir</a:t>
            </a:r>
            <a:r>
              <a:rPr lang="nb-NO" sz="3100" b="0" dirty="0">
                <a:latin typeface="Arial" panose="020B0604020202020204" pitchFamily="34" charset="0"/>
                <a:cs typeface="Arial" panose="020B0604020202020204" pitchFamily="34" charset="0"/>
              </a:rPr>
              <a:t> </a:t>
            </a:r>
            <a:r>
              <a:rPr lang="nb-NO" sz="3100" b="0" dirty="0" err="1">
                <a:latin typeface="Arial" panose="020B0604020202020204" pitchFamily="34" charset="0"/>
                <a:cs typeface="Arial" panose="020B0604020202020204" pitchFamily="34" charset="0"/>
              </a:rPr>
              <a:t>helfen</a:t>
            </a:r>
            <a:r>
              <a:rPr lang="nb-NO" sz="3100" b="0" dirty="0">
                <a:latin typeface="Arial" panose="020B0604020202020204" pitchFamily="34" charset="0"/>
                <a:cs typeface="Arial" panose="020B0604020202020204" pitchFamily="34" charset="0"/>
              </a:rPr>
              <a:t> </a:t>
            </a:r>
            <a:r>
              <a:rPr lang="nb-NO" sz="3100" b="0" dirty="0" err="1">
                <a:latin typeface="Arial" panose="020B0604020202020204" pitchFamily="34" charset="0"/>
                <a:cs typeface="Arial" panose="020B0604020202020204" pitchFamily="34" charset="0"/>
              </a:rPr>
              <a:t>Ihnen</a:t>
            </a:r>
            <a:r>
              <a:rPr lang="nb-NO" sz="3100" b="0" dirty="0">
                <a:latin typeface="Arial" panose="020B0604020202020204" pitchFamily="34" charset="0"/>
                <a:cs typeface="Arial" panose="020B0604020202020204" pitchFamily="34" charset="0"/>
              </a:rPr>
              <a:t>,</a:t>
            </a:r>
          </a:p>
          <a:p>
            <a:pPr fontAlgn="base">
              <a:lnSpc>
                <a:spcPct val="120000"/>
              </a:lnSpc>
              <a:defRPr/>
            </a:pPr>
            <a:r>
              <a:rPr lang="nb-NO" sz="3100" b="0" dirty="0">
                <a:latin typeface="Arial" panose="020B0604020202020204" pitchFamily="34" charset="0"/>
                <a:cs typeface="Arial" panose="020B0604020202020204" pitchFamily="34" charset="0"/>
              </a:rPr>
              <a:t>aus </a:t>
            </a:r>
            <a:r>
              <a:rPr lang="nb-NO" sz="3100" b="0" dirty="0" err="1">
                <a:latin typeface="Arial" panose="020B0604020202020204" pitchFamily="34" charset="0"/>
                <a:cs typeface="Arial" panose="020B0604020202020204" pitchFamily="34" charset="0"/>
              </a:rPr>
              <a:t>Beziehungen</a:t>
            </a:r>
            <a:r>
              <a:rPr lang="nb-NO" sz="3100" b="0" dirty="0">
                <a:latin typeface="Arial" panose="020B0604020202020204" pitchFamily="34" charset="0"/>
                <a:cs typeface="Arial" panose="020B0604020202020204" pitchFamily="34" charset="0"/>
              </a:rPr>
              <a:t> </a:t>
            </a:r>
            <a:r>
              <a:rPr lang="nb-NO" sz="3100" b="0" dirty="0" err="1">
                <a:latin typeface="Arial" panose="020B0604020202020204" pitchFamily="34" charset="0"/>
                <a:cs typeface="Arial" panose="020B0604020202020204" pitchFamily="34" charset="0"/>
              </a:rPr>
              <a:t>Umsatz</a:t>
            </a:r>
            <a:r>
              <a:rPr lang="nb-NO" sz="3100" b="0" dirty="0">
                <a:latin typeface="Arial" panose="020B0604020202020204" pitchFamily="34" charset="0"/>
                <a:cs typeface="Arial" panose="020B0604020202020204" pitchFamily="34" charset="0"/>
              </a:rPr>
              <a:t> </a:t>
            </a:r>
            <a:r>
              <a:rPr lang="nb-NO" sz="3100" b="0" dirty="0" err="1">
                <a:latin typeface="Arial" panose="020B0604020202020204" pitchFamily="34" charset="0"/>
                <a:cs typeface="Arial" panose="020B0604020202020204" pitchFamily="34" charset="0"/>
              </a:rPr>
              <a:t>zu</a:t>
            </a:r>
            <a:r>
              <a:rPr lang="nb-NO" sz="3100" b="0" dirty="0">
                <a:latin typeface="Arial" panose="020B0604020202020204" pitchFamily="34" charset="0"/>
                <a:cs typeface="Arial" panose="020B0604020202020204" pitchFamily="34" charset="0"/>
              </a:rPr>
              <a:t> machen. </a:t>
            </a:r>
            <a:endParaRPr kumimoji="0" lang="nb-NO" sz="3000" b="0" u="none" strike="noStrike" kern="1200" cap="none" spc="0" normalizeH="0" baseline="0" noProof="0" dirty="0">
              <a:ln>
                <a:noFill/>
              </a:ln>
              <a:solidFill>
                <a:srgbClr val="005E58"/>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ct val="0"/>
              </a:spcBef>
              <a:spcAft>
                <a:spcPts val="0"/>
              </a:spcAft>
              <a:buClrTx/>
              <a:buSzTx/>
              <a:buFontTx/>
              <a:buNone/>
              <a:tabLst/>
              <a:defRPr/>
            </a:pPr>
            <a:endParaRPr kumimoji="0" lang="nb-NO" sz="3200" b="0" u="none" strike="noStrike" kern="1200" cap="none" spc="0" normalizeH="0" baseline="0" noProof="0" dirty="0">
              <a:ln>
                <a:noFill/>
              </a:ln>
              <a:solidFill>
                <a:srgbClr val="005E58"/>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102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3B6E077-0FA2-4EDA-9F56-EDD0C98CFD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42559" y="2406650"/>
            <a:ext cx="10287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E813F35B-B199-40CC-BD72-F3EDD94FE7BF}"/>
              </a:ext>
            </a:extLst>
          </p:cNvPr>
          <p:cNvSpPr txBox="1">
            <a:spLocks/>
          </p:cNvSpPr>
          <p:nvPr/>
        </p:nvSpPr>
        <p:spPr>
          <a:xfrm>
            <a:off x="1051732" y="3674837"/>
            <a:ext cx="7417354" cy="2202548"/>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90000"/>
              </a:lnSpc>
              <a:spcBef>
                <a:spcPct val="0"/>
              </a:spcBef>
              <a:spcAft>
                <a:spcPts val="0"/>
              </a:spcAft>
              <a:buClrTx/>
              <a:buSzTx/>
              <a:buFontTx/>
              <a:buNone/>
              <a:tabLst/>
              <a:defRPr/>
            </a:pPr>
            <a:r>
              <a:rPr lang="en-US" sz="3200" dirty="0" err="1">
                <a:latin typeface="Arial" panose="020B0604020202020204" pitchFamily="34" charset="0"/>
                <a:cs typeface="Arial" panose="020B0604020202020204" pitchFamily="34" charset="0"/>
              </a:rPr>
              <a:t>Beim</a:t>
            </a:r>
            <a:r>
              <a:rPr lang="en-US" sz="3200" dirty="0">
                <a:latin typeface="Arial" panose="020B0604020202020204" pitchFamily="34" charset="0"/>
                <a:cs typeface="Arial" panose="020B0604020202020204" pitchFamily="34" charset="0"/>
              </a:rPr>
              <a:t> CRM </a:t>
            </a:r>
            <a:r>
              <a:rPr lang="en-US" sz="3200" dirty="0" err="1">
                <a:latin typeface="Arial" panose="020B0604020202020204" pitchFamily="34" charset="0"/>
                <a:cs typeface="Arial" panose="020B0604020202020204" pitchFamily="34" charset="0"/>
              </a:rPr>
              <a:t>geht</a:t>
            </a:r>
            <a:r>
              <a:rPr lang="en-US" sz="3200" dirty="0">
                <a:latin typeface="Arial" panose="020B0604020202020204" pitchFamily="34" charset="0"/>
                <a:cs typeface="Arial" panose="020B0604020202020204" pitchFamily="34" charset="0"/>
              </a:rPr>
              <a:t> es </a:t>
            </a:r>
            <a:r>
              <a:rPr lang="en-US" sz="3200" dirty="0" err="1">
                <a:latin typeface="Arial" panose="020B0604020202020204" pitchFamily="34" charset="0"/>
                <a:cs typeface="Arial" panose="020B0604020202020204" pitchFamily="34" charset="0"/>
              </a:rPr>
              <a:t>darum</a:t>
            </a:r>
            <a:r>
              <a:rPr lang="en-US" sz="3200" dirty="0">
                <a:latin typeface="Arial" panose="020B0604020202020204" pitchFamily="34" charset="0"/>
                <a:cs typeface="Arial" panose="020B0604020202020204" pitchFamily="34" charset="0"/>
              </a:rPr>
              <a:t>, den</a:t>
            </a:r>
            <a:r>
              <a:rPr lang="de-DE" altLang="de-DE" sz="3200" dirty="0">
                <a:latin typeface="Arial" panose="020B0604020202020204" pitchFamily="34" charset="0"/>
                <a:cs typeface="Arial" panose="020B0604020202020204" pitchFamily="34" charset="0"/>
              </a:rPr>
              <a:t> Wert des Unternehmens</a:t>
            </a:r>
            <a:r>
              <a:rPr lang="en-US" sz="3200" dirty="0">
                <a:latin typeface="Arial" panose="020B0604020202020204" pitchFamily="34" charset="0"/>
                <a:cs typeface="Arial" panose="020B0604020202020204" pitchFamily="34" charset="0"/>
              </a:rPr>
              <a:t> </a:t>
            </a:r>
            <a:r>
              <a:rPr lang="de-DE" altLang="de-DE" sz="3200" dirty="0">
                <a:latin typeface="Arial" panose="020B0604020202020204" pitchFamily="34" charset="0"/>
                <a:cs typeface="Arial" panose="020B0604020202020204" pitchFamily="34" charset="0"/>
              </a:rPr>
              <a:t>durch die systematische Entwicklung des Kundenportfolios zu maximieren.</a:t>
            </a:r>
            <a:b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br>
            <a:endPar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endParaRPr>
          </a:p>
          <a:p>
            <a:pPr marL="0" marR="0" lvl="0" indent="0" algn="l" defTabSz="914400" rtl="0" eaLnBrk="1" fontAlgn="base" latinLnBrk="0" hangingPunct="1">
              <a:lnSpc>
                <a:spcPct val="90000"/>
              </a:lnSpc>
              <a:spcBef>
                <a:spcPct val="0"/>
              </a:spcBef>
              <a:spcAft>
                <a:spcPts val="0"/>
              </a:spcAft>
              <a:buClrTx/>
              <a:buSzTx/>
              <a:buFontTx/>
              <a:buNone/>
              <a:tabLst/>
              <a:defRPr/>
            </a:pPr>
            <a: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t>Quelle: </a:t>
            </a:r>
            <a:r>
              <a:rPr kumimoji="0" lang="en-US" sz="1400" b="1" i="1" u="none" strike="noStrike" kern="1200" cap="none" spc="0" normalizeH="0" baseline="0" noProof="0" dirty="0" err="1">
                <a:ln>
                  <a:noFill/>
                </a:ln>
                <a:solidFill>
                  <a:srgbClr val="24866E"/>
                </a:solidFill>
                <a:effectLst/>
                <a:uLnTx/>
                <a:uFillTx/>
                <a:latin typeface="Arial" panose="020B0604020202020204"/>
                <a:ea typeface="+mj-ea"/>
                <a:cs typeface="+mn-cs"/>
              </a:rPr>
              <a:t>MarkUp</a:t>
            </a:r>
            <a: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t> Consulting</a:t>
            </a:r>
            <a:endParaRPr kumimoji="0" lang="en-US" sz="1600" b="1" i="1" u="none" strike="noStrike" kern="1200" cap="none" spc="0" normalizeH="0" baseline="0" noProof="0" dirty="0">
              <a:ln>
                <a:noFill/>
              </a:ln>
              <a:solidFill>
                <a:srgbClr val="24866E"/>
              </a:solidFill>
              <a:effectLst/>
              <a:uLnTx/>
              <a:uFillTx/>
              <a:latin typeface="Arial" panose="020B0604020202020204"/>
              <a:ea typeface="+mj-ea"/>
              <a:cs typeface="+mn-cs"/>
            </a:endParaRPr>
          </a:p>
        </p:txBody>
      </p:sp>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480333" y="1140880"/>
            <a:ext cx="6905726" cy="2533958"/>
          </a:xfrm>
        </p:spPr>
        <p:txBody>
          <a:bodyPr>
            <a:normAutofit fontScale="90000"/>
          </a:bodyPr>
          <a:lstStyle/>
          <a:p>
            <a:pPr algn="ctr"/>
            <a:r>
              <a:rPr lang="en-US" sz="23900" dirty="0">
                <a:latin typeface="+mn-lt"/>
                <a:cs typeface="+mn-cs"/>
              </a:rPr>
              <a:t>CRM</a:t>
            </a:r>
            <a:endParaRPr lang="en-US" sz="23900" dirty="0"/>
          </a:p>
        </p:txBody>
      </p:sp>
    </p:spTree>
    <p:extLst>
      <p:ext uri="{BB962C8B-B14F-4D97-AF65-F5344CB8AC3E}">
        <p14:creationId xmlns:p14="http://schemas.microsoft.com/office/powerpoint/2010/main" val="2955388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29201FBA-2F02-415C-941D-32E2234444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42559" y="2396886"/>
            <a:ext cx="10287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2D574313-ABE3-AD42-A375-F742988F1EFA}"/>
              </a:ext>
            </a:extLst>
          </p:cNvPr>
          <p:cNvSpPr>
            <a:spLocks noGrp="1"/>
          </p:cNvSpPr>
          <p:nvPr>
            <p:ph type="title"/>
          </p:nvPr>
        </p:nvSpPr>
        <p:spPr>
          <a:xfrm>
            <a:off x="827100" y="655717"/>
            <a:ext cx="10972223" cy="1117532"/>
          </a:xfrm>
        </p:spPr>
        <p:txBody>
          <a:bodyPr>
            <a:normAutofit/>
          </a:bodyPr>
          <a:lstStyle/>
          <a:p>
            <a:r>
              <a:rPr lang="de-DE" altLang="de-DE" sz="4200" dirty="0"/>
              <a:t>Wie wollen Sie Ihren Wert steigern? </a:t>
            </a:r>
            <a:endParaRPr lang="en-GB" sz="4200" dirty="0"/>
          </a:p>
        </p:txBody>
      </p:sp>
      <p:cxnSp>
        <p:nvCxnSpPr>
          <p:cNvPr id="15" name="Straight Arrow Connector 14">
            <a:extLst>
              <a:ext uri="{FF2B5EF4-FFF2-40B4-BE49-F238E27FC236}">
                <a16:creationId xmlns:a16="http://schemas.microsoft.com/office/drawing/2014/main" id="{86D50C93-363B-EA49-AC44-249A480C9619}"/>
              </a:ext>
            </a:extLst>
          </p:cNvPr>
          <p:cNvCxnSpPr/>
          <p:nvPr/>
        </p:nvCxnSpPr>
        <p:spPr>
          <a:xfrm>
            <a:off x="1586753" y="5432612"/>
            <a:ext cx="901849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3B9E850-DF27-554B-908F-E8AE1B5B2EA7}"/>
              </a:ext>
            </a:extLst>
          </p:cNvPr>
          <p:cNvCxnSpPr/>
          <p:nvPr/>
        </p:nvCxnSpPr>
        <p:spPr>
          <a:xfrm flipV="1">
            <a:off x="1586753" y="2411506"/>
            <a:ext cx="0" cy="3021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3">
            <a:extLst>
              <a:ext uri="{FF2B5EF4-FFF2-40B4-BE49-F238E27FC236}">
                <a16:creationId xmlns:a16="http://schemas.microsoft.com/office/drawing/2014/main" id="{05919749-E529-5945-8E70-0E877966590C}"/>
              </a:ext>
            </a:extLst>
          </p:cNvPr>
          <p:cNvSpPr/>
          <p:nvPr/>
        </p:nvSpPr>
        <p:spPr>
          <a:xfrm>
            <a:off x="3721266" y="3244419"/>
            <a:ext cx="5183891" cy="1499259"/>
          </a:xfrm>
          <a:prstGeom prst="roundRect">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991" tIns="71991" rIns="71991" bIns="7199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Kundenportfolio</a:t>
            </a:r>
            <a:endParaRPr kumimoji="0" lang="en-GB"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4676205E-C748-BB4E-8A98-91325904479E}"/>
              </a:ext>
            </a:extLst>
          </p:cNvPr>
          <p:cNvCxnSpPr>
            <a:cxnSpLocks/>
            <a:stCxn id="25" idx="3"/>
          </p:cNvCxnSpPr>
          <p:nvPr/>
        </p:nvCxnSpPr>
        <p:spPr>
          <a:xfrm>
            <a:off x="2934021" y="3938857"/>
            <a:ext cx="725219" cy="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D5C29E7-B57C-1C4E-833D-27A9DFFE0F46}"/>
              </a:ext>
            </a:extLst>
          </p:cNvPr>
          <p:cNvCxnSpPr>
            <a:cxnSpLocks/>
          </p:cNvCxnSpPr>
          <p:nvPr/>
        </p:nvCxnSpPr>
        <p:spPr>
          <a:xfrm flipV="1">
            <a:off x="6313212" y="2567894"/>
            <a:ext cx="7417" cy="64090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CC672C-8228-9F4A-8778-D08F9F4BB4EA}"/>
              </a:ext>
            </a:extLst>
          </p:cNvPr>
          <p:cNvCxnSpPr>
            <a:cxnSpLocks/>
          </p:cNvCxnSpPr>
          <p:nvPr/>
        </p:nvCxnSpPr>
        <p:spPr>
          <a:xfrm flipH="1">
            <a:off x="6313216" y="4797632"/>
            <a:ext cx="4457" cy="601264"/>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3DADA00-6016-9548-A63C-6B5914E5BAF3}"/>
              </a:ext>
            </a:extLst>
          </p:cNvPr>
          <p:cNvSpPr txBox="1"/>
          <p:nvPr/>
        </p:nvSpPr>
        <p:spPr>
          <a:xfrm>
            <a:off x="895000" y="1961008"/>
            <a:ext cx="14749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Kundenwert</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E4E233A9-3C47-FD46-913A-A9A87C1CD588}"/>
              </a:ext>
            </a:extLst>
          </p:cNvPr>
          <p:cNvSpPr txBox="1"/>
          <p:nvPr/>
        </p:nvSpPr>
        <p:spPr>
          <a:xfrm>
            <a:off x="10605247" y="5111542"/>
            <a:ext cx="1494548"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Lebensdauer</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des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Kunden</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DF9D6E19-EE14-3642-B043-F71147913013}"/>
              </a:ext>
            </a:extLst>
          </p:cNvPr>
          <p:cNvSpPr txBox="1"/>
          <p:nvPr/>
        </p:nvSpPr>
        <p:spPr>
          <a:xfrm>
            <a:off x="1551097" y="3646469"/>
            <a:ext cx="1382924"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Neukunden</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gewinnen</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6D85CC7-B2A7-6446-ACDD-6A6924661D13}"/>
              </a:ext>
            </a:extLst>
          </p:cNvPr>
          <p:cNvSpPr txBox="1"/>
          <p:nvPr/>
        </p:nvSpPr>
        <p:spPr>
          <a:xfrm>
            <a:off x="9559534" y="3646470"/>
            <a:ext cx="2315648"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Kundenabwanderung</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reduzieren</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66006CF2-4BED-E243-A7AC-FEF54A2C0F44}"/>
              </a:ext>
            </a:extLst>
          </p:cNvPr>
          <p:cNvSpPr txBox="1"/>
          <p:nvPr/>
        </p:nvSpPr>
        <p:spPr>
          <a:xfrm>
            <a:off x="4869989" y="2171615"/>
            <a:ext cx="2970028" cy="3385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Bestandskundenverkäufe</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2A1BF1F7-4018-9642-8744-119AA9F09653}"/>
              </a:ext>
            </a:extLst>
          </p:cNvPr>
          <p:cNvSpPr txBox="1"/>
          <p:nvPr/>
        </p:nvSpPr>
        <p:spPr>
          <a:xfrm>
            <a:off x="4869989" y="5641793"/>
            <a:ext cx="2886440"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Trennung</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von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nicht</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profitablen</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Kunden</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34C8813F-03DB-AB4A-8DCD-06250613869C}"/>
              </a:ext>
            </a:extLst>
          </p:cNvPr>
          <p:cNvSpPr txBox="1"/>
          <p:nvPr/>
        </p:nvSpPr>
        <p:spPr>
          <a:xfrm>
            <a:off x="246229" y="6408924"/>
            <a:ext cx="26875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Quelle: </a:t>
            </a:r>
            <a:r>
              <a:rPr kumimoji="0" lang="en-GB" sz="1100" b="0" i="1" u="none" strike="noStrike" kern="1200" cap="none" spc="0" normalizeH="0" baseline="0" noProof="0" dirty="0" err="1">
                <a:ln>
                  <a:noFill/>
                </a:ln>
                <a:solidFill>
                  <a:srgbClr val="2B2929"/>
                </a:solidFill>
                <a:effectLst/>
                <a:uLnTx/>
                <a:uFillTx/>
                <a:latin typeface="Arial" panose="020B0604020202020204" pitchFamily="34" charset="0"/>
                <a:ea typeface="+mn-ea"/>
                <a:cs typeface="Arial" panose="020B0604020202020204" pitchFamily="34" charset="0"/>
              </a:rPr>
              <a:t>MarkUp</a:t>
            </a:r>
            <a:r>
              <a:rPr kumimoji="0" lang="en-GB" sz="1100" b="0" i="1"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 Consulting
</a:t>
            </a:r>
          </a:p>
        </p:txBody>
      </p:sp>
      <p:cxnSp>
        <p:nvCxnSpPr>
          <p:cNvPr id="30" name="Straight Arrow Connector 29">
            <a:extLst>
              <a:ext uri="{FF2B5EF4-FFF2-40B4-BE49-F238E27FC236}">
                <a16:creationId xmlns:a16="http://schemas.microsoft.com/office/drawing/2014/main" id="{37C81703-32BE-4C99-994F-876A554BBC8E}"/>
              </a:ext>
            </a:extLst>
          </p:cNvPr>
          <p:cNvCxnSpPr>
            <a:cxnSpLocks/>
          </p:cNvCxnSpPr>
          <p:nvPr/>
        </p:nvCxnSpPr>
        <p:spPr>
          <a:xfrm flipH="1" flipV="1">
            <a:off x="8972369" y="3994047"/>
            <a:ext cx="836771" cy="1"/>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326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3BAD0C62-E164-485C-9BAD-D2AC1E68E76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1274716">
            <a:off x="4991100" y="-542788"/>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907754" y="1077204"/>
            <a:ext cx="6199867" cy="5476197"/>
          </a:xfrm>
        </p:spPr>
        <p:txBody>
          <a:bodyPr>
            <a:normAutofit/>
          </a:bodyPr>
          <a:lstStyle/>
          <a:p>
            <a:r>
              <a:rPr lang="en-US" sz="7200" dirty="0">
                <a:latin typeface="+mn-lt"/>
                <a:cs typeface="+mn-cs"/>
              </a:rPr>
              <a:t>CRM IST STRATEGIE</a:t>
            </a:r>
            <a:endParaRPr lang="en-US" sz="7200" dirty="0"/>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907754" y="3494812"/>
            <a:ext cx="9613490" cy="24652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fontAlgn="base">
              <a:lnSpc>
                <a:spcPct val="100000"/>
              </a:lnSpc>
            </a:pPr>
            <a:r>
              <a:rPr lang="en-US" sz="3200" dirty="0" err="1">
                <a:latin typeface="Arial" panose="020B0604020202020204"/>
                <a:cs typeface="+mn-cs"/>
              </a:rPr>
              <a:t>Wer</a:t>
            </a:r>
            <a:r>
              <a:rPr lang="en-US" sz="3200" dirty="0">
                <a:latin typeface="Arial" panose="020B0604020202020204"/>
                <a:cs typeface="+mn-cs"/>
              </a:rPr>
              <a:t> </a:t>
            </a:r>
            <a:r>
              <a:rPr lang="en-US" sz="3200" dirty="0" err="1">
                <a:latin typeface="Arial" panose="020B0604020202020204"/>
                <a:cs typeface="+mn-cs"/>
              </a:rPr>
              <a:t>wollen</a:t>
            </a:r>
            <a:r>
              <a:rPr lang="en-US" sz="3200" dirty="0">
                <a:latin typeface="Arial" panose="020B0604020202020204"/>
                <a:cs typeface="+mn-cs"/>
              </a:rPr>
              <a:t> Sie sein? </a:t>
            </a:r>
            <a:br>
              <a:rPr lang="en-US" sz="3200" dirty="0">
                <a:latin typeface="Arial" panose="020B0604020202020204"/>
                <a:cs typeface="+mn-cs"/>
              </a:rPr>
            </a:br>
            <a:r>
              <a:rPr lang="en-US" sz="3200" dirty="0" err="1">
                <a:latin typeface="Arial" panose="020B0604020202020204"/>
                <a:cs typeface="+mn-cs"/>
              </a:rPr>
              <a:t>Für</a:t>
            </a:r>
            <a:r>
              <a:rPr lang="en-US" sz="3200" dirty="0">
                <a:latin typeface="Arial" panose="020B0604020202020204"/>
                <a:cs typeface="+mn-cs"/>
              </a:rPr>
              <a:t> wen? </a:t>
            </a:r>
            <a:br>
              <a:rPr lang="en-US" sz="3200" dirty="0">
                <a:latin typeface="Arial" panose="020B0604020202020204"/>
                <a:cs typeface="+mn-cs"/>
              </a:rPr>
            </a:br>
            <a:r>
              <a:rPr lang="en-US" sz="3200" dirty="0">
                <a:latin typeface="Arial" panose="020B0604020202020204"/>
                <a:cs typeface="+mn-cs"/>
              </a:rPr>
              <a:t>Wie?</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nb-NO" sz="3200" b="1" i="0" u="none" strike="noStrike" kern="1200" cap="none" spc="0" normalizeH="0" baseline="0" noProof="0" dirty="0">
              <a:ln>
                <a:noFill/>
              </a:ln>
              <a:solidFill>
                <a:srgbClr val="005E58"/>
              </a:solidFill>
              <a:effectLst/>
              <a:uLnTx/>
              <a:uFillTx/>
              <a:latin typeface="Arial" panose="020B0604020202020204"/>
              <a:ea typeface="+mj-ea"/>
              <a:cs typeface="+mn-cs"/>
            </a:endParaRPr>
          </a:p>
          <a:p>
            <a:pPr fontAlgn="base">
              <a:lnSpc>
                <a:spcPct val="100000"/>
              </a:lnSpc>
            </a:pPr>
            <a:r>
              <a:rPr lang="nb-NO" sz="3200" dirty="0" err="1">
                <a:latin typeface="Arial" panose="020B0604020202020204"/>
                <a:cs typeface="+mn-cs"/>
              </a:rPr>
              <a:t>Jeder</a:t>
            </a:r>
            <a:r>
              <a:rPr lang="nb-NO" sz="3200" dirty="0">
                <a:latin typeface="Arial" panose="020B0604020202020204"/>
                <a:cs typeface="+mn-cs"/>
              </a:rPr>
              <a:t> CRM-</a:t>
            </a:r>
            <a:r>
              <a:rPr lang="nb-NO" sz="3200" dirty="0" err="1">
                <a:latin typeface="Arial" panose="020B0604020202020204"/>
                <a:cs typeface="+mn-cs"/>
              </a:rPr>
              <a:t>Erfolg</a:t>
            </a:r>
            <a:r>
              <a:rPr lang="nb-NO" sz="3200" dirty="0">
                <a:latin typeface="Arial" panose="020B0604020202020204"/>
                <a:cs typeface="+mn-cs"/>
              </a:rPr>
              <a:t> </a:t>
            </a:r>
            <a:r>
              <a:rPr lang="nb-NO" sz="3200" dirty="0" err="1">
                <a:latin typeface="Arial" panose="020B0604020202020204"/>
                <a:cs typeface="+mn-cs"/>
              </a:rPr>
              <a:t>beginnt</a:t>
            </a:r>
            <a:r>
              <a:rPr lang="nb-NO" sz="3200" dirty="0">
                <a:latin typeface="Arial" panose="020B0604020202020204"/>
                <a:cs typeface="+mn-cs"/>
              </a:rPr>
              <a:t> </a:t>
            </a:r>
            <a:r>
              <a:rPr lang="nb-NO" sz="3200" dirty="0" err="1">
                <a:latin typeface="Arial" panose="020B0604020202020204"/>
                <a:cs typeface="+mn-cs"/>
              </a:rPr>
              <a:t>mit</a:t>
            </a:r>
            <a:r>
              <a:rPr lang="nb-NO" sz="3200" dirty="0">
                <a:latin typeface="Arial" panose="020B0604020202020204"/>
                <a:cs typeface="+mn-cs"/>
              </a:rPr>
              <a:t> </a:t>
            </a:r>
            <a:r>
              <a:rPr lang="nb-NO" sz="3200" dirty="0" err="1">
                <a:latin typeface="Arial" panose="020B0604020202020204"/>
                <a:cs typeface="+mn-cs"/>
              </a:rPr>
              <a:t>einem</a:t>
            </a:r>
            <a:r>
              <a:rPr lang="nb-NO" sz="3200" dirty="0">
                <a:latin typeface="Arial" panose="020B0604020202020204"/>
                <a:cs typeface="+mn-cs"/>
              </a:rPr>
              <a:t> klaren </a:t>
            </a:r>
            <a:r>
              <a:rPr lang="nb-NO" sz="3200" dirty="0" err="1">
                <a:latin typeface="Arial" panose="020B0604020202020204"/>
                <a:cs typeface="+mn-cs"/>
              </a:rPr>
              <a:t>Ziel</a:t>
            </a:r>
            <a:r>
              <a:rPr lang="nb-NO" sz="3200" dirty="0">
                <a:latin typeface="Arial" panose="020B0604020202020204"/>
                <a:cs typeface="+mn-cs"/>
              </a:rPr>
              <a:t>!</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nb-NO" sz="3200" b="1" i="0" u="none" strike="noStrike" kern="1200" cap="none" spc="0" normalizeH="0" baseline="0" noProof="0" dirty="0">
              <a:ln>
                <a:noFill/>
              </a:ln>
              <a:solidFill>
                <a:srgbClr val="005E58"/>
              </a:solidFill>
              <a:effectLst/>
              <a:uLnTx/>
              <a:uFillTx/>
              <a:latin typeface="Arial" panose="020B0604020202020204"/>
              <a:ea typeface="+mj-ea"/>
              <a:cs typeface="+mn-cs"/>
            </a:endParaRPr>
          </a:p>
        </p:txBody>
      </p:sp>
    </p:spTree>
    <p:extLst>
      <p:ext uri="{BB962C8B-B14F-4D97-AF65-F5344CB8AC3E}">
        <p14:creationId xmlns:p14="http://schemas.microsoft.com/office/powerpoint/2010/main" val="719236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0B38037-4676-4D40-8A8E-61145D124E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6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E9D11B6-C052-4DD4-8150-3C8257AF502E}"/>
              </a:ext>
            </a:extLst>
          </p:cNvPr>
          <p:cNvSpPr>
            <a:spLocks noGrp="1"/>
          </p:cNvSpPr>
          <p:nvPr>
            <p:ph type="title"/>
          </p:nvPr>
        </p:nvSpPr>
        <p:spPr>
          <a:xfrm>
            <a:off x="-12083" y="3004632"/>
            <a:ext cx="4129281" cy="1454081"/>
          </a:xfrm>
        </p:spPr>
        <p:txBody>
          <a:bodyPr>
            <a:noAutofit/>
          </a:bodyPr>
          <a:lstStyle/>
          <a:p>
            <a:pPr algn="ctr"/>
            <a:r>
              <a:rPr lang="en-US" b="0" dirty="0"/>
              <a:t>MITARBEITER </a:t>
            </a:r>
          </a:p>
        </p:txBody>
      </p:sp>
      <p:sp>
        <p:nvSpPr>
          <p:cNvPr id="4" name="Title 1">
            <a:extLst>
              <a:ext uri="{FF2B5EF4-FFF2-40B4-BE49-F238E27FC236}">
                <a16:creationId xmlns:a16="http://schemas.microsoft.com/office/drawing/2014/main" id="{38911268-C40A-492A-A733-52CF3FF8E118}"/>
              </a:ext>
            </a:extLst>
          </p:cNvPr>
          <p:cNvSpPr txBox="1">
            <a:spLocks/>
          </p:cNvSpPr>
          <p:nvPr/>
        </p:nvSpPr>
        <p:spPr>
          <a:xfrm>
            <a:off x="8182022" y="3004632"/>
            <a:ext cx="3761623" cy="14540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Black" panose="020B0604020202020204" pitchFamily="34" charset="0"/>
                <a:ea typeface="+mj-ea"/>
              </a:rPr>
              <a:t>KUNDEN</a:t>
            </a:r>
          </a:p>
        </p:txBody>
      </p:sp>
      <p:sp>
        <p:nvSpPr>
          <p:cNvPr id="3" name="Rectangle 2">
            <a:extLst>
              <a:ext uri="{FF2B5EF4-FFF2-40B4-BE49-F238E27FC236}">
                <a16:creationId xmlns:a16="http://schemas.microsoft.com/office/drawing/2014/main" id="{01116BFD-1B1D-4D08-B058-096229BD5C4B}"/>
              </a:ext>
            </a:extLst>
          </p:cNvPr>
          <p:cNvSpPr/>
          <p:nvPr/>
        </p:nvSpPr>
        <p:spPr>
          <a:xfrm>
            <a:off x="4342541" y="922492"/>
            <a:ext cx="938676" cy="914400"/>
          </a:xfrm>
          <a:prstGeom prst="rect">
            <a:avLst/>
          </a:prstGeom>
          <a:solidFill>
            <a:srgbClr val="D4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FB9031F4-0B37-4B7B-9335-8F73C632F5DD}"/>
              </a:ext>
            </a:extLst>
          </p:cNvPr>
          <p:cNvSpPr/>
          <p:nvPr/>
        </p:nvSpPr>
        <p:spPr>
          <a:xfrm>
            <a:off x="6987287" y="2183500"/>
            <a:ext cx="938676" cy="914400"/>
          </a:xfrm>
          <a:prstGeom prst="rect">
            <a:avLst/>
          </a:prstGeom>
          <a:solidFill>
            <a:srgbClr val="85A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BA2B018B-4936-4C68-8ED8-4CD096FD3E7B}"/>
              </a:ext>
            </a:extLst>
          </p:cNvPr>
          <p:cNvSpPr/>
          <p:nvPr/>
        </p:nvSpPr>
        <p:spPr>
          <a:xfrm>
            <a:off x="5993316" y="0"/>
            <a:ext cx="23466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A19D3C8B-0383-42AA-A858-D48EE2B68CA6}"/>
              </a:ext>
            </a:extLst>
          </p:cNvPr>
          <p:cNvSpPr/>
          <p:nvPr/>
        </p:nvSpPr>
        <p:spPr>
          <a:xfrm>
            <a:off x="4094722" y="605554"/>
            <a:ext cx="234669" cy="540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CD58747-32B2-4EB7-9894-2A83F381384C}"/>
              </a:ext>
            </a:extLst>
          </p:cNvPr>
          <p:cNvSpPr/>
          <p:nvPr/>
        </p:nvSpPr>
        <p:spPr>
          <a:xfrm>
            <a:off x="7921581" y="605554"/>
            <a:ext cx="234669" cy="540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3E42CD34-B331-44B7-85F7-68D37B434042}"/>
              </a:ext>
            </a:extLst>
          </p:cNvPr>
          <p:cNvSpPr/>
          <p:nvPr/>
        </p:nvSpPr>
        <p:spPr>
          <a:xfrm rot="5400000">
            <a:off x="6018435" y="1290259"/>
            <a:ext cx="234669" cy="3971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3B1A62F5-36CE-4149-8E55-64B87D2CFADE}"/>
              </a:ext>
            </a:extLst>
          </p:cNvPr>
          <p:cNvSpPr/>
          <p:nvPr/>
        </p:nvSpPr>
        <p:spPr>
          <a:xfrm rot="5400000">
            <a:off x="5984384" y="-1310065"/>
            <a:ext cx="279172" cy="4064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5A0B6367-7D75-4DE3-8AB1-0FAC6AD0DC74}"/>
              </a:ext>
            </a:extLst>
          </p:cNvPr>
          <p:cNvSpPr/>
          <p:nvPr/>
        </p:nvSpPr>
        <p:spPr>
          <a:xfrm rot="5400000">
            <a:off x="5977300" y="3756894"/>
            <a:ext cx="279172" cy="451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BBE01A40-464F-4B0C-B20B-1728D571EC22}"/>
              </a:ext>
            </a:extLst>
          </p:cNvPr>
          <p:cNvSpPr/>
          <p:nvPr/>
        </p:nvSpPr>
        <p:spPr>
          <a:xfrm rot="5400000">
            <a:off x="5939581" y="3902591"/>
            <a:ext cx="279172" cy="385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itle 1">
            <a:extLst>
              <a:ext uri="{FF2B5EF4-FFF2-40B4-BE49-F238E27FC236}">
                <a16:creationId xmlns:a16="http://schemas.microsoft.com/office/drawing/2014/main" id="{6123FE37-F537-482C-A88D-8E315EE4E6D1}"/>
              </a:ext>
            </a:extLst>
          </p:cNvPr>
          <p:cNvSpPr txBox="1">
            <a:spLocks/>
          </p:cNvSpPr>
          <p:nvPr/>
        </p:nvSpPr>
        <p:spPr>
          <a:xfrm>
            <a:off x="4473391" y="1043660"/>
            <a:ext cx="3448189" cy="145408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EF7545"/>
                </a:solidFill>
                <a:effectLst/>
                <a:uLnTx/>
                <a:uFillTx/>
                <a:latin typeface="Arial Black" panose="020B0604020202020204" pitchFamily="34" charset="0"/>
                <a:ea typeface="+mj-ea"/>
              </a:rPr>
              <a:t>CRM</a:t>
            </a:r>
          </a:p>
        </p:txBody>
      </p:sp>
    </p:spTree>
    <p:extLst>
      <p:ext uri="{BB962C8B-B14F-4D97-AF65-F5344CB8AC3E}">
        <p14:creationId xmlns:p14="http://schemas.microsoft.com/office/powerpoint/2010/main" val="4086725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DB09A9-9E75-40A1-B29C-3B825DCCF2D2}"/>
              </a:ext>
            </a:extLst>
          </p:cNvPr>
          <p:cNvSpPr/>
          <p:nvPr/>
        </p:nvSpPr>
        <p:spPr>
          <a:xfrm>
            <a:off x="-2" y="0"/>
            <a:ext cx="12192000" cy="6858000"/>
          </a:xfrm>
          <a:prstGeom prst="rect">
            <a:avLst/>
          </a:prstGeom>
          <a:solidFill>
            <a:schemeClr val="accent5">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1D8D2789-F735-461B-B003-037B9145737B}"/>
              </a:ext>
            </a:extLst>
          </p:cNvPr>
          <p:cNvSpPr txBox="1">
            <a:spLocks/>
          </p:cNvSpPr>
          <p:nvPr/>
        </p:nvSpPr>
        <p:spPr>
          <a:xfrm>
            <a:off x="635494" y="5541959"/>
            <a:ext cx="9416788" cy="12702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chemeClr val="bg1"/>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srgbClr val="005E58"/>
              </a:solidFill>
              <a:effectLst/>
              <a:uLnTx/>
              <a:uFillTx/>
              <a:latin typeface="Arial Black" panose="020B0604020202020204" pitchFamily="34" charset="0"/>
              <a:ea typeface="+mj-ea"/>
            </a:endParaRPr>
          </a:p>
        </p:txBody>
      </p:sp>
      <p:pic>
        <p:nvPicPr>
          <p:cNvPr id="9" name="Picture 8" descr="A picture containing food, drawing&#10;&#10;Description automatically generated">
            <a:extLst>
              <a:ext uri="{FF2B5EF4-FFF2-40B4-BE49-F238E27FC236}">
                <a16:creationId xmlns:a16="http://schemas.microsoft.com/office/drawing/2014/main" id="{97133B6D-536A-4872-95B1-8A2169E248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
        <p:nvSpPr>
          <p:cNvPr id="11" name="Title 4">
            <a:extLst>
              <a:ext uri="{FF2B5EF4-FFF2-40B4-BE49-F238E27FC236}">
                <a16:creationId xmlns:a16="http://schemas.microsoft.com/office/drawing/2014/main" id="{26A49339-7E09-4D1D-88AF-16DB896C5E94}"/>
              </a:ext>
            </a:extLst>
          </p:cNvPr>
          <p:cNvSpPr txBox="1">
            <a:spLocks/>
          </p:cNvSpPr>
          <p:nvPr/>
        </p:nvSpPr>
        <p:spPr>
          <a:xfrm>
            <a:off x="727007" y="5035851"/>
            <a:ext cx="8675547" cy="17764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chemeClr val="bg1"/>
                </a:solidFill>
                <a:latin typeface="Arial Black" panose="020B0604020202020204" pitchFamily="34" charset="0"/>
                <a:ea typeface="+mj-ea"/>
                <a:cs typeface="Arial Black" panose="020B0604020202020204" pitchFamily="34" charset="0"/>
              </a:defRPr>
            </a:lvl1pPr>
          </a:lstStyle>
          <a:p>
            <a:r>
              <a:rPr lang="en-US" sz="2800" dirty="0">
                <a:solidFill>
                  <a:srgbClr val="005E58"/>
                </a:solidFill>
                <a:latin typeface="Arial" panose="020B0604020202020204" pitchFamily="34" charset="0"/>
                <a:cs typeface="Arial" panose="020B0604020202020204" pitchFamily="34" charset="0"/>
              </a:rPr>
              <a:t>Wie </a:t>
            </a:r>
            <a:r>
              <a:rPr lang="en-US" sz="2800" dirty="0" err="1">
                <a:solidFill>
                  <a:srgbClr val="005E58"/>
                </a:solidFill>
                <a:latin typeface="Arial" panose="020B0604020202020204" pitchFamily="34" charset="0"/>
                <a:cs typeface="Arial" panose="020B0604020202020204" pitchFamily="34" charset="0"/>
              </a:rPr>
              <a:t>sieht</a:t>
            </a:r>
            <a:r>
              <a:rPr lang="en-US" sz="2800" dirty="0">
                <a:solidFill>
                  <a:srgbClr val="005E58"/>
                </a:solidFill>
                <a:latin typeface="Arial" panose="020B0604020202020204" pitchFamily="34" charset="0"/>
                <a:cs typeface="Arial" panose="020B0604020202020204" pitchFamily="34" charset="0"/>
              </a:rPr>
              <a:t> die</a:t>
            </a:r>
          </a:p>
          <a:p>
            <a:r>
              <a:rPr lang="en-US" sz="6000" dirty="0">
                <a:solidFill>
                  <a:srgbClr val="005E58"/>
                </a:solidFill>
                <a:latin typeface="Arial" panose="020B0604020202020204" pitchFamily="34" charset="0"/>
                <a:cs typeface="Arial" panose="020B0604020202020204" pitchFamily="34" charset="0"/>
              </a:rPr>
              <a:t>CUSTOMER JOURNEY </a:t>
            </a:r>
            <a:r>
              <a:rPr lang="en-US" sz="2800" dirty="0" err="1">
                <a:solidFill>
                  <a:srgbClr val="005E58"/>
                </a:solidFill>
                <a:latin typeface="Arial" panose="020B0604020202020204" pitchFamily="34" charset="0"/>
                <a:cs typeface="Arial" panose="020B0604020202020204" pitchFamily="34" charset="0"/>
              </a:rPr>
              <a:t>Ihrer</a:t>
            </a:r>
            <a:r>
              <a:rPr lang="en-US" sz="2800" dirty="0">
                <a:solidFill>
                  <a:srgbClr val="005E58"/>
                </a:solidFill>
                <a:latin typeface="Arial" panose="020B0604020202020204" pitchFamily="34" charset="0"/>
                <a:cs typeface="Arial" panose="020B0604020202020204" pitchFamily="34" charset="0"/>
              </a:rPr>
              <a:t> </a:t>
            </a:r>
            <a:r>
              <a:rPr lang="en-US" sz="2800" dirty="0" err="1">
                <a:solidFill>
                  <a:srgbClr val="005E58"/>
                </a:solidFill>
                <a:latin typeface="Arial" panose="020B0604020202020204" pitchFamily="34" charset="0"/>
                <a:cs typeface="Arial" panose="020B0604020202020204" pitchFamily="34" charset="0"/>
              </a:rPr>
              <a:t>Zielgruppe</a:t>
            </a:r>
            <a:r>
              <a:rPr lang="en-US" sz="2800" dirty="0">
                <a:solidFill>
                  <a:srgbClr val="005E58"/>
                </a:solidFill>
                <a:latin typeface="Arial" panose="020B0604020202020204" pitchFamily="34" charset="0"/>
                <a:cs typeface="Arial" panose="020B0604020202020204" pitchFamily="34" charset="0"/>
              </a:rPr>
              <a:t> aus?</a:t>
            </a:r>
          </a:p>
        </p:txBody>
      </p:sp>
      <p:pic>
        <p:nvPicPr>
          <p:cNvPr id="7" name="Grafik 6">
            <a:extLst>
              <a:ext uri="{FF2B5EF4-FFF2-40B4-BE49-F238E27FC236}">
                <a16:creationId xmlns:a16="http://schemas.microsoft.com/office/drawing/2014/main" id="{CD05A09A-423A-4F57-A0BF-35C76C67A9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164" y="79"/>
            <a:ext cx="10060777" cy="5258102"/>
          </a:xfrm>
          <a:prstGeom prst="rect">
            <a:avLst/>
          </a:prstGeom>
        </p:spPr>
      </p:pic>
    </p:spTree>
    <p:extLst>
      <p:ext uri="{BB962C8B-B14F-4D97-AF65-F5344CB8AC3E}">
        <p14:creationId xmlns:p14="http://schemas.microsoft.com/office/powerpoint/2010/main" val="1833854659"/>
      </p:ext>
    </p:extLst>
  </p:cSld>
  <p:clrMapOvr>
    <a:masterClrMapping/>
  </p:clrMapOvr>
</p:sld>
</file>

<file path=ppt/theme/theme1.xml><?xml version="1.0" encoding="utf-8"?>
<a:theme xmlns:a="http://schemas.openxmlformats.org/drawingml/2006/main" name="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s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55D2C64548F24AB915C89519EA3FE7" ma:contentTypeVersion="14" ma:contentTypeDescription="Create a new document." ma:contentTypeScope="" ma:versionID="dca80074355a98b50450c6a7afdd7ce6">
  <xsd:schema xmlns:xsd="http://www.w3.org/2001/XMLSchema" xmlns:xs="http://www.w3.org/2001/XMLSchema" xmlns:p="http://schemas.microsoft.com/office/2006/metadata/properties" xmlns:ns2="f1a1f531-661f-433a-b5ec-e7d9245dcde3" xmlns:ns3="3b75e6a8-7114-4008-bcfa-64b153f4bae5" targetNamespace="http://schemas.microsoft.com/office/2006/metadata/properties" ma:root="true" ma:fieldsID="60f4b04dd53735f6023a37e2cc912c94" ns2:_="" ns3:_="">
    <xsd:import namespace="f1a1f531-661f-433a-b5ec-e7d9245dcde3"/>
    <xsd:import namespace="3b75e6a8-7114-4008-bcfa-64b153f4bae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DateTaken" minOccurs="0"/>
                <xsd:element ref="ns2:_Flow_SignoffStatu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1f531-661f-433a-b5ec-e7d9245dcde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_Flow_SignoffStatus" ma:index="17" nillable="true" ma:displayName="Sign-off status" ma:internalName="_x0024_Resources_x003a_core_x002c_Signoff_Status_x003b_">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75e6a8-7114-4008-bcfa-64b153f4bae5"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f1a1f531-661f-433a-b5ec-e7d9245dcde3" xsi:nil="true"/>
  </documentManagement>
</p:properties>
</file>

<file path=customXml/itemProps1.xml><?xml version="1.0" encoding="utf-8"?>
<ds:datastoreItem xmlns:ds="http://schemas.openxmlformats.org/officeDocument/2006/customXml" ds:itemID="{E695A004-76C7-4807-8F60-BD397EA20736}"/>
</file>

<file path=customXml/itemProps2.xml><?xml version="1.0" encoding="utf-8"?>
<ds:datastoreItem xmlns:ds="http://schemas.openxmlformats.org/officeDocument/2006/customXml" ds:itemID="{5E238064-0D6C-4AA8-AEDD-608C6FB71FA3}"/>
</file>

<file path=customXml/itemProps3.xml><?xml version="1.0" encoding="utf-8"?>
<ds:datastoreItem xmlns:ds="http://schemas.openxmlformats.org/officeDocument/2006/customXml" ds:itemID="{039F0DBA-09C7-49ED-BAEF-16AF7B9A5DB8}"/>
</file>

<file path=docProps/app.xml><?xml version="1.0" encoding="utf-8"?>
<Properties xmlns="http://schemas.openxmlformats.org/officeDocument/2006/extended-properties" xmlns:vt="http://schemas.openxmlformats.org/officeDocument/2006/docPropsVTypes">
  <TotalTime>0</TotalTime>
  <Words>5635</Words>
  <Application>Microsoft Macintosh PowerPoint</Application>
  <PresentationFormat>Breitbild</PresentationFormat>
  <Paragraphs>548</Paragraphs>
  <Slides>35</Slides>
  <Notes>33</Notes>
  <HiddenSlides>2</HiddenSlides>
  <MMClips>0</MMClips>
  <ScaleCrop>false</ScaleCrop>
  <HeadingPairs>
    <vt:vector size="6" baseType="variant">
      <vt:variant>
        <vt:lpstr>Verwendete Schriftarten</vt:lpstr>
      </vt:variant>
      <vt:variant>
        <vt:i4>9</vt:i4>
      </vt:variant>
      <vt:variant>
        <vt:lpstr>Design</vt:lpstr>
      </vt:variant>
      <vt:variant>
        <vt:i4>3</vt:i4>
      </vt:variant>
      <vt:variant>
        <vt:lpstr>Folientitel</vt:lpstr>
      </vt:variant>
      <vt:variant>
        <vt:i4>35</vt:i4>
      </vt:variant>
    </vt:vector>
  </HeadingPairs>
  <TitlesOfParts>
    <vt:vector size="47" baseType="lpstr">
      <vt:lpstr>Arial Unicode MS</vt:lpstr>
      <vt:lpstr>Arial</vt:lpstr>
      <vt:lpstr>Arial Black</vt:lpstr>
      <vt:lpstr>Calibri</vt:lpstr>
      <vt:lpstr>Gotham Medium</vt:lpstr>
      <vt:lpstr>Lato</vt:lpstr>
      <vt:lpstr>Proxima Nova</vt:lpstr>
      <vt:lpstr>Symbol</vt:lpstr>
      <vt:lpstr>Times New Roman</vt:lpstr>
      <vt:lpstr>Title slides and deviders </vt:lpstr>
      <vt:lpstr>Content slides</vt:lpstr>
      <vt:lpstr>End slides </vt:lpstr>
      <vt:lpstr>PowerPoint-Präsentation</vt:lpstr>
      <vt:lpstr>Agenda</vt:lpstr>
      <vt:lpstr>Der vor uns liegende Prozess  </vt:lpstr>
      <vt:lpstr> BEZIEHUNGEN SIND WICHTIG</vt:lpstr>
      <vt:lpstr>CRM</vt:lpstr>
      <vt:lpstr>Wie wollen Sie Ihren Wert steigern? </vt:lpstr>
      <vt:lpstr>CRM IST STRATEGIE</vt:lpstr>
      <vt:lpstr>MITARBEITER </vt:lpstr>
      <vt:lpstr>PowerPoint-Präsentation</vt:lpstr>
      <vt:lpstr>Eine nahtlose CUSTOMER JOURNEY  verschafft Wettbewerbsvorteile  Gibt es etwas in der SuperOffice-Toolbox  oder muss jedes Unternehmen das Rad neu erfinden? </vt:lpstr>
      <vt:lpstr>EINE PLATTFORM FÜR DAS WACHSTUM</vt:lpstr>
      <vt:lpstr>PowerPoint-Präsentation</vt:lpstr>
      <vt:lpstr>Was unsere Kunden sagen…</vt:lpstr>
      <vt:lpstr>ALLES, WAS SIE BRAUCHEN, AN EINEM ORT</vt:lpstr>
      <vt:lpstr>360° KUNDEN-ÜBERBLICK</vt:lpstr>
      <vt:lpstr>MARKETING INBOUND UND OUTBOUND</vt:lpstr>
      <vt:lpstr>74% der Unternehmen messen der Conversion von Leads in Verkäufe höchste Priorität bei.   Fast 40% aller Unternehmen tun sich schwer mit der Generierung von Verkaufschancen.  Wie können Sie Leads einfacher (und automatisch) gewinnen? </vt:lpstr>
      <vt:lpstr>SuperOffice Marketing</vt:lpstr>
      <vt:lpstr>Leadgewinnung / Inbound-Marketing</vt:lpstr>
      <vt:lpstr>SuperOffice Marketing (Outbound)</vt:lpstr>
      <vt:lpstr>DER VERKAUF IST KÖNIG! </vt:lpstr>
      <vt:lpstr>SuperOffice Sales</vt:lpstr>
      <vt:lpstr>ERSTKLASSIGER KUNDENSERVICE</vt:lpstr>
      <vt:lpstr>SuperOffice Service</vt:lpstr>
      <vt:lpstr>SuperOffice Service</vt:lpstr>
      <vt:lpstr> 67 % der Kunden ziehen den Self-Service dem Gespräch mit einem Mitarbeiter des Unternehmens vor.   Wie können Sie den ständig steigenden Erwartungen an einen 24/7 verfügbaren Self-Service entsprechen, ohne viele Mitarbeiter einstellen zu müssen?    </vt:lpstr>
      <vt:lpstr>Customer Engagement Platform</vt:lpstr>
      <vt:lpstr> Kunden erwarten eine immer schnellere und bessere Reaktion, gleichzeitig steigt der Kostendruck wie nie zuvor.  Wie können Sie für Ihre Kunden mehr leisten –  bei geringeren Kosten?</vt:lpstr>
      <vt:lpstr>Besserer Service mit SuperOffice AI</vt:lpstr>
      <vt:lpstr> Durch die richtige Verwendung von IoT mit CRM können Sie proaktiv vorgehen und Probleme lösen, bevor sie auftreten.  </vt:lpstr>
      <vt:lpstr>Proaktiver Kundenservice – IoT</vt:lpstr>
      <vt:lpstr>EINE CRM-SUITE, DIE GESCHÄFTSPROZESSE VEREINT</vt:lpstr>
      <vt:lpstr>SuperOffice Implementierungs-Methode (SIM) PHASEN / SCHRITTE</vt:lpstr>
      <vt:lpstr>EIN CRM- PARTNER, DER IHNEN HILFT, ZU WACHSEN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Pernille Anderson</dc:creator>
  <cp:lastModifiedBy>Kirsten Wölky</cp:lastModifiedBy>
  <cp:revision>265</cp:revision>
  <dcterms:created xsi:type="dcterms:W3CDTF">2020-03-26T10:04:33Z</dcterms:created>
  <dcterms:modified xsi:type="dcterms:W3CDTF">2021-09-13T13:00:23Z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0x0101007D55D2C64548F24AB915C89519EA3FE7</vt:lpwstr>
  </property>
</Properties>
</file>