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658" r:id="rId5"/>
    <p:sldMasterId id="2147483694" r:id="rId6"/>
  </p:sldMasterIdLst>
  <p:notesMasterIdLst>
    <p:notesMasterId r:id="rId35"/>
  </p:notesMasterIdLst>
  <p:handoutMasterIdLst>
    <p:handoutMasterId r:id="rId36"/>
  </p:handoutMasterIdLst>
  <p:sldIdLst>
    <p:sldId id="378" r:id="rId7"/>
    <p:sldId id="1731651083" r:id="rId8"/>
    <p:sldId id="1731651084" r:id="rId9"/>
    <p:sldId id="1731651276" r:id="rId10"/>
    <p:sldId id="1731651076" r:id="rId11"/>
    <p:sldId id="381" r:id="rId12"/>
    <p:sldId id="1731651081" r:id="rId13"/>
    <p:sldId id="1731651078" r:id="rId14"/>
    <p:sldId id="383" r:id="rId15"/>
    <p:sldId id="321" r:id="rId16"/>
    <p:sldId id="1731651077" r:id="rId17"/>
    <p:sldId id="1731651079" r:id="rId18"/>
    <p:sldId id="384" r:id="rId19"/>
    <p:sldId id="385" r:id="rId20"/>
    <p:sldId id="386" r:id="rId21"/>
    <p:sldId id="331" r:id="rId22"/>
    <p:sldId id="1731651066" r:id="rId23"/>
    <p:sldId id="325" r:id="rId24"/>
    <p:sldId id="1731651068" r:id="rId25"/>
    <p:sldId id="1731651069" r:id="rId26"/>
    <p:sldId id="1731651082" r:id="rId27"/>
    <p:sldId id="1731651085" r:id="rId28"/>
    <p:sldId id="1731651075" r:id="rId29"/>
    <p:sldId id="1731651275" r:id="rId30"/>
    <p:sldId id="335" r:id="rId31"/>
    <p:sldId id="1731650846" r:id="rId32"/>
    <p:sldId id="1731651087" r:id="rId33"/>
    <p:sldId id="1731650849" r:id="rId34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4DE"/>
    <a:srgbClr val="005E58"/>
    <a:srgbClr val="30B494"/>
    <a:srgbClr val="D5450D"/>
    <a:srgbClr val="FC8A5E"/>
    <a:srgbClr val="FC8B5F"/>
    <a:srgbClr val="F2F8F6"/>
    <a:srgbClr val="EF7545"/>
    <a:srgbClr val="2B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06" autoAdjust="0"/>
    <p:restoredTop sz="67591" autoAdjust="0"/>
  </p:normalViewPr>
  <p:slideViewPr>
    <p:cSldViewPr snapToGrid="0" snapToObjects="1" showGuides="1">
      <p:cViewPr varScale="1">
        <p:scale>
          <a:sx n="49" d="100"/>
          <a:sy n="49" d="100"/>
        </p:scale>
        <p:origin x="77" y="7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9690"/>
    </p:cViewPr>
  </p:sorter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F0B6F7-0082-3F47-B387-1F73D4355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8899A-1E59-3C44-B1E6-557E58BDE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9BB7-A811-BE41-AE11-0B79F13BE891}" type="datetimeFigureOut">
              <a:rPr lang="en-DK" smtClean="0"/>
              <a:t>09/10/2021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CF029-3D30-4449-BE6F-0ACB109194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75169-B32A-1441-A8D8-99B3A3447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283E-6473-6F40-9885-94B3D19B344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230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00B6-13B0-AE42-9976-6CE2AC9F1105}" type="datetimeFigureOut">
              <a:rPr lang="en-NO" smtClean="0"/>
              <a:t>09/10/2021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1D8F5-F81D-C84A-98C1-750C41B6CE4F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267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uperoffice.com/appstor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line.superoffice.com/appstore/infobridge-software-b-v-/synchronizer-for-superoffice" TargetMode="External"/><Relationship Id="rId5" Type="http://schemas.openxmlformats.org/officeDocument/2006/relationships/hyperlink" Target="https://online.superoffice.com/appstore/superoffice-as/superoffice-for-outlook" TargetMode="External"/><Relationship Id="rId4" Type="http://schemas.openxmlformats.org/officeDocument/2006/relationships/hyperlink" Target="https://online.superoffice.com/appstore/superoffice-as/office-365-integration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8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85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IDENTIFY</a:t>
            </a:r>
            <a:r>
              <a:rPr lang="en-US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Kartlegge og spesifisere kundens behov og løsningens innhold. Innhente informasjon for å kunne gi kunden et estimat på løsningen og en realistisk tidsplan. Kunden får tildelt prosjektleder hos SuperOffice.</a:t>
            </a:r>
          </a:p>
          <a:p>
            <a:r>
              <a:rPr lang="en-US" b="1"/>
              <a:t>INITIATE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Konkretisering av formål, styrende KPI’er, prosjektets omfang og organisering av prosjektet. Vi sørger for at prosjektet forankres i ledelsen og at det mobiliseres et prosjektteam.</a:t>
            </a:r>
            <a:endParaRPr lang="en-US"/>
          </a:p>
          <a:p>
            <a:r>
              <a:rPr lang="en-US" b="1"/>
              <a:t>DESIGN</a:t>
            </a:r>
          </a:p>
          <a:p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Gjennomføring av workshops for sammen å enes om KPI’er, arbeidsprosesser og behov som skal understøttes av SuperOffice. Dette vil danne grunnlag for design av løsning men også  automatiseringer og videre opplæring.</a:t>
            </a: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2B2929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b="1"/>
              <a:t>IMPLEMENT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Gjennomføring av ulike workshops for å tilfredsstille spesifikke behov som f.eks. data import, integrasjoner, automatiseringer, maler m.m.</a:t>
            </a:r>
            <a:endParaRPr lang="en-US"/>
          </a:p>
          <a:p>
            <a:r>
              <a:rPr lang="en-US" b="1"/>
              <a:t>ONBOARDING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Sikre at organisasjonen er klar til å fasilitere endringsreisen og opprettholde varig effekt av SuperOffice gjennom workshops og brukeropplæring.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9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77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0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2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ønsker ikke bare å selge deg programvare, men være din partner som hjelper deg å vokse og lykkes med din CRM -investering. </a:t>
            </a:r>
          </a:p>
          <a:p>
            <a:endParaRPr lang="nb-NO" dirty="0"/>
          </a:p>
          <a:p>
            <a:r>
              <a:rPr lang="nb-NO" dirty="0"/>
              <a:t>Suksess med CRM er ikke avhengig av programvaren, men av hvordan CRM-leverandøren hjelper deg med å oversette CRM-ambisjonene dine, utfordre deg til å være pragmatisk, hjelpe deg med å fokusere på å støtte prosessene og sikre at personene dine er involvert og ombord. Og dette er dagens fokus - hvordan vi kan sikre din suksess ... KLIKK -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2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dirty="0" err="1"/>
              <a:t>når</a:t>
            </a:r>
            <a:r>
              <a:rPr lang="en-US" dirty="0"/>
              <a:t> det </a:t>
            </a:r>
            <a:r>
              <a:rPr lang="en-US" dirty="0" err="1"/>
              <a:t>gjelder</a:t>
            </a:r>
            <a:r>
              <a:rPr lang="en-US" dirty="0"/>
              <a:t> </a:t>
            </a:r>
            <a:r>
              <a:rPr lang="en-US" dirty="0" err="1"/>
              <a:t>kunder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måles</a:t>
            </a:r>
            <a:r>
              <a:rPr lang="en-US" dirty="0"/>
              <a:t> 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de </a:t>
            </a:r>
            <a:r>
              <a:rPr lang="en-US" dirty="0" err="1"/>
              <a:t>kjøper</a:t>
            </a:r>
            <a:r>
              <a:rPr lang="en-US" dirty="0"/>
              <a:t> av </a:t>
            </a:r>
            <a:r>
              <a:rPr lang="en-US" dirty="0" err="1"/>
              <a:t>dere</a:t>
            </a:r>
            <a:r>
              <a:rPr lang="en-US" dirty="0"/>
              <a:t> over </a:t>
            </a:r>
            <a:r>
              <a:rPr lang="en-US" dirty="0" err="1"/>
              <a:t>hvor</a:t>
            </a:r>
            <a:r>
              <a:rPr lang="en-US" dirty="0"/>
              <a:t> lang </a:t>
            </a:r>
            <a:r>
              <a:rPr lang="en-US" dirty="0" err="1"/>
              <a:t>tid</a:t>
            </a:r>
            <a:r>
              <a:rPr lang="en-US" dirty="0"/>
              <a:t> –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virksomheter</a:t>
            </a:r>
            <a:endParaRPr lang="en-US" dirty="0"/>
          </a:p>
          <a:p>
            <a:r>
              <a:rPr lang="en-US" dirty="0" err="1"/>
              <a:t>Enten</a:t>
            </a:r>
            <a:r>
              <a:rPr lang="en-US" baseline="0" dirty="0"/>
              <a:t> </a:t>
            </a:r>
            <a:r>
              <a:rPr lang="en-US" baseline="0" dirty="0" err="1"/>
              <a:t>dere</a:t>
            </a:r>
            <a:r>
              <a:rPr lang="en-US" baseline="0" dirty="0"/>
              <a:t> har den </a:t>
            </a:r>
            <a:r>
              <a:rPr lang="en-US" baseline="0" dirty="0" err="1"/>
              <a:t>ene</a:t>
            </a:r>
            <a:r>
              <a:rPr lang="en-US" baseline="0" dirty="0"/>
              <a:t> </a:t>
            </a:r>
            <a:r>
              <a:rPr lang="en-US" baseline="0" dirty="0" err="1"/>
              <a:t>eller</a:t>
            </a:r>
            <a:r>
              <a:rPr lang="en-US" baseline="0" dirty="0"/>
              <a:t> </a:t>
            </a:r>
            <a:r>
              <a:rPr lang="en-US" baseline="0" dirty="0" err="1"/>
              <a:t>andre</a:t>
            </a:r>
            <a:r>
              <a:rPr lang="en-US" baseline="0" dirty="0"/>
              <a:t> </a:t>
            </a:r>
            <a:r>
              <a:rPr lang="en-US" baseline="0" dirty="0" err="1"/>
              <a:t>strategien</a:t>
            </a:r>
            <a:r>
              <a:rPr lang="en-US" baseline="0" dirty="0"/>
              <a:t> – </a:t>
            </a:r>
            <a:r>
              <a:rPr lang="en-US" baseline="0" dirty="0" err="1"/>
              <a:t>må</a:t>
            </a:r>
            <a:r>
              <a:rPr lang="en-US" baseline="0" dirty="0"/>
              <a:t> det </a:t>
            </a:r>
            <a:r>
              <a:rPr lang="en-US" baseline="0" dirty="0" err="1"/>
              <a:t>rekrutteres</a:t>
            </a:r>
            <a:r>
              <a:rPr lang="en-US" baseline="0" dirty="0"/>
              <a:t>..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beholdes</a:t>
            </a:r>
            <a:r>
              <a:rPr lang="en-US" baseline="0" dirty="0"/>
              <a:t> </a:t>
            </a:r>
            <a:r>
              <a:rPr lang="en-US" baseline="0" dirty="0" err="1"/>
              <a:t>kunder</a:t>
            </a:r>
            <a:endParaRPr lang="en-US" baseline="0" dirty="0"/>
          </a:p>
          <a:p>
            <a:r>
              <a:rPr lang="en-US" baseline="0" dirty="0" err="1"/>
              <a:t>Når</a:t>
            </a:r>
            <a:r>
              <a:rPr lang="en-US" baseline="0" dirty="0"/>
              <a:t> </a:t>
            </a:r>
            <a:r>
              <a:rPr lang="en-US" baseline="0" dirty="0" err="1"/>
              <a:t>dere</a:t>
            </a:r>
            <a:r>
              <a:rPr lang="en-US" baseline="0" dirty="0"/>
              <a:t> </a:t>
            </a:r>
            <a:r>
              <a:rPr lang="en-US" baseline="0" dirty="0" err="1"/>
              <a:t>gjør</a:t>
            </a:r>
            <a:r>
              <a:rPr lang="en-US" baseline="0" dirty="0"/>
              <a:t> </a:t>
            </a:r>
            <a:r>
              <a:rPr lang="en-US" baseline="0" dirty="0" err="1"/>
              <a:t>dette</a:t>
            </a:r>
            <a:r>
              <a:rPr lang="en-US" baseline="0" dirty="0"/>
              <a:t> </a:t>
            </a:r>
            <a:r>
              <a:rPr lang="en-US" baseline="0" dirty="0" err="1"/>
              <a:t>må</a:t>
            </a:r>
            <a:r>
              <a:rPr lang="en-US" baseline="0" dirty="0"/>
              <a:t> </a:t>
            </a:r>
            <a:r>
              <a:rPr lang="en-US" baseline="0" dirty="0" err="1"/>
              <a:t>dere</a:t>
            </a:r>
            <a:r>
              <a:rPr lang="en-US" baseline="0" dirty="0"/>
              <a:t> </a:t>
            </a:r>
            <a:r>
              <a:rPr lang="en-US" baseline="0" dirty="0" err="1"/>
              <a:t>etterhvert</a:t>
            </a:r>
            <a:r>
              <a:rPr lang="en-US" baseline="0" dirty="0"/>
              <a:t> </a:t>
            </a:r>
            <a:r>
              <a:rPr lang="en-US" baseline="0" dirty="0" err="1"/>
              <a:t>prioritere</a:t>
            </a:r>
            <a:r>
              <a:rPr lang="en-US" baseline="0" dirty="0"/>
              <a:t> ; da </a:t>
            </a:r>
            <a:r>
              <a:rPr lang="en-US" baseline="0" dirty="0" err="1"/>
              <a:t>velger</a:t>
            </a:r>
            <a:r>
              <a:rPr lang="en-US" baseline="0" dirty="0"/>
              <a:t> </a:t>
            </a:r>
            <a:r>
              <a:rPr lang="en-US" baseline="0" dirty="0" err="1"/>
              <a:t>dere</a:t>
            </a:r>
            <a:r>
              <a:rPr lang="en-US" baseline="0" dirty="0"/>
              <a:t> å </a:t>
            </a:r>
            <a:r>
              <a:rPr lang="en-US" baseline="0" dirty="0" err="1"/>
              <a:t>legge</a:t>
            </a:r>
            <a:r>
              <a:rPr lang="en-US" baseline="0" dirty="0"/>
              <a:t> </a:t>
            </a:r>
            <a:r>
              <a:rPr lang="en-US" baseline="0" dirty="0" err="1"/>
              <a:t>ned</a:t>
            </a:r>
            <a:r>
              <a:rPr lang="en-US" baseline="0" dirty="0"/>
              <a:t> </a:t>
            </a:r>
            <a:r>
              <a:rPr lang="en-US" baseline="0" dirty="0" err="1"/>
              <a:t>innsats</a:t>
            </a:r>
            <a:r>
              <a:rPr lang="en-US" baseline="0" dirty="0"/>
              <a:t> </a:t>
            </a:r>
            <a:r>
              <a:rPr lang="en-US" baseline="0" dirty="0" err="1"/>
              <a:t>på</a:t>
            </a:r>
            <a:r>
              <a:rPr lang="en-US" baseline="0" dirty="0"/>
              <a:t> de </a:t>
            </a:r>
            <a:r>
              <a:rPr lang="en-US" baseline="0" dirty="0" err="1"/>
              <a:t>kundene</a:t>
            </a:r>
            <a:r>
              <a:rPr lang="en-US" baseline="0" dirty="0"/>
              <a:t> </a:t>
            </a:r>
            <a:r>
              <a:rPr lang="en-US" baseline="0" dirty="0" err="1"/>
              <a:t>som</a:t>
            </a:r>
            <a:r>
              <a:rPr lang="en-US" baseline="0" dirty="0"/>
              <a:t> har </a:t>
            </a:r>
            <a:r>
              <a:rPr lang="en-US" baseline="0" dirty="0" err="1"/>
              <a:t>størst</a:t>
            </a:r>
            <a:r>
              <a:rPr lang="en-US" baseline="0" dirty="0"/>
              <a:t> </a:t>
            </a:r>
            <a:r>
              <a:rPr lang="en-US" baseline="0" dirty="0" err="1"/>
              <a:t>potensiale</a:t>
            </a:r>
            <a:endParaRPr lang="en-US" baseline="0" dirty="0"/>
          </a:p>
          <a:p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velger</a:t>
            </a:r>
            <a:r>
              <a:rPr lang="en-US" baseline="0" dirty="0"/>
              <a:t> bort de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ikke</a:t>
            </a:r>
            <a:r>
              <a:rPr lang="en-US" baseline="0" dirty="0"/>
              <a:t> er </a:t>
            </a:r>
            <a:r>
              <a:rPr lang="en-US" baseline="0" dirty="0" err="1"/>
              <a:t>lønnsomme</a:t>
            </a:r>
            <a:r>
              <a:rPr lang="en-US" baseline="0" dirty="0"/>
              <a:t> for </a:t>
            </a:r>
            <a:r>
              <a:rPr lang="en-US" baseline="0" dirty="0" err="1"/>
              <a:t>dere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9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må du ned i purra, bli litt skitten på hendene</a:t>
            </a:r>
          </a:p>
          <a:p>
            <a:endParaRPr lang="nb-NO" dirty="0"/>
          </a:p>
          <a:p>
            <a:r>
              <a:rPr lang="nb-NO" dirty="0"/>
              <a:t>Kultur bygges ikke på sommerfester eller julebord……eller </a:t>
            </a:r>
            <a:r>
              <a:rPr lang="nb-NO" dirty="0" err="1"/>
              <a:t>kickoff</a:t>
            </a:r>
            <a:r>
              <a:rPr lang="nb-NO" dirty="0"/>
              <a:t>.</a:t>
            </a:r>
          </a:p>
          <a:p>
            <a:r>
              <a:rPr lang="nb-NO" dirty="0"/>
              <a:t>Prosesser, rutiner, og at folk gjør de rette tingene over tid – og som det måles på</a:t>
            </a:r>
          </a:p>
          <a:p>
            <a:r>
              <a:rPr lang="nb-NO" dirty="0"/>
              <a:t>R – rutiner</a:t>
            </a:r>
          </a:p>
          <a:p>
            <a:r>
              <a:rPr lang="nb-NO" dirty="0"/>
              <a:t>A – atferd</a:t>
            </a:r>
          </a:p>
          <a:p>
            <a:r>
              <a:rPr lang="nb-NO" dirty="0"/>
              <a:t>H - holdninger </a:t>
            </a:r>
          </a:p>
          <a:p>
            <a:r>
              <a:rPr lang="nb-NO" dirty="0"/>
              <a:t>K - kultur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53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CRM er ikke programvare – det er strategi – det er å ha bestemt seg for hva som virker for dere – og å ha satt beste praksis i system.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2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App-Store: </a:t>
            </a:r>
            <a:r>
              <a:rPr lang="de-DE" dirty="0">
                <a:hlinkClick r:id="rId3"/>
              </a:rPr>
              <a:t>https://online.superoffice.com/appstore</a:t>
            </a:r>
            <a:endParaRPr lang="de-DE" dirty="0"/>
          </a:p>
          <a:p>
            <a:r>
              <a:rPr lang="de-DE" dirty="0"/>
              <a:t>Office-</a:t>
            </a:r>
            <a:r>
              <a:rPr lang="de-DE" dirty="0" err="1"/>
              <a:t>Integrasjon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https://online.superoffice.com/appstore/superoffice-as/office-365-integration</a:t>
            </a:r>
            <a:endParaRPr lang="de-DE" dirty="0"/>
          </a:p>
          <a:p>
            <a:r>
              <a:rPr lang="de-DE" dirty="0"/>
              <a:t>Outlook-Integration: </a:t>
            </a:r>
            <a:r>
              <a:rPr lang="de-DE" dirty="0">
                <a:hlinkClick r:id="rId5"/>
              </a:rPr>
              <a:t>https://online.superoffice.com/appstore/superoffice-as/superoffice-for-outlook</a:t>
            </a:r>
            <a:endParaRPr lang="de-DE" dirty="0"/>
          </a:p>
          <a:p>
            <a:r>
              <a:rPr lang="de-DE" dirty="0"/>
              <a:t>Kalender-</a:t>
            </a:r>
            <a:r>
              <a:rPr lang="de-DE" dirty="0" err="1"/>
              <a:t>Sync</a:t>
            </a:r>
            <a:r>
              <a:rPr lang="de-DE" dirty="0"/>
              <a:t>: </a:t>
            </a:r>
            <a:r>
              <a:rPr lang="de-DE" dirty="0">
                <a:hlinkClick r:id="rId6"/>
              </a:rPr>
              <a:t>https://online.superoffice.com/appstore/infobridge-software-b-v-/synchronizer-for-superoffice</a:t>
            </a:r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3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4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4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text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82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4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91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28471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39544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65353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 dirty="0"/>
              <a:t>Click to body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 dirty="0"/>
              <a:t>Click to body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786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 dirty="0"/>
              <a:t>Click to body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 dirty="0"/>
              <a:t>Click to edit body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44274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7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9953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81702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text</a:t>
            </a:r>
            <a:endParaRPr lang="en-DK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4661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03010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966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43677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 dirty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 dirty="0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6064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46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2423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24820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079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text</a:t>
            </a:r>
            <a:endParaRPr lang="en-DK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8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4689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image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630277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 dirty="0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99702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 dirty="0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667990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image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52867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image</a:t>
            </a:r>
          </a:p>
          <a:p>
            <a:endParaRPr lang="en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 dirty="0"/>
              <a:t>Click to edit headline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25910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image</a:t>
            </a:r>
          </a:p>
          <a:p>
            <a:endParaRPr lang="en-DK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87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 dirty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 dirty="0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540272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event headline</a:t>
            </a:r>
            <a:endParaRPr lang="en-DK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image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0340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image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0949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text</a:t>
            </a:r>
            <a:endParaRPr lang="en-DK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46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event headline</a:t>
            </a:r>
            <a:endParaRPr lang="en-DK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56847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 dirty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Your quote here, </a:t>
            </a:r>
            <a:r>
              <a:rPr lang="en-US" noProof="0" dirty="0" err="1"/>
              <a:t>Sigilne</a:t>
            </a:r>
            <a:r>
              <a:rPr lang="en-US" noProof="0" dirty="0"/>
              <a:t> </a:t>
            </a:r>
            <a:r>
              <a:rPr lang="en-US" noProof="0" dirty="0" err="1"/>
              <a:t>nonsum</a:t>
            </a:r>
            <a:r>
              <a:rPr lang="en-US" noProof="0" dirty="0"/>
              <a:t> public eps, </a:t>
            </a:r>
            <a:r>
              <a:rPr lang="en-US" noProof="0" dirty="0" err="1"/>
              <a:t>nonsim</a:t>
            </a:r>
            <a:r>
              <a:rPr lang="en-US" noProof="0" dirty="0"/>
              <a:t> </a:t>
            </a:r>
            <a:r>
              <a:rPr lang="en-US" noProof="0" dirty="0" err="1"/>
              <a:t>ortusa</a:t>
            </a:r>
            <a:r>
              <a:rPr lang="en-US" noProof="0" dirty="0"/>
              <a:t> con </a:t>
            </a:r>
            <a:r>
              <a:rPr lang="en-US" noProof="0" dirty="0" err="1"/>
              <a:t>hocam</a:t>
            </a:r>
            <a:r>
              <a:rPr lang="en-US" noProof="0" dirty="0"/>
              <a:t> </a:t>
            </a:r>
            <a:r>
              <a:rPr lang="en-US" noProof="0" dirty="0" err="1"/>
              <a:t>sente</a:t>
            </a:r>
            <a:r>
              <a:rPr lang="en-US" noProof="0" dirty="0"/>
              <a:t> </a:t>
            </a:r>
            <a:r>
              <a:rPr lang="en-US" noProof="0" dirty="0" err="1"/>
              <a:t>nonsum</a:t>
            </a:r>
            <a:r>
              <a:rPr lang="en-US" noProof="0" dirty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dirty="0" err="1"/>
              <a:t>Navne</a:t>
            </a:r>
            <a:r>
              <a:rPr lang="en-US" noProof="0" dirty="0"/>
              <a:t> </a:t>
            </a:r>
            <a:r>
              <a:rPr lang="en-US" noProof="0" dirty="0" err="1"/>
              <a:t>Navneson</a:t>
            </a:r>
            <a:endParaRPr lang="en-US" noProof="0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apply round </a:t>
            </a:r>
            <a:br>
              <a:rPr lang="en-US" noProof="0" dirty="0"/>
            </a:br>
            <a:r>
              <a:rPr lang="en-US" noProof="0" dirty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791098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 dirty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Your quote here, </a:t>
            </a:r>
            <a:r>
              <a:rPr lang="en-US" noProof="0" dirty="0" err="1"/>
              <a:t>Sigilne</a:t>
            </a:r>
            <a:r>
              <a:rPr lang="en-US" noProof="0" dirty="0"/>
              <a:t> </a:t>
            </a:r>
            <a:r>
              <a:rPr lang="en-US" noProof="0" dirty="0" err="1"/>
              <a:t>nonsum</a:t>
            </a:r>
            <a:r>
              <a:rPr lang="en-US" noProof="0" dirty="0"/>
              <a:t> public eps, </a:t>
            </a:r>
            <a:r>
              <a:rPr lang="en-US" noProof="0" dirty="0" err="1"/>
              <a:t>nonsim</a:t>
            </a:r>
            <a:r>
              <a:rPr lang="en-US" noProof="0" dirty="0"/>
              <a:t> </a:t>
            </a:r>
            <a:r>
              <a:rPr lang="en-US" noProof="0" dirty="0" err="1"/>
              <a:t>ortusa</a:t>
            </a:r>
            <a:r>
              <a:rPr lang="en-US" noProof="0" dirty="0"/>
              <a:t> con </a:t>
            </a:r>
            <a:r>
              <a:rPr lang="en-US" noProof="0" dirty="0" err="1"/>
              <a:t>hocam</a:t>
            </a:r>
            <a:r>
              <a:rPr lang="en-US" noProof="0" dirty="0"/>
              <a:t> </a:t>
            </a:r>
            <a:r>
              <a:rPr lang="en-US" noProof="0" dirty="0" err="1"/>
              <a:t>sente</a:t>
            </a:r>
            <a:r>
              <a:rPr lang="en-US" noProof="0" dirty="0"/>
              <a:t> </a:t>
            </a:r>
            <a:r>
              <a:rPr lang="en-US" noProof="0" dirty="0" err="1"/>
              <a:t>nonsum</a:t>
            </a:r>
            <a:r>
              <a:rPr lang="en-US" noProof="0" dirty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dirty="0" err="1"/>
              <a:t>Navne</a:t>
            </a:r>
            <a:r>
              <a:rPr lang="en-US" noProof="0" dirty="0"/>
              <a:t> </a:t>
            </a:r>
            <a:r>
              <a:rPr lang="en-US" noProof="0" dirty="0" err="1"/>
              <a:t>Navneson</a:t>
            </a:r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</a:t>
            </a:r>
            <a:br>
              <a:rPr lang="en-US" noProof="0" dirty="0"/>
            </a:br>
            <a:r>
              <a:rPr lang="en-US" noProof="0" dirty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974688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DK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3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End slide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CC66F556-04C9-EE4E-B9CC-E582828EE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6" y="5782621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 dirty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0195" y="2084472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2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End slide 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 dirty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195" y="2331389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3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dirty="0"/>
              <a:t>Your ema</a:t>
            </a:r>
            <a:r>
              <a:rPr lang="en-US" noProof="0" dirty="0" err="1"/>
              <a:t>il</a:t>
            </a:r>
            <a:r>
              <a:rPr lang="en-US" noProof="0" dirty="0"/>
              <a:t> </a:t>
            </a:r>
            <a:r>
              <a:rPr lang="en-US" dirty="0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21167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text</a:t>
            </a:r>
            <a:endParaRPr lang="en-DK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text</a:t>
            </a:r>
            <a:endParaRPr lang="en-DK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5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DK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HEADER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159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body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 dirty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 dirty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 dirty="0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20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9" r:id="rId5"/>
    <p:sldLayoutId id="2147483718" r:id="rId6"/>
    <p:sldLayoutId id="2147483715" r:id="rId7"/>
    <p:sldLayoutId id="2147483716" r:id="rId8"/>
    <p:sldLayoutId id="2147483717" r:id="rId9"/>
    <p:sldLayoutId id="2147483731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body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 dirty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 dirty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 dirty="0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06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0" r:id="rId3"/>
    <p:sldLayoutId id="2147483662" r:id="rId4"/>
    <p:sldLayoutId id="2147483663" r:id="rId5"/>
    <p:sldLayoutId id="2147483665" r:id="rId6"/>
    <p:sldLayoutId id="2147483691" r:id="rId7"/>
    <p:sldLayoutId id="2147483666" r:id="rId8"/>
    <p:sldLayoutId id="2147483673" r:id="rId9"/>
    <p:sldLayoutId id="2147483674" r:id="rId10"/>
    <p:sldLayoutId id="2147483667" r:id="rId11"/>
    <p:sldLayoutId id="2147483676" r:id="rId12"/>
    <p:sldLayoutId id="2147483677" r:id="rId13"/>
    <p:sldLayoutId id="2147483722" r:id="rId14"/>
    <p:sldLayoutId id="2147483679" r:id="rId15"/>
    <p:sldLayoutId id="2147483680" r:id="rId16"/>
    <p:sldLayoutId id="2147483723" r:id="rId17"/>
    <p:sldLayoutId id="2147483733" r:id="rId18"/>
    <p:sldLayoutId id="2147483681" r:id="rId19"/>
    <p:sldLayoutId id="2147483682" r:id="rId20"/>
    <p:sldLayoutId id="2147483683" r:id="rId21"/>
    <p:sldLayoutId id="2147483684" r:id="rId22"/>
    <p:sldLayoutId id="214748367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85" r:id="rId29"/>
    <p:sldLayoutId id="2147483692" r:id="rId30"/>
    <p:sldLayoutId id="2147483693" r:id="rId31"/>
    <p:sldLayoutId id="214748373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6EC3F1-D682-0748-B446-F4D23993D4F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C57DF-F311-4246-8982-48FA6C915768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A51B-FAC4-B645-B516-05C89185E4D1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FED67-4D3B-714E-A097-A2BFBF9056CD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35B52-3BE2-0941-B0D7-076CBED500FD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5E5A7-9EF0-284E-999B-6BF3841D62B5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F843A-0A3D-4549-9192-97CC64258899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A366B-93D7-3040-83D4-920C620B4160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67D64-1167-674B-A56F-0631EA9B72C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EE735-30BC-4444-B538-28148A76082D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FAF33-6635-044F-9B7B-431E6CB14CE0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 dirty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6E807-2D84-004E-8587-C8F95FED147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 dirty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A6582-E0B8-3847-9364-FEA7F5A45BF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CEB5E-3727-5C4C-98F7-4CE9FBEFDF69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 dirty="0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4B1285-D46E-AD45-8F1C-321C951F4C27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AF3F29-B545-484E-B07D-D4C4B376CCA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92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9335-0B0A-476C-AB0D-64E67EF7D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LØSNINGSBESKRIVELSE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49DCA-AA19-4F4D-AE61-EB7A227F5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SuperOffice CRM</a:t>
            </a:r>
          </a:p>
        </p:txBody>
      </p:sp>
    </p:spTree>
    <p:extLst>
      <p:ext uri="{BB962C8B-B14F-4D97-AF65-F5344CB8AC3E}">
        <p14:creationId xmlns:p14="http://schemas.microsoft.com/office/powerpoint/2010/main" val="129504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Beskrivelse</a:t>
            </a:r>
            <a:r>
              <a:rPr lang="de-DE" dirty="0"/>
              <a:t> KPIs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KPI 1:</a:t>
            </a:r>
          </a:p>
          <a:p>
            <a:endParaRPr lang="de-DE" dirty="0"/>
          </a:p>
          <a:p>
            <a:r>
              <a:rPr lang="de-DE" dirty="0"/>
              <a:t>KPI 2:</a:t>
            </a:r>
          </a:p>
          <a:p>
            <a:endParaRPr lang="de-DE" dirty="0"/>
          </a:p>
          <a:p>
            <a:r>
              <a:rPr lang="de-DE" dirty="0"/>
              <a:t>KPI 3:</a:t>
            </a:r>
          </a:p>
          <a:p>
            <a:endParaRPr lang="de-DE" dirty="0"/>
          </a:p>
          <a:p>
            <a:r>
              <a:rPr lang="de-DE" dirty="0"/>
              <a:t>KPI 4:</a:t>
            </a:r>
          </a:p>
        </p:txBody>
      </p:sp>
    </p:spTree>
    <p:extLst>
      <p:ext uri="{BB962C8B-B14F-4D97-AF65-F5344CB8AC3E}">
        <p14:creationId xmlns:p14="http://schemas.microsoft.com/office/powerpoint/2010/main" val="222697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6" y="781230"/>
            <a:ext cx="3522827" cy="1859795"/>
          </a:xfrm>
        </p:spPr>
        <p:txBody>
          <a:bodyPr>
            <a:noAutofit/>
          </a:bodyPr>
          <a:lstStyle/>
          <a:p>
            <a:r>
              <a:rPr lang="de-DE" sz="23200" dirty="0">
                <a:latin typeface="+mj-lt"/>
              </a:rPr>
              <a:t>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12987" y="835226"/>
            <a:ext cx="6861243" cy="5266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>
                <a:solidFill>
                  <a:srgbClr val="005E58"/>
                </a:solidFill>
              </a:rPr>
              <a:t>Hvilke prosesser skal understøttes i SuperOffice CRM?</a:t>
            </a:r>
            <a:endParaRPr lang="de-DE" sz="2800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>
                <a:solidFill>
                  <a:srgbClr val="005E58"/>
                </a:solidFill>
              </a:rPr>
              <a:t>Markedsføringsprosesser</a:t>
            </a:r>
            <a:r>
              <a:rPr lang="nb-NO" sz="19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1300" dirty="0">
                <a:solidFill>
                  <a:srgbClr val="005E58"/>
                </a:solidFill>
              </a:rPr>
              <a:t>Lead Generering, Kampanjer, Utsendelser, Skjema, Chat, etc.</a:t>
            </a: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>
                <a:solidFill>
                  <a:srgbClr val="005E58"/>
                </a:solidFill>
              </a:rPr>
              <a:t>Salgsprosesser</a:t>
            </a:r>
            <a:r>
              <a:rPr lang="nb-NO" sz="19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1300" dirty="0">
                <a:solidFill>
                  <a:srgbClr val="005E58"/>
                </a:solidFill>
              </a:rPr>
              <a:t>Prospektering, Leads håndtering, Utarbeidelse av tilbud, Oppfølging, Pipeline, </a:t>
            </a:r>
            <a:r>
              <a:rPr lang="nb-NO" sz="1300" dirty="0" err="1">
                <a:solidFill>
                  <a:srgbClr val="005E58"/>
                </a:solidFill>
              </a:rPr>
              <a:t>Quote</a:t>
            </a:r>
            <a:r>
              <a:rPr lang="nb-NO" sz="1300" dirty="0">
                <a:solidFill>
                  <a:srgbClr val="005E58"/>
                </a:solidFill>
              </a:rPr>
              <a:t> to cash, etc.</a:t>
            </a: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 err="1">
                <a:solidFill>
                  <a:srgbClr val="005E58"/>
                </a:solidFill>
              </a:rPr>
              <a:t>Serviceprosesser</a:t>
            </a:r>
            <a:r>
              <a:rPr lang="nb-NO" sz="1900" b="1" dirty="0">
                <a:solidFill>
                  <a:srgbClr val="005E58"/>
                </a:solidFill>
              </a:rPr>
              <a:t> </a:t>
            </a:r>
            <a:br>
              <a:rPr lang="nb-NO" sz="1900" b="1" dirty="0">
                <a:solidFill>
                  <a:srgbClr val="005E58"/>
                </a:solidFill>
              </a:rPr>
            </a:br>
            <a:r>
              <a:rPr lang="nb-NO" sz="400" b="1" dirty="0">
                <a:solidFill>
                  <a:srgbClr val="005E58"/>
                </a:solidFill>
              </a:rPr>
              <a:t> </a:t>
            </a:r>
            <a:br>
              <a:rPr lang="nb-NO" sz="1900" b="1" dirty="0">
                <a:solidFill>
                  <a:srgbClr val="005E58"/>
                </a:solidFill>
              </a:rPr>
            </a:br>
            <a:r>
              <a:rPr lang="nb-NO" sz="1300" dirty="0">
                <a:solidFill>
                  <a:srgbClr val="005E58"/>
                </a:solidFill>
              </a:rPr>
              <a:t>Henvendelser, Saksbehandling, Klagehåndtering, Felt service, Kundesenter, FAQ, etc.</a:t>
            </a: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>
                <a:solidFill>
                  <a:srgbClr val="005E58"/>
                </a:solidFill>
              </a:rPr>
              <a:t>Kundeprogram / lojalitet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1300" dirty="0">
                <a:solidFill>
                  <a:srgbClr val="005E58"/>
                </a:solidFill>
              </a:rPr>
              <a:t>Kategorisering av kunder (verdi), Aktivitetsprogram, Kunder som ikke er fulgt opp (</a:t>
            </a:r>
            <a:r>
              <a:rPr lang="nb-NO" sz="1300" dirty="0" err="1">
                <a:solidFill>
                  <a:srgbClr val="005E58"/>
                </a:solidFill>
              </a:rPr>
              <a:t>Orphans</a:t>
            </a:r>
            <a:r>
              <a:rPr lang="nb-NO" sz="1300" dirty="0">
                <a:solidFill>
                  <a:srgbClr val="005E58"/>
                </a:solidFill>
              </a:rPr>
              <a:t>) etc.</a:t>
            </a:r>
            <a:endParaRPr lang="de-DE" sz="1300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03567" y="3840233"/>
            <a:ext cx="3938729" cy="2236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>
                <a:solidFill>
                  <a:srgbClr val="005E58"/>
                </a:solidFill>
              </a:rPr>
              <a:t>PROSESSER</a:t>
            </a:r>
          </a:p>
        </p:txBody>
      </p:sp>
    </p:spTree>
    <p:extLst>
      <p:ext uri="{BB962C8B-B14F-4D97-AF65-F5344CB8AC3E}">
        <p14:creationId xmlns:p14="http://schemas.microsoft.com/office/powerpoint/2010/main" val="155383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Prosessbeskrivelse</a:t>
            </a:r>
            <a:r>
              <a:rPr lang="de-DE" dirty="0"/>
              <a:t> Marketing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Inbound?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Outbound?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Chat?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Forms?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FD5F35-76F6-4063-8FDC-625A5AC4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-842481"/>
            <a:ext cx="281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7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5A4B3DC-54E6-4975-BFED-A202CA76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9" y="2406650"/>
            <a:ext cx="1028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Prosessbeskrivelse</a:t>
            </a:r>
            <a:r>
              <a:rPr lang="de-DE" dirty="0"/>
              <a:t> </a:t>
            </a:r>
            <a:r>
              <a:rPr lang="de-DE" dirty="0" err="1"/>
              <a:t>Salg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Salgsguide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Prosjektguide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Quote?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Rapportering</a:t>
            </a:r>
            <a:r>
              <a:rPr lang="de-DE" sz="1800" dirty="0"/>
              <a:t>; </a:t>
            </a:r>
            <a:r>
              <a:rPr lang="de-DE" sz="1800" dirty="0" err="1"/>
              <a:t>Utvalg</a:t>
            </a:r>
            <a:r>
              <a:rPr lang="de-DE" sz="1800" dirty="0"/>
              <a:t>, </a:t>
            </a:r>
            <a:r>
              <a:rPr lang="de-DE" sz="1800" dirty="0" err="1"/>
              <a:t>Dashbord</a:t>
            </a:r>
            <a:r>
              <a:rPr lang="de-DE" sz="1800" dirty="0"/>
              <a:t>, BI-</a:t>
            </a:r>
            <a:r>
              <a:rPr lang="de-DE" sz="1800" dirty="0" err="1"/>
              <a:t>løsning</a:t>
            </a:r>
            <a:r>
              <a:rPr lang="de-DE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886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Prosessbeskrivelse</a:t>
            </a:r>
            <a:r>
              <a:rPr lang="de-DE" dirty="0"/>
              <a:t> Service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Kundesenter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Automatisering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Rapportering</a:t>
            </a:r>
            <a:r>
              <a:rPr lang="de-DE" sz="1800" dirty="0"/>
              <a:t>; </a:t>
            </a:r>
            <a:r>
              <a:rPr lang="de-DE" sz="1800" dirty="0" err="1"/>
              <a:t>Utvalg</a:t>
            </a:r>
            <a:r>
              <a:rPr lang="de-DE" sz="1800" dirty="0"/>
              <a:t>, </a:t>
            </a:r>
            <a:r>
              <a:rPr lang="de-DE" sz="1800" dirty="0" err="1"/>
              <a:t>Dashbord</a:t>
            </a:r>
            <a:r>
              <a:rPr lang="de-DE" sz="1800" dirty="0"/>
              <a:t>, BI-</a:t>
            </a:r>
            <a:r>
              <a:rPr lang="de-DE" sz="1800" dirty="0" err="1"/>
              <a:t>løsning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D0D00-F7FD-47FD-92D6-DA5B5C32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42" y="2293507"/>
            <a:ext cx="3835831" cy="38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8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Prosessbeskrivelse</a:t>
            </a:r>
            <a:r>
              <a:rPr lang="de-DE" dirty="0"/>
              <a:t> Kundeprogram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Kategorisering</a:t>
            </a:r>
            <a:r>
              <a:rPr lang="de-D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Aktivitetsprogram</a:t>
            </a:r>
            <a:r>
              <a:rPr lang="de-D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Glemte</a:t>
            </a:r>
            <a:r>
              <a:rPr lang="de-DE" dirty="0"/>
              <a:t> </a:t>
            </a:r>
            <a:r>
              <a:rPr lang="de-DE" dirty="0" err="1"/>
              <a:t>kunder</a:t>
            </a:r>
            <a:r>
              <a:rPr lang="de-D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Rapportering</a:t>
            </a:r>
            <a:r>
              <a:rPr lang="de-DE" sz="1600" dirty="0"/>
              <a:t>; </a:t>
            </a:r>
            <a:r>
              <a:rPr lang="de-DE" sz="1600" dirty="0" err="1"/>
              <a:t>Utvalg</a:t>
            </a:r>
            <a:r>
              <a:rPr lang="de-DE" sz="1600" dirty="0"/>
              <a:t>, </a:t>
            </a:r>
            <a:r>
              <a:rPr lang="de-DE" sz="1600" dirty="0" err="1"/>
              <a:t>Dashbord</a:t>
            </a:r>
            <a:r>
              <a:rPr lang="de-DE" sz="1600" dirty="0"/>
              <a:t>, BI-</a:t>
            </a:r>
            <a:r>
              <a:rPr lang="de-DE" sz="1600" dirty="0" err="1"/>
              <a:t>løsning</a:t>
            </a:r>
            <a:r>
              <a:rPr lang="de-DE" sz="16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7FB7269-BFB7-45D9-9759-792512EB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6817">
            <a:off x="7587023" y="2659450"/>
            <a:ext cx="4266672" cy="42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2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Rapportering</a:t>
            </a:r>
            <a:r>
              <a:rPr lang="de-DE" dirty="0"/>
              <a:t> - </a:t>
            </a:r>
            <a:r>
              <a:rPr lang="de-DE" dirty="0" err="1"/>
              <a:t>Vurdering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err="1">
                <a:solidFill>
                  <a:srgbClr val="005E58"/>
                </a:solidFill>
              </a:rPr>
              <a:t>Eksempel</a:t>
            </a:r>
            <a:r>
              <a:rPr lang="de-DE" sz="1800" dirty="0">
                <a:solidFill>
                  <a:srgbClr val="005E58"/>
                </a:solidFill>
              </a:rPr>
              <a:t>: </a:t>
            </a:r>
            <a:br>
              <a:rPr lang="de-DE" sz="1800" dirty="0">
                <a:solidFill>
                  <a:srgbClr val="005E58"/>
                </a:solidFill>
              </a:rPr>
            </a:br>
            <a:endParaRPr lang="de-DE" sz="1800" dirty="0">
              <a:solidFill>
                <a:srgbClr val="005E58"/>
              </a:solidFill>
            </a:endParaRPr>
          </a:p>
          <a:p>
            <a:r>
              <a:rPr lang="de-DE" sz="1800" i="1" dirty="0">
                <a:solidFill>
                  <a:srgbClr val="005E58"/>
                </a:solidFill>
              </a:rPr>
              <a:t>Kunden </a:t>
            </a:r>
            <a:r>
              <a:rPr lang="de-DE" sz="1800" i="1" dirty="0" err="1">
                <a:solidFill>
                  <a:srgbClr val="005E58"/>
                </a:solidFill>
              </a:rPr>
              <a:t>starter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med</a:t>
            </a:r>
            <a:r>
              <a:rPr lang="de-DE" sz="1800" i="1" dirty="0">
                <a:solidFill>
                  <a:srgbClr val="005E58"/>
                </a:solidFill>
              </a:rPr>
              <a:t> SuperOffice </a:t>
            </a:r>
            <a:r>
              <a:rPr lang="de-DE" sz="1800" i="1" dirty="0" err="1">
                <a:solidFill>
                  <a:srgbClr val="005E58"/>
                </a:solidFill>
              </a:rPr>
              <a:t>utvalg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og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standard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innebygde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dashbord</a:t>
            </a:r>
            <a:r>
              <a:rPr lang="de-DE" sz="1800" i="1" dirty="0">
                <a:solidFill>
                  <a:srgbClr val="005E58"/>
                </a:solidFill>
              </a:rPr>
              <a:t>. </a:t>
            </a:r>
          </a:p>
          <a:p>
            <a:r>
              <a:rPr lang="de-DE" sz="1800" i="1" dirty="0">
                <a:solidFill>
                  <a:srgbClr val="005E58"/>
                </a:solidFill>
              </a:rPr>
              <a:t>Etter </a:t>
            </a:r>
            <a:r>
              <a:rPr lang="de-DE" sz="1800" i="1" dirty="0" err="1">
                <a:solidFill>
                  <a:srgbClr val="005E58"/>
                </a:solidFill>
              </a:rPr>
              <a:t>første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erfaring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med</a:t>
            </a:r>
            <a:r>
              <a:rPr lang="de-DE" sz="1800" i="1" dirty="0">
                <a:solidFill>
                  <a:srgbClr val="005E58"/>
                </a:solidFill>
              </a:rPr>
              <a:t> SuperOffice </a:t>
            </a:r>
            <a:r>
              <a:rPr lang="de-DE" sz="1800" i="1" dirty="0" err="1">
                <a:solidFill>
                  <a:srgbClr val="005E58"/>
                </a:solidFill>
              </a:rPr>
              <a:t>blir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det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gjort</a:t>
            </a:r>
            <a:r>
              <a:rPr lang="de-DE" sz="1800" i="1" dirty="0">
                <a:solidFill>
                  <a:srgbClr val="005E58"/>
                </a:solidFill>
              </a:rPr>
              <a:t> en </a:t>
            </a:r>
            <a:r>
              <a:rPr lang="de-DE" sz="1800" i="1" dirty="0" err="1">
                <a:solidFill>
                  <a:srgbClr val="005E58"/>
                </a:solidFill>
              </a:rPr>
              <a:t>felles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sjekk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for</a:t>
            </a:r>
            <a:r>
              <a:rPr lang="de-DE" sz="1800" i="1" dirty="0">
                <a:solidFill>
                  <a:srgbClr val="005E58"/>
                </a:solidFill>
              </a:rPr>
              <a:t> å se </a:t>
            </a:r>
            <a:r>
              <a:rPr lang="de-DE" sz="1800" i="1" dirty="0" err="1">
                <a:solidFill>
                  <a:srgbClr val="005E58"/>
                </a:solidFill>
              </a:rPr>
              <a:t>om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rapporteringsløsningen</a:t>
            </a:r>
            <a:r>
              <a:rPr lang="de-DE" sz="1800" i="1" dirty="0">
                <a:solidFill>
                  <a:srgbClr val="005E58"/>
                </a:solidFill>
              </a:rPr>
              <a:t> er </a:t>
            </a:r>
            <a:r>
              <a:rPr lang="de-DE" sz="1800" i="1" dirty="0" err="1">
                <a:solidFill>
                  <a:srgbClr val="005E58"/>
                </a:solidFill>
              </a:rPr>
              <a:t>tilstrekkelig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eller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om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det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må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tas</a:t>
            </a:r>
            <a:r>
              <a:rPr lang="de-DE" sz="1800" i="1" dirty="0">
                <a:solidFill>
                  <a:srgbClr val="005E58"/>
                </a:solidFill>
              </a:rPr>
              <a:t> en </a:t>
            </a:r>
            <a:r>
              <a:rPr lang="de-DE" sz="1800" i="1" dirty="0" err="1">
                <a:solidFill>
                  <a:srgbClr val="005E58"/>
                </a:solidFill>
              </a:rPr>
              <a:t>ny</a:t>
            </a:r>
            <a:r>
              <a:rPr lang="de-DE" sz="1800" i="1" dirty="0">
                <a:solidFill>
                  <a:srgbClr val="005E58"/>
                </a:solidFill>
              </a:rPr>
              <a:t> </a:t>
            </a:r>
            <a:r>
              <a:rPr lang="de-DE" sz="1800" i="1" dirty="0" err="1">
                <a:solidFill>
                  <a:srgbClr val="005E58"/>
                </a:solidFill>
              </a:rPr>
              <a:t>vurdering</a:t>
            </a:r>
            <a:r>
              <a:rPr lang="de-DE" sz="1800" i="1" dirty="0">
                <a:solidFill>
                  <a:srgbClr val="005E58"/>
                </a:solidFill>
              </a:rPr>
              <a:t>.</a:t>
            </a:r>
          </a:p>
          <a:p>
            <a:endParaRPr lang="de-DE" sz="1800" i="1" dirty="0">
              <a:solidFill>
                <a:srgbClr val="005E58"/>
              </a:solidFill>
            </a:endParaRPr>
          </a:p>
          <a:p>
            <a:endParaRPr lang="de-DE" sz="1800" dirty="0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744" y="762257"/>
            <a:ext cx="2762182" cy="1859795"/>
          </a:xfrm>
        </p:spPr>
        <p:txBody>
          <a:bodyPr>
            <a:noAutofit/>
          </a:bodyPr>
          <a:lstStyle/>
          <a:p>
            <a:r>
              <a:rPr lang="de-DE" sz="23200" dirty="0">
                <a:latin typeface="+mj-lt"/>
              </a:rPr>
              <a:t>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540794" cy="469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>
                <a:solidFill>
                  <a:srgbClr val="005E58"/>
                </a:solidFill>
              </a:rPr>
              <a:t>Hvilke systemer skal SuperOffice integreres med?</a:t>
            </a:r>
            <a:br>
              <a:rPr lang="nb-NO" sz="2800" b="1" dirty="0">
                <a:solidFill>
                  <a:srgbClr val="005E58"/>
                </a:solidFill>
              </a:rPr>
            </a:br>
            <a:endParaRPr lang="de-DE" sz="28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005E58"/>
                </a:solidFill>
              </a:rPr>
              <a:t>MS Office </a:t>
            </a:r>
            <a:br>
              <a:rPr lang="nb-NO" sz="1600" b="1" dirty="0">
                <a:solidFill>
                  <a:srgbClr val="005E58"/>
                </a:solidFill>
              </a:rPr>
            </a:br>
            <a:r>
              <a:rPr lang="nb-NO" sz="1600" dirty="0" err="1">
                <a:solidFill>
                  <a:srgbClr val="005E58"/>
                </a:solidFill>
              </a:rPr>
              <a:t>Office</a:t>
            </a:r>
            <a:r>
              <a:rPr lang="nb-NO" sz="1600" dirty="0">
                <a:solidFill>
                  <a:srgbClr val="005E58"/>
                </a:solidFill>
              </a:rPr>
              <a:t> 365, Outlook / Exchange, </a:t>
            </a:r>
            <a:r>
              <a:rPr lang="nb-NO" sz="1600" dirty="0" err="1">
                <a:solidFill>
                  <a:srgbClr val="005E58"/>
                </a:solidFill>
              </a:rPr>
              <a:t>Sharepoint</a:t>
            </a:r>
            <a:br>
              <a:rPr lang="nb-NO" sz="1600" b="1" dirty="0">
                <a:solidFill>
                  <a:srgbClr val="005E58"/>
                </a:solidFill>
              </a:rPr>
            </a:br>
            <a:r>
              <a:rPr lang="nb-NO" sz="400" b="1" dirty="0">
                <a:solidFill>
                  <a:srgbClr val="005E58"/>
                </a:solidFill>
              </a:rPr>
              <a:t> </a:t>
            </a:r>
            <a:br>
              <a:rPr lang="nb-NO" sz="1600" b="1" dirty="0">
                <a:solidFill>
                  <a:srgbClr val="005E58"/>
                </a:solidFill>
              </a:rPr>
            </a:br>
            <a:r>
              <a:rPr lang="nb-NO" sz="400" b="1" dirty="0">
                <a:solidFill>
                  <a:srgbClr val="005E58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005E58"/>
                </a:solidFill>
              </a:rPr>
              <a:t>ERP </a:t>
            </a:r>
            <a:br>
              <a:rPr lang="nb-NO" sz="1600" b="1" dirty="0">
                <a:solidFill>
                  <a:srgbClr val="005E58"/>
                </a:solidFill>
              </a:rPr>
            </a:br>
            <a:r>
              <a:rPr lang="nb-NO" sz="500" b="1" dirty="0">
                <a:solidFill>
                  <a:srgbClr val="005E58"/>
                </a:solidFill>
              </a:rPr>
              <a:t> </a:t>
            </a:r>
            <a:br>
              <a:rPr lang="nb-NO" sz="1600" dirty="0">
                <a:solidFill>
                  <a:srgbClr val="005E58"/>
                </a:solidFill>
              </a:rPr>
            </a:br>
            <a:r>
              <a:rPr lang="nb-NO" sz="1600" dirty="0">
                <a:solidFill>
                  <a:srgbClr val="005E58"/>
                </a:solidFill>
              </a:rPr>
              <a:t>Kundekategorisering, stamdata, salgstall, økonomiske nøkkeltall</a:t>
            </a:r>
            <a:br>
              <a:rPr lang="nb-NO" sz="1600" dirty="0">
                <a:solidFill>
                  <a:srgbClr val="005E58"/>
                </a:solidFill>
              </a:rPr>
            </a:br>
            <a:r>
              <a:rPr lang="nb-NO" sz="500" dirty="0">
                <a:solidFill>
                  <a:srgbClr val="005E58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005E58"/>
                </a:solidFill>
              </a:rPr>
              <a:t>Tekniske avklaringer</a:t>
            </a:r>
            <a:br>
              <a:rPr lang="nb-NO" sz="1600" dirty="0">
                <a:solidFill>
                  <a:srgbClr val="005E58"/>
                </a:solidFill>
              </a:rPr>
            </a:br>
            <a:r>
              <a:rPr lang="nb-NO" sz="1600" dirty="0">
                <a:solidFill>
                  <a:srgbClr val="005E58"/>
                </a:solidFill>
              </a:rPr>
              <a:t>MAC /PC Citrix, annet?</a:t>
            </a:r>
            <a:br>
              <a:rPr lang="nb-NO" sz="16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</a:rPr>
              <a:t>SuperOffice App Store </a:t>
            </a:r>
            <a:br>
              <a:rPr lang="nb-NO" sz="1600" b="1" dirty="0">
                <a:solidFill>
                  <a:srgbClr val="005E58"/>
                </a:solidFill>
              </a:rPr>
            </a:br>
            <a:r>
              <a:rPr lang="nb-NO" sz="1600" dirty="0">
                <a:solidFill>
                  <a:srgbClr val="005E58"/>
                </a:solidFill>
              </a:rPr>
              <a:t>https://online.superoffice.com/appstore</a:t>
            </a:r>
            <a:br>
              <a:rPr lang="nb-NO" sz="16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005E58"/>
                </a:solidFill>
              </a:rPr>
              <a:t>Andre fagsystemer</a:t>
            </a:r>
            <a:br>
              <a:rPr lang="nb-NO" sz="1600" b="1" dirty="0">
                <a:solidFill>
                  <a:srgbClr val="005E58"/>
                </a:solidFill>
              </a:rPr>
            </a:br>
            <a:r>
              <a:rPr lang="nb-NO" sz="1600" dirty="0">
                <a:solidFill>
                  <a:srgbClr val="005E58"/>
                </a:solidFill>
              </a:rPr>
              <a:t>https://community.superoffice.com/de/developer/documentation</a:t>
            </a:r>
            <a:endParaRPr lang="nb-NO" sz="16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6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25082" y="3700209"/>
            <a:ext cx="4643548" cy="1859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>
                <a:solidFill>
                  <a:srgbClr val="005E58"/>
                </a:solidFill>
              </a:rPr>
              <a:t>GRENSESNITT</a:t>
            </a:r>
          </a:p>
          <a:p>
            <a:pPr marL="0" indent="0" algn="ctr">
              <a:buNone/>
            </a:pPr>
            <a:r>
              <a:rPr lang="de-DE" sz="3600" b="1" dirty="0">
                <a:solidFill>
                  <a:srgbClr val="005E58"/>
                </a:solidFill>
              </a:rPr>
              <a:t>INTEGRASJONER</a:t>
            </a:r>
          </a:p>
        </p:txBody>
      </p:sp>
    </p:spTree>
    <p:extLst>
      <p:ext uri="{BB962C8B-B14F-4D97-AF65-F5344CB8AC3E}">
        <p14:creationId xmlns:p14="http://schemas.microsoft.com/office/powerpoint/2010/main" val="46206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Grensesnitt</a:t>
            </a:r>
            <a:r>
              <a:rPr lang="de-DE" dirty="0"/>
              <a:t> / </a:t>
            </a:r>
            <a:r>
              <a:rPr lang="de-DE" dirty="0" err="1"/>
              <a:t>Integrasjoner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6394"/>
            <a:ext cx="5181600" cy="45380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Office 365</a:t>
            </a:r>
          </a:p>
          <a:p>
            <a:pPr marL="971550" lvl="1" indent="-285750"/>
            <a:r>
              <a:rPr lang="nb-NO" dirty="0" err="1">
                <a:solidFill>
                  <a:srgbClr val="005E58"/>
                </a:solidFill>
              </a:rPr>
              <a:t>Azure</a:t>
            </a:r>
            <a:r>
              <a:rPr lang="nb-NO" dirty="0">
                <a:solidFill>
                  <a:srgbClr val="005E58"/>
                </a:solidFill>
              </a:rPr>
              <a:t> AD </a:t>
            </a:r>
            <a:r>
              <a:rPr lang="nb-NO" dirty="0" err="1">
                <a:solidFill>
                  <a:srgbClr val="005E58"/>
                </a:solidFill>
              </a:rPr>
              <a:t>login</a:t>
            </a:r>
            <a:endParaRPr lang="nb-NO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Dokumentarkiv ligger i SharePoint?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SuperOffice for Outlook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ERP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Hvilket system?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Hvilke stamdata skal synliggjøres i SuperOffice? 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Import / synkronisering?</a:t>
            </a:r>
            <a:endParaRPr lang="nb-NO" sz="2000" dirty="0">
              <a:solidFill>
                <a:srgbClr val="005E58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1F8C6-C40C-43AC-89BF-15658B723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6394"/>
            <a:ext cx="5181600" cy="45380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Tekniske avklaringer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MAC / PC?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Citrix?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Distribusjon Web Tools/Mail Link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Andre Integrasjoner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Standard App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API 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Automatisert import/Eksport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33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232" y="774745"/>
            <a:ext cx="3767376" cy="1859795"/>
          </a:xfrm>
        </p:spPr>
        <p:txBody>
          <a:bodyPr>
            <a:noAutofit/>
          </a:bodyPr>
          <a:lstStyle/>
          <a:p>
            <a:r>
              <a:rPr lang="de-DE" sz="23200" dirty="0">
                <a:latin typeface="+mj-lt"/>
              </a:rPr>
              <a:t>4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187842" cy="446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 err="1">
                <a:solidFill>
                  <a:srgbClr val="005E58"/>
                </a:solidFill>
              </a:rPr>
              <a:t>Initiell</a:t>
            </a:r>
            <a:r>
              <a:rPr lang="nb-NO" sz="2800" b="1" dirty="0">
                <a:solidFill>
                  <a:srgbClr val="005E58"/>
                </a:solidFill>
              </a:rPr>
              <a:t> import av kundedata?</a:t>
            </a:r>
            <a:br>
              <a:rPr lang="nb-NO" sz="2800" b="1" dirty="0">
                <a:solidFill>
                  <a:srgbClr val="005E58"/>
                </a:solidFill>
              </a:rPr>
            </a:br>
            <a:endParaRPr lang="de-DE" sz="28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5E58"/>
                </a:solidFill>
              </a:rPr>
              <a:t>Hvilke data skal importeres? </a:t>
            </a:r>
            <a:br>
              <a:rPr lang="nb-NO" sz="2400" b="1" dirty="0">
                <a:solidFill>
                  <a:srgbClr val="005E58"/>
                </a:solidFill>
              </a:rPr>
            </a:br>
            <a:r>
              <a:rPr lang="nb-NO" sz="2400" dirty="0">
                <a:solidFill>
                  <a:srgbClr val="005E58"/>
                </a:solidFill>
              </a:rPr>
              <a:t>Fra hvilke kilder?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5E58"/>
                </a:solidFill>
              </a:rPr>
              <a:t>Hvordan skal disse importeres? </a:t>
            </a:r>
            <a:br>
              <a:rPr lang="nb-NO" sz="2400" b="1" dirty="0">
                <a:solidFill>
                  <a:srgbClr val="005E58"/>
                </a:solidFill>
              </a:rPr>
            </a:br>
            <a:r>
              <a:rPr lang="nb-NO" sz="2400" dirty="0">
                <a:solidFill>
                  <a:srgbClr val="005E58"/>
                </a:solidFill>
              </a:rPr>
              <a:t>Fra en sentral </a:t>
            </a:r>
            <a:r>
              <a:rPr lang="nb-NO" sz="2400" dirty="0" err="1">
                <a:solidFill>
                  <a:srgbClr val="005E58"/>
                </a:solidFill>
              </a:rPr>
              <a:t>importmal</a:t>
            </a:r>
            <a:r>
              <a:rPr lang="nb-NO" sz="2400" dirty="0">
                <a:solidFill>
                  <a:srgbClr val="005E58"/>
                </a:solidFill>
              </a:rPr>
              <a:t> eller flere systemer?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3888835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>
                <a:solidFill>
                  <a:srgbClr val="005E58"/>
                </a:solidFill>
              </a:rPr>
              <a:t>IMPORT</a:t>
            </a:r>
          </a:p>
        </p:txBody>
      </p:sp>
    </p:spTree>
    <p:extLst>
      <p:ext uri="{BB962C8B-B14F-4D97-AF65-F5344CB8AC3E}">
        <p14:creationId xmlns:p14="http://schemas.microsoft.com/office/powerpoint/2010/main" val="22894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DBD5D0-116D-4BC4-B35B-B92C05B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1" y="-33328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3DCD5-1B42-4800-BDF2-BD4D05E1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Prosessen fremover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79D4-51AE-44B1-89B8-7F9D017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2" y="1698268"/>
            <a:ext cx="10161998" cy="4556912"/>
          </a:xfrm>
        </p:spPr>
        <p:txBody>
          <a:bodyPr>
            <a:noAutofit/>
          </a:bodyPr>
          <a:lstStyle/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Avdekke målsetning – hva ønsker dere å oppnå?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Hvilke effekter ønsker dere å realisere?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Hva skal dere måle på? (</a:t>
            </a:r>
            <a:r>
              <a:rPr lang="nb-NO" sz="1600" dirty="0" err="1">
                <a:solidFill>
                  <a:srgbClr val="005E58"/>
                </a:solidFill>
              </a:rPr>
              <a:t>KPI’er</a:t>
            </a:r>
            <a:r>
              <a:rPr lang="nb-NO" sz="1600" dirty="0">
                <a:solidFill>
                  <a:srgbClr val="005E58"/>
                </a:solidFill>
              </a:rPr>
              <a:t>) 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Hva skal kjennetegne at prosjektet har blitt en suksess?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Hvilke prosesser ønsker dere å forbedre?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Integrasjonspunkter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Hvilke </a:t>
            </a:r>
            <a:r>
              <a:rPr lang="nb-NO" sz="1600" dirty="0" err="1">
                <a:solidFill>
                  <a:srgbClr val="005E58"/>
                </a:solidFill>
              </a:rPr>
              <a:t>risiki</a:t>
            </a:r>
            <a:r>
              <a:rPr lang="nb-NO" sz="1600" dirty="0">
                <a:solidFill>
                  <a:srgbClr val="005E58"/>
                </a:solidFill>
              </a:rPr>
              <a:t> ser vi/dere i dette prosjektet?</a:t>
            </a:r>
          </a:p>
          <a:p>
            <a:endParaRPr lang="nb-NO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SuperOffice Demo:</a:t>
            </a:r>
            <a:br>
              <a:rPr lang="nb-NO" sz="1600" dirty="0">
                <a:solidFill>
                  <a:srgbClr val="005E58"/>
                </a:solidFill>
              </a:rPr>
            </a:br>
            <a:r>
              <a:rPr lang="nb-NO" sz="1600" dirty="0">
                <a:solidFill>
                  <a:srgbClr val="005E58"/>
                </a:solidFill>
              </a:rPr>
              <a:t>Synliggjøre hvordan SuperOffice skal dekke de ønskede prosesser og behov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Tilbudspresentasjon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Signering av kontrakt</a:t>
            </a:r>
          </a:p>
          <a:p>
            <a:pPr marL="285750" indent="-285750"/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5E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B4E1F-AAD0-4BB3-BF0F-B6916F74A61C}"/>
              </a:ext>
            </a:extLst>
          </p:cNvPr>
          <p:cNvGrpSpPr/>
          <p:nvPr/>
        </p:nvGrpSpPr>
        <p:grpSpPr>
          <a:xfrm>
            <a:off x="992312" y="1654391"/>
            <a:ext cx="672102" cy="4349833"/>
            <a:chOff x="992312" y="1510555"/>
            <a:chExt cx="672102" cy="43498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2C5818-CDCF-4BA6-81CB-E3083892D2EA}"/>
                </a:ext>
              </a:extLst>
            </p:cNvPr>
            <p:cNvSpPr/>
            <p:nvPr/>
          </p:nvSpPr>
          <p:spPr>
            <a:xfrm>
              <a:off x="992312" y="1510555"/>
              <a:ext cx="672102" cy="674734"/>
            </a:xfrm>
            <a:prstGeom prst="ellipse">
              <a:avLst/>
            </a:prstGeom>
            <a:solidFill>
              <a:srgbClr val="30B494"/>
            </a:solidFill>
            <a:ln>
              <a:solidFill>
                <a:srgbClr val="30B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Møte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370BEA-2E20-48E1-8282-4C9BF02EF72E}"/>
                </a:ext>
              </a:extLst>
            </p:cNvPr>
            <p:cNvSpPr/>
            <p:nvPr/>
          </p:nvSpPr>
          <p:spPr>
            <a:xfrm>
              <a:off x="992312" y="4241969"/>
              <a:ext cx="672102" cy="674734"/>
            </a:xfrm>
            <a:prstGeom prst="ellipse">
              <a:avLst/>
            </a:prstGeom>
            <a:solidFill>
              <a:srgbClr val="FC8B5F"/>
            </a:solidFill>
            <a:ln>
              <a:solidFill>
                <a:srgbClr val="FC8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Møte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B09A4-AF86-4C01-B38D-5B877A055EFE}"/>
                </a:ext>
              </a:extLst>
            </p:cNvPr>
            <p:cNvSpPr/>
            <p:nvPr/>
          </p:nvSpPr>
          <p:spPr>
            <a:xfrm>
              <a:off x="992312" y="2750031"/>
              <a:ext cx="672102" cy="674734"/>
            </a:xfrm>
            <a:prstGeom prst="ellipse">
              <a:avLst/>
            </a:prstGeom>
            <a:solidFill>
              <a:srgbClr val="005E58"/>
            </a:solidFill>
            <a:ln>
              <a:solidFill>
                <a:srgbClr val="005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Møte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E35CCC-3C1A-45DC-B43E-231EB5A4C6EE}"/>
                </a:ext>
              </a:extLst>
            </p:cNvPr>
            <p:cNvSpPr/>
            <p:nvPr/>
          </p:nvSpPr>
          <p:spPr>
            <a:xfrm>
              <a:off x="992312" y="5185654"/>
              <a:ext cx="672102" cy="674734"/>
            </a:xfrm>
            <a:prstGeom prst="ellipse">
              <a:avLst/>
            </a:prstGeom>
            <a:solidFill>
              <a:srgbClr val="D5450D"/>
            </a:solidFill>
            <a:ln>
              <a:solidFill>
                <a:srgbClr val="D54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Møte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21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Import </a:t>
            </a:r>
            <a:r>
              <a:rPr lang="de-DE" dirty="0" err="1"/>
              <a:t>av</a:t>
            </a:r>
            <a:r>
              <a:rPr lang="de-DE" dirty="0"/>
              <a:t> </a:t>
            </a:r>
            <a:r>
              <a:rPr lang="de-DE" dirty="0" err="1"/>
              <a:t>kundedata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3394"/>
            <a:ext cx="5181600" cy="4538043"/>
          </a:xfrm>
        </p:spPr>
        <p:txBody>
          <a:bodyPr>
            <a:normAutofit/>
          </a:bodyPr>
          <a:lstStyle/>
          <a:p>
            <a:r>
              <a:rPr lang="de-DE" b="1" dirty="0" err="1">
                <a:solidFill>
                  <a:srgbClr val="005E58"/>
                </a:solidFill>
              </a:rPr>
              <a:t>Datakilde</a:t>
            </a:r>
            <a:endParaRPr lang="de-DE" b="1" dirty="0">
              <a:solidFill>
                <a:srgbClr val="005E58"/>
              </a:solidFill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ERP </a:t>
            </a:r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system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Fagsystem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CRM</a:t>
            </a:r>
          </a:p>
          <a:p>
            <a:pPr marL="0" indent="0">
              <a:buNone/>
            </a:pP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de-DE" b="1" dirty="0">
                <a:solidFill>
                  <a:srgbClr val="005E58"/>
                </a:solidFill>
                <a:sym typeface="Wingdings" panose="05000000000000000000" pitchFamily="2" charset="2"/>
              </a:rPr>
              <a:t>Type </a:t>
            </a:r>
            <a:r>
              <a:rPr lang="de-DE" b="1" dirty="0" err="1">
                <a:solidFill>
                  <a:srgbClr val="005E58"/>
                </a:solidFill>
                <a:sym typeface="Wingdings" panose="05000000000000000000" pitchFamily="2" charset="2"/>
              </a:rPr>
              <a:t>data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Firma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Person</a:t>
            </a:r>
          </a:p>
          <a:p>
            <a:pPr marL="742950" lvl="1" indent="-285750"/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Salg</a:t>
            </a:r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/</a:t>
            </a:r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lead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Aktiviteter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23488-2888-4FCA-B8BF-8F418A243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83394"/>
            <a:ext cx="5181600" cy="453804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5E58"/>
                </a:solidFill>
                <a:sym typeface="Wingdings" panose="05000000000000000000" pitchFamily="2" charset="2"/>
              </a:rPr>
              <a:t>Format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CSV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TXT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XML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XLS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94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36" y="781230"/>
            <a:ext cx="3391240" cy="1859795"/>
          </a:xfrm>
        </p:spPr>
        <p:txBody>
          <a:bodyPr>
            <a:noAutofit/>
          </a:bodyPr>
          <a:lstStyle/>
          <a:p>
            <a:r>
              <a:rPr lang="de-DE" sz="23200" dirty="0">
                <a:latin typeface="+mj-lt"/>
              </a:rPr>
              <a:t>5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8"/>
            <a:ext cx="6187842" cy="414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>
                <a:solidFill>
                  <a:srgbClr val="005E58"/>
                </a:solidFill>
              </a:rPr>
              <a:t>Finnes det risiko vi må være klar over? </a:t>
            </a:r>
            <a:br>
              <a:rPr lang="nb-NO" sz="2800" b="1" dirty="0">
                <a:solidFill>
                  <a:srgbClr val="005E58"/>
                </a:solidFill>
              </a:rPr>
            </a:br>
            <a:endParaRPr lang="de-DE" sz="28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Avhengigheter av andre systemer/prosesser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Knapphet på interne ressurser i prosjektteamet? Manglende tid til deltakelse?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Manglende prosjektleder hos kunde?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Økonomi og budsjett for implementering?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3895320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>
                <a:solidFill>
                  <a:srgbClr val="005E58"/>
                </a:solidFill>
              </a:rPr>
              <a:t>RISIKO</a:t>
            </a:r>
          </a:p>
        </p:txBody>
      </p:sp>
    </p:spTree>
    <p:extLst>
      <p:ext uri="{BB962C8B-B14F-4D97-AF65-F5344CB8AC3E}">
        <p14:creationId xmlns:p14="http://schemas.microsoft.com/office/powerpoint/2010/main" val="41708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Risiko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Hva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mener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den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enkelte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av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dere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at er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det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største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hinder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for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at SuperOffice CRM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blir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en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suksess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?</a:t>
            </a:r>
          </a:p>
          <a:p>
            <a:endParaRPr lang="de-DE" sz="2000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Er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det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risiko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/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vansker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knyttet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til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at man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må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endre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adferd</a:t>
            </a:r>
            <a:r>
              <a:rPr lang="de-DE" sz="2000">
                <a:solidFill>
                  <a:srgbClr val="005E58"/>
                </a:solidFill>
                <a:sym typeface="Wingdings" panose="05000000000000000000" pitchFamily="2" charset="2"/>
              </a:rPr>
              <a:t>?</a:t>
            </a:r>
            <a:endParaRPr lang="de-DE" sz="2000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endParaRPr lang="de-DE" sz="2000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Hva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må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vi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sammen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gjøre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for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at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dette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skal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bli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 en </a:t>
            </a:r>
            <a:r>
              <a:rPr lang="de-DE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suksess</a:t>
            </a:r>
            <a:r>
              <a:rPr lang="de-DE" sz="2000" dirty="0">
                <a:solidFill>
                  <a:srgbClr val="005E58"/>
                </a:solidFill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04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81" y="850130"/>
            <a:ext cx="3439847" cy="1859795"/>
          </a:xfrm>
        </p:spPr>
        <p:txBody>
          <a:bodyPr>
            <a:noAutofit/>
          </a:bodyPr>
          <a:lstStyle/>
          <a:p>
            <a:r>
              <a:rPr lang="de-DE" sz="23200" dirty="0">
                <a:latin typeface="+mj-lt"/>
              </a:rPr>
              <a:t>6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3923" y="1197837"/>
            <a:ext cx="6186791" cy="44623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Antall brukere innen hvert område </a:t>
            </a:r>
            <a:br>
              <a:rPr lang="nb-NO" b="1" dirty="0">
                <a:solidFill>
                  <a:srgbClr val="005E58"/>
                </a:solidFill>
              </a:rPr>
            </a:br>
            <a:r>
              <a:rPr lang="nb-NO" dirty="0">
                <a:solidFill>
                  <a:srgbClr val="005E58"/>
                </a:solidFill>
              </a:rPr>
              <a:t>Ledelse, Salg, Markedsføring, Service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Prosjektledelse og team </a:t>
            </a:r>
            <a:br>
              <a:rPr lang="nb-NO" b="1" dirty="0">
                <a:solidFill>
                  <a:srgbClr val="005E58"/>
                </a:solidFill>
              </a:rPr>
            </a:br>
            <a:r>
              <a:rPr lang="nb-NO" dirty="0">
                <a:solidFill>
                  <a:srgbClr val="005E58"/>
                </a:solidFill>
              </a:rPr>
              <a:t>Prosjektleder, Prosjektteam, Styringsgruppe, Roller, Oppgaver, Kontaktpersoner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Prosjektplan og nødvendige ressurser</a:t>
            </a: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Hvem tar beslutningen?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6111" y="3786452"/>
            <a:ext cx="4337966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3600" b="1" dirty="0">
                <a:solidFill>
                  <a:srgbClr val="005E58"/>
                </a:solidFill>
              </a:rPr>
              <a:t>BRUKERE OG IMPLEMENTERING</a:t>
            </a:r>
            <a:endParaRPr lang="de-DE" sz="3600" b="1" dirty="0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6EA2-3BC5-4140-9CA5-C3B658B7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SuperOffice Implementeringsmetodikk</a:t>
            </a:r>
            <a:br>
              <a:rPr lang="nb-NO" dirty="0"/>
            </a:br>
            <a:r>
              <a:rPr lang="nb-NO" sz="2700" dirty="0">
                <a:solidFill>
                  <a:srgbClr val="EF7545"/>
                </a:solidFill>
              </a:rPr>
              <a:t>FASER</a:t>
            </a:r>
            <a:endParaRPr lang="nb-NO" dirty="0">
              <a:solidFill>
                <a:srgbClr val="EF7545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4D4EBE-43EB-EF43-B9B0-43CD27115D3E}"/>
              </a:ext>
            </a:extLst>
          </p:cNvPr>
          <p:cNvGrpSpPr/>
          <p:nvPr/>
        </p:nvGrpSpPr>
        <p:grpSpPr>
          <a:xfrm>
            <a:off x="9657184" y="1818671"/>
            <a:ext cx="1696616" cy="1685462"/>
            <a:chOff x="3274353" y="2209600"/>
            <a:chExt cx="1939142" cy="19391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2F4012-5B19-434C-83F1-099BD0BB0DB4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967D0E-998A-A147-83E9-B5F571EF62E6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5D1516-1DD7-AC47-A95E-82B9EE581745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ONBOARDING</a:t>
              </a:r>
              <a:endPara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BD255C-2456-D446-9FD2-AC295D4DF85C}"/>
              </a:ext>
            </a:extLst>
          </p:cNvPr>
          <p:cNvGrpSpPr/>
          <p:nvPr/>
        </p:nvGrpSpPr>
        <p:grpSpPr>
          <a:xfrm>
            <a:off x="838200" y="1818671"/>
            <a:ext cx="1696616" cy="1685462"/>
            <a:chOff x="3274353" y="2209600"/>
            <a:chExt cx="1939142" cy="19391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92EEF9-80E9-EC4E-9F25-ED2E1F1E5683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12C2E6-02AB-F743-8794-838F2883DF50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615062-EF8B-E040-879D-7FC9402190AA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IDENTIFY</a:t>
              </a:r>
              <a:endPara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F86875-7DC0-384D-A59A-9ABA93A16ADC}"/>
              </a:ext>
            </a:extLst>
          </p:cNvPr>
          <p:cNvGrpSpPr/>
          <p:nvPr/>
        </p:nvGrpSpPr>
        <p:grpSpPr>
          <a:xfrm>
            <a:off x="3042946" y="1818671"/>
            <a:ext cx="1696616" cy="1685462"/>
            <a:chOff x="3274353" y="2209600"/>
            <a:chExt cx="1939142" cy="19391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F5362-3317-8244-B808-26BEA7384390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44A45B-5911-6244-AD0E-8EC20E6BFD70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FCDFA8-0AD3-7A45-8B97-DE9340768662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INITIATE</a:t>
              </a:r>
              <a:endPara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61FCE1-BFAF-EF43-8009-95F54593C0DB}"/>
              </a:ext>
            </a:extLst>
          </p:cNvPr>
          <p:cNvGrpSpPr/>
          <p:nvPr/>
        </p:nvGrpSpPr>
        <p:grpSpPr>
          <a:xfrm>
            <a:off x="5247692" y="1818671"/>
            <a:ext cx="1696616" cy="1685462"/>
            <a:chOff x="3274353" y="2209600"/>
            <a:chExt cx="1939142" cy="19391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1B55BFA-6C74-5549-9396-C5E6B1C66F85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626AFC-F32C-4E45-BCAF-DD0E67EC5CAC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9DA83C-0389-5842-9AD5-B04B92918C2A}"/>
                </a:ext>
              </a:extLst>
            </p:cNvPr>
            <p:cNvSpPr txBox="1"/>
            <p:nvPr/>
          </p:nvSpPr>
          <p:spPr>
            <a:xfrm>
              <a:off x="3434108" y="2714415"/>
              <a:ext cx="1619631" cy="9295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DESIGN</a:t>
              </a:r>
              <a:endPara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A69B75-BCE4-D04E-A69E-F3E61710CBEF}"/>
              </a:ext>
            </a:extLst>
          </p:cNvPr>
          <p:cNvGrpSpPr/>
          <p:nvPr/>
        </p:nvGrpSpPr>
        <p:grpSpPr>
          <a:xfrm>
            <a:off x="7452438" y="1818671"/>
            <a:ext cx="1696616" cy="1685462"/>
            <a:chOff x="3274353" y="2209600"/>
            <a:chExt cx="1939142" cy="193914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969A81-1F2B-7645-A7EA-EF68852DC2C2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EA95973-D410-E44E-8AFE-6A5192720DC3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42CEB5-D724-3F49-8E35-097A6B66663E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IMPLEMENT</a:t>
              </a:r>
              <a:endPara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ABC9046-DDEF-5346-A062-5057CE8E5699}"/>
              </a:ext>
            </a:extLst>
          </p:cNvPr>
          <p:cNvGrpSpPr/>
          <p:nvPr/>
        </p:nvGrpSpPr>
        <p:grpSpPr>
          <a:xfrm>
            <a:off x="838200" y="3701176"/>
            <a:ext cx="1696617" cy="979578"/>
            <a:chOff x="838200" y="4039125"/>
            <a:chExt cx="1696617" cy="97957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CC5D7F-6FD6-FC46-BA20-1A15802D6497}"/>
                </a:ext>
              </a:extLst>
            </p:cNvPr>
            <p:cNvSpPr/>
            <p:nvPr/>
          </p:nvSpPr>
          <p:spPr>
            <a:xfrm>
              <a:off x="838200" y="4039125"/>
              <a:ext cx="1696616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IDENTIFISERE BEHOV OG LØSNINGENS INNHOLD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4D1B10-0864-AE48-8162-BBA75B21E3FD}"/>
                </a:ext>
              </a:extLst>
            </p:cNvPr>
            <p:cNvSpPr/>
            <p:nvPr/>
          </p:nvSpPr>
          <p:spPr>
            <a:xfrm>
              <a:off x="838200" y="4787871"/>
              <a:ext cx="1696617" cy="2308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193F896-D3D1-674A-B1BC-B150BF87722D}"/>
              </a:ext>
            </a:extLst>
          </p:cNvPr>
          <p:cNvGrpSpPr/>
          <p:nvPr/>
        </p:nvGrpSpPr>
        <p:grpSpPr>
          <a:xfrm>
            <a:off x="3042946" y="3701176"/>
            <a:ext cx="1696617" cy="979578"/>
            <a:chOff x="3042946" y="4039125"/>
            <a:chExt cx="1696617" cy="97957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CCD152-5BF4-1E44-9AB0-228F12394E00}"/>
                </a:ext>
              </a:extLst>
            </p:cNvPr>
            <p:cNvSpPr/>
            <p:nvPr/>
          </p:nvSpPr>
          <p:spPr>
            <a:xfrm>
              <a:off x="3042946" y="4039125"/>
              <a:ext cx="1696616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KONKRETISERING OG INITIERING AV PROSJEKTET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717B48-ABBF-B042-AAA3-430F9D62CB27}"/>
                </a:ext>
              </a:extLst>
            </p:cNvPr>
            <p:cNvSpPr/>
            <p:nvPr/>
          </p:nvSpPr>
          <p:spPr>
            <a:xfrm>
              <a:off x="3042946" y="4787871"/>
              <a:ext cx="1696617" cy="2308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4F5A48-0B34-1846-A8BC-76F17805B6D0}"/>
              </a:ext>
            </a:extLst>
          </p:cNvPr>
          <p:cNvGrpSpPr/>
          <p:nvPr/>
        </p:nvGrpSpPr>
        <p:grpSpPr>
          <a:xfrm>
            <a:off x="5247692" y="3778120"/>
            <a:ext cx="1696617" cy="1041134"/>
            <a:chOff x="5247692" y="3780168"/>
            <a:chExt cx="1696617" cy="104113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A2BDE3B-1DA8-824C-8209-E5C0647C994B}"/>
                </a:ext>
              </a:extLst>
            </p:cNvPr>
            <p:cNvSpPr/>
            <p:nvPr/>
          </p:nvSpPr>
          <p:spPr>
            <a:xfrm>
              <a:off x="5247692" y="3780168"/>
              <a:ext cx="1696616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SPESIFIKASJON OG DESIGN AV LØSNING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3F3377B-CA18-DC47-9F50-D8D0B4B469FC}"/>
                </a:ext>
              </a:extLst>
            </p:cNvPr>
            <p:cNvSpPr/>
            <p:nvPr/>
          </p:nvSpPr>
          <p:spPr>
            <a:xfrm>
              <a:off x="5247692" y="4451970"/>
              <a:ext cx="1696617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57385BD-C27B-8949-BF1A-5B3A34F3C80A}"/>
              </a:ext>
            </a:extLst>
          </p:cNvPr>
          <p:cNvGrpSpPr/>
          <p:nvPr/>
        </p:nvGrpSpPr>
        <p:grpSpPr>
          <a:xfrm>
            <a:off x="7452438" y="3698526"/>
            <a:ext cx="1696617" cy="979578"/>
            <a:chOff x="7452438" y="3700574"/>
            <a:chExt cx="1696617" cy="97957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5509455-59B7-514F-8BF9-BCC3B9A96887}"/>
                </a:ext>
              </a:extLst>
            </p:cNvPr>
            <p:cNvSpPr/>
            <p:nvPr/>
          </p:nvSpPr>
          <p:spPr>
            <a:xfrm>
              <a:off x="7452438" y="3700574"/>
              <a:ext cx="1696616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KONFIGURERE OG REALISERE LØSNINGEN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8DC969-6861-704C-B411-993A0BAC9874}"/>
                </a:ext>
              </a:extLst>
            </p:cNvPr>
            <p:cNvSpPr/>
            <p:nvPr/>
          </p:nvSpPr>
          <p:spPr>
            <a:xfrm>
              <a:off x="7452438" y="4449320"/>
              <a:ext cx="1696617" cy="2308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27C386-EEE5-964D-82D5-9108D8EF91AD}"/>
              </a:ext>
            </a:extLst>
          </p:cNvPr>
          <p:cNvGrpSpPr/>
          <p:nvPr/>
        </p:nvGrpSpPr>
        <p:grpSpPr>
          <a:xfrm>
            <a:off x="9657184" y="3775470"/>
            <a:ext cx="1696617" cy="902634"/>
            <a:chOff x="9657184" y="3777518"/>
            <a:chExt cx="1696617" cy="90263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F2828C4-B6A2-6D46-A8DD-9714D64E8928}"/>
                </a:ext>
              </a:extLst>
            </p:cNvPr>
            <p:cNvSpPr/>
            <p:nvPr/>
          </p:nvSpPr>
          <p:spPr>
            <a:xfrm>
              <a:off x="9657184" y="3777518"/>
              <a:ext cx="1696616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SØRGE FOR VARIG EFFEKT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E9D0F3E-3632-BB41-8A66-2843FDB3D820}"/>
                </a:ext>
              </a:extLst>
            </p:cNvPr>
            <p:cNvSpPr/>
            <p:nvPr/>
          </p:nvSpPr>
          <p:spPr>
            <a:xfrm>
              <a:off x="9657184" y="4449320"/>
              <a:ext cx="1696617" cy="2308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ED0EB3E-5031-4427-AFC6-CC6CBFFE80FA}"/>
              </a:ext>
            </a:extLst>
          </p:cNvPr>
          <p:cNvSpPr/>
          <p:nvPr/>
        </p:nvSpPr>
        <p:spPr>
          <a:xfrm>
            <a:off x="5353825" y="4544203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67533C-16A4-416C-BADB-A23A3183EBAD}"/>
              </a:ext>
            </a:extLst>
          </p:cNvPr>
          <p:cNvSpPr/>
          <p:nvPr/>
        </p:nvSpPr>
        <p:spPr>
          <a:xfrm>
            <a:off x="3149079" y="4544203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875FAE-C169-4A2A-ACD2-3F50F3310301}"/>
              </a:ext>
            </a:extLst>
          </p:cNvPr>
          <p:cNvSpPr/>
          <p:nvPr/>
        </p:nvSpPr>
        <p:spPr>
          <a:xfrm>
            <a:off x="944333" y="4544203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558F33-9370-46E5-87C0-8E141BC42E54}"/>
              </a:ext>
            </a:extLst>
          </p:cNvPr>
          <p:cNvGrpSpPr/>
          <p:nvPr/>
        </p:nvGrpSpPr>
        <p:grpSpPr>
          <a:xfrm>
            <a:off x="1145332" y="4802695"/>
            <a:ext cx="1696617" cy="1140970"/>
            <a:chOff x="838200" y="4108375"/>
            <a:chExt cx="1696617" cy="1140970"/>
          </a:xfrm>
        </p:grpSpPr>
        <p:sp>
          <p:nvSpPr>
            <p:cNvPr id="50" name="Chevron 43">
              <a:extLst>
                <a:ext uri="{FF2B5EF4-FFF2-40B4-BE49-F238E27FC236}">
                  <a16:creationId xmlns:a16="http://schemas.microsoft.com/office/drawing/2014/main" id="{3D511EDF-C7E0-45B5-8631-5A6778521AAF}"/>
                </a:ext>
              </a:extLst>
            </p:cNvPr>
            <p:cNvSpPr/>
            <p:nvPr/>
          </p:nvSpPr>
          <p:spPr>
            <a:xfrm rot="5400000">
              <a:off x="1635332" y="4470919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103C6B-18C0-461E-A78B-B42A0668DA39}"/>
                </a:ext>
              </a:extLst>
            </p:cNvPr>
            <p:cNvSpPr/>
            <p:nvPr/>
          </p:nvSpPr>
          <p:spPr>
            <a:xfrm>
              <a:off x="838200" y="4108375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STYRINGSGRUPPE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Eier prosjektet</a:t>
              </a: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A5ABD8-1DE9-4EF3-A720-DE1A36FDFCCD}"/>
                </a:ext>
              </a:extLst>
            </p:cNvPr>
            <p:cNvSpPr/>
            <p:nvPr/>
          </p:nvSpPr>
          <p:spPr>
            <a:xfrm>
              <a:off x="838200" y="4880013"/>
              <a:ext cx="1696617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Tidsbruk i prosjektet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 timer /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mnd</a:t>
              </a:r>
              <a:endPara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C75720-23DF-4677-9318-5B686AED4A92}"/>
              </a:ext>
            </a:extLst>
          </p:cNvPr>
          <p:cNvGrpSpPr/>
          <p:nvPr/>
        </p:nvGrpSpPr>
        <p:grpSpPr>
          <a:xfrm>
            <a:off x="3350078" y="4802695"/>
            <a:ext cx="1696617" cy="1138460"/>
            <a:chOff x="3042946" y="4108375"/>
            <a:chExt cx="1696617" cy="1138460"/>
          </a:xfrm>
        </p:grpSpPr>
        <p:sp>
          <p:nvSpPr>
            <p:cNvPr id="58" name="Chevron 49">
              <a:extLst>
                <a:ext uri="{FF2B5EF4-FFF2-40B4-BE49-F238E27FC236}">
                  <a16:creationId xmlns:a16="http://schemas.microsoft.com/office/drawing/2014/main" id="{B6851700-CBE2-4A70-B96A-8C256A4F3439}"/>
                </a:ext>
              </a:extLst>
            </p:cNvPr>
            <p:cNvSpPr/>
            <p:nvPr/>
          </p:nvSpPr>
          <p:spPr>
            <a:xfrm rot="5400000">
              <a:off x="3840078" y="4470919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4363F6A-51A5-4F4C-95BC-0572A496CCB9}"/>
                </a:ext>
              </a:extLst>
            </p:cNvPr>
            <p:cNvSpPr/>
            <p:nvPr/>
          </p:nvSpPr>
          <p:spPr>
            <a:xfrm>
              <a:off x="3042946" y="4108375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PROSJEKTLEDERE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Leder prosjektet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B7ACDC7-AC50-42A0-91E1-8D43ADEFB3A1}"/>
                </a:ext>
              </a:extLst>
            </p:cNvPr>
            <p:cNvSpPr/>
            <p:nvPr/>
          </p:nvSpPr>
          <p:spPr>
            <a:xfrm>
              <a:off x="3042946" y="4877503"/>
              <a:ext cx="1696617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Tidsbruk i prosjektet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6-8 timer / uke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425C446-5F2D-4BCF-B472-C878D3458B6C}"/>
              </a:ext>
            </a:extLst>
          </p:cNvPr>
          <p:cNvGrpSpPr/>
          <p:nvPr/>
        </p:nvGrpSpPr>
        <p:grpSpPr>
          <a:xfrm>
            <a:off x="5554824" y="4802695"/>
            <a:ext cx="1696617" cy="1138460"/>
            <a:chOff x="5247692" y="3772474"/>
            <a:chExt cx="1696617" cy="1138460"/>
          </a:xfrm>
        </p:grpSpPr>
        <p:sp>
          <p:nvSpPr>
            <p:cNvPr id="71" name="Chevron 57">
              <a:extLst>
                <a:ext uri="{FF2B5EF4-FFF2-40B4-BE49-F238E27FC236}">
                  <a16:creationId xmlns:a16="http://schemas.microsoft.com/office/drawing/2014/main" id="{DE2F2970-5BDC-4045-AF67-627EF8C403EF}"/>
                </a:ext>
              </a:extLst>
            </p:cNvPr>
            <p:cNvSpPr/>
            <p:nvPr/>
          </p:nvSpPr>
          <p:spPr>
            <a:xfrm rot="5400000">
              <a:off x="6044824" y="413501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9E0949C-7109-4E48-B1DB-D13EC69E15A3}"/>
                </a:ext>
              </a:extLst>
            </p:cNvPr>
            <p:cNvSpPr/>
            <p:nvPr/>
          </p:nvSpPr>
          <p:spPr>
            <a:xfrm>
              <a:off x="5247692" y="3772474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PROSJEKTTEAM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Utfører prosjektet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37E794B-35A1-40C1-8F7E-2EA7853A3E22}"/>
                </a:ext>
              </a:extLst>
            </p:cNvPr>
            <p:cNvSpPr/>
            <p:nvPr/>
          </p:nvSpPr>
          <p:spPr>
            <a:xfrm>
              <a:off x="5247692" y="4541602"/>
              <a:ext cx="1696617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Tidsbruk i prosjektet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2-5 timer / uke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9941470-351A-4A43-89DA-CD7458FDDF90}"/>
              </a:ext>
            </a:extLst>
          </p:cNvPr>
          <p:cNvSpPr/>
          <p:nvPr/>
        </p:nvSpPr>
        <p:spPr>
          <a:xfrm>
            <a:off x="7558571" y="4546713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B5910D-DC94-4A08-AF20-5776DCE36DD6}"/>
              </a:ext>
            </a:extLst>
          </p:cNvPr>
          <p:cNvGrpSpPr/>
          <p:nvPr/>
        </p:nvGrpSpPr>
        <p:grpSpPr>
          <a:xfrm>
            <a:off x="7759570" y="4805205"/>
            <a:ext cx="1696617" cy="1138460"/>
            <a:chOff x="5247692" y="3772474"/>
            <a:chExt cx="1696617" cy="1138460"/>
          </a:xfrm>
        </p:grpSpPr>
        <p:sp>
          <p:nvSpPr>
            <p:cNvPr id="76" name="Chevron 57">
              <a:extLst>
                <a:ext uri="{FF2B5EF4-FFF2-40B4-BE49-F238E27FC236}">
                  <a16:creationId xmlns:a16="http://schemas.microsoft.com/office/drawing/2014/main" id="{A759C4F8-5B81-4244-87B5-4C1F4FBB7C95}"/>
                </a:ext>
              </a:extLst>
            </p:cNvPr>
            <p:cNvSpPr/>
            <p:nvPr/>
          </p:nvSpPr>
          <p:spPr>
            <a:xfrm rot="5400000">
              <a:off x="6044824" y="413501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56B761C-4576-46FC-B994-5926F6BF541A}"/>
                </a:ext>
              </a:extLst>
            </p:cNvPr>
            <p:cNvSpPr/>
            <p:nvPr/>
          </p:nvSpPr>
          <p:spPr>
            <a:xfrm>
              <a:off x="5247692" y="3772474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REFERANSEGRUPPE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Bidrar i prosjektet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D0481E7-B859-4433-9748-FBD07C62B194}"/>
                </a:ext>
              </a:extLst>
            </p:cNvPr>
            <p:cNvSpPr/>
            <p:nvPr/>
          </p:nvSpPr>
          <p:spPr>
            <a:xfrm>
              <a:off x="5247692" y="4541602"/>
              <a:ext cx="1696617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Tidsbruk i prosjektet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Etter behov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5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Brukergrupper</a:t>
            </a:r>
            <a:r>
              <a:rPr lang="de-DE" dirty="0"/>
              <a:t> </a:t>
            </a:r>
            <a:r>
              <a:rPr lang="de-DE" dirty="0" err="1"/>
              <a:t>og</a:t>
            </a:r>
            <a:r>
              <a:rPr lang="de-DE" dirty="0"/>
              <a:t> Add-</a:t>
            </a:r>
            <a:r>
              <a:rPr lang="de-DE" dirty="0" err="1"/>
              <a:t>ons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90218F5-1FEF-47AC-8591-4885A4B9E5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0337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6903">
                  <a:extLst>
                    <a:ext uri="{9D8B030D-6E8A-4147-A177-3AD203B41FA5}">
                      <a16:colId xmlns:a16="http://schemas.microsoft.com/office/drawing/2014/main" val="1900196283"/>
                    </a:ext>
                  </a:extLst>
                </a:gridCol>
                <a:gridCol w="3628697">
                  <a:extLst>
                    <a:ext uri="{9D8B030D-6E8A-4147-A177-3AD203B41FA5}">
                      <a16:colId xmlns:a16="http://schemas.microsoft.com/office/drawing/2014/main" val="429155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Lisenser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Antall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08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36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7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Complete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+ 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Expander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27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08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221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39D45E-9466-4940-8CD6-67CD5C9FA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4873"/>
              </p:ext>
            </p:extLst>
          </p:nvPr>
        </p:nvGraphicFramePr>
        <p:xfrm>
          <a:off x="838200" y="3884089"/>
          <a:ext cx="10624458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426">
                  <a:extLst>
                    <a:ext uri="{9D8B030D-6E8A-4147-A177-3AD203B41FA5}">
                      <a16:colId xmlns:a16="http://schemas.microsoft.com/office/drawing/2014/main" val="2825935739"/>
                    </a:ext>
                  </a:extLst>
                </a:gridCol>
                <a:gridCol w="3706462">
                  <a:extLst>
                    <a:ext uri="{9D8B030D-6E8A-4147-A177-3AD203B41FA5}">
                      <a16:colId xmlns:a16="http://schemas.microsoft.com/office/drawing/2014/main" val="4058395074"/>
                    </a:ext>
                  </a:extLst>
                </a:gridCol>
                <a:gridCol w="2969570">
                  <a:extLst>
                    <a:ext uri="{9D8B030D-6E8A-4147-A177-3AD203B41FA5}">
                      <a16:colId xmlns:a16="http://schemas.microsoft.com/office/drawing/2014/main" val="867594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Add-On </a:t>
                      </a:r>
                      <a:r>
                        <a:rPr lang="de-DE" dirty="0" err="1"/>
                        <a:t>solutions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Suggested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6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Synchronisation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SuperOffice AI </a:t>
                      </a:r>
                      <a:r>
                        <a:rPr lang="de-DE" dirty="0" err="1"/>
                        <a:t>services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Tekst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analyser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kategorisering</a:t>
                      </a:r>
                      <a:r>
                        <a:rPr lang="de-DE" dirty="0"/>
                        <a:t>, Chatbot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03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Customer Engagement </a:t>
                      </a:r>
                      <a:r>
                        <a:rPr lang="de-DE" dirty="0" err="1"/>
                        <a:t>Platform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Kundesenter</a:t>
                      </a:r>
                      <a:r>
                        <a:rPr lang="de-DE" dirty="0"/>
                        <a:t>, Forms, 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48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Expander Services </a:t>
                      </a:r>
                      <a:r>
                        <a:rPr lang="de-DE" dirty="0" err="1"/>
                        <a:t>valg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Development Tools, Sandbox, SCIM, Databridge, Database </a:t>
                      </a:r>
                      <a:r>
                        <a:rPr lang="de-DE" dirty="0" err="1"/>
                        <a:t>Mirroring</a:t>
                      </a:r>
                      <a:r>
                        <a:rPr lang="de-DE" dirty="0"/>
                        <a:t>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3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08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DBD5D0-116D-4BC4-B35B-B92C05B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1" y="-33328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3DCD5-1B42-4800-BDF2-BD4D05E1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Prosessen videre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79D4-51AE-44B1-89B8-7F9D017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2" y="1698268"/>
            <a:ext cx="10161998" cy="4556912"/>
          </a:xfrm>
        </p:spPr>
        <p:txBody>
          <a:bodyPr>
            <a:noAutofit/>
          </a:bodyPr>
          <a:lstStyle/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Avdekke målsetning – hva ønsker dere å oppnå?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Diskutere mulighetsbilde – hva er mulig å realisere?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Hva skal dere måle på? (</a:t>
            </a:r>
            <a:r>
              <a:rPr lang="nb-NO" sz="1600" dirty="0" err="1">
                <a:solidFill>
                  <a:srgbClr val="005E58"/>
                </a:solidFill>
              </a:rPr>
              <a:t>KPI’er</a:t>
            </a:r>
            <a:r>
              <a:rPr lang="nb-NO" sz="1600" dirty="0">
                <a:solidFill>
                  <a:srgbClr val="005E58"/>
                </a:solidFill>
              </a:rPr>
              <a:t>) 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Hva skal kjennetegne at prosjektet har blitt en suksess?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Hvilke prosesser ønsker dere å forbedre?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Integrasjonspunkter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Hvilke </a:t>
            </a:r>
            <a:r>
              <a:rPr lang="nb-NO" sz="1600" dirty="0" err="1">
                <a:solidFill>
                  <a:srgbClr val="005E58"/>
                </a:solidFill>
              </a:rPr>
              <a:t>risiki</a:t>
            </a:r>
            <a:r>
              <a:rPr lang="nb-NO" sz="1600" dirty="0">
                <a:solidFill>
                  <a:srgbClr val="005E58"/>
                </a:solidFill>
              </a:rPr>
              <a:t> ser vi/dere i dette prosjektet?</a:t>
            </a:r>
          </a:p>
          <a:p>
            <a:endParaRPr lang="nb-NO" b="1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  <a:highlight>
                  <a:srgbClr val="A7D4DE"/>
                </a:highlight>
              </a:rPr>
              <a:t>SuperOffice Demo:</a:t>
            </a:r>
            <a:br>
              <a:rPr lang="nb-NO" sz="1600" dirty="0">
                <a:solidFill>
                  <a:srgbClr val="005E58"/>
                </a:solidFill>
                <a:highlight>
                  <a:srgbClr val="A7D4DE"/>
                </a:highlight>
              </a:rPr>
            </a:br>
            <a:r>
              <a:rPr lang="nb-NO" sz="1600" dirty="0">
                <a:solidFill>
                  <a:srgbClr val="005E58"/>
                </a:solidFill>
                <a:highlight>
                  <a:srgbClr val="A7D4DE"/>
                </a:highlight>
              </a:rPr>
              <a:t>Synliggjøre hvordan SuperOffice skal dekke de ønskede prosesser og behov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Tilbudspresentasjon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Signering av kontrakt</a:t>
            </a:r>
          </a:p>
          <a:p>
            <a:pPr marL="285750" indent="-285750"/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5E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B4E1F-AAD0-4BB3-BF0F-B6916F74A61C}"/>
              </a:ext>
            </a:extLst>
          </p:cNvPr>
          <p:cNvGrpSpPr/>
          <p:nvPr/>
        </p:nvGrpSpPr>
        <p:grpSpPr>
          <a:xfrm>
            <a:off x="992312" y="1654391"/>
            <a:ext cx="672102" cy="4349833"/>
            <a:chOff x="992312" y="1510555"/>
            <a:chExt cx="672102" cy="43498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2C5818-CDCF-4BA6-81CB-E3083892D2EA}"/>
                </a:ext>
              </a:extLst>
            </p:cNvPr>
            <p:cNvSpPr/>
            <p:nvPr/>
          </p:nvSpPr>
          <p:spPr>
            <a:xfrm>
              <a:off x="992312" y="1510555"/>
              <a:ext cx="672102" cy="674734"/>
            </a:xfrm>
            <a:prstGeom prst="ellipse">
              <a:avLst/>
            </a:prstGeom>
            <a:solidFill>
              <a:srgbClr val="30B494"/>
            </a:solidFill>
            <a:ln>
              <a:solidFill>
                <a:srgbClr val="30B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Møte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370BEA-2E20-48E1-8282-4C9BF02EF72E}"/>
                </a:ext>
              </a:extLst>
            </p:cNvPr>
            <p:cNvSpPr/>
            <p:nvPr/>
          </p:nvSpPr>
          <p:spPr>
            <a:xfrm>
              <a:off x="992312" y="4241969"/>
              <a:ext cx="672102" cy="674734"/>
            </a:xfrm>
            <a:prstGeom prst="ellipse">
              <a:avLst/>
            </a:prstGeom>
            <a:solidFill>
              <a:srgbClr val="FC8B5F"/>
            </a:solidFill>
            <a:ln>
              <a:solidFill>
                <a:srgbClr val="FC8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Møte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B09A4-AF86-4C01-B38D-5B877A055EFE}"/>
                </a:ext>
              </a:extLst>
            </p:cNvPr>
            <p:cNvSpPr/>
            <p:nvPr/>
          </p:nvSpPr>
          <p:spPr>
            <a:xfrm>
              <a:off x="992312" y="2750031"/>
              <a:ext cx="672102" cy="674734"/>
            </a:xfrm>
            <a:prstGeom prst="ellipse">
              <a:avLst/>
            </a:prstGeom>
            <a:solidFill>
              <a:srgbClr val="005E58"/>
            </a:solidFill>
            <a:ln>
              <a:solidFill>
                <a:srgbClr val="005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Møte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E35CCC-3C1A-45DC-B43E-231EB5A4C6EE}"/>
                </a:ext>
              </a:extLst>
            </p:cNvPr>
            <p:cNvSpPr/>
            <p:nvPr/>
          </p:nvSpPr>
          <p:spPr>
            <a:xfrm>
              <a:off x="992312" y="5185654"/>
              <a:ext cx="672102" cy="674734"/>
            </a:xfrm>
            <a:prstGeom prst="ellipse">
              <a:avLst/>
            </a:prstGeom>
            <a:solidFill>
              <a:srgbClr val="D5450D"/>
            </a:solidFill>
            <a:ln>
              <a:solidFill>
                <a:srgbClr val="D54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Møte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42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116C3C-0D83-423B-87E7-7ADF0EE8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sette</a:t>
            </a:r>
            <a:r>
              <a:rPr lang="en-US" dirty="0"/>
              <a:t> av </a:t>
            </a:r>
            <a:r>
              <a:rPr lang="en-US" dirty="0" err="1"/>
              <a:t>tiden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trengs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2AF7E2-C842-4902-BC83-4C59258B1F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1717" y="1702919"/>
          <a:ext cx="10515599" cy="318818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4647895">
                  <a:extLst>
                    <a:ext uri="{9D8B030D-6E8A-4147-A177-3AD203B41FA5}">
                      <a16:colId xmlns:a16="http://schemas.microsoft.com/office/drawing/2014/main" val="290024907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322774839"/>
                    </a:ext>
                  </a:extLst>
                </a:gridCol>
                <a:gridCol w="926136">
                  <a:extLst>
                    <a:ext uri="{9D8B030D-6E8A-4147-A177-3AD203B41FA5}">
                      <a16:colId xmlns:a16="http://schemas.microsoft.com/office/drawing/2014/main" val="3092020549"/>
                    </a:ext>
                  </a:extLst>
                </a:gridCol>
                <a:gridCol w="1787237">
                  <a:extLst>
                    <a:ext uri="{9D8B030D-6E8A-4147-A177-3AD203B41FA5}">
                      <a16:colId xmlns:a16="http://schemas.microsoft.com/office/drawing/2014/main" val="138290080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1524729734"/>
                    </a:ext>
                  </a:extLst>
                </a:gridCol>
                <a:gridCol w="1285007">
                  <a:extLst>
                    <a:ext uri="{9D8B030D-6E8A-4147-A177-3AD203B41FA5}">
                      <a16:colId xmlns:a16="http://schemas.microsoft.com/office/drawing/2014/main" val="1334440469"/>
                    </a:ext>
                  </a:extLst>
                </a:gridCol>
              </a:tblGrid>
              <a:tr h="287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err="1">
                          <a:effectLst/>
                        </a:rPr>
                        <a:t>Aktivitet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Uke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err="1">
                          <a:effectLst/>
                        </a:rPr>
                        <a:t>Fullført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err="1">
                          <a:effectLst/>
                        </a:rPr>
                        <a:t>Ansvarlig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Go/</a:t>
                      </a:r>
                      <a:r>
                        <a:rPr lang="en-US" sz="1100" dirty="0" err="1">
                          <a:effectLst/>
                        </a:rPr>
                        <a:t>NoGo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err="1">
                          <a:effectLst/>
                        </a:rPr>
                        <a:t>Faktureres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881320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Møte</a:t>
                      </a:r>
                      <a:r>
                        <a:rPr lang="en-US" sz="1050" b="1" dirty="0">
                          <a:effectLst/>
                        </a:rPr>
                        <a:t> 1</a:t>
                      </a:r>
                      <a:r>
                        <a:rPr lang="en-US" sz="1050" dirty="0">
                          <a:effectLst/>
                        </a:rPr>
                        <a:t>: </a:t>
                      </a:r>
                      <a:r>
                        <a:rPr lang="en-US" sz="1050" dirty="0" err="1">
                          <a:effectLst/>
                        </a:rPr>
                        <a:t>Behovsavklaring</a:t>
                      </a:r>
                      <a:r>
                        <a:rPr lang="en-US" sz="1050" dirty="0">
                          <a:effectLst/>
                        </a:rPr>
                        <a:t> – </a:t>
                      </a:r>
                      <a:r>
                        <a:rPr lang="en-US" sz="1050" dirty="0" err="1">
                          <a:effectLst/>
                        </a:rPr>
                        <a:t>målet</a:t>
                      </a:r>
                      <a:r>
                        <a:rPr lang="en-US" sz="1050" dirty="0">
                          <a:effectLst/>
                        </a:rPr>
                        <a:t> med </a:t>
                      </a:r>
                      <a:r>
                        <a:rPr lang="en-US" sz="1050" dirty="0" err="1">
                          <a:effectLst/>
                        </a:rPr>
                        <a:t>prosjektet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XX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SO/ Kunde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530260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50" b="0" dirty="0">
                          <a:effectLst/>
                        </a:rPr>
                        <a:t>Mail: Møtereferat med oppsummering av formål, samt forslag til tentativ aktivitetsplan (dette dokument)</a:t>
                      </a:r>
                      <a:endParaRPr lang="en-US" sz="105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XX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SO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*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369901"/>
                  </a:ext>
                </a:extLst>
              </a:tr>
              <a:tr h="406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Møte</a:t>
                      </a:r>
                      <a:r>
                        <a:rPr lang="en-US" sz="1050" b="1" dirty="0">
                          <a:effectLst/>
                        </a:rPr>
                        <a:t> 2</a:t>
                      </a:r>
                      <a:r>
                        <a:rPr lang="en-US" sz="1050" dirty="0">
                          <a:effectLst/>
                        </a:rPr>
                        <a:t>: </a:t>
                      </a:r>
                      <a:r>
                        <a:rPr lang="en-US" sz="1050" dirty="0" err="1">
                          <a:effectLst/>
                        </a:rPr>
                        <a:t>Arbeidsmøte</a:t>
                      </a:r>
                      <a:r>
                        <a:rPr lang="en-US" sz="1050" dirty="0">
                          <a:effectLst/>
                        </a:rPr>
                        <a:t> for å </a:t>
                      </a:r>
                      <a:r>
                        <a:rPr lang="en-US" sz="1050" dirty="0" err="1">
                          <a:effectLst/>
                        </a:rPr>
                        <a:t>avdekke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prosessforbedringer</a:t>
                      </a:r>
                      <a:r>
                        <a:rPr lang="en-US" sz="1050" dirty="0">
                          <a:effectLst/>
                        </a:rPr>
                        <a:t>, </a:t>
                      </a:r>
                      <a:r>
                        <a:rPr lang="en-US" sz="1050" dirty="0" err="1">
                          <a:effectLst/>
                        </a:rPr>
                        <a:t>KPI’er</a:t>
                      </a:r>
                      <a:r>
                        <a:rPr lang="en-US" sz="1050" dirty="0">
                          <a:effectLst/>
                        </a:rPr>
                        <a:t>, </a:t>
                      </a:r>
                      <a:r>
                        <a:rPr lang="en-US" sz="1050" dirty="0" err="1">
                          <a:effectLst/>
                        </a:rPr>
                        <a:t>integrasjonspunkter</a:t>
                      </a:r>
                      <a:r>
                        <a:rPr lang="en-US" sz="1050" dirty="0">
                          <a:effectLst/>
                        </a:rPr>
                        <a:t>, </a:t>
                      </a:r>
                      <a:r>
                        <a:rPr lang="en-US" sz="1050" dirty="0" err="1">
                          <a:effectLst/>
                        </a:rPr>
                        <a:t>tekniske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avklaringer</a:t>
                      </a:r>
                      <a:r>
                        <a:rPr lang="en-US" sz="1050" dirty="0">
                          <a:effectLst/>
                        </a:rPr>
                        <a:t>, </a:t>
                      </a:r>
                      <a:r>
                        <a:rPr lang="en-US" sz="1050" dirty="0" err="1">
                          <a:effectLst/>
                        </a:rPr>
                        <a:t>risiko</a:t>
                      </a:r>
                      <a:r>
                        <a:rPr lang="en-US" sz="1050" dirty="0">
                          <a:effectLst/>
                        </a:rPr>
                        <a:t>, </a:t>
                      </a:r>
                      <a:r>
                        <a:rPr lang="en-US" sz="1050" dirty="0" err="1">
                          <a:effectLst/>
                        </a:rPr>
                        <a:t>suksessfaktorer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XX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SO/ Kunde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*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486386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0" dirty="0">
                          <a:effectLst/>
                        </a:rPr>
                        <a:t>Mail: </a:t>
                      </a:r>
                      <a:r>
                        <a:rPr lang="en-US" sz="1050" b="0" dirty="0" err="1">
                          <a:effectLst/>
                        </a:rPr>
                        <a:t>Oversendelse</a:t>
                      </a:r>
                      <a:r>
                        <a:rPr lang="en-US" sz="1050" b="0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av </a:t>
                      </a:r>
                      <a:r>
                        <a:rPr lang="en-US" sz="1050" dirty="0" err="1">
                          <a:effectLst/>
                        </a:rPr>
                        <a:t>løsningsbeskrivelse</a:t>
                      </a:r>
                      <a:r>
                        <a:rPr lang="en-US" sz="1050" dirty="0">
                          <a:effectLst/>
                        </a:rPr>
                        <a:t> / </a:t>
                      </a:r>
                      <a:r>
                        <a:rPr lang="en-US" sz="1050" dirty="0" err="1">
                          <a:effectLst/>
                        </a:rPr>
                        <a:t>funn</a:t>
                      </a:r>
                      <a:r>
                        <a:rPr lang="en-US" sz="1050" dirty="0">
                          <a:effectLst/>
                        </a:rPr>
                        <a:t> fra </a:t>
                      </a:r>
                      <a:r>
                        <a:rPr lang="en-US" sz="1050" dirty="0" err="1">
                          <a:effectLst/>
                        </a:rPr>
                        <a:t>arbeidsmøte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XX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SO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*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541419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0" dirty="0" err="1">
                          <a:effectLst/>
                        </a:rPr>
                        <a:t>Beslutning</a:t>
                      </a:r>
                      <a:r>
                        <a:rPr lang="en-US" sz="1050" b="0" dirty="0">
                          <a:effectLst/>
                        </a:rPr>
                        <a:t>: </a:t>
                      </a:r>
                      <a:r>
                        <a:rPr lang="en-US" sz="1050" b="0" dirty="0" err="1">
                          <a:effectLst/>
                        </a:rPr>
                        <a:t>Aksept</a:t>
                      </a:r>
                      <a:r>
                        <a:rPr lang="en-US" sz="1050" b="0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for </a:t>
                      </a:r>
                      <a:r>
                        <a:rPr lang="en-US" sz="1050" dirty="0" err="1">
                          <a:effectLst/>
                        </a:rPr>
                        <a:t>løsningsbeskrivelse</a:t>
                      </a:r>
                      <a:r>
                        <a:rPr lang="en-US" sz="1050" dirty="0">
                          <a:effectLst/>
                        </a:rPr>
                        <a:t> (</a:t>
                      </a:r>
                      <a:r>
                        <a:rPr lang="en-US" sz="1050" dirty="0" err="1">
                          <a:effectLst/>
                        </a:rPr>
                        <a:t>kommersielt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og</a:t>
                      </a:r>
                      <a:r>
                        <a:rPr lang="en-US" sz="1050" dirty="0">
                          <a:effectLst/>
                        </a:rPr>
                        <a:t> IT), </a:t>
                      </a:r>
                      <a:r>
                        <a:rPr lang="en-US" sz="1050" dirty="0" err="1">
                          <a:effectLst/>
                        </a:rPr>
                        <a:t>samt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aksept</a:t>
                      </a:r>
                      <a:r>
                        <a:rPr lang="en-US" sz="1050" dirty="0">
                          <a:effectLst/>
                        </a:rPr>
                        <a:t> for </a:t>
                      </a:r>
                      <a:r>
                        <a:rPr lang="en-US" sz="1050" dirty="0" err="1">
                          <a:effectLst/>
                        </a:rPr>
                        <a:t>videre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fremdrift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XX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Kunde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*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63490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Møte</a:t>
                      </a:r>
                      <a:r>
                        <a:rPr lang="en-US" sz="1050" b="1" dirty="0">
                          <a:effectLst/>
                        </a:rPr>
                        <a:t> 3</a:t>
                      </a:r>
                      <a:r>
                        <a:rPr lang="en-US" sz="1050" dirty="0">
                          <a:effectLst/>
                        </a:rPr>
                        <a:t>: </a:t>
                      </a:r>
                      <a:r>
                        <a:rPr lang="nb-NO" sz="1050" dirty="0">
                          <a:effectLst/>
                        </a:rPr>
                        <a:t>SuperOffice Demo: Synliggjøre hvordan SuperOffice skal dekke de ønskede prosesser og behov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XX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SO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*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50">
                          <a:effectLst/>
                        </a:rPr>
                        <a:t> 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5629074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 err="1">
                          <a:effectLst/>
                        </a:rPr>
                        <a:t>Møte</a:t>
                      </a:r>
                      <a:r>
                        <a:rPr lang="en-US" sz="1050" b="1" dirty="0">
                          <a:effectLst/>
                        </a:rPr>
                        <a:t> 4</a:t>
                      </a:r>
                      <a:r>
                        <a:rPr lang="en-US" sz="1050" dirty="0">
                          <a:effectLst/>
                        </a:rPr>
                        <a:t>: </a:t>
                      </a:r>
                      <a:r>
                        <a:rPr lang="en-US" sz="1050" dirty="0" err="1">
                          <a:effectLst/>
                        </a:rPr>
                        <a:t>Tilbudspresentasjon</a:t>
                      </a:r>
                      <a:r>
                        <a:rPr lang="en-US" sz="1050" dirty="0">
                          <a:effectLst/>
                        </a:rPr>
                        <a:t>/</a:t>
                      </a:r>
                      <a:r>
                        <a:rPr lang="en-US" sz="1050" dirty="0" err="1">
                          <a:effectLst/>
                        </a:rPr>
                        <a:t>løsningsforslag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XX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SO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*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795707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err="1">
                          <a:effectLst/>
                        </a:rPr>
                        <a:t>Besøke</a:t>
                      </a:r>
                      <a:r>
                        <a:rPr lang="en-US" sz="1050" dirty="0">
                          <a:effectLst/>
                        </a:rPr>
                        <a:t>/</a:t>
                      </a:r>
                      <a:r>
                        <a:rPr lang="en-US" sz="1050" dirty="0" err="1">
                          <a:effectLst/>
                        </a:rPr>
                        <a:t>kontakte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referansekunde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XX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SO/ Kunde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*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644670"/>
                  </a:ext>
                </a:extLst>
              </a:tr>
              <a:tr h="287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 err="1">
                          <a:effectLst/>
                        </a:rPr>
                        <a:t>Signere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kontrakt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XX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SO/ Kunde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*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8043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43524A-1980-42D0-95CE-1BA23CD193F9}"/>
              </a:ext>
            </a:extLst>
          </p:cNvPr>
          <p:cNvGraphicFramePr>
            <a:graphicFrameLocks noGrp="1"/>
          </p:cNvGraphicFramePr>
          <p:nvPr/>
        </p:nvGraphicFramePr>
        <p:xfrm>
          <a:off x="931716" y="5144755"/>
          <a:ext cx="10515599" cy="818198"/>
        </p:xfrm>
        <a:graphic>
          <a:graphicData uri="http://schemas.openxmlformats.org/drawingml/2006/table">
            <a:tbl>
              <a:tblPr firstRow="1" firstCol="1"/>
              <a:tblGrid>
                <a:gridCol w="4757257">
                  <a:extLst>
                    <a:ext uri="{9D8B030D-6E8A-4147-A177-3AD203B41FA5}">
                      <a16:colId xmlns:a16="http://schemas.microsoft.com/office/drawing/2014/main" val="1178722236"/>
                    </a:ext>
                  </a:extLst>
                </a:gridCol>
                <a:gridCol w="971641">
                  <a:extLst>
                    <a:ext uri="{9D8B030D-6E8A-4147-A177-3AD203B41FA5}">
                      <a16:colId xmlns:a16="http://schemas.microsoft.com/office/drawing/2014/main" val="3603076134"/>
                    </a:ext>
                  </a:extLst>
                </a:gridCol>
                <a:gridCol w="4786701">
                  <a:extLst>
                    <a:ext uri="{9D8B030D-6E8A-4147-A177-3AD203B41FA5}">
                      <a16:colId xmlns:a16="http://schemas.microsoft.com/office/drawing/2014/main" val="194865732"/>
                    </a:ext>
                  </a:extLst>
                </a:gridCol>
              </a:tblGrid>
              <a:tr h="104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Indikerer en gjensidig "go/no go"-beslutning for gjennomføring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Signert for Camilla Heidenreich Bommen: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841956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19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425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9EBE4C86-75CB-4223-B0FB-4DCC4E65A06B}"/>
              </a:ext>
            </a:extLst>
          </p:cNvPr>
          <p:cNvSpPr txBox="1">
            <a:spLocks/>
          </p:cNvSpPr>
          <p:nvPr/>
        </p:nvSpPr>
        <p:spPr>
          <a:xfrm>
            <a:off x="427381" y="336556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Leveransen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fra SuperOffice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oppsummert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9" name="Tekstfelt 19">
            <a:extLst>
              <a:ext uri="{FF2B5EF4-FFF2-40B4-BE49-F238E27FC236}">
                <a16:creationId xmlns:a16="http://schemas.microsoft.com/office/drawing/2014/main" id="{A810A341-87E0-42C1-A66A-7B5CFBA53775}"/>
              </a:ext>
            </a:extLst>
          </p:cNvPr>
          <p:cNvSpPr txBox="1"/>
          <p:nvPr/>
        </p:nvSpPr>
        <p:spPr>
          <a:xfrm>
            <a:off x="401652" y="1245054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Hovedmål og kjerneutfordring</a:t>
            </a:r>
          </a:p>
        </p:txBody>
      </p:sp>
      <p:sp>
        <p:nvSpPr>
          <p:cNvPr id="141" name="Rektangel 20">
            <a:extLst>
              <a:ext uri="{FF2B5EF4-FFF2-40B4-BE49-F238E27FC236}">
                <a16:creationId xmlns:a16="http://schemas.microsoft.com/office/drawing/2014/main" id="{8BB9C533-C247-4B6A-B7DB-E96724C8CFF5}"/>
              </a:ext>
            </a:extLst>
          </p:cNvPr>
          <p:cNvSpPr/>
          <p:nvPr/>
        </p:nvSpPr>
        <p:spPr>
          <a:xfrm>
            <a:off x="427381" y="1527697"/>
            <a:ext cx="4991516" cy="223026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Øke markedsandel fra 10-15% til 30% i løpet av 5 år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å oppnå dette er dere nødt til å effektivisere og strømlinjeforme prosesser for service og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dag jobber dere i ulike systemer som medfører at dere jobber ineffektivt samt mangler felles rutiner, regler og prosesser 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mht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sakshåndtering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Rektangel 21">
            <a:extLst>
              <a:ext uri="{FF2B5EF4-FFF2-40B4-BE49-F238E27FC236}">
                <a16:creationId xmlns:a16="http://schemas.microsoft.com/office/drawing/2014/main" id="{543FF1D3-A1CA-489F-80FC-AA8D8E63EC66}"/>
              </a:ext>
            </a:extLst>
          </p:cNvPr>
          <p:cNvSpPr/>
          <p:nvPr/>
        </p:nvSpPr>
        <p:spPr>
          <a:xfrm>
            <a:off x="6034572" y="1531339"/>
            <a:ext cx="5681663" cy="2234511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Standardisere prosesser ved å bygge inn arbeidsflyt og ønsket køsystem som beskrevet i kravspesifikasjonen. 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Mulighet for å legge på prioriteringer, eskaleringsrutiner, pre-definerte maler og automatiske e-poster for saker 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Rapporter og Dashboards som viser for eksempel feil på utstyr eller antall saker per ansatt 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Integrasjon mot Business Central og timeføring 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Redusere antall systemer ved å samle alle saker til support og service på ett sted i en felles CRM-database. </a:t>
            </a:r>
          </a:p>
        </p:txBody>
      </p:sp>
      <p:sp>
        <p:nvSpPr>
          <p:cNvPr id="145" name="Tekstfelt 23">
            <a:extLst>
              <a:ext uri="{FF2B5EF4-FFF2-40B4-BE49-F238E27FC236}">
                <a16:creationId xmlns:a16="http://schemas.microsoft.com/office/drawing/2014/main" id="{837511DC-117C-4023-AF22-AF0C58AA1965}"/>
              </a:ext>
            </a:extLst>
          </p:cNvPr>
          <p:cNvSpPr txBox="1"/>
          <p:nvPr/>
        </p:nvSpPr>
        <p:spPr>
          <a:xfrm>
            <a:off x="5934385" y="392204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KPIs</a:t>
            </a:r>
          </a:p>
        </p:txBody>
      </p:sp>
      <p:sp>
        <p:nvSpPr>
          <p:cNvPr id="147" name="Tekstfelt 24">
            <a:extLst>
              <a:ext uri="{FF2B5EF4-FFF2-40B4-BE49-F238E27FC236}">
                <a16:creationId xmlns:a16="http://schemas.microsoft.com/office/drawing/2014/main" id="{0DC11272-CDD4-4CF3-807D-29C896F7F444}"/>
              </a:ext>
            </a:extLst>
          </p:cNvPr>
          <p:cNvSpPr txBox="1"/>
          <p:nvPr/>
        </p:nvSpPr>
        <p:spPr>
          <a:xfrm>
            <a:off x="5934385" y="1191576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Løsningsbeskrivelse</a:t>
            </a:r>
          </a:p>
        </p:txBody>
      </p:sp>
      <p:sp>
        <p:nvSpPr>
          <p:cNvPr id="149" name="Rektangel 25">
            <a:extLst>
              <a:ext uri="{FF2B5EF4-FFF2-40B4-BE49-F238E27FC236}">
                <a16:creationId xmlns:a16="http://schemas.microsoft.com/office/drawing/2014/main" id="{36849B35-16EB-4DE8-8680-6939CA1F12EE}"/>
              </a:ext>
            </a:extLst>
          </p:cNvPr>
          <p:cNvSpPr/>
          <p:nvPr/>
        </p:nvSpPr>
        <p:spPr>
          <a:xfrm>
            <a:off x="6034573" y="4186070"/>
            <a:ext cx="5681663" cy="880839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  Saker løst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# Saker pr. kategori / Saksbehandler /Utstyr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Svartid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Trekant 29">
            <a:extLst>
              <a:ext uri="{FF2B5EF4-FFF2-40B4-BE49-F238E27FC236}">
                <a16:creationId xmlns:a16="http://schemas.microsoft.com/office/drawing/2014/main" id="{D9FAFF8F-9B4F-4F11-AA8A-592B4289494A}"/>
              </a:ext>
            </a:extLst>
          </p:cNvPr>
          <p:cNvSpPr/>
          <p:nvPr/>
        </p:nvSpPr>
        <p:spPr>
          <a:xfrm rot="5566579">
            <a:off x="5478912" y="264774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20">
            <a:extLst>
              <a:ext uri="{FF2B5EF4-FFF2-40B4-BE49-F238E27FC236}">
                <a16:creationId xmlns:a16="http://schemas.microsoft.com/office/drawing/2014/main" id="{A1F4902D-CC9A-4C6A-8B55-C8E763C2735D}"/>
              </a:ext>
            </a:extLst>
          </p:cNvPr>
          <p:cNvSpPr/>
          <p:nvPr/>
        </p:nvSpPr>
        <p:spPr>
          <a:xfrm>
            <a:off x="427381" y="4224541"/>
            <a:ext cx="4991516" cy="19427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Øke intern kapasitet gjennom å effektivisere bruk av ressurser på service og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Økt kundetilfredshet gjennom bedre innsikt og automatiserte prosesser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Økt kontroll over kundebasen og data vil effektivisere kommunikasjonen med kunder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Felles rutiner og prosesser vil bidra til å nå vekstmålet deres ved å redusere risiko og øke effektiviteten.</a:t>
            </a: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28630F68-263F-41D5-B90C-212F67DA4221}"/>
              </a:ext>
            </a:extLst>
          </p:cNvPr>
          <p:cNvSpPr txBox="1"/>
          <p:nvPr/>
        </p:nvSpPr>
        <p:spPr>
          <a:xfrm>
            <a:off x="401652" y="3947542"/>
            <a:ext cx="2662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Antatt effekt av implementeringen</a:t>
            </a:r>
          </a:p>
        </p:txBody>
      </p:sp>
      <p:sp>
        <p:nvSpPr>
          <p:cNvPr id="16" name="Rektangel 25">
            <a:extLst>
              <a:ext uri="{FF2B5EF4-FFF2-40B4-BE49-F238E27FC236}">
                <a16:creationId xmlns:a16="http://schemas.microsoft.com/office/drawing/2014/main" id="{B6A91C23-A7D2-4A19-9206-E6C41B4BEC02}"/>
              </a:ext>
            </a:extLst>
          </p:cNvPr>
          <p:cNvSpPr/>
          <p:nvPr/>
        </p:nvSpPr>
        <p:spPr>
          <a:xfrm>
            <a:off x="6034572" y="5394133"/>
            <a:ext cx="5681663" cy="77317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Prosjektorganisasjon (ressurser allokert)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Omfanget av prosjektet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6757AE79-265B-4328-A42B-73D245582FBE}"/>
              </a:ext>
            </a:extLst>
          </p:cNvPr>
          <p:cNvSpPr txBox="1"/>
          <p:nvPr/>
        </p:nvSpPr>
        <p:spPr>
          <a:xfrm>
            <a:off x="5934385" y="511713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Risiko</a:t>
            </a:r>
          </a:p>
        </p:txBody>
      </p:sp>
      <p:sp>
        <p:nvSpPr>
          <p:cNvPr id="20" name="Trekant 29">
            <a:extLst>
              <a:ext uri="{FF2B5EF4-FFF2-40B4-BE49-F238E27FC236}">
                <a16:creationId xmlns:a16="http://schemas.microsoft.com/office/drawing/2014/main" id="{9E2A53BB-CE6C-4877-A53C-70DC56C583CD}"/>
              </a:ext>
            </a:extLst>
          </p:cNvPr>
          <p:cNvSpPr/>
          <p:nvPr/>
        </p:nvSpPr>
        <p:spPr>
          <a:xfrm rot="10800000">
            <a:off x="8558899" y="394880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rekant 29">
            <a:extLst>
              <a:ext uri="{FF2B5EF4-FFF2-40B4-BE49-F238E27FC236}">
                <a16:creationId xmlns:a16="http://schemas.microsoft.com/office/drawing/2014/main" id="{093EFAB5-304E-437D-87F4-5546616A3849}"/>
              </a:ext>
            </a:extLst>
          </p:cNvPr>
          <p:cNvSpPr/>
          <p:nvPr/>
        </p:nvSpPr>
        <p:spPr>
          <a:xfrm rot="16200000">
            <a:off x="5500153" y="5136567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rekant 29">
            <a:extLst>
              <a:ext uri="{FF2B5EF4-FFF2-40B4-BE49-F238E27FC236}">
                <a16:creationId xmlns:a16="http://schemas.microsoft.com/office/drawing/2014/main" id="{D0D1551C-57F8-4D5E-BA4B-F5D95B72DC0A}"/>
              </a:ext>
            </a:extLst>
          </p:cNvPr>
          <p:cNvSpPr/>
          <p:nvPr/>
        </p:nvSpPr>
        <p:spPr>
          <a:xfrm rot="10800000">
            <a:off x="8558900" y="5192435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97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9EBE4C86-75CB-4223-B0FB-4DCC4E65A06B}"/>
              </a:ext>
            </a:extLst>
          </p:cNvPr>
          <p:cNvSpPr txBox="1">
            <a:spLocks/>
          </p:cNvSpPr>
          <p:nvPr/>
        </p:nvSpPr>
        <p:spPr>
          <a:xfrm>
            <a:off x="427381" y="336556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Mål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effekt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oppsummert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fra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møte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9" name="Tekstfelt 19">
            <a:extLst>
              <a:ext uri="{FF2B5EF4-FFF2-40B4-BE49-F238E27FC236}">
                <a16:creationId xmlns:a16="http://schemas.microsoft.com/office/drawing/2014/main" id="{A810A341-87E0-42C1-A66A-7B5CFBA53775}"/>
              </a:ext>
            </a:extLst>
          </p:cNvPr>
          <p:cNvSpPr txBox="1"/>
          <p:nvPr/>
        </p:nvSpPr>
        <p:spPr>
          <a:xfrm>
            <a:off x="401652" y="1245054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Hovedmål og kjerneutfordring</a:t>
            </a:r>
          </a:p>
        </p:txBody>
      </p:sp>
      <p:sp>
        <p:nvSpPr>
          <p:cNvPr id="141" name="Rektangel 20">
            <a:extLst>
              <a:ext uri="{FF2B5EF4-FFF2-40B4-BE49-F238E27FC236}">
                <a16:creationId xmlns:a16="http://schemas.microsoft.com/office/drawing/2014/main" id="{8BB9C533-C247-4B6A-B7DB-E96724C8CFF5}"/>
              </a:ext>
            </a:extLst>
          </p:cNvPr>
          <p:cNvSpPr/>
          <p:nvPr/>
        </p:nvSpPr>
        <p:spPr>
          <a:xfrm>
            <a:off x="427381" y="1527697"/>
            <a:ext cx="4991516" cy="223026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Øke markedsandel fra 10-15% til 30% i løpet av 5 år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å oppnå dette er dere nødt til å effektivisere og strømlinjeforme prosesser for service og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dag jobber dere i ulike systemer som medfører at dere jobber ineffektivt samt mangler felles rutiner, regler og prosesser 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mht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sakshåndtering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Rektangel 21">
            <a:extLst>
              <a:ext uri="{FF2B5EF4-FFF2-40B4-BE49-F238E27FC236}">
                <a16:creationId xmlns:a16="http://schemas.microsoft.com/office/drawing/2014/main" id="{543FF1D3-A1CA-489F-80FC-AA8D8E63EC66}"/>
              </a:ext>
            </a:extLst>
          </p:cNvPr>
          <p:cNvSpPr/>
          <p:nvPr/>
        </p:nvSpPr>
        <p:spPr>
          <a:xfrm>
            <a:off x="6034572" y="1531339"/>
            <a:ext cx="5681663" cy="2234511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Tekstfelt 23">
            <a:extLst>
              <a:ext uri="{FF2B5EF4-FFF2-40B4-BE49-F238E27FC236}">
                <a16:creationId xmlns:a16="http://schemas.microsoft.com/office/drawing/2014/main" id="{837511DC-117C-4023-AF22-AF0C58AA1965}"/>
              </a:ext>
            </a:extLst>
          </p:cNvPr>
          <p:cNvSpPr txBox="1"/>
          <p:nvPr/>
        </p:nvSpPr>
        <p:spPr>
          <a:xfrm>
            <a:off x="5934385" y="392204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KPIs</a:t>
            </a:r>
          </a:p>
        </p:txBody>
      </p:sp>
      <p:sp>
        <p:nvSpPr>
          <p:cNvPr id="147" name="Tekstfelt 24">
            <a:extLst>
              <a:ext uri="{FF2B5EF4-FFF2-40B4-BE49-F238E27FC236}">
                <a16:creationId xmlns:a16="http://schemas.microsoft.com/office/drawing/2014/main" id="{0DC11272-CDD4-4CF3-807D-29C896F7F444}"/>
              </a:ext>
            </a:extLst>
          </p:cNvPr>
          <p:cNvSpPr txBox="1"/>
          <p:nvPr/>
        </p:nvSpPr>
        <p:spPr>
          <a:xfrm>
            <a:off x="5934385" y="1191576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Løsningsbeskrivelse</a:t>
            </a:r>
          </a:p>
        </p:txBody>
      </p:sp>
      <p:sp>
        <p:nvSpPr>
          <p:cNvPr id="149" name="Rektangel 25">
            <a:extLst>
              <a:ext uri="{FF2B5EF4-FFF2-40B4-BE49-F238E27FC236}">
                <a16:creationId xmlns:a16="http://schemas.microsoft.com/office/drawing/2014/main" id="{36849B35-16EB-4DE8-8680-6939CA1F12EE}"/>
              </a:ext>
            </a:extLst>
          </p:cNvPr>
          <p:cNvSpPr/>
          <p:nvPr/>
        </p:nvSpPr>
        <p:spPr>
          <a:xfrm>
            <a:off x="6034573" y="4186070"/>
            <a:ext cx="5681663" cy="880839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Trekant 29">
            <a:extLst>
              <a:ext uri="{FF2B5EF4-FFF2-40B4-BE49-F238E27FC236}">
                <a16:creationId xmlns:a16="http://schemas.microsoft.com/office/drawing/2014/main" id="{D9FAFF8F-9B4F-4F11-AA8A-592B4289494A}"/>
              </a:ext>
            </a:extLst>
          </p:cNvPr>
          <p:cNvSpPr/>
          <p:nvPr/>
        </p:nvSpPr>
        <p:spPr>
          <a:xfrm rot="5566579">
            <a:off x="5478912" y="264774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20">
            <a:extLst>
              <a:ext uri="{FF2B5EF4-FFF2-40B4-BE49-F238E27FC236}">
                <a16:creationId xmlns:a16="http://schemas.microsoft.com/office/drawing/2014/main" id="{A1F4902D-CC9A-4C6A-8B55-C8E763C2735D}"/>
              </a:ext>
            </a:extLst>
          </p:cNvPr>
          <p:cNvSpPr/>
          <p:nvPr/>
        </p:nvSpPr>
        <p:spPr>
          <a:xfrm>
            <a:off x="427381" y="4224541"/>
            <a:ext cx="4991516" cy="19427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Øke intern kapasitet gjennom å effektivisere bruk av ressurser på service og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Økt kundetilfredshet gjennom bedre innsikt og automatiserte prosesser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Økt kontroll over kundebasen og data vil effektivisere kommunikasjonen med kunder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Felles rutiner og prosesser vil bidra til å nå vekstmålet deres ved å redusere risiko og øke effektiviteten.</a:t>
            </a: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28630F68-263F-41D5-B90C-212F67DA4221}"/>
              </a:ext>
            </a:extLst>
          </p:cNvPr>
          <p:cNvSpPr txBox="1"/>
          <p:nvPr/>
        </p:nvSpPr>
        <p:spPr>
          <a:xfrm>
            <a:off x="401652" y="3947542"/>
            <a:ext cx="2783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Ønsket effekt av implementeringen</a:t>
            </a:r>
          </a:p>
        </p:txBody>
      </p:sp>
      <p:sp>
        <p:nvSpPr>
          <p:cNvPr id="16" name="Rektangel 25">
            <a:extLst>
              <a:ext uri="{FF2B5EF4-FFF2-40B4-BE49-F238E27FC236}">
                <a16:creationId xmlns:a16="http://schemas.microsoft.com/office/drawing/2014/main" id="{B6A91C23-A7D2-4A19-9206-E6C41B4BEC02}"/>
              </a:ext>
            </a:extLst>
          </p:cNvPr>
          <p:cNvSpPr/>
          <p:nvPr/>
        </p:nvSpPr>
        <p:spPr>
          <a:xfrm>
            <a:off x="6034572" y="5394133"/>
            <a:ext cx="5681663" cy="77317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6757AE79-265B-4328-A42B-73D245582FBE}"/>
              </a:ext>
            </a:extLst>
          </p:cNvPr>
          <p:cNvSpPr txBox="1"/>
          <p:nvPr/>
        </p:nvSpPr>
        <p:spPr>
          <a:xfrm>
            <a:off x="5934385" y="511713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Risiko</a:t>
            </a:r>
          </a:p>
        </p:txBody>
      </p:sp>
      <p:sp>
        <p:nvSpPr>
          <p:cNvPr id="20" name="Trekant 29">
            <a:extLst>
              <a:ext uri="{FF2B5EF4-FFF2-40B4-BE49-F238E27FC236}">
                <a16:creationId xmlns:a16="http://schemas.microsoft.com/office/drawing/2014/main" id="{9E2A53BB-CE6C-4877-A53C-70DC56C583CD}"/>
              </a:ext>
            </a:extLst>
          </p:cNvPr>
          <p:cNvSpPr/>
          <p:nvPr/>
        </p:nvSpPr>
        <p:spPr>
          <a:xfrm rot="10800000">
            <a:off x="8558899" y="394880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rekant 29">
            <a:extLst>
              <a:ext uri="{FF2B5EF4-FFF2-40B4-BE49-F238E27FC236}">
                <a16:creationId xmlns:a16="http://schemas.microsoft.com/office/drawing/2014/main" id="{093EFAB5-304E-437D-87F4-5546616A3849}"/>
              </a:ext>
            </a:extLst>
          </p:cNvPr>
          <p:cNvSpPr/>
          <p:nvPr/>
        </p:nvSpPr>
        <p:spPr>
          <a:xfrm rot="16200000">
            <a:off x="5500153" y="5136567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rekant 29">
            <a:extLst>
              <a:ext uri="{FF2B5EF4-FFF2-40B4-BE49-F238E27FC236}">
                <a16:creationId xmlns:a16="http://schemas.microsoft.com/office/drawing/2014/main" id="{D0D1551C-57F8-4D5E-BA4B-F5D95B72DC0A}"/>
              </a:ext>
            </a:extLst>
          </p:cNvPr>
          <p:cNvSpPr/>
          <p:nvPr/>
        </p:nvSpPr>
        <p:spPr>
          <a:xfrm rot="10800000">
            <a:off x="8558900" y="5192435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61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EF47B4-1AD8-453C-8DF9-70E8FCF0B362}"/>
              </a:ext>
            </a:extLst>
          </p:cNvPr>
          <p:cNvGrpSpPr/>
          <p:nvPr/>
        </p:nvGrpSpPr>
        <p:grpSpPr>
          <a:xfrm>
            <a:off x="3337560" y="2263140"/>
            <a:ext cx="8854440" cy="4594860"/>
            <a:chOff x="0" y="4035425"/>
            <a:chExt cx="12192000" cy="5645150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3FAC2703-A174-4B65-919D-F6E09180D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5425"/>
              <a:ext cx="12192000" cy="564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1BF3D3-AA1D-48F2-944A-C01D0923101E}"/>
                </a:ext>
              </a:extLst>
            </p:cNvPr>
            <p:cNvSpPr txBox="1"/>
            <p:nvPr/>
          </p:nvSpPr>
          <p:spPr>
            <a:xfrm>
              <a:off x="6852863" y="4722498"/>
              <a:ext cx="2137024" cy="378128"/>
            </a:xfrm>
            <a:prstGeom prst="rect">
              <a:avLst/>
            </a:prstGeom>
            <a:solidFill>
              <a:srgbClr val="D5460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TEKNOLOGI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109CE2-D917-449E-81A4-7F9E8E22E486}"/>
                </a:ext>
              </a:extLst>
            </p:cNvPr>
            <p:cNvSpPr txBox="1"/>
            <p:nvPr/>
          </p:nvSpPr>
          <p:spPr>
            <a:xfrm>
              <a:off x="4924176" y="5774076"/>
              <a:ext cx="1849158" cy="378128"/>
            </a:xfrm>
            <a:prstGeom prst="rect">
              <a:avLst/>
            </a:prstGeom>
            <a:solidFill>
              <a:srgbClr val="D5460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PROSESS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28E61F-576B-4D94-96CD-F44956291581}"/>
                </a:ext>
              </a:extLst>
            </p:cNvPr>
            <p:cNvSpPr txBox="1"/>
            <p:nvPr/>
          </p:nvSpPr>
          <p:spPr>
            <a:xfrm>
              <a:off x="2887133" y="6770743"/>
              <a:ext cx="2037042" cy="378128"/>
            </a:xfrm>
            <a:prstGeom prst="rect">
              <a:avLst/>
            </a:prstGeom>
            <a:solidFill>
              <a:srgbClr val="D5460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MENNESKER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FE76245-A02F-4505-89BC-0763FB0E73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811900-7635-4A88-AD49-B8DF612E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2077290"/>
            <a:ext cx="7965680" cy="851941"/>
          </a:xfrm>
          <a:noFill/>
        </p:spPr>
        <p:txBody>
          <a:bodyPr>
            <a:no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EN CRM PARTNER SOM HJELPER DEG Å VOKSE</a:t>
            </a:r>
            <a:br>
              <a:rPr lang="en-US" sz="6000" dirty="0">
                <a:latin typeface="Arial Black" panose="020B0A04020102020204" pitchFamily="34" charset="0"/>
              </a:rPr>
            </a:b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8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29201FBA-2F02-415C-941D-32E22344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9" y="2406650"/>
            <a:ext cx="1028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D574313-ABE3-AD42-A375-F742988F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402353"/>
            <a:ext cx="10972223" cy="1859795"/>
          </a:xfrm>
        </p:spPr>
        <p:txBody>
          <a:bodyPr>
            <a:normAutofit/>
          </a:bodyPr>
          <a:lstStyle/>
          <a:p>
            <a:r>
              <a:rPr lang="en-GB" sz="4200" dirty="0" err="1"/>
              <a:t>Hvor</a:t>
            </a:r>
            <a:r>
              <a:rPr lang="en-GB" sz="4200" dirty="0"/>
              <a:t> </a:t>
            </a:r>
            <a:r>
              <a:rPr lang="en-GB" sz="4200" dirty="0" err="1"/>
              <a:t>planlegger</a:t>
            </a:r>
            <a:r>
              <a:rPr lang="en-GB" sz="4200" dirty="0"/>
              <a:t> </a:t>
            </a:r>
            <a:r>
              <a:rPr lang="en-GB" sz="4200" dirty="0" err="1"/>
              <a:t>dere</a:t>
            </a:r>
            <a:r>
              <a:rPr lang="en-GB" sz="4200" dirty="0"/>
              <a:t> å </a:t>
            </a:r>
            <a:r>
              <a:rPr lang="en-GB" sz="4200" dirty="0" err="1"/>
              <a:t>skape</a:t>
            </a:r>
            <a:r>
              <a:rPr lang="en-GB" sz="4200" dirty="0"/>
              <a:t> </a:t>
            </a:r>
            <a:r>
              <a:rPr lang="en-GB" sz="4200" dirty="0" err="1"/>
              <a:t>vekst</a:t>
            </a:r>
            <a:r>
              <a:rPr lang="en-GB" sz="4200" dirty="0"/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D50C93-363B-EA49-AC44-249A480C9619}"/>
              </a:ext>
            </a:extLst>
          </p:cNvPr>
          <p:cNvCxnSpPr/>
          <p:nvPr/>
        </p:nvCxnSpPr>
        <p:spPr>
          <a:xfrm>
            <a:off x="1586753" y="5432612"/>
            <a:ext cx="901849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9E850-DF27-554B-908F-E8AE1B5B2EA7}"/>
              </a:ext>
            </a:extLst>
          </p:cNvPr>
          <p:cNvCxnSpPr>
            <a:cxnSpLocks/>
          </p:cNvCxnSpPr>
          <p:nvPr/>
        </p:nvCxnSpPr>
        <p:spPr>
          <a:xfrm flipV="1">
            <a:off x="1586753" y="2262148"/>
            <a:ext cx="0" cy="31704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05919749-E529-5945-8E70-0E877966590C}"/>
              </a:ext>
            </a:extLst>
          </p:cNvPr>
          <p:cNvSpPr/>
          <p:nvPr/>
        </p:nvSpPr>
        <p:spPr>
          <a:xfrm>
            <a:off x="3721266" y="3244419"/>
            <a:ext cx="5183891" cy="14992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Kundeportefølje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76205E-C748-BB4E-8A98-91325904479E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817283" y="3964405"/>
            <a:ext cx="841762" cy="0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5C29E7-B57C-1C4E-833D-27A9DFFE0F46}"/>
              </a:ext>
            </a:extLst>
          </p:cNvPr>
          <p:cNvCxnSpPr>
            <a:cxnSpLocks/>
          </p:cNvCxnSpPr>
          <p:nvPr/>
        </p:nvCxnSpPr>
        <p:spPr>
          <a:xfrm flipV="1">
            <a:off x="6313212" y="2567894"/>
            <a:ext cx="7417" cy="640900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CC672C-8228-9F4A-8778-D08F9F4BB4EA}"/>
              </a:ext>
            </a:extLst>
          </p:cNvPr>
          <p:cNvCxnSpPr>
            <a:cxnSpLocks/>
          </p:cNvCxnSpPr>
          <p:nvPr/>
        </p:nvCxnSpPr>
        <p:spPr>
          <a:xfrm flipH="1">
            <a:off x="6313216" y="4797632"/>
            <a:ext cx="4457" cy="601264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DADA00-6016-9548-A63C-6B5914E5BAF3}"/>
              </a:ext>
            </a:extLst>
          </p:cNvPr>
          <p:cNvSpPr txBox="1"/>
          <p:nvPr/>
        </p:nvSpPr>
        <p:spPr>
          <a:xfrm>
            <a:off x="844550" y="1593899"/>
            <a:ext cx="147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Kundens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verdi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E233A9-3C47-FD46-913A-A9A87C1CD588}"/>
              </a:ext>
            </a:extLst>
          </p:cNvPr>
          <p:cNvSpPr txBox="1"/>
          <p:nvPr/>
        </p:nvSpPr>
        <p:spPr>
          <a:xfrm>
            <a:off x="10507021" y="5140224"/>
            <a:ext cx="14945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Relasjonens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levetid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9D6E19-EE14-3642-B043-F71147913013}"/>
              </a:ext>
            </a:extLst>
          </p:cNvPr>
          <p:cNvSpPr txBox="1"/>
          <p:nvPr/>
        </p:nvSpPr>
        <p:spPr>
          <a:xfrm>
            <a:off x="1550902" y="3672017"/>
            <a:ext cx="12663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nye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D85CC7-B2A7-6446-ACDD-6A6924661D13}"/>
              </a:ext>
            </a:extLst>
          </p:cNvPr>
          <p:cNvSpPr txBox="1"/>
          <p:nvPr/>
        </p:nvSpPr>
        <p:spPr>
          <a:xfrm>
            <a:off x="9715244" y="3701660"/>
            <a:ext cx="14945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Redusere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kundefrafall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06CF2-4BED-E243-A7AC-FEF54A2C0F44}"/>
              </a:ext>
            </a:extLst>
          </p:cNvPr>
          <p:cNvSpPr txBox="1"/>
          <p:nvPr/>
        </p:nvSpPr>
        <p:spPr>
          <a:xfrm>
            <a:off x="5050469" y="1983599"/>
            <a:ext cx="25943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Selge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eksisterende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BF1F7-4018-9642-8744-119AA9F09653}"/>
              </a:ext>
            </a:extLst>
          </p:cNvPr>
          <p:cNvSpPr txBox="1"/>
          <p:nvPr/>
        </p:nvSpPr>
        <p:spPr>
          <a:xfrm>
            <a:off x="4869989" y="5518505"/>
            <a:ext cx="28864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Avvikle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ulønnsomme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C8813F-03DB-AB4A-8DCD-06250613869C}"/>
              </a:ext>
            </a:extLst>
          </p:cNvPr>
          <p:cNvSpPr txBox="1"/>
          <p:nvPr/>
        </p:nvSpPr>
        <p:spPr>
          <a:xfrm>
            <a:off x="246229" y="6316456"/>
            <a:ext cx="6832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Sitat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CRM handler om å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maksimere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selskapets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verdi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å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systematisk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utvikle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kundeporteføljen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nb-NO" sz="1100" b="0" i="1" u="none" strike="noStrike" kern="1200" cap="none" spc="0" normalizeH="0" baseline="0" noProof="0" dirty="0">
              <a:ln>
                <a:noFill/>
              </a:ln>
              <a:solidFill>
                <a:srgbClr val="2B2929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Kilde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MarkUp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Consulting
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C81703-32BE-4C99-994F-876A554BBC8E}"/>
              </a:ext>
            </a:extLst>
          </p:cNvPr>
          <p:cNvCxnSpPr>
            <a:cxnSpLocks/>
          </p:cNvCxnSpPr>
          <p:nvPr/>
        </p:nvCxnSpPr>
        <p:spPr>
          <a:xfrm flipH="1" flipV="1">
            <a:off x="8972369" y="3994047"/>
            <a:ext cx="836771" cy="1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11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5487-BF04-7847-A6BE-E4E0F7FC1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Suksess krever</a:t>
            </a:r>
            <a:endParaRPr lang="en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C3E5-6A21-1B4A-8DB2-884548BF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0724"/>
            <a:ext cx="4594361" cy="3358263"/>
          </a:xfrm>
        </p:spPr>
        <p:txBody>
          <a:bodyPr/>
          <a:lstStyle/>
          <a:p>
            <a:r>
              <a:rPr lang="nb-NO" dirty="0">
                <a:solidFill>
                  <a:srgbClr val="005E58"/>
                </a:solidFill>
              </a:rPr>
              <a:t>En klar ambisjon</a:t>
            </a:r>
            <a:endParaRPr lang="en-NO" dirty="0">
              <a:solidFill>
                <a:srgbClr val="005E58"/>
              </a:solidFill>
            </a:endParaRPr>
          </a:p>
          <a:p>
            <a:r>
              <a:rPr lang="nb-NO" dirty="0">
                <a:solidFill>
                  <a:srgbClr val="005E58"/>
                </a:solidFill>
              </a:rPr>
              <a:t>Definerte mål og </a:t>
            </a:r>
            <a:r>
              <a:rPr lang="nb-NO" dirty="0" err="1">
                <a:solidFill>
                  <a:srgbClr val="005E58"/>
                </a:solidFill>
              </a:rPr>
              <a:t>KPI’s</a:t>
            </a:r>
            <a:endParaRPr lang="en-NO" dirty="0">
              <a:solidFill>
                <a:srgbClr val="005E58"/>
              </a:solidFill>
            </a:endParaRPr>
          </a:p>
          <a:p>
            <a:r>
              <a:rPr lang="en-NO" dirty="0">
                <a:solidFill>
                  <a:srgbClr val="005E58"/>
                </a:solidFill>
              </a:rPr>
              <a:t>Defin</a:t>
            </a:r>
            <a:r>
              <a:rPr lang="nb-NO" dirty="0">
                <a:solidFill>
                  <a:srgbClr val="005E58"/>
                </a:solidFill>
              </a:rPr>
              <a:t>erte arbeidsprosesser</a:t>
            </a:r>
            <a:endParaRPr lang="en-NO" dirty="0">
              <a:solidFill>
                <a:srgbClr val="005E58"/>
              </a:solidFill>
            </a:endParaRPr>
          </a:p>
          <a:p>
            <a:r>
              <a:rPr lang="nb-NO" dirty="0">
                <a:solidFill>
                  <a:srgbClr val="005E58"/>
                </a:solidFill>
              </a:rPr>
              <a:t>Kundeprogram og kategorisering</a:t>
            </a:r>
            <a:endParaRPr lang="en-NO" dirty="0">
              <a:solidFill>
                <a:srgbClr val="005E58"/>
              </a:solidFill>
            </a:endParaRPr>
          </a:p>
          <a:p>
            <a:r>
              <a:rPr lang="nb-NO" dirty="0">
                <a:solidFill>
                  <a:srgbClr val="005E58"/>
                </a:solidFill>
              </a:rPr>
              <a:t>Mulighet til å måle</a:t>
            </a:r>
            <a:endParaRPr lang="en-NO" dirty="0">
              <a:solidFill>
                <a:srgbClr val="005E58"/>
              </a:solidFill>
            </a:endParaRPr>
          </a:p>
          <a:p>
            <a:r>
              <a:rPr lang="nb-NO" dirty="0">
                <a:solidFill>
                  <a:srgbClr val="005E58"/>
                </a:solidFill>
              </a:rPr>
              <a:t>Kontinuerlig oppfølging og forbedring</a:t>
            </a:r>
            <a:endParaRPr lang="en-NO" dirty="0">
              <a:solidFill>
                <a:srgbClr val="005E58"/>
              </a:solidFill>
            </a:endParaRPr>
          </a:p>
        </p:txBody>
      </p:sp>
      <p:pic>
        <p:nvPicPr>
          <p:cNvPr id="2050" name="Picture 2" descr="Visualize your CRM data with the SuperOffice dashboard ...">
            <a:extLst>
              <a:ext uri="{FF2B5EF4-FFF2-40B4-BE49-F238E27FC236}">
                <a16:creationId xmlns:a16="http://schemas.microsoft.com/office/drawing/2014/main" id="{6174F523-ABBF-4D64-92C5-530A7394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2061"/>
            <a:ext cx="5864024" cy="29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4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43" y="897280"/>
            <a:ext cx="3903649" cy="1859795"/>
          </a:xfrm>
        </p:spPr>
        <p:txBody>
          <a:bodyPr>
            <a:noAutofit/>
          </a:bodyPr>
          <a:lstStyle/>
          <a:p>
            <a:r>
              <a:rPr lang="de-DE" sz="23200" dirty="0">
                <a:latin typeface="+mj-lt"/>
              </a:rPr>
              <a:t>0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3038" y="1197837"/>
            <a:ext cx="6822332" cy="446232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2400" b="1" dirty="0">
                <a:solidFill>
                  <a:srgbClr val="005E58"/>
                </a:solidFill>
              </a:rPr>
              <a:t>Hva er målet med å implementere CRM / SuperOffice?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de-DE" sz="2400" b="1" dirty="0">
              <a:solidFill>
                <a:srgbClr val="005E58"/>
              </a:solidFill>
            </a:endParaRPr>
          </a:p>
          <a:p>
            <a:pPr marL="514350" indent="-285750"/>
            <a:r>
              <a:rPr lang="nb-NO" dirty="0">
                <a:solidFill>
                  <a:srgbClr val="005E58"/>
                </a:solidFill>
              </a:rPr>
              <a:t>Avdekke målsetning - hva ønsker dere å oppnå?</a:t>
            </a:r>
          </a:p>
          <a:p>
            <a:pPr marL="514350" indent="-285750"/>
            <a:endParaRPr lang="nb-NO" dirty="0">
              <a:solidFill>
                <a:srgbClr val="005E58"/>
              </a:solidFill>
            </a:endParaRPr>
          </a:p>
          <a:p>
            <a:pPr marL="514350" indent="-285750"/>
            <a:r>
              <a:rPr lang="nb-NO" dirty="0">
                <a:solidFill>
                  <a:srgbClr val="005E58"/>
                </a:solidFill>
              </a:rPr>
              <a:t>Hvilke effekter ønsker dere å realisere?</a:t>
            </a:r>
            <a:endParaRPr lang="de-DE" sz="1800" dirty="0">
              <a:solidFill>
                <a:srgbClr val="005E5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2E684-CD8C-4730-ABB1-888D8A2288D2}"/>
              </a:ext>
            </a:extLst>
          </p:cNvPr>
          <p:cNvSpPr txBox="1"/>
          <p:nvPr/>
        </p:nvSpPr>
        <p:spPr>
          <a:xfrm>
            <a:off x="1403443" y="4039087"/>
            <a:ext cx="27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EF97B3-9593-4F4B-B07B-B5AC6BABB46B}"/>
              </a:ext>
            </a:extLst>
          </p:cNvPr>
          <p:cNvSpPr/>
          <p:nvPr/>
        </p:nvSpPr>
        <p:spPr>
          <a:xfrm>
            <a:off x="5145932" y="3912149"/>
            <a:ext cx="1601822" cy="1504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Avdekket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møte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ikke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gjøres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nå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132" y="884992"/>
            <a:ext cx="3348162" cy="1859795"/>
          </a:xfrm>
        </p:spPr>
        <p:txBody>
          <a:bodyPr>
            <a:noAutofit/>
          </a:bodyPr>
          <a:lstStyle/>
          <a:p>
            <a:r>
              <a:rPr lang="de-DE" sz="23200" dirty="0">
                <a:latin typeface="+mj-lt"/>
              </a:rPr>
              <a:t>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187842" cy="446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rgbClr val="005E58"/>
                </a:solidFill>
              </a:rPr>
              <a:t>Hvilke </a:t>
            </a:r>
            <a:r>
              <a:rPr lang="nb-NO" sz="2400" b="1" dirty="0" err="1">
                <a:solidFill>
                  <a:srgbClr val="005E58"/>
                </a:solidFill>
              </a:rPr>
              <a:t>KPI’er</a:t>
            </a:r>
            <a:r>
              <a:rPr lang="nb-NO" sz="2400" b="1" dirty="0">
                <a:solidFill>
                  <a:srgbClr val="005E58"/>
                </a:solidFill>
              </a:rPr>
              <a:t>  </a:t>
            </a:r>
            <a:br>
              <a:rPr lang="nb-NO" sz="2400" b="1" dirty="0">
                <a:solidFill>
                  <a:srgbClr val="005E58"/>
                </a:solidFill>
              </a:rPr>
            </a:br>
            <a:r>
              <a:rPr lang="nb-NO" sz="2400" b="1" dirty="0">
                <a:solidFill>
                  <a:srgbClr val="005E58"/>
                </a:solidFill>
              </a:rPr>
              <a:t>skal understøttes i SuperOffice CRM?</a:t>
            </a:r>
            <a:endParaRPr lang="de-DE" sz="2400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rgbClr val="005E58"/>
              </a:solidFill>
            </a:endParaRPr>
          </a:p>
          <a:p>
            <a:r>
              <a:rPr lang="nb-NO" sz="2400" dirty="0">
                <a:solidFill>
                  <a:srgbClr val="005E58"/>
                </a:solidFill>
              </a:rPr>
              <a:t>Hva sikrer suksess i deres team?</a:t>
            </a:r>
          </a:p>
          <a:p>
            <a:endParaRPr lang="nb-NO" sz="2400" dirty="0">
              <a:solidFill>
                <a:srgbClr val="005E58"/>
              </a:solidFill>
            </a:endParaRPr>
          </a:p>
          <a:p>
            <a:r>
              <a:rPr lang="nb-NO" sz="2400" dirty="0">
                <a:solidFill>
                  <a:srgbClr val="005E58"/>
                </a:solidFill>
              </a:rPr>
              <a:t>Hva må du styre etter og måle på for å lykkes?</a:t>
            </a:r>
            <a:endParaRPr lang="en-NO" sz="2400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4089405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 err="1">
                <a:solidFill>
                  <a:srgbClr val="005E58"/>
                </a:solidFill>
              </a:rPr>
              <a:t>KPI‘er</a:t>
            </a:r>
            <a:endParaRPr lang="de-DE" sz="4000" b="1" dirty="0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6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120665-57DF-C14D-B170-F3F27ABD7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1780" y="3797083"/>
            <a:ext cx="1574012" cy="165831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Kundekategorier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Kundeprofil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Aktiviteter gjennomført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Glemte kunder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NPS score</a:t>
            </a:r>
            <a:endParaRPr lang="en-NO" sz="1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406BC65-7B3C-E148-A923-D96EC859C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0699" y="2775078"/>
            <a:ext cx="1782501" cy="861646"/>
          </a:xfrm>
        </p:spPr>
        <p:txBody>
          <a:bodyPr rIns="0"/>
          <a:lstStyle/>
          <a:p>
            <a:r>
              <a:rPr lang="nb-NO" dirty="0"/>
              <a:t>Kundeprogram</a:t>
            </a:r>
            <a:endParaRPr lang="en-NO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C4A4FB-E8C4-BE46-B034-06CA7C8B04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71792" y="3797083"/>
            <a:ext cx="1743276" cy="165831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Forbedre områder innen og mellom: </a:t>
            </a:r>
            <a:r>
              <a:rPr lang="nb-NO" sz="1000" dirty="0" err="1">
                <a:solidFill>
                  <a:prstClr val="white"/>
                </a:solidFill>
                <a:latin typeface="Proxima Nova"/>
              </a:rPr>
              <a:t>Marketing</a:t>
            </a:r>
            <a:r>
              <a:rPr lang="nb-NO" sz="1000" dirty="0">
                <a:solidFill>
                  <a:prstClr val="white"/>
                </a:solidFill>
                <a:latin typeface="Proxima Nova"/>
              </a:rPr>
              <a:t>, Salg, Service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Automasjon: Kampanjer, Samtykkehåndtering, Selvbetjening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Utvidelse: Chat, Forms, Scripts, </a:t>
            </a:r>
            <a:endParaRPr lang="en-US" sz="1000" dirty="0">
              <a:solidFill>
                <a:prstClr val="white"/>
              </a:solidFill>
              <a:latin typeface="Proxima Nova"/>
            </a:endParaRPr>
          </a:p>
          <a:p>
            <a:endParaRPr lang="en-GB" sz="10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9999A3-C2B4-C848-94B0-B926709E5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1792" y="2775078"/>
            <a:ext cx="1658644" cy="861646"/>
          </a:xfrm>
        </p:spPr>
        <p:txBody>
          <a:bodyPr/>
          <a:lstStyle/>
          <a:p>
            <a:r>
              <a:rPr lang="nb-NO" dirty="0"/>
              <a:t>Kundereisen</a:t>
            </a:r>
            <a:endParaRPr lang="en-NO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E5EDC62-B57B-7D4A-854F-F80DCC9759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31068" y="3797083"/>
            <a:ext cx="1574012" cy="1658319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100" dirty="0">
                <a:solidFill>
                  <a:prstClr val="white"/>
                </a:solidFill>
                <a:latin typeface="Proxima Nova"/>
              </a:rPr>
              <a:t>Mails sendt</a:t>
            </a:r>
            <a:br>
              <a:rPr lang="nb-NO" sz="1100" dirty="0">
                <a:solidFill>
                  <a:prstClr val="white"/>
                </a:solidFill>
                <a:latin typeface="Proxima Nova"/>
              </a:rPr>
            </a:br>
            <a:endParaRPr lang="nb-NO" sz="1100" dirty="0">
              <a:solidFill>
                <a:prstClr val="white"/>
              </a:solidFill>
              <a:latin typeface="Proxima Nova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100" dirty="0" err="1">
                <a:solidFill>
                  <a:prstClr val="white"/>
                </a:solidFill>
                <a:latin typeface="Proxima Nova"/>
              </a:rPr>
              <a:t>Åpningsrate</a:t>
            </a:r>
            <a:endParaRPr lang="nb-NO" sz="1100" dirty="0">
              <a:solidFill>
                <a:prstClr val="white"/>
              </a:solidFill>
              <a:latin typeface="Proxima Nova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endParaRPr lang="nb-NO" sz="1100" dirty="0">
              <a:solidFill>
                <a:prstClr val="white"/>
              </a:solidFill>
              <a:latin typeface="Proxima Nova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100" dirty="0">
                <a:solidFill>
                  <a:prstClr val="white"/>
                </a:solidFill>
                <a:latin typeface="Proxima Nova"/>
              </a:rPr>
              <a:t>Klikkfrekvens (CTR)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endParaRPr lang="nb-NO" sz="1100" dirty="0">
              <a:solidFill>
                <a:prstClr val="white"/>
              </a:solidFill>
              <a:latin typeface="Proxima Nova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100" dirty="0">
                <a:solidFill>
                  <a:prstClr val="white"/>
                </a:solidFill>
                <a:latin typeface="Proxima Nova"/>
              </a:rPr>
              <a:t>Bounce</a:t>
            </a:r>
            <a:br>
              <a:rPr lang="nb-NO" sz="1100" dirty="0">
                <a:solidFill>
                  <a:prstClr val="white"/>
                </a:solidFill>
                <a:latin typeface="Proxima Nova"/>
              </a:rPr>
            </a:br>
            <a:endParaRPr lang="nb-NO" sz="1100" dirty="0">
              <a:solidFill>
                <a:prstClr val="white"/>
              </a:solidFill>
              <a:latin typeface="Proxima Nova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100" dirty="0">
                <a:solidFill>
                  <a:prstClr val="white"/>
                </a:solidFill>
                <a:latin typeface="Proxima Nova"/>
              </a:rPr>
              <a:t># Innkommende leads</a:t>
            </a:r>
            <a:br>
              <a:rPr lang="nb-NO" sz="1100" dirty="0">
                <a:solidFill>
                  <a:prstClr val="white"/>
                </a:solidFill>
                <a:latin typeface="Proxima Nova"/>
              </a:rPr>
            </a:br>
            <a:endParaRPr lang="nb-NO" sz="1100" dirty="0">
              <a:solidFill>
                <a:prstClr val="white"/>
              </a:solidFill>
              <a:latin typeface="Proxima Nova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100" dirty="0">
                <a:solidFill>
                  <a:prstClr val="white"/>
                </a:solidFill>
                <a:latin typeface="Proxima Nova"/>
              </a:rPr>
              <a:t>Konvertering til salg ($)</a:t>
            </a:r>
          </a:p>
          <a:p>
            <a:endParaRPr lang="en-GB" sz="1100" dirty="0"/>
          </a:p>
          <a:p>
            <a:endParaRPr lang="en-NO" sz="11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58CF366-3913-1D42-A381-802B498ECC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O" dirty="0"/>
              <a:t>Marketing </a:t>
            </a:r>
            <a:r>
              <a:rPr lang="nb-NO" dirty="0"/>
              <a:t>Nøkkeltall</a:t>
            </a:r>
            <a:endParaRPr lang="en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76B6E-4BA7-9746-B23D-8B6402EE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/>
              <a:t>Hver</a:t>
            </a:r>
            <a:r>
              <a:rPr lang="en-NO" sz="3200" dirty="0"/>
              <a:t> CRM </a:t>
            </a:r>
            <a:r>
              <a:rPr lang="nb-NO" sz="3200" dirty="0"/>
              <a:t>suksess starter med en klar ambisjon</a:t>
            </a:r>
            <a:endParaRPr lang="en-NO" sz="32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3990DD9-365C-424F-912B-833D3F44AF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05712" y="3797083"/>
            <a:ext cx="1574012" cy="165831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Gjennomsnittsalg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Tilbud sendt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Tilbud tapt/vunnet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Konkurrentanalyse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Pipeline Management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# Aktiviteter</a:t>
            </a:r>
          </a:p>
          <a:p>
            <a:endParaRPr lang="en-GB" sz="1000" dirty="0"/>
          </a:p>
          <a:p>
            <a:endParaRPr lang="en-NO" sz="10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37F100-20D0-2145-9FD8-CBE1E915B4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NO" dirty="0"/>
              <a:t>Sal</a:t>
            </a:r>
            <a:r>
              <a:rPr lang="nb-NO" dirty="0"/>
              <a:t>g</a:t>
            </a:r>
            <a:r>
              <a:rPr lang="en-NO" dirty="0"/>
              <a:t> </a:t>
            </a:r>
            <a:r>
              <a:rPr lang="nb-NO" dirty="0"/>
              <a:t>Nøkkeltall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259FE1-2FF3-4C4B-BDBB-6044E64ECE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80356" y="3797083"/>
            <a:ext cx="1574012" cy="165831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# Innkommende saker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# Saker løst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# Saker pr. kategori / saksbehandler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>
                <a:solidFill>
                  <a:prstClr val="white"/>
                </a:solidFill>
                <a:latin typeface="Proxima Nova"/>
              </a:rPr>
              <a:t>Svartid</a:t>
            </a:r>
            <a:br>
              <a:rPr lang="nb-NO" sz="1000" dirty="0">
                <a:solidFill>
                  <a:prstClr val="white"/>
                </a:solidFill>
                <a:latin typeface="Proxima Nova"/>
              </a:rPr>
            </a:br>
            <a:endParaRPr lang="nb-NO" sz="1000" dirty="0">
              <a:solidFill>
                <a:prstClr val="white"/>
              </a:solidFill>
              <a:latin typeface="Proxima Nov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sz="1000" dirty="0" err="1">
                <a:solidFill>
                  <a:prstClr val="white"/>
                </a:solidFill>
                <a:latin typeface="Proxima Nova"/>
              </a:rPr>
              <a:t>FAQ’s</a:t>
            </a:r>
            <a:r>
              <a:rPr lang="nb-NO" sz="1000" dirty="0">
                <a:solidFill>
                  <a:prstClr val="white"/>
                </a:solidFill>
                <a:latin typeface="Proxima Nova"/>
              </a:rPr>
              <a:t> brukt</a:t>
            </a:r>
          </a:p>
          <a:p>
            <a:endParaRPr lang="en-GB" sz="1000" dirty="0"/>
          </a:p>
          <a:p>
            <a:endParaRPr lang="en-NO" sz="10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14DA509-6525-B84F-8282-FC86EBE701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NO" dirty="0"/>
              <a:t>Service </a:t>
            </a:r>
            <a:r>
              <a:rPr lang="nb-NO" dirty="0"/>
              <a:t>Nøkkeltall</a:t>
            </a:r>
            <a:endParaRPr lang="en-NO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5C2379-C3AA-A14B-AA65-B0AB7C7D04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Her er noen av områdene vi hjelper våre kunder med å lykkes i</a:t>
            </a:r>
          </a:p>
        </p:txBody>
      </p:sp>
    </p:spTree>
    <p:extLst>
      <p:ext uri="{BB962C8B-B14F-4D97-AF65-F5344CB8AC3E}">
        <p14:creationId xmlns:p14="http://schemas.microsoft.com/office/powerpoint/2010/main" val="151091275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slides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5D2C64548F24AB915C89519EA3FE7" ma:contentTypeVersion="14" ma:contentTypeDescription="Create a new document." ma:contentTypeScope="" ma:versionID="dca80074355a98b50450c6a7afdd7ce6">
  <xsd:schema xmlns:xsd="http://www.w3.org/2001/XMLSchema" xmlns:xs="http://www.w3.org/2001/XMLSchema" xmlns:p="http://schemas.microsoft.com/office/2006/metadata/properties" xmlns:ns2="f1a1f531-661f-433a-b5ec-e7d9245dcde3" xmlns:ns3="3b75e6a8-7114-4008-bcfa-64b153f4bae5" targetNamespace="http://schemas.microsoft.com/office/2006/metadata/properties" ma:root="true" ma:fieldsID="60f4b04dd53735f6023a37e2cc912c94" ns2:_="" ns3:_="">
    <xsd:import namespace="f1a1f531-661f-433a-b5ec-e7d9245dcde3"/>
    <xsd:import namespace="3b75e6a8-7114-4008-bcfa-64b153f4b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_Flow_SignoffStatu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1f531-661f-433a-b5ec-e7d9245dc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5e6a8-7114-4008-bcfa-64b153f4b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1a1f531-661f-433a-b5ec-e7d9245dcde3" xsi:nil="true"/>
  </documentManagement>
</p:properties>
</file>

<file path=customXml/itemProps1.xml><?xml version="1.0" encoding="utf-8"?>
<ds:datastoreItem xmlns:ds="http://schemas.openxmlformats.org/officeDocument/2006/customXml" ds:itemID="{AF9F6D41-C57F-4861-BFE7-B79083D1137D}"/>
</file>

<file path=customXml/itemProps2.xml><?xml version="1.0" encoding="utf-8"?>
<ds:datastoreItem xmlns:ds="http://schemas.openxmlformats.org/officeDocument/2006/customXml" ds:itemID="{9531FDFE-2C41-450F-9697-5423D1468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7964C-B0AA-4360-9F3A-7F3DB46E0EE8}">
  <ds:schemaRefs>
    <ds:schemaRef ds:uri="907e36dc-805b-4892-9fa2-99910abda76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c3b4bb0d-1157-48e9-9128-fd88f5e2895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2100</Words>
  <Application>Microsoft Office PowerPoint</Application>
  <PresentationFormat>Widescreen</PresentationFormat>
  <Paragraphs>434</Paragraphs>
  <Slides>28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Lato</vt:lpstr>
      <vt:lpstr>Proxima Nova</vt:lpstr>
      <vt:lpstr>Title slides and deviders </vt:lpstr>
      <vt:lpstr>Content slides</vt:lpstr>
      <vt:lpstr>End slides </vt:lpstr>
      <vt:lpstr>LØSNINGSBESKRIVELSE</vt:lpstr>
      <vt:lpstr>Prosessen fremover</vt:lpstr>
      <vt:lpstr>PowerPoint Presentation</vt:lpstr>
      <vt:lpstr>EN CRM PARTNER SOM HJELPER DEG Å VOKSE </vt:lpstr>
      <vt:lpstr>Hvor planlegger dere å skape vekst?</vt:lpstr>
      <vt:lpstr>Suksess krever</vt:lpstr>
      <vt:lpstr>0</vt:lpstr>
      <vt:lpstr>1</vt:lpstr>
      <vt:lpstr>Hver CRM suksess starter med en klar ambisjon</vt:lpstr>
      <vt:lpstr>Beskrivelse KPIs</vt:lpstr>
      <vt:lpstr>2</vt:lpstr>
      <vt:lpstr>Prosessbeskrivelse Marketing</vt:lpstr>
      <vt:lpstr>Prosessbeskrivelse Salg</vt:lpstr>
      <vt:lpstr>Prosessbeskrivelse Service</vt:lpstr>
      <vt:lpstr>Prosessbeskrivelse Kundeprogram</vt:lpstr>
      <vt:lpstr>Rapportering - Vurdering</vt:lpstr>
      <vt:lpstr>3</vt:lpstr>
      <vt:lpstr>Grensesnitt / Integrasjoner</vt:lpstr>
      <vt:lpstr>4</vt:lpstr>
      <vt:lpstr>Import av kundedata</vt:lpstr>
      <vt:lpstr>5</vt:lpstr>
      <vt:lpstr>Risiko</vt:lpstr>
      <vt:lpstr>6</vt:lpstr>
      <vt:lpstr>SuperOffice Implementeringsmetodikk FASER</vt:lpstr>
      <vt:lpstr>Brukergrupper og Add-ons</vt:lpstr>
      <vt:lpstr>Prosessen videre</vt:lpstr>
      <vt:lpstr>La oss sette av tiden som trengs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Pernille Anderson</dc:creator>
  <cp:lastModifiedBy>Camilla Heidenreich Bommen</cp:lastModifiedBy>
  <cp:revision>216</cp:revision>
  <dcterms:created xsi:type="dcterms:W3CDTF">2020-03-26T10:04:33Z</dcterms:created>
  <dcterms:modified xsi:type="dcterms:W3CDTF">2021-09-10T14:29:35Z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0x0101007D55D2C64548F24AB915C89519EA3FE7</vt:lpwstr>
  </property>
</Properties>
</file>