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 id="2147483658" r:id="rId5"/>
    <p:sldMasterId id="2147483694" r:id="rId6"/>
  </p:sldMasterIdLst>
  <p:notesMasterIdLst>
    <p:notesMasterId r:id="rId36"/>
  </p:notesMasterIdLst>
  <p:handoutMasterIdLst>
    <p:handoutMasterId r:id="rId37"/>
  </p:handoutMasterIdLst>
  <p:sldIdLst>
    <p:sldId id="378" r:id="rId7"/>
    <p:sldId id="1731651364" r:id="rId8"/>
    <p:sldId id="1731651084" r:id="rId9"/>
    <p:sldId id="1731651279" r:id="rId10"/>
    <p:sldId id="1731651365" r:id="rId11"/>
    <p:sldId id="381" r:id="rId12"/>
    <p:sldId id="1731651367" r:id="rId13"/>
    <p:sldId id="1731651368" r:id="rId14"/>
    <p:sldId id="317" r:id="rId15"/>
    <p:sldId id="321" r:id="rId16"/>
    <p:sldId id="1731651369" r:id="rId17"/>
    <p:sldId id="1731651079" r:id="rId18"/>
    <p:sldId id="384" r:id="rId19"/>
    <p:sldId id="385" r:id="rId20"/>
    <p:sldId id="386" r:id="rId21"/>
    <p:sldId id="331" r:id="rId22"/>
    <p:sldId id="1731651370" r:id="rId23"/>
    <p:sldId id="325" r:id="rId24"/>
    <p:sldId id="1731651371" r:id="rId25"/>
    <p:sldId id="1731651069" r:id="rId26"/>
    <p:sldId id="1731651372" r:id="rId27"/>
    <p:sldId id="1731651085" r:id="rId28"/>
    <p:sldId id="1731651373" r:id="rId29"/>
    <p:sldId id="1731651361" r:id="rId30"/>
    <p:sldId id="335" r:id="rId31"/>
    <p:sldId id="1731651375" r:id="rId32"/>
    <p:sldId id="1731651374" r:id="rId33"/>
    <p:sldId id="1731651087" r:id="rId34"/>
    <p:sldId id="1731651278" r:id="rId35"/>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4DE"/>
    <a:srgbClr val="005E58"/>
    <a:srgbClr val="30B494"/>
    <a:srgbClr val="D5450D"/>
    <a:srgbClr val="FC8A5E"/>
    <a:srgbClr val="FC8B5F"/>
    <a:srgbClr val="F2F8F6"/>
    <a:srgbClr val="EF7545"/>
    <a:srgbClr val="2B2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6"/>
    <p:restoredTop sz="75875" autoAdjust="0"/>
  </p:normalViewPr>
  <p:slideViewPr>
    <p:cSldViewPr snapToGrid="0">
      <p:cViewPr varScale="1">
        <p:scale>
          <a:sx n="109" d="100"/>
          <a:sy n="109" d="100"/>
        </p:scale>
        <p:origin x="1784" y="176"/>
      </p:cViewPr>
      <p:guideLst>
        <p:guide orient="horz" pos="354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0B6F7-0082-3F47-B387-1F73D4355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a:extLst>
              <a:ext uri="{FF2B5EF4-FFF2-40B4-BE49-F238E27FC236}">
                <a16:creationId xmlns:a16="http://schemas.microsoft.com/office/drawing/2014/main" id="{CF28899A-1E59-3C44-B1E6-557E58BDE8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2D9BB7-A811-BE41-AE11-0B79F13BE891}" type="datetimeFigureOut">
              <a:rPr lang="en-DK" smtClean="0"/>
              <a:t>9/13/21</a:t>
            </a:fld>
            <a:endParaRPr lang="en-DK"/>
          </a:p>
        </p:txBody>
      </p:sp>
      <p:sp>
        <p:nvSpPr>
          <p:cNvPr id="4" name="Footer Placeholder 3">
            <a:extLst>
              <a:ext uri="{FF2B5EF4-FFF2-40B4-BE49-F238E27FC236}">
                <a16:creationId xmlns:a16="http://schemas.microsoft.com/office/drawing/2014/main" id="{6D3CF029-3D30-4449-BE6F-0ACB109194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5" name="Slide Number Placeholder 4">
            <a:extLst>
              <a:ext uri="{FF2B5EF4-FFF2-40B4-BE49-F238E27FC236}">
                <a16:creationId xmlns:a16="http://schemas.microsoft.com/office/drawing/2014/main" id="{40E75169-B32A-1441-A8D8-99B3A3447C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EA283E-6473-6F40-9885-94B3D19B3449}" type="slidenum">
              <a:rPr lang="en-DK" smtClean="0"/>
              <a:t>‹Nr.›</a:t>
            </a:fld>
            <a:endParaRPr lang="en-DK"/>
          </a:p>
        </p:txBody>
      </p:sp>
    </p:spTree>
    <p:extLst>
      <p:ext uri="{BB962C8B-B14F-4D97-AF65-F5344CB8AC3E}">
        <p14:creationId xmlns:p14="http://schemas.microsoft.com/office/powerpoint/2010/main" val="3862305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E00B6-13B0-AE42-9976-6CE2AC9F1105}" type="datetimeFigureOut">
              <a:rPr lang="en-NO" smtClean="0"/>
              <a:t>9/13/21</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1D8F5-F81D-C84A-98C1-750C41B6CE4F}" type="slidenum">
              <a:rPr lang="en-NO" smtClean="0"/>
              <a:t>‹Nr.›</a:t>
            </a:fld>
            <a:endParaRPr lang="en-NO"/>
          </a:p>
        </p:txBody>
      </p:sp>
    </p:spTree>
    <p:extLst>
      <p:ext uri="{BB962C8B-B14F-4D97-AF65-F5344CB8AC3E}">
        <p14:creationId xmlns:p14="http://schemas.microsoft.com/office/powerpoint/2010/main" val="71267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nline.superoffice.com/appstor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online.superoffice.com/appstore/infobridge-software-b-v-/synchronizer-for-superoffice" TargetMode="External"/><Relationship Id="rId5" Type="http://schemas.openxmlformats.org/officeDocument/2006/relationships/hyperlink" Target="https://online.superoffice.com/appstore/superoffice-as/superoffice-for-outlook" TargetMode="External"/><Relationship Id="rId4" Type="http://schemas.openxmlformats.org/officeDocument/2006/relationships/hyperlink" Target="https://online.superoffice.com/appstore/superoffice-as/office-365-integra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88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866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dirty="0"/>
              <a:t>Konkretisering av faser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757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01D8F5-F81D-C84A-98C1-750C41B6CE4F}" type="slidenum">
              <a:rPr lang="en-NO" smtClean="0"/>
              <a:t>25</a:t>
            </a:fld>
            <a:endParaRPr lang="en-NO"/>
          </a:p>
        </p:txBody>
      </p:sp>
    </p:spTree>
    <p:extLst>
      <p:ext uri="{BB962C8B-B14F-4D97-AF65-F5344CB8AC3E}">
        <p14:creationId xmlns:p14="http://schemas.microsoft.com/office/powerpoint/2010/main" val="428527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Updated slide to reflect new products. </a:t>
            </a:r>
          </a:p>
        </p:txBody>
      </p:sp>
      <p:sp>
        <p:nvSpPr>
          <p:cNvPr id="4" name="Slide Number Placeholder 3"/>
          <p:cNvSpPr>
            <a:spLocks noGrp="1"/>
          </p:cNvSpPr>
          <p:nvPr>
            <p:ph type="sldNum" sz="quarter" idx="5"/>
          </p:nvPr>
        </p:nvSpPr>
        <p:spPr/>
        <p:txBody>
          <a:bodyPr/>
          <a:lstStyle/>
          <a:p>
            <a:fld id="{7D01D8F5-F81D-C84A-98C1-750C41B6CE4F}" type="slidenum">
              <a:rPr lang="en-NO" smtClean="0"/>
              <a:t>26</a:t>
            </a:fld>
            <a:endParaRPr lang="en-NO"/>
          </a:p>
        </p:txBody>
      </p:sp>
    </p:spTree>
    <p:extLst>
      <p:ext uri="{BB962C8B-B14F-4D97-AF65-F5344CB8AC3E}">
        <p14:creationId xmlns:p14="http://schemas.microsoft.com/office/powerpoint/2010/main" val="2822925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40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97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60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Wir möchten Ihnen nicht nur Software verkaufen, sondern ein Partner sein, der Ihnen hilft, mit Ihrer CRM-Investition zu wachsen und erfolgreich zu sein.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CRM-Erfolg hängt nicht von der Software ab, sondern davon, wie der CRM-Anbieter Ihnen hilft, Ihre CRM-Ambitionen zu übersetzen, Sie zu Pragmatismus herauszufordern, sich auf die Unterstützung der Prozesse zu konzentrieren und sicherzustellen, dass Ihre Mitarbeiter involviert und eingebunden sind.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Und das steht heute im Fokus – wie wir Ihren Erfolg sichern können… (KLICK)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82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rPr>
              <a:t>… Wie in </a:t>
            </a:r>
            <a:r>
              <a:rPr lang="en-US" sz="1200" dirty="0" err="1">
                <a:solidFill>
                  <a:schemeClr val="tx1">
                    <a:lumMod val="75000"/>
                  </a:schemeClr>
                </a:solidFill>
              </a:rPr>
              <a:t>unserem</a:t>
            </a:r>
            <a:r>
              <a:rPr lang="en-US" sz="1200" dirty="0">
                <a:solidFill>
                  <a:schemeClr val="tx1">
                    <a:lumMod val="75000"/>
                  </a:schemeClr>
                </a:solidFill>
              </a:rPr>
              <a:t> </a:t>
            </a:r>
            <a:r>
              <a:rPr lang="en-US" sz="1200" dirty="0" err="1">
                <a:solidFill>
                  <a:schemeClr val="tx1">
                    <a:lumMod val="75000"/>
                  </a:schemeClr>
                </a:solidFill>
              </a:rPr>
              <a:t>letzten</a:t>
            </a:r>
            <a:r>
              <a:rPr lang="en-US" sz="1200" dirty="0">
                <a:solidFill>
                  <a:schemeClr val="tx1">
                    <a:lumMod val="75000"/>
                  </a:schemeClr>
                </a:solidFill>
              </a:rPr>
              <a:t> Meeting </a:t>
            </a:r>
            <a:r>
              <a:rPr lang="en-US" sz="1200" dirty="0" err="1">
                <a:solidFill>
                  <a:schemeClr val="tx1">
                    <a:lumMod val="75000"/>
                  </a:schemeClr>
                </a:solidFill>
              </a:rPr>
              <a:t>erwähnt</a:t>
            </a:r>
            <a:r>
              <a:rPr lang="en-US" sz="1200" dirty="0">
                <a:solidFill>
                  <a:schemeClr val="tx1">
                    <a:lumMod val="75000"/>
                  </a:schemeClr>
                </a:solidFill>
              </a:rPr>
              <a:t>, </a:t>
            </a:r>
            <a:r>
              <a:rPr lang="en-US" sz="1200" dirty="0" err="1">
                <a:solidFill>
                  <a:schemeClr val="tx1">
                    <a:lumMod val="75000"/>
                  </a:schemeClr>
                </a:solidFill>
              </a:rPr>
              <a:t>wird</a:t>
            </a:r>
            <a:r>
              <a:rPr lang="en-US" sz="1200" dirty="0">
                <a:solidFill>
                  <a:schemeClr val="tx1">
                    <a:lumMod val="75000"/>
                  </a:schemeClr>
                </a:solidFill>
              </a:rPr>
              <a:t> </a:t>
            </a:r>
            <a:r>
              <a:rPr lang="en-US" sz="1200" dirty="0" err="1">
                <a:solidFill>
                  <a:schemeClr val="tx1">
                    <a:lumMod val="75000"/>
                  </a:schemeClr>
                </a:solidFill>
              </a:rPr>
              <a:t>i</a:t>
            </a:r>
            <a:r>
              <a:rPr lang="de-DE" dirty="0" err="1"/>
              <a:t>n</a:t>
            </a:r>
            <a:r>
              <a:rPr lang="de-DE" dirty="0"/>
              <a:t> Bezug auf Kunden ihr Wert daran gemessen, wie viel sie bei Ihnen kaufen (1) und wie lange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Egal welche Strategie Sie verfolgen, ob Sie an Neu- oder Bestandskunden verkaufen, Kunden müssen geworben werden.. und gehalten.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Sie müssen letztendlich Prioritäten setzen: Sie investieren in die Kunden mit dem größten Potenzial und trennen sich von denen, die für Sie nicht rentabel sind.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Kultur in Ihrem Unternehmen spiegelt Ihre Fähigkeit zur Umsetzung Ihrer Strategie wider, daher wissen wir, dass der Erfolg mit dieser verknüpft ist und damit, wie Ihre Lösungen, wie z. B. Ihre CRM-Lösung, Teil Ihrer Unternehmenskultur werden.. (KLICK)</a:t>
            </a: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19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Jetzt muss gearbeitet werden…</a:t>
            </a:r>
          </a:p>
          <a:p>
            <a:endParaRPr lang="de-DE" dirty="0"/>
          </a:p>
          <a:p>
            <a:r>
              <a:rPr lang="de-DE" dirty="0"/>
              <a:t>Kultur entsteht nicht nur aus Sommerfesten, Weihnachtsessen oder Kickoffs sondern über Prozesse, Routinen und dass Menschen über Zeit die richtigen Dinge tun…</a:t>
            </a:r>
          </a:p>
          <a:p>
            <a:r>
              <a:rPr lang="de-DE" dirty="0"/>
              <a:t>Sie wird bestimmt durch</a:t>
            </a:r>
          </a:p>
          <a:p>
            <a:pPr marL="171450" indent="-171450">
              <a:buFontTx/>
              <a:buChar char="-"/>
            </a:pPr>
            <a:r>
              <a:rPr lang="de-DE" dirty="0"/>
              <a:t>definierte Prozesse und Routinen, die sicherstellen, dass Ihre Teams im Laufe der Zeit die richtigen Dinge tun,</a:t>
            </a:r>
          </a:p>
          <a:p>
            <a:pPr marL="171450" indent="-171450">
              <a:buFontTx/>
              <a:buChar char="-"/>
            </a:pPr>
            <a:r>
              <a:rPr lang="de-DE" dirty="0"/>
              <a:t>den Aufbau und die Erhaltung des gewünschten Verhalten in Ihrem Unternehmen,</a:t>
            </a:r>
          </a:p>
          <a:p>
            <a:pPr marL="0" indent="0">
              <a:buFontTx/>
              <a:buNone/>
            </a:pPr>
            <a:r>
              <a:rPr lang="de-DE" dirty="0"/>
              <a:t>was wiederum Einstellungen beeinflusst (sowie von ihnen beeinflusst wird).</a:t>
            </a:r>
            <a:br>
              <a:rPr lang="de-DE" dirty="0"/>
            </a:br>
            <a:r>
              <a:rPr lang="de-DE" dirty="0"/>
              <a:t>Dies sind Elemente, die Ihre Unternehmenskultur ausmachen. </a:t>
            </a:r>
          </a:p>
          <a:p>
            <a:pPr marL="171450" indent="-171450">
              <a:buFontTx/>
              <a:buChar char="-"/>
            </a:pPr>
            <a:endParaRPr lang="de-DE" dirty="0"/>
          </a:p>
          <a:p>
            <a:pPr marL="0" indent="0">
              <a:buFontTx/>
              <a:buNone/>
            </a:pPr>
            <a:r>
              <a:rPr lang="de-DE" dirty="0"/>
              <a:t>Das bedeutet aufgeschlüsselt: CRM-Erfolg ist abhängig von der Unterstützung einer Kultur, die es Ihnen ermöglicht, profitable Beziehungen zu pflegen und aufzubauen. </a:t>
            </a:r>
          </a:p>
          <a:p>
            <a:pPr marL="0" indent="0">
              <a:buFontTx/>
              <a:buNone/>
            </a:pPr>
            <a:endParaRPr lang="de-DE" dirty="0"/>
          </a:p>
          <a:p>
            <a:pPr marL="0" indent="0">
              <a:buFontTx/>
              <a:buNone/>
            </a:pPr>
            <a:r>
              <a:rPr lang="de-DE" dirty="0"/>
              <a:t>Und wir schlüsseln dies gerne auf und diskutieren diese Punkte hier im Detail:</a:t>
            </a:r>
          </a:p>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53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CRM ist </a:t>
            </a:r>
            <a:r>
              <a:rPr lang="nb-NO" dirty="0" err="1"/>
              <a:t>nicht</a:t>
            </a:r>
            <a:r>
              <a:rPr lang="nb-NO" dirty="0"/>
              <a:t> Software </a:t>
            </a:r>
            <a:r>
              <a:rPr lang="nb-NO" dirty="0" err="1"/>
              <a:t>sondern</a:t>
            </a:r>
            <a:r>
              <a:rPr lang="nb-NO" dirty="0"/>
              <a:t> </a:t>
            </a:r>
            <a:r>
              <a:rPr lang="nb-NO" dirty="0" err="1"/>
              <a:t>Strategie</a:t>
            </a:r>
            <a:r>
              <a:rPr lang="nb-NO" dirty="0"/>
              <a:t>. </a:t>
            </a:r>
            <a:r>
              <a:rPr lang="de-DE" dirty="0"/>
              <a:t>Es entscheidet, was für Sie funktioniert und erstellt Routinen, Lösung und Messung basierend auf Best Practices.</a:t>
            </a: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02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App-Store: </a:t>
            </a:r>
            <a:r>
              <a:rPr lang="de-DE" dirty="0">
                <a:hlinkClick r:id="rId3"/>
              </a:rPr>
              <a:t>https://online.superoffice.com/appstore</a:t>
            </a:r>
            <a:endParaRPr lang="de-DE" dirty="0"/>
          </a:p>
          <a:p>
            <a:r>
              <a:rPr lang="de-DE" dirty="0"/>
              <a:t>Office-Integration: </a:t>
            </a:r>
            <a:r>
              <a:rPr lang="de-DE" dirty="0">
                <a:hlinkClick r:id="rId4"/>
              </a:rPr>
              <a:t>https://online.superoffice.com/appstore/superoffice-as/office-365-integration</a:t>
            </a:r>
            <a:endParaRPr lang="de-DE" dirty="0"/>
          </a:p>
          <a:p>
            <a:r>
              <a:rPr lang="de-DE" dirty="0"/>
              <a:t>Outlook-Integration: </a:t>
            </a:r>
            <a:r>
              <a:rPr lang="de-DE" dirty="0">
                <a:hlinkClick r:id="rId5"/>
              </a:rPr>
              <a:t>https://online.superoffice.com/appstore/superoffice-as/superoffice-for-outlook</a:t>
            </a:r>
            <a:endParaRPr lang="de-DE" dirty="0"/>
          </a:p>
          <a:p>
            <a:r>
              <a:rPr lang="de-DE" dirty="0"/>
              <a:t>Kalender-</a:t>
            </a:r>
            <a:r>
              <a:rPr lang="de-DE" dirty="0" err="1"/>
              <a:t>Sync</a:t>
            </a:r>
            <a:r>
              <a:rPr lang="de-DE" dirty="0"/>
              <a:t>: </a:t>
            </a:r>
            <a:r>
              <a:rPr lang="de-DE" dirty="0">
                <a:hlinkClick r:id="rId6"/>
              </a:rPr>
              <a:t>https://online.superoffice.com/appstore/infobridge-software-b-v-/synchronizer-for-superoffice</a:t>
            </a:r>
            <a:endParaRPr lang="de-DE"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93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74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4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spTree>
    <p:extLst>
      <p:ext uri="{BB962C8B-B14F-4D97-AF65-F5344CB8AC3E}">
        <p14:creationId xmlns:p14="http://schemas.microsoft.com/office/powerpoint/2010/main" val="28826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14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a:t>Click to add content</a:t>
            </a:r>
          </a:p>
        </p:txBody>
      </p:sp>
    </p:spTree>
    <p:extLst>
      <p:ext uri="{BB962C8B-B14F-4D97-AF65-F5344CB8AC3E}">
        <p14:creationId xmlns:p14="http://schemas.microsoft.com/office/powerpoint/2010/main" val="33191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a:t>Click to add content</a:t>
            </a:r>
          </a:p>
        </p:txBody>
      </p:sp>
    </p:spTree>
    <p:extLst>
      <p:ext uri="{BB962C8B-B14F-4D97-AF65-F5344CB8AC3E}">
        <p14:creationId xmlns:p14="http://schemas.microsoft.com/office/powerpoint/2010/main" val="128471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a:xfrm>
            <a:off x="838200" y="2446477"/>
            <a:ext cx="10515600" cy="3682861"/>
          </a:xfrm>
        </p:spPr>
        <p:txBody>
          <a:bodyPr>
            <a:normAutofit/>
          </a:bodyPr>
          <a:lstStyle>
            <a:lvl1pPr marL="0" indent="0">
              <a:buNone/>
              <a:defRPr sz="1600"/>
            </a:lvl1pPr>
          </a:lstStyle>
          <a:p>
            <a:pPr lvl="0"/>
            <a:r>
              <a:rPr lang="en-US" noProof="0"/>
              <a:t>Click to add content</a:t>
            </a:r>
          </a:p>
        </p:txBody>
      </p:sp>
      <p:sp>
        <p:nvSpPr>
          <p:cNvPr id="4" name="Text Placeholder 2">
            <a:extLst>
              <a:ext uri="{FF2B5EF4-FFF2-40B4-BE49-F238E27FC236}">
                <a16:creationId xmlns:a16="http://schemas.microsoft.com/office/drawing/2014/main" id="{F74B443C-CF84-BF4E-BF04-039C5581FE0C}"/>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3395445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Tree>
    <p:extLst>
      <p:ext uri="{BB962C8B-B14F-4D97-AF65-F5344CB8AC3E}">
        <p14:creationId xmlns:p14="http://schemas.microsoft.com/office/powerpoint/2010/main" val="653537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el and two col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09DB6A2F-0705-5B4B-8F23-69368AA617E9}"/>
              </a:ext>
            </a:extLst>
          </p:cNvPr>
          <p:cNvSpPr>
            <a:spLocks noGrp="1"/>
          </p:cNvSpPr>
          <p:nvPr>
            <p:ph sz="half" idx="1" hasCustomPrompt="1"/>
          </p:nvPr>
        </p:nvSpPr>
        <p:spPr>
          <a:xfrm>
            <a:off x="838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4" name="Content Placeholder 3">
            <a:extLst>
              <a:ext uri="{FF2B5EF4-FFF2-40B4-BE49-F238E27FC236}">
                <a16:creationId xmlns:a16="http://schemas.microsoft.com/office/drawing/2014/main" id="{31575663-A4E0-DC45-962F-0E0A22CCE6C1}"/>
              </a:ext>
            </a:extLst>
          </p:cNvPr>
          <p:cNvSpPr>
            <a:spLocks noGrp="1"/>
          </p:cNvSpPr>
          <p:nvPr>
            <p:ph sz="half" idx="2" hasCustomPrompt="1"/>
          </p:nvPr>
        </p:nvSpPr>
        <p:spPr>
          <a:xfrm>
            <a:off x="6172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787863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and two collums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F832FE-C6C6-7E43-9D05-C02153A4DD33}"/>
              </a:ext>
            </a:extLst>
          </p:cNvPr>
          <p:cNvSpPr>
            <a:spLocks noGrp="1"/>
          </p:cNvSpPr>
          <p:nvPr>
            <p:ph type="body" idx="1" hasCustomPrompt="1"/>
          </p:nvPr>
        </p:nvSpPr>
        <p:spPr>
          <a:xfrm>
            <a:off x="839788" y="1681163"/>
            <a:ext cx="5157787"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4" name="Content Placeholder 3">
            <a:extLst>
              <a:ext uri="{FF2B5EF4-FFF2-40B4-BE49-F238E27FC236}">
                <a16:creationId xmlns:a16="http://schemas.microsoft.com/office/drawing/2014/main" id="{1B459292-AC68-9944-BBC0-14C80A46AD81}"/>
              </a:ext>
            </a:extLst>
          </p:cNvPr>
          <p:cNvSpPr>
            <a:spLocks noGrp="1"/>
          </p:cNvSpPr>
          <p:nvPr>
            <p:ph sz="half" idx="2" hasCustomPrompt="1"/>
          </p:nvPr>
        </p:nvSpPr>
        <p:spPr>
          <a:xfrm>
            <a:off x="839788" y="2505074"/>
            <a:ext cx="5157787" cy="362426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D712E5E3-6345-B546-B189-353E5DD2AB61}"/>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6" name="Content Placeholder 5">
            <a:extLst>
              <a:ext uri="{FF2B5EF4-FFF2-40B4-BE49-F238E27FC236}">
                <a16:creationId xmlns:a16="http://schemas.microsoft.com/office/drawing/2014/main" id="{44FA6166-F381-EA4B-B67E-33C66311C802}"/>
              </a:ext>
            </a:extLst>
          </p:cNvPr>
          <p:cNvSpPr>
            <a:spLocks noGrp="1"/>
          </p:cNvSpPr>
          <p:nvPr>
            <p:ph sz="quarter" idx="4" hasCustomPrompt="1"/>
          </p:nvPr>
        </p:nvSpPr>
        <p:spPr>
          <a:xfrm>
            <a:off x="6172200" y="2505074"/>
            <a:ext cx="5183188" cy="3624263"/>
          </a:xfrm>
        </p:spPr>
        <p:txBody>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Title 1">
            <a:extLst>
              <a:ext uri="{FF2B5EF4-FFF2-40B4-BE49-F238E27FC236}">
                <a16:creationId xmlns:a16="http://schemas.microsoft.com/office/drawing/2014/main" id="{55D7E4D4-B6FA-2C41-9FE1-B29B303095CA}"/>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244274348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71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F5AA48-CD19-F946-BD25-C43D4E25186A}"/>
              </a:ext>
            </a:extLst>
          </p:cNvPr>
          <p:cNvSpPr>
            <a:spLocks noGrp="1"/>
          </p:cNvSpPr>
          <p:nvPr>
            <p:ph type="pic" sz="quarter" idx="10"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p:txBody>
      </p:sp>
    </p:spTree>
    <p:extLst>
      <p:ext uri="{BB962C8B-B14F-4D97-AF65-F5344CB8AC3E}">
        <p14:creationId xmlns:p14="http://schemas.microsoft.com/office/powerpoint/2010/main" val="899533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281702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 Title slide with image">
    <p:spTree>
      <p:nvGrpSpPr>
        <p:cNvPr id="1" name=""/>
        <p:cNvGrpSpPr/>
        <p:nvPr/>
      </p:nvGrpSpPr>
      <p:grpSpPr>
        <a:xfrm>
          <a:off x="0" y="0"/>
          <a:ext cx="0" cy="0"/>
          <a:chOff x="0" y="0"/>
          <a:chExt cx="0" cy="0"/>
        </a:xfrm>
      </p:grpSpPr>
      <p:pic>
        <p:nvPicPr>
          <p:cNvPr id="9" name="Picture 8" descr="A picture containing nature, snow, water, sitting&#10;&#10;Description automatically generated">
            <a:extLst>
              <a:ext uri="{FF2B5EF4-FFF2-40B4-BE49-F238E27FC236}">
                <a16:creationId xmlns:a16="http://schemas.microsoft.com/office/drawing/2014/main" id="{50075F07-8649-BB49-8B75-9783D26F40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0C1955C-E0BD-1342-8680-06E8471B7664}"/>
              </a:ext>
            </a:extLst>
          </p:cNvPr>
          <p:cNvSpPr/>
          <p:nvPr userDrawn="1"/>
        </p:nvSpPr>
        <p:spPr>
          <a:xfrm rot="10800000">
            <a:off x="-26470" y="0"/>
            <a:ext cx="12192000" cy="6058680"/>
          </a:xfrm>
          <a:prstGeom prst="rect">
            <a:avLst/>
          </a:prstGeom>
          <a:gradFill>
            <a:gsLst>
              <a:gs pos="73000">
                <a:schemeClr val="accent1">
                  <a:lumMod val="5000"/>
                  <a:lumOff val="95000"/>
                  <a:alpha val="0"/>
                </a:schemeClr>
              </a:gs>
              <a:gs pos="0">
                <a:srgbClr val="345A6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chemeClr val="bg1"/>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2247881"/>
            <a:ext cx="9144000" cy="131162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14" name="Picture 13">
            <a:extLst>
              <a:ext uri="{FF2B5EF4-FFF2-40B4-BE49-F238E27FC236}">
                <a16:creationId xmlns:a16="http://schemas.microsoft.com/office/drawing/2014/main" id="{5564E2ED-3E02-E147-855E-8741E2002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4703901"/>
            <a:ext cx="2658094" cy="2658094"/>
          </a:xfrm>
          <a:prstGeom prst="rect">
            <a:avLst/>
          </a:prstGeom>
        </p:spPr>
      </p:pic>
      <p:pic>
        <p:nvPicPr>
          <p:cNvPr id="6" name="Picture 5" descr="A close up of a sign&#10;&#10;Description automatically generated">
            <a:extLst>
              <a:ext uri="{FF2B5EF4-FFF2-40B4-BE49-F238E27FC236}">
                <a16:creationId xmlns:a16="http://schemas.microsoft.com/office/drawing/2014/main" id="{58CC387F-3ACB-0A4C-AE13-429C9FBA72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981065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2.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839788" y="2510724"/>
            <a:ext cx="10515600" cy="3618614"/>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5008832" y="987424"/>
            <a:ext cx="6343380" cy="13218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546618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3. Content with caption with backgra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36FCD-C876-E340-B4BD-98A7CFFF5992}"/>
              </a:ext>
            </a:extLst>
          </p:cNvPr>
          <p:cNvSpPr/>
          <p:nvPr userDrawn="1"/>
        </p:nvSpPr>
        <p:spPr>
          <a:xfrm>
            <a:off x="5982346" y="0"/>
            <a:ext cx="6209654"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6878071" y="987425"/>
            <a:ext cx="4474141" cy="4873625"/>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103010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97F28D-CB1D-DD43-9600-10AEE0530AAD}"/>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608F7A-907B-CA48-8896-5AD9F9A8BA78}"/>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10" name="Picture 9">
            <a:extLst>
              <a:ext uri="{FF2B5EF4-FFF2-40B4-BE49-F238E27FC236}">
                <a16:creationId xmlns:a16="http://schemas.microsoft.com/office/drawing/2014/main" id="{923DDBE4-FBBC-D64C-9906-670ACA7CDD5A}"/>
              </a:ext>
            </a:extLst>
          </p:cNvPr>
          <p:cNvPicPr>
            <a:picLocks noChangeAspect="1"/>
          </p:cNvPicPr>
          <p:nvPr userDrawn="1"/>
        </p:nvPicPr>
        <p:blipFill>
          <a:blip r:embed="rId2" cstate="screen">
            <a:alphaModFix amt="48000"/>
            <a:extLst>
              <a:ext uri="{28A0092B-C50C-407E-A947-70E740481C1C}">
                <a14:useLocalDpi xmlns:a14="http://schemas.microsoft.com/office/drawing/2010/main"/>
              </a:ext>
            </a:extLst>
          </a:blip>
          <a:stretch>
            <a:fillRect/>
          </a:stretch>
        </p:blipFill>
        <p:spPr>
          <a:xfrm>
            <a:off x="9835413" y="147620"/>
            <a:ext cx="2947047" cy="2008236"/>
          </a:xfrm>
          <a:prstGeom prst="rect">
            <a:avLst/>
          </a:prstGeom>
          <a:effectLst>
            <a:reflection endPos="0" dist="50800" dir="5400000" sy="-100000" algn="bl" rotWithShape="0"/>
          </a:effectLst>
        </p:spPr>
      </p:pic>
      <p:pic>
        <p:nvPicPr>
          <p:cNvPr id="11" name="Picture 10">
            <a:extLst>
              <a:ext uri="{FF2B5EF4-FFF2-40B4-BE49-F238E27FC236}">
                <a16:creationId xmlns:a16="http://schemas.microsoft.com/office/drawing/2014/main" id="{1336A806-ADFA-1646-A4EF-BCAFEF059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3033" y="274235"/>
            <a:ext cx="5019141" cy="3420246"/>
          </a:xfrm>
          <a:prstGeom prst="rect">
            <a:avLst/>
          </a:prstGeom>
        </p:spPr>
      </p:pic>
      <p:pic>
        <p:nvPicPr>
          <p:cNvPr id="12" name="Picture 11">
            <a:extLst>
              <a:ext uri="{FF2B5EF4-FFF2-40B4-BE49-F238E27FC236}">
                <a16:creationId xmlns:a16="http://schemas.microsoft.com/office/drawing/2014/main" id="{8110A265-40C8-9743-B23E-5C561940B175}"/>
              </a:ext>
            </a:extLst>
          </p:cNvPr>
          <p:cNvPicPr>
            <a:picLocks noChangeAspect="1"/>
          </p:cNvPicPr>
          <p:nvPr userDrawn="1"/>
        </p:nvPicPr>
        <p:blipFill>
          <a:blip r:embed="rId4"/>
          <a:stretch>
            <a:fillRect/>
          </a:stretch>
        </p:blipFill>
        <p:spPr>
          <a:xfrm>
            <a:off x="7860300" y="1912854"/>
            <a:ext cx="2433485" cy="3130759"/>
          </a:xfrm>
          <a:prstGeom prst="rect">
            <a:avLst/>
          </a:prstGeom>
        </p:spPr>
      </p:pic>
    </p:spTree>
    <p:extLst>
      <p:ext uri="{BB962C8B-B14F-4D97-AF65-F5344CB8AC3E}">
        <p14:creationId xmlns:p14="http://schemas.microsoft.com/office/powerpoint/2010/main" val="5183826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3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3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0-#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Oval 2">
            <a:extLst>
              <a:ext uri="{FF2B5EF4-FFF2-40B4-BE49-F238E27FC236}">
                <a16:creationId xmlns:a16="http://schemas.microsoft.com/office/drawing/2014/main" id="{155AAE04-6076-F042-A44E-795AA309A03F}"/>
              </a:ext>
            </a:extLst>
          </p:cNvPr>
          <p:cNvSpPr/>
          <p:nvPr userDrawn="1"/>
        </p:nvSpPr>
        <p:spPr>
          <a:xfrm>
            <a:off x="983628"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Oval 3">
            <a:extLst>
              <a:ext uri="{FF2B5EF4-FFF2-40B4-BE49-F238E27FC236}">
                <a16:creationId xmlns:a16="http://schemas.microsoft.com/office/drawing/2014/main" id="{FD70E925-7586-A040-ACA5-1474F919E4F3}"/>
              </a:ext>
            </a:extLst>
          </p:cNvPr>
          <p:cNvSpPr/>
          <p:nvPr userDrawn="1"/>
        </p:nvSpPr>
        <p:spPr>
          <a:xfrm>
            <a:off x="4391876"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Oval 4">
            <a:extLst>
              <a:ext uri="{FF2B5EF4-FFF2-40B4-BE49-F238E27FC236}">
                <a16:creationId xmlns:a16="http://schemas.microsoft.com/office/drawing/2014/main" id="{76F0DCDD-C0E7-FD42-BD57-99E5AB505108}"/>
              </a:ext>
            </a:extLst>
          </p:cNvPr>
          <p:cNvSpPr/>
          <p:nvPr userDrawn="1"/>
        </p:nvSpPr>
        <p:spPr>
          <a:xfrm>
            <a:off x="7800124"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495823"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495823"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4889952"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4889952"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11" name="Text Placeholder 2">
            <a:extLst>
              <a:ext uri="{FF2B5EF4-FFF2-40B4-BE49-F238E27FC236}">
                <a16:creationId xmlns:a16="http://schemas.microsoft.com/office/drawing/2014/main" id="{760EB7A0-85AC-2847-B1AE-97141251DE73}"/>
              </a:ext>
            </a:extLst>
          </p:cNvPr>
          <p:cNvSpPr>
            <a:spLocks noGrp="1"/>
          </p:cNvSpPr>
          <p:nvPr>
            <p:ph type="body" idx="12" hasCustomPrompt="1"/>
          </p:nvPr>
        </p:nvSpPr>
        <p:spPr>
          <a:xfrm>
            <a:off x="8330576"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2" name="Text Placeholder 3">
            <a:extLst>
              <a:ext uri="{FF2B5EF4-FFF2-40B4-BE49-F238E27FC236}">
                <a16:creationId xmlns:a16="http://schemas.microsoft.com/office/drawing/2014/main" id="{B0CE3CD1-3931-E546-9CDB-D0DAE779D7C4}"/>
              </a:ext>
            </a:extLst>
          </p:cNvPr>
          <p:cNvSpPr>
            <a:spLocks noGrp="1"/>
          </p:cNvSpPr>
          <p:nvPr>
            <p:ph type="body" sz="half" idx="13" hasCustomPrompt="1"/>
          </p:nvPr>
        </p:nvSpPr>
        <p:spPr>
          <a:xfrm>
            <a:off x="8330576"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Tree>
    <p:extLst>
      <p:ext uri="{BB962C8B-B14F-4D97-AF65-F5344CB8AC3E}">
        <p14:creationId xmlns:p14="http://schemas.microsoft.com/office/powerpoint/2010/main" val="2966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281-9265-AE46-9EB5-528EDB99AC43}"/>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Text Placeholder 2">
            <a:extLst>
              <a:ext uri="{FF2B5EF4-FFF2-40B4-BE49-F238E27FC236}">
                <a16:creationId xmlns:a16="http://schemas.microsoft.com/office/drawing/2014/main" id="{8355C073-B12B-1444-BB77-A00E195329B5}"/>
              </a:ext>
            </a:extLst>
          </p:cNvPr>
          <p:cNvSpPr>
            <a:spLocks noGrp="1"/>
          </p:cNvSpPr>
          <p:nvPr>
            <p:ph type="body" sz="quarter" idx="13" hasCustomPrompt="1"/>
          </p:nvPr>
        </p:nvSpPr>
        <p:spPr>
          <a:xfrm>
            <a:off x="655880"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4" name="Text Placeholder 2">
            <a:extLst>
              <a:ext uri="{FF2B5EF4-FFF2-40B4-BE49-F238E27FC236}">
                <a16:creationId xmlns:a16="http://schemas.microsoft.com/office/drawing/2014/main" id="{0E2D33E0-DF84-C74B-BEA6-35455C7A61D2}"/>
              </a:ext>
            </a:extLst>
          </p:cNvPr>
          <p:cNvSpPr>
            <a:spLocks noGrp="1"/>
          </p:cNvSpPr>
          <p:nvPr>
            <p:ph type="body" sz="quarter" idx="14" hasCustomPrompt="1"/>
          </p:nvPr>
        </p:nvSpPr>
        <p:spPr>
          <a:xfrm>
            <a:off x="655880"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5" name="Oval 4">
            <a:extLst>
              <a:ext uri="{FF2B5EF4-FFF2-40B4-BE49-F238E27FC236}">
                <a16:creationId xmlns:a16="http://schemas.microsoft.com/office/drawing/2014/main" id="{75C9C77B-661E-914B-AD8F-BB2F7D1129D6}"/>
              </a:ext>
            </a:extLst>
          </p:cNvPr>
          <p:cNvSpPr/>
          <p:nvPr userDrawn="1"/>
        </p:nvSpPr>
        <p:spPr>
          <a:xfrm>
            <a:off x="4126520" y="2110154"/>
            <a:ext cx="2145323" cy="2145323"/>
          </a:xfrm>
          <a:prstGeom prst="ellipse">
            <a:avLst/>
          </a:prstGeom>
          <a:solidFill>
            <a:srgbClr val="005E5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Oval 5">
            <a:extLst>
              <a:ext uri="{FF2B5EF4-FFF2-40B4-BE49-F238E27FC236}">
                <a16:creationId xmlns:a16="http://schemas.microsoft.com/office/drawing/2014/main" id="{BDE16738-EACC-444A-B7DB-6A9E57D8C19B}"/>
              </a:ext>
            </a:extLst>
          </p:cNvPr>
          <p:cNvSpPr/>
          <p:nvPr userDrawn="1"/>
        </p:nvSpPr>
        <p:spPr>
          <a:xfrm>
            <a:off x="5955320" y="2110154"/>
            <a:ext cx="2145323" cy="2145323"/>
          </a:xfrm>
          <a:prstGeom prst="ellipse">
            <a:avLst/>
          </a:prstGeom>
          <a:solidFill>
            <a:srgbClr val="EF754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Oval 6">
            <a:extLst>
              <a:ext uri="{FF2B5EF4-FFF2-40B4-BE49-F238E27FC236}">
                <a16:creationId xmlns:a16="http://schemas.microsoft.com/office/drawing/2014/main" id="{4E0DD1D6-BEC1-574C-8338-416C29664A24}"/>
              </a:ext>
            </a:extLst>
          </p:cNvPr>
          <p:cNvSpPr/>
          <p:nvPr userDrawn="1"/>
        </p:nvSpPr>
        <p:spPr>
          <a:xfrm>
            <a:off x="5955320" y="3896306"/>
            <a:ext cx="2145323" cy="2145323"/>
          </a:xfrm>
          <a:prstGeom prst="ellipse">
            <a:avLst/>
          </a:prstGeom>
          <a:solidFill>
            <a:srgbClr val="31B4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Oval 7">
            <a:extLst>
              <a:ext uri="{FF2B5EF4-FFF2-40B4-BE49-F238E27FC236}">
                <a16:creationId xmlns:a16="http://schemas.microsoft.com/office/drawing/2014/main" id="{CE251195-1C06-AE48-88F6-DEF0E81E645F}"/>
              </a:ext>
            </a:extLst>
          </p:cNvPr>
          <p:cNvSpPr/>
          <p:nvPr userDrawn="1"/>
        </p:nvSpPr>
        <p:spPr>
          <a:xfrm>
            <a:off x="4179273" y="3896306"/>
            <a:ext cx="2145323" cy="2145323"/>
          </a:xfrm>
          <a:prstGeom prst="ellipse">
            <a:avLst/>
          </a:prstGeom>
          <a:solidFill>
            <a:srgbClr val="A7D4D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ext Placeholder 2">
            <a:extLst>
              <a:ext uri="{FF2B5EF4-FFF2-40B4-BE49-F238E27FC236}">
                <a16:creationId xmlns:a16="http://schemas.microsoft.com/office/drawing/2014/main" id="{59CC256F-9FCD-534D-931F-6E03A016142B}"/>
              </a:ext>
            </a:extLst>
          </p:cNvPr>
          <p:cNvSpPr>
            <a:spLocks noGrp="1"/>
          </p:cNvSpPr>
          <p:nvPr>
            <p:ph type="body" sz="quarter" idx="15" hasCustomPrompt="1"/>
          </p:nvPr>
        </p:nvSpPr>
        <p:spPr>
          <a:xfrm>
            <a:off x="8253044"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0" name="Text Placeholder 2">
            <a:extLst>
              <a:ext uri="{FF2B5EF4-FFF2-40B4-BE49-F238E27FC236}">
                <a16:creationId xmlns:a16="http://schemas.microsoft.com/office/drawing/2014/main" id="{58A272E4-3375-914D-ADCD-6212FA2173B7}"/>
              </a:ext>
            </a:extLst>
          </p:cNvPr>
          <p:cNvSpPr>
            <a:spLocks noGrp="1"/>
          </p:cNvSpPr>
          <p:nvPr>
            <p:ph type="body" sz="quarter" idx="16" hasCustomPrompt="1"/>
          </p:nvPr>
        </p:nvSpPr>
        <p:spPr>
          <a:xfrm>
            <a:off x="8253044"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1" name="Text Placeholder 2">
            <a:extLst>
              <a:ext uri="{FF2B5EF4-FFF2-40B4-BE49-F238E27FC236}">
                <a16:creationId xmlns:a16="http://schemas.microsoft.com/office/drawing/2014/main" id="{637CB4DB-859B-0A45-947F-A90D62977AFF}"/>
              </a:ext>
            </a:extLst>
          </p:cNvPr>
          <p:cNvSpPr>
            <a:spLocks noGrp="1"/>
          </p:cNvSpPr>
          <p:nvPr>
            <p:ph type="body" sz="quarter" idx="17" hasCustomPrompt="1"/>
          </p:nvPr>
        </p:nvSpPr>
        <p:spPr>
          <a:xfrm>
            <a:off x="6283568"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2" name="Text Placeholder 2">
            <a:extLst>
              <a:ext uri="{FF2B5EF4-FFF2-40B4-BE49-F238E27FC236}">
                <a16:creationId xmlns:a16="http://schemas.microsoft.com/office/drawing/2014/main" id="{FB08AF07-BA9E-AA48-B1AF-1B8CCCCEF8D0}"/>
              </a:ext>
            </a:extLst>
          </p:cNvPr>
          <p:cNvSpPr>
            <a:spLocks noGrp="1"/>
          </p:cNvSpPr>
          <p:nvPr>
            <p:ph type="body" sz="quarter" idx="18" hasCustomPrompt="1"/>
          </p:nvPr>
        </p:nvSpPr>
        <p:spPr>
          <a:xfrm>
            <a:off x="4443043"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3" name="Text Placeholder 2">
            <a:extLst>
              <a:ext uri="{FF2B5EF4-FFF2-40B4-BE49-F238E27FC236}">
                <a16:creationId xmlns:a16="http://schemas.microsoft.com/office/drawing/2014/main" id="{8710B9AE-E92E-844F-8D79-BB9E99469DC1}"/>
              </a:ext>
            </a:extLst>
          </p:cNvPr>
          <p:cNvSpPr>
            <a:spLocks noGrp="1"/>
          </p:cNvSpPr>
          <p:nvPr>
            <p:ph type="body" sz="quarter" idx="19" hasCustomPrompt="1"/>
          </p:nvPr>
        </p:nvSpPr>
        <p:spPr>
          <a:xfrm>
            <a:off x="4431318" y="4722783"/>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4" name="Text Placeholder 2">
            <a:extLst>
              <a:ext uri="{FF2B5EF4-FFF2-40B4-BE49-F238E27FC236}">
                <a16:creationId xmlns:a16="http://schemas.microsoft.com/office/drawing/2014/main" id="{D160A26D-8FAB-E844-AEED-81D09E00495C}"/>
              </a:ext>
            </a:extLst>
          </p:cNvPr>
          <p:cNvSpPr>
            <a:spLocks noGrp="1"/>
          </p:cNvSpPr>
          <p:nvPr>
            <p:ph type="body" sz="quarter" idx="20" hasCustomPrompt="1"/>
          </p:nvPr>
        </p:nvSpPr>
        <p:spPr>
          <a:xfrm>
            <a:off x="6271843" y="4715108"/>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Tree>
    <p:extLst>
      <p:ext uri="{BB962C8B-B14F-4D97-AF65-F5344CB8AC3E}">
        <p14:creationId xmlns:p14="http://schemas.microsoft.com/office/powerpoint/2010/main" val="1143677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746289"/>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200912"/>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90250"/>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200912"/>
            <a:ext cx="362811" cy="1015868"/>
          </a:xfrm>
          <a:prstGeom prst="can">
            <a:avLst/>
          </a:prstGeom>
          <a:solidFill>
            <a:schemeClr val="accent4"/>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90250"/>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200910"/>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90250"/>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200912"/>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95018"/>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200912"/>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95018"/>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746289"/>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438641"/>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748450"/>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438641"/>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748450"/>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438641"/>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35420" y="4694756"/>
            <a:ext cx="1974573" cy="1090045"/>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9993" y="2025987"/>
            <a:ext cx="2004938" cy="1027123"/>
          </a:xfrm>
          <a:prstGeom prst="rect">
            <a:avLst/>
          </a:prstGeom>
        </p:spPr>
        <p:txBody>
          <a:bodyPr/>
          <a:lstStyle>
            <a:lvl1pPr marL="0" indent="0">
              <a:buNone/>
              <a:defRPr sz="1100" baseline="0">
                <a:solidFill>
                  <a:srgbClr val="4A4A4A"/>
                </a:solidFill>
              </a:defRPr>
            </a:lvl1pPr>
          </a:lstStyle>
          <a:p>
            <a:pPr lvl="0"/>
            <a:r>
              <a:rPr lang="en-US"/>
              <a:t>Lorem ipsum …</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86868" y="2025987"/>
            <a:ext cx="1995077" cy="102712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1" name="Title 1">
            <a:extLst>
              <a:ext uri="{FF2B5EF4-FFF2-40B4-BE49-F238E27FC236}">
                <a16:creationId xmlns:a16="http://schemas.microsoft.com/office/drawing/2014/main" id="{AF0F3A74-5242-5743-A008-D37677671DBF}"/>
              </a:ext>
            </a:extLst>
          </p:cNvPr>
          <p:cNvSpPr>
            <a:spLocks noGrp="1"/>
          </p:cNvSpPr>
          <p:nvPr>
            <p:ph type="title" hasCustomPrompt="1"/>
          </p:nvPr>
        </p:nvSpPr>
        <p:spPr>
          <a:xfrm>
            <a:off x="838200" y="780945"/>
            <a:ext cx="10515600" cy="851941"/>
          </a:xfrm>
        </p:spPr>
        <p:txBody>
          <a:bodyPr/>
          <a:lstStyle>
            <a:lvl1pPr algn="l">
              <a:defRPr/>
            </a:lvl1pPr>
          </a:lstStyle>
          <a:p>
            <a:r>
              <a:rPr lang="en-GB"/>
              <a:t>Click to edit headline</a:t>
            </a:r>
            <a:endParaRPr lang="en-DK"/>
          </a:p>
        </p:txBody>
      </p:sp>
    </p:spTree>
    <p:extLst>
      <p:ext uri="{BB962C8B-B14F-4D97-AF65-F5344CB8AC3E}">
        <p14:creationId xmlns:p14="http://schemas.microsoft.com/office/powerpoint/2010/main" val="26064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Tree>
    <p:extLst>
      <p:ext uri="{BB962C8B-B14F-4D97-AF65-F5344CB8AC3E}">
        <p14:creationId xmlns:p14="http://schemas.microsoft.com/office/powerpoint/2010/main" val="3246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79"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4669968"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32423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18835"/>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18835"/>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18835"/>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18835"/>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518835"/>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Tree>
    <p:extLst>
      <p:ext uri="{BB962C8B-B14F-4D97-AF65-F5344CB8AC3E}">
        <p14:creationId xmlns:p14="http://schemas.microsoft.com/office/powerpoint/2010/main" val="248204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36777"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0356"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0356"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22" name="Text Placeholder 2">
            <a:extLst>
              <a:ext uri="{FF2B5EF4-FFF2-40B4-BE49-F238E27FC236}">
                <a16:creationId xmlns:a16="http://schemas.microsoft.com/office/drawing/2014/main" id="{73622513-D7DA-404A-8B3F-A2C1543D8278}"/>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35079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with image ">
    <p:spTree>
      <p:nvGrpSpPr>
        <p:cNvPr id="1" name=""/>
        <p:cNvGrpSpPr/>
        <p:nvPr/>
      </p:nvGrpSpPr>
      <p:grpSpPr>
        <a:xfrm>
          <a:off x="0" y="0"/>
          <a:ext cx="0" cy="0"/>
          <a:chOff x="0" y="0"/>
          <a:chExt cx="0" cy="0"/>
        </a:xfrm>
      </p:grpSpPr>
      <p:pic>
        <p:nvPicPr>
          <p:cNvPr id="5" name="Picture 4" descr="A person standing in front of a mountain&#10;&#10;Description automatically generated">
            <a:extLst>
              <a:ext uri="{FF2B5EF4-FFF2-40B4-BE49-F238E27FC236}">
                <a16:creationId xmlns:a16="http://schemas.microsoft.com/office/drawing/2014/main" id="{6B4171AE-B988-8344-BB07-70051E693B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65F8644-6525-4248-A050-580A82F3D801}"/>
              </a:ext>
            </a:extLst>
          </p:cNvPr>
          <p:cNvSpPr/>
          <p:nvPr userDrawn="1"/>
        </p:nvSpPr>
        <p:spPr>
          <a:xfrm>
            <a:off x="0" y="0"/>
            <a:ext cx="12192000" cy="4817194"/>
          </a:xfrm>
          <a:prstGeom prst="rect">
            <a:avLst/>
          </a:prstGeom>
          <a:gradFill>
            <a:gsLst>
              <a:gs pos="100000">
                <a:schemeClr val="accent1">
                  <a:lumMod val="5000"/>
                  <a:lumOff val="95000"/>
                  <a:alpha val="73000"/>
                </a:schemeClr>
              </a:gs>
              <a:gs pos="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7" name="Picture 16" descr="A picture containing food, drawing&#10;&#10;Description automatically generated">
            <a:extLst>
              <a:ext uri="{FF2B5EF4-FFF2-40B4-BE49-F238E27FC236}">
                <a16:creationId xmlns:a16="http://schemas.microsoft.com/office/drawing/2014/main" id="{8677F55C-CDF7-D640-92ED-77C0954B34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
        <p:nvSpPr>
          <p:cNvPr id="32" name="Title 1">
            <a:extLst>
              <a:ext uri="{FF2B5EF4-FFF2-40B4-BE49-F238E27FC236}">
                <a16:creationId xmlns:a16="http://schemas.microsoft.com/office/drawing/2014/main" id="{031FBBC5-94A3-8645-9665-3DF7089F714D}"/>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rgbClr val="005E58"/>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3" name="Subtitle 2">
            <a:extLst>
              <a:ext uri="{FF2B5EF4-FFF2-40B4-BE49-F238E27FC236}">
                <a16:creationId xmlns:a16="http://schemas.microsoft.com/office/drawing/2014/main" id="{801ACBED-59FB-AD40-99D3-75EC1316A98A}"/>
              </a:ext>
            </a:extLst>
          </p:cNvPr>
          <p:cNvSpPr>
            <a:spLocks noGrp="1"/>
          </p:cNvSpPr>
          <p:nvPr>
            <p:ph type="subTitle" idx="1" hasCustomPrompt="1"/>
          </p:nvPr>
        </p:nvSpPr>
        <p:spPr>
          <a:xfrm>
            <a:off x="1524000" y="2247881"/>
            <a:ext cx="9144000" cy="1311622"/>
          </a:xfrm>
        </p:spPr>
        <p:txBody>
          <a:bodyPr/>
          <a:lstStyle>
            <a:lvl1pPr marL="0" indent="0" algn="ctr">
              <a:buNone/>
              <a:defRPr sz="2400">
                <a:solidFill>
                  <a:srgbClr val="2B2A2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close up of a sign&#10;&#10;Description automatically generated">
            <a:extLst>
              <a:ext uri="{FF2B5EF4-FFF2-40B4-BE49-F238E27FC236}">
                <a16:creationId xmlns:a16="http://schemas.microsoft.com/office/drawing/2014/main" id="{9E06E778-EB7D-3C4F-B48A-AF2EF319E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2568938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4D93B-0EFB-924B-8785-34E566A9111F}"/>
              </a:ext>
            </a:extLst>
          </p:cNvPr>
          <p:cNvSpPr/>
          <p:nvPr userDrawn="1"/>
        </p:nvSpPr>
        <p:spPr>
          <a:xfrm>
            <a:off x="8054615" y="987424"/>
            <a:ext cx="3410779" cy="4651949"/>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2240633"/>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1218627"/>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3FF0CE3A-252A-FB40-A308-7B66F3A48922}"/>
              </a:ext>
            </a:extLst>
          </p:cNvPr>
          <p:cNvSpPr>
            <a:spLocks noGrp="1"/>
          </p:cNvSpPr>
          <p:nvPr>
            <p:ph type="title" hasCustomPrompt="1"/>
          </p:nvPr>
        </p:nvSpPr>
        <p:spPr>
          <a:xfrm>
            <a:off x="839788" y="987424"/>
            <a:ext cx="6599398" cy="1321823"/>
          </a:xfrm>
        </p:spPr>
        <p:txBody>
          <a:bodyPr anchor="b">
            <a:normAutofit/>
          </a:bodyPr>
          <a:lstStyle>
            <a:lvl1pPr>
              <a:defRPr sz="3600"/>
            </a:lvl1pPr>
          </a:lstStyle>
          <a:p>
            <a:r>
              <a:rPr lang="en-GB"/>
              <a:t>Click to edit headline</a:t>
            </a:r>
            <a:endParaRPr lang="en-DK"/>
          </a:p>
        </p:txBody>
      </p:sp>
      <p:sp>
        <p:nvSpPr>
          <p:cNvPr id="16" name="Text Placeholder 3">
            <a:extLst>
              <a:ext uri="{FF2B5EF4-FFF2-40B4-BE49-F238E27FC236}">
                <a16:creationId xmlns:a16="http://schemas.microsoft.com/office/drawing/2014/main" id="{C41F4998-465A-F54A-B84E-605B0C2D3D33}"/>
              </a:ext>
            </a:extLst>
          </p:cNvPr>
          <p:cNvSpPr>
            <a:spLocks noGrp="1"/>
          </p:cNvSpPr>
          <p:nvPr>
            <p:ph type="body" sz="half" idx="2" hasCustomPrompt="1"/>
          </p:nvPr>
        </p:nvSpPr>
        <p:spPr>
          <a:xfrm>
            <a:off x="839788" y="2510724"/>
            <a:ext cx="6599398" cy="312864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24689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2057399"/>
            <a:ext cx="5437186" cy="3855028"/>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Placeholder 2">
            <a:extLst>
              <a:ext uri="{FF2B5EF4-FFF2-40B4-BE49-F238E27FC236}">
                <a16:creationId xmlns:a16="http://schemas.microsoft.com/office/drawing/2014/main" id="{F90E6657-4F9A-5E40-BC80-28410D1ED210}"/>
              </a:ext>
            </a:extLst>
          </p:cNvPr>
          <p:cNvSpPr>
            <a:spLocks noGrp="1"/>
          </p:cNvSpPr>
          <p:nvPr>
            <p:ph type="body" sz="quarter" idx="13" hasCustomPrompt="1"/>
          </p:nvPr>
        </p:nvSpPr>
        <p:spPr>
          <a:xfrm>
            <a:off x="6642894" y="3593125"/>
            <a:ext cx="3943666" cy="142697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6CAF983E-80BF-1B46-B98A-1F8770B6A766}"/>
              </a:ext>
            </a:extLst>
          </p:cNvPr>
          <p:cNvSpPr>
            <a:spLocks noGrp="1"/>
          </p:cNvSpPr>
          <p:nvPr>
            <p:ph type="body" sz="quarter" idx="20" hasCustomPrompt="1"/>
          </p:nvPr>
        </p:nvSpPr>
        <p:spPr>
          <a:xfrm>
            <a:off x="6642894" y="2486934"/>
            <a:ext cx="3581401" cy="800644"/>
          </a:xfrm>
          <a:prstGeom prst="rect">
            <a:avLst/>
          </a:prstGeom>
        </p:spPr>
        <p:txBody>
          <a:bodyPr anchor="b">
            <a:noAutofit/>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6" name="Title 1">
            <a:extLst>
              <a:ext uri="{FF2B5EF4-FFF2-40B4-BE49-F238E27FC236}">
                <a16:creationId xmlns:a16="http://schemas.microsoft.com/office/drawing/2014/main" id="{F7E57742-5D88-CC46-BBAB-0276F895C619}"/>
              </a:ext>
            </a:extLst>
          </p:cNvPr>
          <p:cNvSpPr>
            <a:spLocks noGrp="1"/>
          </p:cNvSpPr>
          <p:nvPr>
            <p:ph type="title" hasCustomPrompt="1"/>
          </p:nvPr>
        </p:nvSpPr>
        <p:spPr>
          <a:xfrm>
            <a:off x="838200" y="780945"/>
            <a:ext cx="10515600" cy="851941"/>
          </a:xfrm>
        </p:spPr>
        <p:txBody>
          <a:bodyPr/>
          <a:lstStyle>
            <a:lvl1pPr algn="ctr">
              <a:defRPr/>
            </a:lvl1pPr>
          </a:lstStyle>
          <a:p>
            <a:r>
              <a:rPr lang="en-GB"/>
              <a:t>Click to edit headline</a:t>
            </a:r>
            <a:endParaRPr lang="en-DK"/>
          </a:p>
        </p:txBody>
      </p:sp>
      <p:sp>
        <p:nvSpPr>
          <p:cNvPr id="8" name="Picture Placeholder 7">
            <a:extLst>
              <a:ext uri="{FF2B5EF4-FFF2-40B4-BE49-F238E27FC236}">
                <a16:creationId xmlns:a16="http://schemas.microsoft.com/office/drawing/2014/main" id="{BBF7A64D-38E9-FB4B-BBA2-DF3FC7C0B457}"/>
              </a:ext>
            </a:extLst>
          </p:cNvPr>
          <p:cNvSpPr>
            <a:spLocks noGrp="1"/>
          </p:cNvSpPr>
          <p:nvPr>
            <p:ph type="pic" sz="quarter" idx="21" hasCustomPrompt="1"/>
          </p:nvPr>
        </p:nvSpPr>
        <p:spPr>
          <a:xfrm>
            <a:off x="838199" y="2057400"/>
            <a:ext cx="4984353" cy="38552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2630277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609600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199702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7085605"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7085605"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2667990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Image with cap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790417" y="1420812"/>
            <a:ext cx="4224938" cy="1508368"/>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790417" y="3115159"/>
            <a:ext cx="4224938" cy="23220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1534205" y="1420812"/>
            <a:ext cx="4984353" cy="401637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552867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3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1632426" y="234792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4" name="Text Placeholder 2">
            <a:extLst>
              <a:ext uri="{FF2B5EF4-FFF2-40B4-BE49-F238E27FC236}">
                <a16:creationId xmlns:a16="http://schemas.microsoft.com/office/drawing/2014/main" id="{BA7EE762-20B4-7848-96E8-1C247677B32D}"/>
              </a:ext>
            </a:extLst>
          </p:cNvPr>
          <p:cNvSpPr>
            <a:spLocks noGrp="1"/>
          </p:cNvSpPr>
          <p:nvPr>
            <p:ph type="body" sz="quarter" idx="13" hasCustomPrompt="1"/>
          </p:nvPr>
        </p:nvSpPr>
        <p:spPr>
          <a:xfrm>
            <a:off x="1632426" y="282465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Oval 4">
            <a:extLst>
              <a:ext uri="{FF2B5EF4-FFF2-40B4-BE49-F238E27FC236}">
                <a16:creationId xmlns:a16="http://schemas.microsoft.com/office/drawing/2014/main" id="{3B20F7B6-9B0E-9746-A981-396D54D8DA58}"/>
              </a:ext>
            </a:extLst>
          </p:cNvPr>
          <p:cNvSpPr/>
          <p:nvPr userDrawn="1"/>
        </p:nvSpPr>
        <p:spPr>
          <a:xfrm>
            <a:off x="677547" y="233992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7" name="Text Placeholder 2">
            <a:extLst>
              <a:ext uri="{FF2B5EF4-FFF2-40B4-BE49-F238E27FC236}">
                <a16:creationId xmlns:a16="http://schemas.microsoft.com/office/drawing/2014/main" id="{E1B56689-2759-1F43-BEB1-D00BE7A5F5E5}"/>
              </a:ext>
            </a:extLst>
          </p:cNvPr>
          <p:cNvSpPr>
            <a:spLocks noGrp="1"/>
          </p:cNvSpPr>
          <p:nvPr>
            <p:ph type="body" sz="quarter" idx="22" hasCustomPrompt="1"/>
          </p:nvPr>
        </p:nvSpPr>
        <p:spPr>
          <a:xfrm>
            <a:off x="1632426" y="3678097"/>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8" name="Text Placeholder 2">
            <a:extLst>
              <a:ext uri="{FF2B5EF4-FFF2-40B4-BE49-F238E27FC236}">
                <a16:creationId xmlns:a16="http://schemas.microsoft.com/office/drawing/2014/main" id="{7B001109-90B7-F543-82A2-07CF7E64E4F1}"/>
              </a:ext>
            </a:extLst>
          </p:cNvPr>
          <p:cNvSpPr>
            <a:spLocks noGrp="1"/>
          </p:cNvSpPr>
          <p:nvPr>
            <p:ph type="body" sz="quarter" idx="23" hasCustomPrompt="1"/>
          </p:nvPr>
        </p:nvSpPr>
        <p:spPr>
          <a:xfrm>
            <a:off x="1632426" y="4154830"/>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9" name="Oval 8">
            <a:extLst>
              <a:ext uri="{FF2B5EF4-FFF2-40B4-BE49-F238E27FC236}">
                <a16:creationId xmlns:a16="http://schemas.microsoft.com/office/drawing/2014/main" id="{357E411F-3377-B24F-BFF9-89EDA7B276B7}"/>
              </a:ext>
            </a:extLst>
          </p:cNvPr>
          <p:cNvSpPr/>
          <p:nvPr userDrawn="1"/>
        </p:nvSpPr>
        <p:spPr>
          <a:xfrm>
            <a:off x="677547" y="367010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1" name="Text Placeholder 2">
            <a:extLst>
              <a:ext uri="{FF2B5EF4-FFF2-40B4-BE49-F238E27FC236}">
                <a16:creationId xmlns:a16="http://schemas.microsoft.com/office/drawing/2014/main" id="{EAEB0D5E-4923-5742-B476-F9F8568B8D6D}"/>
              </a:ext>
            </a:extLst>
          </p:cNvPr>
          <p:cNvSpPr>
            <a:spLocks noGrp="1"/>
          </p:cNvSpPr>
          <p:nvPr>
            <p:ph type="body" sz="quarter" idx="25" hasCustomPrompt="1"/>
          </p:nvPr>
        </p:nvSpPr>
        <p:spPr>
          <a:xfrm>
            <a:off x="1632426" y="490607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2" name="Text Placeholder 2">
            <a:extLst>
              <a:ext uri="{FF2B5EF4-FFF2-40B4-BE49-F238E27FC236}">
                <a16:creationId xmlns:a16="http://schemas.microsoft.com/office/drawing/2014/main" id="{E5BAFB70-02B7-704D-9F65-2CB6F4E6322E}"/>
              </a:ext>
            </a:extLst>
          </p:cNvPr>
          <p:cNvSpPr>
            <a:spLocks noGrp="1"/>
          </p:cNvSpPr>
          <p:nvPr>
            <p:ph type="body" sz="quarter" idx="26" hasCustomPrompt="1"/>
          </p:nvPr>
        </p:nvSpPr>
        <p:spPr>
          <a:xfrm>
            <a:off x="1632426" y="538280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3" name="Oval 12">
            <a:extLst>
              <a:ext uri="{FF2B5EF4-FFF2-40B4-BE49-F238E27FC236}">
                <a16:creationId xmlns:a16="http://schemas.microsoft.com/office/drawing/2014/main" id="{4D40607D-5897-C149-AAEB-326F88CC8083}"/>
              </a:ext>
            </a:extLst>
          </p:cNvPr>
          <p:cNvSpPr/>
          <p:nvPr userDrawn="1"/>
        </p:nvSpPr>
        <p:spPr>
          <a:xfrm>
            <a:off x="677547" y="489807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6096000" y="2339928"/>
            <a:ext cx="5257800" cy="341634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8" name="Title 1">
            <a:extLst>
              <a:ext uri="{FF2B5EF4-FFF2-40B4-BE49-F238E27FC236}">
                <a16:creationId xmlns:a16="http://schemas.microsoft.com/office/drawing/2014/main" id="{A01F4310-53CE-2446-8A12-528888EBF7ED}"/>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2025910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 Image with 4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9001274" y="1052946"/>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5" name="Oval 4">
            <a:extLst>
              <a:ext uri="{FF2B5EF4-FFF2-40B4-BE49-F238E27FC236}">
                <a16:creationId xmlns:a16="http://schemas.microsoft.com/office/drawing/2014/main" id="{3B20F7B6-9B0E-9746-A981-396D54D8DA58}"/>
              </a:ext>
            </a:extLst>
          </p:cNvPr>
          <p:cNvSpPr/>
          <p:nvPr userDrawn="1"/>
        </p:nvSpPr>
        <p:spPr>
          <a:xfrm>
            <a:off x="8046394" y="104495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4419896" y="0"/>
            <a:ext cx="3251765"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7" name="Text Placeholder 2">
            <a:extLst>
              <a:ext uri="{FF2B5EF4-FFF2-40B4-BE49-F238E27FC236}">
                <a16:creationId xmlns:a16="http://schemas.microsoft.com/office/drawing/2014/main" id="{C24AE629-1C0D-CC4A-BE03-8B6682DF9A2C}"/>
              </a:ext>
            </a:extLst>
          </p:cNvPr>
          <p:cNvSpPr>
            <a:spLocks noGrp="1"/>
          </p:cNvSpPr>
          <p:nvPr>
            <p:ph type="body" sz="quarter" idx="29" hasCustomPrompt="1"/>
          </p:nvPr>
        </p:nvSpPr>
        <p:spPr>
          <a:xfrm>
            <a:off x="9001274" y="231622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9" name="Oval 18">
            <a:extLst>
              <a:ext uri="{FF2B5EF4-FFF2-40B4-BE49-F238E27FC236}">
                <a16:creationId xmlns:a16="http://schemas.microsoft.com/office/drawing/2014/main" id="{B33C0FED-428C-0C48-A54E-FCB03DE20541}"/>
              </a:ext>
            </a:extLst>
          </p:cNvPr>
          <p:cNvSpPr/>
          <p:nvPr userDrawn="1"/>
        </p:nvSpPr>
        <p:spPr>
          <a:xfrm>
            <a:off x="8046394" y="230822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21" name="Text Placeholder 2">
            <a:extLst>
              <a:ext uri="{FF2B5EF4-FFF2-40B4-BE49-F238E27FC236}">
                <a16:creationId xmlns:a16="http://schemas.microsoft.com/office/drawing/2014/main" id="{588F8FA9-C153-9447-9F87-3EA6ED04EB5E}"/>
              </a:ext>
            </a:extLst>
          </p:cNvPr>
          <p:cNvSpPr>
            <a:spLocks noGrp="1"/>
          </p:cNvSpPr>
          <p:nvPr>
            <p:ph type="body" sz="quarter" idx="32" hasCustomPrompt="1"/>
          </p:nvPr>
        </p:nvSpPr>
        <p:spPr>
          <a:xfrm>
            <a:off x="9001274" y="3648412"/>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3" name="Oval 22">
            <a:extLst>
              <a:ext uri="{FF2B5EF4-FFF2-40B4-BE49-F238E27FC236}">
                <a16:creationId xmlns:a16="http://schemas.microsoft.com/office/drawing/2014/main" id="{94E1F4F8-B596-7940-A902-B2541993B8A7}"/>
              </a:ext>
            </a:extLst>
          </p:cNvPr>
          <p:cNvSpPr/>
          <p:nvPr userDrawn="1"/>
        </p:nvSpPr>
        <p:spPr>
          <a:xfrm>
            <a:off x="8046394" y="3640416"/>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25" name="Title 1">
            <a:extLst>
              <a:ext uri="{FF2B5EF4-FFF2-40B4-BE49-F238E27FC236}">
                <a16:creationId xmlns:a16="http://schemas.microsoft.com/office/drawing/2014/main" id="{39A2ED5B-592D-A448-BB84-B4F679DE5DC1}"/>
              </a:ext>
            </a:extLst>
          </p:cNvPr>
          <p:cNvSpPr>
            <a:spLocks noGrp="1"/>
          </p:cNvSpPr>
          <p:nvPr>
            <p:ph type="title" hasCustomPrompt="1"/>
          </p:nvPr>
        </p:nvSpPr>
        <p:spPr>
          <a:xfrm>
            <a:off x="839788" y="987424"/>
            <a:ext cx="3251765" cy="1321823"/>
          </a:xfrm>
        </p:spPr>
        <p:txBody>
          <a:bodyPr anchor="b">
            <a:normAutofit/>
          </a:bodyPr>
          <a:lstStyle>
            <a:lvl1pPr>
              <a:defRPr sz="3600"/>
            </a:lvl1pPr>
          </a:lstStyle>
          <a:p>
            <a:r>
              <a:rPr lang="en-GB"/>
              <a:t>Click to edit headline</a:t>
            </a:r>
            <a:endParaRPr lang="en-DK"/>
          </a:p>
        </p:txBody>
      </p:sp>
      <p:sp>
        <p:nvSpPr>
          <p:cNvPr id="26" name="Text Placeholder 3">
            <a:extLst>
              <a:ext uri="{FF2B5EF4-FFF2-40B4-BE49-F238E27FC236}">
                <a16:creationId xmlns:a16="http://schemas.microsoft.com/office/drawing/2014/main" id="{40CD6B50-83DA-9243-BB4B-6FF0CCCA8325}"/>
              </a:ext>
            </a:extLst>
          </p:cNvPr>
          <p:cNvSpPr>
            <a:spLocks noGrp="1"/>
          </p:cNvSpPr>
          <p:nvPr>
            <p:ph type="body" sz="half" idx="2" hasCustomPrompt="1"/>
          </p:nvPr>
        </p:nvSpPr>
        <p:spPr>
          <a:xfrm>
            <a:off x="839788" y="2510724"/>
            <a:ext cx="3251765"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27" name="Text Placeholder 2">
            <a:extLst>
              <a:ext uri="{FF2B5EF4-FFF2-40B4-BE49-F238E27FC236}">
                <a16:creationId xmlns:a16="http://schemas.microsoft.com/office/drawing/2014/main" id="{114BDEDE-2F72-4340-A598-3CD69F0B12E0}"/>
              </a:ext>
            </a:extLst>
          </p:cNvPr>
          <p:cNvSpPr>
            <a:spLocks noGrp="1"/>
          </p:cNvSpPr>
          <p:nvPr>
            <p:ph type="body" sz="quarter" idx="35" hasCustomPrompt="1"/>
          </p:nvPr>
        </p:nvSpPr>
        <p:spPr>
          <a:xfrm>
            <a:off x="9001274" y="490369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8" name="Oval 27">
            <a:extLst>
              <a:ext uri="{FF2B5EF4-FFF2-40B4-BE49-F238E27FC236}">
                <a16:creationId xmlns:a16="http://schemas.microsoft.com/office/drawing/2014/main" id="{13B38784-1895-A04D-9E3B-AAF8CEB1C200}"/>
              </a:ext>
            </a:extLst>
          </p:cNvPr>
          <p:cNvSpPr/>
          <p:nvPr userDrawn="1"/>
        </p:nvSpPr>
        <p:spPr>
          <a:xfrm>
            <a:off x="8046394" y="489569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Tree>
    <p:extLst>
      <p:ext uri="{BB962C8B-B14F-4D97-AF65-F5344CB8AC3E}">
        <p14:creationId xmlns:p14="http://schemas.microsoft.com/office/powerpoint/2010/main" val="1207387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 Image with 4 bulets">
    <p:spTree>
      <p:nvGrpSpPr>
        <p:cNvPr id="1" name=""/>
        <p:cNvGrpSpPr/>
        <p:nvPr/>
      </p:nvGrpSpPr>
      <p:grpSpPr>
        <a:xfrm>
          <a:off x="0" y="0"/>
          <a:ext cx="0" cy="0"/>
          <a:chOff x="0" y="0"/>
          <a:chExt cx="0" cy="0"/>
        </a:xfrm>
      </p:grpSpPr>
      <p:pic>
        <p:nvPicPr>
          <p:cNvPr id="21" name="Picture 20" descr="A picture containing outdoor, mountain, water, kite&#10;&#10;Description automatically generated">
            <a:extLst>
              <a:ext uri="{FF2B5EF4-FFF2-40B4-BE49-F238E27FC236}">
                <a16:creationId xmlns:a16="http://schemas.microsoft.com/office/drawing/2014/main" id="{3DA47F0B-3603-854F-973E-C857DC764B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03778"/>
          </a:xfrm>
          <a:prstGeom prst="rect">
            <a:avLst/>
          </a:prstGeom>
        </p:spPr>
      </p:pic>
      <p:sp>
        <p:nvSpPr>
          <p:cNvPr id="3" name="Rectangle 2">
            <a:extLst>
              <a:ext uri="{FF2B5EF4-FFF2-40B4-BE49-F238E27FC236}">
                <a16:creationId xmlns:a16="http://schemas.microsoft.com/office/drawing/2014/main" id="{D1280932-7676-8B43-975D-2946029368FF}"/>
              </a:ext>
            </a:extLst>
          </p:cNvPr>
          <p:cNvSpPr/>
          <p:nvPr userDrawn="1"/>
        </p:nvSpPr>
        <p:spPr>
          <a:xfrm>
            <a:off x="658813" y="2133600"/>
            <a:ext cx="10893107" cy="472440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BDD1B444-F8CC-6C41-BB48-30253DC19AF5}"/>
              </a:ext>
            </a:extLst>
          </p:cNvPr>
          <p:cNvSpPr>
            <a:spLocks noGrp="1"/>
          </p:cNvSpPr>
          <p:nvPr>
            <p:ph type="body" sz="quarter" idx="20" hasCustomPrompt="1"/>
          </p:nvPr>
        </p:nvSpPr>
        <p:spPr>
          <a:xfrm>
            <a:off x="2419667"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Headline</a:t>
            </a:r>
          </a:p>
        </p:txBody>
      </p:sp>
      <p:sp>
        <p:nvSpPr>
          <p:cNvPr id="5" name="Text Placeholder 2">
            <a:extLst>
              <a:ext uri="{FF2B5EF4-FFF2-40B4-BE49-F238E27FC236}">
                <a16:creationId xmlns:a16="http://schemas.microsoft.com/office/drawing/2014/main" id="{C89010D9-4482-8242-955E-21D6D6E8F0D4}"/>
              </a:ext>
            </a:extLst>
          </p:cNvPr>
          <p:cNvSpPr>
            <a:spLocks noGrp="1"/>
          </p:cNvSpPr>
          <p:nvPr>
            <p:ph type="body" sz="quarter" idx="13" hasCustomPrompt="1"/>
          </p:nvPr>
        </p:nvSpPr>
        <p:spPr>
          <a:xfrm>
            <a:off x="2419666"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6" name="Oval 5">
            <a:extLst>
              <a:ext uri="{FF2B5EF4-FFF2-40B4-BE49-F238E27FC236}">
                <a16:creationId xmlns:a16="http://schemas.microsoft.com/office/drawing/2014/main" id="{82A52D33-8A17-4B48-83DD-80025DA30814}"/>
              </a:ext>
            </a:extLst>
          </p:cNvPr>
          <p:cNvSpPr/>
          <p:nvPr userDrawn="1"/>
        </p:nvSpPr>
        <p:spPr>
          <a:xfrm>
            <a:off x="1464787"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8" name="Oval 7">
            <a:extLst>
              <a:ext uri="{FF2B5EF4-FFF2-40B4-BE49-F238E27FC236}">
                <a16:creationId xmlns:a16="http://schemas.microsoft.com/office/drawing/2014/main" id="{6785C28A-102F-B545-9BA8-485D67E69AA5}"/>
              </a:ext>
            </a:extLst>
          </p:cNvPr>
          <p:cNvSpPr/>
          <p:nvPr userDrawn="1"/>
        </p:nvSpPr>
        <p:spPr>
          <a:xfrm>
            <a:off x="6581932"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0" name="Oval 9">
            <a:extLst>
              <a:ext uri="{FF2B5EF4-FFF2-40B4-BE49-F238E27FC236}">
                <a16:creationId xmlns:a16="http://schemas.microsoft.com/office/drawing/2014/main" id="{A3A2983A-6D6C-F84A-B95A-99441BE0D64B}"/>
              </a:ext>
            </a:extLst>
          </p:cNvPr>
          <p:cNvSpPr/>
          <p:nvPr userDrawn="1"/>
        </p:nvSpPr>
        <p:spPr>
          <a:xfrm>
            <a:off x="1464787"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2" name="Text Placeholder 2">
            <a:extLst>
              <a:ext uri="{FF2B5EF4-FFF2-40B4-BE49-F238E27FC236}">
                <a16:creationId xmlns:a16="http://schemas.microsoft.com/office/drawing/2014/main" id="{C1DA409D-0B74-4048-A6C0-F7674705F8F1}"/>
              </a:ext>
            </a:extLst>
          </p:cNvPr>
          <p:cNvSpPr>
            <a:spLocks noGrp="1"/>
          </p:cNvSpPr>
          <p:nvPr>
            <p:ph type="body" sz="quarter" idx="28" hasCustomPrompt="1"/>
          </p:nvPr>
        </p:nvSpPr>
        <p:spPr>
          <a:xfrm>
            <a:off x="2419667"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3" name="Text Placeholder 2">
            <a:extLst>
              <a:ext uri="{FF2B5EF4-FFF2-40B4-BE49-F238E27FC236}">
                <a16:creationId xmlns:a16="http://schemas.microsoft.com/office/drawing/2014/main" id="{4B88FADE-C5DC-2640-B6B1-281429EE3C14}"/>
              </a:ext>
            </a:extLst>
          </p:cNvPr>
          <p:cNvSpPr>
            <a:spLocks noGrp="1"/>
          </p:cNvSpPr>
          <p:nvPr>
            <p:ph type="body" sz="quarter" idx="29" hasCustomPrompt="1"/>
          </p:nvPr>
        </p:nvSpPr>
        <p:spPr>
          <a:xfrm>
            <a:off x="2419666"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C21F3697-8BC5-4C41-ADF5-9DD02CA90D57}"/>
              </a:ext>
            </a:extLst>
          </p:cNvPr>
          <p:cNvSpPr>
            <a:spLocks noGrp="1"/>
          </p:cNvSpPr>
          <p:nvPr>
            <p:ph type="body" sz="quarter" idx="30" hasCustomPrompt="1"/>
          </p:nvPr>
        </p:nvSpPr>
        <p:spPr>
          <a:xfrm>
            <a:off x="7589519"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 </a:t>
            </a:r>
          </a:p>
        </p:txBody>
      </p:sp>
      <p:sp>
        <p:nvSpPr>
          <p:cNvPr id="15" name="Text Placeholder 2">
            <a:extLst>
              <a:ext uri="{FF2B5EF4-FFF2-40B4-BE49-F238E27FC236}">
                <a16:creationId xmlns:a16="http://schemas.microsoft.com/office/drawing/2014/main" id="{0CD8DEA7-6D30-4141-AE90-B088923032B2}"/>
              </a:ext>
            </a:extLst>
          </p:cNvPr>
          <p:cNvSpPr>
            <a:spLocks noGrp="1"/>
          </p:cNvSpPr>
          <p:nvPr>
            <p:ph type="body" sz="quarter" idx="31" hasCustomPrompt="1"/>
          </p:nvPr>
        </p:nvSpPr>
        <p:spPr>
          <a:xfrm>
            <a:off x="7589518"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6" name="Text Placeholder 2">
            <a:extLst>
              <a:ext uri="{FF2B5EF4-FFF2-40B4-BE49-F238E27FC236}">
                <a16:creationId xmlns:a16="http://schemas.microsoft.com/office/drawing/2014/main" id="{B6DF8E61-8A58-3745-B33A-1B6CBEDC75FC}"/>
              </a:ext>
            </a:extLst>
          </p:cNvPr>
          <p:cNvSpPr>
            <a:spLocks noGrp="1"/>
          </p:cNvSpPr>
          <p:nvPr>
            <p:ph type="body" sz="quarter" idx="32" hasCustomPrompt="1"/>
          </p:nvPr>
        </p:nvSpPr>
        <p:spPr>
          <a:xfrm>
            <a:off x="7589519"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7" name="Text Placeholder 2">
            <a:extLst>
              <a:ext uri="{FF2B5EF4-FFF2-40B4-BE49-F238E27FC236}">
                <a16:creationId xmlns:a16="http://schemas.microsoft.com/office/drawing/2014/main" id="{29F50FA0-9730-564F-BDBF-3A82E823D965}"/>
              </a:ext>
            </a:extLst>
          </p:cNvPr>
          <p:cNvSpPr>
            <a:spLocks noGrp="1"/>
          </p:cNvSpPr>
          <p:nvPr>
            <p:ph type="body" sz="quarter" idx="33" hasCustomPrompt="1"/>
          </p:nvPr>
        </p:nvSpPr>
        <p:spPr>
          <a:xfrm>
            <a:off x="7589518"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8" name="Oval 17">
            <a:extLst>
              <a:ext uri="{FF2B5EF4-FFF2-40B4-BE49-F238E27FC236}">
                <a16:creationId xmlns:a16="http://schemas.microsoft.com/office/drawing/2014/main" id="{2B8701B7-9278-294B-AB97-34249F2517F9}"/>
              </a:ext>
            </a:extLst>
          </p:cNvPr>
          <p:cNvSpPr/>
          <p:nvPr userDrawn="1"/>
        </p:nvSpPr>
        <p:spPr>
          <a:xfrm>
            <a:off x="6604159"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
        <p:nvSpPr>
          <p:cNvPr id="23" name="Title 1">
            <a:extLst>
              <a:ext uri="{FF2B5EF4-FFF2-40B4-BE49-F238E27FC236}">
                <a16:creationId xmlns:a16="http://schemas.microsoft.com/office/drawing/2014/main" id="{467291A4-1A56-3241-B977-F7B7420AE588}"/>
              </a:ext>
            </a:extLst>
          </p:cNvPr>
          <p:cNvSpPr>
            <a:spLocks noGrp="1"/>
          </p:cNvSpPr>
          <p:nvPr>
            <p:ph type="title" hasCustomPrompt="1"/>
          </p:nvPr>
        </p:nvSpPr>
        <p:spPr>
          <a:xfrm>
            <a:off x="838200" y="780945"/>
            <a:ext cx="10515600" cy="851941"/>
          </a:xfrm>
        </p:spPr>
        <p:txBody>
          <a:bodyPr/>
          <a:lstStyle>
            <a:lvl1pPr>
              <a:defRPr>
                <a:solidFill>
                  <a:schemeClr val="bg1"/>
                </a:solidFill>
              </a:defRPr>
            </a:lvl1pPr>
          </a:lstStyle>
          <a:p>
            <a:r>
              <a:rPr lang="en-GB"/>
              <a:t>Click to edit headline</a:t>
            </a:r>
            <a:endParaRPr lang="en-DK"/>
          </a:p>
        </p:txBody>
      </p:sp>
    </p:spTree>
    <p:extLst>
      <p:ext uri="{BB962C8B-B14F-4D97-AF65-F5344CB8AC3E}">
        <p14:creationId xmlns:p14="http://schemas.microsoft.com/office/powerpoint/2010/main" val="1540272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bile image and 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itle 1">
            <a:extLst>
              <a:ext uri="{FF2B5EF4-FFF2-40B4-BE49-F238E27FC236}">
                <a16:creationId xmlns:a16="http://schemas.microsoft.com/office/drawing/2014/main" id="{782184B4-682C-6C40-9572-41EA4A49748A}"/>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12" name="Text Placeholder 3">
            <a:extLst>
              <a:ext uri="{FF2B5EF4-FFF2-40B4-BE49-F238E27FC236}">
                <a16:creationId xmlns:a16="http://schemas.microsoft.com/office/drawing/2014/main" id="{2BF9FFF5-EB17-254F-8426-D5D881494BE7}"/>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pic>
        <p:nvPicPr>
          <p:cNvPr id="6" name="Picture 5">
            <a:extLst>
              <a:ext uri="{FF2B5EF4-FFF2-40B4-BE49-F238E27FC236}">
                <a16:creationId xmlns:a16="http://schemas.microsoft.com/office/drawing/2014/main" id="{23B81DF1-71B1-3F4C-8F65-3E15074457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19745" y="786966"/>
            <a:ext cx="3310086" cy="5642192"/>
          </a:xfrm>
          <a:prstGeom prst="rect">
            <a:avLst/>
          </a:prstGeom>
        </p:spPr>
      </p:pic>
      <p:sp>
        <p:nvSpPr>
          <p:cNvPr id="4" name="Picture Placeholder 3">
            <a:extLst>
              <a:ext uri="{FF2B5EF4-FFF2-40B4-BE49-F238E27FC236}">
                <a16:creationId xmlns:a16="http://schemas.microsoft.com/office/drawing/2014/main" id="{6AFD22EF-68BD-B64A-87D6-39FA24E1A39F}"/>
              </a:ext>
            </a:extLst>
          </p:cNvPr>
          <p:cNvSpPr>
            <a:spLocks noGrp="1"/>
          </p:cNvSpPr>
          <p:nvPr>
            <p:ph type="pic" sz="quarter" idx="22"/>
          </p:nvPr>
        </p:nvSpPr>
        <p:spPr>
          <a:xfrm>
            <a:off x="2652525" y="1160394"/>
            <a:ext cx="2272827" cy="4846149"/>
          </a:xfrm>
          <a:custGeom>
            <a:avLst/>
            <a:gdLst>
              <a:gd name="connsiteX0" fmla="*/ 0 w 2262753"/>
              <a:gd name="connsiteY0" fmla="*/ 377126 h 4810991"/>
              <a:gd name="connsiteX1" fmla="*/ 377126 w 2262753"/>
              <a:gd name="connsiteY1" fmla="*/ 0 h 4810991"/>
              <a:gd name="connsiteX2" fmla="*/ 1885628 w 2262753"/>
              <a:gd name="connsiteY2" fmla="*/ 0 h 4810991"/>
              <a:gd name="connsiteX3" fmla="*/ 2262754 w 2262753"/>
              <a:gd name="connsiteY3" fmla="*/ 377126 h 4810991"/>
              <a:gd name="connsiteX4" fmla="*/ 2262753 w 2262753"/>
              <a:gd name="connsiteY4" fmla="*/ 4433866 h 4810991"/>
              <a:gd name="connsiteX5" fmla="*/ 1885627 w 2262753"/>
              <a:gd name="connsiteY5" fmla="*/ 4810992 h 4810991"/>
              <a:gd name="connsiteX6" fmla="*/ 377126 w 2262753"/>
              <a:gd name="connsiteY6" fmla="*/ 4810991 h 4810991"/>
              <a:gd name="connsiteX7" fmla="*/ 0 w 2262753"/>
              <a:gd name="connsiteY7" fmla="*/ 4433865 h 4810991"/>
              <a:gd name="connsiteX8" fmla="*/ 0 w 2262753"/>
              <a:gd name="connsiteY8" fmla="*/ 377126 h 4810991"/>
              <a:gd name="connsiteX0" fmla="*/ 0 w 2262754"/>
              <a:gd name="connsiteY0" fmla="*/ 377126 h 4810992"/>
              <a:gd name="connsiteX1" fmla="*/ 285686 w 2262754"/>
              <a:gd name="connsiteY1" fmla="*/ 0 h 4810992"/>
              <a:gd name="connsiteX2" fmla="*/ 1885628 w 2262754"/>
              <a:gd name="connsiteY2" fmla="*/ 0 h 4810992"/>
              <a:gd name="connsiteX3" fmla="*/ 2262754 w 2262754"/>
              <a:gd name="connsiteY3" fmla="*/ 377126 h 4810992"/>
              <a:gd name="connsiteX4" fmla="*/ 2262753 w 2262754"/>
              <a:gd name="connsiteY4" fmla="*/ 4433866 h 4810992"/>
              <a:gd name="connsiteX5" fmla="*/ 1885627 w 2262754"/>
              <a:gd name="connsiteY5" fmla="*/ 4810992 h 4810992"/>
              <a:gd name="connsiteX6" fmla="*/ 377126 w 2262754"/>
              <a:gd name="connsiteY6" fmla="*/ 4810991 h 4810992"/>
              <a:gd name="connsiteX7" fmla="*/ 0 w 2262754"/>
              <a:gd name="connsiteY7" fmla="*/ 4433865 h 4810992"/>
              <a:gd name="connsiteX8" fmla="*/ 0 w 2262754"/>
              <a:gd name="connsiteY8" fmla="*/ 377126 h 4810992"/>
              <a:gd name="connsiteX0" fmla="*/ 0 w 2262754"/>
              <a:gd name="connsiteY0" fmla="*/ 377588 h 4811454"/>
              <a:gd name="connsiteX1" fmla="*/ 285686 w 2262754"/>
              <a:gd name="connsiteY1" fmla="*/ 462 h 4811454"/>
              <a:gd name="connsiteX2" fmla="*/ 908092 w 2262754"/>
              <a:gd name="connsiteY2" fmla="*/ 0 h 4811454"/>
              <a:gd name="connsiteX3" fmla="*/ 1885628 w 2262754"/>
              <a:gd name="connsiteY3" fmla="*/ 462 h 4811454"/>
              <a:gd name="connsiteX4" fmla="*/ 2262754 w 2262754"/>
              <a:gd name="connsiteY4" fmla="*/ 377588 h 4811454"/>
              <a:gd name="connsiteX5" fmla="*/ 2262753 w 2262754"/>
              <a:gd name="connsiteY5" fmla="*/ 4434328 h 4811454"/>
              <a:gd name="connsiteX6" fmla="*/ 1885627 w 2262754"/>
              <a:gd name="connsiteY6" fmla="*/ 4811454 h 4811454"/>
              <a:gd name="connsiteX7" fmla="*/ 377126 w 2262754"/>
              <a:gd name="connsiteY7" fmla="*/ 4811453 h 4811454"/>
              <a:gd name="connsiteX8" fmla="*/ 0 w 2262754"/>
              <a:gd name="connsiteY8" fmla="*/ 4434327 h 4811454"/>
              <a:gd name="connsiteX9" fmla="*/ 0 w 2262754"/>
              <a:gd name="connsiteY9" fmla="*/ 377588 h 4811454"/>
              <a:gd name="connsiteX0" fmla="*/ 0 w 2262754"/>
              <a:gd name="connsiteY0" fmla="*/ 382668 h 4816534"/>
              <a:gd name="connsiteX1" fmla="*/ 285686 w 2262754"/>
              <a:gd name="connsiteY1" fmla="*/ 5542 h 4816534"/>
              <a:gd name="connsiteX2" fmla="*/ 506772 w 2262754"/>
              <a:gd name="connsiteY2" fmla="*/ 0 h 4816534"/>
              <a:gd name="connsiteX3" fmla="*/ 1885628 w 2262754"/>
              <a:gd name="connsiteY3" fmla="*/ 5542 h 4816534"/>
              <a:gd name="connsiteX4" fmla="*/ 2262754 w 2262754"/>
              <a:gd name="connsiteY4" fmla="*/ 382668 h 4816534"/>
              <a:gd name="connsiteX5" fmla="*/ 2262753 w 2262754"/>
              <a:gd name="connsiteY5" fmla="*/ 4439408 h 4816534"/>
              <a:gd name="connsiteX6" fmla="*/ 1885627 w 2262754"/>
              <a:gd name="connsiteY6" fmla="*/ 4816534 h 4816534"/>
              <a:gd name="connsiteX7" fmla="*/ 377126 w 2262754"/>
              <a:gd name="connsiteY7" fmla="*/ 4816533 h 4816534"/>
              <a:gd name="connsiteX8" fmla="*/ 0 w 2262754"/>
              <a:gd name="connsiteY8" fmla="*/ 4439407 h 4816534"/>
              <a:gd name="connsiteX9" fmla="*/ 0 w 2262754"/>
              <a:gd name="connsiteY9"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1167172 w 2262754"/>
              <a:gd name="connsiteY3" fmla="*/ 508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532172 w 2262754"/>
              <a:gd name="connsiteY3" fmla="*/ 16764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77126 h 4810992"/>
              <a:gd name="connsiteX1" fmla="*/ 285686 w 2262754"/>
              <a:gd name="connsiteY1" fmla="*/ 0 h 4810992"/>
              <a:gd name="connsiteX2" fmla="*/ 528997 w 2262754"/>
              <a:gd name="connsiteY2" fmla="*/ 808 h 4810992"/>
              <a:gd name="connsiteX3" fmla="*/ 532172 w 2262754"/>
              <a:gd name="connsiteY3" fmla="*/ 16209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304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390492 h 4824358"/>
              <a:gd name="connsiteX1" fmla="*/ 285686 w 2262754"/>
              <a:gd name="connsiteY1" fmla="*/ 13366 h 4824358"/>
              <a:gd name="connsiteX2" fmla="*/ 528997 w 2262754"/>
              <a:gd name="connsiteY2" fmla="*/ 14174 h 4824358"/>
              <a:gd name="connsiteX3" fmla="*/ 551222 w 2262754"/>
              <a:gd name="connsiteY3" fmla="*/ 159589 h 4824358"/>
              <a:gd name="connsiteX4" fmla="*/ 1709462 w 2262754"/>
              <a:gd name="connsiteY4" fmla="*/ 132284 h 4824358"/>
              <a:gd name="connsiteX5" fmla="*/ 1885628 w 2262754"/>
              <a:gd name="connsiteY5" fmla="*/ 13366 h 4824358"/>
              <a:gd name="connsiteX6" fmla="*/ 2262754 w 2262754"/>
              <a:gd name="connsiteY6" fmla="*/ 390492 h 4824358"/>
              <a:gd name="connsiteX7" fmla="*/ 2262753 w 2262754"/>
              <a:gd name="connsiteY7" fmla="*/ 4447232 h 4824358"/>
              <a:gd name="connsiteX8" fmla="*/ 1885627 w 2262754"/>
              <a:gd name="connsiteY8" fmla="*/ 4824358 h 4824358"/>
              <a:gd name="connsiteX9" fmla="*/ 377126 w 2262754"/>
              <a:gd name="connsiteY9" fmla="*/ 4824357 h 4824358"/>
              <a:gd name="connsiteX10" fmla="*/ 0 w 2262754"/>
              <a:gd name="connsiteY10" fmla="*/ 4447231 h 4824358"/>
              <a:gd name="connsiteX11" fmla="*/ 0 w 2262754"/>
              <a:gd name="connsiteY11" fmla="*/ 390492 h 4824358"/>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731687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645962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409034 h 4842900"/>
              <a:gd name="connsiteX1" fmla="*/ 285686 w 2262754"/>
              <a:gd name="connsiteY1" fmla="*/ 31908 h 4842900"/>
              <a:gd name="connsiteX2" fmla="*/ 528997 w 2262754"/>
              <a:gd name="connsiteY2" fmla="*/ 32716 h 4842900"/>
              <a:gd name="connsiteX3" fmla="*/ 551222 w 2262754"/>
              <a:gd name="connsiteY3" fmla="*/ 1781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80340"/>
              <a:gd name="connsiteY0" fmla="*/ 463905 h 4897771"/>
              <a:gd name="connsiteX1" fmla="*/ 285686 w 2280340"/>
              <a:gd name="connsiteY1" fmla="*/ 86779 h 4897771"/>
              <a:gd name="connsiteX2" fmla="*/ 528997 w 2280340"/>
              <a:gd name="connsiteY2" fmla="*/ 87587 h 4897771"/>
              <a:gd name="connsiteX3" fmla="*/ 582972 w 2280340"/>
              <a:gd name="connsiteY3" fmla="*/ 248877 h 4897771"/>
              <a:gd name="connsiteX4" fmla="*/ 1645962 w 2280340"/>
              <a:gd name="connsiteY4" fmla="*/ 253322 h 4897771"/>
              <a:gd name="connsiteX5" fmla="*/ 1734862 w 2280340"/>
              <a:gd name="connsiteY5" fmla="*/ 88223 h 4897771"/>
              <a:gd name="connsiteX6" fmla="*/ 2025328 w 2280340"/>
              <a:gd name="connsiteY6" fmla="*/ 89954 h 4897771"/>
              <a:gd name="connsiteX7" fmla="*/ 2262754 w 2280340"/>
              <a:gd name="connsiteY7" fmla="*/ 463905 h 4897771"/>
              <a:gd name="connsiteX8" fmla="*/ 2262753 w 2280340"/>
              <a:gd name="connsiteY8" fmla="*/ 4520645 h 4897771"/>
              <a:gd name="connsiteX9" fmla="*/ 1885627 w 2280340"/>
              <a:gd name="connsiteY9" fmla="*/ 4897771 h 4897771"/>
              <a:gd name="connsiteX10" fmla="*/ 377126 w 2280340"/>
              <a:gd name="connsiteY10" fmla="*/ 4897770 h 4897771"/>
              <a:gd name="connsiteX11" fmla="*/ 0 w 2280340"/>
              <a:gd name="connsiteY11" fmla="*/ 4520644 h 4897771"/>
              <a:gd name="connsiteX12" fmla="*/ 0 w 2280340"/>
              <a:gd name="connsiteY12" fmla="*/ 463905 h 4897771"/>
              <a:gd name="connsiteX0" fmla="*/ 0 w 2280340"/>
              <a:gd name="connsiteY0" fmla="*/ 465104 h 4898970"/>
              <a:gd name="connsiteX1" fmla="*/ 285686 w 2280340"/>
              <a:gd name="connsiteY1" fmla="*/ 87978 h 4898970"/>
              <a:gd name="connsiteX2" fmla="*/ 528997 w 2280340"/>
              <a:gd name="connsiteY2" fmla="*/ 88786 h 4898970"/>
              <a:gd name="connsiteX3" fmla="*/ 582972 w 2280340"/>
              <a:gd name="connsiteY3" fmla="*/ 250076 h 4898970"/>
              <a:gd name="connsiteX4" fmla="*/ 1645962 w 2280340"/>
              <a:gd name="connsiteY4" fmla="*/ 254521 h 4898970"/>
              <a:gd name="connsiteX5" fmla="*/ 1734862 w 2280340"/>
              <a:gd name="connsiteY5" fmla="*/ 89422 h 4898970"/>
              <a:gd name="connsiteX6" fmla="*/ 2025328 w 2280340"/>
              <a:gd name="connsiteY6" fmla="*/ 91153 h 4898970"/>
              <a:gd name="connsiteX7" fmla="*/ 2262754 w 2280340"/>
              <a:gd name="connsiteY7" fmla="*/ 465104 h 4898970"/>
              <a:gd name="connsiteX8" fmla="*/ 2262753 w 2280340"/>
              <a:gd name="connsiteY8" fmla="*/ 4521844 h 4898970"/>
              <a:gd name="connsiteX9" fmla="*/ 1885627 w 2280340"/>
              <a:gd name="connsiteY9" fmla="*/ 4898970 h 4898970"/>
              <a:gd name="connsiteX10" fmla="*/ 377126 w 2280340"/>
              <a:gd name="connsiteY10" fmla="*/ 4898969 h 4898970"/>
              <a:gd name="connsiteX11" fmla="*/ 0 w 2280340"/>
              <a:gd name="connsiteY11" fmla="*/ 4521843 h 4898970"/>
              <a:gd name="connsiteX12" fmla="*/ 0 w 2280340"/>
              <a:gd name="connsiteY12" fmla="*/ 465104 h 4898970"/>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71282"/>
              <a:gd name="connsiteY0" fmla="*/ 491386 h 4925252"/>
              <a:gd name="connsiteX1" fmla="*/ 285686 w 2271282"/>
              <a:gd name="connsiteY1" fmla="*/ 114260 h 4925252"/>
              <a:gd name="connsiteX2" fmla="*/ 528997 w 2271282"/>
              <a:gd name="connsiteY2" fmla="*/ 115068 h 4925252"/>
              <a:gd name="connsiteX3" fmla="*/ 582972 w 2271282"/>
              <a:gd name="connsiteY3" fmla="*/ 276358 h 4925252"/>
              <a:gd name="connsiteX4" fmla="*/ 1645962 w 2271282"/>
              <a:gd name="connsiteY4" fmla="*/ 280803 h 4925252"/>
              <a:gd name="connsiteX5" fmla="*/ 1734862 w 2271282"/>
              <a:gd name="connsiteY5" fmla="*/ 115704 h 4925252"/>
              <a:gd name="connsiteX6" fmla="*/ 2025328 w 2271282"/>
              <a:gd name="connsiteY6" fmla="*/ 117435 h 4925252"/>
              <a:gd name="connsiteX7" fmla="*/ 2147612 w 2271282"/>
              <a:gd name="connsiteY7" fmla="*/ 29980 h 4925252"/>
              <a:gd name="connsiteX8" fmla="*/ 2262754 w 2271282"/>
              <a:gd name="connsiteY8" fmla="*/ 491386 h 4925252"/>
              <a:gd name="connsiteX9" fmla="*/ 2262753 w 2271282"/>
              <a:gd name="connsiteY9" fmla="*/ 4548126 h 4925252"/>
              <a:gd name="connsiteX10" fmla="*/ 1885627 w 2271282"/>
              <a:gd name="connsiteY10" fmla="*/ 4925252 h 4925252"/>
              <a:gd name="connsiteX11" fmla="*/ 377126 w 2271282"/>
              <a:gd name="connsiteY11" fmla="*/ 4925251 h 4925252"/>
              <a:gd name="connsiteX12" fmla="*/ 0 w 2271282"/>
              <a:gd name="connsiteY12" fmla="*/ 4548125 h 4925252"/>
              <a:gd name="connsiteX13" fmla="*/ 0 w 2271282"/>
              <a:gd name="connsiteY13" fmla="*/ 491386 h 4925252"/>
              <a:gd name="connsiteX0" fmla="*/ 0 w 2268375"/>
              <a:gd name="connsiteY0" fmla="*/ 380123 h 4813989"/>
              <a:gd name="connsiteX1" fmla="*/ 285686 w 2268375"/>
              <a:gd name="connsiteY1" fmla="*/ 2997 h 4813989"/>
              <a:gd name="connsiteX2" fmla="*/ 528997 w 2268375"/>
              <a:gd name="connsiteY2" fmla="*/ 3805 h 4813989"/>
              <a:gd name="connsiteX3" fmla="*/ 582972 w 2268375"/>
              <a:gd name="connsiteY3" fmla="*/ 165095 h 4813989"/>
              <a:gd name="connsiteX4" fmla="*/ 1645962 w 2268375"/>
              <a:gd name="connsiteY4" fmla="*/ 169540 h 4813989"/>
              <a:gd name="connsiteX5" fmla="*/ 1734862 w 2268375"/>
              <a:gd name="connsiteY5" fmla="*/ 4441 h 4813989"/>
              <a:gd name="connsiteX6" fmla="*/ 2025328 w 2268375"/>
              <a:gd name="connsiteY6" fmla="*/ 6172 h 4813989"/>
              <a:gd name="connsiteX7" fmla="*/ 2246037 w 2268375"/>
              <a:gd name="connsiteY7" fmla="*/ 150492 h 4813989"/>
              <a:gd name="connsiteX8" fmla="*/ 2262754 w 2268375"/>
              <a:gd name="connsiteY8" fmla="*/ 380123 h 4813989"/>
              <a:gd name="connsiteX9" fmla="*/ 2262753 w 2268375"/>
              <a:gd name="connsiteY9" fmla="*/ 4436863 h 4813989"/>
              <a:gd name="connsiteX10" fmla="*/ 1885627 w 2268375"/>
              <a:gd name="connsiteY10" fmla="*/ 4813989 h 4813989"/>
              <a:gd name="connsiteX11" fmla="*/ 377126 w 2268375"/>
              <a:gd name="connsiteY11" fmla="*/ 4813988 h 4813989"/>
              <a:gd name="connsiteX12" fmla="*/ 0 w 2268375"/>
              <a:gd name="connsiteY12" fmla="*/ 4436862 h 4813989"/>
              <a:gd name="connsiteX13" fmla="*/ 0 w 2268375"/>
              <a:gd name="connsiteY13" fmla="*/ 380123 h 4813989"/>
              <a:gd name="connsiteX0" fmla="*/ 0 w 2269454"/>
              <a:gd name="connsiteY0" fmla="*/ 380123 h 4813989"/>
              <a:gd name="connsiteX1" fmla="*/ 285686 w 2269454"/>
              <a:gd name="connsiteY1" fmla="*/ 2997 h 4813989"/>
              <a:gd name="connsiteX2" fmla="*/ 528997 w 2269454"/>
              <a:gd name="connsiteY2" fmla="*/ 3805 h 4813989"/>
              <a:gd name="connsiteX3" fmla="*/ 582972 w 2269454"/>
              <a:gd name="connsiteY3" fmla="*/ 165095 h 4813989"/>
              <a:gd name="connsiteX4" fmla="*/ 1645962 w 2269454"/>
              <a:gd name="connsiteY4" fmla="*/ 169540 h 4813989"/>
              <a:gd name="connsiteX5" fmla="*/ 1734862 w 2269454"/>
              <a:gd name="connsiteY5" fmla="*/ 4441 h 4813989"/>
              <a:gd name="connsiteX6" fmla="*/ 2025328 w 2269454"/>
              <a:gd name="connsiteY6" fmla="*/ 6172 h 4813989"/>
              <a:gd name="connsiteX7" fmla="*/ 2246037 w 2269454"/>
              <a:gd name="connsiteY7" fmla="*/ 150492 h 4813989"/>
              <a:gd name="connsiteX8" fmla="*/ 2262754 w 2269454"/>
              <a:gd name="connsiteY8" fmla="*/ 380123 h 4813989"/>
              <a:gd name="connsiteX9" fmla="*/ 2262753 w 2269454"/>
              <a:gd name="connsiteY9" fmla="*/ 4436863 h 4813989"/>
              <a:gd name="connsiteX10" fmla="*/ 1885627 w 2269454"/>
              <a:gd name="connsiteY10" fmla="*/ 4813989 h 4813989"/>
              <a:gd name="connsiteX11" fmla="*/ 377126 w 2269454"/>
              <a:gd name="connsiteY11" fmla="*/ 4813988 h 4813989"/>
              <a:gd name="connsiteX12" fmla="*/ 0 w 2269454"/>
              <a:gd name="connsiteY12" fmla="*/ 4436862 h 4813989"/>
              <a:gd name="connsiteX13" fmla="*/ 0 w 2269454"/>
              <a:gd name="connsiteY13" fmla="*/ 380123 h 4813989"/>
              <a:gd name="connsiteX0" fmla="*/ 0 w 2267284"/>
              <a:gd name="connsiteY0" fmla="*/ 392755 h 4826621"/>
              <a:gd name="connsiteX1" fmla="*/ 285686 w 2267284"/>
              <a:gd name="connsiteY1" fmla="*/ 15629 h 4826621"/>
              <a:gd name="connsiteX2" fmla="*/ 528997 w 2267284"/>
              <a:gd name="connsiteY2" fmla="*/ 16437 h 4826621"/>
              <a:gd name="connsiteX3" fmla="*/ 582972 w 2267284"/>
              <a:gd name="connsiteY3" fmla="*/ 177727 h 4826621"/>
              <a:gd name="connsiteX4" fmla="*/ 1645962 w 2267284"/>
              <a:gd name="connsiteY4" fmla="*/ 182172 h 4826621"/>
              <a:gd name="connsiteX5" fmla="*/ 1734862 w 2267284"/>
              <a:gd name="connsiteY5" fmla="*/ 17073 h 4826621"/>
              <a:gd name="connsiteX6" fmla="*/ 2025328 w 2267284"/>
              <a:gd name="connsiteY6" fmla="*/ 18804 h 4826621"/>
              <a:gd name="connsiteX7" fmla="*/ 2201587 w 2267284"/>
              <a:gd name="connsiteY7" fmla="*/ 115499 h 4826621"/>
              <a:gd name="connsiteX8" fmla="*/ 2262754 w 2267284"/>
              <a:gd name="connsiteY8" fmla="*/ 392755 h 4826621"/>
              <a:gd name="connsiteX9" fmla="*/ 2262753 w 2267284"/>
              <a:gd name="connsiteY9" fmla="*/ 4449495 h 4826621"/>
              <a:gd name="connsiteX10" fmla="*/ 1885627 w 2267284"/>
              <a:gd name="connsiteY10" fmla="*/ 4826621 h 4826621"/>
              <a:gd name="connsiteX11" fmla="*/ 377126 w 2267284"/>
              <a:gd name="connsiteY11" fmla="*/ 4826620 h 4826621"/>
              <a:gd name="connsiteX12" fmla="*/ 0 w 2267284"/>
              <a:gd name="connsiteY12" fmla="*/ 4449494 h 4826621"/>
              <a:gd name="connsiteX13" fmla="*/ 0 w 2267284"/>
              <a:gd name="connsiteY13" fmla="*/ 392755 h 4826621"/>
              <a:gd name="connsiteX0" fmla="*/ 0 w 2272991"/>
              <a:gd name="connsiteY0" fmla="*/ 380123 h 4813989"/>
              <a:gd name="connsiteX1" fmla="*/ 285686 w 2272991"/>
              <a:gd name="connsiteY1" fmla="*/ 2997 h 4813989"/>
              <a:gd name="connsiteX2" fmla="*/ 528997 w 2272991"/>
              <a:gd name="connsiteY2" fmla="*/ 3805 h 4813989"/>
              <a:gd name="connsiteX3" fmla="*/ 582972 w 2272991"/>
              <a:gd name="connsiteY3" fmla="*/ 165095 h 4813989"/>
              <a:gd name="connsiteX4" fmla="*/ 1645962 w 2272991"/>
              <a:gd name="connsiteY4" fmla="*/ 169540 h 4813989"/>
              <a:gd name="connsiteX5" fmla="*/ 1734862 w 2272991"/>
              <a:gd name="connsiteY5" fmla="*/ 4441 h 4813989"/>
              <a:gd name="connsiteX6" fmla="*/ 2025328 w 2272991"/>
              <a:gd name="connsiteY6" fmla="*/ 6172 h 4813989"/>
              <a:gd name="connsiteX7" fmla="*/ 2201587 w 2272991"/>
              <a:gd name="connsiteY7" fmla="*/ 102867 h 4813989"/>
              <a:gd name="connsiteX8" fmla="*/ 2262754 w 2272991"/>
              <a:gd name="connsiteY8" fmla="*/ 380123 h 4813989"/>
              <a:gd name="connsiteX9" fmla="*/ 2262753 w 2272991"/>
              <a:gd name="connsiteY9" fmla="*/ 4436863 h 4813989"/>
              <a:gd name="connsiteX10" fmla="*/ 1885627 w 2272991"/>
              <a:gd name="connsiteY10" fmla="*/ 4813989 h 4813989"/>
              <a:gd name="connsiteX11" fmla="*/ 377126 w 2272991"/>
              <a:gd name="connsiteY11" fmla="*/ 4813988 h 4813989"/>
              <a:gd name="connsiteX12" fmla="*/ 0 w 2272991"/>
              <a:gd name="connsiteY12" fmla="*/ 4436862 h 4813989"/>
              <a:gd name="connsiteX13" fmla="*/ 0 w 2272991"/>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62754"/>
              <a:gd name="connsiteY0" fmla="*/ 437618 h 4874659"/>
              <a:gd name="connsiteX1" fmla="*/ 285686 w 2262754"/>
              <a:gd name="connsiteY1" fmla="*/ 63667 h 4874659"/>
              <a:gd name="connsiteX2" fmla="*/ 528997 w 2262754"/>
              <a:gd name="connsiteY2" fmla="*/ 64475 h 4874659"/>
              <a:gd name="connsiteX3" fmla="*/ 582972 w 2262754"/>
              <a:gd name="connsiteY3" fmla="*/ 225765 h 4874659"/>
              <a:gd name="connsiteX4" fmla="*/ 1645962 w 2262754"/>
              <a:gd name="connsiteY4" fmla="*/ 230210 h 4874659"/>
              <a:gd name="connsiteX5" fmla="*/ 1734862 w 2262754"/>
              <a:gd name="connsiteY5" fmla="*/ 65111 h 4874659"/>
              <a:gd name="connsiteX6" fmla="*/ 2025328 w 2262754"/>
              <a:gd name="connsiteY6" fmla="*/ 66842 h 4874659"/>
              <a:gd name="connsiteX7" fmla="*/ 2262754 w 2262754"/>
              <a:gd name="connsiteY7" fmla="*/ 440793 h 4874659"/>
              <a:gd name="connsiteX8" fmla="*/ 2262753 w 2262754"/>
              <a:gd name="connsiteY8" fmla="*/ 4497533 h 4874659"/>
              <a:gd name="connsiteX9" fmla="*/ 1885627 w 2262754"/>
              <a:gd name="connsiteY9" fmla="*/ 4874659 h 4874659"/>
              <a:gd name="connsiteX10" fmla="*/ 377126 w 2262754"/>
              <a:gd name="connsiteY10" fmla="*/ 4874658 h 4874659"/>
              <a:gd name="connsiteX11" fmla="*/ 0 w 2262754"/>
              <a:gd name="connsiteY11" fmla="*/ 4497532 h 4874659"/>
              <a:gd name="connsiteX12" fmla="*/ 12700 w 2262754"/>
              <a:gd name="connsiteY12" fmla="*/ 437618 h 4874659"/>
              <a:gd name="connsiteX0" fmla="*/ 12700 w 2262754"/>
              <a:gd name="connsiteY0" fmla="*/ 448597 h 4885638"/>
              <a:gd name="connsiteX1" fmla="*/ 285686 w 2262754"/>
              <a:gd name="connsiteY1" fmla="*/ 74646 h 4885638"/>
              <a:gd name="connsiteX2" fmla="*/ 528997 w 2262754"/>
              <a:gd name="connsiteY2" fmla="*/ 75454 h 4885638"/>
              <a:gd name="connsiteX3" fmla="*/ 582972 w 2262754"/>
              <a:gd name="connsiteY3" fmla="*/ 236744 h 4885638"/>
              <a:gd name="connsiteX4" fmla="*/ 1645962 w 2262754"/>
              <a:gd name="connsiteY4" fmla="*/ 241189 h 4885638"/>
              <a:gd name="connsiteX5" fmla="*/ 1734862 w 2262754"/>
              <a:gd name="connsiteY5" fmla="*/ 76090 h 4885638"/>
              <a:gd name="connsiteX6" fmla="*/ 2262754 w 2262754"/>
              <a:gd name="connsiteY6" fmla="*/ 451772 h 4885638"/>
              <a:gd name="connsiteX7" fmla="*/ 2262753 w 2262754"/>
              <a:gd name="connsiteY7" fmla="*/ 4508512 h 4885638"/>
              <a:gd name="connsiteX8" fmla="*/ 1885627 w 2262754"/>
              <a:gd name="connsiteY8" fmla="*/ 4885638 h 4885638"/>
              <a:gd name="connsiteX9" fmla="*/ 377126 w 2262754"/>
              <a:gd name="connsiteY9" fmla="*/ 4885637 h 4885638"/>
              <a:gd name="connsiteX10" fmla="*/ 0 w 2262754"/>
              <a:gd name="connsiteY10" fmla="*/ 4508511 h 4885638"/>
              <a:gd name="connsiteX11" fmla="*/ 12700 w 2262754"/>
              <a:gd name="connsiteY11" fmla="*/ 448597 h 4885638"/>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65167"/>
              <a:gd name="connsiteY0" fmla="*/ 377926 h 4814967"/>
              <a:gd name="connsiteX1" fmla="*/ 285686 w 2265167"/>
              <a:gd name="connsiteY1" fmla="*/ 3975 h 4814967"/>
              <a:gd name="connsiteX2" fmla="*/ 528997 w 2265167"/>
              <a:gd name="connsiteY2" fmla="*/ 4783 h 4814967"/>
              <a:gd name="connsiteX3" fmla="*/ 582972 w 2265167"/>
              <a:gd name="connsiteY3" fmla="*/ 166073 h 4814967"/>
              <a:gd name="connsiteX4" fmla="*/ 1645962 w 2265167"/>
              <a:gd name="connsiteY4" fmla="*/ 170518 h 4814967"/>
              <a:gd name="connsiteX5" fmla="*/ 1734862 w 2265167"/>
              <a:gd name="connsiteY5" fmla="*/ 5419 h 4814967"/>
              <a:gd name="connsiteX6" fmla="*/ 2262754 w 2265167"/>
              <a:gd name="connsiteY6" fmla="*/ 381101 h 4814967"/>
              <a:gd name="connsiteX7" fmla="*/ 2262753 w 2265167"/>
              <a:gd name="connsiteY7" fmla="*/ 4437841 h 4814967"/>
              <a:gd name="connsiteX8" fmla="*/ 1885627 w 2265167"/>
              <a:gd name="connsiteY8" fmla="*/ 4814967 h 4814967"/>
              <a:gd name="connsiteX9" fmla="*/ 377126 w 2265167"/>
              <a:gd name="connsiteY9" fmla="*/ 4814966 h 4814967"/>
              <a:gd name="connsiteX10" fmla="*/ 0 w 2265167"/>
              <a:gd name="connsiteY10" fmla="*/ 4437840 h 4814967"/>
              <a:gd name="connsiteX11" fmla="*/ 12700 w 2265167"/>
              <a:gd name="connsiteY11" fmla="*/ 377926 h 4814967"/>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81160"/>
              <a:gd name="connsiteY0" fmla="*/ 418659 h 4855700"/>
              <a:gd name="connsiteX1" fmla="*/ 285686 w 2281160"/>
              <a:gd name="connsiteY1" fmla="*/ 44708 h 4855700"/>
              <a:gd name="connsiteX2" fmla="*/ 528997 w 2281160"/>
              <a:gd name="connsiteY2" fmla="*/ 45516 h 4855700"/>
              <a:gd name="connsiteX3" fmla="*/ 582972 w 2281160"/>
              <a:gd name="connsiteY3" fmla="*/ 206806 h 4855700"/>
              <a:gd name="connsiteX4" fmla="*/ 1645962 w 2281160"/>
              <a:gd name="connsiteY4" fmla="*/ 211251 h 4855700"/>
              <a:gd name="connsiteX5" fmla="*/ 1734862 w 2281160"/>
              <a:gd name="connsiteY5" fmla="*/ 46152 h 4855700"/>
              <a:gd name="connsiteX6" fmla="*/ 2014261 w 2281160"/>
              <a:gd name="connsiteY6" fmla="*/ 84253 h 4855700"/>
              <a:gd name="connsiteX7" fmla="*/ 2262754 w 2281160"/>
              <a:gd name="connsiteY7" fmla="*/ 421834 h 4855700"/>
              <a:gd name="connsiteX8" fmla="*/ 2262753 w 2281160"/>
              <a:gd name="connsiteY8" fmla="*/ 4478574 h 4855700"/>
              <a:gd name="connsiteX9" fmla="*/ 1885627 w 2281160"/>
              <a:gd name="connsiteY9" fmla="*/ 4855700 h 4855700"/>
              <a:gd name="connsiteX10" fmla="*/ 377126 w 2281160"/>
              <a:gd name="connsiteY10" fmla="*/ 4855699 h 4855700"/>
              <a:gd name="connsiteX11" fmla="*/ 0 w 2281160"/>
              <a:gd name="connsiteY11" fmla="*/ 4478573 h 4855700"/>
              <a:gd name="connsiteX12" fmla="*/ 12700 w 2281160"/>
              <a:gd name="connsiteY12" fmla="*/ 418659 h 4855700"/>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41435 h 4878476"/>
              <a:gd name="connsiteX1" fmla="*/ 285686 w 2279514"/>
              <a:gd name="connsiteY1" fmla="*/ 67484 h 4878476"/>
              <a:gd name="connsiteX2" fmla="*/ 528997 w 2279514"/>
              <a:gd name="connsiteY2" fmla="*/ 68292 h 4878476"/>
              <a:gd name="connsiteX3" fmla="*/ 582972 w 2279514"/>
              <a:gd name="connsiteY3" fmla="*/ 229582 h 4878476"/>
              <a:gd name="connsiteX4" fmla="*/ 1645962 w 2279514"/>
              <a:gd name="connsiteY4" fmla="*/ 234027 h 4878476"/>
              <a:gd name="connsiteX5" fmla="*/ 1734862 w 2279514"/>
              <a:gd name="connsiteY5" fmla="*/ 68928 h 4878476"/>
              <a:gd name="connsiteX6" fmla="*/ 2036486 w 2279514"/>
              <a:gd name="connsiteY6" fmla="*/ 72104 h 4878476"/>
              <a:gd name="connsiteX7" fmla="*/ 2262754 w 2279514"/>
              <a:gd name="connsiteY7" fmla="*/ 444610 h 4878476"/>
              <a:gd name="connsiteX8" fmla="*/ 2262753 w 2279514"/>
              <a:gd name="connsiteY8" fmla="*/ 4501350 h 4878476"/>
              <a:gd name="connsiteX9" fmla="*/ 1885627 w 2279514"/>
              <a:gd name="connsiteY9" fmla="*/ 4878476 h 4878476"/>
              <a:gd name="connsiteX10" fmla="*/ 377126 w 2279514"/>
              <a:gd name="connsiteY10" fmla="*/ 4878475 h 4878476"/>
              <a:gd name="connsiteX11" fmla="*/ 0 w 2279514"/>
              <a:gd name="connsiteY11" fmla="*/ 4501349 h 4878476"/>
              <a:gd name="connsiteX12" fmla="*/ 12700 w 2279514"/>
              <a:gd name="connsiteY12" fmla="*/ 441435 h 4878476"/>
              <a:gd name="connsiteX0" fmla="*/ 12700 w 2263115"/>
              <a:gd name="connsiteY0" fmla="*/ 382311 h 4819352"/>
              <a:gd name="connsiteX1" fmla="*/ 285686 w 2263115"/>
              <a:gd name="connsiteY1" fmla="*/ 8360 h 4819352"/>
              <a:gd name="connsiteX2" fmla="*/ 528997 w 2263115"/>
              <a:gd name="connsiteY2" fmla="*/ 9168 h 4819352"/>
              <a:gd name="connsiteX3" fmla="*/ 582972 w 2263115"/>
              <a:gd name="connsiteY3" fmla="*/ 170458 h 4819352"/>
              <a:gd name="connsiteX4" fmla="*/ 1645962 w 2263115"/>
              <a:gd name="connsiteY4" fmla="*/ 174903 h 4819352"/>
              <a:gd name="connsiteX5" fmla="*/ 1734862 w 2263115"/>
              <a:gd name="connsiteY5" fmla="*/ 9804 h 4819352"/>
              <a:gd name="connsiteX6" fmla="*/ 2036486 w 2263115"/>
              <a:gd name="connsiteY6" fmla="*/ 12980 h 4819352"/>
              <a:gd name="connsiteX7" fmla="*/ 2262754 w 2263115"/>
              <a:gd name="connsiteY7" fmla="*/ 385486 h 4819352"/>
              <a:gd name="connsiteX8" fmla="*/ 2262753 w 2263115"/>
              <a:gd name="connsiteY8" fmla="*/ 4442226 h 4819352"/>
              <a:gd name="connsiteX9" fmla="*/ 1885627 w 2263115"/>
              <a:gd name="connsiteY9" fmla="*/ 4819352 h 4819352"/>
              <a:gd name="connsiteX10" fmla="*/ 377126 w 2263115"/>
              <a:gd name="connsiteY10" fmla="*/ 4819351 h 4819352"/>
              <a:gd name="connsiteX11" fmla="*/ 0 w 2263115"/>
              <a:gd name="connsiteY11" fmla="*/ 4442225 h 4819352"/>
              <a:gd name="connsiteX12" fmla="*/ 12700 w 2263115"/>
              <a:gd name="connsiteY12" fmla="*/ 382311 h 4819352"/>
              <a:gd name="connsiteX0" fmla="*/ 12700 w 2263263"/>
              <a:gd name="connsiteY0" fmla="*/ 399540 h 4836581"/>
              <a:gd name="connsiteX1" fmla="*/ 285686 w 2263263"/>
              <a:gd name="connsiteY1" fmla="*/ 25589 h 4836581"/>
              <a:gd name="connsiteX2" fmla="*/ 528997 w 2263263"/>
              <a:gd name="connsiteY2" fmla="*/ 26397 h 4836581"/>
              <a:gd name="connsiteX3" fmla="*/ 582972 w 2263263"/>
              <a:gd name="connsiteY3" fmla="*/ 187687 h 4836581"/>
              <a:gd name="connsiteX4" fmla="*/ 1645962 w 2263263"/>
              <a:gd name="connsiteY4" fmla="*/ 192132 h 4836581"/>
              <a:gd name="connsiteX5" fmla="*/ 1734862 w 2263263"/>
              <a:gd name="connsiteY5" fmla="*/ 27033 h 4836581"/>
              <a:gd name="connsiteX6" fmla="*/ 2036486 w 2263263"/>
              <a:gd name="connsiteY6" fmla="*/ 30209 h 4836581"/>
              <a:gd name="connsiteX7" fmla="*/ 2262754 w 2263263"/>
              <a:gd name="connsiteY7" fmla="*/ 402715 h 4836581"/>
              <a:gd name="connsiteX8" fmla="*/ 2262753 w 2263263"/>
              <a:gd name="connsiteY8" fmla="*/ 4459455 h 4836581"/>
              <a:gd name="connsiteX9" fmla="*/ 1885627 w 2263263"/>
              <a:gd name="connsiteY9" fmla="*/ 4836581 h 4836581"/>
              <a:gd name="connsiteX10" fmla="*/ 377126 w 2263263"/>
              <a:gd name="connsiteY10" fmla="*/ 4836580 h 4836581"/>
              <a:gd name="connsiteX11" fmla="*/ 0 w 2263263"/>
              <a:gd name="connsiteY11" fmla="*/ 4459454 h 4836581"/>
              <a:gd name="connsiteX12" fmla="*/ 12700 w 2263263"/>
              <a:gd name="connsiteY12" fmla="*/ 399540 h 4836581"/>
              <a:gd name="connsiteX0" fmla="*/ 12700 w 2263140"/>
              <a:gd name="connsiteY0" fmla="*/ 382311 h 4819352"/>
              <a:gd name="connsiteX1" fmla="*/ 285686 w 2263140"/>
              <a:gd name="connsiteY1" fmla="*/ 8360 h 4819352"/>
              <a:gd name="connsiteX2" fmla="*/ 528997 w 2263140"/>
              <a:gd name="connsiteY2" fmla="*/ 9168 h 4819352"/>
              <a:gd name="connsiteX3" fmla="*/ 582972 w 2263140"/>
              <a:gd name="connsiteY3" fmla="*/ 170458 h 4819352"/>
              <a:gd name="connsiteX4" fmla="*/ 1645962 w 2263140"/>
              <a:gd name="connsiteY4" fmla="*/ 174903 h 4819352"/>
              <a:gd name="connsiteX5" fmla="*/ 1734862 w 2263140"/>
              <a:gd name="connsiteY5" fmla="*/ 9804 h 4819352"/>
              <a:gd name="connsiteX6" fmla="*/ 2036486 w 2263140"/>
              <a:gd name="connsiteY6" fmla="*/ 12980 h 4819352"/>
              <a:gd name="connsiteX7" fmla="*/ 2262754 w 2263140"/>
              <a:gd name="connsiteY7" fmla="*/ 385486 h 4819352"/>
              <a:gd name="connsiteX8" fmla="*/ 2262753 w 2263140"/>
              <a:gd name="connsiteY8" fmla="*/ 4442226 h 4819352"/>
              <a:gd name="connsiteX9" fmla="*/ 1885627 w 2263140"/>
              <a:gd name="connsiteY9" fmla="*/ 4819352 h 4819352"/>
              <a:gd name="connsiteX10" fmla="*/ 377126 w 2263140"/>
              <a:gd name="connsiteY10" fmla="*/ 4819351 h 4819352"/>
              <a:gd name="connsiteX11" fmla="*/ 0 w 2263140"/>
              <a:gd name="connsiteY11" fmla="*/ 4442225 h 4819352"/>
              <a:gd name="connsiteX12" fmla="*/ 12700 w 2263140"/>
              <a:gd name="connsiteY12" fmla="*/ 382311 h 4819352"/>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2971"/>
              <a:gd name="connsiteY0" fmla="*/ 383084 h 4820125"/>
              <a:gd name="connsiteX1" fmla="*/ 285686 w 2262971"/>
              <a:gd name="connsiteY1" fmla="*/ 9133 h 4820125"/>
              <a:gd name="connsiteX2" fmla="*/ 528997 w 2262971"/>
              <a:gd name="connsiteY2" fmla="*/ 9941 h 4820125"/>
              <a:gd name="connsiteX3" fmla="*/ 582972 w 2262971"/>
              <a:gd name="connsiteY3" fmla="*/ 171231 h 4820125"/>
              <a:gd name="connsiteX4" fmla="*/ 1645962 w 2262971"/>
              <a:gd name="connsiteY4" fmla="*/ 175676 h 4820125"/>
              <a:gd name="connsiteX5" fmla="*/ 1734862 w 2262971"/>
              <a:gd name="connsiteY5" fmla="*/ 10577 h 4820125"/>
              <a:gd name="connsiteX6" fmla="*/ 2036486 w 2262971"/>
              <a:gd name="connsiteY6" fmla="*/ 13753 h 4820125"/>
              <a:gd name="connsiteX7" fmla="*/ 2262754 w 2262971"/>
              <a:gd name="connsiteY7" fmla="*/ 386259 h 4820125"/>
              <a:gd name="connsiteX8" fmla="*/ 2262753 w 2262971"/>
              <a:gd name="connsiteY8" fmla="*/ 4442999 h 4820125"/>
              <a:gd name="connsiteX9" fmla="*/ 1885627 w 2262971"/>
              <a:gd name="connsiteY9" fmla="*/ 4820125 h 4820125"/>
              <a:gd name="connsiteX10" fmla="*/ 377126 w 2262971"/>
              <a:gd name="connsiteY10" fmla="*/ 4820124 h 4820125"/>
              <a:gd name="connsiteX11" fmla="*/ 0 w 2262971"/>
              <a:gd name="connsiteY11" fmla="*/ 4442998 h 4820125"/>
              <a:gd name="connsiteX12" fmla="*/ 12700 w 2262971"/>
              <a:gd name="connsiteY12" fmla="*/ 383084 h 4820125"/>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3073"/>
              <a:gd name="connsiteY0" fmla="*/ 381614 h 4818655"/>
              <a:gd name="connsiteX1" fmla="*/ 285686 w 2263073"/>
              <a:gd name="connsiteY1" fmla="*/ 7663 h 4818655"/>
              <a:gd name="connsiteX2" fmla="*/ 528997 w 2263073"/>
              <a:gd name="connsiteY2" fmla="*/ 8471 h 4818655"/>
              <a:gd name="connsiteX3" fmla="*/ 582972 w 2263073"/>
              <a:gd name="connsiteY3" fmla="*/ 169761 h 4818655"/>
              <a:gd name="connsiteX4" fmla="*/ 1645962 w 2263073"/>
              <a:gd name="connsiteY4" fmla="*/ 174206 h 4818655"/>
              <a:gd name="connsiteX5" fmla="*/ 1734862 w 2263073"/>
              <a:gd name="connsiteY5" fmla="*/ 9107 h 4818655"/>
              <a:gd name="connsiteX6" fmla="*/ 2036486 w 2263073"/>
              <a:gd name="connsiteY6" fmla="*/ 12283 h 4818655"/>
              <a:gd name="connsiteX7" fmla="*/ 2262754 w 2263073"/>
              <a:gd name="connsiteY7" fmla="*/ 384789 h 4818655"/>
              <a:gd name="connsiteX8" fmla="*/ 2262753 w 2263073"/>
              <a:gd name="connsiteY8" fmla="*/ 4441529 h 4818655"/>
              <a:gd name="connsiteX9" fmla="*/ 1885627 w 2263073"/>
              <a:gd name="connsiteY9" fmla="*/ 4818655 h 4818655"/>
              <a:gd name="connsiteX10" fmla="*/ 377126 w 2263073"/>
              <a:gd name="connsiteY10" fmla="*/ 4818654 h 4818655"/>
              <a:gd name="connsiteX11" fmla="*/ 0 w 2263073"/>
              <a:gd name="connsiteY11" fmla="*/ 4441528 h 4818655"/>
              <a:gd name="connsiteX12" fmla="*/ 12700 w 2263073"/>
              <a:gd name="connsiteY12" fmla="*/ 381614 h 4818655"/>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73637"/>
              <a:gd name="connsiteY0" fmla="*/ 381614 h 4906584"/>
              <a:gd name="connsiteX1" fmla="*/ 285686 w 2273637"/>
              <a:gd name="connsiteY1" fmla="*/ 7663 h 4906584"/>
              <a:gd name="connsiteX2" fmla="*/ 528997 w 2273637"/>
              <a:gd name="connsiteY2" fmla="*/ 8471 h 4906584"/>
              <a:gd name="connsiteX3" fmla="*/ 582972 w 2273637"/>
              <a:gd name="connsiteY3" fmla="*/ 169761 h 4906584"/>
              <a:gd name="connsiteX4" fmla="*/ 1645962 w 2273637"/>
              <a:gd name="connsiteY4" fmla="*/ 174206 h 4906584"/>
              <a:gd name="connsiteX5" fmla="*/ 1734862 w 2273637"/>
              <a:gd name="connsiteY5" fmla="*/ 9107 h 4906584"/>
              <a:gd name="connsiteX6" fmla="*/ 2036486 w 2273637"/>
              <a:gd name="connsiteY6" fmla="*/ 12283 h 4906584"/>
              <a:gd name="connsiteX7" fmla="*/ 2273346 w 2273637"/>
              <a:gd name="connsiteY7" fmla="*/ 374198 h 4906584"/>
              <a:gd name="connsiteX8" fmla="*/ 2262753 w 2273637"/>
              <a:gd name="connsiteY8" fmla="*/ 4441529 h 4906584"/>
              <a:gd name="connsiteX9" fmla="*/ 1885627 w 2273637"/>
              <a:gd name="connsiteY9" fmla="*/ 4818655 h 4906584"/>
              <a:gd name="connsiteX10" fmla="*/ 377126 w 2273637"/>
              <a:gd name="connsiteY10" fmla="*/ 4818654 h 4906584"/>
              <a:gd name="connsiteX11" fmla="*/ 0 w 2273637"/>
              <a:gd name="connsiteY11" fmla="*/ 4441528 h 4906584"/>
              <a:gd name="connsiteX12" fmla="*/ 12700 w 2273637"/>
              <a:gd name="connsiteY12" fmla="*/ 381614 h 4906584"/>
              <a:gd name="connsiteX0" fmla="*/ 12700 w 2273637"/>
              <a:gd name="connsiteY0" fmla="*/ 381614 h 4818718"/>
              <a:gd name="connsiteX1" fmla="*/ 285686 w 2273637"/>
              <a:gd name="connsiteY1" fmla="*/ 7663 h 4818718"/>
              <a:gd name="connsiteX2" fmla="*/ 528997 w 2273637"/>
              <a:gd name="connsiteY2" fmla="*/ 8471 h 4818718"/>
              <a:gd name="connsiteX3" fmla="*/ 582972 w 2273637"/>
              <a:gd name="connsiteY3" fmla="*/ 169761 h 4818718"/>
              <a:gd name="connsiteX4" fmla="*/ 1645962 w 2273637"/>
              <a:gd name="connsiteY4" fmla="*/ 174206 h 4818718"/>
              <a:gd name="connsiteX5" fmla="*/ 1734862 w 2273637"/>
              <a:gd name="connsiteY5" fmla="*/ 9107 h 4818718"/>
              <a:gd name="connsiteX6" fmla="*/ 2036486 w 2273637"/>
              <a:gd name="connsiteY6" fmla="*/ 12283 h 4818718"/>
              <a:gd name="connsiteX7" fmla="*/ 2273346 w 2273637"/>
              <a:gd name="connsiteY7" fmla="*/ 374198 h 4818718"/>
              <a:gd name="connsiteX8" fmla="*/ 2262753 w 2273637"/>
              <a:gd name="connsiteY8" fmla="*/ 4441529 h 4818718"/>
              <a:gd name="connsiteX9" fmla="*/ 1885627 w 2273637"/>
              <a:gd name="connsiteY9" fmla="*/ 4818655 h 4818718"/>
              <a:gd name="connsiteX10" fmla="*/ 377126 w 2273637"/>
              <a:gd name="connsiteY10" fmla="*/ 4818654 h 4818718"/>
              <a:gd name="connsiteX11" fmla="*/ 0 w 2273637"/>
              <a:gd name="connsiteY11" fmla="*/ 4441528 h 4818718"/>
              <a:gd name="connsiteX12" fmla="*/ 12700 w 2273637"/>
              <a:gd name="connsiteY12" fmla="*/ 381614 h 4818718"/>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7126 w 2292797"/>
              <a:gd name="connsiteY10" fmla="*/ 4818654 h 4926411"/>
              <a:gd name="connsiteX11" fmla="*/ 0 w 2292797"/>
              <a:gd name="connsiteY11" fmla="*/ 4441528 h 4926411"/>
              <a:gd name="connsiteX12" fmla="*/ 12700 w 2292797"/>
              <a:gd name="connsiteY12" fmla="*/ 381614 h 4926411"/>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0065 w 2292797"/>
              <a:gd name="connsiteY10" fmla="*/ 4843368 h 4926411"/>
              <a:gd name="connsiteX11" fmla="*/ 0 w 2292797"/>
              <a:gd name="connsiteY11" fmla="*/ 4441528 h 4926411"/>
              <a:gd name="connsiteX12" fmla="*/ 12700 w 2292797"/>
              <a:gd name="connsiteY12" fmla="*/ 381614 h 4926411"/>
              <a:gd name="connsiteX0" fmla="*/ 13163 w 2293260"/>
              <a:gd name="connsiteY0" fmla="*/ 381614 h 4926411"/>
              <a:gd name="connsiteX1" fmla="*/ 286149 w 2293260"/>
              <a:gd name="connsiteY1" fmla="*/ 7663 h 4926411"/>
              <a:gd name="connsiteX2" fmla="*/ 529460 w 2293260"/>
              <a:gd name="connsiteY2" fmla="*/ 8471 h 4926411"/>
              <a:gd name="connsiteX3" fmla="*/ 583435 w 2293260"/>
              <a:gd name="connsiteY3" fmla="*/ 169761 h 4926411"/>
              <a:gd name="connsiteX4" fmla="*/ 1646425 w 2293260"/>
              <a:gd name="connsiteY4" fmla="*/ 174206 h 4926411"/>
              <a:gd name="connsiteX5" fmla="*/ 1735325 w 2293260"/>
              <a:gd name="connsiteY5" fmla="*/ 9107 h 4926411"/>
              <a:gd name="connsiteX6" fmla="*/ 2036949 w 2293260"/>
              <a:gd name="connsiteY6" fmla="*/ 12283 h 4926411"/>
              <a:gd name="connsiteX7" fmla="*/ 2273809 w 2293260"/>
              <a:gd name="connsiteY7" fmla="*/ 374198 h 4926411"/>
              <a:gd name="connsiteX8" fmla="*/ 2263216 w 2293260"/>
              <a:gd name="connsiteY8" fmla="*/ 4441529 h 4926411"/>
              <a:gd name="connsiteX9" fmla="*/ 1886090 w 2293260"/>
              <a:gd name="connsiteY9" fmla="*/ 4850429 h 4926411"/>
              <a:gd name="connsiteX10" fmla="*/ 370528 w 2293260"/>
              <a:gd name="connsiteY10" fmla="*/ 4843368 h 4926411"/>
              <a:gd name="connsiteX11" fmla="*/ 463 w 2293260"/>
              <a:gd name="connsiteY11" fmla="*/ 4441528 h 4926411"/>
              <a:gd name="connsiteX12" fmla="*/ 13163 w 2293260"/>
              <a:gd name="connsiteY12" fmla="*/ 381614 h 4926411"/>
              <a:gd name="connsiteX0" fmla="*/ 13163 w 2293260"/>
              <a:gd name="connsiteY0" fmla="*/ 381614 h 4925026"/>
              <a:gd name="connsiteX1" fmla="*/ 286149 w 2293260"/>
              <a:gd name="connsiteY1" fmla="*/ 7663 h 4925026"/>
              <a:gd name="connsiteX2" fmla="*/ 529460 w 2293260"/>
              <a:gd name="connsiteY2" fmla="*/ 8471 h 4925026"/>
              <a:gd name="connsiteX3" fmla="*/ 583435 w 2293260"/>
              <a:gd name="connsiteY3" fmla="*/ 169761 h 4925026"/>
              <a:gd name="connsiteX4" fmla="*/ 1646425 w 2293260"/>
              <a:gd name="connsiteY4" fmla="*/ 174206 h 4925026"/>
              <a:gd name="connsiteX5" fmla="*/ 1735325 w 2293260"/>
              <a:gd name="connsiteY5" fmla="*/ 9107 h 4925026"/>
              <a:gd name="connsiteX6" fmla="*/ 2036949 w 2293260"/>
              <a:gd name="connsiteY6" fmla="*/ 12283 h 4925026"/>
              <a:gd name="connsiteX7" fmla="*/ 2273809 w 2293260"/>
              <a:gd name="connsiteY7" fmla="*/ 374198 h 4925026"/>
              <a:gd name="connsiteX8" fmla="*/ 2263216 w 2293260"/>
              <a:gd name="connsiteY8" fmla="*/ 4441529 h 4925026"/>
              <a:gd name="connsiteX9" fmla="*/ 1886090 w 2293260"/>
              <a:gd name="connsiteY9" fmla="*/ 4850429 h 4925026"/>
              <a:gd name="connsiteX10" fmla="*/ 370528 w 2293260"/>
              <a:gd name="connsiteY10" fmla="*/ 4843368 h 4925026"/>
              <a:gd name="connsiteX11" fmla="*/ 463 w 2293260"/>
              <a:gd name="connsiteY11" fmla="*/ 4441528 h 4925026"/>
              <a:gd name="connsiteX12" fmla="*/ 13163 w 2293260"/>
              <a:gd name="connsiteY12" fmla="*/ 381614 h 4925026"/>
              <a:gd name="connsiteX0" fmla="*/ 13163 w 2274100"/>
              <a:gd name="connsiteY0" fmla="*/ 381614 h 4851295"/>
              <a:gd name="connsiteX1" fmla="*/ 286149 w 2274100"/>
              <a:gd name="connsiteY1" fmla="*/ 7663 h 4851295"/>
              <a:gd name="connsiteX2" fmla="*/ 529460 w 2274100"/>
              <a:gd name="connsiteY2" fmla="*/ 8471 h 4851295"/>
              <a:gd name="connsiteX3" fmla="*/ 583435 w 2274100"/>
              <a:gd name="connsiteY3" fmla="*/ 169761 h 4851295"/>
              <a:gd name="connsiteX4" fmla="*/ 1646425 w 2274100"/>
              <a:gd name="connsiteY4" fmla="*/ 174206 h 4851295"/>
              <a:gd name="connsiteX5" fmla="*/ 1735325 w 2274100"/>
              <a:gd name="connsiteY5" fmla="*/ 9107 h 4851295"/>
              <a:gd name="connsiteX6" fmla="*/ 2036949 w 2274100"/>
              <a:gd name="connsiteY6" fmla="*/ 12283 h 4851295"/>
              <a:gd name="connsiteX7" fmla="*/ 2273809 w 2274100"/>
              <a:gd name="connsiteY7" fmla="*/ 374198 h 4851295"/>
              <a:gd name="connsiteX8" fmla="*/ 2263216 w 2274100"/>
              <a:gd name="connsiteY8" fmla="*/ 4441529 h 4851295"/>
              <a:gd name="connsiteX9" fmla="*/ 1886090 w 2274100"/>
              <a:gd name="connsiteY9" fmla="*/ 4850429 h 4851295"/>
              <a:gd name="connsiteX10" fmla="*/ 370528 w 2274100"/>
              <a:gd name="connsiteY10" fmla="*/ 4843368 h 4851295"/>
              <a:gd name="connsiteX11" fmla="*/ 463 w 2274100"/>
              <a:gd name="connsiteY11" fmla="*/ 4441528 h 4851295"/>
              <a:gd name="connsiteX12" fmla="*/ 13163 w 2274100"/>
              <a:gd name="connsiteY12" fmla="*/ 381614 h 4851295"/>
              <a:gd name="connsiteX0" fmla="*/ 13163 w 2285503"/>
              <a:gd name="connsiteY0" fmla="*/ 452968 h 4950039"/>
              <a:gd name="connsiteX1" fmla="*/ 286149 w 2285503"/>
              <a:gd name="connsiteY1" fmla="*/ 79017 h 4950039"/>
              <a:gd name="connsiteX2" fmla="*/ 529460 w 2285503"/>
              <a:gd name="connsiteY2" fmla="*/ 79825 h 4950039"/>
              <a:gd name="connsiteX3" fmla="*/ 583435 w 2285503"/>
              <a:gd name="connsiteY3" fmla="*/ 241115 h 4950039"/>
              <a:gd name="connsiteX4" fmla="*/ 1646425 w 2285503"/>
              <a:gd name="connsiteY4" fmla="*/ 245560 h 4950039"/>
              <a:gd name="connsiteX5" fmla="*/ 1735325 w 2285503"/>
              <a:gd name="connsiteY5" fmla="*/ 80461 h 4950039"/>
              <a:gd name="connsiteX6" fmla="*/ 2036949 w 2285503"/>
              <a:gd name="connsiteY6" fmla="*/ 83637 h 4950039"/>
              <a:gd name="connsiteX7" fmla="*/ 2273809 w 2285503"/>
              <a:gd name="connsiteY7" fmla="*/ 445552 h 4950039"/>
              <a:gd name="connsiteX8" fmla="*/ 2259685 w 2285503"/>
              <a:gd name="connsiteY8" fmla="*/ 4516413 h 4950039"/>
              <a:gd name="connsiteX9" fmla="*/ 1886090 w 2285503"/>
              <a:gd name="connsiteY9" fmla="*/ 4921783 h 4950039"/>
              <a:gd name="connsiteX10" fmla="*/ 370528 w 2285503"/>
              <a:gd name="connsiteY10" fmla="*/ 4914722 h 4950039"/>
              <a:gd name="connsiteX11" fmla="*/ 463 w 2285503"/>
              <a:gd name="connsiteY11" fmla="*/ 4512882 h 4950039"/>
              <a:gd name="connsiteX12" fmla="*/ 13163 w 2285503"/>
              <a:gd name="connsiteY12" fmla="*/ 452968 h 4950039"/>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74409"/>
              <a:gd name="connsiteY0" fmla="*/ 452968 h 4921783"/>
              <a:gd name="connsiteX1" fmla="*/ 286149 w 2274409"/>
              <a:gd name="connsiteY1" fmla="*/ 79017 h 4921783"/>
              <a:gd name="connsiteX2" fmla="*/ 529460 w 2274409"/>
              <a:gd name="connsiteY2" fmla="*/ 79825 h 4921783"/>
              <a:gd name="connsiteX3" fmla="*/ 583435 w 2274409"/>
              <a:gd name="connsiteY3" fmla="*/ 241115 h 4921783"/>
              <a:gd name="connsiteX4" fmla="*/ 1646425 w 2274409"/>
              <a:gd name="connsiteY4" fmla="*/ 245560 h 4921783"/>
              <a:gd name="connsiteX5" fmla="*/ 1735325 w 2274409"/>
              <a:gd name="connsiteY5" fmla="*/ 80461 h 4921783"/>
              <a:gd name="connsiteX6" fmla="*/ 2036949 w 2274409"/>
              <a:gd name="connsiteY6" fmla="*/ 83637 h 4921783"/>
              <a:gd name="connsiteX7" fmla="*/ 2273809 w 2274409"/>
              <a:gd name="connsiteY7" fmla="*/ 445552 h 4921783"/>
              <a:gd name="connsiteX8" fmla="*/ 2259685 w 2274409"/>
              <a:gd name="connsiteY8" fmla="*/ 4516413 h 4921783"/>
              <a:gd name="connsiteX9" fmla="*/ 1886090 w 2274409"/>
              <a:gd name="connsiteY9" fmla="*/ 4921783 h 4921783"/>
              <a:gd name="connsiteX10" fmla="*/ 370528 w 2274409"/>
              <a:gd name="connsiteY10" fmla="*/ 4914722 h 4921783"/>
              <a:gd name="connsiteX11" fmla="*/ 463 w 2274409"/>
              <a:gd name="connsiteY11" fmla="*/ 4512882 h 4921783"/>
              <a:gd name="connsiteX12" fmla="*/ 13163 w 2274409"/>
              <a:gd name="connsiteY12" fmla="*/ 452968 h 4921783"/>
              <a:gd name="connsiteX0" fmla="*/ 13163 w 2274409"/>
              <a:gd name="connsiteY0" fmla="*/ 381614 h 4850429"/>
              <a:gd name="connsiteX1" fmla="*/ 286149 w 2274409"/>
              <a:gd name="connsiteY1" fmla="*/ 7663 h 4850429"/>
              <a:gd name="connsiteX2" fmla="*/ 529460 w 2274409"/>
              <a:gd name="connsiteY2" fmla="*/ 8471 h 4850429"/>
              <a:gd name="connsiteX3" fmla="*/ 583435 w 2274409"/>
              <a:gd name="connsiteY3" fmla="*/ 169761 h 4850429"/>
              <a:gd name="connsiteX4" fmla="*/ 1646425 w 2274409"/>
              <a:gd name="connsiteY4" fmla="*/ 174206 h 4850429"/>
              <a:gd name="connsiteX5" fmla="*/ 1735325 w 2274409"/>
              <a:gd name="connsiteY5" fmla="*/ 9107 h 4850429"/>
              <a:gd name="connsiteX6" fmla="*/ 2036949 w 2274409"/>
              <a:gd name="connsiteY6" fmla="*/ 12283 h 4850429"/>
              <a:gd name="connsiteX7" fmla="*/ 2273809 w 2274409"/>
              <a:gd name="connsiteY7" fmla="*/ 374198 h 4850429"/>
              <a:gd name="connsiteX8" fmla="*/ 2259685 w 2274409"/>
              <a:gd name="connsiteY8" fmla="*/ 4445059 h 4850429"/>
              <a:gd name="connsiteX9" fmla="*/ 1886090 w 2274409"/>
              <a:gd name="connsiteY9" fmla="*/ 4850429 h 4850429"/>
              <a:gd name="connsiteX10" fmla="*/ 370528 w 2274409"/>
              <a:gd name="connsiteY10" fmla="*/ 4843368 h 4850429"/>
              <a:gd name="connsiteX11" fmla="*/ 463 w 2274409"/>
              <a:gd name="connsiteY11" fmla="*/ 4441528 h 4850429"/>
              <a:gd name="connsiteX12" fmla="*/ 13163 w 227440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99878"/>
              <a:gd name="connsiteY0" fmla="*/ 381614 h 4850429"/>
              <a:gd name="connsiteX1" fmla="*/ 286149 w 2299878"/>
              <a:gd name="connsiteY1" fmla="*/ 7663 h 4850429"/>
              <a:gd name="connsiteX2" fmla="*/ 529460 w 2299878"/>
              <a:gd name="connsiteY2" fmla="*/ 8471 h 4850429"/>
              <a:gd name="connsiteX3" fmla="*/ 583435 w 2299878"/>
              <a:gd name="connsiteY3" fmla="*/ 169761 h 4850429"/>
              <a:gd name="connsiteX4" fmla="*/ 1646425 w 2299878"/>
              <a:gd name="connsiteY4" fmla="*/ 174206 h 4850429"/>
              <a:gd name="connsiteX5" fmla="*/ 1735325 w 2299878"/>
              <a:gd name="connsiteY5" fmla="*/ 9107 h 4850429"/>
              <a:gd name="connsiteX6" fmla="*/ 2036949 w 2299878"/>
              <a:gd name="connsiteY6" fmla="*/ 12283 h 4850429"/>
              <a:gd name="connsiteX7" fmla="*/ 2273809 w 2299878"/>
              <a:gd name="connsiteY7" fmla="*/ 374198 h 4850429"/>
              <a:gd name="connsiteX8" fmla="*/ 2275074 w 2299878"/>
              <a:gd name="connsiteY8" fmla="*/ 2414399 h 4850429"/>
              <a:gd name="connsiteX9" fmla="*/ 2269789 w 2299878"/>
              <a:gd name="connsiteY9" fmla="*/ 4485474 h 4850429"/>
              <a:gd name="connsiteX10" fmla="*/ 1886090 w 2299878"/>
              <a:gd name="connsiteY10" fmla="*/ 4850429 h 4850429"/>
              <a:gd name="connsiteX11" fmla="*/ 370528 w 2299878"/>
              <a:gd name="connsiteY11" fmla="*/ 4843368 h 4850429"/>
              <a:gd name="connsiteX12" fmla="*/ 463 w 2299878"/>
              <a:gd name="connsiteY12" fmla="*/ 4441528 h 4850429"/>
              <a:gd name="connsiteX13" fmla="*/ 13163 w 2299878"/>
              <a:gd name="connsiteY13" fmla="*/ 381614 h 4850429"/>
              <a:gd name="connsiteX0" fmla="*/ 13163 w 2297042"/>
              <a:gd name="connsiteY0" fmla="*/ 381614 h 4850429"/>
              <a:gd name="connsiteX1" fmla="*/ 286149 w 2297042"/>
              <a:gd name="connsiteY1" fmla="*/ 7663 h 4850429"/>
              <a:gd name="connsiteX2" fmla="*/ 529460 w 2297042"/>
              <a:gd name="connsiteY2" fmla="*/ 8471 h 4850429"/>
              <a:gd name="connsiteX3" fmla="*/ 583435 w 2297042"/>
              <a:gd name="connsiteY3" fmla="*/ 169761 h 4850429"/>
              <a:gd name="connsiteX4" fmla="*/ 1646425 w 2297042"/>
              <a:gd name="connsiteY4" fmla="*/ 174206 h 4850429"/>
              <a:gd name="connsiteX5" fmla="*/ 1735325 w 2297042"/>
              <a:gd name="connsiteY5" fmla="*/ 9107 h 4850429"/>
              <a:gd name="connsiteX6" fmla="*/ 2036949 w 2297042"/>
              <a:gd name="connsiteY6" fmla="*/ 12283 h 4850429"/>
              <a:gd name="connsiteX7" fmla="*/ 2273809 w 2297042"/>
              <a:gd name="connsiteY7" fmla="*/ 374198 h 4850429"/>
              <a:gd name="connsiteX8" fmla="*/ 2264013 w 2297042"/>
              <a:gd name="connsiteY8" fmla="*/ 2414399 h 4850429"/>
              <a:gd name="connsiteX9" fmla="*/ 2269789 w 2297042"/>
              <a:gd name="connsiteY9" fmla="*/ 4485474 h 4850429"/>
              <a:gd name="connsiteX10" fmla="*/ 1886090 w 2297042"/>
              <a:gd name="connsiteY10" fmla="*/ 4850429 h 4850429"/>
              <a:gd name="connsiteX11" fmla="*/ 370528 w 2297042"/>
              <a:gd name="connsiteY11" fmla="*/ 4843368 h 4850429"/>
              <a:gd name="connsiteX12" fmla="*/ 463 w 2297042"/>
              <a:gd name="connsiteY12" fmla="*/ 4441528 h 4850429"/>
              <a:gd name="connsiteX13" fmla="*/ 13163 w 2297042"/>
              <a:gd name="connsiteY13" fmla="*/ 381614 h 4850429"/>
              <a:gd name="connsiteX0" fmla="*/ 13163 w 2289341"/>
              <a:gd name="connsiteY0" fmla="*/ 381614 h 4850429"/>
              <a:gd name="connsiteX1" fmla="*/ 286149 w 2289341"/>
              <a:gd name="connsiteY1" fmla="*/ 7663 h 4850429"/>
              <a:gd name="connsiteX2" fmla="*/ 529460 w 2289341"/>
              <a:gd name="connsiteY2" fmla="*/ 8471 h 4850429"/>
              <a:gd name="connsiteX3" fmla="*/ 583435 w 2289341"/>
              <a:gd name="connsiteY3" fmla="*/ 169761 h 4850429"/>
              <a:gd name="connsiteX4" fmla="*/ 1646425 w 2289341"/>
              <a:gd name="connsiteY4" fmla="*/ 174206 h 4850429"/>
              <a:gd name="connsiteX5" fmla="*/ 1735325 w 2289341"/>
              <a:gd name="connsiteY5" fmla="*/ 9107 h 4850429"/>
              <a:gd name="connsiteX6" fmla="*/ 2036949 w 2289341"/>
              <a:gd name="connsiteY6" fmla="*/ 12283 h 4850429"/>
              <a:gd name="connsiteX7" fmla="*/ 2273809 w 2289341"/>
              <a:gd name="connsiteY7" fmla="*/ 374198 h 4850429"/>
              <a:gd name="connsiteX8" fmla="*/ 2264013 w 2289341"/>
              <a:gd name="connsiteY8" fmla="*/ 2414399 h 4850429"/>
              <a:gd name="connsiteX9" fmla="*/ 2269789 w 2289341"/>
              <a:gd name="connsiteY9" fmla="*/ 4485474 h 4850429"/>
              <a:gd name="connsiteX10" fmla="*/ 1886090 w 2289341"/>
              <a:gd name="connsiteY10" fmla="*/ 4850429 h 4850429"/>
              <a:gd name="connsiteX11" fmla="*/ 370528 w 2289341"/>
              <a:gd name="connsiteY11" fmla="*/ 4843368 h 4850429"/>
              <a:gd name="connsiteX12" fmla="*/ 463 w 2289341"/>
              <a:gd name="connsiteY12" fmla="*/ 4441528 h 4850429"/>
              <a:gd name="connsiteX13" fmla="*/ 13163 w 2289341"/>
              <a:gd name="connsiteY13" fmla="*/ 381614 h 4850429"/>
              <a:gd name="connsiteX0" fmla="*/ 13163 w 2274287"/>
              <a:gd name="connsiteY0" fmla="*/ 381614 h 4850429"/>
              <a:gd name="connsiteX1" fmla="*/ 286149 w 2274287"/>
              <a:gd name="connsiteY1" fmla="*/ 7663 h 4850429"/>
              <a:gd name="connsiteX2" fmla="*/ 529460 w 2274287"/>
              <a:gd name="connsiteY2" fmla="*/ 8471 h 4850429"/>
              <a:gd name="connsiteX3" fmla="*/ 583435 w 2274287"/>
              <a:gd name="connsiteY3" fmla="*/ 169761 h 4850429"/>
              <a:gd name="connsiteX4" fmla="*/ 1646425 w 2274287"/>
              <a:gd name="connsiteY4" fmla="*/ 174206 h 4850429"/>
              <a:gd name="connsiteX5" fmla="*/ 1735325 w 2274287"/>
              <a:gd name="connsiteY5" fmla="*/ 9107 h 4850429"/>
              <a:gd name="connsiteX6" fmla="*/ 2036949 w 2274287"/>
              <a:gd name="connsiteY6" fmla="*/ 12283 h 4850429"/>
              <a:gd name="connsiteX7" fmla="*/ 2273809 w 2274287"/>
              <a:gd name="connsiteY7" fmla="*/ 374198 h 4850429"/>
              <a:gd name="connsiteX8" fmla="*/ 2264013 w 2274287"/>
              <a:gd name="connsiteY8" fmla="*/ 2414399 h 4850429"/>
              <a:gd name="connsiteX9" fmla="*/ 2269789 w 2274287"/>
              <a:gd name="connsiteY9" fmla="*/ 4485474 h 4850429"/>
              <a:gd name="connsiteX10" fmla="*/ 1886090 w 2274287"/>
              <a:gd name="connsiteY10" fmla="*/ 4850429 h 4850429"/>
              <a:gd name="connsiteX11" fmla="*/ 370528 w 2274287"/>
              <a:gd name="connsiteY11" fmla="*/ 4843368 h 4850429"/>
              <a:gd name="connsiteX12" fmla="*/ 463 w 2274287"/>
              <a:gd name="connsiteY12" fmla="*/ 4441528 h 4850429"/>
              <a:gd name="connsiteX13" fmla="*/ 13163 w 227428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74592 h 4843407"/>
              <a:gd name="connsiteX1" fmla="*/ 286149 w 2272827"/>
              <a:gd name="connsiteY1" fmla="*/ 641 h 4843407"/>
              <a:gd name="connsiteX2" fmla="*/ 529460 w 2272827"/>
              <a:gd name="connsiteY2" fmla="*/ 1449 h 4843407"/>
              <a:gd name="connsiteX3" fmla="*/ 583435 w 2272827"/>
              <a:gd name="connsiteY3" fmla="*/ 162739 h 4843407"/>
              <a:gd name="connsiteX4" fmla="*/ 1646425 w 2272827"/>
              <a:gd name="connsiteY4" fmla="*/ 167184 h 4843407"/>
              <a:gd name="connsiteX5" fmla="*/ 1735325 w 2272827"/>
              <a:gd name="connsiteY5" fmla="*/ 2085 h 4843407"/>
              <a:gd name="connsiteX6" fmla="*/ 2036949 w 2272827"/>
              <a:gd name="connsiteY6" fmla="*/ 5261 h 4843407"/>
              <a:gd name="connsiteX7" fmla="*/ 2270122 w 2272827"/>
              <a:gd name="connsiteY7" fmla="*/ 370863 h 4843407"/>
              <a:gd name="connsiteX8" fmla="*/ 2264013 w 2272827"/>
              <a:gd name="connsiteY8" fmla="*/ 2407377 h 4843407"/>
              <a:gd name="connsiteX9" fmla="*/ 2269789 w 2272827"/>
              <a:gd name="connsiteY9" fmla="*/ 4478452 h 4843407"/>
              <a:gd name="connsiteX10" fmla="*/ 1886090 w 2272827"/>
              <a:gd name="connsiteY10" fmla="*/ 4843407 h 4843407"/>
              <a:gd name="connsiteX11" fmla="*/ 370528 w 2272827"/>
              <a:gd name="connsiteY11" fmla="*/ 4836346 h 4843407"/>
              <a:gd name="connsiteX12" fmla="*/ 463 w 2272827"/>
              <a:gd name="connsiteY12" fmla="*/ 4434506 h 4843407"/>
              <a:gd name="connsiteX13" fmla="*/ 13163 w 2272827"/>
              <a:gd name="connsiteY13" fmla="*/ 374592 h 4843407"/>
              <a:gd name="connsiteX0" fmla="*/ 13163 w 2272827"/>
              <a:gd name="connsiteY0" fmla="*/ 377333 h 4846148"/>
              <a:gd name="connsiteX1" fmla="*/ 286149 w 2272827"/>
              <a:gd name="connsiteY1" fmla="*/ 3382 h 4846148"/>
              <a:gd name="connsiteX2" fmla="*/ 529460 w 2272827"/>
              <a:gd name="connsiteY2" fmla="*/ 4190 h 4846148"/>
              <a:gd name="connsiteX3" fmla="*/ 58343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77333 h 4846148"/>
              <a:gd name="connsiteX1" fmla="*/ 286149 w 2272827"/>
              <a:gd name="connsiteY1" fmla="*/ 3382 h 4846148"/>
              <a:gd name="connsiteX2" fmla="*/ 529460 w 2272827"/>
              <a:gd name="connsiteY2" fmla="*/ 4190 h 4846148"/>
              <a:gd name="connsiteX3" fmla="*/ 57708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70274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2827" h="4846149">
                <a:moveTo>
                  <a:pt x="13163" y="377334"/>
                </a:moveTo>
                <a:cubicBezTo>
                  <a:pt x="-2712" y="194453"/>
                  <a:pt x="23893" y="28783"/>
                  <a:pt x="270274" y="3383"/>
                </a:cubicBezTo>
                <a:cubicBezTo>
                  <a:pt x="350319" y="2594"/>
                  <a:pt x="404965" y="-1370"/>
                  <a:pt x="526285" y="1016"/>
                </a:cubicBezTo>
                <a:cubicBezTo>
                  <a:pt x="527343" y="54779"/>
                  <a:pt x="522052" y="149818"/>
                  <a:pt x="577085" y="165481"/>
                </a:cubicBezTo>
                <a:lnTo>
                  <a:pt x="1646425" y="169926"/>
                </a:lnTo>
                <a:cubicBezTo>
                  <a:pt x="1724636" y="175430"/>
                  <a:pt x="1733481" y="83384"/>
                  <a:pt x="1735325" y="4827"/>
                </a:cubicBezTo>
                <a:cubicBezTo>
                  <a:pt x="1828458" y="-464"/>
                  <a:pt x="1929917" y="-3811"/>
                  <a:pt x="2036949" y="8003"/>
                </a:cubicBezTo>
                <a:cubicBezTo>
                  <a:pt x="2169381" y="42042"/>
                  <a:pt x="2282582" y="89304"/>
                  <a:pt x="2270122" y="373605"/>
                </a:cubicBezTo>
                <a:cubicBezTo>
                  <a:pt x="2258189" y="796080"/>
                  <a:pt x="2264683" y="1724906"/>
                  <a:pt x="2264013" y="2410119"/>
                </a:cubicBezTo>
                <a:cubicBezTo>
                  <a:pt x="2263343" y="3095332"/>
                  <a:pt x="2279314" y="4038318"/>
                  <a:pt x="2269789" y="4481194"/>
                </a:cubicBezTo>
                <a:cubicBezTo>
                  <a:pt x="2261598" y="4841804"/>
                  <a:pt x="2087973" y="4822130"/>
                  <a:pt x="1886090" y="4846149"/>
                </a:cubicBezTo>
                <a:lnTo>
                  <a:pt x="370528" y="4839088"/>
                </a:lnTo>
                <a:cubicBezTo>
                  <a:pt x="162247" y="4839088"/>
                  <a:pt x="-10128" y="4804401"/>
                  <a:pt x="463" y="4437248"/>
                </a:cubicBezTo>
                <a:cubicBezTo>
                  <a:pt x="11054" y="4070095"/>
                  <a:pt x="8930" y="1730639"/>
                  <a:pt x="13163" y="377334"/>
                </a:cubicBezTo>
                <a:close/>
              </a:path>
            </a:pathLst>
          </a:cu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noProof="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Tree>
    <p:extLst>
      <p:ext uri="{BB962C8B-B14F-4D97-AF65-F5344CB8AC3E}">
        <p14:creationId xmlns:p14="http://schemas.microsoft.com/office/powerpoint/2010/main" val="500340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170949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Title slid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938D7-1F35-944F-964C-C33A04CB0FA5}"/>
              </a:ext>
            </a:extLst>
          </p:cNvPr>
          <p:cNvPicPr>
            <a:picLocks noChangeAspect="1"/>
          </p:cNvPicPr>
          <p:nvPr userDrawn="1"/>
        </p:nvPicPr>
        <p:blipFill>
          <a:blip r:embed="rId2">
            <a:alphaModFix amt="50000"/>
          </a:blip>
          <a:stretch>
            <a:fillRect/>
          </a:stretch>
        </p:blipFill>
        <p:spPr>
          <a:xfrm>
            <a:off x="-15872" y="447"/>
            <a:ext cx="12199935" cy="6857107"/>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1756146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vent date ">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3BE4D7A8-4D6A-AC47-9620-F7AD6E40DD96}"/>
              </a:ext>
            </a:extLst>
          </p:cNvPr>
          <p:cNvSpPr>
            <a:spLocks noGrp="1"/>
          </p:cNvSpPr>
          <p:nvPr>
            <p:ph type="body" sz="quarter" idx="13" hasCustomPrompt="1"/>
          </p:nvPr>
        </p:nvSpPr>
        <p:spPr>
          <a:xfrm>
            <a:off x="1032116" y="3535680"/>
            <a:ext cx="2084388" cy="975644"/>
          </a:xfrm>
          <a:prstGeom prst="rect">
            <a:avLst/>
          </a:prstGeom>
        </p:spPr>
        <p:txBody>
          <a:bodyPr/>
          <a:lstStyle>
            <a:lvl1pPr marL="0" indent="0" algn="ctr">
              <a:buNone/>
              <a:defRPr sz="5400" b="1">
                <a:solidFill>
                  <a:schemeClr val="bg1"/>
                </a:solidFill>
              </a:defRPr>
            </a:lvl1pPr>
          </a:lstStyle>
          <a:p>
            <a:pPr lvl="0"/>
            <a:r>
              <a:rPr lang="en-US"/>
              <a:t>Aug. </a:t>
            </a:r>
          </a:p>
        </p:txBody>
      </p:sp>
      <p:sp>
        <p:nvSpPr>
          <p:cNvPr id="5" name="Title 3">
            <a:extLst>
              <a:ext uri="{FF2B5EF4-FFF2-40B4-BE49-F238E27FC236}">
                <a16:creationId xmlns:a16="http://schemas.microsoft.com/office/drawing/2014/main" id="{AC24975E-FFC2-4845-95AD-5A664C3E47D9}"/>
              </a:ext>
            </a:extLst>
          </p:cNvPr>
          <p:cNvSpPr txBox="1">
            <a:spLocks/>
          </p:cNvSpPr>
          <p:nvPr userDrawn="1"/>
        </p:nvSpPr>
        <p:spPr>
          <a:xfrm>
            <a:off x="719427" y="2002021"/>
            <a:ext cx="2463575" cy="1426979"/>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Black" panose="020B0604020202020204" pitchFamily="34" charset="0"/>
                <a:ea typeface="+mj-ea"/>
                <a:cs typeface="Arial Black" panose="020B0604020202020204" pitchFamily="34" charset="0"/>
              </a:defRPr>
            </a:lvl1pPr>
          </a:lstStyle>
          <a:p>
            <a:pPr algn="ctr"/>
            <a:r>
              <a:rPr lang="en-US" sz="11500">
                <a:solidFill>
                  <a:schemeClr val="bg1"/>
                </a:solidFill>
              </a:rPr>
              <a:t>16</a:t>
            </a:r>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3256847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EEB1B-B234-1C4E-A671-68342D4DE631}"/>
              </a:ext>
            </a:extLst>
          </p:cNvPr>
          <p:cNvSpPr txBox="1">
            <a:spLocks/>
          </p:cNvSpPr>
          <p:nvPr userDrawn="1"/>
        </p:nvSpPr>
        <p:spPr>
          <a:xfrm>
            <a:off x="4848144" y="12964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4F7A050B-BE2B-A146-86E2-8EC63090E565}"/>
              </a:ext>
            </a:extLst>
          </p:cNvPr>
          <p:cNvSpPr>
            <a:spLocks noGrp="1"/>
          </p:cNvSpPr>
          <p:nvPr>
            <p:ph type="body" sz="quarter" idx="12" hasCustomPrompt="1"/>
          </p:nvPr>
        </p:nvSpPr>
        <p:spPr>
          <a:xfrm>
            <a:off x="5781184" y="1459534"/>
            <a:ext cx="5353179" cy="2386013"/>
          </a:xfrm>
          <a:prstGeom prst="rect">
            <a:avLst/>
          </a:prstGeom>
        </p:spPr>
        <p:txBody>
          <a:bodyPr/>
          <a:lstStyle>
            <a:lvl1pPr marL="0" indent="0" algn="l">
              <a:buNone/>
              <a:defRPr sz="3600" b="1" i="0">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B222C9DC-4A7C-2F40-8243-5745B02226C7}"/>
              </a:ext>
            </a:extLst>
          </p:cNvPr>
          <p:cNvSpPr>
            <a:spLocks noGrp="1"/>
          </p:cNvSpPr>
          <p:nvPr>
            <p:ph type="body" sz="quarter" idx="13" hasCustomPrompt="1"/>
          </p:nvPr>
        </p:nvSpPr>
        <p:spPr>
          <a:xfrm>
            <a:off x="5781185" y="45019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Picture Placeholder 13">
            <a:extLst>
              <a:ext uri="{FF2B5EF4-FFF2-40B4-BE49-F238E27FC236}">
                <a16:creationId xmlns:a16="http://schemas.microsoft.com/office/drawing/2014/main" id="{9EB0E3D3-36B6-6848-863F-7A5C6AE4BB9C}"/>
              </a:ext>
            </a:extLst>
          </p:cNvPr>
          <p:cNvSpPr>
            <a:spLocks noGrp="1"/>
          </p:cNvSpPr>
          <p:nvPr>
            <p:ph type="pic" sz="quarter" idx="10" hasCustomPrompt="1"/>
          </p:nvPr>
        </p:nvSpPr>
        <p:spPr>
          <a:xfrm>
            <a:off x="1057636" y="1389566"/>
            <a:ext cx="3387967" cy="3279109"/>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apply round </a:t>
            </a:r>
            <a:br>
              <a:rPr lang="en-US" noProof="0"/>
            </a:br>
            <a:r>
              <a:rPr lang="en-US" noProof="0"/>
              <a:t>image of the person </a:t>
            </a:r>
          </a:p>
        </p:txBody>
      </p:sp>
    </p:spTree>
    <p:extLst>
      <p:ext uri="{BB962C8B-B14F-4D97-AF65-F5344CB8AC3E}">
        <p14:creationId xmlns:p14="http://schemas.microsoft.com/office/powerpoint/2010/main" val="1791098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userDrawn="1"/>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Rectangle 5">
            <a:extLst>
              <a:ext uri="{FF2B5EF4-FFF2-40B4-BE49-F238E27FC236}">
                <a16:creationId xmlns:a16="http://schemas.microsoft.com/office/drawing/2014/main" id="{E66678A7-FF45-1146-9106-864ED032FBBE}"/>
              </a:ext>
            </a:extLst>
          </p:cNvPr>
          <p:cNvSpPr/>
          <p:nvPr userDrawn="1"/>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t>
            </a:r>
            <a:br>
              <a:rPr lang="en-US" noProof="0"/>
            </a:br>
            <a:r>
              <a:rPr lang="en-US" noProof="0"/>
              <a:t>apply round image of the person </a:t>
            </a:r>
          </a:p>
        </p:txBody>
      </p:sp>
    </p:spTree>
    <p:extLst>
      <p:ext uri="{BB962C8B-B14F-4D97-AF65-F5344CB8AC3E}">
        <p14:creationId xmlns:p14="http://schemas.microsoft.com/office/powerpoint/2010/main" val="1974688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431623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End slide with image ">
    <p:bg>
      <p:bgPr>
        <a:solidFill>
          <a:schemeClr val="bg1"/>
        </a:solidFill>
        <a:effectLst/>
      </p:bgPr>
    </p:bg>
    <p:spTree>
      <p:nvGrpSpPr>
        <p:cNvPr id="1" name=""/>
        <p:cNvGrpSpPr/>
        <p:nvPr/>
      </p:nvGrpSpPr>
      <p:grpSpPr>
        <a:xfrm>
          <a:off x="0" y="0"/>
          <a:ext cx="0" cy="0"/>
          <a:chOff x="0" y="0"/>
          <a:chExt cx="0" cy="0"/>
        </a:xfrm>
      </p:grpSpPr>
      <p:pic>
        <p:nvPicPr>
          <p:cNvPr id="3" name="Picture 2" descr="A lake with a mountain in the background&#10;&#10;Description automatically generated">
            <a:extLst>
              <a:ext uri="{FF2B5EF4-FFF2-40B4-BE49-F238E27FC236}">
                <a16:creationId xmlns:a16="http://schemas.microsoft.com/office/drawing/2014/main" id="{CC66F556-04C9-EE4E-B9CC-E582828EE569}"/>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6" name="Text Placeholder 11">
            <a:extLst>
              <a:ext uri="{FF2B5EF4-FFF2-40B4-BE49-F238E27FC236}">
                <a16:creationId xmlns:a16="http://schemas.microsoft.com/office/drawing/2014/main" id="{5051B260-3B9B-5241-A760-D853214DD9D9}"/>
              </a:ext>
            </a:extLst>
          </p:cNvPr>
          <p:cNvSpPr>
            <a:spLocks noGrp="1"/>
          </p:cNvSpPr>
          <p:nvPr>
            <p:ph type="body" sz="quarter" idx="11" hasCustomPrompt="1"/>
          </p:nvPr>
        </p:nvSpPr>
        <p:spPr>
          <a:xfrm>
            <a:off x="4103686" y="5782621"/>
            <a:ext cx="3984625" cy="509587"/>
          </a:xfrm>
          <a:prstGeom prst="rect">
            <a:avLst/>
          </a:prstGeom>
        </p:spPr>
        <p:txBody>
          <a:bodyPr/>
          <a:lstStyle>
            <a:lvl1pPr marL="0" indent="0" algn="ctr">
              <a:buNone/>
              <a:defRPr sz="2000">
                <a:solidFill>
                  <a:srgbClr val="2B2A2A"/>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noProof="0"/>
              <a:t>Your email or thanks note</a:t>
            </a:r>
          </a:p>
        </p:txBody>
      </p:sp>
      <p:pic>
        <p:nvPicPr>
          <p:cNvPr id="7" name="Picture 6" descr="A picture containing food, drawing&#10;&#10;Description automatically generated">
            <a:extLst>
              <a:ext uri="{FF2B5EF4-FFF2-40B4-BE49-F238E27FC236}">
                <a16:creationId xmlns:a16="http://schemas.microsoft.com/office/drawing/2014/main" id="{454800BF-41A1-6646-B39F-1F31FFE52E37}"/>
              </a:ext>
            </a:extLst>
          </p:cNvPr>
          <p:cNvPicPr>
            <a:picLocks noChangeAspect="1"/>
          </p:cNvPicPr>
          <p:nvPr userDrawn="1"/>
        </p:nvPicPr>
        <p:blipFill>
          <a:blip r:embed="rId3"/>
          <a:stretch>
            <a:fillRect/>
          </a:stretch>
        </p:blipFill>
        <p:spPr>
          <a:xfrm>
            <a:off x="3370195" y="2084472"/>
            <a:ext cx="5451608" cy="1613676"/>
          </a:xfrm>
          <a:prstGeom prst="rect">
            <a:avLst/>
          </a:prstGeom>
        </p:spPr>
      </p:pic>
    </p:spTree>
    <p:extLst>
      <p:ext uri="{BB962C8B-B14F-4D97-AF65-F5344CB8AC3E}">
        <p14:creationId xmlns:p14="http://schemas.microsoft.com/office/powerpoint/2010/main" val="820202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End slide ">
    <p:bg>
      <p:bgPr>
        <a:solidFill>
          <a:srgbClr val="A7D4DE"/>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5051B260-3B9B-5241-A760-D853214DD9D9}"/>
              </a:ext>
            </a:extLst>
          </p:cNvPr>
          <p:cNvSpPr>
            <a:spLocks noGrp="1"/>
          </p:cNvSpPr>
          <p:nvPr>
            <p:ph type="body" sz="quarter" idx="11" hasCustomPrompt="1"/>
          </p:nvPr>
        </p:nvSpPr>
        <p:spPr>
          <a:xfrm>
            <a:off x="4103687" y="4035218"/>
            <a:ext cx="3984625" cy="509587"/>
          </a:xfrm>
          <a:prstGeom prst="rect">
            <a:avLst/>
          </a:prstGeom>
        </p:spPr>
        <p:txBody>
          <a:bodyPr/>
          <a:lstStyle>
            <a:lvl1pPr marL="0" indent="0" algn="ctr">
              <a:buNone/>
              <a:defRPr sz="2000">
                <a:solidFill>
                  <a:srgbClr val="2B2A2A"/>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noProof="0"/>
              <a:t>Your email or thanks note</a:t>
            </a:r>
          </a:p>
        </p:txBody>
      </p:sp>
      <p:pic>
        <p:nvPicPr>
          <p:cNvPr id="7" name="Picture 6" descr="A picture containing food, drawing&#10;&#10;Description automatically generated">
            <a:extLst>
              <a:ext uri="{FF2B5EF4-FFF2-40B4-BE49-F238E27FC236}">
                <a16:creationId xmlns:a16="http://schemas.microsoft.com/office/drawing/2014/main" id="{454800BF-41A1-6646-B39F-1F31FFE52E37}"/>
              </a:ext>
            </a:extLst>
          </p:cNvPr>
          <p:cNvPicPr>
            <a:picLocks noChangeAspect="1"/>
          </p:cNvPicPr>
          <p:nvPr userDrawn="1"/>
        </p:nvPicPr>
        <p:blipFill>
          <a:blip r:embed="rId2"/>
          <a:stretch>
            <a:fillRect/>
          </a:stretch>
        </p:blipFill>
        <p:spPr>
          <a:xfrm>
            <a:off x="3370195" y="2331389"/>
            <a:ext cx="5451608" cy="1613676"/>
          </a:xfrm>
          <a:prstGeom prst="rect">
            <a:avLst/>
          </a:prstGeom>
        </p:spPr>
      </p:pic>
    </p:spTree>
    <p:extLst>
      <p:ext uri="{BB962C8B-B14F-4D97-AF65-F5344CB8AC3E}">
        <p14:creationId xmlns:p14="http://schemas.microsoft.com/office/powerpoint/2010/main" val="3058793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End slide ">
    <p:bg>
      <p:bgPr>
        <a:solidFill>
          <a:srgbClr val="005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76CC6F-AA83-4044-A1F5-AEE6C3D2AB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82989" y="600393"/>
            <a:ext cx="5426022" cy="3149524"/>
          </a:xfrm>
          <a:prstGeom prst="rect">
            <a:avLst/>
          </a:prstGeom>
        </p:spPr>
      </p:pic>
      <p:sp>
        <p:nvSpPr>
          <p:cNvPr id="9" name="Text Placeholder 11">
            <a:extLst>
              <a:ext uri="{FF2B5EF4-FFF2-40B4-BE49-F238E27FC236}">
                <a16:creationId xmlns:a16="http://schemas.microsoft.com/office/drawing/2014/main" id="{92B735A7-48F5-4341-8454-99D26A33E9AD}"/>
              </a:ext>
            </a:extLst>
          </p:cNvPr>
          <p:cNvSpPr>
            <a:spLocks noGrp="1"/>
          </p:cNvSpPr>
          <p:nvPr>
            <p:ph type="body" sz="quarter" idx="11" hasCustomPrompt="1"/>
          </p:nvPr>
        </p:nvSpPr>
        <p:spPr>
          <a:xfrm>
            <a:off x="4103687" y="4035218"/>
            <a:ext cx="3984625" cy="509587"/>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a:t>Your ema</a:t>
            </a:r>
            <a:r>
              <a:rPr lang="en-US" noProof="0" err="1"/>
              <a:t>il</a:t>
            </a:r>
            <a:r>
              <a:rPr lang="en-US" noProof="0"/>
              <a:t> </a:t>
            </a:r>
            <a:r>
              <a:rPr lang="en-US"/>
              <a:t>or thanks note</a:t>
            </a:r>
          </a:p>
        </p:txBody>
      </p:sp>
    </p:spTree>
    <p:extLst>
      <p:ext uri="{BB962C8B-B14F-4D97-AF65-F5344CB8AC3E}">
        <p14:creationId xmlns:p14="http://schemas.microsoft.com/office/powerpoint/2010/main" val="21167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1"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5. Title slide with image">
    <p:spTree>
      <p:nvGrpSpPr>
        <p:cNvPr id="1" name=""/>
        <p:cNvGrpSpPr/>
        <p:nvPr/>
      </p:nvGrpSpPr>
      <p:grpSpPr>
        <a:xfrm>
          <a:off x="0" y="0"/>
          <a:ext cx="0" cy="0"/>
          <a:chOff x="0" y="0"/>
          <a:chExt cx="0" cy="0"/>
        </a:xfrm>
      </p:grpSpPr>
      <p:pic>
        <p:nvPicPr>
          <p:cNvPr id="5" name="Picture 4" descr="A view of a rocky mountain&#10;&#10;Description automatically generated">
            <a:extLst>
              <a:ext uri="{FF2B5EF4-FFF2-40B4-BE49-F238E27FC236}">
                <a16:creationId xmlns:a16="http://schemas.microsoft.com/office/drawing/2014/main" id="{849FE651-E454-5743-A731-F798ED23FA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69829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5. Title slide with image">
    <p:spTree>
      <p:nvGrpSpPr>
        <p:cNvPr id="1" name=""/>
        <p:cNvGrpSpPr/>
        <p:nvPr/>
      </p:nvGrpSpPr>
      <p:grpSpPr>
        <a:xfrm>
          <a:off x="0" y="0"/>
          <a:ext cx="0" cy="0"/>
          <a:chOff x="0" y="0"/>
          <a:chExt cx="0" cy="0"/>
        </a:xfrm>
      </p:grpSpPr>
      <p:pic>
        <p:nvPicPr>
          <p:cNvPr id="5" name="Picture 4" descr="A close up of a snow covered mountain&#10;&#10;Description automatically generated">
            <a:extLst>
              <a:ext uri="{FF2B5EF4-FFF2-40B4-BE49-F238E27FC236}">
                <a16:creationId xmlns:a16="http://schemas.microsoft.com/office/drawing/2014/main" id="{0B67C007-7459-2048-8E50-8DE38701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Oval 5">
            <a:extLst>
              <a:ext uri="{FF2B5EF4-FFF2-40B4-BE49-F238E27FC236}">
                <a16:creationId xmlns:a16="http://schemas.microsoft.com/office/drawing/2014/main" id="{C877872B-57B5-1848-8EE4-F29B77FFCF5E}"/>
              </a:ext>
            </a:extLst>
          </p:cNvPr>
          <p:cNvSpPr/>
          <p:nvPr userDrawn="1"/>
        </p:nvSpPr>
        <p:spPr>
          <a:xfrm>
            <a:off x="3514164" y="5273403"/>
            <a:ext cx="4912659" cy="1314369"/>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391095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94764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Desvider slide">
    <p:bg>
      <p:bgPr>
        <a:solidFill>
          <a:srgbClr val="005E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5" name="Picture 4">
            <a:extLst>
              <a:ext uri="{FF2B5EF4-FFF2-40B4-BE49-F238E27FC236}">
                <a16:creationId xmlns:a16="http://schemas.microsoft.com/office/drawing/2014/main" id="{502F3AA1-D12E-3649-A14A-438E45D68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075861"/>
            <a:ext cx="2658094" cy="2658094"/>
          </a:xfrm>
          <a:prstGeom prst="rect">
            <a:avLst/>
          </a:prstGeom>
        </p:spPr>
      </p:pic>
    </p:spTree>
    <p:extLst>
      <p:ext uri="{BB962C8B-B14F-4D97-AF65-F5344CB8AC3E}">
        <p14:creationId xmlns:p14="http://schemas.microsoft.com/office/powerpoint/2010/main" val="303676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 Desvider slide">
    <p:bg>
      <p:bgPr>
        <a:solidFill>
          <a:srgbClr val="FC8B5F"/>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A9E7641-40BE-0843-91A4-1E7F2E52148F}"/>
              </a:ext>
            </a:extLst>
          </p:cNvPr>
          <p:cNvSpPr/>
          <p:nvPr userDrawn="1"/>
        </p:nvSpPr>
        <p:spPr>
          <a:xfrm>
            <a:off x="3343257" y="-1678918"/>
            <a:ext cx="10341148" cy="10341148"/>
          </a:xfrm>
          <a:prstGeom prst="ellipse">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Lato" panose="020F0502020204030203" pitchFamily="34" charset="77"/>
            </a:endParaRPr>
          </a:p>
        </p:txBody>
      </p:sp>
      <p:pic>
        <p:nvPicPr>
          <p:cNvPr id="9" name="Picture 8">
            <a:extLst>
              <a:ext uri="{FF2B5EF4-FFF2-40B4-BE49-F238E27FC236}">
                <a16:creationId xmlns:a16="http://schemas.microsoft.com/office/drawing/2014/main" id="{5E1C147A-5D0F-5F42-A0BF-89407D84BC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451878" y="-582450"/>
            <a:ext cx="10590181" cy="8392051"/>
          </a:xfrm>
          <a:prstGeom prst="rect">
            <a:avLst/>
          </a:prstGeom>
        </p:spPr>
      </p:pic>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a:xfrm>
            <a:off x="519953" y="3065685"/>
            <a:ext cx="7305386" cy="851941"/>
          </a:xfrm>
        </p:spPr>
        <p:txBody>
          <a:bodyPr>
            <a:noAutofit/>
          </a:bodyPr>
          <a:lstStyle>
            <a:lvl1pPr>
              <a:defRPr sz="3200" b="1" i="0">
                <a:latin typeface="Arial Black" panose="020B0604020202020204" pitchFamily="34" charset="0"/>
                <a:cs typeface="Arial Black" panose="020B0604020202020204" pitchFamily="34" charset="0"/>
              </a:defRPr>
            </a:lvl1pPr>
          </a:lstStyle>
          <a:p>
            <a:r>
              <a:rPr lang="en-GB"/>
              <a:t>CLICK TO EDIT HEADER</a:t>
            </a:r>
            <a:endParaRPr lang="en-DK"/>
          </a:p>
        </p:txBody>
      </p:sp>
    </p:spTree>
    <p:extLst>
      <p:ext uri="{BB962C8B-B14F-4D97-AF65-F5344CB8AC3E}">
        <p14:creationId xmlns:p14="http://schemas.microsoft.com/office/powerpoint/2010/main" val="20159711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26919"/>
            <a:ext cx="10515600" cy="4082547"/>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Rectangle 6">
            <a:extLst>
              <a:ext uri="{FF2B5EF4-FFF2-40B4-BE49-F238E27FC236}">
                <a16:creationId xmlns:a16="http://schemas.microsoft.com/office/drawing/2014/main" id="{10738A16-FFCE-3249-9671-32EABF0566DF}"/>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F50CACA0-946B-3C45-8394-297FF7864893}"/>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6E01DB65-1F11-6C4C-A1C3-F7F52614AFA3}"/>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 9">
            <a:extLst>
              <a:ext uri="{FF2B5EF4-FFF2-40B4-BE49-F238E27FC236}">
                <a16:creationId xmlns:a16="http://schemas.microsoft.com/office/drawing/2014/main" id="{CCF04D0F-AD48-9049-84D5-4BB17DE67A11}"/>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10">
            <a:extLst>
              <a:ext uri="{FF2B5EF4-FFF2-40B4-BE49-F238E27FC236}">
                <a16:creationId xmlns:a16="http://schemas.microsoft.com/office/drawing/2014/main" id="{73AEF61F-FDD8-2B41-B5A2-95CDB95CE8EE}"/>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2" name="Rectangle 11">
            <a:extLst>
              <a:ext uri="{FF2B5EF4-FFF2-40B4-BE49-F238E27FC236}">
                <a16:creationId xmlns:a16="http://schemas.microsoft.com/office/drawing/2014/main" id="{3549207F-DAEE-AA4C-A038-A7E8576242F1}"/>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3" name="TextBox 12">
            <a:extLst>
              <a:ext uri="{FF2B5EF4-FFF2-40B4-BE49-F238E27FC236}">
                <a16:creationId xmlns:a16="http://schemas.microsoft.com/office/drawing/2014/main" id="{7055B432-8FE6-DA48-91AC-09ED219A234B}"/>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5B5BEED-686D-7343-ABEE-97DC31D8B18C}"/>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9294A64-9811-5F44-9F09-EE4C0C947F77}"/>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39D7BB8-B828-514A-82E7-C17238CEB807}"/>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DE8D7AC-3876-3941-AAF9-E10059035E3A}"/>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18" name="TextBox 17">
            <a:extLst>
              <a:ext uri="{FF2B5EF4-FFF2-40B4-BE49-F238E27FC236}">
                <a16:creationId xmlns:a16="http://schemas.microsoft.com/office/drawing/2014/main" id="{D391F3F1-9585-2246-AE67-C91D3528E4F4}"/>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19" name="TextBox 18">
            <a:extLst>
              <a:ext uri="{FF2B5EF4-FFF2-40B4-BE49-F238E27FC236}">
                <a16:creationId xmlns:a16="http://schemas.microsoft.com/office/drawing/2014/main" id="{50675982-D877-784C-84E8-3FFF5C12DDAE}"/>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20" name="TextBox 19">
            <a:extLst>
              <a:ext uri="{FF2B5EF4-FFF2-40B4-BE49-F238E27FC236}">
                <a16:creationId xmlns:a16="http://schemas.microsoft.com/office/drawing/2014/main" id="{85BF6FB0-CD73-AC4E-8A05-E5CEB9ABECEA}"/>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pic>
        <p:nvPicPr>
          <p:cNvPr id="23" name="Picture 22" descr="A picture containing food, drawing&#10;&#10;Description automatically generated">
            <a:extLst>
              <a:ext uri="{FF2B5EF4-FFF2-40B4-BE49-F238E27FC236}">
                <a16:creationId xmlns:a16="http://schemas.microsoft.com/office/drawing/2014/main" id="{3271CDCE-E0FC-1548-A865-AFE236FEF31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766953" y="5709466"/>
            <a:ext cx="2658094" cy="786796"/>
          </a:xfrm>
          <a:prstGeom prst="rect">
            <a:avLst/>
          </a:prstGeom>
        </p:spPr>
      </p:pic>
      <p:sp>
        <p:nvSpPr>
          <p:cNvPr id="21" name="Rectangle 20">
            <a:extLst>
              <a:ext uri="{FF2B5EF4-FFF2-40B4-BE49-F238E27FC236}">
                <a16:creationId xmlns:a16="http://schemas.microsoft.com/office/drawing/2014/main" id="{2FA614F8-8306-8F47-9C00-9BB291B4F0D2}"/>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ctangle 21">
            <a:extLst>
              <a:ext uri="{FF2B5EF4-FFF2-40B4-BE49-F238E27FC236}">
                <a16:creationId xmlns:a16="http://schemas.microsoft.com/office/drawing/2014/main" id="{10AD332B-DFDE-204C-8ED4-F05FF7783B5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120516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9" r:id="rId5"/>
    <p:sldLayoutId id="2147483718" r:id="rId6"/>
    <p:sldLayoutId id="2147483715" r:id="rId7"/>
    <p:sldLayoutId id="2147483716" r:id="rId8"/>
    <p:sldLayoutId id="2147483717" r:id="rId9"/>
    <p:sldLayoutId id="2147483731" r:id="rId10"/>
    <p:sldLayoutId id="2147483734" r:id="rId11"/>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03169"/>
            <a:ext cx="10515600" cy="4526169"/>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pic>
        <p:nvPicPr>
          <p:cNvPr id="21" name="Picture 20" descr="A picture containing food, drawing&#10;&#10;Description automatically generated">
            <a:extLst>
              <a:ext uri="{FF2B5EF4-FFF2-40B4-BE49-F238E27FC236}">
                <a16:creationId xmlns:a16="http://schemas.microsoft.com/office/drawing/2014/main" id="{4C0C7E06-CE98-7649-A00A-BBEA76FF8BF0}"/>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9954491" y="6103813"/>
            <a:ext cx="1576172" cy="466547"/>
          </a:xfrm>
          <a:prstGeom prst="rect">
            <a:avLst/>
          </a:prstGeom>
        </p:spPr>
      </p:pic>
      <p:sp>
        <p:nvSpPr>
          <p:cNvPr id="23" name="Rectangle 22">
            <a:extLst>
              <a:ext uri="{FF2B5EF4-FFF2-40B4-BE49-F238E27FC236}">
                <a16:creationId xmlns:a16="http://schemas.microsoft.com/office/drawing/2014/main" id="{97FD7A36-71F2-B74C-9DD8-C25E45227AC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F4F8E051-7251-DD41-AA23-7BDC198DBA6F}"/>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ctangle 24">
            <a:extLst>
              <a:ext uri="{FF2B5EF4-FFF2-40B4-BE49-F238E27FC236}">
                <a16:creationId xmlns:a16="http://schemas.microsoft.com/office/drawing/2014/main" id="{3CA93D64-C028-4742-A067-1DB8E1397188}"/>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ctangle 25">
            <a:extLst>
              <a:ext uri="{FF2B5EF4-FFF2-40B4-BE49-F238E27FC236}">
                <a16:creationId xmlns:a16="http://schemas.microsoft.com/office/drawing/2014/main" id="{E111DA55-D47F-494B-84DD-0A4445D17FAA}"/>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ctangle 26">
            <a:extLst>
              <a:ext uri="{FF2B5EF4-FFF2-40B4-BE49-F238E27FC236}">
                <a16:creationId xmlns:a16="http://schemas.microsoft.com/office/drawing/2014/main" id="{2CD26FCE-18CD-FB4D-933D-AD0608B64F00}"/>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8" name="Rectangle 27">
            <a:extLst>
              <a:ext uri="{FF2B5EF4-FFF2-40B4-BE49-F238E27FC236}">
                <a16:creationId xmlns:a16="http://schemas.microsoft.com/office/drawing/2014/main" id="{A4E73E26-A1C9-D948-9E0D-0FA8547D070E}"/>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9" name="TextBox 28">
            <a:extLst>
              <a:ext uri="{FF2B5EF4-FFF2-40B4-BE49-F238E27FC236}">
                <a16:creationId xmlns:a16="http://schemas.microsoft.com/office/drawing/2014/main" id="{F7A5F88C-E01D-B444-A950-AAF34A2AD54E}"/>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38C4F98-21E6-1448-A966-99CA480D9674}"/>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9A517BF-0AED-0F43-B1CF-2CCCCB138059}"/>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A0A50ED-7305-004D-892B-A49D10C143AF}"/>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A8D908F-DF09-FA4A-B0C2-BD12AA463395}"/>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34" name="TextBox 33">
            <a:extLst>
              <a:ext uri="{FF2B5EF4-FFF2-40B4-BE49-F238E27FC236}">
                <a16:creationId xmlns:a16="http://schemas.microsoft.com/office/drawing/2014/main" id="{3DF099D6-CFFE-3545-909F-18C43A01F14D}"/>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35" name="TextBox 34">
            <a:extLst>
              <a:ext uri="{FF2B5EF4-FFF2-40B4-BE49-F238E27FC236}">
                <a16:creationId xmlns:a16="http://schemas.microsoft.com/office/drawing/2014/main" id="{F6BAB7FB-01F4-FC4B-8E3C-785F6311684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36" name="TextBox 35">
            <a:extLst>
              <a:ext uri="{FF2B5EF4-FFF2-40B4-BE49-F238E27FC236}">
                <a16:creationId xmlns:a16="http://schemas.microsoft.com/office/drawing/2014/main" id="{9965AABE-A6F9-3843-8B43-7C44619D183C}"/>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sp>
        <p:nvSpPr>
          <p:cNvPr id="37" name="Rectangle 36">
            <a:extLst>
              <a:ext uri="{FF2B5EF4-FFF2-40B4-BE49-F238E27FC236}">
                <a16:creationId xmlns:a16="http://schemas.microsoft.com/office/drawing/2014/main" id="{A976CE9D-33F4-EE40-A7E2-F0AC9563B0D4}"/>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ctangle 37">
            <a:extLst>
              <a:ext uri="{FF2B5EF4-FFF2-40B4-BE49-F238E27FC236}">
                <a16:creationId xmlns:a16="http://schemas.microsoft.com/office/drawing/2014/main" id="{4E29C80A-80D0-2241-B78B-9AA6A503E691}"/>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07062801"/>
      </p:ext>
    </p:extLst>
  </p:cSld>
  <p:clrMap bg1="lt1" tx1="dk1" bg2="lt2" tx2="dk2" accent1="accent1" accent2="accent2" accent3="accent3" accent4="accent4" accent5="accent5" accent6="accent6" hlink="hlink" folHlink="folHlink"/>
  <p:sldLayoutIdLst>
    <p:sldLayoutId id="2147483660" r:id="rId1"/>
    <p:sldLayoutId id="2147483721" r:id="rId2"/>
    <p:sldLayoutId id="2147483720" r:id="rId3"/>
    <p:sldLayoutId id="2147483662" r:id="rId4"/>
    <p:sldLayoutId id="2147483663" r:id="rId5"/>
    <p:sldLayoutId id="2147483665" r:id="rId6"/>
    <p:sldLayoutId id="2147483691" r:id="rId7"/>
    <p:sldLayoutId id="2147483666" r:id="rId8"/>
    <p:sldLayoutId id="2147483673" r:id="rId9"/>
    <p:sldLayoutId id="2147483674" r:id="rId10"/>
    <p:sldLayoutId id="2147483667" r:id="rId11"/>
    <p:sldLayoutId id="2147483676" r:id="rId12"/>
    <p:sldLayoutId id="2147483677" r:id="rId13"/>
    <p:sldLayoutId id="2147483722" r:id="rId14"/>
    <p:sldLayoutId id="2147483679" r:id="rId15"/>
    <p:sldLayoutId id="2147483680" r:id="rId16"/>
    <p:sldLayoutId id="2147483723" r:id="rId17"/>
    <p:sldLayoutId id="2147483733" r:id="rId18"/>
    <p:sldLayoutId id="2147483681" r:id="rId19"/>
    <p:sldLayoutId id="2147483682" r:id="rId20"/>
    <p:sldLayoutId id="2147483683" r:id="rId21"/>
    <p:sldLayoutId id="2147483684" r:id="rId22"/>
    <p:sldLayoutId id="2147483675" r:id="rId23"/>
    <p:sldLayoutId id="2147483686" r:id="rId24"/>
    <p:sldLayoutId id="2147483687" r:id="rId25"/>
    <p:sldLayoutId id="2147483688" r:id="rId26"/>
    <p:sldLayoutId id="2147483689" r:id="rId27"/>
    <p:sldLayoutId id="2147483690" r:id="rId28"/>
    <p:sldLayoutId id="2147483685" r:id="rId29"/>
    <p:sldLayoutId id="2147483692" r:id="rId30"/>
    <p:sldLayoutId id="2147483693" r:id="rId31"/>
    <p:sldLayoutId id="2147483736" r:id="rId32"/>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86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6EC3F1-D682-0748-B446-F4D23993D4F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ctangle 2">
            <a:extLst>
              <a:ext uri="{FF2B5EF4-FFF2-40B4-BE49-F238E27FC236}">
                <a16:creationId xmlns:a16="http://schemas.microsoft.com/office/drawing/2014/main" id="{8FFC57DF-F311-4246-8982-48FA6C915768}"/>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ctangle 3">
            <a:extLst>
              <a:ext uri="{FF2B5EF4-FFF2-40B4-BE49-F238E27FC236}">
                <a16:creationId xmlns:a16="http://schemas.microsoft.com/office/drawing/2014/main" id="{9904A51B-FAC4-B645-B516-05C89185E4D1}"/>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ctangle 4">
            <a:extLst>
              <a:ext uri="{FF2B5EF4-FFF2-40B4-BE49-F238E27FC236}">
                <a16:creationId xmlns:a16="http://schemas.microsoft.com/office/drawing/2014/main" id="{C3CFED67-4D3B-714E-A097-A2BFBF9056CD}"/>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5">
            <a:extLst>
              <a:ext uri="{FF2B5EF4-FFF2-40B4-BE49-F238E27FC236}">
                <a16:creationId xmlns:a16="http://schemas.microsoft.com/office/drawing/2014/main" id="{96535B52-3BE2-0941-B0D7-076CBED500FD}"/>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7" name="Rectangle 6">
            <a:extLst>
              <a:ext uri="{FF2B5EF4-FFF2-40B4-BE49-F238E27FC236}">
                <a16:creationId xmlns:a16="http://schemas.microsoft.com/office/drawing/2014/main" id="{DB75E5A7-9EF0-284E-999B-6BF3841D62B5}"/>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8" name="TextBox 7">
            <a:extLst>
              <a:ext uri="{FF2B5EF4-FFF2-40B4-BE49-F238E27FC236}">
                <a16:creationId xmlns:a16="http://schemas.microsoft.com/office/drawing/2014/main" id="{08BF843A-0A3D-4549-9192-97CC64258899}"/>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E1A366B-93D7-3040-83D4-920C620B4160}"/>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0967D64-1167-674B-A56F-0631EA9B72C7}"/>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B1EE735-30BC-4444-B538-28148A76082D}"/>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78FAF33-6635-044F-9B7B-431E6CB14CE0}"/>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13" name="TextBox 12">
            <a:extLst>
              <a:ext uri="{FF2B5EF4-FFF2-40B4-BE49-F238E27FC236}">
                <a16:creationId xmlns:a16="http://schemas.microsoft.com/office/drawing/2014/main" id="{B126E807-2D84-004E-8587-C8F95FED1474}"/>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14" name="TextBox 13">
            <a:extLst>
              <a:ext uri="{FF2B5EF4-FFF2-40B4-BE49-F238E27FC236}">
                <a16:creationId xmlns:a16="http://schemas.microsoft.com/office/drawing/2014/main" id="{74EA6582-E0B8-3847-9364-FEA7F5A45BF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15" name="TextBox 14">
            <a:extLst>
              <a:ext uri="{FF2B5EF4-FFF2-40B4-BE49-F238E27FC236}">
                <a16:creationId xmlns:a16="http://schemas.microsoft.com/office/drawing/2014/main" id="{0E1CEB5E-3727-5C4C-98F7-4CE9FBEFDF69}"/>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sp>
        <p:nvSpPr>
          <p:cNvPr id="16" name="Rectangle 15">
            <a:extLst>
              <a:ext uri="{FF2B5EF4-FFF2-40B4-BE49-F238E27FC236}">
                <a16:creationId xmlns:a16="http://schemas.microsoft.com/office/drawing/2014/main" id="{E24B1285-D46E-AD45-8F1C-321C951F4C27}"/>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ctangle 16">
            <a:extLst>
              <a:ext uri="{FF2B5EF4-FFF2-40B4-BE49-F238E27FC236}">
                <a16:creationId xmlns:a16="http://schemas.microsoft.com/office/drawing/2014/main" id="{CBAF3F29-B545-484E-B07D-D4C4B376CCA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87924503"/>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0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9335-0B0A-476C-AB0D-64E67EF7D022}"/>
              </a:ext>
            </a:extLst>
          </p:cNvPr>
          <p:cNvSpPr>
            <a:spLocks noGrp="1"/>
          </p:cNvSpPr>
          <p:nvPr>
            <p:ph type="ctrTitle"/>
          </p:nvPr>
        </p:nvSpPr>
        <p:spPr/>
        <p:txBody>
          <a:bodyPr/>
          <a:lstStyle/>
          <a:p>
            <a:r>
              <a:rPr lang="en-US" dirty="0" err="1"/>
              <a:t>Beschreibung</a:t>
            </a:r>
            <a:r>
              <a:rPr lang="en-US" dirty="0"/>
              <a:t> der </a:t>
            </a:r>
            <a:r>
              <a:rPr lang="en-US" dirty="0" err="1"/>
              <a:t>Lösung</a:t>
            </a:r>
            <a:endParaRPr lang="en-US" dirty="0"/>
          </a:p>
        </p:txBody>
      </p:sp>
      <p:sp>
        <p:nvSpPr>
          <p:cNvPr id="3" name="Subtitle 2">
            <a:extLst>
              <a:ext uri="{FF2B5EF4-FFF2-40B4-BE49-F238E27FC236}">
                <a16:creationId xmlns:a16="http://schemas.microsoft.com/office/drawing/2014/main" id="{CA749DCA-AA19-4F4D-AE61-EB7A227F5637}"/>
              </a:ext>
            </a:extLst>
          </p:cNvPr>
          <p:cNvSpPr>
            <a:spLocks noGrp="1"/>
          </p:cNvSpPr>
          <p:nvPr>
            <p:ph type="subTitle" idx="1"/>
          </p:nvPr>
        </p:nvSpPr>
        <p:spPr/>
        <p:txBody>
          <a:bodyPr/>
          <a:lstStyle/>
          <a:p>
            <a:r>
              <a:rPr lang="en-US"/>
              <a:t>SuperOffice CRM</a:t>
            </a:r>
          </a:p>
        </p:txBody>
      </p:sp>
    </p:spTree>
    <p:extLst>
      <p:ext uri="{BB962C8B-B14F-4D97-AF65-F5344CB8AC3E}">
        <p14:creationId xmlns:p14="http://schemas.microsoft.com/office/powerpoint/2010/main" val="129504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820E0-19BD-443F-BF9E-CD3946F79DF1}"/>
              </a:ext>
            </a:extLst>
          </p:cNvPr>
          <p:cNvSpPr>
            <a:spLocks noGrp="1"/>
          </p:cNvSpPr>
          <p:nvPr>
            <p:ph type="title"/>
          </p:nvPr>
        </p:nvSpPr>
        <p:spPr/>
        <p:txBody>
          <a:bodyPr/>
          <a:lstStyle/>
          <a:p>
            <a:r>
              <a:rPr lang="de-DE" dirty="0"/>
              <a:t>Beschreibung der KPIs</a:t>
            </a:r>
          </a:p>
        </p:txBody>
      </p:sp>
      <p:sp>
        <p:nvSpPr>
          <p:cNvPr id="3" name="Inhaltsplatzhalter 2">
            <a:extLst>
              <a:ext uri="{FF2B5EF4-FFF2-40B4-BE49-F238E27FC236}">
                <a16:creationId xmlns:a16="http://schemas.microsoft.com/office/drawing/2014/main" id="{B00DB32E-A11A-49BD-B34F-E4B8310F3EAD}"/>
              </a:ext>
            </a:extLst>
          </p:cNvPr>
          <p:cNvSpPr>
            <a:spLocks noGrp="1"/>
          </p:cNvSpPr>
          <p:nvPr>
            <p:ph idx="1"/>
          </p:nvPr>
        </p:nvSpPr>
        <p:spPr/>
        <p:txBody>
          <a:bodyPr>
            <a:normAutofit/>
          </a:bodyPr>
          <a:lstStyle/>
          <a:p>
            <a:endParaRPr lang="de-DE"/>
          </a:p>
          <a:p>
            <a:r>
              <a:rPr lang="de-DE"/>
              <a:t>KPI 1:</a:t>
            </a:r>
          </a:p>
          <a:p>
            <a:endParaRPr lang="de-DE"/>
          </a:p>
          <a:p>
            <a:r>
              <a:rPr lang="de-DE"/>
              <a:t>KPI 2:</a:t>
            </a:r>
          </a:p>
          <a:p>
            <a:endParaRPr lang="de-DE"/>
          </a:p>
          <a:p>
            <a:r>
              <a:rPr lang="de-DE"/>
              <a:t>KPI 3:</a:t>
            </a:r>
          </a:p>
          <a:p>
            <a:endParaRPr lang="de-DE"/>
          </a:p>
          <a:p>
            <a:r>
              <a:rPr lang="de-DE"/>
              <a:t>KPI 4:</a:t>
            </a:r>
          </a:p>
        </p:txBody>
      </p:sp>
    </p:spTree>
    <p:extLst>
      <p:ext uri="{BB962C8B-B14F-4D97-AF65-F5344CB8AC3E}">
        <p14:creationId xmlns:p14="http://schemas.microsoft.com/office/powerpoint/2010/main" val="2226975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22A18-560E-4EF3-B79A-96A9641A7A3A}"/>
              </a:ext>
            </a:extLst>
          </p:cNvPr>
          <p:cNvSpPr>
            <a:spLocks noGrp="1"/>
          </p:cNvSpPr>
          <p:nvPr>
            <p:ph type="title"/>
          </p:nvPr>
        </p:nvSpPr>
        <p:spPr>
          <a:xfrm>
            <a:off x="1462014" y="900405"/>
            <a:ext cx="3522368" cy="2045508"/>
          </a:xfrm>
        </p:spPr>
        <p:txBody>
          <a:bodyPr>
            <a:noAutofit/>
          </a:bodyPr>
          <a:lstStyle/>
          <a:p>
            <a:r>
              <a:rPr lang="de-DE" sz="23198" dirty="0">
                <a:latin typeface="+mj-lt"/>
              </a:rPr>
              <a:t>2</a:t>
            </a:r>
          </a:p>
        </p:txBody>
      </p:sp>
      <p:sp>
        <p:nvSpPr>
          <p:cNvPr id="5" name="Inhaltsplatzhalter 4">
            <a:extLst>
              <a:ext uri="{FF2B5EF4-FFF2-40B4-BE49-F238E27FC236}">
                <a16:creationId xmlns:a16="http://schemas.microsoft.com/office/drawing/2014/main" id="{614EF072-3105-49D8-965C-FA6136D1FCEA}"/>
              </a:ext>
            </a:extLst>
          </p:cNvPr>
          <p:cNvSpPr>
            <a:spLocks noGrp="1"/>
          </p:cNvSpPr>
          <p:nvPr>
            <p:ph idx="4294967295"/>
          </p:nvPr>
        </p:nvSpPr>
        <p:spPr>
          <a:xfrm>
            <a:off x="4368007" y="900406"/>
            <a:ext cx="7640342" cy="6056987"/>
          </a:xfrm>
        </p:spPr>
        <p:txBody>
          <a:bodyPr>
            <a:normAutofit/>
          </a:bodyPr>
          <a:lstStyle/>
          <a:p>
            <a:pPr marL="0" indent="0">
              <a:buNone/>
            </a:pPr>
            <a:r>
              <a:rPr lang="de-DE" sz="2800" b="1" dirty="0">
                <a:solidFill>
                  <a:srgbClr val="005E58"/>
                </a:solidFill>
              </a:rPr>
              <a:t>Welche Prozesse sollen in </a:t>
            </a:r>
            <a:r>
              <a:rPr lang="en-US" sz="2800" b="1" dirty="0">
                <a:solidFill>
                  <a:srgbClr val="005E58"/>
                </a:solidFill>
              </a:rPr>
              <a:t>SuperOffice CRM </a:t>
            </a:r>
            <a:r>
              <a:rPr lang="en-US" sz="2800" b="1" dirty="0" err="1">
                <a:solidFill>
                  <a:srgbClr val="005E58"/>
                </a:solidFill>
              </a:rPr>
              <a:t>unterstützt</a:t>
            </a:r>
            <a:r>
              <a:rPr lang="en-US" sz="2800" b="1" dirty="0">
                <a:solidFill>
                  <a:srgbClr val="005E58"/>
                </a:solidFill>
              </a:rPr>
              <a:t> </a:t>
            </a:r>
            <a:r>
              <a:rPr lang="en-US" sz="2800" b="1" dirty="0" err="1">
                <a:solidFill>
                  <a:srgbClr val="005E58"/>
                </a:solidFill>
              </a:rPr>
              <a:t>werden</a:t>
            </a:r>
            <a:r>
              <a:rPr lang="en-US" sz="2800" b="1" dirty="0">
                <a:solidFill>
                  <a:srgbClr val="005E58"/>
                </a:solidFill>
              </a:rPr>
              <a:t>?</a:t>
            </a:r>
            <a:endParaRPr lang="de-DE" sz="2800" b="1" dirty="0">
              <a:solidFill>
                <a:srgbClr val="005E58"/>
              </a:solidFill>
            </a:endParaRPr>
          </a:p>
          <a:p>
            <a:pPr marL="0" indent="0">
              <a:buNone/>
            </a:pPr>
            <a:endParaRPr lang="nb-NO" sz="2400" b="1" dirty="0">
              <a:solidFill>
                <a:srgbClr val="005E58"/>
              </a:solidFill>
            </a:endParaRPr>
          </a:p>
          <a:p>
            <a:pPr marL="285721" indent="-285721"/>
            <a:r>
              <a:rPr lang="nb-NO" sz="2400" b="1" dirty="0" err="1">
                <a:solidFill>
                  <a:srgbClr val="005E58"/>
                </a:solidFill>
              </a:rPr>
              <a:t>Marketing</a:t>
            </a:r>
            <a:r>
              <a:rPr lang="nb-NO" sz="2400" b="1" dirty="0">
                <a:solidFill>
                  <a:srgbClr val="005E58"/>
                </a:solidFill>
              </a:rPr>
              <a:t>-</a:t>
            </a:r>
            <a:r>
              <a:rPr lang="de-DE" sz="2400" b="1" dirty="0">
                <a:solidFill>
                  <a:srgbClr val="005E58"/>
                </a:solidFill>
              </a:rPr>
              <a:t>Prozesse</a:t>
            </a:r>
            <a:r>
              <a:rPr lang="nb-NO" sz="2400" dirty="0">
                <a:solidFill>
                  <a:srgbClr val="005E58"/>
                </a:solidFill>
              </a:rPr>
              <a:t> </a:t>
            </a:r>
            <a:br>
              <a:rPr lang="nb-NO" sz="1900" dirty="0">
                <a:solidFill>
                  <a:srgbClr val="005E58"/>
                </a:solidFill>
              </a:rPr>
            </a:br>
            <a:r>
              <a:rPr lang="nb-NO" sz="1600" dirty="0">
                <a:solidFill>
                  <a:srgbClr val="005E58"/>
                </a:solidFill>
              </a:rPr>
              <a:t>Lead-</a:t>
            </a:r>
            <a:r>
              <a:rPr lang="nb-NO" sz="1600" dirty="0" err="1">
                <a:solidFill>
                  <a:srgbClr val="005E58"/>
                </a:solidFill>
              </a:rPr>
              <a:t>Generierung</a:t>
            </a:r>
            <a:r>
              <a:rPr lang="nb-NO" sz="1600" dirty="0">
                <a:solidFill>
                  <a:srgbClr val="005E58"/>
                </a:solidFill>
              </a:rPr>
              <a:t>, Kampagnen, </a:t>
            </a:r>
            <a:r>
              <a:rPr lang="nb-NO" sz="1600" dirty="0" err="1">
                <a:solidFill>
                  <a:srgbClr val="005E58"/>
                </a:solidFill>
              </a:rPr>
              <a:t>Mailings</a:t>
            </a:r>
            <a:r>
              <a:rPr lang="nb-NO" sz="1600" dirty="0">
                <a:solidFill>
                  <a:srgbClr val="005E58"/>
                </a:solidFill>
              </a:rPr>
              <a:t>, </a:t>
            </a:r>
            <a:r>
              <a:rPr lang="nb-NO" sz="1600" dirty="0" err="1">
                <a:solidFill>
                  <a:srgbClr val="005E58"/>
                </a:solidFill>
              </a:rPr>
              <a:t>Formulare</a:t>
            </a:r>
            <a:r>
              <a:rPr lang="nb-NO" sz="1600" dirty="0">
                <a:solidFill>
                  <a:srgbClr val="005E58"/>
                </a:solidFill>
              </a:rPr>
              <a:t>, Chat etc.</a:t>
            </a:r>
            <a:br>
              <a:rPr lang="nb-NO" sz="1600" dirty="0">
                <a:solidFill>
                  <a:srgbClr val="005E58"/>
                </a:solidFill>
              </a:rPr>
            </a:br>
            <a:endParaRPr lang="nb-NO" sz="1600" dirty="0">
              <a:solidFill>
                <a:srgbClr val="005E58"/>
              </a:solidFill>
            </a:endParaRPr>
          </a:p>
          <a:p>
            <a:pPr marL="285721" indent="-285721"/>
            <a:r>
              <a:rPr lang="nb-NO" sz="2400" b="1" dirty="0" err="1">
                <a:solidFill>
                  <a:srgbClr val="005E58"/>
                </a:solidFill>
              </a:rPr>
              <a:t>Vertriebs</a:t>
            </a:r>
            <a:r>
              <a:rPr lang="nb-NO" sz="2400" b="1" dirty="0">
                <a:solidFill>
                  <a:srgbClr val="005E58"/>
                </a:solidFill>
              </a:rPr>
              <a:t>-</a:t>
            </a:r>
            <a:r>
              <a:rPr lang="de-DE" sz="2400" b="1" dirty="0">
                <a:solidFill>
                  <a:srgbClr val="005E58"/>
                </a:solidFill>
              </a:rPr>
              <a:t>Prozesse</a:t>
            </a:r>
            <a:br>
              <a:rPr lang="nb-NO" sz="1900" dirty="0">
                <a:solidFill>
                  <a:srgbClr val="005E58"/>
                </a:solidFill>
              </a:rPr>
            </a:br>
            <a:r>
              <a:rPr lang="nb-NO" sz="1600" dirty="0" err="1">
                <a:solidFill>
                  <a:srgbClr val="005E58"/>
                </a:solidFill>
              </a:rPr>
              <a:t>Forecast</a:t>
            </a:r>
            <a:r>
              <a:rPr lang="nb-NO" sz="1600" dirty="0">
                <a:solidFill>
                  <a:srgbClr val="005E58"/>
                </a:solidFill>
              </a:rPr>
              <a:t>, Lead Management, </a:t>
            </a:r>
            <a:r>
              <a:rPr lang="nb-NO" sz="1600" dirty="0" err="1">
                <a:solidFill>
                  <a:srgbClr val="005E58"/>
                </a:solidFill>
              </a:rPr>
              <a:t>Opportunity</a:t>
            </a:r>
            <a:r>
              <a:rPr lang="nb-NO" sz="1600" dirty="0">
                <a:solidFill>
                  <a:srgbClr val="005E58"/>
                </a:solidFill>
              </a:rPr>
              <a:t> Management, </a:t>
            </a:r>
            <a:r>
              <a:rPr lang="nb-NO" sz="1600" dirty="0" err="1">
                <a:solidFill>
                  <a:srgbClr val="005E58"/>
                </a:solidFill>
              </a:rPr>
              <a:t>Angebote</a:t>
            </a:r>
            <a:r>
              <a:rPr lang="nb-NO" sz="1600" dirty="0">
                <a:solidFill>
                  <a:srgbClr val="005E58"/>
                </a:solidFill>
              </a:rPr>
              <a:t>, </a:t>
            </a:r>
            <a:br>
              <a:rPr lang="nb-NO" sz="1600" dirty="0">
                <a:solidFill>
                  <a:srgbClr val="005E58"/>
                </a:solidFill>
              </a:rPr>
            </a:br>
            <a:r>
              <a:rPr lang="nb-NO" sz="1600" dirty="0">
                <a:solidFill>
                  <a:srgbClr val="005E58"/>
                </a:solidFill>
              </a:rPr>
              <a:t>Pipeline Management, </a:t>
            </a:r>
            <a:r>
              <a:rPr lang="nb-NO" sz="1600" dirty="0" err="1">
                <a:solidFill>
                  <a:srgbClr val="005E58"/>
                </a:solidFill>
              </a:rPr>
              <a:t>Quote</a:t>
            </a:r>
            <a:r>
              <a:rPr lang="nb-NO" sz="1600" dirty="0">
                <a:solidFill>
                  <a:srgbClr val="005E58"/>
                </a:solidFill>
              </a:rPr>
              <a:t> to cash etc.</a:t>
            </a:r>
            <a:br>
              <a:rPr lang="nb-NO" sz="1900" dirty="0">
                <a:solidFill>
                  <a:srgbClr val="005E58"/>
                </a:solidFill>
              </a:rPr>
            </a:br>
            <a:endParaRPr lang="nb-NO" sz="1900" dirty="0">
              <a:solidFill>
                <a:srgbClr val="005E58"/>
              </a:solidFill>
            </a:endParaRPr>
          </a:p>
          <a:p>
            <a:pPr marL="285721" indent="-285721"/>
            <a:r>
              <a:rPr lang="nb-NO" sz="2400" b="1" dirty="0">
                <a:solidFill>
                  <a:srgbClr val="005E58"/>
                </a:solidFill>
              </a:rPr>
              <a:t>Service-</a:t>
            </a:r>
            <a:r>
              <a:rPr lang="de-DE" sz="2400" b="1" dirty="0">
                <a:solidFill>
                  <a:srgbClr val="005E58"/>
                </a:solidFill>
              </a:rPr>
              <a:t>Prozesse</a:t>
            </a:r>
            <a:r>
              <a:rPr lang="nb-NO" sz="2400" b="1" dirty="0">
                <a:solidFill>
                  <a:srgbClr val="005E58"/>
                </a:solidFill>
              </a:rPr>
              <a:t> </a:t>
            </a:r>
            <a:br>
              <a:rPr lang="nb-NO" sz="1900" b="1" dirty="0">
                <a:solidFill>
                  <a:srgbClr val="005E58"/>
                </a:solidFill>
              </a:rPr>
            </a:br>
            <a:r>
              <a:rPr lang="nb-NO" sz="1600" dirty="0" err="1">
                <a:solidFill>
                  <a:srgbClr val="005E58"/>
                </a:solidFill>
              </a:rPr>
              <a:t>Anfragen</a:t>
            </a:r>
            <a:r>
              <a:rPr lang="nb-NO" sz="1600" dirty="0">
                <a:solidFill>
                  <a:srgbClr val="005E58"/>
                </a:solidFill>
              </a:rPr>
              <a:t>- / </a:t>
            </a:r>
            <a:r>
              <a:rPr lang="nb-NO" sz="1600" dirty="0" err="1">
                <a:solidFill>
                  <a:srgbClr val="005E58"/>
                </a:solidFill>
              </a:rPr>
              <a:t>Ticketmanagement</a:t>
            </a:r>
            <a:r>
              <a:rPr lang="nb-NO" sz="1600" dirty="0">
                <a:solidFill>
                  <a:srgbClr val="005E58"/>
                </a:solidFill>
              </a:rPr>
              <a:t>, </a:t>
            </a:r>
            <a:r>
              <a:rPr lang="nb-NO" sz="1600" dirty="0" err="1">
                <a:solidFill>
                  <a:srgbClr val="005E58"/>
                </a:solidFill>
              </a:rPr>
              <a:t>Beschwerden</a:t>
            </a:r>
            <a:r>
              <a:rPr lang="nb-NO" sz="1600" dirty="0">
                <a:solidFill>
                  <a:srgbClr val="005E58"/>
                </a:solidFill>
              </a:rPr>
              <a:t>, </a:t>
            </a:r>
            <a:r>
              <a:rPr lang="nb-NO" sz="1600" dirty="0" err="1">
                <a:solidFill>
                  <a:srgbClr val="005E58"/>
                </a:solidFill>
              </a:rPr>
              <a:t>Außendienst</a:t>
            </a:r>
            <a:r>
              <a:rPr lang="nb-NO" sz="1600" dirty="0">
                <a:solidFill>
                  <a:srgbClr val="005E58"/>
                </a:solidFill>
              </a:rPr>
              <a:t>, IT-</a:t>
            </a:r>
            <a:r>
              <a:rPr lang="nb-NO" sz="1600" dirty="0" err="1">
                <a:solidFill>
                  <a:srgbClr val="005E58"/>
                </a:solidFill>
              </a:rPr>
              <a:t>Helpdesk</a:t>
            </a:r>
            <a:r>
              <a:rPr lang="nb-NO" sz="1600" dirty="0">
                <a:solidFill>
                  <a:srgbClr val="005E58"/>
                </a:solidFill>
              </a:rPr>
              <a:t>, </a:t>
            </a:r>
            <a:br>
              <a:rPr lang="nb-NO" sz="1600" dirty="0">
                <a:solidFill>
                  <a:srgbClr val="005E58"/>
                </a:solidFill>
              </a:rPr>
            </a:br>
            <a:r>
              <a:rPr lang="nb-NO" sz="1600" dirty="0" err="1">
                <a:solidFill>
                  <a:srgbClr val="005E58"/>
                </a:solidFill>
              </a:rPr>
              <a:t>Kundencenter</a:t>
            </a:r>
            <a:r>
              <a:rPr lang="nb-NO" sz="1600" dirty="0">
                <a:solidFill>
                  <a:srgbClr val="005E58"/>
                </a:solidFill>
              </a:rPr>
              <a:t>, FAQ etc.</a:t>
            </a:r>
            <a:br>
              <a:rPr lang="nb-NO" sz="1600" dirty="0">
                <a:solidFill>
                  <a:srgbClr val="005E58"/>
                </a:solidFill>
              </a:rPr>
            </a:br>
            <a:endParaRPr lang="nb-NO" sz="1600" dirty="0">
              <a:solidFill>
                <a:srgbClr val="005E58"/>
              </a:solidFill>
            </a:endParaRPr>
          </a:p>
          <a:p>
            <a:pPr marL="285721" indent="-285721"/>
            <a:r>
              <a:rPr lang="nb-NO" sz="2400" b="1" dirty="0" err="1">
                <a:solidFill>
                  <a:srgbClr val="005E58"/>
                </a:solidFill>
              </a:rPr>
              <a:t>Kundenprogramm</a:t>
            </a:r>
            <a:r>
              <a:rPr lang="nb-NO" sz="2400" b="1" dirty="0">
                <a:solidFill>
                  <a:srgbClr val="005E58"/>
                </a:solidFill>
              </a:rPr>
              <a:t> / </a:t>
            </a:r>
            <a:r>
              <a:rPr lang="nb-NO" sz="2400" b="1" dirty="0" err="1">
                <a:solidFill>
                  <a:srgbClr val="005E58"/>
                </a:solidFill>
              </a:rPr>
              <a:t>Loyalität</a:t>
            </a:r>
            <a:br>
              <a:rPr lang="nb-NO" sz="1900" dirty="0">
                <a:solidFill>
                  <a:srgbClr val="005E58"/>
                </a:solidFill>
              </a:rPr>
            </a:br>
            <a:r>
              <a:rPr lang="nb-NO" sz="1600" dirty="0" err="1">
                <a:solidFill>
                  <a:srgbClr val="005E58"/>
                </a:solidFill>
              </a:rPr>
              <a:t>Kundenkategorisierung</a:t>
            </a:r>
            <a:r>
              <a:rPr lang="nb-NO" sz="1600" dirty="0">
                <a:solidFill>
                  <a:srgbClr val="005E58"/>
                </a:solidFill>
              </a:rPr>
              <a:t> (</a:t>
            </a:r>
            <a:r>
              <a:rPr lang="nb-NO" sz="1600" dirty="0" err="1">
                <a:solidFill>
                  <a:srgbClr val="005E58"/>
                </a:solidFill>
              </a:rPr>
              <a:t>Wert</a:t>
            </a:r>
            <a:r>
              <a:rPr lang="nb-NO" sz="1600" dirty="0">
                <a:solidFill>
                  <a:srgbClr val="005E58"/>
                </a:solidFill>
              </a:rPr>
              <a:t>), </a:t>
            </a:r>
            <a:r>
              <a:rPr lang="nb-NO" sz="1600" dirty="0" err="1">
                <a:solidFill>
                  <a:srgbClr val="005E58"/>
                </a:solidFill>
              </a:rPr>
              <a:t>Aktivitäten</a:t>
            </a:r>
            <a:r>
              <a:rPr lang="nb-NO" sz="1600" dirty="0">
                <a:solidFill>
                  <a:srgbClr val="005E58"/>
                </a:solidFill>
              </a:rPr>
              <a:t>, </a:t>
            </a:r>
            <a:r>
              <a:rPr lang="nb-NO" sz="1600" dirty="0" err="1">
                <a:solidFill>
                  <a:srgbClr val="005E58"/>
                </a:solidFill>
              </a:rPr>
              <a:t>Kundenprogramm</a:t>
            </a:r>
            <a:r>
              <a:rPr lang="nb-NO" sz="1600" dirty="0">
                <a:solidFill>
                  <a:srgbClr val="005E58"/>
                </a:solidFill>
              </a:rPr>
              <a:t>, </a:t>
            </a:r>
            <a:br>
              <a:rPr lang="nb-NO" sz="1600" dirty="0">
                <a:solidFill>
                  <a:srgbClr val="005E58"/>
                </a:solidFill>
              </a:rPr>
            </a:br>
            <a:r>
              <a:rPr lang="nb-NO" sz="1600" dirty="0" err="1">
                <a:solidFill>
                  <a:srgbClr val="005E58"/>
                </a:solidFill>
              </a:rPr>
              <a:t>vernachlässigte</a:t>
            </a:r>
            <a:r>
              <a:rPr lang="nb-NO" sz="1600" dirty="0">
                <a:solidFill>
                  <a:srgbClr val="005E58"/>
                </a:solidFill>
              </a:rPr>
              <a:t> Kunden etc.</a:t>
            </a:r>
            <a:endParaRPr lang="de-DE" sz="1600" dirty="0">
              <a:solidFill>
                <a:srgbClr val="005E58"/>
              </a:solidFill>
            </a:endParaRPr>
          </a:p>
        </p:txBody>
      </p:sp>
      <p:sp>
        <p:nvSpPr>
          <p:cNvPr id="3" name="Textplatzhalter 2">
            <a:extLst>
              <a:ext uri="{FF2B5EF4-FFF2-40B4-BE49-F238E27FC236}">
                <a16:creationId xmlns:a16="http://schemas.microsoft.com/office/drawing/2014/main" id="{857C3DAA-0994-4F3D-9373-20376192665D}"/>
              </a:ext>
            </a:extLst>
          </p:cNvPr>
          <p:cNvSpPr>
            <a:spLocks noGrp="1"/>
          </p:cNvSpPr>
          <p:nvPr>
            <p:ph type="body" sz="half" idx="4294967295"/>
          </p:nvPr>
        </p:nvSpPr>
        <p:spPr>
          <a:xfrm>
            <a:off x="382774" y="4082312"/>
            <a:ext cx="3938216" cy="740948"/>
          </a:xfrm>
        </p:spPr>
        <p:txBody>
          <a:bodyPr>
            <a:normAutofit/>
          </a:bodyPr>
          <a:lstStyle/>
          <a:p>
            <a:pPr marL="0" indent="0" algn="ctr">
              <a:buNone/>
            </a:pPr>
            <a:r>
              <a:rPr lang="de-DE" sz="4000" b="1" dirty="0">
                <a:solidFill>
                  <a:srgbClr val="005E58"/>
                </a:solidFill>
              </a:rPr>
              <a:t>PROZESSE</a:t>
            </a:r>
          </a:p>
        </p:txBody>
      </p:sp>
    </p:spTree>
    <p:extLst>
      <p:ext uri="{BB962C8B-B14F-4D97-AF65-F5344CB8AC3E}">
        <p14:creationId xmlns:p14="http://schemas.microsoft.com/office/powerpoint/2010/main" val="150796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820E0-19BD-443F-BF9E-CD3946F79DF1}"/>
              </a:ext>
            </a:extLst>
          </p:cNvPr>
          <p:cNvSpPr>
            <a:spLocks noGrp="1"/>
          </p:cNvSpPr>
          <p:nvPr>
            <p:ph type="title"/>
          </p:nvPr>
        </p:nvSpPr>
        <p:spPr/>
        <p:txBody>
          <a:bodyPr/>
          <a:lstStyle/>
          <a:p>
            <a:r>
              <a:rPr lang="de-DE" dirty="0"/>
              <a:t>Prozessbeschreibung Marketing</a:t>
            </a:r>
          </a:p>
        </p:txBody>
      </p:sp>
      <p:sp>
        <p:nvSpPr>
          <p:cNvPr id="3" name="Inhaltsplatzhalter 2">
            <a:extLst>
              <a:ext uri="{FF2B5EF4-FFF2-40B4-BE49-F238E27FC236}">
                <a16:creationId xmlns:a16="http://schemas.microsoft.com/office/drawing/2014/main" id="{B00DB32E-A11A-49BD-B34F-E4B8310F3EAD}"/>
              </a:ext>
            </a:extLst>
          </p:cNvPr>
          <p:cNvSpPr>
            <a:spLocks noGrp="1"/>
          </p:cNvSpPr>
          <p:nvPr>
            <p:ph idx="1"/>
          </p:nvPr>
        </p:nvSpPr>
        <p:spPr/>
        <p:txBody>
          <a:bodyPr>
            <a:normAutofit/>
          </a:bodyPr>
          <a:lstStyle/>
          <a:p>
            <a:pPr marL="285750" indent="-285750">
              <a:buFont typeface="Arial" panose="020B0604020202020204" pitchFamily="34" charset="0"/>
              <a:buChar char="•"/>
            </a:pPr>
            <a:r>
              <a:rPr lang="de-DE" sz="1800" dirty="0"/>
              <a:t>Inbound?</a:t>
            </a:r>
          </a:p>
          <a:p>
            <a:pPr marL="285750" indent="-285750">
              <a:buFont typeface="Arial" panose="020B0604020202020204" pitchFamily="34" charset="0"/>
              <a:buChar char="•"/>
            </a:pPr>
            <a:r>
              <a:rPr lang="de-DE" sz="1800" dirty="0"/>
              <a:t>Outbound?</a:t>
            </a:r>
          </a:p>
          <a:p>
            <a:pPr marL="285750" indent="-285750">
              <a:buFont typeface="Arial" panose="020B0604020202020204" pitchFamily="34" charset="0"/>
              <a:buChar char="•"/>
            </a:pPr>
            <a:r>
              <a:rPr lang="de-DE" sz="1800" dirty="0"/>
              <a:t>Chat?</a:t>
            </a:r>
          </a:p>
          <a:p>
            <a:pPr marL="285750" indent="-285750">
              <a:buFont typeface="Arial" panose="020B0604020202020204" pitchFamily="34" charset="0"/>
              <a:buChar char="•"/>
            </a:pPr>
            <a:r>
              <a:rPr lang="de-DE" sz="1800" dirty="0"/>
              <a:t>Formulare?</a:t>
            </a:r>
          </a:p>
        </p:txBody>
      </p:sp>
      <p:pic>
        <p:nvPicPr>
          <p:cNvPr id="3074" name="Picture 2">
            <a:extLst>
              <a:ext uri="{FF2B5EF4-FFF2-40B4-BE49-F238E27FC236}">
                <a16:creationId xmlns:a16="http://schemas.microsoft.com/office/drawing/2014/main" id="{46FD5F35-76F6-4063-8FDC-625A5AC41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842481"/>
            <a:ext cx="2819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7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5A4B3DC-54E6-4975-BFED-A202CA76A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559" y="2406650"/>
            <a:ext cx="10287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20820E0-19BD-443F-BF9E-CD3946F79DF1}"/>
              </a:ext>
            </a:extLst>
          </p:cNvPr>
          <p:cNvSpPr>
            <a:spLocks noGrp="1"/>
          </p:cNvSpPr>
          <p:nvPr>
            <p:ph type="title"/>
          </p:nvPr>
        </p:nvSpPr>
        <p:spPr/>
        <p:txBody>
          <a:bodyPr/>
          <a:lstStyle/>
          <a:p>
            <a:r>
              <a:rPr lang="de-DE" dirty="0"/>
              <a:t>Prozessbeschreibung Vertrieb</a:t>
            </a:r>
          </a:p>
        </p:txBody>
      </p:sp>
      <p:sp>
        <p:nvSpPr>
          <p:cNvPr id="3" name="Inhaltsplatzhalter 2">
            <a:extLst>
              <a:ext uri="{FF2B5EF4-FFF2-40B4-BE49-F238E27FC236}">
                <a16:creationId xmlns:a16="http://schemas.microsoft.com/office/drawing/2014/main" id="{B00DB32E-A11A-49BD-B34F-E4B8310F3EAD}"/>
              </a:ext>
            </a:extLst>
          </p:cNvPr>
          <p:cNvSpPr>
            <a:spLocks noGrp="1"/>
          </p:cNvSpPr>
          <p:nvPr>
            <p:ph idx="1"/>
          </p:nvPr>
        </p:nvSpPr>
        <p:spPr/>
        <p:txBody>
          <a:bodyPr>
            <a:normAutofit/>
          </a:bodyPr>
          <a:lstStyle/>
          <a:p>
            <a:pPr marL="285750" indent="-285750">
              <a:buFont typeface="Arial" panose="020B0604020202020204" pitchFamily="34" charset="0"/>
              <a:buChar char="•"/>
            </a:pPr>
            <a:r>
              <a:rPr lang="de-DE" sz="1800" dirty="0"/>
              <a:t>Verkaufsleitfaden?</a:t>
            </a:r>
          </a:p>
          <a:p>
            <a:pPr marL="285750" indent="-285750">
              <a:buFont typeface="Arial" panose="020B0604020202020204" pitchFamily="34" charset="0"/>
              <a:buChar char="•"/>
            </a:pPr>
            <a:r>
              <a:rPr lang="de-DE" sz="1800" dirty="0"/>
              <a:t>Projektleitfaden?</a:t>
            </a:r>
          </a:p>
          <a:p>
            <a:pPr marL="285750" indent="-285750">
              <a:buFont typeface="Arial" panose="020B0604020202020204" pitchFamily="34" charset="0"/>
              <a:buChar char="•"/>
            </a:pPr>
            <a:r>
              <a:rPr lang="de-DE" sz="1800" dirty="0"/>
              <a:t>Quote?</a:t>
            </a:r>
          </a:p>
          <a:p>
            <a:pPr marL="285750" indent="-285750">
              <a:buFont typeface="Arial" panose="020B0604020202020204" pitchFamily="34" charset="0"/>
              <a:buChar char="•"/>
            </a:pPr>
            <a:r>
              <a:rPr lang="de-DE" sz="1800" dirty="0"/>
              <a:t>Berichte, Selektionen, Dashboard, separate BI-Lösung?</a:t>
            </a:r>
          </a:p>
        </p:txBody>
      </p:sp>
    </p:spTree>
    <p:extLst>
      <p:ext uri="{BB962C8B-B14F-4D97-AF65-F5344CB8AC3E}">
        <p14:creationId xmlns:p14="http://schemas.microsoft.com/office/powerpoint/2010/main" val="229886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820E0-19BD-443F-BF9E-CD3946F79DF1}"/>
              </a:ext>
            </a:extLst>
          </p:cNvPr>
          <p:cNvSpPr>
            <a:spLocks noGrp="1"/>
          </p:cNvSpPr>
          <p:nvPr>
            <p:ph type="title"/>
          </p:nvPr>
        </p:nvSpPr>
        <p:spPr/>
        <p:txBody>
          <a:bodyPr/>
          <a:lstStyle/>
          <a:p>
            <a:r>
              <a:rPr lang="de-DE" dirty="0"/>
              <a:t>Prozessbeschreibung</a:t>
            </a:r>
            <a:r>
              <a:rPr lang="de-DE" sz="4000" dirty="0"/>
              <a:t> </a:t>
            </a:r>
            <a:r>
              <a:rPr lang="de-DE" dirty="0"/>
              <a:t>Service</a:t>
            </a:r>
          </a:p>
        </p:txBody>
      </p:sp>
      <p:sp>
        <p:nvSpPr>
          <p:cNvPr id="3" name="Inhaltsplatzhalter 2">
            <a:extLst>
              <a:ext uri="{FF2B5EF4-FFF2-40B4-BE49-F238E27FC236}">
                <a16:creationId xmlns:a16="http://schemas.microsoft.com/office/drawing/2014/main" id="{B00DB32E-A11A-49BD-B34F-E4B8310F3EAD}"/>
              </a:ext>
            </a:extLst>
          </p:cNvPr>
          <p:cNvSpPr>
            <a:spLocks noGrp="1"/>
          </p:cNvSpPr>
          <p:nvPr>
            <p:ph idx="1"/>
          </p:nvPr>
        </p:nvSpPr>
        <p:spPr/>
        <p:txBody>
          <a:bodyPr>
            <a:normAutofit/>
          </a:bodyPr>
          <a:lstStyle/>
          <a:p>
            <a:pPr marL="285750" indent="-285750">
              <a:buFont typeface="Arial" panose="020B0604020202020204" pitchFamily="34" charset="0"/>
              <a:buChar char="•"/>
            </a:pPr>
            <a:r>
              <a:rPr lang="de-DE" sz="1800" dirty="0"/>
              <a:t>Customer Center?</a:t>
            </a:r>
          </a:p>
          <a:p>
            <a:pPr marL="285750" indent="-285750">
              <a:buFont typeface="Arial" panose="020B0604020202020204" pitchFamily="34" charset="0"/>
              <a:buChar char="•"/>
            </a:pPr>
            <a:r>
              <a:rPr lang="de-DE" sz="1800" dirty="0"/>
              <a:t>Automatisierung?</a:t>
            </a:r>
          </a:p>
          <a:p>
            <a:pPr marL="285750" indent="-285750">
              <a:buFont typeface="Arial" panose="020B0604020202020204" pitchFamily="34" charset="0"/>
              <a:buChar char="•"/>
            </a:pPr>
            <a:r>
              <a:rPr lang="de-DE" sz="1800" dirty="0"/>
              <a:t>Berichte, Selektionen, Dashboard, separate BI-Lösung?</a:t>
            </a:r>
          </a:p>
        </p:txBody>
      </p:sp>
      <p:pic>
        <p:nvPicPr>
          <p:cNvPr id="5" name="Picture 4">
            <a:extLst>
              <a:ext uri="{FF2B5EF4-FFF2-40B4-BE49-F238E27FC236}">
                <a16:creationId xmlns:a16="http://schemas.microsoft.com/office/drawing/2014/main" id="{E66D0D00-F7FD-47FD-92D6-DA5B5C320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642" y="2293507"/>
            <a:ext cx="3835831" cy="383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8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820E0-19BD-443F-BF9E-CD3946F79DF1}"/>
              </a:ext>
            </a:extLst>
          </p:cNvPr>
          <p:cNvSpPr>
            <a:spLocks noGrp="1"/>
          </p:cNvSpPr>
          <p:nvPr>
            <p:ph type="title"/>
          </p:nvPr>
        </p:nvSpPr>
        <p:spPr/>
        <p:txBody>
          <a:bodyPr>
            <a:normAutofit/>
          </a:bodyPr>
          <a:lstStyle/>
          <a:p>
            <a:r>
              <a:rPr lang="de-DE" dirty="0"/>
              <a:t>Prozessbeschreibung Customer </a:t>
            </a:r>
            <a:r>
              <a:rPr lang="de-DE" dirty="0" err="1"/>
              <a:t>Program</a:t>
            </a:r>
            <a:endParaRPr lang="de-DE" dirty="0"/>
          </a:p>
        </p:txBody>
      </p:sp>
      <p:sp>
        <p:nvSpPr>
          <p:cNvPr id="3" name="Inhaltsplatzhalter 2">
            <a:extLst>
              <a:ext uri="{FF2B5EF4-FFF2-40B4-BE49-F238E27FC236}">
                <a16:creationId xmlns:a16="http://schemas.microsoft.com/office/drawing/2014/main" id="{B00DB32E-A11A-49BD-B34F-E4B8310F3EAD}"/>
              </a:ext>
            </a:extLst>
          </p:cNvPr>
          <p:cNvSpPr>
            <a:spLocks noGrp="1"/>
          </p:cNvSpPr>
          <p:nvPr>
            <p:ph idx="1"/>
          </p:nvPr>
        </p:nvSpPr>
        <p:spPr/>
        <p:txBody>
          <a:bodyPr>
            <a:normAutofit/>
          </a:bodyPr>
          <a:lstStyle/>
          <a:p>
            <a:pPr marL="285750" indent="-285750">
              <a:buFont typeface="Arial" panose="020B0604020202020204" pitchFamily="34" charset="0"/>
              <a:buChar char="•"/>
            </a:pPr>
            <a:r>
              <a:rPr lang="de-DE" dirty="0"/>
              <a:t>Kategorisierung?</a:t>
            </a:r>
          </a:p>
          <a:p>
            <a:pPr marL="285750" indent="-285750">
              <a:buFont typeface="Arial" panose="020B0604020202020204" pitchFamily="34" charset="0"/>
              <a:buChar char="•"/>
            </a:pPr>
            <a:r>
              <a:rPr lang="de-DE" dirty="0"/>
              <a:t>Aktivitäten / Kundenprogramm?</a:t>
            </a:r>
          </a:p>
          <a:p>
            <a:pPr marL="285750" indent="-285750">
              <a:buFont typeface="Arial" panose="020B0604020202020204" pitchFamily="34" charset="0"/>
              <a:buChar char="•"/>
            </a:pPr>
            <a:r>
              <a:rPr lang="de-DE" dirty="0"/>
              <a:t>Vernachlässigte Kunden (</a:t>
            </a:r>
            <a:r>
              <a:rPr lang="de-DE" dirty="0" err="1"/>
              <a:t>Orphans</a:t>
            </a:r>
            <a:r>
              <a:rPr lang="de-DE" dirty="0"/>
              <a:t>)?</a:t>
            </a:r>
          </a:p>
          <a:p>
            <a:pPr marL="285750" indent="-285750">
              <a:buFont typeface="Arial" panose="020B0604020202020204" pitchFamily="34" charset="0"/>
              <a:buChar char="•"/>
            </a:pPr>
            <a:r>
              <a:rPr lang="de-DE" sz="1600" dirty="0"/>
              <a:t>Berichte, Selektionen, Dashboard, separate BI-Lösung?</a:t>
            </a:r>
          </a:p>
          <a:p>
            <a:endParaRPr lang="de-DE" dirty="0"/>
          </a:p>
        </p:txBody>
      </p:sp>
      <p:pic>
        <p:nvPicPr>
          <p:cNvPr id="5122" name="Picture 2">
            <a:extLst>
              <a:ext uri="{FF2B5EF4-FFF2-40B4-BE49-F238E27FC236}">
                <a16:creationId xmlns:a16="http://schemas.microsoft.com/office/drawing/2014/main" id="{B7FB7269-BFB7-45D9-9759-792512EB3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316817">
            <a:off x="7587023" y="2659450"/>
            <a:ext cx="4266672" cy="426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2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820E0-19BD-443F-BF9E-CD3946F79DF1}"/>
              </a:ext>
            </a:extLst>
          </p:cNvPr>
          <p:cNvSpPr>
            <a:spLocks noGrp="1"/>
          </p:cNvSpPr>
          <p:nvPr>
            <p:ph type="title"/>
          </p:nvPr>
        </p:nvSpPr>
        <p:spPr/>
        <p:txBody>
          <a:bodyPr/>
          <a:lstStyle/>
          <a:p>
            <a:r>
              <a:rPr lang="de-DE" dirty="0"/>
              <a:t>Beispiel Berichte - Entscheidung</a:t>
            </a:r>
          </a:p>
        </p:txBody>
      </p:sp>
      <p:sp>
        <p:nvSpPr>
          <p:cNvPr id="3" name="Inhaltsplatzhalter 2">
            <a:extLst>
              <a:ext uri="{FF2B5EF4-FFF2-40B4-BE49-F238E27FC236}">
                <a16:creationId xmlns:a16="http://schemas.microsoft.com/office/drawing/2014/main" id="{B00DB32E-A11A-49BD-B34F-E4B8310F3EAD}"/>
              </a:ext>
            </a:extLst>
          </p:cNvPr>
          <p:cNvSpPr>
            <a:spLocks noGrp="1"/>
          </p:cNvSpPr>
          <p:nvPr>
            <p:ph idx="1"/>
          </p:nvPr>
        </p:nvSpPr>
        <p:spPr/>
        <p:txBody>
          <a:bodyPr>
            <a:normAutofit/>
          </a:bodyPr>
          <a:lstStyle/>
          <a:p>
            <a:r>
              <a:rPr lang="en-US" sz="1800" dirty="0" err="1">
                <a:solidFill>
                  <a:srgbClr val="005E58"/>
                </a:solidFill>
              </a:rPr>
              <a:t>Beispiel</a:t>
            </a:r>
            <a:r>
              <a:rPr lang="en-US" sz="1800" dirty="0">
                <a:solidFill>
                  <a:srgbClr val="005E58"/>
                </a:solidFill>
              </a:rPr>
              <a:t>:</a:t>
            </a:r>
          </a:p>
          <a:p>
            <a:endParaRPr lang="en-US" sz="1800" dirty="0">
              <a:solidFill>
                <a:srgbClr val="005E58"/>
              </a:solidFill>
            </a:endParaRPr>
          </a:p>
          <a:p>
            <a:r>
              <a:rPr lang="en-US" sz="1800" dirty="0">
                <a:solidFill>
                  <a:srgbClr val="005E58"/>
                </a:solidFill>
              </a:rPr>
              <a:t>Der Kunde hat </a:t>
            </a:r>
            <a:r>
              <a:rPr lang="en-US" sz="1800" dirty="0" err="1">
                <a:solidFill>
                  <a:srgbClr val="005E58"/>
                </a:solidFill>
              </a:rPr>
              <a:t>entschieden</a:t>
            </a:r>
            <a:r>
              <a:rPr lang="en-US" sz="1800" dirty="0">
                <a:solidFill>
                  <a:srgbClr val="005E58"/>
                </a:solidFill>
              </a:rPr>
              <a:t>, </a:t>
            </a:r>
            <a:r>
              <a:rPr lang="en-US" sz="1800" dirty="0" err="1">
                <a:solidFill>
                  <a:srgbClr val="005E58"/>
                </a:solidFill>
              </a:rPr>
              <a:t>mit</a:t>
            </a:r>
            <a:r>
              <a:rPr lang="en-US" sz="1800" dirty="0">
                <a:solidFill>
                  <a:srgbClr val="005E58"/>
                </a:solidFill>
              </a:rPr>
              <a:t> SuperOffice-</a:t>
            </a:r>
            <a:r>
              <a:rPr lang="en-US" sz="1800" dirty="0" err="1">
                <a:solidFill>
                  <a:srgbClr val="005E58"/>
                </a:solidFill>
              </a:rPr>
              <a:t>Selektionen</a:t>
            </a:r>
            <a:r>
              <a:rPr lang="en-US" sz="1800" dirty="0">
                <a:solidFill>
                  <a:srgbClr val="005E58"/>
                </a:solidFill>
              </a:rPr>
              <a:t> und </a:t>
            </a:r>
            <a:r>
              <a:rPr lang="en-US" sz="1800" dirty="0" err="1">
                <a:solidFill>
                  <a:srgbClr val="005E58"/>
                </a:solidFill>
              </a:rPr>
              <a:t>enthaltenen</a:t>
            </a:r>
            <a:r>
              <a:rPr lang="en-US" sz="1800" dirty="0">
                <a:solidFill>
                  <a:srgbClr val="005E58"/>
                </a:solidFill>
              </a:rPr>
              <a:t> Standard-Dashboards </a:t>
            </a:r>
            <a:r>
              <a:rPr lang="en-US" sz="1800" dirty="0" err="1">
                <a:solidFill>
                  <a:srgbClr val="005E58"/>
                </a:solidFill>
              </a:rPr>
              <a:t>zu</a:t>
            </a:r>
            <a:r>
              <a:rPr lang="en-US" sz="1800" dirty="0">
                <a:solidFill>
                  <a:srgbClr val="005E58"/>
                </a:solidFill>
              </a:rPr>
              <a:t> </a:t>
            </a:r>
            <a:r>
              <a:rPr lang="en-US" sz="1800" dirty="0" err="1">
                <a:solidFill>
                  <a:srgbClr val="005E58"/>
                </a:solidFill>
              </a:rPr>
              <a:t>starten</a:t>
            </a:r>
            <a:r>
              <a:rPr lang="en-US" sz="1800" dirty="0">
                <a:solidFill>
                  <a:srgbClr val="005E58"/>
                </a:solidFill>
              </a:rPr>
              <a:t>.</a:t>
            </a:r>
          </a:p>
          <a:p>
            <a:r>
              <a:rPr lang="en-US" sz="1800" dirty="0" err="1">
                <a:solidFill>
                  <a:srgbClr val="005E58"/>
                </a:solidFill>
              </a:rPr>
              <a:t>Nach</a:t>
            </a:r>
            <a:r>
              <a:rPr lang="en-US" sz="1800" dirty="0">
                <a:solidFill>
                  <a:srgbClr val="005E58"/>
                </a:solidFill>
              </a:rPr>
              <a:t> den </a:t>
            </a:r>
            <a:r>
              <a:rPr lang="en-US" sz="1800" dirty="0" err="1">
                <a:solidFill>
                  <a:srgbClr val="005E58"/>
                </a:solidFill>
              </a:rPr>
              <a:t>ersten</a:t>
            </a:r>
            <a:r>
              <a:rPr lang="en-US" sz="1800" dirty="0">
                <a:solidFill>
                  <a:srgbClr val="005E58"/>
                </a:solidFill>
              </a:rPr>
              <a:t> </a:t>
            </a:r>
            <a:r>
              <a:rPr lang="en-US" sz="1800" dirty="0" err="1">
                <a:solidFill>
                  <a:srgbClr val="005E58"/>
                </a:solidFill>
              </a:rPr>
              <a:t>Erfahrungen</a:t>
            </a:r>
            <a:r>
              <a:rPr lang="en-US" sz="1800" dirty="0">
                <a:solidFill>
                  <a:srgbClr val="005E58"/>
                </a:solidFill>
              </a:rPr>
              <a:t> </a:t>
            </a:r>
            <a:r>
              <a:rPr lang="en-US" sz="1800" dirty="0" err="1">
                <a:solidFill>
                  <a:srgbClr val="005E58"/>
                </a:solidFill>
              </a:rPr>
              <a:t>mit</a:t>
            </a:r>
            <a:r>
              <a:rPr lang="en-US" sz="1800" dirty="0">
                <a:solidFill>
                  <a:srgbClr val="005E58"/>
                </a:solidFill>
              </a:rPr>
              <a:t> SuperOffice </a:t>
            </a:r>
            <a:r>
              <a:rPr lang="en-US" sz="1800" dirty="0" err="1">
                <a:solidFill>
                  <a:srgbClr val="005E58"/>
                </a:solidFill>
              </a:rPr>
              <a:t>wird</a:t>
            </a:r>
            <a:r>
              <a:rPr lang="en-US" sz="1800" dirty="0">
                <a:solidFill>
                  <a:srgbClr val="005E58"/>
                </a:solidFill>
              </a:rPr>
              <a:t> </a:t>
            </a:r>
            <a:r>
              <a:rPr lang="en-US" sz="1800" dirty="0" err="1">
                <a:solidFill>
                  <a:srgbClr val="005E58"/>
                </a:solidFill>
              </a:rPr>
              <a:t>gemeinsam</a:t>
            </a:r>
            <a:r>
              <a:rPr lang="en-US" sz="1800" dirty="0">
                <a:solidFill>
                  <a:srgbClr val="005E58"/>
                </a:solidFill>
              </a:rPr>
              <a:t> </a:t>
            </a:r>
            <a:r>
              <a:rPr lang="en-US" sz="1800" dirty="0" err="1">
                <a:solidFill>
                  <a:srgbClr val="005E58"/>
                </a:solidFill>
              </a:rPr>
              <a:t>geprüft</a:t>
            </a:r>
            <a:r>
              <a:rPr lang="en-US" sz="1800" dirty="0">
                <a:solidFill>
                  <a:srgbClr val="005E58"/>
                </a:solidFill>
              </a:rPr>
              <a:t>, </a:t>
            </a:r>
            <a:r>
              <a:rPr lang="en-US" sz="1800" dirty="0" err="1">
                <a:solidFill>
                  <a:srgbClr val="005E58"/>
                </a:solidFill>
              </a:rPr>
              <a:t>ob</a:t>
            </a:r>
            <a:r>
              <a:rPr lang="en-US" sz="1800" dirty="0">
                <a:solidFill>
                  <a:srgbClr val="005E58"/>
                </a:solidFill>
              </a:rPr>
              <a:t> die </a:t>
            </a:r>
            <a:r>
              <a:rPr lang="en-US" sz="1800" dirty="0" err="1">
                <a:solidFill>
                  <a:srgbClr val="005E58"/>
                </a:solidFill>
              </a:rPr>
              <a:t>Berichtslösung</a:t>
            </a:r>
            <a:r>
              <a:rPr lang="en-US" sz="1800" dirty="0">
                <a:solidFill>
                  <a:srgbClr val="005E58"/>
                </a:solidFill>
              </a:rPr>
              <a:t> </a:t>
            </a:r>
            <a:r>
              <a:rPr lang="en-US" sz="1800" dirty="0" err="1">
                <a:solidFill>
                  <a:srgbClr val="005E58"/>
                </a:solidFill>
              </a:rPr>
              <a:t>ausreicht</a:t>
            </a:r>
            <a:r>
              <a:rPr lang="en-US" sz="1800" dirty="0">
                <a:solidFill>
                  <a:srgbClr val="005E58"/>
                </a:solidFill>
              </a:rPr>
              <a:t> </a:t>
            </a:r>
            <a:r>
              <a:rPr lang="en-US" sz="1800" dirty="0" err="1">
                <a:solidFill>
                  <a:srgbClr val="005E58"/>
                </a:solidFill>
              </a:rPr>
              <a:t>oder</a:t>
            </a:r>
            <a:r>
              <a:rPr lang="en-US" sz="1800" dirty="0">
                <a:solidFill>
                  <a:srgbClr val="005E58"/>
                </a:solidFill>
              </a:rPr>
              <a:t> </a:t>
            </a:r>
            <a:r>
              <a:rPr lang="en-US" sz="1800" dirty="0" err="1">
                <a:solidFill>
                  <a:srgbClr val="005E58"/>
                </a:solidFill>
              </a:rPr>
              <a:t>ob</a:t>
            </a:r>
            <a:r>
              <a:rPr lang="en-US" sz="1800" dirty="0">
                <a:solidFill>
                  <a:srgbClr val="005E58"/>
                </a:solidFill>
              </a:rPr>
              <a:t> </a:t>
            </a:r>
            <a:r>
              <a:rPr lang="en-US" sz="1800" dirty="0" err="1">
                <a:solidFill>
                  <a:srgbClr val="005E58"/>
                </a:solidFill>
              </a:rPr>
              <a:t>eine</a:t>
            </a:r>
            <a:r>
              <a:rPr lang="en-US" sz="1800" dirty="0">
                <a:solidFill>
                  <a:srgbClr val="005E58"/>
                </a:solidFill>
              </a:rPr>
              <a:t> </a:t>
            </a:r>
            <a:r>
              <a:rPr lang="en-US" sz="1800" dirty="0" err="1">
                <a:solidFill>
                  <a:srgbClr val="005E58"/>
                </a:solidFill>
              </a:rPr>
              <a:t>neue</a:t>
            </a:r>
            <a:r>
              <a:rPr lang="en-US" sz="1800" dirty="0">
                <a:solidFill>
                  <a:srgbClr val="005E58"/>
                </a:solidFill>
              </a:rPr>
              <a:t> </a:t>
            </a:r>
            <a:r>
              <a:rPr lang="en-US" sz="1800" dirty="0" err="1">
                <a:solidFill>
                  <a:srgbClr val="005E58"/>
                </a:solidFill>
              </a:rPr>
              <a:t>Entscheidung</a:t>
            </a:r>
            <a:r>
              <a:rPr lang="en-US" sz="1800" dirty="0">
                <a:solidFill>
                  <a:srgbClr val="005E58"/>
                </a:solidFill>
              </a:rPr>
              <a:t> </a:t>
            </a:r>
            <a:r>
              <a:rPr lang="en-US" sz="1800" dirty="0" err="1">
                <a:solidFill>
                  <a:srgbClr val="005E58"/>
                </a:solidFill>
              </a:rPr>
              <a:t>getroffen</a:t>
            </a:r>
            <a:r>
              <a:rPr lang="en-US" sz="1800" dirty="0">
                <a:solidFill>
                  <a:srgbClr val="005E58"/>
                </a:solidFill>
              </a:rPr>
              <a:t> </a:t>
            </a:r>
            <a:r>
              <a:rPr lang="en-US" sz="1800" dirty="0" err="1">
                <a:solidFill>
                  <a:srgbClr val="005E58"/>
                </a:solidFill>
              </a:rPr>
              <a:t>werden</a:t>
            </a:r>
            <a:r>
              <a:rPr lang="en-US" sz="1800" dirty="0">
                <a:solidFill>
                  <a:srgbClr val="005E58"/>
                </a:solidFill>
              </a:rPr>
              <a:t> muss.</a:t>
            </a:r>
            <a:endParaRPr lang="de-DE" sz="1800" i="1" dirty="0">
              <a:solidFill>
                <a:srgbClr val="005E58"/>
              </a:solidFill>
            </a:endParaRPr>
          </a:p>
          <a:p>
            <a:endParaRPr lang="de-DE" sz="1800" dirty="0">
              <a:solidFill>
                <a:srgbClr val="005E58"/>
              </a:solidFill>
            </a:endParaRPr>
          </a:p>
        </p:txBody>
      </p:sp>
    </p:spTree>
    <p:extLst>
      <p:ext uri="{BB962C8B-B14F-4D97-AF65-F5344CB8AC3E}">
        <p14:creationId xmlns:p14="http://schemas.microsoft.com/office/powerpoint/2010/main" val="140763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22A18-560E-4EF3-B79A-96A9641A7A3A}"/>
              </a:ext>
            </a:extLst>
          </p:cNvPr>
          <p:cNvSpPr>
            <a:spLocks noGrp="1"/>
          </p:cNvSpPr>
          <p:nvPr>
            <p:ph type="title"/>
          </p:nvPr>
        </p:nvSpPr>
        <p:spPr>
          <a:xfrm>
            <a:off x="1415480" y="872906"/>
            <a:ext cx="2761822" cy="1859553"/>
          </a:xfrm>
        </p:spPr>
        <p:txBody>
          <a:bodyPr>
            <a:noAutofit/>
          </a:bodyPr>
          <a:lstStyle/>
          <a:p>
            <a:r>
              <a:rPr lang="de-DE" sz="23198" dirty="0">
                <a:latin typeface="+mj-lt"/>
              </a:rPr>
              <a:t>3</a:t>
            </a:r>
          </a:p>
        </p:txBody>
      </p:sp>
      <p:sp>
        <p:nvSpPr>
          <p:cNvPr id="5" name="Inhaltsplatzhalter 4">
            <a:extLst>
              <a:ext uri="{FF2B5EF4-FFF2-40B4-BE49-F238E27FC236}">
                <a16:creationId xmlns:a16="http://schemas.microsoft.com/office/drawing/2014/main" id="{614EF072-3105-49D8-965C-FA6136D1FCEA}"/>
              </a:ext>
            </a:extLst>
          </p:cNvPr>
          <p:cNvSpPr>
            <a:spLocks noGrp="1"/>
          </p:cNvSpPr>
          <p:nvPr>
            <p:ph idx="4294967295"/>
          </p:nvPr>
        </p:nvSpPr>
        <p:spPr>
          <a:xfrm>
            <a:off x="4368007" y="908050"/>
            <a:ext cx="7465106" cy="5833318"/>
          </a:xfrm>
        </p:spPr>
        <p:txBody>
          <a:bodyPr vert="horz" lIns="91428" tIns="45714" rIns="91428" bIns="45714" rtlCol="0" anchor="t">
            <a:normAutofit/>
          </a:bodyPr>
          <a:lstStyle/>
          <a:p>
            <a:pPr marL="0" indent="0">
              <a:buNone/>
            </a:pPr>
            <a:r>
              <a:rPr lang="en-US" sz="2800" b="1" dirty="0" err="1">
                <a:solidFill>
                  <a:srgbClr val="005E58"/>
                </a:solidFill>
                <a:latin typeface="Arial"/>
                <a:cs typeface="Arial"/>
              </a:rPr>
              <a:t>Welche</a:t>
            </a:r>
            <a:r>
              <a:rPr lang="en-US" sz="2800" b="1" dirty="0">
                <a:solidFill>
                  <a:srgbClr val="005E58"/>
                </a:solidFill>
                <a:latin typeface="Arial"/>
                <a:cs typeface="Arial"/>
              </a:rPr>
              <a:t> </a:t>
            </a:r>
            <a:r>
              <a:rPr lang="en-US" sz="2800" b="1" dirty="0" err="1">
                <a:solidFill>
                  <a:srgbClr val="005E58"/>
                </a:solidFill>
                <a:latin typeface="Arial"/>
                <a:cs typeface="Arial"/>
              </a:rPr>
              <a:t>Systeme</a:t>
            </a:r>
            <a:r>
              <a:rPr lang="en-US" sz="2800" b="1" dirty="0">
                <a:solidFill>
                  <a:srgbClr val="005E58"/>
                </a:solidFill>
                <a:latin typeface="Arial"/>
                <a:cs typeface="Arial"/>
              </a:rPr>
              <a:t> </a:t>
            </a:r>
            <a:r>
              <a:rPr lang="en-US" sz="2800" b="1" dirty="0" err="1">
                <a:solidFill>
                  <a:srgbClr val="005E58"/>
                </a:solidFill>
                <a:latin typeface="Arial"/>
                <a:cs typeface="Arial"/>
              </a:rPr>
              <a:t>sollen</a:t>
            </a:r>
            <a:r>
              <a:rPr lang="en-US" sz="2800" b="1" dirty="0">
                <a:solidFill>
                  <a:srgbClr val="005E58"/>
                </a:solidFill>
                <a:latin typeface="Arial"/>
                <a:cs typeface="Arial"/>
              </a:rPr>
              <a:t> in SuperOffice </a:t>
            </a:r>
            <a:r>
              <a:rPr lang="en-US" sz="2800" b="1" dirty="0" err="1">
                <a:solidFill>
                  <a:srgbClr val="005E58"/>
                </a:solidFill>
                <a:latin typeface="Arial"/>
                <a:cs typeface="Arial"/>
              </a:rPr>
              <a:t>integriert</a:t>
            </a:r>
            <a:r>
              <a:rPr lang="en-US" sz="2800" b="1" dirty="0">
                <a:solidFill>
                  <a:srgbClr val="005E58"/>
                </a:solidFill>
                <a:latin typeface="Arial"/>
                <a:cs typeface="Arial"/>
              </a:rPr>
              <a:t> </a:t>
            </a:r>
            <a:r>
              <a:rPr lang="en-US" sz="2800" b="1" dirty="0" err="1">
                <a:solidFill>
                  <a:srgbClr val="005E58"/>
                </a:solidFill>
                <a:latin typeface="Arial"/>
                <a:cs typeface="Arial"/>
              </a:rPr>
              <a:t>werden</a:t>
            </a:r>
            <a:r>
              <a:rPr lang="en-US" sz="2800" b="1" dirty="0">
                <a:solidFill>
                  <a:srgbClr val="005E58"/>
                </a:solidFill>
                <a:latin typeface="Arial"/>
                <a:cs typeface="Arial"/>
              </a:rPr>
              <a:t>?</a:t>
            </a:r>
            <a:br>
              <a:rPr lang="nb-NO" sz="2800" b="1" dirty="0"/>
            </a:br>
            <a:endParaRPr lang="de-DE" sz="2800" b="1" dirty="0">
              <a:solidFill>
                <a:srgbClr val="005E58"/>
              </a:solidFill>
            </a:endParaRPr>
          </a:p>
          <a:p>
            <a:pPr marL="285721" indent="-285721"/>
            <a:r>
              <a:rPr lang="nb-NO" sz="2400" b="1" dirty="0">
                <a:solidFill>
                  <a:srgbClr val="005E58"/>
                </a:solidFill>
                <a:latin typeface="Arial"/>
                <a:cs typeface="Arial"/>
              </a:rPr>
              <a:t>MS Office </a:t>
            </a:r>
            <a:br>
              <a:rPr lang="nb-NO" sz="1600" b="1" dirty="0">
                <a:solidFill>
                  <a:srgbClr val="005E58"/>
                </a:solidFill>
                <a:latin typeface="Arial"/>
                <a:cs typeface="Arial"/>
              </a:rPr>
            </a:br>
            <a:r>
              <a:rPr lang="nb-NO" sz="1600" dirty="0">
                <a:solidFill>
                  <a:srgbClr val="005E58"/>
                </a:solidFill>
                <a:latin typeface="Arial"/>
                <a:cs typeface="Arial"/>
              </a:rPr>
              <a:t>Office 365, Outlook / Exchange, </a:t>
            </a:r>
            <a:r>
              <a:rPr lang="nb-NO" sz="1600" dirty="0" err="1">
                <a:solidFill>
                  <a:srgbClr val="005E58"/>
                </a:solidFill>
                <a:latin typeface="Arial"/>
                <a:cs typeface="Arial"/>
              </a:rPr>
              <a:t>Sharepoint</a:t>
            </a:r>
            <a:br>
              <a:rPr lang="nb-NO" sz="1600" b="1" dirty="0">
                <a:solidFill>
                  <a:srgbClr val="005E58"/>
                </a:solidFill>
                <a:latin typeface="Arial"/>
                <a:cs typeface="Arial"/>
              </a:rPr>
            </a:br>
            <a:r>
              <a:rPr lang="nb-NO" sz="400" b="1" dirty="0">
                <a:solidFill>
                  <a:srgbClr val="005E58"/>
                </a:solidFill>
                <a:latin typeface="Arial"/>
                <a:cs typeface="Arial"/>
              </a:rPr>
              <a:t> </a:t>
            </a:r>
            <a:endParaRPr lang="nb-NO" sz="400" b="1" dirty="0">
              <a:solidFill>
                <a:srgbClr val="005E58"/>
              </a:solidFill>
            </a:endParaRPr>
          </a:p>
          <a:p>
            <a:pPr marL="285721" indent="-285721"/>
            <a:r>
              <a:rPr lang="nb-NO" sz="2400" b="1" dirty="0">
                <a:solidFill>
                  <a:srgbClr val="005E58"/>
                </a:solidFill>
                <a:latin typeface="Arial"/>
                <a:cs typeface="Arial"/>
              </a:rPr>
              <a:t>ERP </a:t>
            </a:r>
            <a:br>
              <a:rPr lang="nb-NO" sz="1600" b="1" dirty="0">
                <a:solidFill>
                  <a:srgbClr val="005E58"/>
                </a:solidFill>
                <a:latin typeface="Arial"/>
                <a:cs typeface="Arial"/>
              </a:rPr>
            </a:br>
            <a:r>
              <a:rPr lang="en-US" sz="1600" dirty="0" err="1">
                <a:solidFill>
                  <a:srgbClr val="005E58"/>
                </a:solidFill>
                <a:latin typeface="Arial"/>
                <a:cs typeface="Arial"/>
              </a:rPr>
              <a:t>Kundenkategorisierung</a:t>
            </a:r>
            <a:r>
              <a:rPr lang="en-US" sz="1600" dirty="0">
                <a:solidFill>
                  <a:srgbClr val="005E58"/>
                </a:solidFill>
                <a:latin typeface="Arial"/>
                <a:cs typeface="Arial"/>
              </a:rPr>
              <a:t>, </a:t>
            </a:r>
            <a:r>
              <a:rPr lang="en-US" sz="1600" dirty="0" err="1">
                <a:solidFill>
                  <a:srgbClr val="005E58"/>
                </a:solidFill>
                <a:latin typeface="Arial"/>
                <a:cs typeface="Arial"/>
              </a:rPr>
              <a:t>Masterdaten</a:t>
            </a:r>
            <a:r>
              <a:rPr lang="en-US" sz="1600" dirty="0">
                <a:solidFill>
                  <a:srgbClr val="005E58"/>
                </a:solidFill>
                <a:latin typeface="Arial"/>
                <a:cs typeface="Arial"/>
              </a:rPr>
              <a:t>, </a:t>
            </a:r>
            <a:r>
              <a:rPr lang="en-US" sz="1600" dirty="0" err="1">
                <a:solidFill>
                  <a:srgbClr val="005E58"/>
                </a:solidFill>
                <a:latin typeface="Arial"/>
                <a:cs typeface="Arial"/>
              </a:rPr>
              <a:t>Verkaufszahlen</a:t>
            </a:r>
            <a:r>
              <a:rPr lang="en-US" sz="1600" dirty="0">
                <a:solidFill>
                  <a:srgbClr val="005E58"/>
                </a:solidFill>
                <a:latin typeface="Arial"/>
                <a:cs typeface="Arial"/>
              </a:rPr>
              <a:t>, </a:t>
            </a:r>
            <a:br>
              <a:rPr lang="en-US" sz="1600" dirty="0">
                <a:solidFill>
                  <a:srgbClr val="005E58"/>
                </a:solidFill>
                <a:latin typeface="Arial"/>
                <a:cs typeface="Arial"/>
              </a:rPr>
            </a:br>
            <a:r>
              <a:rPr lang="de-DE" sz="1600" dirty="0">
                <a:solidFill>
                  <a:srgbClr val="005E58"/>
                </a:solidFill>
                <a:latin typeface="Arial"/>
                <a:cs typeface="Arial"/>
              </a:rPr>
              <a:t>Haupt-Buchhaltungsdaten</a:t>
            </a:r>
            <a:endParaRPr lang="nb-NO" sz="500" dirty="0">
              <a:solidFill>
                <a:srgbClr val="005E58"/>
              </a:solidFill>
            </a:endParaRPr>
          </a:p>
          <a:p>
            <a:pPr marL="285721" indent="-285721"/>
            <a:r>
              <a:rPr lang="nb-NO" sz="2400" b="1" dirty="0" err="1">
                <a:solidFill>
                  <a:srgbClr val="005E58"/>
                </a:solidFill>
                <a:latin typeface="Arial"/>
                <a:cs typeface="Arial"/>
              </a:rPr>
              <a:t>Technische</a:t>
            </a:r>
            <a:r>
              <a:rPr lang="nb-NO" sz="2400" b="1" dirty="0">
                <a:solidFill>
                  <a:srgbClr val="005E58"/>
                </a:solidFill>
                <a:latin typeface="Arial"/>
                <a:cs typeface="Arial"/>
              </a:rPr>
              <a:t> </a:t>
            </a:r>
            <a:r>
              <a:rPr lang="nb-NO" sz="2400" b="1" dirty="0" err="1">
                <a:solidFill>
                  <a:srgbClr val="005E58"/>
                </a:solidFill>
                <a:latin typeface="Arial"/>
                <a:cs typeface="Arial"/>
              </a:rPr>
              <a:t>Klärung</a:t>
            </a:r>
            <a:br>
              <a:rPr lang="nb-NO" sz="1600" b="1" dirty="0">
                <a:solidFill>
                  <a:srgbClr val="005E58"/>
                </a:solidFill>
                <a:latin typeface="Arial"/>
                <a:cs typeface="Arial"/>
              </a:rPr>
            </a:br>
            <a:r>
              <a:rPr lang="nb-NO" sz="1600" dirty="0">
                <a:solidFill>
                  <a:srgbClr val="005E58"/>
                </a:solidFill>
                <a:latin typeface="Arial"/>
                <a:cs typeface="Arial"/>
              </a:rPr>
              <a:t>MAC / PC Citrix, </a:t>
            </a:r>
            <a:r>
              <a:rPr lang="nb-NO" sz="1600" dirty="0" err="1">
                <a:solidFill>
                  <a:srgbClr val="005E58"/>
                </a:solidFill>
                <a:latin typeface="Arial"/>
                <a:cs typeface="Arial"/>
              </a:rPr>
              <a:t>andere</a:t>
            </a:r>
            <a:r>
              <a:rPr lang="nb-NO" sz="1600" dirty="0">
                <a:solidFill>
                  <a:srgbClr val="005E58"/>
                </a:solidFill>
                <a:latin typeface="Arial"/>
                <a:cs typeface="Arial"/>
              </a:rPr>
              <a:t>?</a:t>
            </a:r>
            <a:br>
              <a:rPr lang="nb-NO" sz="1600" dirty="0"/>
            </a:br>
            <a:r>
              <a:rPr lang="nb-NO" sz="400" dirty="0">
                <a:solidFill>
                  <a:srgbClr val="005E58"/>
                </a:solidFill>
                <a:latin typeface="Arial"/>
                <a:cs typeface="Arial"/>
              </a:rPr>
              <a:t> </a:t>
            </a:r>
            <a:endParaRPr lang="nb-NO" sz="400" dirty="0">
              <a:solidFill>
                <a:srgbClr val="005E58"/>
              </a:solidFill>
            </a:endParaRPr>
          </a:p>
          <a:p>
            <a:pPr marL="285721" indent="-285721"/>
            <a:r>
              <a:rPr lang="nb-NO" sz="2400" b="1" dirty="0">
                <a:solidFill>
                  <a:srgbClr val="005E58"/>
                </a:solidFill>
                <a:latin typeface="Arial"/>
                <a:cs typeface="Arial"/>
              </a:rPr>
              <a:t>SuperOffice </a:t>
            </a:r>
            <a:r>
              <a:rPr lang="nb-NO" sz="2400" b="1" dirty="0" err="1">
                <a:solidFill>
                  <a:srgbClr val="005E58"/>
                </a:solidFill>
                <a:latin typeface="Arial"/>
                <a:cs typeface="Arial"/>
              </a:rPr>
              <a:t>App</a:t>
            </a:r>
            <a:r>
              <a:rPr lang="nb-NO" sz="2400" b="1" dirty="0">
                <a:solidFill>
                  <a:srgbClr val="005E58"/>
                </a:solidFill>
                <a:latin typeface="Arial"/>
                <a:cs typeface="Arial"/>
              </a:rPr>
              <a:t> Store</a:t>
            </a:r>
            <a:br>
              <a:rPr lang="nb-NO" sz="2400" b="1" dirty="0">
                <a:solidFill>
                  <a:srgbClr val="005E58"/>
                </a:solidFill>
                <a:latin typeface="Arial"/>
                <a:cs typeface="Arial"/>
              </a:rPr>
            </a:br>
            <a:r>
              <a:rPr lang="nb-NO" sz="1600" dirty="0" err="1">
                <a:solidFill>
                  <a:srgbClr val="005E58"/>
                </a:solidFill>
                <a:latin typeface="Arial"/>
                <a:cs typeface="Arial"/>
              </a:rPr>
              <a:t>https</a:t>
            </a:r>
            <a:r>
              <a:rPr lang="nb-NO" sz="1600" dirty="0">
                <a:solidFill>
                  <a:srgbClr val="005E58"/>
                </a:solidFill>
                <a:latin typeface="Arial"/>
                <a:cs typeface="Arial"/>
              </a:rPr>
              <a:t>://online.superoffice.com/appstore</a:t>
            </a:r>
            <a:br>
              <a:rPr lang="nb-NO" sz="1600" dirty="0"/>
            </a:br>
            <a:r>
              <a:rPr lang="nb-NO" sz="400" dirty="0">
                <a:solidFill>
                  <a:srgbClr val="005E58"/>
                </a:solidFill>
                <a:latin typeface="Arial"/>
                <a:cs typeface="Arial"/>
              </a:rPr>
              <a:t> </a:t>
            </a:r>
            <a:endParaRPr lang="nb-NO" sz="400" dirty="0">
              <a:solidFill>
                <a:srgbClr val="005E58"/>
              </a:solidFill>
            </a:endParaRPr>
          </a:p>
          <a:p>
            <a:pPr marL="285721" indent="-285721"/>
            <a:r>
              <a:rPr lang="nb-NO" sz="2400" b="1" dirty="0" err="1">
                <a:solidFill>
                  <a:srgbClr val="005E58"/>
                </a:solidFill>
                <a:latin typeface="Arial"/>
                <a:cs typeface="Arial"/>
              </a:rPr>
              <a:t>Andere</a:t>
            </a:r>
            <a:r>
              <a:rPr lang="nb-NO" sz="2400" b="1" dirty="0">
                <a:solidFill>
                  <a:srgbClr val="005E58"/>
                </a:solidFill>
                <a:latin typeface="Arial"/>
                <a:cs typeface="Arial"/>
              </a:rPr>
              <a:t> </a:t>
            </a:r>
            <a:r>
              <a:rPr lang="nb-NO" sz="2400" b="1" dirty="0" err="1">
                <a:solidFill>
                  <a:srgbClr val="005E58"/>
                </a:solidFill>
                <a:latin typeface="Arial"/>
                <a:cs typeface="Arial"/>
              </a:rPr>
              <a:t>Systeme</a:t>
            </a:r>
            <a:br>
              <a:rPr lang="nb-NO" sz="1600" b="1" dirty="0">
                <a:solidFill>
                  <a:srgbClr val="005E58"/>
                </a:solidFill>
                <a:latin typeface="Arial"/>
                <a:cs typeface="Arial"/>
              </a:rPr>
            </a:br>
            <a:r>
              <a:rPr lang="nb-NO" sz="1600" dirty="0" err="1">
                <a:solidFill>
                  <a:srgbClr val="005E58"/>
                </a:solidFill>
                <a:latin typeface="Arial"/>
                <a:cs typeface="Arial"/>
              </a:rPr>
              <a:t>https</a:t>
            </a:r>
            <a:r>
              <a:rPr lang="nb-NO" sz="1600" dirty="0">
                <a:solidFill>
                  <a:srgbClr val="005E58"/>
                </a:solidFill>
                <a:latin typeface="Arial"/>
                <a:cs typeface="Arial"/>
              </a:rPr>
              <a:t>://community.superoffice.com/de/developer/</a:t>
            </a:r>
            <a:r>
              <a:rPr lang="nb-NO" sz="1600" dirty="0" err="1">
                <a:solidFill>
                  <a:srgbClr val="005E58"/>
                </a:solidFill>
                <a:latin typeface="Arial"/>
                <a:cs typeface="Arial"/>
              </a:rPr>
              <a:t>documentation</a:t>
            </a:r>
            <a:endParaRPr lang="nb-NO" sz="1600" b="1" dirty="0">
              <a:solidFill>
                <a:srgbClr val="005E58"/>
              </a:solidFill>
              <a:latin typeface="Arial"/>
              <a:cs typeface="Arial"/>
            </a:endParaRPr>
          </a:p>
        </p:txBody>
      </p:sp>
      <p:sp>
        <p:nvSpPr>
          <p:cNvPr id="3" name="Textplatzhalter 2">
            <a:extLst>
              <a:ext uri="{FF2B5EF4-FFF2-40B4-BE49-F238E27FC236}">
                <a16:creationId xmlns:a16="http://schemas.microsoft.com/office/drawing/2014/main" id="{857C3DAA-0994-4F3D-9373-20376192665D}"/>
              </a:ext>
            </a:extLst>
          </p:cNvPr>
          <p:cNvSpPr>
            <a:spLocks noGrp="1"/>
          </p:cNvSpPr>
          <p:nvPr>
            <p:ph type="body" sz="half" idx="4294967295"/>
          </p:nvPr>
        </p:nvSpPr>
        <p:spPr>
          <a:xfrm>
            <a:off x="-141015" y="4077074"/>
            <a:ext cx="4985793" cy="1859553"/>
          </a:xfrm>
        </p:spPr>
        <p:txBody>
          <a:bodyPr>
            <a:noAutofit/>
          </a:bodyPr>
          <a:lstStyle/>
          <a:p>
            <a:pPr marL="0" indent="0" algn="ctr">
              <a:buNone/>
              <a:defRPr/>
            </a:pPr>
            <a:r>
              <a:rPr lang="de-DE" sz="3200" b="1" dirty="0">
                <a:solidFill>
                  <a:srgbClr val="005E58"/>
                </a:solidFill>
              </a:rPr>
              <a:t>SCHNITTSTELLEN /</a:t>
            </a:r>
          </a:p>
          <a:p>
            <a:pPr marL="0" indent="0" algn="ctr">
              <a:buNone/>
              <a:defRPr/>
            </a:pPr>
            <a:r>
              <a:rPr lang="de-DE" sz="3200" b="1" dirty="0">
                <a:solidFill>
                  <a:srgbClr val="005E58"/>
                </a:solidFill>
              </a:rPr>
              <a:t>INTEGRATIONEN</a:t>
            </a:r>
          </a:p>
        </p:txBody>
      </p:sp>
    </p:spTree>
    <p:extLst>
      <p:ext uri="{BB962C8B-B14F-4D97-AF65-F5344CB8AC3E}">
        <p14:creationId xmlns:p14="http://schemas.microsoft.com/office/powerpoint/2010/main" val="3332253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820E0-19BD-443F-BF9E-CD3946F79DF1}"/>
              </a:ext>
            </a:extLst>
          </p:cNvPr>
          <p:cNvSpPr>
            <a:spLocks noGrp="1"/>
          </p:cNvSpPr>
          <p:nvPr>
            <p:ph type="title"/>
          </p:nvPr>
        </p:nvSpPr>
        <p:spPr/>
        <p:txBody>
          <a:bodyPr/>
          <a:lstStyle/>
          <a:p>
            <a:r>
              <a:rPr lang="de-DE" dirty="0"/>
              <a:t>Schnittstellen / Integrationen</a:t>
            </a:r>
          </a:p>
        </p:txBody>
      </p:sp>
      <p:sp>
        <p:nvSpPr>
          <p:cNvPr id="3" name="Inhaltsplatzhalter 2">
            <a:extLst>
              <a:ext uri="{FF2B5EF4-FFF2-40B4-BE49-F238E27FC236}">
                <a16:creationId xmlns:a16="http://schemas.microsoft.com/office/drawing/2014/main" id="{B00DB32E-A11A-49BD-B34F-E4B8310F3EAD}"/>
              </a:ext>
            </a:extLst>
          </p:cNvPr>
          <p:cNvSpPr>
            <a:spLocks noGrp="1"/>
          </p:cNvSpPr>
          <p:nvPr>
            <p:ph sz="half" idx="1"/>
          </p:nvPr>
        </p:nvSpPr>
        <p:spPr>
          <a:xfrm>
            <a:off x="838200" y="1756394"/>
            <a:ext cx="5181600" cy="4538043"/>
          </a:xfrm>
        </p:spPr>
        <p:txBody>
          <a:bodyPr>
            <a:normAutofit/>
          </a:bodyPr>
          <a:lstStyle/>
          <a:p>
            <a:pPr marL="285750" indent="-285750">
              <a:buFont typeface="Arial" panose="020B0604020202020204" pitchFamily="34" charset="0"/>
              <a:buChar char="•"/>
            </a:pPr>
            <a:r>
              <a:rPr lang="nb-NO" b="1" dirty="0">
                <a:solidFill>
                  <a:srgbClr val="005E58"/>
                </a:solidFill>
              </a:rPr>
              <a:t>Office 365</a:t>
            </a:r>
          </a:p>
          <a:p>
            <a:pPr marL="971550" lvl="1" indent="-285750"/>
            <a:r>
              <a:rPr lang="nb-NO" dirty="0" err="1">
                <a:solidFill>
                  <a:srgbClr val="005E58"/>
                </a:solidFill>
              </a:rPr>
              <a:t>Azure</a:t>
            </a:r>
            <a:r>
              <a:rPr lang="nb-NO" dirty="0">
                <a:solidFill>
                  <a:srgbClr val="005E58"/>
                </a:solidFill>
              </a:rPr>
              <a:t> AD </a:t>
            </a:r>
            <a:r>
              <a:rPr lang="nb-NO" dirty="0" err="1">
                <a:solidFill>
                  <a:srgbClr val="005E58"/>
                </a:solidFill>
              </a:rPr>
              <a:t>login</a:t>
            </a:r>
            <a:endParaRPr lang="nb-NO" dirty="0">
              <a:solidFill>
                <a:srgbClr val="005E58"/>
              </a:solidFill>
            </a:endParaRPr>
          </a:p>
          <a:p>
            <a:pPr marL="971550" lvl="1" indent="-285750"/>
            <a:r>
              <a:rPr lang="nb-NO" dirty="0" err="1">
                <a:solidFill>
                  <a:srgbClr val="005E58"/>
                </a:solidFill>
              </a:rPr>
              <a:t>Dokumentenarchivierung</a:t>
            </a:r>
            <a:r>
              <a:rPr lang="nb-NO" dirty="0">
                <a:solidFill>
                  <a:srgbClr val="005E58"/>
                </a:solidFill>
              </a:rPr>
              <a:t> in SharePoint?</a:t>
            </a:r>
          </a:p>
          <a:p>
            <a:pPr marL="971550" lvl="1" indent="-285750"/>
            <a:r>
              <a:rPr lang="nb-NO" dirty="0">
                <a:solidFill>
                  <a:srgbClr val="005E58"/>
                </a:solidFill>
              </a:rPr>
              <a:t>SuperOffice for Outlook</a:t>
            </a:r>
            <a:br>
              <a:rPr lang="nb-NO" dirty="0">
                <a:solidFill>
                  <a:srgbClr val="005E58"/>
                </a:solidFill>
              </a:rPr>
            </a:br>
            <a:endParaRPr lang="nb-NO" dirty="0">
              <a:solidFill>
                <a:srgbClr val="005E58"/>
              </a:solidFill>
            </a:endParaRPr>
          </a:p>
          <a:p>
            <a:pPr marL="285750" indent="-285750">
              <a:buFont typeface="Arial" panose="020B0604020202020204" pitchFamily="34" charset="0"/>
              <a:buChar char="•"/>
            </a:pPr>
            <a:r>
              <a:rPr lang="nb-NO" b="1" dirty="0">
                <a:solidFill>
                  <a:srgbClr val="005E58"/>
                </a:solidFill>
              </a:rPr>
              <a:t>ERP</a:t>
            </a:r>
          </a:p>
          <a:p>
            <a:pPr marL="971550" lvl="1" indent="-285750"/>
            <a:r>
              <a:rPr lang="nb-NO" dirty="0" err="1">
                <a:solidFill>
                  <a:srgbClr val="005E58"/>
                </a:solidFill>
              </a:rPr>
              <a:t>Welches</a:t>
            </a:r>
            <a:r>
              <a:rPr lang="nb-NO" dirty="0">
                <a:solidFill>
                  <a:srgbClr val="005E58"/>
                </a:solidFill>
              </a:rPr>
              <a:t> System?</a:t>
            </a:r>
          </a:p>
          <a:p>
            <a:pPr marL="971550" lvl="1" indent="-285750"/>
            <a:r>
              <a:rPr lang="nb-NO" dirty="0" err="1">
                <a:solidFill>
                  <a:srgbClr val="005E58"/>
                </a:solidFill>
              </a:rPr>
              <a:t>Welche</a:t>
            </a:r>
            <a:r>
              <a:rPr lang="nb-NO" dirty="0">
                <a:solidFill>
                  <a:srgbClr val="005E58"/>
                </a:solidFill>
              </a:rPr>
              <a:t> </a:t>
            </a:r>
            <a:r>
              <a:rPr lang="nb-NO" dirty="0" err="1">
                <a:solidFill>
                  <a:srgbClr val="005E58"/>
                </a:solidFill>
              </a:rPr>
              <a:t>Informationen</a:t>
            </a:r>
            <a:r>
              <a:rPr lang="nb-NO" dirty="0">
                <a:solidFill>
                  <a:srgbClr val="005E58"/>
                </a:solidFill>
              </a:rPr>
              <a:t> sollen in SuperOffice </a:t>
            </a:r>
            <a:r>
              <a:rPr lang="nb-NO" dirty="0" err="1">
                <a:solidFill>
                  <a:srgbClr val="005E58"/>
                </a:solidFill>
              </a:rPr>
              <a:t>sichtbar</a:t>
            </a:r>
            <a:r>
              <a:rPr lang="nb-NO" dirty="0">
                <a:solidFill>
                  <a:srgbClr val="005E58"/>
                </a:solidFill>
              </a:rPr>
              <a:t> sein? </a:t>
            </a:r>
          </a:p>
          <a:p>
            <a:pPr marL="971550" lvl="1" indent="-285750"/>
            <a:r>
              <a:rPr lang="nb-NO" dirty="0">
                <a:solidFill>
                  <a:srgbClr val="005E58"/>
                </a:solidFill>
              </a:rPr>
              <a:t>Import / </a:t>
            </a:r>
            <a:r>
              <a:rPr lang="nb-NO" dirty="0" err="1">
                <a:solidFill>
                  <a:srgbClr val="005E58"/>
                </a:solidFill>
              </a:rPr>
              <a:t>Synchronisation</a:t>
            </a:r>
            <a:r>
              <a:rPr lang="nb-NO" dirty="0">
                <a:solidFill>
                  <a:srgbClr val="005E58"/>
                </a:solidFill>
              </a:rPr>
              <a:t>?</a:t>
            </a:r>
            <a:endParaRPr lang="nb-NO" sz="2000" dirty="0">
              <a:solidFill>
                <a:srgbClr val="005E58"/>
              </a:solidFill>
            </a:endParaRPr>
          </a:p>
        </p:txBody>
      </p:sp>
      <p:sp>
        <p:nvSpPr>
          <p:cNvPr id="4" name="Content Placeholder 3">
            <a:extLst>
              <a:ext uri="{FF2B5EF4-FFF2-40B4-BE49-F238E27FC236}">
                <a16:creationId xmlns:a16="http://schemas.microsoft.com/office/drawing/2014/main" id="{6F91F8C6-C40C-43AC-89BF-15658B723042}"/>
              </a:ext>
            </a:extLst>
          </p:cNvPr>
          <p:cNvSpPr>
            <a:spLocks noGrp="1"/>
          </p:cNvSpPr>
          <p:nvPr>
            <p:ph sz="half" idx="2"/>
          </p:nvPr>
        </p:nvSpPr>
        <p:spPr>
          <a:xfrm>
            <a:off x="6172200" y="1756394"/>
            <a:ext cx="5181600" cy="4538043"/>
          </a:xfrm>
        </p:spPr>
        <p:txBody>
          <a:bodyPr>
            <a:normAutofit/>
          </a:bodyPr>
          <a:lstStyle/>
          <a:p>
            <a:pPr marL="285750" indent="-285750">
              <a:buFont typeface="Arial" panose="020B0604020202020204" pitchFamily="34" charset="0"/>
              <a:buChar char="•"/>
            </a:pPr>
            <a:r>
              <a:rPr lang="nb-NO" b="1" dirty="0" err="1">
                <a:solidFill>
                  <a:srgbClr val="005E58"/>
                </a:solidFill>
              </a:rPr>
              <a:t>Technische</a:t>
            </a:r>
            <a:r>
              <a:rPr lang="nb-NO" b="1" dirty="0">
                <a:solidFill>
                  <a:srgbClr val="005E58"/>
                </a:solidFill>
              </a:rPr>
              <a:t> </a:t>
            </a:r>
            <a:r>
              <a:rPr lang="nb-NO" b="1" dirty="0" err="1">
                <a:solidFill>
                  <a:srgbClr val="005E58"/>
                </a:solidFill>
              </a:rPr>
              <a:t>Klärung</a:t>
            </a:r>
            <a:endParaRPr lang="nb-NO" b="1" dirty="0">
              <a:solidFill>
                <a:srgbClr val="005E58"/>
              </a:solidFill>
            </a:endParaRPr>
          </a:p>
          <a:p>
            <a:pPr marL="971550" lvl="1" indent="-285750"/>
            <a:r>
              <a:rPr lang="nb-NO" dirty="0">
                <a:solidFill>
                  <a:srgbClr val="005E58"/>
                </a:solidFill>
              </a:rPr>
              <a:t>MAC / PC?</a:t>
            </a:r>
          </a:p>
          <a:p>
            <a:pPr marL="971550" lvl="1" indent="-285750"/>
            <a:r>
              <a:rPr lang="nb-NO" dirty="0">
                <a:solidFill>
                  <a:srgbClr val="005E58"/>
                </a:solidFill>
              </a:rPr>
              <a:t>Citrix?</a:t>
            </a:r>
          </a:p>
          <a:p>
            <a:pPr marL="971550" lvl="1" indent="-285750"/>
            <a:r>
              <a:rPr lang="nb-NO" dirty="0">
                <a:solidFill>
                  <a:srgbClr val="005E58"/>
                </a:solidFill>
              </a:rPr>
              <a:t>Web Tools / Mail Link</a:t>
            </a:r>
            <a:br>
              <a:rPr lang="nb-NO" dirty="0">
                <a:solidFill>
                  <a:srgbClr val="005E58"/>
                </a:solidFill>
              </a:rPr>
            </a:br>
            <a:endParaRPr lang="nb-NO" dirty="0">
              <a:solidFill>
                <a:srgbClr val="005E58"/>
              </a:solidFill>
            </a:endParaRPr>
          </a:p>
          <a:p>
            <a:pPr marL="285750" indent="-285750">
              <a:buFont typeface="Arial" panose="020B0604020202020204" pitchFamily="34" charset="0"/>
              <a:buChar char="•"/>
            </a:pPr>
            <a:r>
              <a:rPr lang="nb-NO" b="1" dirty="0" err="1">
                <a:solidFill>
                  <a:srgbClr val="005E58"/>
                </a:solidFill>
              </a:rPr>
              <a:t>Andere</a:t>
            </a:r>
            <a:r>
              <a:rPr lang="nb-NO" b="1" dirty="0">
                <a:solidFill>
                  <a:srgbClr val="005E58"/>
                </a:solidFill>
              </a:rPr>
              <a:t> </a:t>
            </a:r>
            <a:r>
              <a:rPr lang="nb-NO" b="1" dirty="0" err="1">
                <a:solidFill>
                  <a:srgbClr val="005E58"/>
                </a:solidFill>
              </a:rPr>
              <a:t>Integrationen</a:t>
            </a:r>
            <a:endParaRPr lang="nb-NO" b="1" dirty="0">
              <a:solidFill>
                <a:srgbClr val="005E58"/>
              </a:solidFill>
            </a:endParaRPr>
          </a:p>
          <a:p>
            <a:pPr marL="971550" lvl="1" indent="-285750"/>
            <a:r>
              <a:rPr lang="nb-NO" dirty="0">
                <a:solidFill>
                  <a:srgbClr val="005E58"/>
                </a:solidFill>
              </a:rPr>
              <a:t>Standard-Apps</a:t>
            </a:r>
          </a:p>
          <a:p>
            <a:pPr marL="971550" lvl="1" indent="-285750"/>
            <a:r>
              <a:rPr lang="nb-NO" dirty="0" err="1">
                <a:solidFill>
                  <a:srgbClr val="005E58"/>
                </a:solidFill>
              </a:rPr>
              <a:t>API’s</a:t>
            </a:r>
            <a:endParaRPr lang="nb-NO" dirty="0">
              <a:solidFill>
                <a:srgbClr val="005E58"/>
              </a:solidFill>
            </a:endParaRPr>
          </a:p>
          <a:p>
            <a:pPr marL="971550" lvl="1" indent="-285750"/>
            <a:r>
              <a:rPr lang="nb-NO" dirty="0" err="1">
                <a:solidFill>
                  <a:srgbClr val="005E58"/>
                </a:solidFill>
              </a:rPr>
              <a:t>Automatischer</a:t>
            </a:r>
            <a:r>
              <a:rPr lang="nb-NO" dirty="0">
                <a:solidFill>
                  <a:srgbClr val="005E58"/>
                </a:solidFill>
              </a:rPr>
              <a:t> Import / </a:t>
            </a:r>
            <a:r>
              <a:rPr lang="nb-NO" dirty="0" err="1">
                <a:solidFill>
                  <a:srgbClr val="005E58"/>
                </a:solidFill>
              </a:rPr>
              <a:t>Export</a:t>
            </a:r>
            <a:endParaRPr lang="nb-NO" dirty="0">
              <a:solidFill>
                <a:srgbClr val="005E58"/>
              </a:solidFill>
            </a:endParaRPr>
          </a:p>
          <a:p>
            <a:endParaRPr lang="nb-NO" dirty="0"/>
          </a:p>
        </p:txBody>
      </p:sp>
    </p:spTree>
    <p:extLst>
      <p:ext uri="{BB962C8B-B14F-4D97-AF65-F5344CB8AC3E}">
        <p14:creationId xmlns:p14="http://schemas.microsoft.com/office/powerpoint/2010/main" val="38733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22A18-560E-4EF3-B79A-96A9641A7A3A}"/>
              </a:ext>
            </a:extLst>
          </p:cNvPr>
          <p:cNvSpPr>
            <a:spLocks noGrp="1"/>
          </p:cNvSpPr>
          <p:nvPr>
            <p:ph type="title"/>
          </p:nvPr>
        </p:nvSpPr>
        <p:spPr>
          <a:xfrm>
            <a:off x="1321004" y="908721"/>
            <a:ext cx="3766885" cy="1859553"/>
          </a:xfrm>
        </p:spPr>
        <p:txBody>
          <a:bodyPr>
            <a:noAutofit/>
          </a:bodyPr>
          <a:lstStyle/>
          <a:p>
            <a:r>
              <a:rPr lang="de-DE" sz="23198" dirty="0">
                <a:latin typeface="+mj-lt"/>
              </a:rPr>
              <a:t>4</a:t>
            </a:r>
          </a:p>
        </p:txBody>
      </p:sp>
      <p:sp>
        <p:nvSpPr>
          <p:cNvPr id="5" name="Inhaltsplatzhalter 4">
            <a:extLst>
              <a:ext uri="{FF2B5EF4-FFF2-40B4-BE49-F238E27FC236}">
                <a16:creationId xmlns:a16="http://schemas.microsoft.com/office/drawing/2014/main" id="{614EF072-3105-49D8-965C-FA6136D1FCEA}"/>
              </a:ext>
            </a:extLst>
          </p:cNvPr>
          <p:cNvSpPr>
            <a:spLocks noGrp="1"/>
          </p:cNvSpPr>
          <p:nvPr>
            <p:ph idx="4294967295"/>
          </p:nvPr>
        </p:nvSpPr>
        <p:spPr>
          <a:xfrm>
            <a:off x="4368007" y="908721"/>
            <a:ext cx="7112200" cy="4751153"/>
          </a:xfrm>
        </p:spPr>
        <p:txBody>
          <a:bodyPr>
            <a:normAutofit/>
          </a:bodyPr>
          <a:lstStyle/>
          <a:p>
            <a:pPr marL="0" indent="0">
              <a:buNone/>
            </a:pPr>
            <a:r>
              <a:rPr lang="nb-NO" sz="2800" b="1" dirty="0">
                <a:solidFill>
                  <a:srgbClr val="005E58"/>
                </a:solidFill>
              </a:rPr>
              <a:t>Initialer Import von </a:t>
            </a:r>
            <a:r>
              <a:rPr lang="nb-NO" sz="2800" b="1" dirty="0" err="1">
                <a:solidFill>
                  <a:srgbClr val="005E58"/>
                </a:solidFill>
              </a:rPr>
              <a:t>Kundendaten</a:t>
            </a:r>
            <a:r>
              <a:rPr lang="nb-NO" sz="2800" b="1" dirty="0">
                <a:solidFill>
                  <a:srgbClr val="005E58"/>
                </a:solidFill>
              </a:rPr>
              <a:t>?</a:t>
            </a:r>
            <a:br>
              <a:rPr lang="nb-NO" sz="2400" b="1" dirty="0">
                <a:solidFill>
                  <a:srgbClr val="005E58"/>
                </a:solidFill>
              </a:rPr>
            </a:br>
            <a:endParaRPr lang="de-DE" sz="2400" b="1" dirty="0">
              <a:solidFill>
                <a:srgbClr val="005E58"/>
              </a:solidFill>
            </a:endParaRPr>
          </a:p>
          <a:p>
            <a:pPr marL="285721" indent="-285721"/>
            <a:r>
              <a:rPr lang="nb-NO" sz="2400" b="1" dirty="0" err="1">
                <a:solidFill>
                  <a:srgbClr val="005E58"/>
                </a:solidFill>
              </a:rPr>
              <a:t>Welche</a:t>
            </a:r>
            <a:r>
              <a:rPr lang="nb-NO" sz="2400" b="1" dirty="0">
                <a:solidFill>
                  <a:srgbClr val="005E58"/>
                </a:solidFill>
              </a:rPr>
              <a:t> </a:t>
            </a:r>
            <a:r>
              <a:rPr lang="nb-NO" sz="2400" b="1" dirty="0" err="1">
                <a:solidFill>
                  <a:srgbClr val="005E58"/>
                </a:solidFill>
              </a:rPr>
              <a:t>Daten</a:t>
            </a:r>
            <a:r>
              <a:rPr lang="nb-NO" sz="2400" b="1" dirty="0">
                <a:solidFill>
                  <a:srgbClr val="005E58"/>
                </a:solidFill>
              </a:rPr>
              <a:t> sollen </a:t>
            </a:r>
            <a:r>
              <a:rPr lang="nb-NO" sz="2400" b="1" dirty="0" err="1">
                <a:solidFill>
                  <a:srgbClr val="005E58"/>
                </a:solidFill>
              </a:rPr>
              <a:t>importiert</a:t>
            </a:r>
            <a:r>
              <a:rPr lang="nb-NO" sz="2400" b="1" dirty="0">
                <a:solidFill>
                  <a:srgbClr val="005E58"/>
                </a:solidFill>
              </a:rPr>
              <a:t> </a:t>
            </a:r>
            <a:r>
              <a:rPr lang="nb-NO" sz="2400" b="1" dirty="0" err="1">
                <a:solidFill>
                  <a:srgbClr val="005E58"/>
                </a:solidFill>
              </a:rPr>
              <a:t>werden</a:t>
            </a:r>
            <a:r>
              <a:rPr lang="nb-NO" sz="2400" b="1" dirty="0">
                <a:solidFill>
                  <a:srgbClr val="005E58"/>
                </a:solidFill>
              </a:rPr>
              <a:t>? </a:t>
            </a:r>
            <a:br>
              <a:rPr lang="nb-NO" sz="2400" b="1" dirty="0">
                <a:solidFill>
                  <a:srgbClr val="005E58"/>
                </a:solidFill>
              </a:rPr>
            </a:br>
            <a:r>
              <a:rPr lang="nb-NO" sz="2400" dirty="0">
                <a:solidFill>
                  <a:srgbClr val="005E58"/>
                </a:solidFill>
              </a:rPr>
              <a:t>Aus </a:t>
            </a:r>
            <a:r>
              <a:rPr lang="nb-NO" sz="2400" dirty="0" err="1">
                <a:solidFill>
                  <a:srgbClr val="005E58"/>
                </a:solidFill>
              </a:rPr>
              <a:t>welchen</a:t>
            </a:r>
            <a:r>
              <a:rPr lang="nb-NO" sz="2400" dirty="0">
                <a:solidFill>
                  <a:srgbClr val="005E58"/>
                </a:solidFill>
              </a:rPr>
              <a:t> </a:t>
            </a:r>
            <a:r>
              <a:rPr lang="nb-NO" sz="2400" dirty="0" err="1">
                <a:solidFill>
                  <a:srgbClr val="005E58"/>
                </a:solidFill>
              </a:rPr>
              <a:t>Quellen</a:t>
            </a:r>
            <a:r>
              <a:rPr lang="nb-NO" sz="2400" dirty="0">
                <a:solidFill>
                  <a:srgbClr val="005E58"/>
                </a:solidFill>
              </a:rPr>
              <a:t>?</a:t>
            </a:r>
            <a:br>
              <a:rPr lang="nb-NO" sz="2400" b="1" dirty="0">
                <a:solidFill>
                  <a:srgbClr val="005E58"/>
                </a:solidFill>
              </a:rPr>
            </a:br>
            <a:endParaRPr lang="nb-NO" sz="2400" b="1" dirty="0">
              <a:solidFill>
                <a:srgbClr val="005E58"/>
              </a:solidFill>
            </a:endParaRPr>
          </a:p>
          <a:p>
            <a:pPr marL="285721" indent="-285721"/>
            <a:r>
              <a:rPr lang="nb-NO" sz="2400" b="1" dirty="0">
                <a:solidFill>
                  <a:srgbClr val="005E58"/>
                </a:solidFill>
              </a:rPr>
              <a:t>Wie soll </a:t>
            </a:r>
            <a:r>
              <a:rPr lang="nb-NO" sz="2400" b="1" dirty="0" err="1">
                <a:solidFill>
                  <a:srgbClr val="005E58"/>
                </a:solidFill>
              </a:rPr>
              <a:t>importiert</a:t>
            </a:r>
            <a:r>
              <a:rPr lang="nb-NO" sz="2400" b="1" dirty="0">
                <a:solidFill>
                  <a:srgbClr val="005E58"/>
                </a:solidFill>
              </a:rPr>
              <a:t> </a:t>
            </a:r>
            <a:r>
              <a:rPr lang="nb-NO" sz="2400" b="1" dirty="0" err="1">
                <a:solidFill>
                  <a:srgbClr val="005E58"/>
                </a:solidFill>
              </a:rPr>
              <a:t>werden</a:t>
            </a:r>
            <a:r>
              <a:rPr lang="nb-NO" sz="2400" b="1" dirty="0">
                <a:solidFill>
                  <a:srgbClr val="005E58"/>
                </a:solidFill>
              </a:rPr>
              <a:t>? </a:t>
            </a:r>
            <a:br>
              <a:rPr lang="nb-NO" sz="2400" b="1" dirty="0">
                <a:solidFill>
                  <a:srgbClr val="005E58"/>
                </a:solidFill>
              </a:rPr>
            </a:br>
            <a:r>
              <a:rPr lang="nb-NO" sz="2400" dirty="0">
                <a:solidFill>
                  <a:srgbClr val="005E58"/>
                </a:solidFill>
              </a:rPr>
              <a:t>Aus einer </a:t>
            </a:r>
            <a:r>
              <a:rPr lang="nb-NO" sz="2400" dirty="0" err="1">
                <a:solidFill>
                  <a:srgbClr val="005E58"/>
                </a:solidFill>
              </a:rPr>
              <a:t>zentralen</a:t>
            </a:r>
            <a:r>
              <a:rPr lang="nb-NO" sz="2400" dirty="0">
                <a:solidFill>
                  <a:srgbClr val="005E58"/>
                </a:solidFill>
              </a:rPr>
              <a:t> </a:t>
            </a:r>
            <a:r>
              <a:rPr lang="nb-NO" sz="2400" dirty="0" err="1">
                <a:solidFill>
                  <a:srgbClr val="005E58"/>
                </a:solidFill>
              </a:rPr>
              <a:t>Importvorlage</a:t>
            </a:r>
            <a:r>
              <a:rPr lang="nb-NO" sz="2400" dirty="0">
                <a:solidFill>
                  <a:srgbClr val="005E58"/>
                </a:solidFill>
              </a:rPr>
              <a:t> oder aus </a:t>
            </a:r>
            <a:r>
              <a:rPr lang="nb-NO" sz="2400" dirty="0" err="1">
                <a:solidFill>
                  <a:srgbClr val="005E58"/>
                </a:solidFill>
              </a:rPr>
              <a:t>verschiedenen</a:t>
            </a:r>
            <a:r>
              <a:rPr lang="nb-NO" sz="2400" dirty="0">
                <a:solidFill>
                  <a:srgbClr val="005E58"/>
                </a:solidFill>
              </a:rPr>
              <a:t> </a:t>
            </a:r>
            <a:r>
              <a:rPr lang="nb-NO" sz="2400" dirty="0" err="1">
                <a:solidFill>
                  <a:srgbClr val="005E58"/>
                </a:solidFill>
              </a:rPr>
              <a:t>Systemen</a:t>
            </a:r>
            <a:r>
              <a:rPr lang="nb-NO" sz="2400" dirty="0">
                <a:solidFill>
                  <a:srgbClr val="005E58"/>
                </a:solidFill>
              </a:rPr>
              <a:t>?</a:t>
            </a:r>
          </a:p>
          <a:p>
            <a:pPr marL="285721" indent="-285721"/>
            <a:endParaRPr lang="nb-NO" sz="2400" dirty="0">
              <a:solidFill>
                <a:srgbClr val="005E58"/>
              </a:solidFill>
            </a:endParaRPr>
          </a:p>
          <a:p>
            <a:pPr marL="285721" indent="-285721"/>
            <a:r>
              <a:rPr lang="nb-NO" sz="2400" b="1" dirty="0">
                <a:solidFill>
                  <a:srgbClr val="005E58"/>
                </a:solidFill>
              </a:rPr>
              <a:t>Format der </a:t>
            </a:r>
            <a:r>
              <a:rPr lang="nb-NO" sz="2400" b="1" dirty="0" err="1">
                <a:solidFill>
                  <a:srgbClr val="005E58"/>
                </a:solidFill>
              </a:rPr>
              <a:t>Importdaten</a:t>
            </a:r>
            <a:r>
              <a:rPr lang="nb-NO" sz="2400" b="1" dirty="0">
                <a:solidFill>
                  <a:srgbClr val="005E58"/>
                </a:solidFill>
              </a:rPr>
              <a:t>?</a:t>
            </a:r>
            <a:br>
              <a:rPr lang="nb-NO" sz="2400" b="1" dirty="0">
                <a:solidFill>
                  <a:srgbClr val="005E58"/>
                </a:solidFill>
              </a:rPr>
            </a:br>
            <a:endParaRPr lang="nb-NO" sz="2400" b="1" dirty="0">
              <a:solidFill>
                <a:srgbClr val="005E58"/>
              </a:solidFill>
            </a:endParaRPr>
          </a:p>
          <a:p>
            <a:pPr marL="285721" indent="-285721"/>
            <a:endParaRPr lang="nb-NO" sz="2400" b="1" dirty="0">
              <a:solidFill>
                <a:srgbClr val="005E58"/>
              </a:solidFill>
            </a:endParaRPr>
          </a:p>
        </p:txBody>
      </p:sp>
      <p:sp>
        <p:nvSpPr>
          <p:cNvPr id="3" name="Textplatzhalter 2">
            <a:extLst>
              <a:ext uri="{FF2B5EF4-FFF2-40B4-BE49-F238E27FC236}">
                <a16:creationId xmlns:a16="http://schemas.microsoft.com/office/drawing/2014/main" id="{857C3DAA-0994-4F3D-9373-20376192665D}"/>
              </a:ext>
            </a:extLst>
          </p:cNvPr>
          <p:cNvSpPr>
            <a:spLocks noGrp="1"/>
          </p:cNvSpPr>
          <p:nvPr>
            <p:ph type="body" sz="half" idx="4294967295"/>
          </p:nvPr>
        </p:nvSpPr>
        <p:spPr>
          <a:xfrm>
            <a:off x="386019" y="4089728"/>
            <a:ext cx="3931726" cy="1530680"/>
          </a:xfrm>
        </p:spPr>
        <p:txBody>
          <a:bodyPr>
            <a:normAutofit/>
          </a:bodyPr>
          <a:lstStyle/>
          <a:p>
            <a:pPr marL="0" indent="0" algn="ctr">
              <a:buNone/>
            </a:pPr>
            <a:r>
              <a:rPr lang="de-DE" sz="4000" b="1" dirty="0">
                <a:solidFill>
                  <a:srgbClr val="005E58"/>
                </a:solidFill>
              </a:rPr>
              <a:t>IMPORT</a:t>
            </a:r>
          </a:p>
        </p:txBody>
      </p:sp>
    </p:spTree>
    <p:extLst>
      <p:ext uri="{BB962C8B-B14F-4D97-AF65-F5344CB8AC3E}">
        <p14:creationId xmlns:p14="http://schemas.microsoft.com/office/powerpoint/2010/main" val="183061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40DBD5D0-116D-4BC4-B35B-B92C05BA8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122" y="-197766"/>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33DCD5-1B42-4800-BDF2-BD4D05E10658}"/>
              </a:ext>
            </a:extLst>
          </p:cNvPr>
          <p:cNvSpPr>
            <a:spLocks noGrp="1"/>
          </p:cNvSpPr>
          <p:nvPr>
            <p:ph type="title"/>
          </p:nvPr>
        </p:nvSpPr>
        <p:spPr>
          <a:xfrm>
            <a:off x="838200" y="602820"/>
            <a:ext cx="10515600" cy="1324694"/>
          </a:xfrm>
        </p:spPr>
        <p:txBody>
          <a:bodyPr>
            <a:normAutofit fontScale="90000"/>
          </a:bodyPr>
          <a:lstStyle/>
          <a:p>
            <a:r>
              <a:rPr lang="de-DE" altLang="de-DE" dirty="0"/>
              <a:t>Der vor uns liegende</a:t>
            </a:r>
            <a:br>
              <a:rPr lang="de-DE" altLang="de-DE" dirty="0"/>
            </a:br>
            <a:r>
              <a:rPr lang="de-DE" altLang="de-DE" dirty="0"/>
              <a:t>Prozess </a:t>
            </a:r>
            <a:br>
              <a:rPr kumimoji="0" lang="de-DE" altLang="de-DE" sz="7200" b="0" i="0" u="none" strike="noStrike" cap="none" normalizeH="0" baseline="0" dirty="0">
                <a:ln>
                  <a:noFill/>
                </a:ln>
                <a:solidFill>
                  <a:schemeClr val="tx1"/>
                </a:solidFill>
                <a:effectLst/>
                <a:latin typeface="Arial" panose="020B0604020202020204" pitchFamily="34" charset="0"/>
              </a:rPr>
            </a:br>
            <a:endParaRPr lang="nb-NO" dirty="0"/>
          </a:p>
        </p:txBody>
      </p:sp>
      <p:sp>
        <p:nvSpPr>
          <p:cNvPr id="3" name="Content Placeholder 2">
            <a:extLst>
              <a:ext uri="{FF2B5EF4-FFF2-40B4-BE49-F238E27FC236}">
                <a16:creationId xmlns:a16="http://schemas.microsoft.com/office/drawing/2014/main" id="{89CE79D4-51AE-44B1-89B8-7F9D017D6EBB}"/>
              </a:ext>
            </a:extLst>
          </p:cNvPr>
          <p:cNvSpPr>
            <a:spLocks noGrp="1"/>
          </p:cNvSpPr>
          <p:nvPr>
            <p:ph idx="1"/>
          </p:nvPr>
        </p:nvSpPr>
        <p:spPr>
          <a:xfrm>
            <a:off x="1191802" y="1698268"/>
            <a:ext cx="10161998" cy="4556912"/>
          </a:xfrm>
        </p:spPr>
        <p:txBody>
          <a:bodyPr>
            <a:noAutofit/>
          </a:bodyPr>
          <a:lstStyle/>
          <a:p>
            <a:pPr marL="971550" lvl="1" indent="-285750"/>
            <a:r>
              <a:rPr lang="en-US" sz="1600" dirty="0" err="1">
                <a:solidFill>
                  <a:srgbClr val="005E58"/>
                </a:solidFill>
              </a:rPr>
              <a:t>Ziele</a:t>
            </a:r>
            <a:r>
              <a:rPr lang="en-US" sz="1600" dirty="0">
                <a:solidFill>
                  <a:srgbClr val="005E58"/>
                </a:solidFill>
              </a:rPr>
              <a:t> der </a:t>
            </a:r>
            <a:r>
              <a:rPr lang="en-US" sz="1600" dirty="0" err="1">
                <a:solidFill>
                  <a:srgbClr val="005E58"/>
                </a:solidFill>
              </a:rPr>
              <a:t>Implementierung</a:t>
            </a:r>
            <a:r>
              <a:rPr lang="en-US" sz="1600" dirty="0">
                <a:solidFill>
                  <a:srgbClr val="005E58"/>
                </a:solidFill>
              </a:rPr>
              <a:t> </a:t>
            </a:r>
            <a:r>
              <a:rPr lang="en-US" sz="1600" dirty="0" err="1">
                <a:solidFill>
                  <a:srgbClr val="005E58"/>
                </a:solidFill>
              </a:rPr>
              <a:t>definieren</a:t>
            </a:r>
            <a:endParaRPr lang="en-US" sz="1600" dirty="0">
              <a:solidFill>
                <a:srgbClr val="005E58"/>
              </a:solidFill>
            </a:endParaRPr>
          </a:p>
          <a:p>
            <a:pPr marL="971550" lvl="1" indent="-285750"/>
            <a:r>
              <a:rPr lang="en-US" sz="1600" dirty="0">
                <a:solidFill>
                  <a:srgbClr val="005E58"/>
                </a:solidFill>
              </a:rPr>
              <a:t>Was </a:t>
            </a:r>
            <a:r>
              <a:rPr lang="en-US" sz="1600" dirty="0" err="1">
                <a:solidFill>
                  <a:srgbClr val="005E58"/>
                </a:solidFill>
              </a:rPr>
              <a:t>wollen</a:t>
            </a:r>
            <a:r>
              <a:rPr lang="en-US" sz="1600" dirty="0">
                <a:solidFill>
                  <a:srgbClr val="005E58"/>
                </a:solidFill>
              </a:rPr>
              <a:t> Sie </a:t>
            </a:r>
            <a:r>
              <a:rPr lang="en-US" sz="1600" dirty="0" err="1">
                <a:solidFill>
                  <a:srgbClr val="005E58"/>
                </a:solidFill>
              </a:rPr>
              <a:t>erreichen</a:t>
            </a:r>
            <a:r>
              <a:rPr lang="en-US" sz="1600" dirty="0">
                <a:solidFill>
                  <a:srgbClr val="005E58"/>
                </a:solidFill>
              </a:rPr>
              <a:t>? </a:t>
            </a:r>
            <a:br>
              <a:rPr lang="en-US" sz="1600" dirty="0">
                <a:solidFill>
                  <a:srgbClr val="005E58"/>
                </a:solidFill>
              </a:rPr>
            </a:br>
            <a:r>
              <a:rPr lang="en-US" sz="1600" dirty="0" err="1">
                <a:solidFill>
                  <a:srgbClr val="005E58"/>
                </a:solidFill>
              </a:rPr>
              <a:t>Welche</a:t>
            </a:r>
            <a:r>
              <a:rPr lang="en-US" sz="1600" dirty="0">
                <a:solidFill>
                  <a:srgbClr val="005E58"/>
                </a:solidFill>
              </a:rPr>
              <a:t> </a:t>
            </a:r>
            <a:r>
              <a:rPr lang="en-US" sz="1600" dirty="0" err="1">
                <a:solidFill>
                  <a:srgbClr val="005E58"/>
                </a:solidFill>
              </a:rPr>
              <a:t>Auswirkungen</a:t>
            </a:r>
            <a:r>
              <a:rPr lang="en-US" sz="1600" dirty="0">
                <a:solidFill>
                  <a:srgbClr val="005E58"/>
                </a:solidFill>
              </a:rPr>
              <a:t> </a:t>
            </a:r>
            <a:r>
              <a:rPr lang="en-US" sz="1600" dirty="0" err="1">
                <a:solidFill>
                  <a:srgbClr val="005E58"/>
                </a:solidFill>
              </a:rPr>
              <a:t>soll</a:t>
            </a:r>
            <a:r>
              <a:rPr lang="en-US" sz="1600" dirty="0">
                <a:solidFill>
                  <a:srgbClr val="005E58"/>
                </a:solidFill>
              </a:rPr>
              <a:t> die </a:t>
            </a:r>
            <a:r>
              <a:rPr lang="en-US" sz="1600" dirty="0" err="1">
                <a:solidFill>
                  <a:srgbClr val="005E58"/>
                </a:solidFill>
              </a:rPr>
              <a:t>Einführung</a:t>
            </a:r>
            <a:r>
              <a:rPr lang="en-US" sz="1600" dirty="0">
                <a:solidFill>
                  <a:srgbClr val="005E58"/>
                </a:solidFill>
              </a:rPr>
              <a:t> des CRM </a:t>
            </a:r>
            <a:r>
              <a:rPr lang="en-US" sz="1600" dirty="0" err="1">
                <a:solidFill>
                  <a:srgbClr val="005E58"/>
                </a:solidFill>
              </a:rPr>
              <a:t>haben</a:t>
            </a:r>
            <a:r>
              <a:rPr lang="en-US" sz="1600" dirty="0">
                <a:solidFill>
                  <a:srgbClr val="005E58"/>
                </a:solidFill>
              </a:rPr>
              <a:t>?</a:t>
            </a:r>
            <a:br>
              <a:rPr lang="nb-NO" sz="1600" dirty="0">
                <a:solidFill>
                  <a:srgbClr val="005E58"/>
                </a:solidFill>
              </a:rPr>
            </a:br>
            <a:endParaRPr lang="nb-NO" sz="1600" dirty="0">
              <a:solidFill>
                <a:srgbClr val="005E58"/>
              </a:solidFill>
            </a:endParaRPr>
          </a:p>
          <a:p>
            <a:pPr marL="971550" lvl="1" indent="-285750"/>
            <a:r>
              <a:rPr lang="en-US" sz="1600" dirty="0">
                <a:solidFill>
                  <a:srgbClr val="005E58"/>
                </a:solidFill>
              </a:rPr>
              <a:t>Was </a:t>
            </a:r>
            <a:r>
              <a:rPr lang="en-US" sz="1600" dirty="0" err="1">
                <a:solidFill>
                  <a:srgbClr val="005E58"/>
                </a:solidFill>
              </a:rPr>
              <a:t>möchten</a:t>
            </a:r>
            <a:r>
              <a:rPr lang="en-US" sz="1600" dirty="0">
                <a:solidFill>
                  <a:srgbClr val="005E58"/>
                </a:solidFill>
              </a:rPr>
              <a:t> Sie </a:t>
            </a:r>
            <a:r>
              <a:rPr lang="en-US" sz="1600" dirty="0" err="1">
                <a:solidFill>
                  <a:srgbClr val="005E58"/>
                </a:solidFill>
              </a:rPr>
              <a:t>messen</a:t>
            </a:r>
            <a:r>
              <a:rPr lang="en-US" sz="1600" dirty="0">
                <a:solidFill>
                  <a:srgbClr val="005E58"/>
                </a:solidFill>
              </a:rPr>
              <a:t>? (KPIs)</a:t>
            </a:r>
          </a:p>
          <a:p>
            <a:pPr marL="971550" lvl="1" indent="-285750"/>
            <a:r>
              <a:rPr lang="en-US" sz="1600" dirty="0" err="1">
                <a:solidFill>
                  <a:srgbClr val="005E58"/>
                </a:solidFill>
              </a:rPr>
              <a:t>Welche</a:t>
            </a:r>
            <a:r>
              <a:rPr lang="en-US" sz="1600" dirty="0">
                <a:solidFill>
                  <a:srgbClr val="005E58"/>
                </a:solidFill>
              </a:rPr>
              <a:t> </a:t>
            </a:r>
            <a:r>
              <a:rPr lang="en-US" sz="1600" dirty="0" err="1">
                <a:solidFill>
                  <a:srgbClr val="005E58"/>
                </a:solidFill>
              </a:rPr>
              <a:t>Erfolgskriterien</a:t>
            </a:r>
            <a:r>
              <a:rPr lang="en-US" sz="1600" dirty="0">
                <a:solidFill>
                  <a:srgbClr val="005E58"/>
                </a:solidFill>
              </a:rPr>
              <a:t> </a:t>
            </a:r>
            <a:r>
              <a:rPr lang="en-US" sz="1600" dirty="0" err="1">
                <a:solidFill>
                  <a:srgbClr val="005E58"/>
                </a:solidFill>
              </a:rPr>
              <a:t>gibt</a:t>
            </a:r>
            <a:r>
              <a:rPr lang="en-US" sz="1600" dirty="0">
                <a:solidFill>
                  <a:srgbClr val="005E58"/>
                </a:solidFill>
              </a:rPr>
              <a:t> es </a:t>
            </a:r>
            <a:r>
              <a:rPr lang="en-US" sz="1600" dirty="0" err="1">
                <a:solidFill>
                  <a:srgbClr val="005E58"/>
                </a:solidFill>
              </a:rPr>
              <a:t>für</a:t>
            </a:r>
            <a:r>
              <a:rPr lang="en-US" sz="1600" dirty="0">
                <a:solidFill>
                  <a:srgbClr val="005E58"/>
                </a:solidFill>
              </a:rPr>
              <a:t> das </a:t>
            </a:r>
            <a:r>
              <a:rPr lang="en-US" sz="1600" dirty="0" err="1">
                <a:solidFill>
                  <a:srgbClr val="005E58"/>
                </a:solidFill>
              </a:rPr>
              <a:t>Projekt</a:t>
            </a:r>
            <a:r>
              <a:rPr lang="en-US" sz="1600" dirty="0">
                <a:solidFill>
                  <a:srgbClr val="005E58"/>
                </a:solidFill>
              </a:rPr>
              <a:t>?</a:t>
            </a:r>
          </a:p>
          <a:p>
            <a:pPr marL="971550" lvl="1" indent="-285750"/>
            <a:r>
              <a:rPr lang="en-US" sz="1600" dirty="0" err="1">
                <a:solidFill>
                  <a:srgbClr val="005E58"/>
                </a:solidFill>
              </a:rPr>
              <a:t>Welche</a:t>
            </a:r>
            <a:r>
              <a:rPr lang="en-US" sz="1600" dirty="0">
                <a:solidFill>
                  <a:srgbClr val="005E58"/>
                </a:solidFill>
              </a:rPr>
              <a:t> </a:t>
            </a:r>
            <a:r>
              <a:rPr lang="en-US" sz="1600" dirty="0" err="1">
                <a:solidFill>
                  <a:srgbClr val="005E58"/>
                </a:solidFill>
              </a:rPr>
              <a:t>Prozesse</a:t>
            </a:r>
            <a:r>
              <a:rPr lang="en-US" sz="1600" dirty="0">
                <a:solidFill>
                  <a:srgbClr val="005E58"/>
                </a:solidFill>
              </a:rPr>
              <a:t> </a:t>
            </a:r>
            <a:r>
              <a:rPr lang="en-US" sz="1600" dirty="0" err="1">
                <a:solidFill>
                  <a:srgbClr val="005E58"/>
                </a:solidFill>
              </a:rPr>
              <a:t>möchten</a:t>
            </a:r>
            <a:r>
              <a:rPr lang="en-US" sz="1600" dirty="0">
                <a:solidFill>
                  <a:srgbClr val="005E58"/>
                </a:solidFill>
              </a:rPr>
              <a:t> Sie </a:t>
            </a:r>
            <a:r>
              <a:rPr lang="en-US" sz="1600" dirty="0" err="1">
                <a:solidFill>
                  <a:srgbClr val="005E58"/>
                </a:solidFill>
              </a:rPr>
              <a:t>verbessern</a:t>
            </a:r>
            <a:r>
              <a:rPr lang="en-US" sz="1600" dirty="0">
                <a:solidFill>
                  <a:srgbClr val="005E58"/>
                </a:solidFill>
              </a:rPr>
              <a:t>? </a:t>
            </a:r>
          </a:p>
          <a:p>
            <a:pPr marL="971550" lvl="1" indent="-285750"/>
            <a:r>
              <a:rPr lang="en-US" sz="1600" dirty="0" err="1">
                <a:solidFill>
                  <a:srgbClr val="005E58"/>
                </a:solidFill>
              </a:rPr>
              <a:t>Sollen</a:t>
            </a:r>
            <a:r>
              <a:rPr lang="en-US" sz="1600" dirty="0">
                <a:solidFill>
                  <a:srgbClr val="005E58"/>
                </a:solidFill>
              </a:rPr>
              <a:t> </a:t>
            </a:r>
            <a:r>
              <a:rPr lang="en-US" sz="1600" dirty="0" err="1">
                <a:solidFill>
                  <a:srgbClr val="005E58"/>
                </a:solidFill>
              </a:rPr>
              <a:t>Schnittstellen</a:t>
            </a:r>
            <a:r>
              <a:rPr lang="en-US" sz="1600" dirty="0">
                <a:solidFill>
                  <a:srgbClr val="005E58"/>
                </a:solidFill>
              </a:rPr>
              <a:t> </a:t>
            </a:r>
            <a:r>
              <a:rPr lang="en-US" sz="1600" dirty="0" err="1">
                <a:solidFill>
                  <a:srgbClr val="005E58"/>
                </a:solidFill>
              </a:rPr>
              <a:t>realisiert</a:t>
            </a:r>
            <a:r>
              <a:rPr lang="en-US" sz="1600" dirty="0">
                <a:solidFill>
                  <a:srgbClr val="005E58"/>
                </a:solidFill>
              </a:rPr>
              <a:t> </a:t>
            </a:r>
            <a:r>
              <a:rPr lang="en-US" sz="1600" dirty="0" err="1">
                <a:solidFill>
                  <a:srgbClr val="005E58"/>
                </a:solidFill>
              </a:rPr>
              <a:t>werden</a:t>
            </a:r>
            <a:r>
              <a:rPr lang="en-US" sz="1600" dirty="0">
                <a:solidFill>
                  <a:srgbClr val="005E58"/>
                </a:solidFill>
              </a:rPr>
              <a:t>?</a:t>
            </a:r>
          </a:p>
          <a:p>
            <a:pPr marL="971550" lvl="1" indent="-285750"/>
            <a:r>
              <a:rPr lang="en-US" sz="1600" dirty="0" err="1">
                <a:solidFill>
                  <a:srgbClr val="005E58"/>
                </a:solidFill>
              </a:rPr>
              <a:t>Welche</a:t>
            </a:r>
            <a:r>
              <a:rPr lang="en-US" sz="1600" dirty="0">
                <a:solidFill>
                  <a:srgbClr val="005E58"/>
                </a:solidFill>
              </a:rPr>
              <a:t> </a:t>
            </a:r>
            <a:r>
              <a:rPr lang="en-US" sz="1600" dirty="0" err="1">
                <a:solidFill>
                  <a:srgbClr val="005E58"/>
                </a:solidFill>
              </a:rPr>
              <a:t>Risiken</a:t>
            </a:r>
            <a:r>
              <a:rPr lang="en-US" sz="1600" dirty="0">
                <a:solidFill>
                  <a:srgbClr val="005E58"/>
                </a:solidFill>
              </a:rPr>
              <a:t> </a:t>
            </a:r>
            <a:r>
              <a:rPr lang="en-US" sz="1600" dirty="0" err="1">
                <a:solidFill>
                  <a:srgbClr val="005E58"/>
                </a:solidFill>
              </a:rPr>
              <a:t>gibt</a:t>
            </a:r>
            <a:r>
              <a:rPr lang="en-US" sz="1600" dirty="0">
                <a:solidFill>
                  <a:srgbClr val="005E58"/>
                </a:solidFill>
              </a:rPr>
              <a:t> es </a:t>
            </a:r>
            <a:r>
              <a:rPr lang="en-US" sz="1600" dirty="0" err="1">
                <a:solidFill>
                  <a:srgbClr val="005E58"/>
                </a:solidFill>
              </a:rPr>
              <a:t>im</a:t>
            </a:r>
            <a:r>
              <a:rPr lang="en-US" sz="1600" dirty="0">
                <a:solidFill>
                  <a:srgbClr val="005E58"/>
                </a:solidFill>
              </a:rPr>
              <a:t> </a:t>
            </a:r>
            <a:r>
              <a:rPr lang="en-US" sz="1600" dirty="0" err="1">
                <a:solidFill>
                  <a:srgbClr val="005E58"/>
                </a:solidFill>
              </a:rPr>
              <a:t>Projekt</a:t>
            </a:r>
            <a:r>
              <a:rPr lang="en-US" sz="1600" dirty="0">
                <a:solidFill>
                  <a:srgbClr val="005E58"/>
                </a:solidFill>
              </a:rPr>
              <a:t>?</a:t>
            </a:r>
            <a:br>
              <a:rPr lang="en-US" sz="1600" dirty="0">
                <a:solidFill>
                  <a:srgbClr val="005E58"/>
                </a:solidFill>
              </a:rPr>
            </a:br>
            <a:endParaRPr lang="nb-NO" dirty="0">
              <a:solidFill>
                <a:srgbClr val="005E58"/>
              </a:solidFill>
            </a:endParaRPr>
          </a:p>
          <a:p>
            <a:pPr marL="971550" lvl="1" indent="-285750"/>
            <a:r>
              <a:rPr lang="nb-NO" sz="1600" dirty="0">
                <a:solidFill>
                  <a:srgbClr val="005E58"/>
                </a:solidFill>
              </a:rPr>
              <a:t>SuperOffice Demo:</a:t>
            </a:r>
            <a:br>
              <a:rPr lang="nb-NO" sz="1600" dirty="0">
                <a:solidFill>
                  <a:srgbClr val="005E58"/>
                </a:solidFill>
              </a:rPr>
            </a:br>
            <a:r>
              <a:rPr lang="nb-NO" sz="1600" dirty="0" err="1">
                <a:solidFill>
                  <a:srgbClr val="005E58"/>
                </a:solidFill>
              </a:rPr>
              <a:t>Wir</a:t>
            </a:r>
            <a:r>
              <a:rPr lang="nb-NO" sz="1600" dirty="0">
                <a:solidFill>
                  <a:srgbClr val="005E58"/>
                </a:solidFill>
              </a:rPr>
              <a:t> </a:t>
            </a:r>
            <a:r>
              <a:rPr lang="nb-NO" sz="1600" dirty="0" err="1">
                <a:solidFill>
                  <a:srgbClr val="005E58"/>
                </a:solidFill>
              </a:rPr>
              <a:t>zeigen</a:t>
            </a:r>
            <a:r>
              <a:rPr lang="nb-NO" sz="1600" dirty="0">
                <a:solidFill>
                  <a:srgbClr val="005E58"/>
                </a:solidFill>
              </a:rPr>
              <a:t> </a:t>
            </a:r>
            <a:r>
              <a:rPr lang="nb-NO" sz="1600" dirty="0" err="1">
                <a:solidFill>
                  <a:srgbClr val="005E58"/>
                </a:solidFill>
              </a:rPr>
              <a:t>Ihnen</a:t>
            </a:r>
            <a:r>
              <a:rPr lang="nb-NO" sz="1600" dirty="0">
                <a:solidFill>
                  <a:srgbClr val="005E58"/>
                </a:solidFill>
              </a:rPr>
              <a:t>, </a:t>
            </a:r>
            <a:r>
              <a:rPr lang="de-DE" altLang="de-DE" sz="1600" dirty="0">
                <a:solidFill>
                  <a:srgbClr val="005E58"/>
                </a:solidFill>
              </a:rPr>
              <a:t>wie SuperOffice die gewünschten Prozesse und Anforderungen abdeckt</a:t>
            </a:r>
            <a:br>
              <a:rPr lang="nb-NO" sz="1600" dirty="0">
                <a:solidFill>
                  <a:srgbClr val="005E58"/>
                </a:solidFill>
              </a:rPr>
            </a:br>
            <a:endParaRPr lang="nb-NO" sz="1600" dirty="0">
              <a:solidFill>
                <a:srgbClr val="005E58"/>
              </a:solidFill>
            </a:endParaRPr>
          </a:p>
          <a:p>
            <a:pPr marL="971550" lvl="1" indent="-285750"/>
            <a:r>
              <a:rPr lang="nb-NO" sz="1600" dirty="0" err="1">
                <a:solidFill>
                  <a:srgbClr val="005E58"/>
                </a:solidFill>
              </a:rPr>
              <a:t>Angebotspräsentation</a:t>
            </a:r>
            <a:endParaRPr lang="nb-NO" sz="1600" dirty="0">
              <a:solidFill>
                <a:srgbClr val="005E58"/>
              </a:solidFill>
            </a:endParaRPr>
          </a:p>
          <a:p>
            <a:pPr marL="971550" lvl="1" indent="-285750"/>
            <a:r>
              <a:rPr lang="nb-NO" sz="1600" dirty="0" err="1">
                <a:solidFill>
                  <a:srgbClr val="005E58"/>
                </a:solidFill>
              </a:rPr>
              <a:t>Vertragsunterzeichnung</a:t>
            </a:r>
            <a:endParaRPr lang="nb-NO" sz="1600" dirty="0">
              <a:solidFill>
                <a:srgbClr val="005E58"/>
              </a:solidFill>
            </a:endParaRPr>
          </a:p>
          <a:p>
            <a:pPr marL="285750" indent="-285750"/>
            <a:endParaRPr lang="nb-NO" dirty="0">
              <a:solidFill>
                <a:srgbClr val="005E58"/>
              </a:solidFill>
            </a:endParaRPr>
          </a:p>
          <a:p>
            <a:pPr marL="285750" indent="-285750">
              <a:buFont typeface="Arial" panose="020B0604020202020204" pitchFamily="34" charset="0"/>
              <a:buChar char="•"/>
            </a:pPr>
            <a:endParaRPr lang="nb-NO" dirty="0">
              <a:solidFill>
                <a:srgbClr val="005E58"/>
              </a:solidFill>
            </a:endParaRPr>
          </a:p>
        </p:txBody>
      </p:sp>
      <p:grpSp>
        <p:nvGrpSpPr>
          <p:cNvPr id="5" name="Group 4">
            <a:extLst>
              <a:ext uri="{FF2B5EF4-FFF2-40B4-BE49-F238E27FC236}">
                <a16:creationId xmlns:a16="http://schemas.microsoft.com/office/drawing/2014/main" id="{F1EB4E1F-AAD0-4BB3-BF0F-B6916F74A61C}"/>
              </a:ext>
            </a:extLst>
          </p:cNvPr>
          <p:cNvGrpSpPr/>
          <p:nvPr/>
        </p:nvGrpSpPr>
        <p:grpSpPr>
          <a:xfrm>
            <a:off x="992312" y="1654391"/>
            <a:ext cx="672102" cy="4075800"/>
            <a:chOff x="992312" y="1510555"/>
            <a:chExt cx="672102" cy="4075800"/>
          </a:xfrm>
        </p:grpSpPr>
        <p:sp>
          <p:nvSpPr>
            <p:cNvPr id="4" name="Oval 3">
              <a:extLst>
                <a:ext uri="{FF2B5EF4-FFF2-40B4-BE49-F238E27FC236}">
                  <a16:creationId xmlns:a16="http://schemas.microsoft.com/office/drawing/2014/main" id="{662C5818-CDCF-4BA6-81CB-E3083892D2EA}"/>
                </a:ext>
              </a:extLst>
            </p:cNvPr>
            <p:cNvSpPr/>
            <p:nvPr/>
          </p:nvSpPr>
          <p:spPr>
            <a:xfrm>
              <a:off x="992312" y="1510555"/>
              <a:ext cx="672102" cy="674734"/>
            </a:xfrm>
            <a:prstGeom prst="ellipse">
              <a:avLst/>
            </a:prstGeom>
            <a:solidFill>
              <a:srgbClr val="30B494"/>
            </a:solidFill>
            <a:ln>
              <a:solidFill>
                <a:srgbClr val="30B494"/>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Meeting </a:t>
              </a: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1</a:t>
              </a:r>
            </a:p>
          </p:txBody>
        </p:sp>
        <p:sp>
          <p:nvSpPr>
            <p:cNvPr id="7" name="Oval 6">
              <a:extLst>
                <a:ext uri="{FF2B5EF4-FFF2-40B4-BE49-F238E27FC236}">
                  <a16:creationId xmlns:a16="http://schemas.microsoft.com/office/drawing/2014/main" id="{48370BEA-2E20-48E1-8282-4C9BF02EF72E}"/>
                </a:ext>
              </a:extLst>
            </p:cNvPr>
            <p:cNvSpPr/>
            <p:nvPr/>
          </p:nvSpPr>
          <p:spPr>
            <a:xfrm>
              <a:off x="992312" y="4151615"/>
              <a:ext cx="672102" cy="674734"/>
            </a:xfrm>
            <a:prstGeom prst="ellipse">
              <a:avLst/>
            </a:prstGeom>
            <a:solidFill>
              <a:srgbClr val="FC8B5F"/>
            </a:solidFill>
            <a:ln>
              <a:solidFill>
                <a:srgbClr val="FC8A5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Meeting </a:t>
              </a: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3</a:t>
              </a:r>
            </a:p>
          </p:txBody>
        </p:sp>
        <p:sp>
          <p:nvSpPr>
            <p:cNvPr id="8" name="Oval 7">
              <a:extLst>
                <a:ext uri="{FF2B5EF4-FFF2-40B4-BE49-F238E27FC236}">
                  <a16:creationId xmlns:a16="http://schemas.microsoft.com/office/drawing/2014/main" id="{E5AB09A4-AF86-4C01-B38D-5B877A055EFE}"/>
                </a:ext>
              </a:extLst>
            </p:cNvPr>
            <p:cNvSpPr/>
            <p:nvPr/>
          </p:nvSpPr>
          <p:spPr>
            <a:xfrm>
              <a:off x="992312" y="2604115"/>
              <a:ext cx="672102" cy="674734"/>
            </a:xfrm>
            <a:prstGeom prst="ellipse">
              <a:avLst/>
            </a:prstGeom>
            <a:solidFill>
              <a:srgbClr val="005E58"/>
            </a:solidFill>
            <a:ln>
              <a:solidFill>
                <a:srgbClr val="005E58"/>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Meeting </a:t>
              </a: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2</a:t>
              </a:r>
            </a:p>
          </p:txBody>
        </p:sp>
        <p:sp>
          <p:nvSpPr>
            <p:cNvPr id="9" name="Oval 8">
              <a:extLst>
                <a:ext uri="{FF2B5EF4-FFF2-40B4-BE49-F238E27FC236}">
                  <a16:creationId xmlns:a16="http://schemas.microsoft.com/office/drawing/2014/main" id="{44E35CCC-3C1A-45DC-B43E-231EB5A4C6EE}"/>
                </a:ext>
              </a:extLst>
            </p:cNvPr>
            <p:cNvSpPr/>
            <p:nvPr/>
          </p:nvSpPr>
          <p:spPr>
            <a:xfrm>
              <a:off x="992312" y="4911621"/>
              <a:ext cx="672102" cy="674734"/>
            </a:xfrm>
            <a:prstGeom prst="ellipse">
              <a:avLst/>
            </a:prstGeom>
            <a:solidFill>
              <a:srgbClr val="D5450D"/>
            </a:solidFill>
            <a:ln>
              <a:solidFill>
                <a:srgbClr val="D5450D"/>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Meeting </a:t>
              </a: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4</a:t>
              </a:r>
            </a:p>
          </p:txBody>
        </p:sp>
      </p:grpSp>
    </p:spTree>
    <p:extLst>
      <p:ext uri="{BB962C8B-B14F-4D97-AF65-F5344CB8AC3E}">
        <p14:creationId xmlns:p14="http://schemas.microsoft.com/office/powerpoint/2010/main" val="55798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820E0-19BD-443F-BF9E-CD3946F79DF1}"/>
              </a:ext>
            </a:extLst>
          </p:cNvPr>
          <p:cNvSpPr>
            <a:spLocks noGrp="1"/>
          </p:cNvSpPr>
          <p:nvPr>
            <p:ph type="title"/>
          </p:nvPr>
        </p:nvSpPr>
        <p:spPr/>
        <p:txBody>
          <a:bodyPr/>
          <a:lstStyle/>
          <a:p>
            <a:r>
              <a:rPr lang="de-DE" dirty="0"/>
              <a:t>Import von Kundendaten</a:t>
            </a:r>
          </a:p>
        </p:txBody>
      </p:sp>
      <p:sp>
        <p:nvSpPr>
          <p:cNvPr id="3" name="Inhaltsplatzhalter 2">
            <a:extLst>
              <a:ext uri="{FF2B5EF4-FFF2-40B4-BE49-F238E27FC236}">
                <a16:creationId xmlns:a16="http://schemas.microsoft.com/office/drawing/2014/main" id="{B00DB32E-A11A-49BD-B34F-E4B8310F3EAD}"/>
              </a:ext>
            </a:extLst>
          </p:cNvPr>
          <p:cNvSpPr>
            <a:spLocks noGrp="1"/>
          </p:cNvSpPr>
          <p:nvPr>
            <p:ph sz="half" idx="1"/>
          </p:nvPr>
        </p:nvSpPr>
        <p:spPr>
          <a:xfrm>
            <a:off x="838200" y="1883394"/>
            <a:ext cx="5181600" cy="4538043"/>
          </a:xfrm>
        </p:spPr>
        <p:txBody>
          <a:bodyPr>
            <a:normAutofit/>
          </a:bodyPr>
          <a:lstStyle/>
          <a:p>
            <a:r>
              <a:rPr lang="de-DE" b="1" dirty="0">
                <a:solidFill>
                  <a:srgbClr val="005E58"/>
                </a:solidFill>
              </a:rPr>
              <a:t>Datenquelle</a:t>
            </a:r>
          </a:p>
          <a:p>
            <a:pPr marL="742950" lvl="1" indent="-285750"/>
            <a:r>
              <a:rPr lang="de-DE" dirty="0">
                <a:solidFill>
                  <a:srgbClr val="005E58"/>
                </a:solidFill>
                <a:sym typeface="Wingdings" panose="05000000000000000000" pitchFamily="2" charset="2"/>
              </a:rPr>
              <a:t>ERP-System</a:t>
            </a:r>
          </a:p>
          <a:p>
            <a:pPr marL="742950" lvl="1" indent="-285750"/>
            <a:r>
              <a:rPr lang="de-DE" dirty="0">
                <a:solidFill>
                  <a:srgbClr val="005E58"/>
                </a:solidFill>
                <a:sym typeface="Wingdings" panose="05000000000000000000" pitchFamily="2" charset="2"/>
              </a:rPr>
              <a:t>Produktions-System</a:t>
            </a:r>
          </a:p>
          <a:p>
            <a:pPr marL="742950" lvl="1" indent="-285750"/>
            <a:r>
              <a:rPr lang="de-DE" dirty="0">
                <a:solidFill>
                  <a:srgbClr val="005E58"/>
                </a:solidFill>
                <a:sym typeface="Wingdings" panose="05000000000000000000" pitchFamily="2" charset="2"/>
              </a:rPr>
              <a:t>CRM</a:t>
            </a:r>
          </a:p>
          <a:p>
            <a:pPr marL="0" indent="0">
              <a:buNone/>
            </a:pPr>
            <a:endParaRPr lang="de-DE" dirty="0">
              <a:solidFill>
                <a:srgbClr val="005E58"/>
              </a:solidFill>
              <a:sym typeface="Wingdings" panose="05000000000000000000" pitchFamily="2" charset="2"/>
            </a:endParaRPr>
          </a:p>
          <a:p>
            <a:r>
              <a:rPr lang="de-DE" b="1" dirty="0">
                <a:solidFill>
                  <a:srgbClr val="005E58"/>
                </a:solidFill>
                <a:sym typeface="Wingdings" panose="05000000000000000000" pitchFamily="2" charset="2"/>
              </a:rPr>
              <a:t>Datentyp</a:t>
            </a:r>
            <a:endParaRPr lang="de-DE" dirty="0">
              <a:solidFill>
                <a:srgbClr val="005E58"/>
              </a:solidFill>
              <a:sym typeface="Wingdings" panose="05000000000000000000" pitchFamily="2" charset="2"/>
            </a:endParaRPr>
          </a:p>
          <a:p>
            <a:pPr marL="742950" lvl="1" indent="-285750"/>
            <a:r>
              <a:rPr lang="de-DE" dirty="0">
                <a:solidFill>
                  <a:srgbClr val="005E58"/>
                </a:solidFill>
                <a:sym typeface="Wingdings" panose="05000000000000000000" pitchFamily="2" charset="2"/>
              </a:rPr>
              <a:t>Firma</a:t>
            </a:r>
          </a:p>
          <a:p>
            <a:pPr marL="742950" lvl="1" indent="-285750"/>
            <a:r>
              <a:rPr lang="de-DE" dirty="0">
                <a:solidFill>
                  <a:srgbClr val="005E58"/>
                </a:solidFill>
                <a:sym typeface="Wingdings" panose="05000000000000000000" pitchFamily="2" charset="2"/>
              </a:rPr>
              <a:t>Person</a:t>
            </a:r>
          </a:p>
          <a:p>
            <a:pPr marL="742950" lvl="1" indent="-285750"/>
            <a:r>
              <a:rPr lang="de-DE" dirty="0">
                <a:solidFill>
                  <a:srgbClr val="005E58"/>
                </a:solidFill>
                <a:sym typeface="Wingdings" panose="05000000000000000000" pitchFamily="2" charset="2"/>
              </a:rPr>
              <a:t>Verkäufe / Leads</a:t>
            </a:r>
          </a:p>
          <a:p>
            <a:pPr marL="742950" lvl="1" indent="-285750"/>
            <a:r>
              <a:rPr lang="de-DE" dirty="0">
                <a:solidFill>
                  <a:srgbClr val="005E58"/>
                </a:solidFill>
                <a:sym typeface="Wingdings" panose="05000000000000000000" pitchFamily="2" charset="2"/>
              </a:rPr>
              <a:t>Aktivitäten</a:t>
            </a:r>
          </a:p>
          <a:p>
            <a:endParaRPr lang="de-DE" dirty="0">
              <a:solidFill>
                <a:srgbClr val="005E58"/>
              </a:solidFill>
              <a:sym typeface="Wingdings" panose="05000000000000000000" pitchFamily="2" charset="2"/>
            </a:endParaRPr>
          </a:p>
        </p:txBody>
      </p:sp>
      <p:sp>
        <p:nvSpPr>
          <p:cNvPr id="5" name="Content Placeholder 4">
            <a:extLst>
              <a:ext uri="{FF2B5EF4-FFF2-40B4-BE49-F238E27FC236}">
                <a16:creationId xmlns:a16="http://schemas.microsoft.com/office/drawing/2014/main" id="{79923488-2888-4FCA-B8BF-8F418A2431C0}"/>
              </a:ext>
            </a:extLst>
          </p:cNvPr>
          <p:cNvSpPr>
            <a:spLocks noGrp="1"/>
          </p:cNvSpPr>
          <p:nvPr>
            <p:ph sz="half" idx="2"/>
          </p:nvPr>
        </p:nvSpPr>
        <p:spPr>
          <a:xfrm>
            <a:off x="6172200" y="1883394"/>
            <a:ext cx="5181600" cy="4538043"/>
          </a:xfrm>
        </p:spPr>
        <p:txBody>
          <a:bodyPr>
            <a:normAutofit/>
          </a:bodyPr>
          <a:lstStyle/>
          <a:p>
            <a:r>
              <a:rPr lang="de-DE" b="1" dirty="0">
                <a:solidFill>
                  <a:srgbClr val="005E58"/>
                </a:solidFill>
                <a:sym typeface="Wingdings" panose="05000000000000000000" pitchFamily="2" charset="2"/>
              </a:rPr>
              <a:t>Format</a:t>
            </a:r>
          </a:p>
          <a:p>
            <a:pPr marL="742950" lvl="1" indent="-285750"/>
            <a:r>
              <a:rPr lang="de-DE" dirty="0">
                <a:solidFill>
                  <a:srgbClr val="005E58"/>
                </a:solidFill>
                <a:sym typeface="Wingdings" panose="05000000000000000000" pitchFamily="2" charset="2"/>
              </a:rPr>
              <a:t>CSV</a:t>
            </a:r>
          </a:p>
          <a:p>
            <a:pPr marL="742950" lvl="1" indent="-285750"/>
            <a:r>
              <a:rPr lang="de-DE" dirty="0">
                <a:solidFill>
                  <a:srgbClr val="005E58"/>
                </a:solidFill>
                <a:sym typeface="Wingdings" panose="05000000000000000000" pitchFamily="2" charset="2"/>
              </a:rPr>
              <a:t>TXT</a:t>
            </a:r>
          </a:p>
          <a:p>
            <a:pPr marL="742950" lvl="1" indent="-285750"/>
            <a:r>
              <a:rPr lang="de-DE" dirty="0">
                <a:solidFill>
                  <a:srgbClr val="005E58"/>
                </a:solidFill>
                <a:sym typeface="Wingdings" panose="05000000000000000000" pitchFamily="2" charset="2"/>
              </a:rPr>
              <a:t>XML</a:t>
            </a:r>
          </a:p>
          <a:p>
            <a:pPr marL="742950" lvl="1" indent="-285750"/>
            <a:r>
              <a:rPr lang="de-DE" dirty="0">
                <a:solidFill>
                  <a:srgbClr val="005E58"/>
                </a:solidFill>
                <a:sym typeface="Wingdings" panose="05000000000000000000" pitchFamily="2" charset="2"/>
              </a:rPr>
              <a:t>XLS</a:t>
            </a:r>
          </a:p>
          <a:p>
            <a:endParaRPr lang="nb-NO" dirty="0"/>
          </a:p>
        </p:txBody>
      </p:sp>
    </p:spTree>
    <p:extLst>
      <p:ext uri="{BB962C8B-B14F-4D97-AF65-F5344CB8AC3E}">
        <p14:creationId xmlns:p14="http://schemas.microsoft.com/office/powerpoint/2010/main" val="51194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22A18-560E-4EF3-B79A-96A9641A7A3A}"/>
              </a:ext>
            </a:extLst>
          </p:cNvPr>
          <p:cNvSpPr>
            <a:spLocks noGrp="1"/>
          </p:cNvSpPr>
          <p:nvPr>
            <p:ph type="title"/>
          </p:nvPr>
        </p:nvSpPr>
        <p:spPr>
          <a:xfrm>
            <a:off x="1415480" y="849368"/>
            <a:ext cx="3390798" cy="1859553"/>
          </a:xfrm>
        </p:spPr>
        <p:txBody>
          <a:bodyPr>
            <a:noAutofit/>
          </a:bodyPr>
          <a:lstStyle/>
          <a:p>
            <a:r>
              <a:rPr lang="de-DE" sz="23198" dirty="0">
                <a:latin typeface="+mj-lt"/>
              </a:rPr>
              <a:t>5</a:t>
            </a:r>
          </a:p>
        </p:txBody>
      </p:sp>
      <p:sp>
        <p:nvSpPr>
          <p:cNvPr id="5" name="Inhaltsplatzhalter 4">
            <a:extLst>
              <a:ext uri="{FF2B5EF4-FFF2-40B4-BE49-F238E27FC236}">
                <a16:creationId xmlns:a16="http://schemas.microsoft.com/office/drawing/2014/main" id="{614EF072-3105-49D8-965C-FA6136D1FCEA}"/>
              </a:ext>
            </a:extLst>
          </p:cNvPr>
          <p:cNvSpPr>
            <a:spLocks noGrp="1"/>
          </p:cNvSpPr>
          <p:nvPr>
            <p:ph idx="4294967295"/>
          </p:nvPr>
        </p:nvSpPr>
        <p:spPr>
          <a:xfrm>
            <a:off x="4368007" y="908050"/>
            <a:ext cx="7170737" cy="4438400"/>
          </a:xfrm>
        </p:spPr>
        <p:txBody>
          <a:bodyPr>
            <a:noAutofit/>
          </a:bodyPr>
          <a:lstStyle/>
          <a:p>
            <a:pPr marL="0" indent="0">
              <a:buNone/>
            </a:pPr>
            <a:r>
              <a:rPr lang="nb-NO" sz="2800" b="1" dirty="0" err="1">
                <a:solidFill>
                  <a:srgbClr val="005E58"/>
                </a:solidFill>
              </a:rPr>
              <a:t>Gibt</a:t>
            </a:r>
            <a:r>
              <a:rPr lang="nb-NO" sz="2800" b="1" dirty="0">
                <a:solidFill>
                  <a:srgbClr val="005E58"/>
                </a:solidFill>
              </a:rPr>
              <a:t> es </a:t>
            </a:r>
            <a:r>
              <a:rPr lang="nb-NO" sz="2800" b="1" dirty="0" err="1">
                <a:solidFill>
                  <a:srgbClr val="005E58"/>
                </a:solidFill>
              </a:rPr>
              <a:t>Risiken</a:t>
            </a:r>
            <a:r>
              <a:rPr lang="nb-NO" sz="2800" b="1" dirty="0">
                <a:solidFill>
                  <a:srgbClr val="005E58"/>
                </a:solidFill>
              </a:rPr>
              <a:t>, die </a:t>
            </a:r>
            <a:r>
              <a:rPr lang="nb-NO" sz="2800" b="1" dirty="0" err="1">
                <a:solidFill>
                  <a:srgbClr val="005E58"/>
                </a:solidFill>
              </a:rPr>
              <a:t>wir</a:t>
            </a:r>
            <a:r>
              <a:rPr lang="nb-NO" sz="2800" b="1" dirty="0">
                <a:solidFill>
                  <a:srgbClr val="005E58"/>
                </a:solidFill>
              </a:rPr>
              <a:t> </a:t>
            </a:r>
            <a:r>
              <a:rPr lang="nb-NO" sz="2800" b="1" dirty="0" err="1">
                <a:solidFill>
                  <a:srgbClr val="005E58"/>
                </a:solidFill>
              </a:rPr>
              <a:t>bedenken</a:t>
            </a:r>
            <a:r>
              <a:rPr lang="nb-NO" sz="2800" b="1" dirty="0">
                <a:solidFill>
                  <a:srgbClr val="005E58"/>
                </a:solidFill>
              </a:rPr>
              <a:t> oder </a:t>
            </a:r>
            <a:r>
              <a:rPr lang="nb-NO" sz="2800" b="1" dirty="0" err="1">
                <a:solidFill>
                  <a:srgbClr val="005E58"/>
                </a:solidFill>
              </a:rPr>
              <a:t>einplanen</a:t>
            </a:r>
            <a:r>
              <a:rPr lang="nb-NO" sz="2800" b="1" dirty="0">
                <a:solidFill>
                  <a:srgbClr val="005E58"/>
                </a:solidFill>
              </a:rPr>
              <a:t> </a:t>
            </a:r>
            <a:r>
              <a:rPr lang="nb-NO" sz="2800" b="1" dirty="0" err="1">
                <a:solidFill>
                  <a:srgbClr val="005E58"/>
                </a:solidFill>
              </a:rPr>
              <a:t>sollten</a:t>
            </a:r>
            <a:r>
              <a:rPr lang="nb-NO" sz="2800" b="1" dirty="0">
                <a:solidFill>
                  <a:srgbClr val="005E58"/>
                </a:solidFill>
              </a:rPr>
              <a:t>? </a:t>
            </a:r>
            <a:br>
              <a:rPr lang="nb-NO" sz="2400" b="1" dirty="0">
                <a:solidFill>
                  <a:srgbClr val="005E58"/>
                </a:solidFill>
              </a:rPr>
            </a:br>
            <a:endParaRPr lang="de-DE" sz="2400" b="1" dirty="0">
              <a:solidFill>
                <a:srgbClr val="005E58"/>
              </a:solidFill>
            </a:endParaRPr>
          </a:p>
          <a:p>
            <a:r>
              <a:rPr lang="nb-NO" sz="2400" dirty="0" err="1">
                <a:solidFill>
                  <a:srgbClr val="005E58"/>
                </a:solidFill>
              </a:rPr>
              <a:t>Abhängigkeiten</a:t>
            </a:r>
            <a:r>
              <a:rPr lang="nb-NO" sz="2400" dirty="0">
                <a:solidFill>
                  <a:srgbClr val="005E58"/>
                </a:solidFill>
              </a:rPr>
              <a:t> von </a:t>
            </a:r>
            <a:r>
              <a:rPr lang="nb-NO" sz="2400" dirty="0" err="1">
                <a:solidFill>
                  <a:srgbClr val="005E58"/>
                </a:solidFill>
              </a:rPr>
              <a:t>anderen</a:t>
            </a:r>
            <a:r>
              <a:rPr lang="nb-NO" sz="2400" dirty="0">
                <a:solidFill>
                  <a:srgbClr val="005E58"/>
                </a:solidFill>
              </a:rPr>
              <a:t> </a:t>
            </a:r>
            <a:r>
              <a:rPr lang="nb-NO" sz="2400" dirty="0" err="1">
                <a:solidFill>
                  <a:srgbClr val="005E58"/>
                </a:solidFill>
              </a:rPr>
              <a:t>Systemen</a:t>
            </a:r>
            <a:r>
              <a:rPr lang="nb-NO" sz="2400" dirty="0">
                <a:solidFill>
                  <a:srgbClr val="005E58"/>
                </a:solidFill>
              </a:rPr>
              <a:t> / </a:t>
            </a:r>
            <a:r>
              <a:rPr lang="nb-NO" sz="2400" dirty="0" err="1">
                <a:solidFill>
                  <a:srgbClr val="005E58"/>
                </a:solidFill>
              </a:rPr>
              <a:t>Prozessen</a:t>
            </a:r>
            <a:endParaRPr lang="nb-NO" sz="2400" dirty="0">
              <a:solidFill>
                <a:srgbClr val="005E58"/>
              </a:solidFill>
            </a:endParaRPr>
          </a:p>
          <a:p>
            <a:r>
              <a:rPr lang="nb-NO" sz="2400" dirty="0" err="1">
                <a:solidFill>
                  <a:srgbClr val="005E58"/>
                </a:solidFill>
              </a:rPr>
              <a:t>Fehlende</a:t>
            </a:r>
            <a:r>
              <a:rPr lang="nb-NO" sz="2400" dirty="0">
                <a:solidFill>
                  <a:srgbClr val="005E58"/>
                </a:solidFill>
              </a:rPr>
              <a:t> interne </a:t>
            </a:r>
            <a:r>
              <a:rPr lang="nb-NO" sz="2400" dirty="0" err="1">
                <a:solidFill>
                  <a:srgbClr val="005E58"/>
                </a:solidFill>
              </a:rPr>
              <a:t>Ressourcen</a:t>
            </a:r>
            <a:r>
              <a:rPr lang="nb-NO" sz="2400" dirty="0">
                <a:solidFill>
                  <a:srgbClr val="005E58"/>
                </a:solidFill>
              </a:rPr>
              <a:t> </a:t>
            </a:r>
            <a:r>
              <a:rPr lang="nb-NO" sz="2400" dirty="0" err="1">
                <a:solidFill>
                  <a:srgbClr val="005E58"/>
                </a:solidFill>
              </a:rPr>
              <a:t>im</a:t>
            </a:r>
            <a:r>
              <a:rPr lang="nb-NO" sz="2400" dirty="0">
                <a:solidFill>
                  <a:srgbClr val="005E58"/>
                </a:solidFill>
              </a:rPr>
              <a:t> </a:t>
            </a:r>
            <a:r>
              <a:rPr lang="nb-NO" sz="2400" dirty="0" err="1">
                <a:solidFill>
                  <a:srgbClr val="005E58"/>
                </a:solidFill>
              </a:rPr>
              <a:t>Projektteam</a:t>
            </a:r>
            <a:r>
              <a:rPr lang="nb-NO" sz="2400" dirty="0">
                <a:solidFill>
                  <a:srgbClr val="005E58"/>
                </a:solidFill>
              </a:rPr>
              <a:t>?</a:t>
            </a:r>
          </a:p>
          <a:p>
            <a:r>
              <a:rPr lang="nb-NO" sz="2400" dirty="0">
                <a:solidFill>
                  <a:srgbClr val="005E58"/>
                </a:solidFill>
              </a:rPr>
              <a:t> </a:t>
            </a:r>
            <a:r>
              <a:rPr lang="nb-NO" sz="2400" dirty="0" err="1">
                <a:solidFill>
                  <a:srgbClr val="005E58"/>
                </a:solidFill>
              </a:rPr>
              <a:t>Mangelnde</a:t>
            </a:r>
            <a:r>
              <a:rPr lang="nb-NO" sz="2400" dirty="0">
                <a:solidFill>
                  <a:srgbClr val="005E58"/>
                </a:solidFill>
              </a:rPr>
              <a:t> </a:t>
            </a:r>
            <a:r>
              <a:rPr lang="nb-NO" sz="2400" dirty="0" err="1">
                <a:solidFill>
                  <a:srgbClr val="005E58"/>
                </a:solidFill>
              </a:rPr>
              <a:t>Zeit</a:t>
            </a:r>
            <a:r>
              <a:rPr lang="nb-NO" sz="2400" dirty="0">
                <a:solidFill>
                  <a:srgbClr val="005E58"/>
                </a:solidFill>
              </a:rPr>
              <a:t> </a:t>
            </a:r>
            <a:r>
              <a:rPr lang="nb-NO" sz="2400" dirty="0" err="1">
                <a:solidFill>
                  <a:srgbClr val="005E58"/>
                </a:solidFill>
              </a:rPr>
              <a:t>zur</a:t>
            </a:r>
            <a:r>
              <a:rPr lang="nb-NO" sz="2400" dirty="0">
                <a:solidFill>
                  <a:srgbClr val="005E58"/>
                </a:solidFill>
              </a:rPr>
              <a:t> </a:t>
            </a:r>
            <a:r>
              <a:rPr lang="nb-NO" sz="2400" dirty="0" err="1">
                <a:solidFill>
                  <a:srgbClr val="005E58"/>
                </a:solidFill>
              </a:rPr>
              <a:t>Teilnahme</a:t>
            </a:r>
            <a:r>
              <a:rPr lang="nb-NO" sz="2400" dirty="0">
                <a:solidFill>
                  <a:srgbClr val="005E58"/>
                </a:solidFill>
              </a:rPr>
              <a:t> am / </a:t>
            </a:r>
            <a:r>
              <a:rPr lang="nb-NO" sz="2400" dirty="0" err="1">
                <a:solidFill>
                  <a:srgbClr val="005E58"/>
                </a:solidFill>
              </a:rPr>
              <a:t>Arbeit</a:t>
            </a:r>
            <a:r>
              <a:rPr lang="nb-NO" sz="2400" dirty="0">
                <a:solidFill>
                  <a:srgbClr val="005E58"/>
                </a:solidFill>
              </a:rPr>
              <a:t> </a:t>
            </a:r>
            <a:r>
              <a:rPr lang="nb-NO" sz="2400" dirty="0" err="1">
                <a:solidFill>
                  <a:srgbClr val="005E58"/>
                </a:solidFill>
              </a:rPr>
              <a:t>im</a:t>
            </a:r>
            <a:r>
              <a:rPr lang="nb-NO" sz="2400" dirty="0">
                <a:solidFill>
                  <a:srgbClr val="005E58"/>
                </a:solidFill>
              </a:rPr>
              <a:t> </a:t>
            </a:r>
            <a:r>
              <a:rPr lang="nb-NO" sz="2400" dirty="0" err="1">
                <a:solidFill>
                  <a:srgbClr val="005E58"/>
                </a:solidFill>
              </a:rPr>
              <a:t>Projekt</a:t>
            </a:r>
            <a:r>
              <a:rPr lang="nb-NO" sz="2400" dirty="0">
                <a:solidFill>
                  <a:srgbClr val="005E58"/>
                </a:solidFill>
              </a:rPr>
              <a:t>?</a:t>
            </a:r>
          </a:p>
          <a:p>
            <a:r>
              <a:rPr lang="nb-NO" sz="2400" dirty="0" err="1">
                <a:solidFill>
                  <a:srgbClr val="005E58"/>
                </a:solidFill>
              </a:rPr>
              <a:t>Kein</a:t>
            </a:r>
            <a:r>
              <a:rPr lang="nb-NO" sz="2400" dirty="0">
                <a:solidFill>
                  <a:srgbClr val="005E58"/>
                </a:solidFill>
              </a:rPr>
              <a:t> Projektmanager </a:t>
            </a:r>
            <a:r>
              <a:rPr lang="nb-NO" sz="2400" dirty="0" err="1">
                <a:solidFill>
                  <a:srgbClr val="005E58"/>
                </a:solidFill>
              </a:rPr>
              <a:t>auf</a:t>
            </a:r>
            <a:r>
              <a:rPr lang="nb-NO" sz="2400" dirty="0">
                <a:solidFill>
                  <a:srgbClr val="005E58"/>
                </a:solidFill>
              </a:rPr>
              <a:t> </a:t>
            </a:r>
            <a:r>
              <a:rPr lang="nb-NO" sz="2400" dirty="0" err="1">
                <a:solidFill>
                  <a:srgbClr val="005E58"/>
                </a:solidFill>
              </a:rPr>
              <a:t>Kundenseite</a:t>
            </a:r>
            <a:r>
              <a:rPr lang="nb-NO" sz="2400" dirty="0">
                <a:solidFill>
                  <a:srgbClr val="005E58"/>
                </a:solidFill>
              </a:rPr>
              <a:t>?</a:t>
            </a:r>
          </a:p>
          <a:p>
            <a:r>
              <a:rPr lang="nb-NO" sz="2400" dirty="0" err="1">
                <a:solidFill>
                  <a:srgbClr val="005E58"/>
                </a:solidFill>
              </a:rPr>
              <a:t>Finanzen</a:t>
            </a:r>
            <a:r>
              <a:rPr lang="nb-NO" sz="2400" dirty="0">
                <a:solidFill>
                  <a:srgbClr val="005E58"/>
                </a:solidFill>
              </a:rPr>
              <a:t>: Budget </a:t>
            </a:r>
            <a:r>
              <a:rPr lang="nb-NO" sz="2400" dirty="0" err="1">
                <a:solidFill>
                  <a:srgbClr val="005E58"/>
                </a:solidFill>
              </a:rPr>
              <a:t>für</a:t>
            </a:r>
            <a:r>
              <a:rPr lang="nb-NO" sz="2400" dirty="0">
                <a:solidFill>
                  <a:srgbClr val="005E58"/>
                </a:solidFill>
              </a:rPr>
              <a:t> die </a:t>
            </a:r>
            <a:r>
              <a:rPr lang="nb-NO" sz="2400" dirty="0" err="1">
                <a:solidFill>
                  <a:srgbClr val="005E58"/>
                </a:solidFill>
              </a:rPr>
              <a:t>Implementierung</a:t>
            </a:r>
            <a:r>
              <a:rPr lang="nb-NO" sz="2400" dirty="0">
                <a:solidFill>
                  <a:srgbClr val="005E58"/>
                </a:solidFill>
              </a:rPr>
              <a:t>? </a:t>
            </a:r>
          </a:p>
          <a:p>
            <a:pPr marL="285721" indent="-285721"/>
            <a:endParaRPr lang="nb-NO" sz="2400" b="1" dirty="0">
              <a:solidFill>
                <a:srgbClr val="005E58"/>
              </a:solidFill>
            </a:endParaRPr>
          </a:p>
        </p:txBody>
      </p:sp>
      <p:sp>
        <p:nvSpPr>
          <p:cNvPr id="3" name="Textplatzhalter 2">
            <a:extLst>
              <a:ext uri="{FF2B5EF4-FFF2-40B4-BE49-F238E27FC236}">
                <a16:creationId xmlns:a16="http://schemas.microsoft.com/office/drawing/2014/main" id="{857C3DAA-0994-4F3D-9373-20376192665D}"/>
              </a:ext>
            </a:extLst>
          </p:cNvPr>
          <p:cNvSpPr>
            <a:spLocks noGrp="1"/>
          </p:cNvSpPr>
          <p:nvPr>
            <p:ph type="body" sz="half" idx="4294967295"/>
          </p:nvPr>
        </p:nvSpPr>
        <p:spPr>
          <a:xfrm>
            <a:off x="386019" y="4076700"/>
            <a:ext cx="3931726" cy="1598004"/>
          </a:xfrm>
        </p:spPr>
        <p:txBody>
          <a:bodyPr>
            <a:normAutofit/>
          </a:bodyPr>
          <a:lstStyle/>
          <a:p>
            <a:pPr marL="0" indent="0" algn="ctr">
              <a:buNone/>
            </a:pPr>
            <a:r>
              <a:rPr lang="de-DE" sz="4000" b="1" dirty="0">
                <a:solidFill>
                  <a:srgbClr val="005E58"/>
                </a:solidFill>
              </a:rPr>
              <a:t>RISIKO</a:t>
            </a:r>
          </a:p>
        </p:txBody>
      </p:sp>
    </p:spTree>
    <p:extLst>
      <p:ext uri="{BB962C8B-B14F-4D97-AF65-F5344CB8AC3E}">
        <p14:creationId xmlns:p14="http://schemas.microsoft.com/office/powerpoint/2010/main" val="562578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820E0-19BD-443F-BF9E-CD3946F79DF1}"/>
              </a:ext>
            </a:extLst>
          </p:cNvPr>
          <p:cNvSpPr>
            <a:spLocks noGrp="1"/>
          </p:cNvSpPr>
          <p:nvPr>
            <p:ph type="title"/>
          </p:nvPr>
        </p:nvSpPr>
        <p:spPr/>
        <p:txBody>
          <a:bodyPr/>
          <a:lstStyle/>
          <a:p>
            <a:r>
              <a:rPr lang="de-DE" dirty="0"/>
              <a:t>Risiko</a:t>
            </a:r>
          </a:p>
        </p:txBody>
      </p:sp>
      <p:sp>
        <p:nvSpPr>
          <p:cNvPr id="3" name="Inhaltsplatzhalter 2">
            <a:extLst>
              <a:ext uri="{FF2B5EF4-FFF2-40B4-BE49-F238E27FC236}">
                <a16:creationId xmlns:a16="http://schemas.microsoft.com/office/drawing/2014/main" id="{B00DB32E-A11A-49BD-B34F-E4B8310F3EAD}"/>
              </a:ext>
            </a:extLst>
          </p:cNvPr>
          <p:cNvSpPr>
            <a:spLocks noGrp="1"/>
          </p:cNvSpPr>
          <p:nvPr>
            <p:ph idx="1"/>
          </p:nvPr>
        </p:nvSpPr>
        <p:spPr/>
        <p:txBody>
          <a:bodyPr>
            <a:normAutofit/>
          </a:bodyPr>
          <a:lstStyle/>
          <a:p>
            <a:endParaRPr lang="de-DE" sz="2000" dirty="0"/>
          </a:p>
          <a:p>
            <a:r>
              <a:rPr lang="en-US" sz="2000" dirty="0">
                <a:solidFill>
                  <a:srgbClr val="005E58"/>
                </a:solidFill>
                <a:sym typeface="Wingdings" panose="05000000000000000000" pitchFamily="2" charset="2"/>
              </a:rPr>
              <a:t>Was </a:t>
            </a:r>
            <a:r>
              <a:rPr lang="en-US" sz="2000" dirty="0" err="1">
                <a:solidFill>
                  <a:srgbClr val="005E58"/>
                </a:solidFill>
                <a:sym typeface="Wingdings" panose="05000000000000000000" pitchFamily="2" charset="2"/>
              </a:rPr>
              <a:t>hält</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jeder</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einzelne</a:t>
            </a:r>
            <a:r>
              <a:rPr lang="en-US" sz="2000" dirty="0">
                <a:solidFill>
                  <a:srgbClr val="005E58"/>
                </a:solidFill>
                <a:sym typeface="Wingdings" panose="05000000000000000000" pitchFamily="2" charset="2"/>
              </a:rPr>
              <a:t> von </a:t>
            </a:r>
            <a:r>
              <a:rPr lang="en-US" sz="2000" dirty="0" err="1">
                <a:solidFill>
                  <a:srgbClr val="005E58"/>
                </a:solidFill>
                <a:sym typeface="Wingdings" panose="05000000000000000000" pitchFamily="2" charset="2"/>
              </a:rPr>
              <a:t>Ihnen</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für</a:t>
            </a:r>
            <a:r>
              <a:rPr lang="en-US" sz="2000" dirty="0">
                <a:solidFill>
                  <a:srgbClr val="005E58"/>
                </a:solidFill>
                <a:sym typeface="Wingdings" panose="05000000000000000000" pitchFamily="2" charset="2"/>
              </a:rPr>
              <a:t> die </a:t>
            </a:r>
            <a:r>
              <a:rPr lang="en-US" sz="2000" dirty="0" err="1">
                <a:solidFill>
                  <a:srgbClr val="005E58"/>
                </a:solidFill>
                <a:sym typeface="Wingdings" panose="05000000000000000000" pitchFamily="2" charset="2"/>
              </a:rPr>
              <a:t>größte</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Hürde</a:t>
            </a:r>
            <a:r>
              <a:rPr lang="en-US" sz="2000" dirty="0">
                <a:solidFill>
                  <a:srgbClr val="005E58"/>
                </a:solidFill>
                <a:sym typeface="Wingdings" panose="05000000000000000000" pitchFamily="2" charset="2"/>
              </a:rPr>
              <a:t> auf dem </a:t>
            </a:r>
            <a:r>
              <a:rPr lang="en-US" sz="2000" dirty="0" err="1">
                <a:solidFill>
                  <a:srgbClr val="005E58"/>
                </a:solidFill>
                <a:sym typeface="Wingdings" panose="05000000000000000000" pitchFamily="2" charset="2"/>
              </a:rPr>
              <a:t>Weg</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zum</a:t>
            </a:r>
            <a:r>
              <a:rPr lang="en-US" sz="2000" dirty="0">
                <a:solidFill>
                  <a:srgbClr val="005E58"/>
                </a:solidFill>
                <a:sym typeface="Wingdings" panose="05000000000000000000" pitchFamily="2" charset="2"/>
              </a:rPr>
              <a:t> SuperOffice CRM-</a:t>
            </a:r>
            <a:r>
              <a:rPr lang="en-US" sz="2000" dirty="0" err="1">
                <a:solidFill>
                  <a:srgbClr val="005E58"/>
                </a:solidFill>
                <a:sym typeface="Wingdings" panose="05000000000000000000" pitchFamily="2" charset="2"/>
              </a:rPr>
              <a:t>Projekterfolg</a:t>
            </a:r>
            <a:r>
              <a:rPr lang="en-US" sz="2000" dirty="0">
                <a:solidFill>
                  <a:srgbClr val="005E58"/>
                </a:solidFill>
                <a:sym typeface="Wingdings" panose="05000000000000000000" pitchFamily="2" charset="2"/>
              </a:rPr>
              <a:t>?</a:t>
            </a:r>
          </a:p>
          <a:p>
            <a:endParaRPr lang="en-US" sz="2000" dirty="0">
              <a:solidFill>
                <a:srgbClr val="005E58"/>
              </a:solidFill>
              <a:sym typeface="Wingdings" panose="05000000000000000000" pitchFamily="2" charset="2"/>
            </a:endParaRPr>
          </a:p>
          <a:p>
            <a:r>
              <a:rPr lang="en-US" sz="2000" dirty="0" err="1">
                <a:solidFill>
                  <a:srgbClr val="005E58"/>
                </a:solidFill>
                <a:sym typeface="Wingdings" panose="05000000000000000000" pitchFamily="2" charset="2"/>
              </a:rPr>
              <a:t>Gibt</a:t>
            </a:r>
            <a:r>
              <a:rPr lang="en-US" sz="2000" dirty="0">
                <a:solidFill>
                  <a:srgbClr val="005E58"/>
                </a:solidFill>
                <a:sym typeface="Wingdings" panose="05000000000000000000" pitchFamily="2" charset="2"/>
              </a:rPr>
              <a:t> es </a:t>
            </a:r>
            <a:r>
              <a:rPr lang="en-US" sz="2000" dirty="0" err="1">
                <a:solidFill>
                  <a:srgbClr val="005E58"/>
                </a:solidFill>
                <a:sym typeface="Wingdings" panose="05000000000000000000" pitchFamily="2" charset="2"/>
              </a:rPr>
              <a:t>Risiken</a:t>
            </a:r>
            <a:r>
              <a:rPr lang="en-US" sz="2000" dirty="0">
                <a:solidFill>
                  <a:srgbClr val="005E58"/>
                </a:solidFill>
                <a:sym typeface="Wingdings" panose="05000000000000000000" pitchFamily="2" charset="2"/>
              </a:rPr>
              <a:t> / </a:t>
            </a:r>
            <a:r>
              <a:rPr lang="en-US" sz="2000" dirty="0" err="1">
                <a:solidFill>
                  <a:srgbClr val="005E58"/>
                </a:solidFill>
                <a:sym typeface="Wingdings" panose="05000000000000000000" pitchFamily="2" charset="2"/>
              </a:rPr>
              <a:t>Schwierigkeiten</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verbunden</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mit</a:t>
            </a:r>
            <a:r>
              <a:rPr lang="en-US" sz="2000" dirty="0">
                <a:solidFill>
                  <a:srgbClr val="005E58"/>
                </a:solidFill>
                <a:sym typeface="Wingdings" panose="05000000000000000000" pitchFamily="2" charset="2"/>
              </a:rPr>
              <a:t> der </a:t>
            </a:r>
            <a:r>
              <a:rPr lang="en-US" sz="2000" dirty="0" err="1">
                <a:solidFill>
                  <a:srgbClr val="005E58"/>
                </a:solidFill>
                <a:sym typeface="Wingdings" panose="05000000000000000000" pitchFamily="2" charset="2"/>
              </a:rPr>
              <a:t>nötigen</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Änderung</a:t>
            </a:r>
            <a:r>
              <a:rPr lang="en-US" sz="2000" dirty="0">
                <a:solidFill>
                  <a:srgbClr val="005E58"/>
                </a:solidFill>
                <a:sym typeface="Wingdings" panose="05000000000000000000" pitchFamily="2" charset="2"/>
              </a:rPr>
              <a:t> der </a:t>
            </a:r>
            <a:r>
              <a:rPr lang="en-US" sz="2000" dirty="0" err="1">
                <a:solidFill>
                  <a:srgbClr val="005E58"/>
                </a:solidFill>
                <a:sym typeface="Wingdings" panose="05000000000000000000" pitchFamily="2" charset="2"/>
              </a:rPr>
              <a:t>Arbeitsweise</a:t>
            </a:r>
            <a:r>
              <a:rPr lang="en-US" sz="2000" dirty="0">
                <a:solidFill>
                  <a:srgbClr val="005E58"/>
                </a:solidFill>
                <a:sym typeface="Wingdings" panose="05000000000000000000" pitchFamily="2" charset="2"/>
              </a:rPr>
              <a:t>?</a:t>
            </a:r>
          </a:p>
          <a:p>
            <a:endParaRPr lang="en-US" sz="2000" dirty="0">
              <a:solidFill>
                <a:srgbClr val="005E58"/>
              </a:solidFill>
              <a:sym typeface="Wingdings" panose="05000000000000000000" pitchFamily="2" charset="2"/>
            </a:endParaRPr>
          </a:p>
          <a:p>
            <a:r>
              <a:rPr lang="en-US" sz="2000" dirty="0">
                <a:solidFill>
                  <a:srgbClr val="005E58"/>
                </a:solidFill>
                <a:sym typeface="Wingdings" panose="05000000000000000000" pitchFamily="2" charset="2"/>
              </a:rPr>
              <a:t>Was </a:t>
            </a:r>
            <a:r>
              <a:rPr lang="en-US" sz="2000" dirty="0" err="1">
                <a:solidFill>
                  <a:srgbClr val="005E58"/>
                </a:solidFill>
                <a:sym typeface="Wingdings" panose="05000000000000000000" pitchFamily="2" charset="2"/>
              </a:rPr>
              <a:t>müssen</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wir</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gemeinsam</a:t>
            </a:r>
            <a:r>
              <a:rPr lang="en-US" sz="2000" dirty="0">
                <a:solidFill>
                  <a:srgbClr val="005E58"/>
                </a:solidFill>
                <a:sym typeface="Wingdings" panose="05000000000000000000" pitchFamily="2" charset="2"/>
              </a:rPr>
              <a:t> tun, um das </a:t>
            </a:r>
            <a:r>
              <a:rPr lang="en-US" sz="2000" dirty="0" err="1">
                <a:solidFill>
                  <a:srgbClr val="005E58"/>
                </a:solidFill>
                <a:sym typeface="Wingdings" panose="05000000000000000000" pitchFamily="2" charset="2"/>
              </a:rPr>
              <a:t>Projekt</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zum</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Erfolg</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zu</a:t>
            </a:r>
            <a:r>
              <a:rPr lang="en-US" sz="2000" dirty="0">
                <a:solidFill>
                  <a:srgbClr val="005E58"/>
                </a:solidFill>
                <a:sym typeface="Wingdings" panose="05000000000000000000" pitchFamily="2" charset="2"/>
              </a:rPr>
              <a:t> </a:t>
            </a:r>
            <a:r>
              <a:rPr lang="en-US" sz="2000" dirty="0" err="1">
                <a:solidFill>
                  <a:srgbClr val="005E58"/>
                </a:solidFill>
                <a:sym typeface="Wingdings" panose="05000000000000000000" pitchFamily="2" charset="2"/>
              </a:rPr>
              <a:t>machen</a:t>
            </a:r>
            <a:r>
              <a:rPr lang="en-US" sz="2000" dirty="0">
                <a:solidFill>
                  <a:srgbClr val="005E58"/>
                </a:solidFill>
                <a:sym typeface="Wingdings" panose="05000000000000000000" pitchFamily="2" charset="2"/>
              </a:rPr>
              <a:t>?</a:t>
            </a:r>
            <a:endParaRPr lang="de-DE" sz="2000" dirty="0">
              <a:solidFill>
                <a:srgbClr val="005E58"/>
              </a:solidFill>
              <a:sym typeface="Wingdings" panose="05000000000000000000" pitchFamily="2" charset="2"/>
            </a:endParaRPr>
          </a:p>
        </p:txBody>
      </p:sp>
    </p:spTree>
    <p:extLst>
      <p:ext uri="{BB962C8B-B14F-4D97-AF65-F5344CB8AC3E}">
        <p14:creationId xmlns:p14="http://schemas.microsoft.com/office/powerpoint/2010/main" val="1087047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22A18-560E-4EF3-B79A-96A9641A7A3A}"/>
              </a:ext>
            </a:extLst>
          </p:cNvPr>
          <p:cNvSpPr>
            <a:spLocks noGrp="1"/>
          </p:cNvSpPr>
          <p:nvPr>
            <p:ph type="title"/>
          </p:nvPr>
        </p:nvSpPr>
        <p:spPr>
          <a:xfrm>
            <a:off x="1415480" y="849368"/>
            <a:ext cx="3390798" cy="1859553"/>
          </a:xfrm>
        </p:spPr>
        <p:txBody>
          <a:bodyPr>
            <a:noAutofit/>
          </a:bodyPr>
          <a:lstStyle/>
          <a:p>
            <a:r>
              <a:rPr lang="de-DE" sz="23198" dirty="0">
                <a:latin typeface="+mj-lt"/>
              </a:rPr>
              <a:t>6</a:t>
            </a:r>
          </a:p>
        </p:txBody>
      </p:sp>
      <p:sp>
        <p:nvSpPr>
          <p:cNvPr id="5" name="Inhaltsplatzhalter 4">
            <a:extLst>
              <a:ext uri="{FF2B5EF4-FFF2-40B4-BE49-F238E27FC236}">
                <a16:creationId xmlns:a16="http://schemas.microsoft.com/office/drawing/2014/main" id="{614EF072-3105-49D8-965C-FA6136D1FCEA}"/>
              </a:ext>
            </a:extLst>
          </p:cNvPr>
          <p:cNvSpPr>
            <a:spLocks noGrp="1"/>
          </p:cNvSpPr>
          <p:nvPr>
            <p:ph idx="4294967295"/>
          </p:nvPr>
        </p:nvSpPr>
        <p:spPr>
          <a:xfrm>
            <a:off x="4368007" y="908050"/>
            <a:ext cx="7170737" cy="4438400"/>
          </a:xfrm>
        </p:spPr>
        <p:txBody>
          <a:bodyPr>
            <a:noAutofit/>
          </a:bodyPr>
          <a:lstStyle/>
          <a:p>
            <a:pPr marL="285750" indent="-285750"/>
            <a:r>
              <a:rPr lang="nb-NO" sz="2400" b="1" dirty="0" err="1">
                <a:solidFill>
                  <a:srgbClr val="005E58"/>
                </a:solidFill>
              </a:rPr>
              <a:t>Anzahl</a:t>
            </a:r>
            <a:r>
              <a:rPr lang="nb-NO" sz="2400" b="1" dirty="0">
                <a:solidFill>
                  <a:srgbClr val="005E58"/>
                </a:solidFill>
              </a:rPr>
              <a:t> der </a:t>
            </a:r>
            <a:r>
              <a:rPr lang="nb-NO" sz="2400" b="1" dirty="0" err="1">
                <a:solidFill>
                  <a:srgbClr val="005E58"/>
                </a:solidFill>
              </a:rPr>
              <a:t>Anwender</a:t>
            </a:r>
            <a:br>
              <a:rPr lang="nb-NO" sz="2400" b="1" dirty="0">
                <a:solidFill>
                  <a:srgbClr val="005E58"/>
                </a:solidFill>
              </a:rPr>
            </a:br>
            <a:r>
              <a:rPr lang="nb-NO" sz="2400" dirty="0">
                <a:solidFill>
                  <a:srgbClr val="005E58"/>
                </a:solidFill>
              </a:rPr>
              <a:t>Management, </a:t>
            </a:r>
            <a:r>
              <a:rPr lang="nb-NO" sz="2400" dirty="0" err="1">
                <a:solidFill>
                  <a:srgbClr val="005E58"/>
                </a:solidFill>
              </a:rPr>
              <a:t>Vertrieb</a:t>
            </a:r>
            <a:r>
              <a:rPr lang="nb-NO" sz="2400" dirty="0">
                <a:solidFill>
                  <a:srgbClr val="005E58"/>
                </a:solidFill>
              </a:rPr>
              <a:t>, </a:t>
            </a:r>
            <a:r>
              <a:rPr lang="nb-NO" sz="2400" dirty="0" err="1">
                <a:solidFill>
                  <a:srgbClr val="005E58"/>
                </a:solidFill>
              </a:rPr>
              <a:t>Marketing</a:t>
            </a:r>
            <a:r>
              <a:rPr lang="nb-NO" sz="2400" dirty="0">
                <a:solidFill>
                  <a:srgbClr val="005E58"/>
                </a:solidFill>
              </a:rPr>
              <a:t>, Service</a:t>
            </a:r>
            <a:br>
              <a:rPr lang="nb-NO" sz="2400" dirty="0">
                <a:solidFill>
                  <a:srgbClr val="005E58"/>
                </a:solidFill>
              </a:rPr>
            </a:br>
            <a:endParaRPr lang="nb-NO" sz="2400" dirty="0">
              <a:solidFill>
                <a:srgbClr val="005E58"/>
              </a:solidFill>
            </a:endParaRPr>
          </a:p>
          <a:p>
            <a:pPr marL="285750" indent="-285750"/>
            <a:r>
              <a:rPr lang="nb-NO" sz="2400" b="1" dirty="0">
                <a:solidFill>
                  <a:srgbClr val="005E58"/>
                </a:solidFill>
              </a:rPr>
              <a:t>Projektmanagement </a:t>
            </a:r>
            <a:r>
              <a:rPr lang="nb-NO" sz="2400" b="1" dirty="0" err="1">
                <a:solidFill>
                  <a:srgbClr val="005E58"/>
                </a:solidFill>
              </a:rPr>
              <a:t>und</a:t>
            </a:r>
            <a:r>
              <a:rPr lang="nb-NO" sz="2400" b="1" dirty="0">
                <a:solidFill>
                  <a:srgbClr val="005E58"/>
                </a:solidFill>
              </a:rPr>
              <a:t> </a:t>
            </a:r>
            <a:r>
              <a:rPr lang="nb-NO" sz="2400" b="1" dirty="0" err="1">
                <a:solidFill>
                  <a:srgbClr val="005E58"/>
                </a:solidFill>
              </a:rPr>
              <a:t>Projektteam</a:t>
            </a:r>
            <a:br>
              <a:rPr lang="nb-NO" sz="2400" b="1" dirty="0">
                <a:solidFill>
                  <a:srgbClr val="005E58"/>
                </a:solidFill>
              </a:rPr>
            </a:br>
            <a:r>
              <a:rPr lang="nb-NO" sz="2400" dirty="0">
                <a:solidFill>
                  <a:srgbClr val="005E58"/>
                </a:solidFill>
              </a:rPr>
              <a:t>Projektmanager, </a:t>
            </a:r>
            <a:r>
              <a:rPr lang="nb-NO" sz="2400" dirty="0" err="1">
                <a:solidFill>
                  <a:srgbClr val="005E58"/>
                </a:solidFill>
              </a:rPr>
              <a:t>Mitglieder</a:t>
            </a:r>
            <a:r>
              <a:rPr lang="nb-NO" sz="2400" dirty="0">
                <a:solidFill>
                  <a:srgbClr val="005E58"/>
                </a:solidFill>
              </a:rPr>
              <a:t> </a:t>
            </a:r>
            <a:r>
              <a:rPr lang="nb-NO" sz="2400" dirty="0" err="1">
                <a:solidFill>
                  <a:srgbClr val="005E58"/>
                </a:solidFill>
              </a:rPr>
              <a:t>des</a:t>
            </a:r>
            <a:r>
              <a:rPr lang="nb-NO" sz="2400" dirty="0">
                <a:solidFill>
                  <a:srgbClr val="005E58"/>
                </a:solidFill>
              </a:rPr>
              <a:t> </a:t>
            </a:r>
            <a:r>
              <a:rPr lang="nb-NO" sz="2400" dirty="0" err="1">
                <a:solidFill>
                  <a:srgbClr val="005E58"/>
                </a:solidFill>
              </a:rPr>
              <a:t>Projektteams</a:t>
            </a:r>
            <a:r>
              <a:rPr lang="nb-NO" sz="2400" dirty="0">
                <a:solidFill>
                  <a:srgbClr val="005E58"/>
                </a:solidFill>
              </a:rPr>
              <a:t>, </a:t>
            </a:r>
            <a:r>
              <a:rPr lang="de-DE" altLang="de-DE" sz="2400" dirty="0">
                <a:solidFill>
                  <a:srgbClr val="005E58"/>
                </a:solidFill>
              </a:rPr>
              <a:t>Lenkungsausschuss</a:t>
            </a:r>
            <a:r>
              <a:rPr lang="nb-NO" sz="2400" dirty="0">
                <a:solidFill>
                  <a:srgbClr val="005E58"/>
                </a:solidFill>
              </a:rPr>
              <a:t>, Rollen, </a:t>
            </a:r>
            <a:r>
              <a:rPr lang="nb-NO" sz="2400" dirty="0" err="1">
                <a:solidFill>
                  <a:srgbClr val="005E58"/>
                </a:solidFill>
              </a:rPr>
              <a:t>Aufgaben</a:t>
            </a:r>
            <a:r>
              <a:rPr lang="nb-NO" sz="2400" dirty="0">
                <a:solidFill>
                  <a:srgbClr val="005E58"/>
                </a:solidFill>
              </a:rPr>
              <a:t> </a:t>
            </a:r>
            <a:r>
              <a:rPr lang="nb-NO" sz="2400" dirty="0" err="1">
                <a:solidFill>
                  <a:srgbClr val="005E58"/>
                </a:solidFill>
              </a:rPr>
              <a:t>und</a:t>
            </a:r>
            <a:r>
              <a:rPr lang="nb-NO" sz="2400" dirty="0">
                <a:solidFill>
                  <a:srgbClr val="005E58"/>
                </a:solidFill>
              </a:rPr>
              <a:t> Kontaktpersonen</a:t>
            </a:r>
            <a:br>
              <a:rPr lang="nb-NO" sz="2400" dirty="0">
                <a:solidFill>
                  <a:srgbClr val="005E58"/>
                </a:solidFill>
              </a:rPr>
            </a:br>
            <a:endParaRPr lang="nb-NO" sz="2400" dirty="0">
              <a:solidFill>
                <a:srgbClr val="005E58"/>
              </a:solidFill>
            </a:endParaRPr>
          </a:p>
          <a:p>
            <a:pPr marL="285750" indent="-285750"/>
            <a:r>
              <a:rPr lang="nb-NO" sz="2400" b="1" dirty="0" err="1">
                <a:solidFill>
                  <a:srgbClr val="005E58"/>
                </a:solidFill>
              </a:rPr>
              <a:t>Projektplan</a:t>
            </a:r>
            <a:r>
              <a:rPr lang="nb-NO" sz="2400" b="1" dirty="0">
                <a:solidFill>
                  <a:srgbClr val="005E58"/>
                </a:solidFill>
              </a:rPr>
              <a:t> </a:t>
            </a:r>
            <a:r>
              <a:rPr lang="nb-NO" sz="2400" b="1" dirty="0" err="1">
                <a:solidFill>
                  <a:srgbClr val="005E58"/>
                </a:solidFill>
              </a:rPr>
              <a:t>und</a:t>
            </a:r>
            <a:r>
              <a:rPr lang="nb-NO" sz="2400" b="1" dirty="0">
                <a:solidFill>
                  <a:srgbClr val="005E58"/>
                </a:solidFill>
              </a:rPr>
              <a:t> </a:t>
            </a:r>
            <a:r>
              <a:rPr lang="nb-NO" sz="2400" b="1" dirty="0" err="1">
                <a:solidFill>
                  <a:srgbClr val="005E58"/>
                </a:solidFill>
              </a:rPr>
              <a:t>Ressourcen</a:t>
            </a:r>
            <a:endParaRPr lang="nb-NO" sz="2400" b="1" dirty="0">
              <a:solidFill>
                <a:srgbClr val="005E58"/>
              </a:solidFill>
            </a:endParaRPr>
          </a:p>
          <a:p>
            <a:pPr marL="285750" indent="-285750"/>
            <a:endParaRPr lang="nb-NO" sz="2400" dirty="0">
              <a:solidFill>
                <a:srgbClr val="005E58"/>
              </a:solidFill>
            </a:endParaRPr>
          </a:p>
          <a:p>
            <a:pPr marL="285750" indent="-285750"/>
            <a:r>
              <a:rPr lang="nb-NO" sz="2400" b="1" dirty="0" err="1">
                <a:solidFill>
                  <a:srgbClr val="005E58"/>
                </a:solidFill>
              </a:rPr>
              <a:t>Wer</a:t>
            </a:r>
            <a:r>
              <a:rPr lang="nb-NO" sz="2400" b="1" dirty="0">
                <a:solidFill>
                  <a:srgbClr val="005E58"/>
                </a:solidFill>
              </a:rPr>
              <a:t> </a:t>
            </a:r>
            <a:r>
              <a:rPr lang="nb-NO" sz="2400" b="1" dirty="0" err="1">
                <a:solidFill>
                  <a:srgbClr val="005E58"/>
                </a:solidFill>
              </a:rPr>
              <a:t>trifft</a:t>
            </a:r>
            <a:r>
              <a:rPr lang="nb-NO" sz="2400" b="1" dirty="0">
                <a:solidFill>
                  <a:srgbClr val="005E58"/>
                </a:solidFill>
              </a:rPr>
              <a:t> die </a:t>
            </a:r>
            <a:r>
              <a:rPr lang="nb-NO" sz="2400" b="1" dirty="0" err="1">
                <a:solidFill>
                  <a:srgbClr val="005E58"/>
                </a:solidFill>
              </a:rPr>
              <a:t>Entscheidung</a:t>
            </a:r>
            <a:r>
              <a:rPr lang="nb-NO" sz="2400" b="1" dirty="0">
                <a:solidFill>
                  <a:srgbClr val="005E58"/>
                </a:solidFill>
              </a:rPr>
              <a:t>?</a:t>
            </a:r>
          </a:p>
        </p:txBody>
      </p:sp>
      <p:sp>
        <p:nvSpPr>
          <p:cNvPr id="3" name="Textplatzhalter 2">
            <a:extLst>
              <a:ext uri="{FF2B5EF4-FFF2-40B4-BE49-F238E27FC236}">
                <a16:creationId xmlns:a16="http://schemas.microsoft.com/office/drawing/2014/main" id="{857C3DAA-0994-4F3D-9373-20376192665D}"/>
              </a:ext>
            </a:extLst>
          </p:cNvPr>
          <p:cNvSpPr>
            <a:spLocks noGrp="1"/>
          </p:cNvSpPr>
          <p:nvPr>
            <p:ph type="body" sz="half" idx="4294967295"/>
          </p:nvPr>
        </p:nvSpPr>
        <p:spPr>
          <a:xfrm>
            <a:off x="200590" y="4076700"/>
            <a:ext cx="4302584" cy="1598004"/>
          </a:xfrm>
        </p:spPr>
        <p:txBody>
          <a:bodyPr>
            <a:normAutofit/>
          </a:bodyPr>
          <a:lstStyle/>
          <a:p>
            <a:pPr marL="0" indent="0" algn="ctr">
              <a:buNone/>
            </a:pPr>
            <a:r>
              <a:rPr lang="de-DE" sz="3200" b="1" dirty="0">
                <a:solidFill>
                  <a:srgbClr val="005E58"/>
                </a:solidFill>
              </a:rPr>
              <a:t>ANWENDER UND IMPLEMENTIERUNG</a:t>
            </a:r>
          </a:p>
        </p:txBody>
      </p:sp>
    </p:spTree>
    <p:extLst>
      <p:ext uri="{BB962C8B-B14F-4D97-AF65-F5344CB8AC3E}">
        <p14:creationId xmlns:p14="http://schemas.microsoft.com/office/powerpoint/2010/main" val="154368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6EA2-3BC5-4140-9CA5-C3B658B78ACC}"/>
              </a:ext>
            </a:extLst>
          </p:cNvPr>
          <p:cNvSpPr>
            <a:spLocks noGrp="1"/>
          </p:cNvSpPr>
          <p:nvPr>
            <p:ph type="title"/>
          </p:nvPr>
        </p:nvSpPr>
        <p:spPr/>
        <p:txBody>
          <a:bodyPr>
            <a:normAutofit fontScale="90000"/>
          </a:bodyPr>
          <a:lstStyle/>
          <a:p>
            <a:r>
              <a:rPr lang="en-GB" dirty="0"/>
              <a:t>SuperOffice </a:t>
            </a:r>
            <a:r>
              <a:rPr lang="en-GB" dirty="0" err="1"/>
              <a:t>Implementierungsmethode</a:t>
            </a:r>
            <a:r>
              <a:rPr lang="en-GB" dirty="0"/>
              <a:t> (SIM)</a:t>
            </a:r>
            <a:br>
              <a:rPr lang="en-GB" dirty="0"/>
            </a:br>
            <a:r>
              <a:rPr lang="en-GB" sz="2700" dirty="0">
                <a:solidFill>
                  <a:srgbClr val="EF7545"/>
                </a:solidFill>
              </a:rPr>
              <a:t>PHASEN / STUFEN</a:t>
            </a:r>
            <a:endParaRPr lang="en-GB" dirty="0">
              <a:latin typeface="Arial"/>
              <a:cs typeface="Arial"/>
            </a:endParaRPr>
          </a:p>
        </p:txBody>
      </p:sp>
      <p:grpSp>
        <p:nvGrpSpPr>
          <p:cNvPr id="11" name="Group 10">
            <a:extLst>
              <a:ext uri="{FF2B5EF4-FFF2-40B4-BE49-F238E27FC236}">
                <a16:creationId xmlns:a16="http://schemas.microsoft.com/office/drawing/2014/main" id="{2C4D4EBE-43EB-EF43-B9B0-43CD27115D3E}"/>
              </a:ext>
            </a:extLst>
          </p:cNvPr>
          <p:cNvGrpSpPr/>
          <p:nvPr/>
        </p:nvGrpSpPr>
        <p:grpSpPr>
          <a:xfrm>
            <a:off x="9656721" y="1772817"/>
            <a:ext cx="1696395" cy="1685243"/>
            <a:chOff x="3274353" y="2209600"/>
            <a:chExt cx="1939142" cy="1939140"/>
          </a:xfrm>
        </p:grpSpPr>
        <p:sp>
          <p:nvSpPr>
            <p:cNvPr id="12" name="Oval 11">
              <a:extLst>
                <a:ext uri="{FF2B5EF4-FFF2-40B4-BE49-F238E27FC236}">
                  <a16:creationId xmlns:a16="http://schemas.microsoft.com/office/drawing/2014/main" id="{DD2F4012-5B19-434C-83F1-099BD0BB0DB4}"/>
                </a:ext>
              </a:extLst>
            </p:cNvPr>
            <p:cNvSpPr/>
            <p:nvPr/>
          </p:nvSpPr>
          <p:spPr>
            <a:xfrm>
              <a:off x="3274353" y="2209600"/>
              <a:ext cx="1939142" cy="1939140"/>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GB" dirty="0">
                <a:solidFill>
                  <a:srgbClr val="FFFFFF"/>
                </a:solidFill>
                <a:latin typeface="Arial" panose="020B0604020202020204"/>
              </a:endParaRPr>
            </a:p>
          </p:txBody>
        </p:sp>
        <p:sp>
          <p:nvSpPr>
            <p:cNvPr id="13" name="Oval 12">
              <a:extLst>
                <a:ext uri="{FF2B5EF4-FFF2-40B4-BE49-F238E27FC236}">
                  <a16:creationId xmlns:a16="http://schemas.microsoft.com/office/drawing/2014/main" id="{B2967D0E-998A-A147-83E9-B5F571EF62E6}"/>
                </a:ext>
              </a:extLst>
            </p:cNvPr>
            <p:cNvSpPr/>
            <p:nvPr/>
          </p:nvSpPr>
          <p:spPr>
            <a:xfrm>
              <a:off x="3423452" y="2353381"/>
              <a:ext cx="1653550" cy="165355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GB" dirty="0">
                <a:solidFill>
                  <a:srgbClr val="FFFFFF"/>
                </a:solidFill>
                <a:latin typeface="Arial" panose="020B0604020202020204"/>
              </a:endParaRPr>
            </a:p>
          </p:txBody>
        </p:sp>
        <p:sp>
          <p:nvSpPr>
            <p:cNvPr id="14" name="TextBox 13">
              <a:extLst>
                <a:ext uri="{FF2B5EF4-FFF2-40B4-BE49-F238E27FC236}">
                  <a16:creationId xmlns:a16="http://schemas.microsoft.com/office/drawing/2014/main" id="{AB5D1516-1DD7-AC47-A95E-82B9EE581745}"/>
                </a:ext>
              </a:extLst>
            </p:cNvPr>
            <p:cNvSpPr txBox="1"/>
            <p:nvPr/>
          </p:nvSpPr>
          <p:spPr>
            <a:xfrm>
              <a:off x="3434108" y="2718841"/>
              <a:ext cx="1619631" cy="920660"/>
            </a:xfrm>
            <a:prstGeom prst="rect">
              <a:avLst/>
            </a:prstGeom>
            <a:noFill/>
          </p:spPr>
          <p:txBody>
            <a:bodyPr wrap="square" rtlCol="0" anchor="ctr">
              <a:spAutoFit/>
            </a:bodyPr>
            <a:lstStyle/>
            <a:p>
              <a:pPr algn="ctr" defTabSz="914309">
                <a:defRPr/>
              </a:pPr>
              <a:r>
                <a:rPr lang="en-GB" sz="3600" b="1" dirty="0">
                  <a:solidFill>
                    <a:srgbClr val="FFFFFF">
                      <a:lumMod val="50000"/>
                    </a:srgbClr>
                  </a:solidFill>
                  <a:latin typeface="Arial" panose="020B0604020202020204"/>
                </a:rPr>
                <a:t>05</a:t>
              </a:r>
            </a:p>
            <a:p>
              <a:pPr algn="ctr" defTabSz="914309">
                <a:defRPr/>
              </a:pPr>
              <a:r>
                <a:rPr lang="en-GB" sz="1050" b="1" dirty="0">
                  <a:solidFill>
                    <a:srgbClr val="30B393"/>
                  </a:solidFill>
                  <a:latin typeface="Arial" panose="020B0604020202020204"/>
                </a:rPr>
                <a:t>TRAINING</a:t>
              </a:r>
              <a:endParaRPr lang="en-GB" sz="1600" b="1" dirty="0">
                <a:solidFill>
                  <a:srgbClr val="30B393"/>
                </a:solidFill>
                <a:latin typeface="Arial" panose="020B0604020202020204"/>
              </a:endParaRPr>
            </a:p>
          </p:txBody>
        </p:sp>
      </p:grpSp>
      <p:grpSp>
        <p:nvGrpSpPr>
          <p:cNvPr id="23" name="Group 22">
            <a:extLst>
              <a:ext uri="{FF2B5EF4-FFF2-40B4-BE49-F238E27FC236}">
                <a16:creationId xmlns:a16="http://schemas.microsoft.com/office/drawing/2014/main" id="{75BD255C-2456-D446-9FD2-AC295D4DF85C}"/>
              </a:ext>
            </a:extLst>
          </p:cNvPr>
          <p:cNvGrpSpPr/>
          <p:nvPr/>
        </p:nvGrpSpPr>
        <p:grpSpPr>
          <a:xfrm>
            <a:off x="838886" y="1772817"/>
            <a:ext cx="1696395" cy="1685243"/>
            <a:chOff x="3274353" y="2209600"/>
            <a:chExt cx="1939142" cy="1939140"/>
          </a:xfrm>
        </p:grpSpPr>
        <p:sp>
          <p:nvSpPr>
            <p:cNvPr id="24" name="Oval 23">
              <a:extLst>
                <a:ext uri="{FF2B5EF4-FFF2-40B4-BE49-F238E27FC236}">
                  <a16:creationId xmlns:a16="http://schemas.microsoft.com/office/drawing/2014/main" id="{C292EEF9-80E9-EC4E-9F25-ED2E1F1E5683}"/>
                </a:ext>
              </a:extLst>
            </p:cNvPr>
            <p:cNvSpPr/>
            <p:nvPr/>
          </p:nvSpPr>
          <p:spPr>
            <a:xfrm>
              <a:off x="3274353" y="2209600"/>
              <a:ext cx="1939142" cy="1939140"/>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GB" dirty="0">
                <a:solidFill>
                  <a:srgbClr val="FFFFFF"/>
                </a:solidFill>
                <a:latin typeface="Arial" panose="020B0604020202020204"/>
              </a:endParaRPr>
            </a:p>
          </p:txBody>
        </p:sp>
        <p:sp>
          <p:nvSpPr>
            <p:cNvPr id="25" name="Oval 24">
              <a:extLst>
                <a:ext uri="{FF2B5EF4-FFF2-40B4-BE49-F238E27FC236}">
                  <a16:creationId xmlns:a16="http://schemas.microsoft.com/office/drawing/2014/main" id="{F312C2E6-02AB-F743-8794-838F2883DF50}"/>
                </a:ext>
              </a:extLst>
            </p:cNvPr>
            <p:cNvSpPr/>
            <p:nvPr/>
          </p:nvSpPr>
          <p:spPr>
            <a:xfrm>
              <a:off x="3423452" y="2353381"/>
              <a:ext cx="1653550" cy="165355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GB" dirty="0">
                <a:solidFill>
                  <a:srgbClr val="FFFFFF"/>
                </a:solidFill>
                <a:latin typeface="Arial" panose="020B0604020202020204"/>
              </a:endParaRPr>
            </a:p>
          </p:txBody>
        </p:sp>
        <p:sp>
          <p:nvSpPr>
            <p:cNvPr id="26" name="TextBox 25">
              <a:extLst>
                <a:ext uri="{FF2B5EF4-FFF2-40B4-BE49-F238E27FC236}">
                  <a16:creationId xmlns:a16="http://schemas.microsoft.com/office/drawing/2014/main" id="{C6615062-EF8B-E040-879D-7FC9402190AA}"/>
                </a:ext>
              </a:extLst>
            </p:cNvPr>
            <p:cNvSpPr txBox="1"/>
            <p:nvPr/>
          </p:nvSpPr>
          <p:spPr>
            <a:xfrm>
              <a:off x="3434108" y="2718841"/>
              <a:ext cx="1619631" cy="920660"/>
            </a:xfrm>
            <a:prstGeom prst="rect">
              <a:avLst/>
            </a:prstGeom>
            <a:noFill/>
          </p:spPr>
          <p:txBody>
            <a:bodyPr wrap="square" rtlCol="0" anchor="ctr">
              <a:spAutoFit/>
            </a:bodyPr>
            <a:lstStyle/>
            <a:p>
              <a:pPr algn="ctr" defTabSz="914309">
                <a:defRPr/>
              </a:pPr>
              <a:r>
                <a:rPr lang="en-GB" sz="3600" b="1">
                  <a:solidFill>
                    <a:srgbClr val="FFFFFF">
                      <a:lumMod val="50000"/>
                    </a:srgbClr>
                  </a:solidFill>
                  <a:latin typeface="Arial" panose="020B0604020202020204"/>
                </a:rPr>
                <a:t>01</a:t>
              </a:r>
            </a:p>
            <a:p>
              <a:pPr algn="ctr" defTabSz="914309">
                <a:defRPr/>
              </a:pPr>
              <a:r>
                <a:rPr lang="en-GB" sz="1050" b="1">
                  <a:solidFill>
                    <a:srgbClr val="30B393"/>
                  </a:solidFill>
                  <a:latin typeface="Arial" panose="020B0604020202020204"/>
                </a:rPr>
                <a:t>IDENTIFY</a:t>
              </a:r>
              <a:endParaRPr lang="en-GB" sz="1600" b="1" dirty="0">
                <a:solidFill>
                  <a:srgbClr val="30B393"/>
                </a:solidFill>
                <a:latin typeface="Arial" panose="020B0604020202020204"/>
              </a:endParaRPr>
            </a:p>
          </p:txBody>
        </p:sp>
      </p:grpSp>
      <p:grpSp>
        <p:nvGrpSpPr>
          <p:cNvPr id="27" name="Group 26">
            <a:extLst>
              <a:ext uri="{FF2B5EF4-FFF2-40B4-BE49-F238E27FC236}">
                <a16:creationId xmlns:a16="http://schemas.microsoft.com/office/drawing/2014/main" id="{C8F86875-7DC0-384D-A59A-9ABA93A16ADC}"/>
              </a:ext>
            </a:extLst>
          </p:cNvPr>
          <p:cNvGrpSpPr/>
          <p:nvPr/>
        </p:nvGrpSpPr>
        <p:grpSpPr>
          <a:xfrm>
            <a:off x="3043345" y="1772817"/>
            <a:ext cx="1696395" cy="1685243"/>
            <a:chOff x="3274353" y="2209600"/>
            <a:chExt cx="1939142" cy="1939140"/>
          </a:xfrm>
        </p:grpSpPr>
        <p:sp>
          <p:nvSpPr>
            <p:cNvPr id="28" name="Oval 27">
              <a:extLst>
                <a:ext uri="{FF2B5EF4-FFF2-40B4-BE49-F238E27FC236}">
                  <a16:creationId xmlns:a16="http://schemas.microsoft.com/office/drawing/2014/main" id="{4BDF5362-3317-8244-B808-26BEA7384390}"/>
                </a:ext>
              </a:extLst>
            </p:cNvPr>
            <p:cNvSpPr/>
            <p:nvPr/>
          </p:nvSpPr>
          <p:spPr>
            <a:xfrm>
              <a:off x="3274353" y="2209600"/>
              <a:ext cx="1939142" cy="1939140"/>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GB" dirty="0">
                <a:solidFill>
                  <a:srgbClr val="FFFFFF"/>
                </a:solidFill>
                <a:latin typeface="Arial" panose="020B0604020202020204"/>
              </a:endParaRPr>
            </a:p>
          </p:txBody>
        </p:sp>
        <p:sp>
          <p:nvSpPr>
            <p:cNvPr id="29" name="Oval 28">
              <a:extLst>
                <a:ext uri="{FF2B5EF4-FFF2-40B4-BE49-F238E27FC236}">
                  <a16:creationId xmlns:a16="http://schemas.microsoft.com/office/drawing/2014/main" id="{9244A45B-5911-6244-AD0E-8EC20E6BFD70}"/>
                </a:ext>
              </a:extLst>
            </p:cNvPr>
            <p:cNvSpPr/>
            <p:nvPr/>
          </p:nvSpPr>
          <p:spPr>
            <a:xfrm>
              <a:off x="3423452" y="2353381"/>
              <a:ext cx="1653550" cy="165355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GB" dirty="0">
                <a:solidFill>
                  <a:srgbClr val="FFFFFF"/>
                </a:solidFill>
                <a:latin typeface="Arial" panose="020B0604020202020204"/>
              </a:endParaRPr>
            </a:p>
          </p:txBody>
        </p:sp>
        <p:sp>
          <p:nvSpPr>
            <p:cNvPr id="30" name="TextBox 29">
              <a:extLst>
                <a:ext uri="{FF2B5EF4-FFF2-40B4-BE49-F238E27FC236}">
                  <a16:creationId xmlns:a16="http://schemas.microsoft.com/office/drawing/2014/main" id="{39FCDFA8-0AD3-7A45-8B97-DE9340768662}"/>
                </a:ext>
              </a:extLst>
            </p:cNvPr>
            <p:cNvSpPr txBox="1"/>
            <p:nvPr/>
          </p:nvSpPr>
          <p:spPr>
            <a:xfrm>
              <a:off x="3434108" y="2718841"/>
              <a:ext cx="1619631" cy="920660"/>
            </a:xfrm>
            <a:prstGeom prst="rect">
              <a:avLst/>
            </a:prstGeom>
            <a:noFill/>
          </p:spPr>
          <p:txBody>
            <a:bodyPr wrap="square" rtlCol="0" anchor="ctr">
              <a:spAutoFit/>
            </a:bodyPr>
            <a:lstStyle/>
            <a:p>
              <a:pPr algn="ctr" defTabSz="914309">
                <a:defRPr/>
              </a:pPr>
              <a:r>
                <a:rPr lang="en-GB" sz="3600" b="1">
                  <a:solidFill>
                    <a:srgbClr val="FFFFFF">
                      <a:lumMod val="50000"/>
                    </a:srgbClr>
                  </a:solidFill>
                  <a:latin typeface="Arial" panose="020B0604020202020204"/>
                </a:rPr>
                <a:t>02</a:t>
              </a:r>
            </a:p>
            <a:p>
              <a:pPr algn="ctr" defTabSz="914309">
                <a:defRPr/>
              </a:pPr>
              <a:r>
                <a:rPr lang="en-GB" sz="1050" b="1">
                  <a:solidFill>
                    <a:srgbClr val="30B393"/>
                  </a:solidFill>
                  <a:latin typeface="Arial" panose="020B0604020202020204"/>
                </a:rPr>
                <a:t>INITIATE</a:t>
              </a:r>
              <a:endParaRPr lang="en-GB" sz="1600" b="1" dirty="0">
                <a:solidFill>
                  <a:srgbClr val="30B393"/>
                </a:solidFill>
                <a:latin typeface="Arial" panose="020B0604020202020204"/>
              </a:endParaRPr>
            </a:p>
          </p:txBody>
        </p:sp>
      </p:grpSp>
      <p:grpSp>
        <p:nvGrpSpPr>
          <p:cNvPr id="31" name="Group 30">
            <a:extLst>
              <a:ext uri="{FF2B5EF4-FFF2-40B4-BE49-F238E27FC236}">
                <a16:creationId xmlns:a16="http://schemas.microsoft.com/office/drawing/2014/main" id="{D761FCE1-BFAF-EF43-8009-95F54593C0DB}"/>
              </a:ext>
            </a:extLst>
          </p:cNvPr>
          <p:cNvGrpSpPr/>
          <p:nvPr/>
        </p:nvGrpSpPr>
        <p:grpSpPr>
          <a:xfrm>
            <a:off x="5247804" y="1772817"/>
            <a:ext cx="1696395" cy="1685243"/>
            <a:chOff x="3274353" y="2209600"/>
            <a:chExt cx="1939142" cy="1939140"/>
          </a:xfrm>
        </p:grpSpPr>
        <p:sp>
          <p:nvSpPr>
            <p:cNvPr id="32" name="Oval 31">
              <a:extLst>
                <a:ext uri="{FF2B5EF4-FFF2-40B4-BE49-F238E27FC236}">
                  <a16:creationId xmlns:a16="http://schemas.microsoft.com/office/drawing/2014/main" id="{01B55BFA-6C74-5549-9396-C5E6B1C66F85}"/>
                </a:ext>
              </a:extLst>
            </p:cNvPr>
            <p:cNvSpPr/>
            <p:nvPr/>
          </p:nvSpPr>
          <p:spPr>
            <a:xfrm>
              <a:off x="3274353" y="2209600"/>
              <a:ext cx="1939142" cy="1939140"/>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GB" dirty="0">
                <a:solidFill>
                  <a:srgbClr val="FFFFFF"/>
                </a:solidFill>
                <a:latin typeface="Arial" panose="020B0604020202020204"/>
              </a:endParaRPr>
            </a:p>
          </p:txBody>
        </p:sp>
        <p:sp>
          <p:nvSpPr>
            <p:cNvPr id="33" name="Oval 32">
              <a:extLst>
                <a:ext uri="{FF2B5EF4-FFF2-40B4-BE49-F238E27FC236}">
                  <a16:creationId xmlns:a16="http://schemas.microsoft.com/office/drawing/2014/main" id="{95626AFC-F32C-4E45-BCAF-DD0E67EC5CAC}"/>
                </a:ext>
              </a:extLst>
            </p:cNvPr>
            <p:cNvSpPr/>
            <p:nvPr/>
          </p:nvSpPr>
          <p:spPr>
            <a:xfrm>
              <a:off x="3423452" y="2353381"/>
              <a:ext cx="1653550" cy="165355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GB" dirty="0">
                <a:solidFill>
                  <a:srgbClr val="FFFFFF"/>
                </a:solidFill>
                <a:latin typeface="Arial" panose="020B0604020202020204"/>
              </a:endParaRPr>
            </a:p>
          </p:txBody>
        </p:sp>
        <p:sp>
          <p:nvSpPr>
            <p:cNvPr id="34" name="TextBox 33">
              <a:extLst>
                <a:ext uri="{FF2B5EF4-FFF2-40B4-BE49-F238E27FC236}">
                  <a16:creationId xmlns:a16="http://schemas.microsoft.com/office/drawing/2014/main" id="{469DA83C-0389-5842-9AD5-B04B92918C2A}"/>
                </a:ext>
              </a:extLst>
            </p:cNvPr>
            <p:cNvSpPr txBox="1"/>
            <p:nvPr/>
          </p:nvSpPr>
          <p:spPr>
            <a:xfrm>
              <a:off x="3434108" y="2714415"/>
              <a:ext cx="1619631" cy="929512"/>
            </a:xfrm>
            <a:prstGeom prst="rect">
              <a:avLst/>
            </a:prstGeom>
            <a:noFill/>
          </p:spPr>
          <p:txBody>
            <a:bodyPr wrap="square" rtlCol="0" anchor="ctr">
              <a:spAutoFit/>
            </a:bodyPr>
            <a:lstStyle/>
            <a:p>
              <a:pPr algn="ctr" defTabSz="914309">
                <a:defRPr/>
              </a:pPr>
              <a:r>
                <a:rPr lang="en-GB" sz="3600" b="1">
                  <a:solidFill>
                    <a:srgbClr val="FFFFFF">
                      <a:lumMod val="50000"/>
                    </a:srgbClr>
                  </a:solidFill>
                  <a:latin typeface="Arial" panose="020B0604020202020204"/>
                </a:rPr>
                <a:t>03</a:t>
              </a:r>
            </a:p>
            <a:p>
              <a:pPr algn="ctr" defTabSz="914309">
                <a:defRPr/>
              </a:pPr>
              <a:r>
                <a:rPr lang="en-GB" sz="1050" b="1">
                  <a:solidFill>
                    <a:srgbClr val="30B393"/>
                  </a:solidFill>
                  <a:latin typeface="Arial" panose="020B0604020202020204"/>
                </a:rPr>
                <a:t>DESIGN</a:t>
              </a:r>
              <a:endParaRPr lang="en-GB" sz="1600" b="1" dirty="0">
                <a:solidFill>
                  <a:srgbClr val="30B393"/>
                </a:solidFill>
                <a:latin typeface="Arial" panose="020B0604020202020204"/>
              </a:endParaRPr>
            </a:p>
          </p:txBody>
        </p:sp>
      </p:grpSp>
      <p:grpSp>
        <p:nvGrpSpPr>
          <p:cNvPr id="35" name="Group 34">
            <a:extLst>
              <a:ext uri="{FF2B5EF4-FFF2-40B4-BE49-F238E27FC236}">
                <a16:creationId xmlns:a16="http://schemas.microsoft.com/office/drawing/2014/main" id="{8DA69B75-BCE4-D04E-A69E-F3E61710CBEF}"/>
              </a:ext>
            </a:extLst>
          </p:cNvPr>
          <p:cNvGrpSpPr/>
          <p:nvPr/>
        </p:nvGrpSpPr>
        <p:grpSpPr>
          <a:xfrm>
            <a:off x="7452262" y="1772817"/>
            <a:ext cx="1696395" cy="1685243"/>
            <a:chOff x="3274353" y="2209600"/>
            <a:chExt cx="1939142" cy="1939140"/>
          </a:xfrm>
        </p:grpSpPr>
        <p:sp>
          <p:nvSpPr>
            <p:cNvPr id="36" name="Oval 35">
              <a:extLst>
                <a:ext uri="{FF2B5EF4-FFF2-40B4-BE49-F238E27FC236}">
                  <a16:creationId xmlns:a16="http://schemas.microsoft.com/office/drawing/2014/main" id="{4D969A81-1F2B-7645-A7EA-EF68852DC2C2}"/>
                </a:ext>
              </a:extLst>
            </p:cNvPr>
            <p:cNvSpPr/>
            <p:nvPr/>
          </p:nvSpPr>
          <p:spPr>
            <a:xfrm>
              <a:off x="3274353" y="2209600"/>
              <a:ext cx="1939142" cy="1939140"/>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GB" dirty="0">
                <a:solidFill>
                  <a:srgbClr val="FFFFFF"/>
                </a:solidFill>
                <a:latin typeface="Arial" panose="020B0604020202020204"/>
              </a:endParaRPr>
            </a:p>
          </p:txBody>
        </p:sp>
        <p:sp>
          <p:nvSpPr>
            <p:cNvPr id="37" name="Oval 36">
              <a:extLst>
                <a:ext uri="{FF2B5EF4-FFF2-40B4-BE49-F238E27FC236}">
                  <a16:creationId xmlns:a16="http://schemas.microsoft.com/office/drawing/2014/main" id="{0EA95973-D410-E44E-8AFE-6A5192720DC3}"/>
                </a:ext>
              </a:extLst>
            </p:cNvPr>
            <p:cNvSpPr/>
            <p:nvPr/>
          </p:nvSpPr>
          <p:spPr>
            <a:xfrm>
              <a:off x="3423452" y="2353381"/>
              <a:ext cx="1653550" cy="165355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GB" dirty="0">
                <a:solidFill>
                  <a:srgbClr val="FFFFFF"/>
                </a:solidFill>
                <a:latin typeface="Arial" panose="020B0604020202020204"/>
              </a:endParaRPr>
            </a:p>
          </p:txBody>
        </p:sp>
        <p:sp>
          <p:nvSpPr>
            <p:cNvPr id="38" name="TextBox 37">
              <a:extLst>
                <a:ext uri="{FF2B5EF4-FFF2-40B4-BE49-F238E27FC236}">
                  <a16:creationId xmlns:a16="http://schemas.microsoft.com/office/drawing/2014/main" id="{FA42CEB5-D724-3F49-8E35-097A6B66663E}"/>
                </a:ext>
              </a:extLst>
            </p:cNvPr>
            <p:cNvSpPr txBox="1"/>
            <p:nvPr/>
          </p:nvSpPr>
          <p:spPr>
            <a:xfrm>
              <a:off x="3434108" y="2718841"/>
              <a:ext cx="1619631" cy="920660"/>
            </a:xfrm>
            <a:prstGeom prst="rect">
              <a:avLst/>
            </a:prstGeom>
            <a:noFill/>
          </p:spPr>
          <p:txBody>
            <a:bodyPr wrap="square" rtlCol="0" anchor="ctr">
              <a:spAutoFit/>
            </a:bodyPr>
            <a:lstStyle/>
            <a:p>
              <a:pPr algn="ctr" defTabSz="914309">
                <a:defRPr/>
              </a:pPr>
              <a:r>
                <a:rPr lang="en-GB" sz="3600" b="1">
                  <a:solidFill>
                    <a:srgbClr val="FFFFFF">
                      <a:lumMod val="50000"/>
                    </a:srgbClr>
                  </a:solidFill>
                  <a:latin typeface="Arial" panose="020B0604020202020204"/>
                </a:rPr>
                <a:t>04</a:t>
              </a:r>
            </a:p>
            <a:p>
              <a:pPr algn="ctr" defTabSz="914309">
                <a:defRPr/>
              </a:pPr>
              <a:r>
                <a:rPr lang="en-GB" sz="1050" b="1">
                  <a:solidFill>
                    <a:srgbClr val="30B393"/>
                  </a:solidFill>
                  <a:latin typeface="Arial" panose="020B0604020202020204"/>
                </a:rPr>
                <a:t>IMPLEMENT</a:t>
              </a:r>
              <a:endParaRPr lang="en-GB" sz="1600" b="1" dirty="0">
                <a:solidFill>
                  <a:srgbClr val="30B393"/>
                </a:solidFill>
                <a:latin typeface="Arial" panose="020B0604020202020204"/>
              </a:endParaRPr>
            </a:p>
          </p:txBody>
        </p:sp>
      </p:grpSp>
      <p:sp>
        <p:nvSpPr>
          <p:cNvPr id="45" name="Rectangle 44">
            <a:extLst>
              <a:ext uri="{FF2B5EF4-FFF2-40B4-BE49-F238E27FC236}">
                <a16:creationId xmlns:a16="http://schemas.microsoft.com/office/drawing/2014/main" id="{9CCC5D7F-6FD6-FC46-BA20-1A15802D6497}"/>
              </a:ext>
            </a:extLst>
          </p:cNvPr>
          <p:cNvSpPr/>
          <p:nvPr/>
        </p:nvSpPr>
        <p:spPr>
          <a:xfrm>
            <a:off x="607633" y="3546173"/>
            <a:ext cx="2193097" cy="769441"/>
          </a:xfrm>
          <a:prstGeom prst="rect">
            <a:avLst/>
          </a:prstGeom>
        </p:spPr>
        <p:txBody>
          <a:bodyPr wrap="square" anchor="ctr">
            <a:spAutoFit/>
          </a:bodyPr>
          <a:lstStyle/>
          <a:p>
            <a:pPr algn="ctr">
              <a:defRPr/>
            </a:pPr>
            <a:r>
              <a:rPr lang="en-GB" sz="1100" b="1" dirty="0">
                <a:solidFill>
                  <a:srgbClr val="005E58"/>
                </a:solidFill>
                <a:latin typeface="Arial" panose="020B0604020202020204"/>
              </a:rPr>
              <a:t>ANFORDERUNGEN IDENTIFIZIEREN UND DEN UMFANG DER LÖSUNG FESTLEGEN</a:t>
            </a:r>
            <a:endParaRPr lang="en-GB" sz="1100" dirty="0">
              <a:solidFill>
                <a:srgbClr val="005E58"/>
              </a:solidFill>
              <a:latin typeface="Arial" panose="020B0604020202020204"/>
            </a:endParaRPr>
          </a:p>
        </p:txBody>
      </p:sp>
      <p:sp>
        <p:nvSpPr>
          <p:cNvPr id="51" name="Rectangle 50">
            <a:extLst>
              <a:ext uri="{FF2B5EF4-FFF2-40B4-BE49-F238E27FC236}">
                <a16:creationId xmlns:a16="http://schemas.microsoft.com/office/drawing/2014/main" id="{8CCCD152-5BF4-1E44-9AB0-228F12394E00}"/>
              </a:ext>
            </a:extLst>
          </p:cNvPr>
          <p:cNvSpPr/>
          <p:nvPr/>
        </p:nvSpPr>
        <p:spPr>
          <a:xfrm>
            <a:off x="2825013" y="3715193"/>
            <a:ext cx="2076340" cy="430887"/>
          </a:xfrm>
          <a:prstGeom prst="rect">
            <a:avLst/>
          </a:prstGeom>
        </p:spPr>
        <p:txBody>
          <a:bodyPr wrap="square" anchor="ctr">
            <a:spAutoFit/>
          </a:bodyPr>
          <a:lstStyle/>
          <a:p>
            <a:pPr algn="ctr">
              <a:defRPr/>
            </a:pPr>
            <a:r>
              <a:rPr lang="en-GB" sz="1100" b="1" dirty="0">
                <a:solidFill>
                  <a:srgbClr val="005E58"/>
                </a:solidFill>
                <a:latin typeface="Arial" panose="020B0604020202020204"/>
              </a:rPr>
              <a:t>PROJEKTBESCHREIBUNG UND -INITIIERUNG</a:t>
            </a:r>
            <a:endParaRPr lang="en-GB" sz="1100" dirty="0">
              <a:solidFill>
                <a:srgbClr val="005E58"/>
              </a:solidFill>
              <a:latin typeface="Arial" panose="020B0604020202020204"/>
            </a:endParaRPr>
          </a:p>
        </p:txBody>
      </p:sp>
      <p:sp>
        <p:nvSpPr>
          <p:cNvPr id="59" name="Rectangle 58">
            <a:extLst>
              <a:ext uri="{FF2B5EF4-FFF2-40B4-BE49-F238E27FC236}">
                <a16:creationId xmlns:a16="http://schemas.microsoft.com/office/drawing/2014/main" id="{BA2BDE3B-1DA8-824C-8209-E5C0647C994B}"/>
              </a:ext>
            </a:extLst>
          </p:cNvPr>
          <p:cNvSpPr/>
          <p:nvPr/>
        </p:nvSpPr>
        <p:spPr>
          <a:xfrm>
            <a:off x="5248596" y="3713950"/>
            <a:ext cx="1696395" cy="430887"/>
          </a:xfrm>
          <a:prstGeom prst="rect">
            <a:avLst/>
          </a:prstGeom>
        </p:spPr>
        <p:txBody>
          <a:bodyPr wrap="square" anchor="ctr">
            <a:spAutoFit/>
          </a:bodyPr>
          <a:lstStyle/>
          <a:p>
            <a:pPr algn="ctr" defTabSz="914309">
              <a:defRPr/>
            </a:pPr>
            <a:r>
              <a:rPr lang="en-GB" sz="1100" b="1" dirty="0">
                <a:solidFill>
                  <a:srgbClr val="005E58"/>
                </a:solidFill>
                <a:latin typeface="Arial" panose="020B0604020202020204"/>
              </a:rPr>
              <a:t>SPEZIFIKATION UND DESIGN DER LÖSUNG</a:t>
            </a:r>
            <a:endParaRPr lang="en-GB" sz="1100" dirty="0">
              <a:solidFill>
                <a:srgbClr val="005E58"/>
              </a:solidFill>
              <a:latin typeface="Arial" panose="020B0604020202020204"/>
            </a:endParaRPr>
          </a:p>
        </p:txBody>
      </p:sp>
      <p:sp>
        <p:nvSpPr>
          <p:cNvPr id="62" name="Rectangle 61">
            <a:extLst>
              <a:ext uri="{FF2B5EF4-FFF2-40B4-BE49-F238E27FC236}">
                <a16:creationId xmlns:a16="http://schemas.microsoft.com/office/drawing/2014/main" id="{A5509455-59B7-514F-8BF9-BCC3B9A96887}"/>
              </a:ext>
            </a:extLst>
          </p:cNvPr>
          <p:cNvSpPr/>
          <p:nvPr/>
        </p:nvSpPr>
        <p:spPr>
          <a:xfrm>
            <a:off x="7486868" y="3629287"/>
            <a:ext cx="1696395" cy="600164"/>
          </a:xfrm>
          <a:prstGeom prst="rect">
            <a:avLst/>
          </a:prstGeom>
        </p:spPr>
        <p:txBody>
          <a:bodyPr wrap="square" anchor="ctr">
            <a:spAutoFit/>
          </a:bodyPr>
          <a:lstStyle/>
          <a:p>
            <a:pPr algn="ctr" defTabSz="914309">
              <a:defRPr/>
            </a:pPr>
            <a:r>
              <a:rPr lang="en-GB" sz="1100" b="1" dirty="0">
                <a:solidFill>
                  <a:srgbClr val="005E58"/>
                </a:solidFill>
                <a:latin typeface="Arial" panose="020B0604020202020204"/>
              </a:rPr>
              <a:t>KONFIGURATION UND REALISIERUNG DER LÖSUNG</a:t>
            </a:r>
            <a:endParaRPr lang="en-GB" sz="1100" dirty="0">
              <a:solidFill>
                <a:srgbClr val="005E58"/>
              </a:solidFill>
              <a:latin typeface="Arial" panose="020B0604020202020204"/>
            </a:endParaRPr>
          </a:p>
        </p:txBody>
      </p:sp>
      <p:sp>
        <p:nvSpPr>
          <p:cNvPr id="65" name="Rectangle 64">
            <a:extLst>
              <a:ext uri="{FF2B5EF4-FFF2-40B4-BE49-F238E27FC236}">
                <a16:creationId xmlns:a16="http://schemas.microsoft.com/office/drawing/2014/main" id="{2F2828C4-B6A2-6D46-A8DD-9714D64E8928}"/>
              </a:ext>
            </a:extLst>
          </p:cNvPr>
          <p:cNvSpPr/>
          <p:nvPr/>
        </p:nvSpPr>
        <p:spPr>
          <a:xfrm>
            <a:off x="9610253" y="3631289"/>
            <a:ext cx="1789324" cy="600164"/>
          </a:xfrm>
          <a:prstGeom prst="rect">
            <a:avLst/>
          </a:prstGeom>
        </p:spPr>
        <p:txBody>
          <a:bodyPr wrap="square" anchor="ctr">
            <a:spAutoFit/>
          </a:bodyPr>
          <a:lstStyle/>
          <a:p>
            <a:pPr algn="ctr" defTabSz="914309">
              <a:defRPr/>
            </a:pPr>
            <a:r>
              <a:rPr lang="en-GB" sz="1100" b="1" dirty="0">
                <a:solidFill>
                  <a:srgbClr val="005E58"/>
                </a:solidFill>
                <a:latin typeface="Arial" panose="020B0604020202020204"/>
              </a:rPr>
              <a:t>SICHERSTELLEN EINES LANGFRISTIGEN EFFEKTES</a:t>
            </a:r>
            <a:endParaRPr lang="en-GB" sz="1100" dirty="0">
              <a:solidFill>
                <a:srgbClr val="005E58"/>
              </a:solidFill>
              <a:latin typeface="Arial" panose="020B0604020202020204"/>
            </a:endParaRPr>
          </a:p>
        </p:txBody>
      </p:sp>
      <p:sp>
        <p:nvSpPr>
          <p:cNvPr id="5" name="Rectangle 3">
            <a:extLst>
              <a:ext uri="{FF2B5EF4-FFF2-40B4-BE49-F238E27FC236}">
                <a16:creationId xmlns:a16="http://schemas.microsoft.com/office/drawing/2014/main" id="{E86ABF9C-68F4-49FB-9EF8-CE1292695395}"/>
              </a:ext>
            </a:extLst>
          </p:cNvPr>
          <p:cNvSpPr>
            <a:spLocks noChangeArrowheads="1"/>
          </p:cNvSpPr>
          <p:nvPr/>
        </p:nvSpPr>
        <p:spPr bwMode="auto">
          <a:xfrm>
            <a:off x="794" y="128573"/>
            <a:ext cx="21031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700" dirty="0"/>
              <a:t> </a:t>
            </a:r>
            <a:endParaRPr lang="de-DE" altLang="de-DE" dirty="0">
              <a:latin typeface="Arial" panose="020B0604020202020204" pitchFamily="34" charset="0"/>
            </a:endParaRPr>
          </a:p>
        </p:txBody>
      </p:sp>
      <p:sp>
        <p:nvSpPr>
          <p:cNvPr id="7" name="Rectangle 5">
            <a:extLst>
              <a:ext uri="{FF2B5EF4-FFF2-40B4-BE49-F238E27FC236}">
                <a16:creationId xmlns:a16="http://schemas.microsoft.com/office/drawing/2014/main" id="{9F1663A3-2A55-48B9-985B-F6837A4FE3BC}"/>
              </a:ext>
            </a:extLst>
          </p:cNvPr>
          <p:cNvSpPr>
            <a:spLocks noChangeArrowheads="1"/>
          </p:cNvSpPr>
          <p:nvPr/>
        </p:nvSpPr>
        <p:spPr bwMode="auto">
          <a:xfrm>
            <a:off x="795" y="-9927"/>
            <a:ext cx="18473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de-DE" altLang="de-DE" sz="700" dirty="0"/>
          </a:p>
          <a:p>
            <a:pPr eaLnBrk="0" fontAlgn="base" hangingPunct="0">
              <a:spcBef>
                <a:spcPct val="0"/>
              </a:spcBef>
              <a:spcAft>
                <a:spcPct val="0"/>
              </a:spcAft>
            </a:pPr>
            <a:endParaRPr lang="de-DE" altLang="de-DE" dirty="0">
              <a:latin typeface="Arial" panose="020B0604020202020204" pitchFamily="34" charset="0"/>
            </a:endParaRPr>
          </a:p>
        </p:txBody>
      </p:sp>
      <p:sp>
        <p:nvSpPr>
          <p:cNvPr id="46" name="Rectangle 42">
            <a:extLst>
              <a:ext uri="{FF2B5EF4-FFF2-40B4-BE49-F238E27FC236}">
                <a16:creationId xmlns:a16="http://schemas.microsoft.com/office/drawing/2014/main" id="{1CE89E8B-80AE-F842-9150-110CCA6551AB}"/>
              </a:ext>
            </a:extLst>
          </p:cNvPr>
          <p:cNvSpPr/>
          <p:nvPr/>
        </p:nvSpPr>
        <p:spPr>
          <a:xfrm>
            <a:off x="5275169" y="4994476"/>
            <a:ext cx="2098612" cy="1516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A6D3DD"/>
              </a:solidFill>
              <a:effectLst/>
              <a:uLnTx/>
              <a:uFillTx/>
              <a:latin typeface="Arial" panose="020B0604020202020204"/>
              <a:ea typeface="+mn-ea"/>
              <a:cs typeface="+mn-cs"/>
            </a:endParaRPr>
          </a:p>
        </p:txBody>
      </p:sp>
      <p:sp>
        <p:nvSpPr>
          <p:cNvPr id="47" name="Rectangle 45">
            <a:extLst>
              <a:ext uri="{FF2B5EF4-FFF2-40B4-BE49-F238E27FC236}">
                <a16:creationId xmlns:a16="http://schemas.microsoft.com/office/drawing/2014/main" id="{7B7206F9-F106-C148-98AE-7CD52462B57A}"/>
              </a:ext>
            </a:extLst>
          </p:cNvPr>
          <p:cNvSpPr/>
          <p:nvPr/>
        </p:nvSpPr>
        <p:spPr>
          <a:xfrm>
            <a:off x="3070423" y="4994476"/>
            <a:ext cx="2098612" cy="1516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A6D3DD"/>
              </a:solidFill>
              <a:effectLst/>
              <a:uLnTx/>
              <a:uFillTx/>
              <a:latin typeface="Arial" panose="020B0604020202020204"/>
              <a:ea typeface="+mn-ea"/>
              <a:cs typeface="+mn-cs"/>
            </a:endParaRPr>
          </a:p>
        </p:txBody>
      </p:sp>
      <p:sp>
        <p:nvSpPr>
          <p:cNvPr id="49" name="Rectangle 46">
            <a:extLst>
              <a:ext uri="{FF2B5EF4-FFF2-40B4-BE49-F238E27FC236}">
                <a16:creationId xmlns:a16="http://schemas.microsoft.com/office/drawing/2014/main" id="{BEC7CE29-E307-C441-9307-6ADDE5DD0A88}"/>
              </a:ext>
            </a:extLst>
          </p:cNvPr>
          <p:cNvSpPr/>
          <p:nvPr/>
        </p:nvSpPr>
        <p:spPr>
          <a:xfrm>
            <a:off x="848716" y="5025755"/>
            <a:ext cx="2098612" cy="1516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A6D3DD"/>
              </a:solidFill>
              <a:effectLst/>
              <a:uLnTx/>
              <a:uFillTx/>
              <a:latin typeface="Arial" panose="020B0604020202020204"/>
              <a:ea typeface="+mn-ea"/>
              <a:cs typeface="+mn-cs"/>
            </a:endParaRPr>
          </a:p>
        </p:txBody>
      </p:sp>
      <p:grpSp>
        <p:nvGrpSpPr>
          <p:cNvPr id="53" name="Group 48">
            <a:extLst>
              <a:ext uri="{FF2B5EF4-FFF2-40B4-BE49-F238E27FC236}">
                <a16:creationId xmlns:a16="http://schemas.microsoft.com/office/drawing/2014/main" id="{3CCE5860-010F-E746-8F80-589FC69C19B5}"/>
              </a:ext>
            </a:extLst>
          </p:cNvPr>
          <p:cNvGrpSpPr/>
          <p:nvPr/>
        </p:nvGrpSpPr>
        <p:grpSpPr>
          <a:xfrm>
            <a:off x="865677" y="5237580"/>
            <a:ext cx="2098612" cy="1187136"/>
            <a:chOff x="637201" y="4092987"/>
            <a:chExt cx="2098612" cy="1187136"/>
          </a:xfrm>
        </p:grpSpPr>
        <p:sp>
          <p:nvSpPr>
            <p:cNvPr id="54" name="Chevron 43">
              <a:extLst>
                <a:ext uri="{FF2B5EF4-FFF2-40B4-BE49-F238E27FC236}">
                  <a16:creationId xmlns:a16="http://schemas.microsoft.com/office/drawing/2014/main" id="{214FD8FC-56BD-F94A-80EB-1D7F54A1CEB2}"/>
                </a:ext>
              </a:extLst>
            </p:cNvPr>
            <p:cNvSpPr/>
            <p:nvPr/>
          </p:nvSpPr>
          <p:spPr>
            <a:xfrm rot="5400000">
              <a:off x="1635332" y="4470919"/>
              <a:ext cx="102351" cy="43915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Rectangle 53">
              <a:extLst>
                <a:ext uri="{FF2B5EF4-FFF2-40B4-BE49-F238E27FC236}">
                  <a16:creationId xmlns:a16="http://schemas.microsoft.com/office/drawing/2014/main" id="{1E0236EA-67FE-1D45-AE6F-B3C5D8ECAC28}"/>
                </a:ext>
              </a:extLst>
            </p:cNvPr>
            <p:cNvSpPr/>
            <p:nvPr/>
          </p:nvSpPr>
          <p:spPr>
            <a:xfrm>
              <a:off x="637201" y="4092987"/>
              <a:ext cx="2098612" cy="446276"/>
            </a:xfrm>
            <a:prstGeom prst="rect">
              <a:avLst/>
            </a:prstGeom>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rgbClr val="005E58"/>
                  </a:solidFill>
                  <a:latin typeface="Arial" panose="020B0604020202020204"/>
                </a:rPr>
                <a:t>LENKUNGSAUSSCHUSS</a:t>
              </a:r>
              <a:endParaRPr kumimoji="0" lang="nb-NO" sz="1200" b="1" i="0" u="none" strike="noStrike" kern="1200" cap="none" spc="0" normalizeH="0" baseline="0" noProof="0" dirty="0">
                <a:ln>
                  <a:noFill/>
                </a:ln>
                <a:solidFill>
                  <a:srgbClr val="005E58"/>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dirty="0" err="1">
                  <a:solidFill>
                    <a:srgbClr val="005E58"/>
                  </a:solidFill>
                  <a:latin typeface="Arial" panose="020B0604020202020204"/>
                </a:rPr>
                <a:t>Projekteigentümer</a:t>
              </a:r>
              <a:endPar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endParaRPr>
            </a:p>
          </p:txBody>
        </p:sp>
        <p:sp>
          <p:nvSpPr>
            <p:cNvPr id="70" name="Rectangle 54">
              <a:extLst>
                <a:ext uri="{FF2B5EF4-FFF2-40B4-BE49-F238E27FC236}">
                  <a16:creationId xmlns:a16="http://schemas.microsoft.com/office/drawing/2014/main" id="{7E836336-0E49-1D49-9B7A-D713E910E538}"/>
                </a:ext>
              </a:extLst>
            </p:cNvPr>
            <p:cNvSpPr/>
            <p:nvPr/>
          </p:nvSpPr>
          <p:spPr>
            <a:xfrm>
              <a:off x="670843" y="4880013"/>
              <a:ext cx="2064969" cy="400110"/>
            </a:xfrm>
            <a:prstGeom prst="rect">
              <a:avLst/>
            </a:prstGeom>
          </p:spPr>
          <p:txBody>
            <a:bodyPr wrap="square" anchor="t">
              <a:spAutoFit/>
            </a:bodyPr>
            <a:lstStyle/>
            <a:p>
              <a:pPr algn="ctr">
                <a:defRPr/>
              </a:pPr>
              <a:r>
                <a:rPr lang="de-DE" altLang="de-DE" sz="1000" dirty="0">
                  <a:solidFill>
                    <a:srgbClr val="005E58"/>
                  </a:solidFill>
                  <a:latin typeface="Arial" panose="020B0604020202020204"/>
                </a:rPr>
                <a:t>Geschätzter Zeitaufwand für das Projekt: 2 Stunden / Monat </a:t>
              </a:r>
            </a:p>
          </p:txBody>
        </p:sp>
      </p:grpSp>
      <p:grpSp>
        <p:nvGrpSpPr>
          <p:cNvPr id="71" name="Group 69">
            <a:extLst>
              <a:ext uri="{FF2B5EF4-FFF2-40B4-BE49-F238E27FC236}">
                <a16:creationId xmlns:a16="http://schemas.microsoft.com/office/drawing/2014/main" id="{C305F061-F774-CC47-870E-1A768D4A7B09}"/>
              </a:ext>
            </a:extLst>
          </p:cNvPr>
          <p:cNvGrpSpPr/>
          <p:nvPr/>
        </p:nvGrpSpPr>
        <p:grpSpPr>
          <a:xfrm>
            <a:off x="3070423" y="5237580"/>
            <a:ext cx="2098612" cy="1184626"/>
            <a:chOff x="2841947" y="4092987"/>
            <a:chExt cx="2098612" cy="1184626"/>
          </a:xfrm>
        </p:grpSpPr>
        <p:sp>
          <p:nvSpPr>
            <p:cNvPr id="72" name="Chevron 49">
              <a:extLst>
                <a:ext uri="{FF2B5EF4-FFF2-40B4-BE49-F238E27FC236}">
                  <a16:creationId xmlns:a16="http://schemas.microsoft.com/office/drawing/2014/main" id="{E5D63124-B96E-CC45-8029-E6B9C2B15B3D}"/>
                </a:ext>
              </a:extLst>
            </p:cNvPr>
            <p:cNvSpPr/>
            <p:nvPr/>
          </p:nvSpPr>
          <p:spPr>
            <a:xfrm rot="5400000">
              <a:off x="3840078" y="4470919"/>
              <a:ext cx="102351" cy="43915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3" name="Rectangle 71">
              <a:extLst>
                <a:ext uri="{FF2B5EF4-FFF2-40B4-BE49-F238E27FC236}">
                  <a16:creationId xmlns:a16="http://schemas.microsoft.com/office/drawing/2014/main" id="{1E4CF3E7-F342-1D49-B2A6-903DE93BFA9A}"/>
                </a:ext>
              </a:extLst>
            </p:cNvPr>
            <p:cNvSpPr/>
            <p:nvPr/>
          </p:nvSpPr>
          <p:spPr>
            <a:xfrm>
              <a:off x="2875589" y="4092987"/>
              <a:ext cx="2064970" cy="446276"/>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005E58"/>
                  </a:solidFill>
                  <a:effectLst/>
                  <a:uLnTx/>
                  <a:uFillTx/>
                  <a:latin typeface="Arial" panose="020B0604020202020204"/>
                  <a:ea typeface="+mn-ea"/>
                  <a:cs typeface="+mn-cs"/>
                </a:rPr>
                <a:t>PROJEKTMANAGER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Projektverantwortlich</a:t>
              </a:r>
              <a:endPar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endParaRPr>
            </a:p>
          </p:txBody>
        </p:sp>
        <p:sp>
          <p:nvSpPr>
            <p:cNvPr id="74" name="Rectangle 72">
              <a:extLst>
                <a:ext uri="{FF2B5EF4-FFF2-40B4-BE49-F238E27FC236}">
                  <a16:creationId xmlns:a16="http://schemas.microsoft.com/office/drawing/2014/main" id="{6368B413-68AF-C044-A3B8-8D357DBB92DC}"/>
                </a:ext>
              </a:extLst>
            </p:cNvPr>
            <p:cNvSpPr/>
            <p:nvPr/>
          </p:nvSpPr>
          <p:spPr>
            <a:xfrm>
              <a:off x="2841947" y="4877503"/>
              <a:ext cx="2098611" cy="400110"/>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Geschätzter</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Zeitaufwand</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für</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das</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Projekt</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6-8 Stunden / Woche</a:t>
              </a:r>
            </a:p>
          </p:txBody>
        </p:sp>
      </p:grpSp>
      <p:grpSp>
        <p:nvGrpSpPr>
          <p:cNvPr id="75" name="Group 73">
            <a:extLst>
              <a:ext uri="{FF2B5EF4-FFF2-40B4-BE49-F238E27FC236}">
                <a16:creationId xmlns:a16="http://schemas.microsoft.com/office/drawing/2014/main" id="{C3728B73-DB0D-B542-8217-3266B034CB0C}"/>
              </a:ext>
            </a:extLst>
          </p:cNvPr>
          <p:cNvGrpSpPr/>
          <p:nvPr/>
        </p:nvGrpSpPr>
        <p:grpSpPr>
          <a:xfrm>
            <a:off x="5299487" y="5237580"/>
            <a:ext cx="2074293" cy="1184626"/>
            <a:chOff x="5071011" y="3757086"/>
            <a:chExt cx="2074293" cy="1184626"/>
          </a:xfrm>
        </p:grpSpPr>
        <p:sp>
          <p:nvSpPr>
            <p:cNvPr id="76" name="Chevron 57">
              <a:extLst>
                <a:ext uri="{FF2B5EF4-FFF2-40B4-BE49-F238E27FC236}">
                  <a16:creationId xmlns:a16="http://schemas.microsoft.com/office/drawing/2014/main" id="{59A1E4A1-DFF6-C048-A40E-D132E5A8A95A}"/>
                </a:ext>
              </a:extLst>
            </p:cNvPr>
            <p:cNvSpPr/>
            <p:nvPr/>
          </p:nvSpPr>
          <p:spPr>
            <a:xfrm rot="5400000">
              <a:off x="6044824" y="4135018"/>
              <a:ext cx="102351" cy="43915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Rectangle 75">
              <a:extLst>
                <a:ext uri="{FF2B5EF4-FFF2-40B4-BE49-F238E27FC236}">
                  <a16:creationId xmlns:a16="http://schemas.microsoft.com/office/drawing/2014/main" id="{0185CD31-F596-904A-A749-1223A43896D1}"/>
                </a:ext>
              </a:extLst>
            </p:cNvPr>
            <p:cNvSpPr/>
            <p:nvPr/>
          </p:nvSpPr>
          <p:spPr>
            <a:xfrm>
              <a:off x="5247692" y="3757086"/>
              <a:ext cx="1696616" cy="446276"/>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005E58"/>
                  </a:solidFill>
                  <a:effectLst/>
                  <a:uLnTx/>
                  <a:uFillTx/>
                  <a:latin typeface="Arial" panose="020B0604020202020204"/>
                  <a:ea typeface="+mn-ea"/>
                  <a:cs typeface="+mn-cs"/>
                </a:rPr>
                <a:t>PROJEKTTEAM</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dirty="0" err="1">
                  <a:solidFill>
                    <a:srgbClr val="005E58"/>
                  </a:solidFill>
                  <a:latin typeface="Arial" panose="020B0604020202020204"/>
                </a:rPr>
                <a:t>Mitarbeit</a:t>
              </a:r>
              <a:r>
                <a:rPr lang="nb-NO" sz="1000" dirty="0">
                  <a:solidFill>
                    <a:srgbClr val="005E58"/>
                  </a:solidFill>
                  <a:latin typeface="Arial" panose="020B0604020202020204"/>
                </a:rPr>
                <a:t> </a:t>
              </a:r>
              <a:r>
                <a:rPr lang="nb-NO" sz="1000" dirty="0" err="1">
                  <a:solidFill>
                    <a:srgbClr val="005E58"/>
                  </a:solidFill>
                  <a:latin typeface="Arial" panose="020B0604020202020204"/>
                </a:rPr>
                <a:t>im</a:t>
              </a:r>
              <a:r>
                <a:rPr lang="nb-NO" sz="1000" dirty="0">
                  <a:solidFill>
                    <a:srgbClr val="005E58"/>
                  </a:solidFill>
                  <a:latin typeface="Arial" panose="020B0604020202020204"/>
                </a:rPr>
                <a:t> </a:t>
              </a:r>
              <a:r>
                <a:rPr lang="nb-NO" sz="1000" dirty="0" err="1">
                  <a:solidFill>
                    <a:srgbClr val="005E58"/>
                  </a:solidFill>
                  <a:latin typeface="Arial" panose="020B0604020202020204"/>
                </a:rPr>
                <a:t>Projekt</a:t>
              </a:r>
              <a:endPar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endParaRPr>
            </a:p>
          </p:txBody>
        </p:sp>
        <p:sp>
          <p:nvSpPr>
            <p:cNvPr id="78" name="Rectangle 76">
              <a:extLst>
                <a:ext uri="{FF2B5EF4-FFF2-40B4-BE49-F238E27FC236}">
                  <a16:creationId xmlns:a16="http://schemas.microsoft.com/office/drawing/2014/main" id="{BEDFD23D-E0B3-1E47-8D87-39728A38D3E1}"/>
                </a:ext>
              </a:extLst>
            </p:cNvPr>
            <p:cNvSpPr/>
            <p:nvPr/>
          </p:nvSpPr>
          <p:spPr>
            <a:xfrm>
              <a:off x="5071011" y="4541602"/>
              <a:ext cx="2074293" cy="400110"/>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Geschätzter</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Zeitaufwand</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für</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das</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Projekt</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2-5 Stunden / Woche</a:t>
              </a:r>
            </a:p>
          </p:txBody>
        </p:sp>
      </p:grpSp>
      <p:sp>
        <p:nvSpPr>
          <p:cNvPr id="79" name="Rectangle 77">
            <a:extLst>
              <a:ext uri="{FF2B5EF4-FFF2-40B4-BE49-F238E27FC236}">
                <a16:creationId xmlns:a16="http://schemas.microsoft.com/office/drawing/2014/main" id="{AC9E2F8B-DEE8-A340-BFAB-F9168D4A551D}"/>
              </a:ext>
            </a:extLst>
          </p:cNvPr>
          <p:cNvSpPr/>
          <p:nvPr/>
        </p:nvSpPr>
        <p:spPr>
          <a:xfrm>
            <a:off x="7479915" y="4996986"/>
            <a:ext cx="2098612" cy="1516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A6D3DD"/>
              </a:solidFill>
              <a:effectLst/>
              <a:uLnTx/>
              <a:uFillTx/>
              <a:latin typeface="Arial" panose="020B0604020202020204"/>
              <a:ea typeface="+mn-ea"/>
              <a:cs typeface="+mn-cs"/>
            </a:endParaRPr>
          </a:p>
        </p:txBody>
      </p:sp>
      <p:grpSp>
        <p:nvGrpSpPr>
          <p:cNvPr id="80" name="Group 78">
            <a:extLst>
              <a:ext uri="{FF2B5EF4-FFF2-40B4-BE49-F238E27FC236}">
                <a16:creationId xmlns:a16="http://schemas.microsoft.com/office/drawing/2014/main" id="{0B1B6D62-8C52-A248-B88A-FAA6816C5BC7}"/>
              </a:ext>
            </a:extLst>
          </p:cNvPr>
          <p:cNvGrpSpPr/>
          <p:nvPr/>
        </p:nvGrpSpPr>
        <p:grpSpPr>
          <a:xfrm>
            <a:off x="7513557" y="5240090"/>
            <a:ext cx="2064969" cy="1184626"/>
            <a:chOff x="5080335" y="3757086"/>
            <a:chExt cx="2064969" cy="1184626"/>
          </a:xfrm>
        </p:grpSpPr>
        <p:sp>
          <p:nvSpPr>
            <p:cNvPr id="81" name="Chevron 57">
              <a:extLst>
                <a:ext uri="{FF2B5EF4-FFF2-40B4-BE49-F238E27FC236}">
                  <a16:creationId xmlns:a16="http://schemas.microsoft.com/office/drawing/2014/main" id="{4E2F8927-6EA9-574E-ABED-CA7E0E2A6EBE}"/>
                </a:ext>
              </a:extLst>
            </p:cNvPr>
            <p:cNvSpPr/>
            <p:nvPr/>
          </p:nvSpPr>
          <p:spPr>
            <a:xfrm rot="5400000">
              <a:off x="6044824" y="4135018"/>
              <a:ext cx="102351" cy="43915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2" name="Rectangle 80">
              <a:extLst>
                <a:ext uri="{FF2B5EF4-FFF2-40B4-BE49-F238E27FC236}">
                  <a16:creationId xmlns:a16="http://schemas.microsoft.com/office/drawing/2014/main" id="{74B2554A-3010-2841-B178-2B710BE19673}"/>
                </a:ext>
              </a:extLst>
            </p:cNvPr>
            <p:cNvSpPr/>
            <p:nvPr/>
          </p:nvSpPr>
          <p:spPr>
            <a:xfrm>
              <a:off x="5247692" y="3757086"/>
              <a:ext cx="1696616" cy="446276"/>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005E58"/>
                  </a:solidFill>
                  <a:effectLst/>
                  <a:uLnTx/>
                  <a:uFillTx/>
                  <a:latin typeface="Arial" panose="020B0604020202020204"/>
                  <a:ea typeface="+mn-ea"/>
                  <a:cs typeface="+mn-cs"/>
                </a:rPr>
                <a:t>REFERENZGRUPPE</a:t>
              </a:r>
              <a:r>
                <a:rPr kumimoji="0" lang="nb-NO" sz="1100" b="1" i="0" u="none" strike="noStrike" kern="1200" cap="none" spc="0" normalizeH="0" baseline="0" noProof="0" dirty="0">
                  <a:ln>
                    <a:noFill/>
                  </a:ln>
                  <a:solidFill>
                    <a:srgbClr val="005E58"/>
                  </a:solidFill>
                  <a:effectLst/>
                  <a:uLnTx/>
                  <a:uFillTx/>
                  <a:latin typeface="Arial" panose="020B0604020202020204"/>
                  <a:ea typeface="+mn-ea"/>
                  <a:cs typeface="+mn-cs"/>
                </a:rPr>
                <a:t> </a:t>
              </a:r>
              <a:endParaRPr kumimoji="0" lang="nb-NO" sz="1000" b="1" i="0" u="none" strike="noStrike" kern="1200" cap="none" spc="0" normalizeH="0" baseline="0" noProof="0" dirty="0">
                <a:ln>
                  <a:noFill/>
                </a:ln>
                <a:solidFill>
                  <a:srgbClr val="005E58"/>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Teilnahme</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am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Projekt</a:t>
              </a:r>
              <a:endPar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endParaRPr>
            </a:p>
          </p:txBody>
        </p:sp>
        <p:sp>
          <p:nvSpPr>
            <p:cNvPr id="83" name="Rectangle 81">
              <a:extLst>
                <a:ext uri="{FF2B5EF4-FFF2-40B4-BE49-F238E27FC236}">
                  <a16:creationId xmlns:a16="http://schemas.microsoft.com/office/drawing/2014/main" id="{4C05D51E-E230-FB40-804C-3BB8B4F2DC38}"/>
                </a:ext>
              </a:extLst>
            </p:cNvPr>
            <p:cNvSpPr/>
            <p:nvPr/>
          </p:nvSpPr>
          <p:spPr>
            <a:xfrm>
              <a:off x="5080335" y="4541602"/>
              <a:ext cx="2064969" cy="400110"/>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Geschätzter</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Zeitaufwand</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für</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das</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Projekt</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wird</a:t>
              </a:r>
              <a:r>
                <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rPr>
                <a:t> </a:t>
              </a:r>
              <a:r>
                <a:rPr kumimoji="0" lang="nb-NO" sz="1000" b="0" i="0" u="none" strike="noStrike" kern="1200" cap="none" spc="0" normalizeH="0" baseline="0" noProof="0" dirty="0" err="1">
                  <a:ln>
                    <a:noFill/>
                  </a:ln>
                  <a:solidFill>
                    <a:srgbClr val="005E58"/>
                  </a:solidFill>
                  <a:effectLst/>
                  <a:uLnTx/>
                  <a:uFillTx/>
                  <a:latin typeface="Arial" panose="020B0604020202020204"/>
                  <a:ea typeface="+mn-ea"/>
                  <a:cs typeface="+mn-cs"/>
                </a:rPr>
                <a:t>entschieden</a:t>
              </a:r>
              <a:endParaRPr kumimoji="0" lang="nb-NO" sz="1000" b="0" i="0" u="none" strike="noStrike" kern="1200" cap="none" spc="0" normalizeH="0" baseline="0" noProof="0" dirty="0">
                <a:ln>
                  <a:noFill/>
                </a:ln>
                <a:solidFill>
                  <a:srgbClr val="005E58"/>
                </a:solidFill>
                <a:effectLst/>
                <a:uLnTx/>
                <a:uFillTx/>
                <a:latin typeface="Arial" panose="020B0604020202020204"/>
                <a:ea typeface="+mn-ea"/>
                <a:cs typeface="+mn-cs"/>
              </a:endParaRPr>
            </a:p>
          </p:txBody>
        </p:sp>
      </p:grpSp>
      <p:sp>
        <p:nvSpPr>
          <p:cNvPr id="84" name="TextBox 2">
            <a:extLst>
              <a:ext uri="{FF2B5EF4-FFF2-40B4-BE49-F238E27FC236}">
                <a16:creationId xmlns:a16="http://schemas.microsoft.com/office/drawing/2014/main" id="{AEFE7064-AE18-7640-BD01-144F76FC95B8}"/>
              </a:ext>
            </a:extLst>
          </p:cNvPr>
          <p:cNvSpPr txBox="1"/>
          <p:nvPr/>
        </p:nvSpPr>
        <p:spPr>
          <a:xfrm>
            <a:off x="776690" y="4570290"/>
            <a:ext cx="6108625" cy="400110"/>
          </a:xfrm>
          <a:prstGeom prst="rect">
            <a:avLst/>
          </a:prstGeom>
          <a:noFill/>
        </p:spPr>
        <p:txBody>
          <a:bodyPr wrap="square" rtlCol="0">
            <a:spAutoFit/>
          </a:bodyPr>
          <a:lstStyle/>
          <a:p>
            <a:r>
              <a:rPr kumimoji="0" lang="en-GB" sz="2000" i="0" u="none" strike="noStrike" kern="1200" cap="none" spc="0" normalizeH="0" baseline="0" noProof="0" dirty="0">
                <a:ln>
                  <a:noFill/>
                </a:ln>
                <a:solidFill>
                  <a:srgbClr val="EF7545"/>
                </a:solidFill>
                <a:effectLst/>
                <a:uLnTx/>
                <a:uFillTx/>
                <a:latin typeface="Arial" panose="020B0604020202020204" pitchFamily="34" charset="0"/>
                <a:ea typeface="+mj-ea"/>
                <a:cs typeface="Arial" panose="020B0604020202020204" pitchFamily="34" charset="0"/>
              </a:rPr>
              <a:t>Zeit,</a:t>
            </a:r>
            <a:r>
              <a:rPr lang="en-GB" sz="2000" dirty="0">
                <a:solidFill>
                  <a:srgbClr val="EF7545"/>
                </a:solidFill>
                <a:latin typeface="Arial" panose="020B0604020202020204" pitchFamily="34" charset="0"/>
                <a:ea typeface="+mj-ea"/>
                <a:cs typeface="Arial" panose="020B0604020202020204" pitchFamily="34" charset="0"/>
              </a:rPr>
              <a:t> die der Kunde </a:t>
            </a:r>
            <a:r>
              <a:rPr lang="en-GB" sz="2000" dirty="0" err="1">
                <a:solidFill>
                  <a:srgbClr val="EF7545"/>
                </a:solidFill>
                <a:latin typeface="Arial" panose="020B0604020202020204" pitchFamily="34" charset="0"/>
                <a:ea typeface="+mj-ea"/>
                <a:cs typeface="Arial" panose="020B0604020202020204" pitchFamily="34" charset="0"/>
              </a:rPr>
              <a:t>mit</a:t>
            </a:r>
            <a:r>
              <a:rPr lang="en-GB" sz="2000" dirty="0">
                <a:solidFill>
                  <a:srgbClr val="EF7545"/>
                </a:solidFill>
                <a:latin typeface="Arial" panose="020B0604020202020204" pitchFamily="34" charset="0"/>
                <a:ea typeface="+mj-ea"/>
                <a:cs typeface="Arial" panose="020B0604020202020204" pitchFamily="34" charset="0"/>
              </a:rPr>
              <a:t> </a:t>
            </a:r>
            <a:r>
              <a:rPr lang="en-GB" sz="2000" dirty="0" err="1">
                <a:solidFill>
                  <a:srgbClr val="EF7545"/>
                </a:solidFill>
                <a:latin typeface="Arial" panose="020B0604020202020204" pitchFamily="34" charset="0"/>
                <a:ea typeface="+mj-ea"/>
                <a:cs typeface="Arial" panose="020B0604020202020204" pitchFamily="34" charset="0"/>
              </a:rPr>
              <a:t>dem</a:t>
            </a:r>
            <a:r>
              <a:rPr lang="en-GB" sz="2000" dirty="0">
                <a:solidFill>
                  <a:srgbClr val="EF7545"/>
                </a:solidFill>
                <a:latin typeface="Arial" panose="020B0604020202020204" pitchFamily="34" charset="0"/>
                <a:ea typeface="+mj-ea"/>
                <a:cs typeface="Arial" panose="020B0604020202020204" pitchFamily="34" charset="0"/>
              </a:rPr>
              <a:t> </a:t>
            </a:r>
            <a:r>
              <a:rPr lang="en-GB" sz="2000" dirty="0" err="1">
                <a:solidFill>
                  <a:srgbClr val="EF7545"/>
                </a:solidFill>
                <a:latin typeface="Arial" panose="020B0604020202020204" pitchFamily="34" charset="0"/>
                <a:ea typeface="+mj-ea"/>
                <a:cs typeface="Arial" panose="020B0604020202020204" pitchFamily="34" charset="0"/>
              </a:rPr>
              <a:t>Projekt</a:t>
            </a:r>
            <a:r>
              <a:rPr lang="en-GB" sz="2000" dirty="0">
                <a:solidFill>
                  <a:srgbClr val="EF7545"/>
                </a:solidFill>
                <a:latin typeface="Arial" panose="020B0604020202020204" pitchFamily="34" charset="0"/>
                <a:ea typeface="+mj-ea"/>
                <a:cs typeface="Arial" panose="020B0604020202020204" pitchFamily="34" charset="0"/>
              </a:rPr>
              <a:t> </a:t>
            </a:r>
            <a:r>
              <a:rPr lang="en-GB" sz="2000" dirty="0" err="1">
                <a:solidFill>
                  <a:srgbClr val="EF7545"/>
                </a:solidFill>
                <a:latin typeface="Arial" panose="020B0604020202020204" pitchFamily="34" charset="0"/>
                <a:ea typeface="+mj-ea"/>
                <a:cs typeface="Arial" panose="020B0604020202020204" pitchFamily="34" charset="0"/>
              </a:rPr>
              <a:t>verbringt</a:t>
            </a:r>
            <a:r>
              <a:rPr kumimoji="0" lang="en-GB" sz="2000" i="0" u="none" strike="noStrike" kern="1200" cap="none" spc="0" normalizeH="0" baseline="0" noProof="0" dirty="0">
                <a:ln>
                  <a:noFill/>
                </a:ln>
                <a:solidFill>
                  <a:srgbClr val="EF7545"/>
                </a:solidFill>
                <a:effectLst/>
                <a:uLnTx/>
                <a:uFillTx/>
                <a:latin typeface="Arial" panose="020B0604020202020204" pitchFamily="34" charset="0"/>
                <a:ea typeface="+mj-ea"/>
                <a:cs typeface="Arial" panose="020B0604020202020204" pitchFamily="34" charset="0"/>
              </a:rPr>
              <a:t>:</a:t>
            </a:r>
            <a:endParaRPr lang="en-US" sz="1600" dirty="0"/>
          </a:p>
        </p:txBody>
      </p:sp>
    </p:spTree>
    <p:extLst>
      <p:ext uri="{BB962C8B-B14F-4D97-AF65-F5344CB8AC3E}">
        <p14:creationId xmlns:p14="http://schemas.microsoft.com/office/powerpoint/2010/main" val="3055645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820E0-19BD-443F-BF9E-CD3946F79DF1}"/>
              </a:ext>
            </a:extLst>
          </p:cNvPr>
          <p:cNvSpPr>
            <a:spLocks noGrp="1"/>
          </p:cNvSpPr>
          <p:nvPr>
            <p:ph type="title"/>
          </p:nvPr>
        </p:nvSpPr>
        <p:spPr/>
        <p:txBody>
          <a:bodyPr/>
          <a:lstStyle/>
          <a:p>
            <a:r>
              <a:rPr lang="de-DE" dirty="0"/>
              <a:t>Anwendergruppen und Add-</a:t>
            </a:r>
            <a:r>
              <a:rPr lang="de-DE" dirty="0" err="1"/>
              <a:t>ons</a:t>
            </a:r>
            <a:endParaRPr lang="de-DE" dirty="0"/>
          </a:p>
        </p:txBody>
      </p:sp>
      <p:graphicFrame>
        <p:nvGraphicFramePr>
          <p:cNvPr id="4" name="Tabelle 4">
            <a:extLst>
              <a:ext uri="{FF2B5EF4-FFF2-40B4-BE49-F238E27FC236}">
                <a16:creationId xmlns:a16="http://schemas.microsoft.com/office/drawing/2014/main" id="{490218F5-1FEF-47AC-8591-4885A4B9E543}"/>
              </a:ext>
            </a:extLst>
          </p:cNvPr>
          <p:cNvGraphicFramePr>
            <a:graphicFrameLocks noGrp="1"/>
          </p:cNvGraphicFramePr>
          <p:nvPr>
            <p:ph idx="1"/>
            <p:extLst>
              <p:ext uri="{D42A27DB-BD31-4B8C-83A1-F6EECF244321}">
                <p14:modId xmlns:p14="http://schemas.microsoft.com/office/powerpoint/2010/main" val="1213323311"/>
              </p:ext>
            </p:extLst>
          </p:nvPr>
        </p:nvGraphicFramePr>
        <p:xfrm>
          <a:off x="838200" y="1603375"/>
          <a:ext cx="10515600" cy="2966720"/>
        </p:xfrm>
        <a:graphic>
          <a:graphicData uri="http://schemas.openxmlformats.org/drawingml/2006/table">
            <a:tbl>
              <a:tblPr firstRow="1" bandRow="1">
                <a:tableStyleId>{5C22544A-7EE6-4342-B048-85BDC9FD1C3A}</a:tableStyleId>
              </a:tblPr>
              <a:tblGrid>
                <a:gridCol w="6886903">
                  <a:extLst>
                    <a:ext uri="{9D8B030D-6E8A-4147-A177-3AD203B41FA5}">
                      <a16:colId xmlns:a16="http://schemas.microsoft.com/office/drawing/2014/main" val="1900196283"/>
                    </a:ext>
                  </a:extLst>
                </a:gridCol>
                <a:gridCol w="3628697">
                  <a:extLst>
                    <a:ext uri="{9D8B030D-6E8A-4147-A177-3AD203B41FA5}">
                      <a16:colId xmlns:a16="http://schemas.microsoft.com/office/drawing/2014/main" val="4291558446"/>
                    </a:ext>
                  </a:extLst>
                </a:gridCol>
              </a:tblGrid>
              <a:tr h="370840">
                <a:tc>
                  <a:txBody>
                    <a:bodyPr/>
                    <a:lstStyle/>
                    <a:p>
                      <a:r>
                        <a:rPr lang="de-DE" dirty="0"/>
                        <a:t>Lizenzen</a:t>
                      </a:r>
                    </a:p>
                  </a:txBody>
                  <a:tcPr/>
                </a:tc>
                <a:tc>
                  <a:txBody>
                    <a:bodyPr/>
                    <a:lstStyle/>
                    <a:p>
                      <a:pPr algn="r"/>
                      <a:r>
                        <a:rPr lang="de-DE" dirty="0"/>
                        <a:t>Anzahl</a:t>
                      </a:r>
                    </a:p>
                  </a:txBody>
                  <a:tcPr/>
                </a:tc>
                <a:extLst>
                  <a:ext uri="{0D108BD9-81ED-4DB2-BD59-A6C34878D82A}">
                    <a16:rowId xmlns:a16="http://schemas.microsoft.com/office/drawing/2014/main" val="3532084427"/>
                  </a:ext>
                </a:extLst>
              </a:tr>
              <a:tr h="370840">
                <a:tc>
                  <a:txBody>
                    <a:bodyPr/>
                    <a:lstStyle/>
                    <a:p>
                      <a:r>
                        <a:rPr lang="de-DE" dirty="0"/>
                        <a:t>Sales</a:t>
                      </a:r>
                    </a:p>
                  </a:txBody>
                  <a:tcPr/>
                </a:tc>
                <a:tc>
                  <a:txBody>
                    <a:bodyPr/>
                    <a:lstStyle/>
                    <a:p>
                      <a:pPr algn="r"/>
                      <a:r>
                        <a:rPr lang="de-DE"/>
                        <a:t>XX</a:t>
                      </a:r>
                    </a:p>
                  </a:txBody>
                  <a:tcPr/>
                </a:tc>
                <a:extLst>
                  <a:ext uri="{0D108BD9-81ED-4DB2-BD59-A6C34878D82A}">
                    <a16:rowId xmlns:a16="http://schemas.microsoft.com/office/drawing/2014/main" val="3021367884"/>
                  </a:ext>
                </a:extLst>
              </a:tr>
              <a:tr h="370840">
                <a:tc>
                  <a:txBody>
                    <a:bodyPr/>
                    <a:lstStyle/>
                    <a:p>
                      <a:r>
                        <a:rPr lang="de-DE"/>
                        <a:t>Marketing</a:t>
                      </a:r>
                    </a:p>
                  </a:txBody>
                  <a:tcPr/>
                </a:tc>
                <a:tc>
                  <a:txBody>
                    <a:bodyPr/>
                    <a:lstStyle/>
                    <a:p>
                      <a:pPr algn="r"/>
                      <a:r>
                        <a:rPr lang="de-DE"/>
                        <a:t>XX</a:t>
                      </a:r>
                    </a:p>
                  </a:txBody>
                  <a:tcPr/>
                </a:tc>
                <a:extLst>
                  <a:ext uri="{0D108BD9-81ED-4DB2-BD59-A6C34878D82A}">
                    <a16:rowId xmlns:a16="http://schemas.microsoft.com/office/drawing/2014/main" val="1288179221"/>
                  </a:ext>
                </a:extLst>
              </a:tr>
              <a:tr h="370840">
                <a:tc>
                  <a:txBody>
                    <a:bodyPr/>
                    <a:lstStyle/>
                    <a:p>
                      <a:r>
                        <a:rPr lang="de-DE"/>
                        <a:t>Service</a:t>
                      </a:r>
                    </a:p>
                  </a:txBody>
                  <a:tcPr/>
                </a:tc>
                <a:tc>
                  <a:txBody>
                    <a:bodyPr/>
                    <a:lstStyle/>
                    <a:p>
                      <a:pPr algn="r"/>
                      <a:r>
                        <a:rPr lang="de-DE"/>
                        <a:t>XX</a:t>
                      </a:r>
                    </a:p>
                  </a:txBody>
                  <a:tcPr/>
                </a:tc>
                <a:extLst>
                  <a:ext uri="{0D108BD9-81ED-4DB2-BD59-A6C34878D82A}">
                    <a16:rowId xmlns:a16="http://schemas.microsoft.com/office/drawing/2014/main" val="12862765"/>
                  </a:ext>
                </a:extLst>
              </a:tr>
              <a:tr h="370840">
                <a:tc>
                  <a:txBody>
                    <a:bodyPr/>
                    <a:lstStyle/>
                    <a:p>
                      <a:r>
                        <a:rPr lang="de-DE" err="1"/>
                        <a:t>Complete</a:t>
                      </a:r>
                      <a:endParaRPr lang="de-DE"/>
                    </a:p>
                  </a:txBody>
                  <a:tcPr/>
                </a:tc>
                <a:tc>
                  <a:txBody>
                    <a:bodyPr/>
                    <a:lstStyle/>
                    <a:p>
                      <a:pPr algn="r"/>
                      <a:r>
                        <a:rPr lang="de-DE"/>
                        <a:t>1 + XX</a:t>
                      </a:r>
                    </a:p>
                  </a:txBody>
                  <a:tcPr/>
                </a:tc>
                <a:extLst>
                  <a:ext uri="{0D108BD9-81ED-4DB2-BD59-A6C34878D82A}">
                    <a16:rowId xmlns:a16="http://schemas.microsoft.com/office/drawing/2014/main" val="707937089"/>
                  </a:ext>
                </a:extLst>
              </a:tr>
              <a:tr h="370840">
                <a:tc>
                  <a:txBody>
                    <a:bodyPr/>
                    <a:lstStyle/>
                    <a:p>
                      <a:r>
                        <a:rPr lang="de-DE"/>
                        <a:t>Expander Services</a:t>
                      </a:r>
                    </a:p>
                  </a:txBody>
                  <a:tcPr/>
                </a:tc>
                <a:tc>
                  <a:txBody>
                    <a:bodyPr/>
                    <a:lstStyle/>
                    <a:p>
                      <a:pPr algn="r"/>
                      <a:r>
                        <a:rPr lang="de-DE"/>
                        <a:t>1</a:t>
                      </a:r>
                    </a:p>
                  </a:txBody>
                  <a:tcPr/>
                </a:tc>
                <a:extLst>
                  <a:ext uri="{0D108BD9-81ED-4DB2-BD59-A6C34878D82A}">
                    <a16:rowId xmlns:a16="http://schemas.microsoft.com/office/drawing/2014/main" val="501277829"/>
                  </a:ext>
                </a:extLst>
              </a:tr>
              <a:tr h="370840">
                <a:tc>
                  <a:txBody>
                    <a:bodyPr/>
                    <a:lstStyle/>
                    <a:p>
                      <a:endParaRPr lang="de-DE"/>
                    </a:p>
                  </a:txBody>
                  <a:tcPr/>
                </a:tc>
                <a:tc>
                  <a:txBody>
                    <a:bodyPr/>
                    <a:lstStyle/>
                    <a:p>
                      <a:pPr algn="r"/>
                      <a:endParaRPr lang="de-DE"/>
                    </a:p>
                  </a:txBody>
                  <a:tcPr/>
                </a:tc>
                <a:extLst>
                  <a:ext uri="{0D108BD9-81ED-4DB2-BD59-A6C34878D82A}">
                    <a16:rowId xmlns:a16="http://schemas.microsoft.com/office/drawing/2014/main" val="3421087588"/>
                  </a:ext>
                </a:extLst>
              </a:tr>
              <a:tr h="370840">
                <a:tc>
                  <a:txBody>
                    <a:bodyPr/>
                    <a:lstStyle/>
                    <a:p>
                      <a:endParaRPr lang="de-DE"/>
                    </a:p>
                  </a:txBody>
                  <a:tcPr/>
                </a:tc>
                <a:tc>
                  <a:txBody>
                    <a:bodyPr/>
                    <a:lstStyle/>
                    <a:p>
                      <a:pPr algn="r"/>
                      <a:endParaRPr lang="de-DE" dirty="0"/>
                    </a:p>
                  </a:txBody>
                  <a:tcPr/>
                </a:tc>
                <a:extLst>
                  <a:ext uri="{0D108BD9-81ED-4DB2-BD59-A6C34878D82A}">
                    <a16:rowId xmlns:a16="http://schemas.microsoft.com/office/drawing/2014/main" val="4281422112"/>
                  </a:ext>
                </a:extLst>
              </a:tr>
            </a:tbl>
          </a:graphicData>
        </a:graphic>
      </p:graphicFrame>
    </p:spTree>
    <p:extLst>
      <p:ext uri="{BB962C8B-B14F-4D97-AF65-F5344CB8AC3E}">
        <p14:creationId xmlns:p14="http://schemas.microsoft.com/office/powerpoint/2010/main" val="2904083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820E0-19BD-443F-BF9E-CD3946F79DF1}"/>
              </a:ext>
            </a:extLst>
          </p:cNvPr>
          <p:cNvSpPr>
            <a:spLocks noGrp="1"/>
          </p:cNvSpPr>
          <p:nvPr>
            <p:ph type="title"/>
          </p:nvPr>
        </p:nvSpPr>
        <p:spPr/>
        <p:txBody>
          <a:bodyPr/>
          <a:lstStyle/>
          <a:p>
            <a:r>
              <a:rPr lang="de-DE" dirty="0"/>
              <a:t>Anwendergruppen und Add-</a:t>
            </a:r>
            <a:r>
              <a:rPr lang="de-DE" dirty="0" err="1"/>
              <a:t>Ons</a:t>
            </a:r>
            <a:endParaRPr lang="de-DE" dirty="0"/>
          </a:p>
        </p:txBody>
      </p:sp>
      <p:graphicFrame>
        <p:nvGraphicFramePr>
          <p:cNvPr id="4" name="Tabelle 4">
            <a:extLst>
              <a:ext uri="{FF2B5EF4-FFF2-40B4-BE49-F238E27FC236}">
                <a16:creationId xmlns:a16="http://schemas.microsoft.com/office/drawing/2014/main" id="{490218F5-1FEF-47AC-8591-4885A4B9E543}"/>
              </a:ext>
            </a:extLst>
          </p:cNvPr>
          <p:cNvGraphicFramePr>
            <a:graphicFrameLocks noGrp="1"/>
          </p:cNvGraphicFramePr>
          <p:nvPr>
            <p:ph idx="1"/>
            <p:extLst>
              <p:ext uri="{D42A27DB-BD31-4B8C-83A1-F6EECF244321}">
                <p14:modId xmlns:p14="http://schemas.microsoft.com/office/powerpoint/2010/main" val="1390423586"/>
              </p:ext>
            </p:extLst>
          </p:nvPr>
        </p:nvGraphicFramePr>
        <p:xfrm>
          <a:off x="838200" y="1742325"/>
          <a:ext cx="10624458" cy="1854200"/>
        </p:xfrm>
        <a:graphic>
          <a:graphicData uri="http://schemas.openxmlformats.org/drawingml/2006/table">
            <a:tbl>
              <a:tblPr firstRow="1" bandRow="1">
                <a:tableStyleId>{5C22544A-7EE6-4342-B048-85BDC9FD1C3A}</a:tableStyleId>
              </a:tblPr>
              <a:tblGrid>
                <a:gridCol w="3948426">
                  <a:extLst>
                    <a:ext uri="{9D8B030D-6E8A-4147-A177-3AD203B41FA5}">
                      <a16:colId xmlns:a16="http://schemas.microsoft.com/office/drawing/2014/main" val="1900196283"/>
                    </a:ext>
                  </a:extLst>
                </a:gridCol>
                <a:gridCol w="3706462">
                  <a:extLst>
                    <a:ext uri="{9D8B030D-6E8A-4147-A177-3AD203B41FA5}">
                      <a16:colId xmlns:a16="http://schemas.microsoft.com/office/drawing/2014/main" val="3064447143"/>
                    </a:ext>
                  </a:extLst>
                </a:gridCol>
                <a:gridCol w="2969570">
                  <a:extLst>
                    <a:ext uri="{9D8B030D-6E8A-4147-A177-3AD203B41FA5}">
                      <a16:colId xmlns:a16="http://schemas.microsoft.com/office/drawing/2014/main" val="4291558446"/>
                    </a:ext>
                  </a:extLst>
                </a:gridCol>
              </a:tblGrid>
              <a:tr h="370840">
                <a:tc>
                  <a:txBody>
                    <a:bodyPr/>
                    <a:lstStyle/>
                    <a:p>
                      <a:r>
                        <a:rPr lang="de-DE" dirty="0"/>
                        <a:t>Lösung</a:t>
                      </a:r>
                    </a:p>
                  </a:txBody>
                  <a:tcPr/>
                </a:tc>
                <a:tc>
                  <a:txBody>
                    <a:bodyPr/>
                    <a:lstStyle/>
                    <a:p>
                      <a:pPr algn="l"/>
                      <a:r>
                        <a:rPr lang="de-DE" dirty="0"/>
                        <a:t>Plan</a:t>
                      </a:r>
                    </a:p>
                  </a:txBody>
                  <a:tcPr/>
                </a:tc>
                <a:tc>
                  <a:txBody>
                    <a:bodyPr/>
                    <a:lstStyle/>
                    <a:p>
                      <a:pPr algn="r"/>
                      <a:r>
                        <a:rPr lang="de-DE" dirty="0"/>
                        <a:t>Anzahl</a:t>
                      </a:r>
                    </a:p>
                  </a:txBody>
                  <a:tcPr/>
                </a:tc>
                <a:extLst>
                  <a:ext uri="{0D108BD9-81ED-4DB2-BD59-A6C34878D82A}">
                    <a16:rowId xmlns:a16="http://schemas.microsoft.com/office/drawing/2014/main" val="3532084427"/>
                  </a:ext>
                </a:extLst>
              </a:tr>
              <a:tr h="370840">
                <a:tc>
                  <a:txBody>
                    <a:bodyPr/>
                    <a:lstStyle/>
                    <a:p>
                      <a:r>
                        <a:rPr lang="de-DE" dirty="0"/>
                        <a:t>Sales</a:t>
                      </a:r>
                    </a:p>
                  </a:txBody>
                  <a:tcPr/>
                </a:tc>
                <a:tc>
                  <a:txBody>
                    <a:bodyPr/>
                    <a:lstStyle/>
                    <a:p>
                      <a:pPr algn="l"/>
                      <a:r>
                        <a:rPr lang="de-DE" dirty="0"/>
                        <a:t>Essentials / Premium</a:t>
                      </a:r>
                    </a:p>
                  </a:txBody>
                  <a:tcPr/>
                </a:tc>
                <a:tc>
                  <a:txBody>
                    <a:bodyPr/>
                    <a:lstStyle/>
                    <a:p>
                      <a:pPr algn="r"/>
                      <a:r>
                        <a:rPr lang="de-DE" dirty="0"/>
                        <a:t>XX</a:t>
                      </a:r>
                    </a:p>
                  </a:txBody>
                  <a:tcPr/>
                </a:tc>
                <a:extLst>
                  <a:ext uri="{0D108BD9-81ED-4DB2-BD59-A6C34878D82A}">
                    <a16:rowId xmlns:a16="http://schemas.microsoft.com/office/drawing/2014/main" val="3021367884"/>
                  </a:ext>
                </a:extLst>
              </a:tr>
              <a:tr h="370840">
                <a:tc>
                  <a:txBody>
                    <a:bodyPr/>
                    <a:lstStyle/>
                    <a:p>
                      <a:r>
                        <a:rPr lang="de-DE" dirty="0"/>
                        <a:t>Marketing</a:t>
                      </a:r>
                    </a:p>
                  </a:txBody>
                  <a:tcPr/>
                </a:tc>
                <a:tc>
                  <a:txBody>
                    <a:bodyPr/>
                    <a:lstStyle/>
                    <a:p>
                      <a:pPr algn="l"/>
                      <a:endParaRPr lang="de-DE" dirty="0"/>
                    </a:p>
                  </a:txBody>
                  <a:tcPr/>
                </a:tc>
                <a:tc>
                  <a:txBody>
                    <a:bodyPr/>
                    <a:lstStyle/>
                    <a:p>
                      <a:pPr algn="r"/>
                      <a:r>
                        <a:rPr lang="de-DE" dirty="0"/>
                        <a:t>XX</a:t>
                      </a:r>
                    </a:p>
                  </a:txBody>
                  <a:tcPr/>
                </a:tc>
                <a:extLst>
                  <a:ext uri="{0D108BD9-81ED-4DB2-BD59-A6C34878D82A}">
                    <a16:rowId xmlns:a16="http://schemas.microsoft.com/office/drawing/2014/main" val="1288179221"/>
                  </a:ext>
                </a:extLst>
              </a:tr>
              <a:tr h="370840">
                <a:tc>
                  <a:txBody>
                    <a:bodyPr/>
                    <a:lstStyle/>
                    <a:p>
                      <a:r>
                        <a:rPr lang="de-DE"/>
                        <a:t>Service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Essentials / Premium</a:t>
                      </a:r>
                    </a:p>
                  </a:txBody>
                  <a:tcPr/>
                </a:tc>
                <a:tc>
                  <a:txBody>
                    <a:bodyPr/>
                    <a:lstStyle/>
                    <a:p>
                      <a:pPr algn="r"/>
                      <a:r>
                        <a:rPr lang="de-DE" dirty="0"/>
                        <a:t>XX</a:t>
                      </a:r>
                    </a:p>
                  </a:txBody>
                  <a:tcPr/>
                </a:tc>
                <a:extLst>
                  <a:ext uri="{0D108BD9-81ED-4DB2-BD59-A6C34878D82A}">
                    <a16:rowId xmlns:a16="http://schemas.microsoft.com/office/drawing/2014/main" val="12862765"/>
                  </a:ext>
                </a:extLst>
              </a:tr>
              <a:tr h="370840">
                <a:tc>
                  <a:txBody>
                    <a:bodyPr/>
                    <a:lstStyle/>
                    <a:p>
                      <a:r>
                        <a:rPr lang="de-DE" dirty="0"/>
                        <a:t>Multi-plan </a:t>
                      </a:r>
                      <a:r>
                        <a:rPr lang="de-DE" dirty="0" err="1"/>
                        <a:t>users</a:t>
                      </a:r>
                      <a:endParaRPr lang="de-DE" dirty="0"/>
                    </a:p>
                  </a:txBody>
                  <a:tcPr/>
                </a:tc>
                <a:tc>
                  <a:txBody>
                    <a:bodyPr/>
                    <a:lstStyle/>
                    <a:p>
                      <a:pPr algn="l"/>
                      <a:r>
                        <a:rPr lang="de-DE" dirty="0"/>
                        <a:t>Kombination?</a:t>
                      </a:r>
                    </a:p>
                  </a:txBody>
                  <a:tcPr/>
                </a:tc>
                <a:tc>
                  <a:txBody>
                    <a:bodyPr/>
                    <a:lstStyle/>
                    <a:p>
                      <a:pPr algn="r"/>
                      <a:r>
                        <a:rPr lang="de-DE" dirty="0"/>
                        <a:t>1 + XX</a:t>
                      </a:r>
                    </a:p>
                  </a:txBody>
                  <a:tcPr/>
                </a:tc>
                <a:extLst>
                  <a:ext uri="{0D108BD9-81ED-4DB2-BD59-A6C34878D82A}">
                    <a16:rowId xmlns:a16="http://schemas.microsoft.com/office/drawing/2014/main" val="707937089"/>
                  </a:ext>
                </a:extLst>
              </a:tr>
            </a:tbl>
          </a:graphicData>
        </a:graphic>
      </p:graphicFrame>
      <p:graphicFrame>
        <p:nvGraphicFramePr>
          <p:cNvPr id="3" name="Table 2">
            <a:extLst>
              <a:ext uri="{FF2B5EF4-FFF2-40B4-BE49-F238E27FC236}">
                <a16:creationId xmlns:a16="http://schemas.microsoft.com/office/drawing/2014/main" id="{95E706BC-161D-4999-942D-96E300AFEFF2}"/>
              </a:ext>
            </a:extLst>
          </p:cNvPr>
          <p:cNvGraphicFramePr>
            <a:graphicFrameLocks noGrp="1"/>
          </p:cNvGraphicFramePr>
          <p:nvPr>
            <p:extLst>
              <p:ext uri="{D42A27DB-BD31-4B8C-83A1-F6EECF244321}">
                <p14:modId xmlns:p14="http://schemas.microsoft.com/office/powerpoint/2010/main" val="1185299146"/>
              </p:ext>
            </p:extLst>
          </p:nvPr>
        </p:nvGraphicFramePr>
        <p:xfrm>
          <a:off x="838200" y="3884089"/>
          <a:ext cx="10624458" cy="2667000"/>
        </p:xfrm>
        <a:graphic>
          <a:graphicData uri="http://schemas.openxmlformats.org/drawingml/2006/table">
            <a:tbl>
              <a:tblPr firstRow="1" bandRow="1">
                <a:tableStyleId>{5C22544A-7EE6-4342-B048-85BDC9FD1C3A}</a:tableStyleId>
              </a:tblPr>
              <a:tblGrid>
                <a:gridCol w="3948426">
                  <a:extLst>
                    <a:ext uri="{9D8B030D-6E8A-4147-A177-3AD203B41FA5}">
                      <a16:colId xmlns:a16="http://schemas.microsoft.com/office/drawing/2014/main" val="2825935739"/>
                    </a:ext>
                  </a:extLst>
                </a:gridCol>
                <a:gridCol w="3706462">
                  <a:extLst>
                    <a:ext uri="{9D8B030D-6E8A-4147-A177-3AD203B41FA5}">
                      <a16:colId xmlns:a16="http://schemas.microsoft.com/office/drawing/2014/main" val="4058395074"/>
                    </a:ext>
                  </a:extLst>
                </a:gridCol>
                <a:gridCol w="2969570">
                  <a:extLst>
                    <a:ext uri="{9D8B030D-6E8A-4147-A177-3AD203B41FA5}">
                      <a16:colId xmlns:a16="http://schemas.microsoft.com/office/drawing/2014/main" val="867594541"/>
                    </a:ext>
                  </a:extLst>
                </a:gridCol>
              </a:tblGrid>
              <a:tr h="370840">
                <a:tc>
                  <a:txBody>
                    <a:bodyPr/>
                    <a:lstStyle/>
                    <a:p>
                      <a:r>
                        <a:rPr lang="de-DE" dirty="0"/>
                        <a:t>Add-On </a:t>
                      </a:r>
                      <a:r>
                        <a:rPr lang="de-DE" dirty="0" err="1"/>
                        <a:t>solutions</a:t>
                      </a:r>
                      <a:endParaRPr lang="de-DE" dirty="0"/>
                    </a:p>
                  </a:txBody>
                  <a:tcPr/>
                </a:tc>
                <a:tc>
                  <a:txBody>
                    <a:bodyPr/>
                    <a:lstStyle/>
                    <a:p>
                      <a:pPr algn="l"/>
                      <a:endParaRPr lang="de-DE" dirty="0"/>
                    </a:p>
                  </a:txBody>
                  <a:tcPr/>
                </a:tc>
                <a:tc>
                  <a:txBody>
                    <a:bodyPr/>
                    <a:lstStyle/>
                    <a:p>
                      <a:pPr algn="r"/>
                      <a:r>
                        <a:rPr lang="de-DE" dirty="0" err="1"/>
                        <a:t>Suggested</a:t>
                      </a:r>
                      <a:endParaRPr lang="de-DE" dirty="0"/>
                    </a:p>
                  </a:txBody>
                  <a:tcPr/>
                </a:tc>
                <a:extLst>
                  <a:ext uri="{0D108BD9-81ED-4DB2-BD59-A6C34878D82A}">
                    <a16:rowId xmlns:a16="http://schemas.microsoft.com/office/drawing/2014/main" val="4050669322"/>
                  </a:ext>
                </a:extLst>
              </a:tr>
              <a:tr h="370840">
                <a:tc>
                  <a:txBody>
                    <a:bodyPr/>
                    <a:lstStyle/>
                    <a:p>
                      <a:r>
                        <a:rPr lang="de-DE" dirty="0"/>
                        <a:t>Synchronisation</a:t>
                      </a:r>
                    </a:p>
                  </a:txBody>
                  <a:tcPr/>
                </a:tc>
                <a:tc>
                  <a:txBody>
                    <a:bodyPr/>
                    <a:lstStyle/>
                    <a:p>
                      <a:pPr algn="l"/>
                      <a:endParaRPr lang="de-DE" dirty="0"/>
                    </a:p>
                  </a:txBody>
                  <a:tcPr/>
                </a:tc>
                <a:tc>
                  <a:txBody>
                    <a:bodyPr/>
                    <a:lstStyle/>
                    <a:p>
                      <a:pPr algn="r"/>
                      <a:endParaRPr lang="de-DE" dirty="0"/>
                    </a:p>
                  </a:txBody>
                  <a:tcPr/>
                </a:tc>
                <a:extLst>
                  <a:ext uri="{0D108BD9-81ED-4DB2-BD59-A6C34878D82A}">
                    <a16:rowId xmlns:a16="http://schemas.microsoft.com/office/drawing/2014/main" val="408590686"/>
                  </a:ext>
                </a:extLst>
              </a:tr>
              <a:tr h="370840">
                <a:tc>
                  <a:txBody>
                    <a:bodyPr/>
                    <a:lstStyle/>
                    <a:p>
                      <a:r>
                        <a:rPr lang="de-DE" dirty="0"/>
                        <a:t>SuperOffice AI Services</a:t>
                      </a:r>
                    </a:p>
                  </a:txBody>
                  <a:tcPr/>
                </a:tc>
                <a:tc>
                  <a:txBody>
                    <a:bodyPr/>
                    <a:lstStyle/>
                    <a:p>
                      <a:pPr algn="l"/>
                      <a:r>
                        <a:rPr lang="de-DE" dirty="0"/>
                        <a:t>Text Analyse, Kategorisierung, Chat</a:t>
                      </a:r>
                    </a:p>
                  </a:txBody>
                  <a:tcPr/>
                </a:tc>
                <a:tc>
                  <a:txBody>
                    <a:bodyPr/>
                    <a:lstStyle/>
                    <a:p>
                      <a:pPr algn="r"/>
                      <a:endParaRPr lang="de-DE" dirty="0"/>
                    </a:p>
                  </a:txBody>
                  <a:tcPr/>
                </a:tc>
                <a:extLst>
                  <a:ext uri="{0D108BD9-81ED-4DB2-BD59-A6C34878D82A}">
                    <a16:rowId xmlns:a16="http://schemas.microsoft.com/office/drawing/2014/main" val="3868039918"/>
                  </a:ext>
                </a:extLst>
              </a:tr>
              <a:tr h="370840">
                <a:tc>
                  <a:txBody>
                    <a:bodyPr/>
                    <a:lstStyle/>
                    <a:p>
                      <a:r>
                        <a:rPr lang="de-DE" dirty="0"/>
                        <a:t>Customer Engagement </a:t>
                      </a:r>
                      <a:r>
                        <a:rPr lang="de-DE" dirty="0" err="1"/>
                        <a:t>Platform</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Customer Center, Forms, Chat</a:t>
                      </a:r>
                    </a:p>
                  </a:txBody>
                  <a:tcPr/>
                </a:tc>
                <a:tc>
                  <a:txBody>
                    <a:bodyPr/>
                    <a:lstStyle/>
                    <a:p>
                      <a:pPr algn="r"/>
                      <a:endParaRPr lang="de-DE" dirty="0"/>
                    </a:p>
                  </a:txBody>
                  <a:tcPr/>
                </a:tc>
                <a:extLst>
                  <a:ext uri="{0D108BD9-81ED-4DB2-BD59-A6C34878D82A}">
                    <a16:rowId xmlns:a16="http://schemas.microsoft.com/office/drawing/2014/main" val="2881482293"/>
                  </a:ext>
                </a:extLst>
              </a:tr>
              <a:tr h="370840">
                <a:tc>
                  <a:txBody>
                    <a:bodyPr/>
                    <a:lstStyle/>
                    <a:p>
                      <a:r>
                        <a:rPr lang="de-DE" dirty="0"/>
                        <a:t>Expander Services Optionen</a:t>
                      </a:r>
                    </a:p>
                  </a:txBody>
                  <a:tcPr/>
                </a:tc>
                <a:tc>
                  <a:txBody>
                    <a:bodyPr/>
                    <a:lstStyle/>
                    <a:p>
                      <a:pPr algn="l"/>
                      <a:r>
                        <a:rPr lang="de-DE" dirty="0"/>
                        <a:t>Entwickler-Tools, Sandbox, SCIM, Databridge, Database </a:t>
                      </a:r>
                      <a:r>
                        <a:rPr lang="de-DE" dirty="0" err="1"/>
                        <a:t>Mirroring</a:t>
                      </a:r>
                      <a:r>
                        <a:rPr lang="de-DE" dirty="0"/>
                        <a:t> Services </a:t>
                      </a:r>
                    </a:p>
                  </a:txBody>
                  <a:tcPr/>
                </a:tc>
                <a:tc>
                  <a:txBody>
                    <a:bodyPr/>
                    <a:lstStyle/>
                    <a:p>
                      <a:pPr algn="r"/>
                      <a:endParaRPr lang="de-DE" dirty="0"/>
                    </a:p>
                  </a:txBody>
                  <a:tcPr/>
                </a:tc>
                <a:extLst>
                  <a:ext uri="{0D108BD9-81ED-4DB2-BD59-A6C34878D82A}">
                    <a16:rowId xmlns:a16="http://schemas.microsoft.com/office/drawing/2014/main" val="4077336522"/>
                  </a:ext>
                </a:extLst>
              </a:tr>
            </a:tbl>
          </a:graphicData>
        </a:graphic>
      </p:graphicFrame>
    </p:spTree>
    <p:extLst>
      <p:ext uri="{BB962C8B-B14F-4D97-AF65-F5344CB8AC3E}">
        <p14:creationId xmlns:p14="http://schemas.microsoft.com/office/powerpoint/2010/main" val="3988429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40DBD5D0-116D-4BC4-B35B-B92C05BA8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122" y="-197766"/>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33DCD5-1B42-4800-BDF2-BD4D05E10658}"/>
              </a:ext>
            </a:extLst>
          </p:cNvPr>
          <p:cNvSpPr>
            <a:spLocks noGrp="1"/>
          </p:cNvSpPr>
          <p:nvPr>
            <p:ph type="title"/>
          </p:nvPr>
        </p:nvSpPr>
        <p:spPr>
          <a:xfrm>
            <a:off x="838200" y="602820"/>
            <a:ext cx="10515600" cy="1324694"/>
          </a:xfrm>
        </p:spPr>
        <p:txBody>
          <a:bodyPr>
            <a:normAutofit fontScale="90000"/>
          </a:bodyPr>
          <a:lstStyle/>
          <a:p>
            <a:r>
              <a:rPr lang="de-DE" altLang="de-DE" dirty="0"/>
              <a:t>Der vor uns liegende</a:t>
            </a:r>
            <a:br>
              <a:rPr lang="de-DE" altLang="de-DE" dirty="0"/>
            </a:br>
            <a:r>
              <a:rPr lang="de-DE" altLang="de-DE" dirty="0"/>
              <a:t>Prozess </a:t>
            </a:r>
            <a:br>
              <a:rPr kumimoji="0" lang="de-DE" altLang="de-DE" sz="7200" b="0" i="0" u="none" strike="noStrike" cap="none" normalizeH="0" baseline="0" dirty="0">
                <a:ln>
                  <a:noFill/>
                </a:ln>
                <a:solidFill>
                  <a:schemeClr val="tx1"/>
                </a:solidFill>
                <a:effectLst/>
                <a:latin typeface="Arial" panose="020B0604020202020204" pitchFamily="34" charset="0"/>
              </a:rPr>
            </a:br>
            <a:endParaRPr lang="nb-NO" dirty="0"/>
          </a:p>
        </p:txBody>
      </p:sp>
      <p:sp>
        <p:nvSpPr>
          <p:cNvPr id="3" name="Content Placeholder 2">
            <a:extLst>
              <a:ext uri="{FF2B5EF4-FFF2-40B4-BE49-F238E27FC236}">
                <a16:creationId xmlns:a16="http://schemas.microsoft.com/office/drawing/2014/main" id="{89CE79D4-51AE-44B1-89B8-7F9D017D6EBB}"/>
              </a:ext>
            </a:extLst>
          </p:cNvPr>
          <p:cNvSpPr>
            <a:spLocks noGrp="1"/>
          </p:cNvSpPr>
          <p:nvPr>
            <p:ph idx="1"/>
          </p:nvPr>
        </p:nvSpPr>
        <p:spPr>
          <a:xfrm>
            <a:off x="1191802" y="1698268"/>
            <a:ext cx="10161998" cy="4556912"/>
          </a:xfrm>
        </p:spPr>
        <p:txBody>
          <a:bodyPr>
            <a:noAutofit/>
          </a:bodyPr>
          <a:lstStyle/>
          <a:p>
            <a:pPr marL="971550" lvl="1" indent="-285750"/>
            <a:r>
              <a:rPr lang="en-US" sz="1600" dirty="0" err="1">
                <a:solidFill>
                  <a:srgbClr val="005E58"/>
                </a:solidFill>
              </a:rPr>
              <a:t>Ziele</a:t>
            </a:r>
            <a:r>
              <a:rPr lang="en-US" sz="1600" dirty="0">
                <a:solidFill>
                  <a:srgbClr val="005E58"/>
                </a:solidFill>
              </a:rPr>
              <a:t> der </a:t>
            </a:r>
            <a:r>
              <a:rPr lang="en-US" sz="1600" dirty="0" err="1">
                <a:solidFill>
                  <a:srgbClr val="005E58"/>
                </a:solidFill>
              </a:rPr>
              <a:t>Implementierung</a:t>
            </a:r>
            <a:r>
              <a:rPr lang="en-US" sz="1600" dirty="0">
                <a:solidFill>
                  <a:srgbClr val="005E58"/>
                </a:solidFill>
              </a:rPr>
              <a:t> </a:t>
            </a:r>
            <a:r>
              <a:rPr lang="en-US" sz="1600" dirty="0" err="1">
                <a:solidFill>
                  <a:srgbClr val="005E58"/>
                </a:solidFill>
              </a:rPr>
              <a:t>definieren</a:t>
            </a:r>
            <a:endParaRPr lang="en-US" sz="1600" dirty="0">
              <a:solidFill>
                <a:srgbClr val="005E58"/>
              </a:solidFill>
            </a:endParaRPr>
          </a:p>
          <a:p>
            <a:pPr marL="971550" lvl="1" indent="-285750"/>
            <a:r>
              <a:rPr lang="en-US" sz="1600" dirty="0">
                <a:solidFill>
                  <a:srgbClr val="005E58"/>
                </a:solidFill>
              </a:rPr>
              <a:t>Was </a:t>
            </a:r>
            <a:r>
              <a:rPr lang="en-US" sz="1600" dirty="0" err="1">
                <a:solidFill>
                  <a:srgbClr val="005E58"/>
                </a:solidFill>
              </a:rPr>
              <a:t>wollen</a:t>
            </a:r>
            <a:r>
              <a:rPr lang="en-US" sz="1600" dirty="0">
                <a:solidFill>
                  <a:srgbClr val="005E58"/>
                </a:solidFill>
              </a:rPr>
              <a:t> Sie </a:t>
            </a:r>
            <a:r>
              <a:rPr lang="en-US" sz="1600" dirty="0" err="1">
                <a:solidFill>
                  <a:srgbClr val="005E58"/>
                </a:solidFill>
              </a:rPr>
              <a:t>erreichen</a:t>
            </a:r>
            <a:r>
              <a:rPr lang="en-US" sz="1600" dirty="0">
                <a:solidFill>
                  <a:srgbClr val="005E58"/>
                </a:solidFill>
              </a:rPr>
              <a:t>? </a:t>
            </a:r>
            <a:br>
              <a:rPr lang="en-US" sz="1600" dirty="0">
                <a:solidFill>
                  <a:srgbClr val="005E58"/>
                </a:solidFill>
              </a:rPr>
            </a:br>
            <a:r>
              <a:rPr lang="en-US" sz="1600" dirty="0" err="1">
                <a:solidFill>
                  <a:srgbClr val="005E58"/>
                </a:solidFill>
              </a:rPr>
              <a:t>Welche</a:t>
            </a:r>
            <a:r>
              <a:rPr lang="en-US" sz="1600" dirty="0">
                <a:solidFill>
                  <a:srgbClr val="005E58"/>
                </a:solidFill>
              </a:rPr>
              <a:t> </a:t>
            </a:r>
            <a:r>
              <a:rPr lang="en-US" sz="1600" dirty="0" err="1">
                <a:solidFill>
                  <a:srgbClr val="005E58"/>
                </a:solidFill>
              </a:rPr>
              <a:t>Auswirkungen</a:t>
            </a:r>
            <a:r>
              <a:rPr lang="en-US" sz="1600" dirty="0">
                <a:solidFill>
                  <a:srgbClr val="005E58"/>
                </a:solidFill>
              </a:rPr>
              <a:t> </a:t>
            </a:r>
            <a:r>
              <a:rPr lang="en-US" sz="1600" dirty="0" err="1">
                <a:solidFill>
                  <a:srgbClr val="005E58"/>
                </a:solidFill>
              </a:rPr>
              <a:t>soll</a:t>
            </a:r>
            <a:r>
              <a:rPr lang="en-US" sz="1600" dirty="0">
                <a:solidFill>
                  <a:srgbClr val="005E58"/>
                </a:solidFill>
              </a:rPr>
              <a:t> die </a:t>
            </a:r>
            <a:r>
              <a:rPr lang="en-US" sz="1600" dirty="0" err="1">
                <a:solidFill>
                  <a:srgbClr val="005E58"/>
                </a:solidFill>
              </a:rPr>
              <a:t>Einführung</a:t>
            </a:r>
            <a:r>
              <a:rPr lang="en-US" sz="1600" dirty="0">
                <a:solidFill>
                  <a:srgbClr val="005E58"/>
                </a:solidFill>
              </a:rPr>
              <a:t> des CRM </a:t>
            </a:r>
            <a:r>
              <a:rPr lang="en-US" sz="1600" dirty="0" err="1">
                <a:solidFill>
                  <a:srgbClr val="005E58"/>
                </a:solidFill>
              </a:rPr>
              <a:t>haben</a:t>
            </a:r>
            <a:r>
              <a:rPr lang="en-US" sz="1600" dirty="0">
                <a:solidFill>
                  <a:srgbClr val="005E58"/>
                </a:solidFill>
              </a:rPr>
              <a:t>?</a:t>
            </a:r>
            <a:br>
              <a:rPr lang="nb-NO" sz="1600" dirty="0">
                <a:solidFill>
                  <a:srgbClr val="005E58"/>
                </a:solidFill>
              </a:rPr>
            </a:br>
            <a:endParaRPr lang="nb-NO" sz="1600" dirty="0">
              <a:solidFill>
                <a:srgbClr val="005E58"/>
              </a:solidFill>
            </a:endParaRPr>
          </a:p>
          <a:p>
            <a:pPr marL="971550" lvl="1" indent="-285750"/>
            <a:r>
              <a:rPr lang="en-US" sz="1600" dirty="0">
                <a:solidFill>
                  <a:srgbClr val="005E58"/>
                </a:solidFill>
              </a:rPr>
              <a:t>Was </a:t>
            </a:r>
            <a:r>
              <a:rPr lang="en-US" sz="1600" dirty="0" err="1">
                <a:solidFill>
                  <a:srgbClr val="005E58"/>
                </a:solidFill>
              </a:rPr>
              <a:t>möchten</a:t>
            </a:r>
            <a:r>
              <a:rPr lang="en-US" sz="1600" dirty="0">
                <a:solidFill>
                  <a:srgbClr val="005E58"/>
                </a:solidFill>
              </a:rPr>
              <a:t> Sie </a:t>
            </a:r>
            <a:r>
              <a:rPr lang="en-US" sz="1600" dirty="0" err="1">
                <a:solidFill>
                  <a:srgbClr val="005E58"/>
                </a:solidFill>
              </a:rPr>
              <a:t>messen</a:t>
            </a:r>
            <a:r>
              <a:rPr lang="en-US" sz="1600" dirty="0">
                <a:solidFill>
                  <a:srgbClr val="005E58"/>
                </a:solidFill>
              </a:rPr>
              <a:t>? (KPIs)</a:t>
            </a:r>
          </a:p>
          <a:p>
            <a:pPr marL="971550" lvl="1" indent="-285750"/>
            <a:r>
              <a:rPr lang="en-US" sz="1600" dirty="0" err="1">
                <a:solidFill>
                  <a:srgbClr val="005E58"/>
                </a:solidFill>
              </a:rPr>
              <a:t>Welche</a:t>
            </a:r>
            <a:r>
              <a:rPr lang="en-US" sz="1600" dirty="0">
                <a:solidFill>
                  <a:srgbClr val="005E58"/>
                </a:solidFill>
              </a:rPr>
              <a:t> </a:t>
            </a:r>
            <a:r>
              <a:rPr lang="en-US" sz="1600" dirty="0" err="1">
                <a:solidFill>
                  <a:srgbClr val="005E58"/>
                </a:solidFill>
              </a:rPr>
              <a:t>Erfolgskriterien</a:t>
            </a:r>
            <a:r>
              <a:rPr lang="en-US" sz="1600" dirty="0">
                <a:solidFill>
                  <a:srgbClr val="005E58"/>
                </a:solidFill>
              </a:rPr>
              <a:t> </a:t>
            </a:r>
            <a:r>
              <a:rPr lang="en-US" sz="1600" dirty="0" err="1">
                <a:solidFill>
                  <a:srgbClr val="005E58"/>
                </a:solidFill>
              </a:rPr>
              <a:t>gibt</a:t>
            </a:r>
            <a:r>
              <a:rPr lang="en-US" sz="1600" dirty="0">
                <a:solidFill>
                  <a:srgbClr val="005E58"/>
                </a:solidFill>
              </a:rPr>
              <a:t> es </a:t>
            </a:r>
            <a:r>
              <a:rPr lang="en-US" sz="1600" dirty="0" err="1">
                <a:solidFill>
                  <a:srgbClr val="005E58"/>
                </a:solidFill>
              </a:rPr>
              <a:t>für</a:t>
            </a:r>
            <a:r>
              <a:rPr lang="en-US" sz="1600" dirty="0">
                <a:solidFill>
                  <a:srgbClr val="005E58"/>
                </a:solidFill>
              </a:rPr>
              <a:t> das </a:t>
            </a:r>
            <a:r>
              <a:rPr lang="en-US" sz="1600" dirty="0" err="1">
                <a:solidFill>
                  <a:srgbClr val="005E58"/>
                </a:solidFill>
              </a:rPr>
              <a:t>Projekt</a:t>
            </a:r>
            <a:r>
              <a:rPr lang="en-US" sz="1600" dirty="0">
                <a:solidFill>
                  <a:srgbClr val="005E58"/>
                </a:solidFill>
              </a:rPr>
              <a:t>?</a:t>
            </a:r>
          </a:p>
          <a:p>
            <a:pPr marL="971550" lvl="1" indent="-285750"/>
            <a:r>
              <a:rPr lang="en-US" sz="1600" dirty="0" err="1">
                <a:solidFill>
                  <a:srgbClr val="005E58"/>
                </a:solidFill>
              </a:rPr>
              <a:t>Welche</a:t>
            </a:r>
            <a:r>
              <a:rPr lang="en-US" sz="1600" dirty="0">
                <a:solidFill>
                  <a:srgbClr val="005E58"/>
                </a:solidFill>
              </a:rPr>
              <a:t> </a:t>
            </a:r>
            <a:r>
              <a:rPr lang="en-US" sz="1600" dirty="0" err="1">
                <a:solidFill>
                  <a:srgbClr val="005E58"/>
                </a:solidFill>
              </a:rPr>
              <a:t>Prozesse</a:t>
            </a:r>
            <a:r>
              <a:rPr lang="en-US" sz="1600" dirty="0">
                <a:solidFill>
                  <a:srgbClr val="005E58"/>
                </a:solidFill>
              </a:rPr>
              <a:t> </a:t>
            </a:r>
            <a:r>
              <a:rPr lang="en-US" sz="1600" dirty="0" err="1">
                <a:solidFill>
                  <a:srgbClr val="005E58"/>
                </a:solidFill>
              </a:rPr>
              <a:t>möchten</a:t>
            </a:r>
            <a:r>
              <a:rPr lang="en-US" sz="1600" dirty="0">
                <a:solidFill>
                  <a:srgbClr val="005E58"/>
                </a:solidFill>
              </a:rPr>
              <a:t> Sie </a:t>
            </a:r>
            <a:r>
              <a:rPr lang="en-US" sz="1600" dirty="0" err="1">
                <a:solidFill>
                  <a:srgbClr val="005E58"/>
                </a:solidFill>
              </a:rPr>
              <a:t>verbessern</a:t>
            </a:r>
            <a:r>
              <a:rPr lang="en-US" sz="1600" dirty="0">
                <a:solidFill>
                  <a:srgbClr val="005E58"/>
                </a:solidFill>
              </a:rPr>
              <a:t>? </a:t>
            </a:r>
          </a:p>
          <a:p>
            <a:pPr marL="971550" lvl="1" indent="-285750"/>
            <a:r>
              <a:rPr lang="en-US" sz="1600" dirty="0" err="1">
                <a:solidFill>
                  <a:srgbClr val="005E58"/>
                </a:solidFill>
              </a:rPr>
              <a:t>Sollen</a:t>
            </a:r>
            <a:r>
              <a:rPr lang="en-US" sz="1600" dirty="0">
                <a:solidFill>
                  <a:srgbClr val="005E58"/>
                </a:solidFill>
              </a:rPr>
              <a:t> </a:t>
            </a:r>
            <a:r>
              <a:rPr lang="en-US" sz="1600" dirty="0" err="1">
                <a:solidFill>
                  <a:srgbClr val="005E58"/>
                </a:solidFill>
              </a:rPr>
              <a:t>Schnittstellen</a:t>
            </a:r>
            <a:r>
              <a:rPr lang="en-US" sz="1600" dirty="0">
                <a:solidFill>
                  <a:srgbClr val="005E58"/>
                </a:solidFill>
              </a:rPr>
              <a:t> </a:t>
            </a:r>
            <a:r>
              <a:rPr lang="en-US" sz="1600" dirty="0" err="1">
                <a:solidFill>
                  <a:srgbClr val="005E58"/>
                </a:solidFill>
              </a:rPr>
              <a:t>realisiert</a:t>
            </a:r>
            <a:r>
              <a:rPr lang="en-US" sz="1600" dirty="0">
                <a:solidFill>
                  <a:srgbClr val="005E58"/>
                </a:solidFill>
              </a:rPr>
              <a:t> </a:t>
            </a:r>
            <a:r>
              <a:rPr lang="en-US" sz="1600" dirty="0" err="1">
                <a:solidFill>
                  <a:srgbClr val="005E58"/>
                </a:solidFill>
              </a:rPr>
              <a:t>werden</a:t>
            </a:r>
            <a:r>
              <a:rPr lang="en-US" sz="1600" dirty="0">
                <a:solidFill>
                  <a:srgbClr val="005E58"/>
                </a:solidFill>
              </a:rPr>
              <a:t>?</a:t>
            </a:r>
          </a:p>
          <a:p>
            <a:pPr marL="971550" lvl="1" indent="-285750"/>
            <a:r>
              <a:rPr lang="en-US" sz="1600" dirty="0" err="1">
                <a:solidFill>
                  <a:srgbClr val="005E58"/>
                </a:solidFill>
              </a:rPr>
              <a:t>Welche</a:t>
            </a:r>
            <a:r>
              <a:rPr lang="en-US" sz="1600" dirty="0">
                <a:solidFill>
                  <a:srgbClr val="005E58"/>
                </a:solidFill>
              </a:rPr>
              <a:t> </a:t>
            </a:r>
            <a:r>
              <a:rPr lang="en-US" sz="1600" dirty="0" err="1">
                <a:solidFill>
                  <a:srgbClr val="005E58"/>
                </a:solidFill>
              </a:rPr>
              <a:t>Risiken</a:t>
            </a:r>
            <a:r>
              <a:rPr lang="en-US" sz="1600" dirty="0">
                <a:solidFill>
                  <a:srgbClr val="005E58"/>
                </a:solidFill>
              </a:rPr>
              <a:t> </a:t>
            </a:r>
            <a:r>
              <a:rPr lang="en-US" sz="1600" dirty="0" err="1">
                <a:solidFill>
                  <a:srgbClr val="005E58"/>
                </a:solidFill>
              </a:rPr>
              <a:t>gibt</a:t>
            </a:r>
            <a:r>
              <a:rPr lang="en-US" sz="1600" dirty="0">
                <a:solidFill>
                  <a:srgbClr val="005E58"/>
                </a:solidFill>
              </a:rPr>
              <a:t> es </a:t>
            </a:r>
            <a:r>
              <a:rPr lang="en-US" sz="1600" dirty="0" err="1">
                <a:solidFill>
                  <a:srgbClr val="005E58"/>
                </a:solidFill>
              </a:rPr>
              <a:t>im</a:t>
            </a:r>
            <a:r>
              <a:rPr lang="en-US" sz="1600" dirty="0">
                <a:solidFill>
                  <a:srgbClr val="005E58"/>
                </a:solidFill>
              </a:rPr>
              <a:t> </a:t>
            </a:r>
            <a:r>
              <a:rPr lang="en-US" sz="1600" dirty="0" err="1">
                <a:solidFill>
                  <a:srgbClr val="005E58"/>
                </a:solidFill>
              </a:rPr>
              <a:t>Projekt</a:t>
            </a:r>
            <a:r>
              <a:rPr lang="en-US" sz="1600" dirty="0">
                <a:solidFill>
                  <a:srgbClr val="005E58"/>
                </a:solidFill>
              </a:rPr>
              <a:t>?</a:t>
            </a:r>
            <a:br>
              <a:rPr lang="en-US" sz="1600" dirty="0">
                <a:solidFill>
                  <a:srgbClr val="005E58"/>
                </a:solidFill>
              </a:rPr>
            </a:br>
            <a:endParaRPr lang="nb-NO" dirty="0">
              <a:solidFill>
                <a:srgbClr val="005E58"/>
              </a:solidFill>
            </a:endParaRPr>
          </a:p>
          <a:p>
            <a:pPr marL="971550" lvl="1" indent="-285750"/>
            <a:r>
              <a:rPr lang="nb-NO" sz="1600" dirty="0">
                <a:solidFill>
                  <a:srgbClr val="005E58"/>
                </a:solidFill>
                <a:highlight>
                  <a:srgbClr val="A7D4DE"/>
                </a:highlight>
              </a:rPr>
              <a:t>SuperOffice Demo:</a:t>
            </a:r>
            <a:br>
              <a:rPr lang="nb-NO" sz="1600" dirty="0">
                <a:solidFill>
                  <a:srgbClr val="005E58"/>
                </a:solidFill>
                <a:highlight>
                  <a:srgbClr val="A7D4DE"/>
                </a:highlight>
              </a:rPr>
            </a:br>
            <a:r>
              <a:rPr lang="nb-NO" sz="1600" dirty="0" err="1">
                <a:solidFill>
                  <a:srgbClr val="005E58"/>
                </a:solidFill>
                <a:highlight>
                  <a:srgbClr val="A7D4DE"/>
                </a:highlight>
              </a:rPr>
              <a:t>Wir</a:t>
            </a:r>
            <a:r>
              <a:rPr lang="nb-NO" sz="1600" dirty="0">
                <a:solidFill>
                  <a:srgbClr val="005E58"/>
                </a:solidFill>
                <a:highlight>
                  <a:srgbClr val="A7D4DE"/>
                </a:highlight>
              </a:rPr>
              <a:t> </a:t>
            </a:r>
            <a:r>
              <a:rPr lang="nb-NO" sz="1600" dirty="0" err="1">
                <a:solidFill>
                  <a:srgbClr val="005E58"/>
                </a:solidFill>
                <a:highlight>
                  <a:srgbClr val="A7D4DE"/>
                </a:highlight>
              </a:rPr>
              <a:t>zeigen</a:t>
            </a:r>
            <a:r>
              <a:rPr lang="nb-NO" sz="1600" dirty="0">
                <a:solidFill>
                  <a:srgbClr val="005E58"/>
                </a:solidFill>
                <a:highlight>
                  <a:srgbClr val="A7D4DE"/>
                </a:highlight>
              </a:rPr>
              <a:t> </a:t>
            </a:r>
            <a:r>
              <a:rPr lang="nb-NO" sz="1600" dirty="0" err="1">
                <a:solidFill>
                  <a:srgbClr val="005E58"/>
                </a:solidFill>
                <a:highlight>
                  <a:srgbClr val="A7D4DE"/>
                </a:highlight>
              </a:rPr>
              <a:t>Ihnen</a:t>
            </a:r>
            <a:r>
              <a:rPr lang="nb-NO" sz="1600" dirty="0">
                <a:solidFill>
                  <a:srgbClr val="005E58"/>
                </a:solidFill>
                <a:highlight>
                  <a:srgbClr val="A7D4DE"/>
                </a:highlight>
              </a:rPr>
              <a:t>, </a:t>
            </a:r>
            <a:r>
              <a:rPr lang="de-DE" altLang="de-DE" sz="1600" dirty="0">
                <a:solidFill>
                  <a:srgbClr val="005E58"/>
                </a:solidFill>
                <a:highlight>
                  <a:srgbClr val="A7D4DE"/>
                </a:highlight>
              </a:rPr>
              <a:t>wie SuperOffice die gewünschten Prozesse und Anforderungen abdeckt</a:t>
            </a:r>
            <a:br>
              <a:rPr lang="nb-NO" sz="1600" dirty="0">
                <a:solidFill>
                  <a:srgbClr val="005E58"/>
                </a:solidFill>
              </a:rPr>
            </a:br>
            <a:endParaRPr lang="nb-NO" sz="1600" dirty="0">
              <a:solidFill>
                <a:srgbClr val="005E58"/>
              </a:solidFill>
            </a:endParaRPr>
          </a:p>
          <a:p>
            <a:pPr marL="971550" lvl="1" indent="-285750"/>
            <a:r>
              <a:rPr lang="nb-NO" sz="1600" dirty="0" err="1">
                <a:solidFill>
                  <a:srgbClr val="005E58"/>
                </a:solidFill>
              </a:rPr>
              <a:t>Angebotspräsentation</a:t>
            </a:r>
            <a:endParaRPr lang="nb-NO" sz="1600" dirty="0">
              <a:solidFill>
                <a:srgbClr val="005E58"/>
              </a:solidFill>
            </a:endParaRPr>
          </a:p>
          <a:p>
            <a:pPr marL="971550" lvl="1" indent="-285750"/>
            <a:r>
              <a:rPr lang="nb-NO" sz="1600" dirty="0" err="1">
                <a:solidFill>
                  <a:srgbClr val="005E58"/>
                </a:solidFill>
              </a:rPr>
              <a:t>Vertragsunterzeichnung</a:t>
            </a:r>
            <a:endParaRPr lang="nb-NO" sz="1600" dirty="0">
              <a:solidFill>
                <a:srgbClr val="005E58"/>
              </a:solidFill>
            </a:endParaRPr>
          </a:p>
          <a:p>
            <a:pPr marL="285750" indent="-285750"/>
            <a:endParaRPr lang="nb-NO" dirty="0">
              <a:solidFill>
                <a:srgbClr val="005E58"/>
              </a:solidFill>
            </a:endParaRPr>
          </a:p>
          <a:p>
            <a:pPr marL="285750" indent="-285750">
              <a:buFont typeface="Arial" panose="020B0604020202020204" pitchFamily="34" charset="0"/>
              <a:buChar char="•"/>
            </a:pPr>
            <a:endParaRPr lang="nb-NO" dirty="0">
              <a:solidFill>
                <a:srgbClr val="005E58"/>
              </a:solidFill>
            </a:endParaRPr>
          </a:p>
        </p:txBody>
      </p:sp>
      <p:grpSp>
        <p:nvGrpSpPr>
          <p:cNvPr id="5" name="Group 4">
            <a:extLst>
              <a:ext uri="{FF2B5EF4-FFF2-40B4-BE49-F238E27FC236}">
                <a16:creationId xmlns:a16="http://schemas.microsoft.com/office/drawing/2014/main" id="{F1EB4E1F-AAD0-4BB3-BF0F-B6916F74A61C}"/>
              </a:ext>
            </a:extLst>
          </p:cNvPr>
          <p:cNvGrpSpPr/>
          <p:nvPr/>
        </p:nvGrpSpPr>
        <p:grpSpPr>
          <a:xfrm>
            <a:off x="992312" y="1654391"/>
            <a:ext cx="672102" cy="4075800"/>
            <a:chOff x="992312" y="1510555"/>
            <a:chExt cx="672102" cy="4075800"/>
          </a:xfrm>
        </p:grpSpPr>
        <p:sp>
          <p:nvSpPr>
            <p:cNvPr id="4" name="Oval 3">
              <a:extLst>
                <a:ext uri="{FF2B5EF4-FFF2-40B4-BE49-F238E27FC236}">
                  <a16:creationId xmlns:a16="http://schemas.microsoft.com/office/drawing/2014/main" id="{662C5818-CDCF-4BA6-81CB-E3083892D2EA}"/>
                </a:ext>
              </a:extLst>
            </p:cNvPr>
            <p:cNvSpPr/>
            <p:nvPr/>
          </p:nvSpPr>
          <p:spPr>
            <a:xfrm>
              <a:off x="992312" y="1510555"/>
              <a:ext cx="672102" cy="674734"/>
            </a:xfrm>
            <a:prstGeom prst="ellipse">
              <a:avLst/>
            </a:prstGeom>
            <a:solidFill>
              <a:srgbClr val="30B494"/>
            </a:solidFill>
            <a:ln>
              <a:solidFill>
                <a:srgbClr val="30B494"/>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Meeting </a:t>
              </a: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1</a:t>
              </a:r>
            </a:p>
          </p:txBody>
        </p:sp>
        <p:sp>
          <p:nvSpPr>
            <p:cNvPr id="7" name="Oval 6">
              <a:extLst>
                <a:ext uri="{FF2B5EF4-FFF2-40B4-BE49-F238E27FC236}">
                  <a16:creationId xmlns:a16="http://schemas.microsoft.com/office/drawing/2014/main" id="{48370BEA-2E20-48E1-8282-4C9BF02EF72E}"/>
                </a:ext>
              </a:extLst>
            </p:cNvPr>
            <p:cNvSpPr/>
            <p:nvPr/>
          </p:nvSpPr>
          <p:spPr>
            <a:xfrm>
              <a:off x="992312" y="4151615"/>
              <a:ext cx="672102" cy="674734"/>
            </a:xfrm>
            <a:prstGeom prst="ellipse">
              <a:avLst/>
            </a:prstGeom>
            <a:solidFill>
              <a:srgbClr val="FC8B5F"/>
            </a:solidFill>
            <a:ln>
              <a:solidFill>
                <a:srgbClr val="FC8A5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Meeting </a:t>
              </a: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3</a:t>
              </a:r>
            </a:p>
          </p:txBody>
        </p:sp>
        <p:sp>
          <p:nvSpPr>
            <p:cNvPr id="8" name="Oval 7">
              <a:extLst>
                <a:ext uri="{FF2B5EF4-FFF2-40B4-BE49-F238E27FC236}">
                  <a16:creationId xmlns:a16="http://schemas.microsoft.com/office/drawing/2014/main" id="{E5AB09A4-AF86-4C01-B38D-5B877A055EFE}"/>
                </a:ext>
              </a:extLst>
            </p:cNvPr>
            <p:cNvSpPr/>
            <p:nvPr/>
          </p:nvSpPr>
          <p:spPr>
            <a:xfrm>
              <a:off x="992312" y="2604115"/>
              <a:ext cx="672102" cy="674734"/>
            </a:xfrm>
            <a:prstGeom prst="ellipse">
              <a:avLst/>
            </a:prstGeom>
            <a:solidFill>
              <a:srgbClr val="005E58"/>
            </a:solidFill>
            <a:ln>
              <a:solidFill>
                <a:srgbClr val="005E58"/>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Meeting </a:t>
              </a: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2</a:t>
              </a:r>
            </a:p>
          </p:txBody>
        </p:sp>
        <p:sp>
          <p:nvSpPr>
            <p:cNvPr id="9" name="Oval 8">
              <a:extLst>
                <a:ext uri="{FF2B5EF4-FFF2-40B4-BE49-F238E27FC236}">
                  <a16:creationId xmlns:a16="http://schemas.microsoft.com/office/drawing/2014/main" id="{44E35CCC-3C1A-45DC-B43E-231EB5A4C6EE}"/>
                </a:ext>
              </a:extLst>
            </p:cNvPr>
            <p:cNvSpPr/>
            <p:nvPr/>
          </p:nvSpPr>
          <p:spPr>
            <a:xfrm>
              <a:off x="992312" y="4911621"/>
              <a:ext cx="672102" cy="674734"/>
            </a:xfrm>
            <a:prstGeom prst="ellipse">
              <a:avLst/>
            </a:prstGeom>
            <a:solidFill>
              <a:srgbClr val="D5450D"/>
            </a:solidFill>
            <a:ln>
              <a:solidFill>
                <a:srgbClr val="D5450D"/>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Meeting </a:t>
              </a: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4</a:t>
              </a:r>
            </a:p>
          </p:txBody>
        </p:sp>
      </p:grpSp>
    </p:spTree>
    <p:extLst>
      <p:ext uri="{BB962C8B-B14F-4D97-AF65-F5344CB8AC3E}">
        <p14:creationId xmlns:p14="http://schemas.microsoft.com/office/powerpoint/2010/main" val="219513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BE78D2D-F669-41FA-853E-94A4CD0664F5}"/>
              </a:ext>
            </a:extLst>
          </p:cNvPr>
          <p:cNvGraphicFramePr>
            <a:graphicFrameLocks noGrp="1"/>
          </p:cNvGraphicFramePr>
          <p:nvPr>
            <p:ph idx="1"/>
            <p:extLst>
              <p:ext uri="{D42A27DB-BD31-4B8C-83A1-F6EECF244321}">
                <p14:modId xmlns:p14="http://schemas.microsoft.com/office/powerpoint/2010/main" val="2147821275"/>
              </p:ext>
            </p:extLst>
          </p:nvPr>
        </p:nvGraphicFramePr>
        <p:xfrm>
          <a:off x="962891" y="1429263"/>
          <a:ext cx="10390909" cy="4246707"/>
        </p:xfrm>
        <a:graphic>
          <a:graphicData uri="http://schemas.openxmlformats.org/drawingml/2006/table">
            <a:tbl>
              <a:tblPr/>
              <a:tblGrid>
                <a:gridCol w="4601688">
                  <a:extLst>
                    <a:ext uri="{9D8B030D-6E8A-4147-A177-3AD203B41FA5}">
                      <a16:colId xmlns:a16="http://schemas.microsoft.com/office/drawing/2014/main" val="2533895450"/>
                    </a:ext>
                  </a:extLst>
                </a:gridCol>
                <a:gridCol w="779319">
                  <a:extLst>
                    <a:ext uri="{9D8B030D-6E8A-4147-A177-3AD203B41FA5}">
                      <a16:colId xmlns:a16="http://schemas.microsoft.com/office/drawing/2014/main" val="310554828"/>
                    </a:ext>
                  </a:extLst>
                </a:gridCol>
                <a:gridCol w="1076201">
                  <a:extLst>
                    <a:ext uri="{9D8B030D-6E8A-4147-A177-3AD203B41FA5}">
                      <a16:colId xmlns:a16="http://schemas.microsoft.com/office/drawing/2014/main" val="2767157404"/>
                    </a:ext>
                  </a:extLst>
                </a:gridCol>
                <a:gridCol w="1643178">
                  <a:extLst>
                    <a:ext uri="{9D8B030D-6E8A-4147-A177-3AD203B41FA5}">
                      <a16:colId xmlns:a16="http://schemas.microsoft.com/office/drawing/2014/main" val="4237120164"/>
                    </a:ext>
                  </a:extLst>
                </a:gridCol>
                <a:gridCol w="872337">
                  <a:extLst>
                    <a:ext uri="{9D8B030D-6E8A-4147-A177-3AD203B41FA5}">
                      <a16:colId xmlns:a16="http://schemas.microsoft.com/office/drawing/2014/main" val="126028728"/>
                    </a:ext>
                  </a:extLst>
                </a:gridCol>
                <a:gridCol w="1418186">
                  <a:extLst>
                    <a:ext uri="{9D8B030D-6E8A-4147-A177-3AD203B41FA5}">
                      <a16:colId xmlns:a16="http://schemas.microsoft.com/office/drawing/2014/main" val="2979140192"/>
                    </a:ext>
                  </a:extLst>
                </a:gridCol>
              </a:tblGrid>
              <a:tr h="482935">
                <a:tc>
                  <a:txBody>
                    <a:bodyPr/>
                    <a:lstStyle/>
                    <a:p>
                      <a:pPr algn="l" fontAlgn="base"/>
                      <a:r>
                        <a:rPr lang="nb-NO" sz="1100" b="1" i="0" dirty="0" err="1">
                          <a:solidFill>
                            <a:srgbClr val="FFFFFF"/>
                          </a:solidFill>
                          <a:effectLst/>
                          <a:latin typeface="Arial" panose="020B0604020202020204" pitchFamily="34" charset="0"/>
                        </a:rPr>
                        <a:t>Aktivität</a:t>
                      </a:r>
                      <a:r>
                        <a:rPr lang="nb-NO" sz="1100" b="1" i="0" dirty="0">
                          <a:solidFill>
                            <a:srgbClr val="FFFFFF"/>
                          </a:solidFill>
                          <a:effectLst/>
                          <a:latin typeface="Arial" panose="020B0604020202020204" pitchFamily="34" charset="0"/>
                        </a:rPr>
                        <a:t>​</a:t>
                      </a:r>
                      <a:endParaRPr lang="nb-NO" sz="1600" b="1" i="0" dirty="0">
                        <a:solidFill>
                          <a:srgbClr val="FFFFFF"/>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34138" cap="flat" cmpd="sng" algn="ctr">
                      <a:solidFill>
                        <a:srgbClr val="FFFFFF"/>
                      </a:solidFill>
                      <a:prstDash val="solid"/>
                      <a:round/>
                      <a:headEnd type="none" w="med" len="med"/>
                      <a:tailEnd type="none" w="med" len="med"/>
                    </a:lnB>
                    <a:solidFill>
                      <a:srgbClr val="005E58"/>
                    </a:solidFill>
                  </a:tcPr>
                </a:tc>
                <a:tc>
                  <a:txBody>
                    <a:bodyPr/>
                    <a:lstStyle/>
                    <a:p>
                      <a:pPr algn="ctr" fontAlgn="base"/>
                      <a:r>
                        <a:rPr lang="nb-NO" sz="1200" b="1" i="0" dirty="0">
                          <a:solidFill>
                            <a:srgbClr val="FFFFFF"/>
                          </a:solidFill>
                          <a:effectLst/>
                          <a:latin typeface="Arial" panose="020B0604020202020204" pitchFamily="34" charset="0"/>
                        </a:rPr>
                        <a:t>Woche​</a:t>
                      </a:r>
                      <a:endParaRPr lang="nb-NO" sz="1800" b="1" i="0" dirty="0">
                        <a:solidFill>
                          <a:srgbClr val="FFFFFF"/>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34138" cap="flat" cmpd="sng" algn="ctr">
                      <a:solidFill>
                        <a:srgbClr val="FFFFFF"/>
                      </a:solidFill>
                      <a:prstDash val="solid"/>
                      <a:round/>
                      <a:headEnd type="none" w="med" len="med"/>
                      <a:tailEnd type="none" w="med" len="med"/>
                    </a:lnB>
                    <a:solidFill>
                      <a:srgbClr val="005E58"/>
                    </a:solidFill>
                  </a:tcPr>
                </a:tc>
                <a:tc>
                  <a:txBody>
                    <a:bodyPr/>
                    <a:lstStyle/>
                    <a:p>
                      <a:pPr algn="ctr" fontAlgn="base"/>
                      <a:r>
                        <a:rPr lang="nb-NO" sz="1200" b="1" i="0" dirty="0" err="1">
                          <a:solidFill>
                            <a:srgbClr val="FFFFFF"/>
                          </a:solidFill>
                          <a:effectLst/>
                          <a:latin typeface="Arial" panose="020B0604020202020204" pitchFamily="34" charset="0"/>
                        </a:rPr>
                        <a:t>Erledigt</a:t>
                      </a:r>
                      <a:endParaRPr lang="nb-NO" sz="1800" b="1" i="0" dirty="0">
                        <a:solidFill>
                          <a:srgbClr val="FFFFFF"/>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34138" cap="flat" cmpd="sng" algn="ctr">
                      <a:solidFill>
                        <a:srgbClr val="FFFFFF"/>
                      </a:solidFill>
                      <a:prstDash val="solid"/>
                      <a:round/>
                      <a:headEnd type="none" w="med" len="med"/>
                      <a:tailEnd type="none" w="med" len="med"/>
                    </a:lnB>
                    <a:solidFill>
                      <a:srgbClr val="005E58"/>
                    </a:solidFill>
                  </a:tcPr>
                </a:tc>
                <a:tc>
                  <a:txBody>
                    <a:bodyPr/>
                    <a:lstStyle/>
                    <a:p>
                      <a:pPr algn="ctr" fontAlgn="base"/>
                      <a:r>
                        <a:rPr lang="nb-NO" sz="1200" b="1" i="0" dirty="0" err="1">
                          <a:solidFill>
                            <a:srgbClr val="FFFFFF"/>
                          </a:solidFill>
                          <a:effectLst/>
                          <a:latin typeface="Arial" panose="020B0604020202020204" pitchFamily="34" charset="0"/>
                        </a:rPr>
                        <a:t>Verantwortlich</a:t>
                      </a:r>
                      <a:r>
                        <a:rPr lang="nb-NO" sz="1200" b="1" i="0" dirty="0">
                          <a:solidFill>
                            <a:srgbClr val="FFFFFF"/>
                          </a:solidFill>
                          <a:effectLst/>
                          <a:latin typeface="Arial" panose="020B0604020202020204" pitchFamily="34" charset="0"/>
                        </a:rPr>
                        <a:t>​</a:t>
                      </a:r>
                      <a:endParaRPr lang="nb-NO" sz="1800" b="1" i="0" dirty="0">
                        <a:solidFill>
                          <a:srgbClr val="FFFFFF"/>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34138" cap="flat" cmpd="sng" algn="ctr">
                      <a:solidFill>
                        <a:srgbClr val="FFFFFF"/>
                      </a:solidFill>
                      <a:prstDash val="solid"/>
                      <a:round/>
                      <a:headEnd type="none" w="med" len="med"/>
                      <a:tailEnd type="none" w="med" len="med"/>
                    </a:lnB>
                    <a:solidFill>
                      <a:srgbClr val="005E58"/>
                    </a:solidFill>
                  </a:tcPr>
                </a:tc>
                <a:tc>
                  <a:txBody>
                    <a:bodyPr/>
                    <a:lstStyle/>
                    <a:p>
                      <a:pPr algn="ctr" fontAlgn="base"/>
                      <a:r>
                        <a:rPr lang="nb-NO" sz="1200" b="1" i="0" dirty="0">
                          <a:solidFill>
                            <a:srgbClr val="FFFFFF"/>
                          </a:solidFill>
                          <a:effectLst/>
                          <a:latin typeface="Arial" panose="020B0604020202020204" pitchFamily="34" charset="0"/>
                        </a:rPr>
                        <a:t>Go /​</a:t>
                      </a:r>
                      <a:br>
                        <a:rPr lang="nb-NO" sz="1200" b="1" i="0" dirty="0">
                          <a:solidFill>
                            <a:srgbClr val="FFFFFF"/>
                          </a:solidFill>
                          <a:effectLst/>
                          <a:latin typeface="Arial" panose="020B0604020202020204" pitchFamily="34" charset="0"/>
                        </a:rPr>
                      </a:br>
                      <a:r>
                        <a:rPr lang="nb-NO" sz="1200" b="1" i="0" dirty="0">
                          <a:solidFill>
                            <a:srgbClr val="FFFFFF"/>
                          </a:solidFill>
                          <a:effectLst/>
                          <a:latin typeface="Arial" panose="020B0604020202020204" pitchFamily="34" charset="0"/>
                        </a:rPr>
                        <a:t>No </a:t>
                      </a:r>
                      <a:r>
                        <a:rPr lang="nb-NO" sz="1200" b="1" i="0" dirty="0" err="1">
                          <a:solidFill>
                            <a:srgbClr val="FFFFFF"/>
                          </a:solidFill>
                          <a:effectLst/>
                          <a:latin typeface="Arial" panose="020B0604020202020204" pitchFamily="34" charset="0"/>
                        </a:rPr>
                        <a:t>go</a:t>
                      </a:r>
                      <a:r>
                        <a:rPr lang="nb-NO" sz="1200" b="1" i="0" dirty="0">
                          <a:solidFill>
                            <a:srgbClr val="FFFFFF"/>
                          </a:solidFill>
                          <a:effectLst/>
                          <a:latin typeface="Arial" panose="020B0604020202020204" pitchFamily="34" charset="0"/>
                        </a:rPr>
                        <a:t>​</a:t>
                      </a:r>
                      <a:endParaRPr lang="nb-NO" sz="1800" b="1" i="0" dirty="0">
                        <a:solidFill>
                          <a:srgbClr val="FFFFFF"/>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34138" cap="flat" cmpd="sng" algn="ctr">
                      <a:solidFill>
                        <a:srgbClr val="FFFFFF"/>
                      </a:solidFill>
                      <a:prstDash val="solid"/>
                      <a:round/>
                      <a:headEnd type="none" w="med" len="med"/>
                      <a:tailEnd type="none" w="med" len="med"/>
                    </a:lnB>
                    <a:solidFill>
                      <a:srgbClr val="005E58"/>
                    </a:solidFill>
                  </a:tcPr>
                </a:tc>
                <a:tc>
                  <a:txBody>
                    <a:bodyPr/>
                    <a:lstStyle/>
                    <a:p>
                      <a:pPr algn="ctr" fontAlgn="base"/>
                      <a:r>
                        <a:rPr lang="nb-NO" sz="1200" b="1" i="0" dirty="0" err="1">
                          <a:solidFill>
                            <a:srgbClr val="FFFFFF"/>
                          </a:solidFill>
                          <a:effectLst/>
                          <a:latin typeface="Arial" panose="020B0604020202020204" pitchFamily="34" charset="0"/>
                        </a:rPr>
                        <a:t>Abrechenbar</a:t>
                      </a:r>
                      <a:r>
                        <a:rPr lang="nb-NO" sz="1200" b="1" i="0" dirty="0">
                          <a:solidFill>
                            <a:srgbClr val="FFFFFF"/>
                          </a:solidFill>
                          <a:effectLst/>
                          <a:latin typeface="Arial" panose="020B0604020202020204" pitchFamily="34" charset="0"/>
                        </a:rPr>
                        <a:t>​</a:t>
                      </a:r>
                      <a:endParaRPr lang="nb-NO" sz="1800" b="1" i="0" dirty="0">
                        <a:solidFill>
                          <a:srgbClr val="FFFFFF"/>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34138" cap="flat" cmpd="sng" algn="ctr">
                      <a:solidFill>
                        <a:srgbClr val="FFFFFF"/>
                      </a:solidFill>
                      <a:prstDash val="solid"/>
                      <a:round/>
                      <a:headEnd type="none" w="med" len="med"/>
                      <a:tailEnd type="none" w="med" len="med"/>
                    </a:lnB>
                    <a:solidFill>
                      <a:srgbClr val="005E58"/>
                    </a:solidFill>
                  </a:tcPr>
                </a:tc>
                <a:extLst>
                  <a:ext uri="{0D108BD9-81ED-4DB2-BD59-A6C34878D82A}">
                    <a16:rowId xmlns:a16="http://schemas.microsoft.com/office/drawing/2014/main" val="1558824290"/>
                  </a:ext>
                </a:extLst>
              </a:tr>
              <a:tr h="289371">
                <a:tc>
                  <a:txBody>
                    <a:bodyPr/>
                    <a:lstStyle/>
                    <a:p>
                      <a:pPr algn="l" fontAlgn="base"/>
                      <a:r>
                        <a:rPr lang="en-US" sz="1200" b="0" i="0" dirty="0" err="1">
                          <a:solidFill>
                            <a:srgbClr val="2B2929"/>
                          </a:solidFill>
                          <a:effectLst/>
                          <a:latin typeface="Arial" panose="020B0604020202020204" pitchFamily="34" charset="0"/>
                        </a:rPr>
                        <a:t>Anforderungen</a:t>
                      </a:r>
                      <a:r>
                        <a:rPr lang="en-US" sz="1200" b="0" i="0" dirty="0">
                          <a:solidFill>
                            <a:srgbClr val="2B2929"/>
                          </a:solidFill>
                          <a:effectLst/>
                          <a:latin typeface="Arial" panose="020B0604020202020204" pitchFamily="34" charset="0"/>
                        </a:rPr>
                        <a:t> </a:t>
                      </a:r>
                      <a:r>
                        <a:rPr lang="en-US" sz="1200" b="0" i="0" dirty="0" err="1">
                          <a:solidFill>
                            <a:srgbClr val="2B2929"/>
                          </a:solidFill>
                          <a:effectLst/>
                          <a:latin typeface="Arial" panose="020B0604020202020204" pitchFamily="34" charset="0"/>
                        </a:rPr>
                        <a:t>klären</a:t>
                      </a:r>
                      <a:r>
                        <a:rPr lang="en-US" sz="1200" b="0" i="0" dirty="0">
                          <a:solidFill>
                            <a:srgbClr val="2B2929"/>
                          </a:solidFill>
                          <a:effectLst/>
                          <a:latin typeface="Arial" panose="020B0604020202020204" pitchFamily="34" charset="0"/>
                        </a:rPr>
                        <a:t> - </a:t>
                      </a:r>
                      <a:r>
                        <a:rPr lang="en-US" sz="1200" b="0" i="0" dirty="0" err="1">
                          <a:solidFill>
                            <a:srgbClr val="2B2929"/>
                          </a:solidFill>
                          <a:effectLst/>
                          <a:latin typeface="Arial" panose="020B0604020202020204" pitchFamily="34" charset="0"/>
                        </a:rPr>
                        <a:t>Projektziel</a:t>
                      </a:r>
                      <a:r>
                        <a:rPr lang="en-US" sz="1200" b="0" i="0" dirty="0">
                          <a:solidFill>
                            <a:srgbClr val="2B2929"/>
                          </a:solidFill>
                          <a:effectLst/>
                          <a:latin typeface="Arial" panose="020B0604020202020204" pitchFamily="34" charset="0"/>
                        </a:rPr>
                        <a:t>​</a:t>
                      </a:r>
                      <a:endParaRPr lang="en-US"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34138"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34138"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34138"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dirty="0">
                          <a:solidFill>
                            <a:srgbClr val="2B2929"/>
                          </a:solidFill>
                          <a:effectLst/>
                          <a:latin typeface="Arial" panose="020B0604020202020204" pitchFamily="34" charset="0"/>
                        </a:rPr>
                        <a:t>SO/XXX​</a:t>
                      </a:r>
                      <a:endParaRPr lang="nb-NO"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34138"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34138"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34138"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extLst>
                  <a:ext uri="{0D108BD9-81ED-4DB2-BD59-A6C34878D82A}">
                    <a16:rowId xmlns:a16="http://schemas.microsoft.com/office/drawing/2014/main" val="176805238"/>
                  </a:ext>
                </a:extLst>
              </a:tr>
              <a:tr h="482935">
                <a:tc>
                  <a:txBody>
                    <a:bodyPr/>
                    <a:lstStyle/>
                    <a:p>
                      <a:pPr algn="l" fontAlgn="base"/>
                      <a:r>
                        <a:rPr lang="en-US" sz="1200" b="0" i="0" dirty="0" err="1">
                          <a:solidFill>
                            <a:srgbClr val="2B2929"/>
                          </a:solidFill>
                          <a:effectLst/>
                          <a:latin typeface="Arial" panose="020B0604020202020204" pitchFamily="34" charset="0"/>
                        </a:rPr>
                        <a:t>Zusammenfassung</a:t>
                      </a:r>
                      <a:r>
                        <a:rPr lang="en-US" sz="1200" b="0" i="0" dirty="0">
                          <a:solidFill>
                            <a:srgbClr val="2B2929"/>
                          </a:solidFill>
                          <a:effectLst/>
                          <a:latin typeface="Arial" panose="020B0604020202020204" pitchFamily="34" charset="0"/>
                        </a:rPr>
                        <a:t> des </a:t>
                      </a:r>
                      <a:r>
                        <a:rPr lang="en-US" sz="1200" b="0" i="0" dirty="0" err="1">
                          <a:solidFill>
                            <a:srgbClr val="2B2929"/>
                          </a:solidFill>
                          <a:effectLst/>
                          <a:latin typeface="Arial" panose="020B0604020202020204" pitchFamily="34" charset="0"/>
                        </a:rPr>
                        <a:t>Vorhabens</a:t>
                      </a:r>
                      <a:r>
                        <a:rPr lang="en-US" sz="1200" b="0" i="0" dirty="0">
                          <a:solidFill>
                            <a:srgbClr val="2B2929"/>
                          </a:solidFill>
                          <a:effectLst/>
                          <a:latin typeface="Arial" panose="020B0604020202020204" pitchFamily="34" charset="0"/>
                        </a:rPr>
                        <a:t> und </a:t>
                      </a:r>
                      <a:r>
                        <a:rPr lang="en-US" sz="1200" b="0" i="0" dirty="0" err="1">
                          <a:solidFill>
                            <a:srgbClr val="2B2929"/>
                          </a:solidFill>
                          <a:effectLst/>
                          <a:latin typeface="Arial" panose="020B0604020202020204" pitchFamily="34" charset="0"/>
                        </a:rPr>
                        <a:t>Vorschlag</a:t>
                      </a:r>
                      <a:r>
                        <a:rPr lang="en-US" sz="1200" b="0" i="0" dirty="0">
                          <a:solidFill>
                            <a:srgbClr val="2B2929"/>
                          </a:solidFill>
                          <a:effectLst/>
                          <a:latin typeface="Arial" panose="020B0604020202020204" pitchFamily="34" charset="0"/>
                        </a:rPr>
                        <a:t> </a:t>
                      </a:r>
                      <a:r>
                        <a:rPr lang="en-US" sz="1200" b="0" i="0" dirty="0" err="1">
                          <a:solidFill>
                            <a:srgbClr val="2B2929"/>
                          </a:solidFill>
                          <a:effectLst/>
                          <a:latin typeface="Arial" panose="020B0604020202020204" pitchFamily="34" charset="0"/>
                        </a:rPr>
                        <a:t>für</a:t>
                      </a:r>
                      <a:r>
                        <a:rPr lang="en-US" sz="1200" b="0" i="0" dirty="0">
                          <a:solidFill>
                            <a:srgbClr val="2B2929"/>
                          </a:solidFill>
                          <a:effectLst/>
                          <a:latin typeface="Arial" panose="020B0604020202020204" pitchFamily="34" charset="0"/>
                        </a:rPr>
                        <a:t> </a:t>
                      </a:r>
                      <a:r>
                        <a:rPr lang="en-US" sz="1200" b="0" i="0" dirty="0" err="1">
                          <a:solidFill>
                            <a:srgbClr val="2B2929"/>
                          </a:solidFill>
                          <a:effectLst/>
                          <a:latin typeface="Arial" panose="020B0604020202020204" pitchFamily="34" charset="0"/>
                        </a:rPr>
                        <a:t>einen</a:t>
                      </a:r>
                      <a:r>
                        <a:rPr lang="en-US" sz="1200" b="0" i="0" dirty="0">
                          <a:solidFill>
                            <a:srgbClr val="2B2929"/>
                          </a:solidFill>
                          <a:effectLst/>
                          <a:latin typeface="Arial" panose="020B0604020202020204" pitchFamily="34" charset="0"/>
                        </a:rPr>
                        <a:t> </a:t>
                      </a:r>
                      <a:r>
                        <a:rPr lang="en-US" sz="1200" b="0" i="0" dirty="0" err="1">
                          <a:solidFill>
                            <a:srgbClr val="2B2929"/>
                          </a:solidFill>
                          <a:effectLst/>
                          <a:latin typeface="Arial" panose="020B0604020202020204" pitchFamily="34" charset="0"/>
                        </a:rPr>
                        <a:t>vorläufigen</a:t>
                      </a:r>
                      <a:r>
                        <a:rPr lang="en-US" sz="1200" b="0" i="0" dirty="0">
                          <a:solidFill>
                            <a:srgbClr val="2B2929"/>
                          </a:solidFill>
                          <a:effectLst/>
                          <a:latin typeface="Arial" panose="020B0604020202020204" pitchFamily="34" charset="0"/>
                        </a:rPr>
                        <a:t> </a:t>
                      </a:r>
                      <a:r>
                        <a:rPr lang="en-US" sz="1200" b="0" i="0" dirty="0" err="1">
                          <a:solidFill>
                            <a:srgbClr val="2B2929"/>
                          </a:solidFill>
                          <a:effectLst/>
                          <a:latin typeface="Arial" panose="020B0604020202020204" pitchFamily="34" charset="0"/>
                        </a:rPr>
                        <a:t>Aktivitätenplan</a:t>
                      </a:r>
                      <a:r>
                        <a:rPr lang="en-US" sz="1200" b="0" i="0" dirty="0">
                          <a:solidFill>
                            <a:srgbClr val="2B2929"/>
                          </a:solidFill>
                          <a:effectLst/>
                          <a:latin typeface="Arial" panose="020B0604020202020204" pitchFamily="34" charset="0"/>
                        </a:rPr>
                        <a:t>​</a:t>
                      </a:r>
                      <a:endParaRPr lang="en-US"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SO​</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extLst>
                  <a:ext uri="{0D108BD9-81ED-4DB2-BD59-A6C34878D82A}">
                    <a16:rowId xmlns:a16="http://schemas.microsoft.com/office/drawing/2014/main" val="2354965649"/>
                  </a:ext>
                </a:extLst>
              </a:tr>
              <a:tr h="676498">
                <a:tc>
                  <a:txBody>
                    <a:bodyPr/>
                    <a:lstStyle/>
                    <a:p>
                      <a:pPr algn="l" fontAlgn="base"/>
                      <a:r>
                        <a:rPr lang="de-DE" sz="1200" dirty="0"/>
                        <a:t>Workshop zur Erarbeitung von Prozessverbesserungen, KPIs, Integrationspunkten, technischen Klärungen, Risiken und Erfolgsfaktoren</a:t>
                      </a:r>
                      <a:endParaRPr lang="en-US"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dirty="0">
                          <a:solidFill>
                            <a:srgbClr val="2B2929"/>
                          </a:solidFill>
                          <a:effectLst/>
                          <a:latin typeface="Arial" panose="020B0604020202020204" pitchFamily="34" charset="0"/>
                        </a:rPr>
                        <a:t>SO/XXX​</a:t>
                      </a:r>
                      <a:endParaRPr lang="nb-NO"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extLst>
                  <a:ext uri="{0D108BD9-81ED-4DB2-BD59-A6C34878D82A}">
                    <a16:rowId xmlns:a16="http://schemas.microsoft.com/office/drawing/2014/main" val="3254568290"/>
                  </a:ext>
                </a:extLst>
              </a:tr>
              <a:tr h="289371">
                <a:tc>
                  <a:txBody>
                    <a:bodyPr/>
                    <a:lstStyle/>
                    <a:p>
                      <a:pPr algn="l" fontAlgn="base"/>
                      <a:r>
                        <a:rPr lang="en-US" sz="1200" b="0" i="0" dirty="0" err="1">
                          <a:solidFill>
                            <a:srgbClr val="2B2929"/>
                          </a:solidFill>
                          <a:effectLst/>
                          <a:latin typeface="Arial" panose="020B0604020202020204" pitchFamily="34" charset="0"/>
                        </a:rPr>
                        <a:t>Zusammenfassung</a:t>
                      </a:r>
                      <a:r>
                        <a:rPr lang="en-US" sz="1200" b="0" i="0" dirty="0">
                          <a:solidFill>
                            <a:srgbClr val="2B2929"/>
                          </a:solidFill>
                          <a:effectLst/>
                          <a:latin typeface="Arial" panose="020B0604020202020204" pitchFamily="34" charset="0"/>
                        </a:rPr>
                        <a:t> der </a:t>
                      </a:r>
                      <a:r>
                        <a:rPr lang="en-US" sz="1200" b="0" i="0" dirty="0" err="1">
                          <a:solidFill>
                            <a:srgbClr val="2B2929"/>
                          </a:solidFill>
                          <a:effectLst/>
                          <a:latin typeface="Arial" panose="020B0604020202020204" pitchFamily="34" charset="0"/>
                        </a:rPr>
                        <a:t>Ergebnisse</a:t>
                      </a:r>
                      <a:r>
                        <a:rPr lang="en-US" sz="1200" b="0" i="0" dirty="0">
                          <a:solidFill>
                            <a:srgbClr val="2B2929"/>
                          </a:solidFill>
                          <a:effectLst/>
                          <a:latin typeface="Arial" panose="020B0604020202020204" pitchFamily="34" charset="0"/>
                        </a:rPr>
                        <a:t> des Workshops​</a:t>
                      </a:r>
                      <a:endParaRPr lang="en-US"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SO​</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tc>
                  <a:txBody>
                    <a:bodyPr/>
                    <a:lstStyle/>
                    <a:p>
                      <a:pPr algn="ctr" fontAlgn="base"/>
                      <a:r>
                        <a:rPr lang="nb-NO" sz="1200" b="0" i="0">
                          <a:solidFill>
                            <a:srgbClr val="2B2929"/>
                          </a:solidFill>
                          <a:effectLst/>
                          <a:latin typeface="Arial" panose="020B0604020202020204" pitchFamily="34" charset="0"/>
                        </a:rPr>
                        <a:t>*​</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extLst>
                  <a:ext uri="{0D108BD9-81ED-4DB2-BD59-A6C34878D82A}">
                    <a16:rowId xmlns:a16="http://schemas.microsoft.com/office/drawing/2014/main" val="2863640930"/>
                  </a:ext>
                </a:extLst>
              </a:tr>
              <a:tr h="289371">
                <a:tc>
                  <a:txBody>
                    <a:bodyPr/>
                    <a:lstStyle/>
                    <a:p>
                      <a:pPr algn="l" fontAlgn="base"/>
                      <a:r>
                        <a:rPr lang="en-US" sz="1200" b="0" i="0" dirty="0" err="1">
                          <a:solidFill>
                            <a:srgbClr val="2B2929"/>
                          </a:solidFill>
                          <a:effectLst/>
                          <a:latin typeface="Arial" panose="020B0604020202020204" pitchFamily="34" charset="0"/>
                        </a:rPr>
                        <a:t>Abnahme</a:t>
                      </a:r>
                      <a:r>
                        <a:rPr lang="en-US" sz="1200" b="0" i="0" dirty="0">
                          <a:solidFill>
                            <a:srgbClr val="2B2929"/>
                          </a:solidFill>
                          <a:effectLst/>
                          <a:latin typeface="Arial" panose="020B0604020202020204" pitchFamily="34" charset="0"/>
                        </a:rPr>
                        <a:t> des Workshop-</a:t>
                      </a:r>
                      <a:r>
                        <a:rPr lang="en-US" sz="1200" b="0" i="0" dirty="0" err="1">
                          <a:solidFill>
                            <a:srgbClr val="2B2929"/>
                          </a:solidFill>
                          <a:effectLst/>
                          <a:latin typeface="Arial" panose="020B0604020202020204" pitchFamily="34" charset="0"/>
                        </a:rPr>
                        <a:t>Protokolls</a:t>
                      </a:r>
                      <a:r>
                        <a:rPr lang="en-US" sz="1200" b="0" i="0" dirty="0">
                          <a:solidFill>
                            <a:srgbClr val="2B2929"/>
                          </a:solidFill>
                          <a:effectLst/>
                          <a:latin typeface="Arial" panose="020B0604020202020204" pitchFamily="34" charset="0"/>
                        </a:rPr>
                        <a:t> und des </a:t>
                      </a:r>
                      <a:r>
                        <a:rPr lang="en-US" sz="1200" b="0" i="0" dirty="0" err="1">
                          <a:solidFill>
                            <a:srgbClr val="2B2929"/>
                          </a:solidFill>
                          <a:effectLst/>
                          <a:latin typeface="Arial" panose="020B0604020202020204" pitchFamily="34" charset="0"/>
                        </a:rPr>
                        <a:t>weiteren</a:t>
                      </a:r>
                      <a:r>
                        <a:rPr lang="en-US" sz="1200" b="0" i="0" dirty="0">
                          <a:solidFill>
                            <a:srgbClr val="2B2929"/>
                          </a:solidFill>
                          <a:effectLst/>
                          <a:latin typeface="Arial" panose="020B0604020202020204" pitchFamily="34" charset="0"/>
                        </a:rPr>
                        <a:t> </a:t>
                      </a:r>
                      <a:r>
                        <a:rPr lang="en-US" sz="1200" b="0" i="0" dirty="0" err="1">
                          <a:solidFill>
                            <a:srgbClr val="2B2929"/>
                          </a:solidFill>
                          <a:effectLst/>
                          <a:latin typeface="Arial" panose="020B0604020202020204" pitchFamily="34" charset="0"/>
                        </a:rPr>
                        <a:t>Vorgehens</a:t>
                      </a:r>
                      <a:r>
                        <a:rPr lang="en-US" sz="1200" b="0" i="0" dirty="0">
                          <a:solidFill>
                            <a:srgbClr val="2B2929"/>
                          </a:solidFill>
                          <a:effectLst/>
                          <a:latin typeface="Arial" panose="020B0604020202020204" pitchFamily="34" charset="0"/>
                        </a:rPr>
                        <a:t>​</a:t>
                      </a:r>
                      <a:endParaRPr lang="en-US"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extLst>
                  <a:ext uri="{0D108BD9-81ED-4DB2-BD59-A6C34878D82A}">
                    <a16:rowId xmlns:a16="http://schemas.microsoft.com/office/drawing/2014/main" val="741355812"/>
                  </a:ext>
                </a:extLst>
              </a:tr>
              <a:tr h="289371">
                <a:tc>
                  <a:txBody>
                    <a:bodyPr/>
                    <a:lstStyle/>
                    <a:p>
                      <a:pPr algn="l" fontAlgn="base"/>
                      <a:r>
                        <a:rPr lang="en-US" sz="1200" b="0" i="0" dirty="0" err="1">
                          <a:solidFill>
                            <a:srgbClr val="2B2929"/>
                          </a:solidFill>
                          <a:effectLst/>
                          <a:latin typeface="Arial" panose="020B0604020202020204" pitchFamily="34" charset="0"/>
                        </a:rPr>
                        <a:t>Präsentation</a:t>
                      </a:r>
                      <a:r>
                        <a:rPr lang="en-US" sz="1200" b="0" i="0" dirty="0">
                          <a:solidFill>
                            <a:srgbClr val="2B2929"/>
                          </a:solidFill>
                          <a:effectLst/>
                          <a:latin typeface="Arial" panose="020B0604020202020204" pitchFamily="34" charset="0"/>
                        </a:rPr>
                        <a:t> des </a:t>
                      </a:r>
                      <a:r>
                        <a:rPr lang="en-US" sz="1200" b="0" i="0" dirty="0" err="1">
                          <a:solidFill>
                            <a:srgbClr val="2B2929"/>
                          </a:solidFill>
                          <a:effectLst/>
                          <a:latin typeface="Arial" panose="020B0604020202020204" pitchFamily="34" charset="0"/>
                        </a:rPr>
                        <a:t>vorläufigen</a:t>
                      </a:r>
                      <a:r>
                        <a:rPr lang="en-US" sz="1200" b="0" i="0" dirty="0">
                          <a:solidFill>
                            <a:srgbClr val="2B2929"/>
                          </a:solidFill>
                          <a:effectLst/>
                          <a:latin typeface="Arial" panose="020B0604020202020204" pitchFamily="34" charset="0"/>
                        </a:rPr>
                        <a:t> </a:t>
                      </a:r>
                      <a:r>
                        <a:rPr lang="en-US" sz="1200" b="0" i="0" dirty="0" err="1">
                          <a:solidFill>
                            <a:srgbClr val="2B2929"/>
                          </a:solidFill>
                          <a:effectLst/>
                          <a:latin typeface="Arial" panose="020B0604020202020204" pitchFamily="34" charset="0"/>
                        </a:rPr>
                        <a:t>Lösungskonzeptes</a:t>
                      </a:r>
                      <a:r>
                        <a:rPr lang="en-US" sz="1200" b="0" i="0" dirty="0">
                          <a:solidFill>
                            <a:srgbClr val="2B2929"/>
                          </a:solidFill>
                          <a:effectLst/>
                          <a:latin typeface="Arial" panose="020B0604020202020204" pitchFamily="34" charset="0"/>
                        </a:rPr>
                        <a:t> / Demo​</a:t>
                      </a:r>
                      <a:endParaRPr lang="en-US"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SO​</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tc>
                  <a:txBody>
                    <a:bodyPr/>
                    <a:lstStyle/>
                    <a:p>
                      <a:pPr algn="ctr" fontAlgn="base"/>
                      <a:r>
                        <a:rPr lang="nb-NO" sz="1200" b="0" i="0">
                          <a:solidFill>
                            <a:srgbClr val="2B2929"/>
                          </a:solidFill>
                          <a:effectLst/>
                          <a:latin typeface="Arial" panose="020B0604020202020204" pitchFamily="34" charset="0"/>
                        </a:rPr>
                        <a:t>*​</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extLst>
                  <a:ext uri="{0D108BD9-81ED-4DB2-BD59-A6C34878D82A}">
                    <a16:rowId xmlns:a16="http://schemas.microsoft.com/office/drawing/2014/main" val="662405320"/>
                  </a:ext>
                </a:extLst>
              </a:tr>
              <a:tr h="289371">
                <a:tc>
                  <a:txBody>
                    <a:bodyPr/>
                    <a:lstStyle/>
                    <a:p>
                      <a:pPr algn="l" fontAlgn="base"/>
                      <a:r>
                        <a:rPr lang="en-US" sz="1200" b="0" i="0" dirty="0" err="1">
                          <a:solidFill>
                            <a:srgbClr val="2B2929"/>
                          </a:solidFill>
                          <a:effectLst/>
                          <a:latin typeface="Arial" panose="020B0604020202020204" pitchFamily="34" charset="0"/>
                        </a:rPr>
                        <a:t>Besuch</a:t>
                      </a:r>
                      <a:r>
                        <a:rPr lang="en-US" sz="1200" b="0" i="0" dirty="0">
                          <a:solidFill>
                            <a:srgbClr val="2B2929"/>
                          </a:solidFill>
                          <a:effectLst/>
                          <a:latin typeface="Arial" panose="020B0604020202020204" pitchFamily="34" charset="0"/>
                        </a:rPr>
                        <a:t> / Kontakt </a:t>
                      </a:r>
                      <a:r>
                        <a:rPr lang="en-US" sz="1200" b="0" i="0" dirty="0" err="1">
                          <a:solidFill>
                            <a:srgbClr val="2B2929"/>
                          </a:solidFill>
                          <a:effectLst/>
                          <a:latin typeface="Arial" panose="020B0604020202020204" pitchFamily="34" charset="0"/>
                        </a:rPr>
                        <a:t>Referenzkunde</a:t>
                      </a:r>
                      <a:r>
                        <a:rPr lang="en-US" sz="1200" b="0" i="0" dirty="0">
                          <a:solidFill>
                            <a:srgbClr val="2B2929"/>
                          </a:solidFill>
                          <a:effectLst/>
                          <a:latin typeface="Arial" panose="020B0604020202020204" pitchFamily="34" charset="0"/>
                        </a:rPr>
                        <a:t>​</a:t>
                      </a:r>
                      <a:endParaRPr lang="en-US"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dirty="0">
                          <a:solidFill>
                            <a:srgbClr val="2B2929"/>
                          </a:solidFill>
                          <a:effectLst/>
                          <a:latin typeface="Arial" panose="020B0604020202020204" pitchFamily="34" charset="0"/>
                        </a:rPr>
                        <a:t>SO/XXX​</a:t>
                      </a:r>
                      <a:endParaRPr lang="nb-NO"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extLst>
                  <a:ext uri="{0D108BD9-81ED-4DB2-BD59-A6C34878D82A}">
                    <a16:rowId xmlns:a16="http://schemas.microsoft.com/office/drawing/2014/main" val="2930559694"/>
                  </a:ext>
                </a:extLst>
              </a:tr>
              <a:tr h="289371">
                <a:tc>
                  <a:txBody>
                    <a:bodyPr/>
                    <a:lstStyle/>
                    <a:p>
                      <a:pPr algn="l" fontAlgn="base"/>
                      <a:r>
                        <a:rPr lang="en-US" sz="1200" b="0" i="0" dirty="0" err="1">
                          <a:solidFill>
                            <a:srgbClr val="2B2929"/>
                          </a:solidFill>
                          <a:effectLst/>
                          <a:latin typeface="Arial" panose="020B0604020202020204" pitchFamily="34" charset="0"/>
                        </a:rPr>
                        <a:t>Implementierungsplan</a:t>
                      </a:r>
                      <a:r>
                        <a:rPr lang="en-US" sz="1200" b="0" i="0" dirty="0">
                          <a:solidFill>
                            <a:srgbClr val="2B2929"/>
                          </a:solidFill>
                          <a:effectLst/>
                          <a:latin typeface="Arial" panose="020B0604020202020204" pitchFamily="34" charset="0"/>
                        </a:rPr>
                        <a:t> </a:t>
                      </a:r>
                      <a:r>
                        <a:rPr lang="en-US" sz="1200" b="0" i="0" dirty="0" err="1">
                          <a:solidFill>
                            <a:srgbClr val="2B2929"/>
                          </a:solidFill>
                          <a:effectLst/>
                          <a:latin typeface="Arial" panose="020B0604020202020204" pitchFamily="34" charset="0"/>
                        </a:rPr>
                        <a:t>genehmigt</a:t>
                      </a:r>
                      <a:r>
                        <a:rPr lang="en-US" sz="1200" b="0" i="0" dirty="0">
                          <a:solidFill>
                            <a:srgbClr val="2B2929"/>
                          </a:solidFill>
                          <a:effectLst/>
                          <a:latin typeface="Arial" panose="020B0604020202020204" pitchFamily="34" charset="0"/>
                        </a:rPr>
                        <a:t> </a:t>
                      </a:r>
                      <a:r>
                        <a:rPr lang="en-US" sz="1200" b="0" i="0" dirty="0" err="1">
                          <a:solidFill>
                            <a:srgbClr val="2B2929"/>
                          </a:solidFill>
                          <a:effectLst/>
                          <a:latin typeface="Arial" panose="020B0604020202020204" pitchFamily="34" charset="0"/>
                        </a:rPr>
                        <a:t>durch</a:t>
                      </a:r>
                      <a:r>
                        <a:rPr lang="en-US" sz="1200" b="0" i="0" dirty="0">
                          <a:solidFill>
                            <a:srgbClr val="2B2929"/>
                          </a:solidFill>
                          <a:effectLst/>
                          <a:latin typeface="Arial" panose="020B0604020202020204" pitchFamily="34" charset="0"/>
                        </a:rPr>
                        <a:t> IT​</a:t>
                      </a:r>
                      <a:endParaRPr lang="en-US"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tc>
                  <a:txBody>
                    <a:bodyPr/>
                    <a:lstStyle/>
                    <a:p>
                      <a:pPr algn="ctr" fontAlgn="base"/>
                      <a:r>
                        <a:rPr lang="nb-NO" sz="1200" b="0" i="0">
                          <a:solidFill>
                            <a:srgbClr val="2B2929"/>
                          </a:solidFill>
                          <a:effectLst/>
                          <a:latin typeface="Arial" panose="020B0604020202020204" pitchFamily="34" charset="0"/>
                        </a:rPr>
                        <a:t>*​</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extLst>
                  <a:ext uri="{0D108BD9-81ED-4DB2-BD59-A6C34878D82A}">
                    <a16:rowId xmlns:a16="http://schemas.microsoft.com/office/drawing/2014/main" val="361263442"/>
                  </a:ext>
                </a:extLst>
              </a:tr>
              <a:tr h="289371">
                <a:tc>
                  <a:txBody>
                    <a:bodyPr/>
                    <a:lstStyle/>
                    <a:p>
                      <a:pPr algn="l" fontAlgn="base"/>
                      <a:r>
                        <a:rPr lang="en-US" sz="1200" b="0" i="0" dirty="0" err="1">
                          <a:solidFill>
                            <a:srgbClr val="2B2929"/>
                          </a:solidFill>
                          <a:effectLst/>
                          <a:latin typeface="Arial" panose="020B0604020202020204" pitchFamily="34" charset="0"/>
                        </a:rPr>
                        <a:t>Bewilligung</a:t>
                      </a:r>
                      <a:r>
                        <a:rPr lang="en-US" sz="1200" b="0" i="0" dirty="0">
                          <a:solidFill>
                            <a:srgbClr val="2B2929"/>
                          </a:solidFill>
                          <a:effectLst/>
                          <a:latin typeface="Arial" panose="020B0604020202020204" pitchFamily="34" charset="0"/>
                        </a:rPr>
                        <a:t> der </a:t>
                      </a:r>
                      <a:r>
                        <a:rPr lang="en-US" sz="1200" b="0" i="0" dirty="0" err="1">
                          <a:solidFill>
                            <a:srgbClr val="2B2929"/>
                          </a:solidFill>
                          <a:effectLst/>
                          <a:latin typeface="Arial" panose="020B0604020202020204" pitchFamily="34" charset="0"/>
                        </a:rPr>
                        <a:t>juristischen</a:t>
                      </a:r>
                      <a:r>
                        <a:rPr lang="en-US" sz="1200" b="0" i="0" dirty="0">
                          <a:solidFill>
                            <a:srgbClr val="2B2929"/>
                          </a:solidFill>
                          <a:effectLst/>
                          <a:latin typeface="Arial" panose="020B0604020202020204" pitchFamily="34" charset="0"/>
                        </a:rPr>
                        <a:t> </a:t>
                      </a:r>
                      <a:r>
                        <a:rPr lang="en-US" sz="1200" b="0" i="0" dirty="0" err="1">
                          <a:solidFill>
                            <a:srgbClr val="2B2929"/>
                          </a:solidFill>
                          <a:effectLst/>
                          <a:latin typeface="Arial" panose="020B0604020202020204" pitchFamily="34" charset="0"/>
                        </a:rPr>
                        <a:t>Rahmenbedingungen</a:t>
                      </a:r>
                      <a:r>
                        <a:rPr lang="en-US" sz="1200" b="0" i="0" dirty="0">
                          <a:solidFill>
                            <a:srgbClr val="2B2929"/>
                          </a:solidFill>
                          <a:effectLst/>
                          <a:latin typeface="Arial" panose="020B0604020202020204" pitchFamily="34" charset="0"/>
                        </a:rPr>
                        <a:t>​</a:t>
                      </a:r>
                      <a:endParaRPr lang="en-US"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extLst>
                  <a:ext uri="{0D108BD9-81ED-4DB2-BD59-A6C34878D82A}">
                    <a16:rowId xmlns:a16="http://schemas.microsoft.com/office/drawing/2014/main" val="1669154625"/>
                  </a:ext>
                </a:extLst>
              </a:tr>
              <a:tr h="289371">
                <a:tc>
                  <a:txBody>
                    <a:bodyPr/>
                    <a:lstStyle/>
                    <a:p>
                      <a:pPr algn="l" fontAlgn="base"/>
                      <a:r>
                        <a:rPr lang="en-US" sz="1200" b="0" i="0" dirty="0" err="1">
                          <a:solidFill>
                            <a:srgbClr val="2B2929"/>
                          </a:solidFill>
                          <a:effectLst/>
                          <a:latin typeface="Arial" panose="020B0604020202020204" pitchFamily="34" charset="0"/>
                        </a:rPr>
                        <a:t>Angebotspräsentation</a:t>
                      </a:r>
                      <a:r>
                        <a:rPr lang="en-US" sz="1200" b="0" i="0" dirty="0">
                          <a:solidFill>
                            <a:srgbClr val="2B2929"/>
                          </a:solidFill>
                          <a:effectLst/>
                          <a:latin typeface="Arial" panose="020B0604020202020204" pitchFamily="34" charset="0"/>
                        </a:rPr>
                        <a:t> / </a:t>
                      </a:r>
                      <a:r>
                        <a:rPr lang="en-US" sz="1200" b="0" i="0" dirty="0" err="1">
                          <a:solidFill>
                            <a:srgbClr val="2B2929"/>
                          </a:solidFill>
                          <a:effectLst/>
                          <a:latin typeface="Arial" panose="020B0604020202020204" pitchFamily="34" charset="0"/>
                        </a:rPr>
                        <a:t>Lösungsvorschlag</a:t>
                      </a:r>
                      <a:r>
                        <a:rPr lang="en-US" sz="1200" b="0" i="0" dirty="0">
                          <a:solidFill>
                            <a:srgbClr val="2B2929"/>
                          </a:solidFill>
                          <a:effectLst/>
                          <a:latin typeface="Arial" panose="020B0604020202020204" pitchFamily="34" charset="0"/>
                        </a:rPr>
                        <a:t>​</a:t>
                      </a:r>
                      <a:endParaRPr lang="en-US"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SO​</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tc>
                  <a:txBody>
                    <a:bodyPr/>
                    <a:lstStyle/>
                    <a:p>
                      <a:pPr algn="ctr" fontAlgn="base"/>
                      <a:r>
                        <a:rPr lang="nb-NO" sz="1200" b="0" i="0">
                          <a:solidFill>
                            <a:srgbClr val="2B2929"/>
                          </a:solidFill>
                          <a:effectLst/>
                          <a:latin typeface="Arial" panose="020B0604020202020204" pitchFamily="34" charset="0"/>
                        </a:rPr>
                        <a:t>*​</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E7EAEA"/>
                    </a:solidFill>
                  </a:tcPr>
                </a:tc>
                <a:extLst>
                  <a:ext uri="{0D108BD9-81ED-4DB2-BD59-A6C34878D82A}">
                    <a16:rowId xmlns:a16="http://schemas.microsoft.com/office/drawing/2014/main" val="249550819"/>
                  </a:ext>
                </a:extLst>
              </a:tr>
              <a:tr h="289371">
                <a:tc>
                  <a:txBody>
                    <a:bodyPr/>
                    <a:lstStyle/>
                    <a:p>
                      <a:pPr algn="l" fontAlgn="base"/>
                      <a:r>
                        <a:rPr lang="en-US" sz="1200" b="0" i="0" dirty="0" err="1">
                          <a:solidFill>
                            <a:srgbClr val="2B2929"/>
                          </a:solidFill>
                          <a:effectLst/>
                          <a:latin typeface="Arial" panose="020B0604020202020204" pitchFamily="34" charset="0"/>
                        </a:rPr>
                        <a:t>Vertragsunterzeichnung</a:t>
                      </a:r>
                      <a:endParaRPr lang="en-US"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XX​</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dirty="0">
                          <a:solidFill>
                            <a:srgbClr val="2B2929"/>
                          </a:solidFill>
                          <a:effectLst/>
                          <a:latin typeface="Arial" panose="020B0604020202020204" pitchFamily="34" charset="0"/>
                        </a:rPr>
                        <a:t>SUO/XXX​</a:t>
                      </a:r>
                      <a:endParaRPr lang="nb-NO" sz="1800" b="0" i="0" dirty="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base"/>
                      <a:r>
                        <a:rPr lang="nb-NO" sz="1200" b="0" i="0">
                          <a:solidFill>
                            <a:srgbClr val="2B2929"/>
                          </a:solidFill>
                          <a:effectLst/>
                          <a:latin typeface="Arial" panose="020B0604020202020204" pitchFamily="34" charset="0"/>
                        </a:rPr>
                        <a:t>*​</a:t>
                      </a:r>
                      <a:endParaRPr lang="nb-NO" sz="1800" b="0" i="0">
                        <a:solidFill>
                          <a:srgbClr val="2B2929"/>
                        </a:solidFill>
                        <a:effectLst/>
                      </a:endParaRP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tc>
                  <a:txBody>
                    <a:bodyPr/>
                    <a:lstStyle/>
                    <a:p>
                      <a:pPr algn="ctr" fontAlgn="auto"/>
                      <a:r>
                        <a:rPr lang="nb-NO" sz="1200" b="0" i="0" dirty="0">
                          <a:solidFill>
                            <a:srgbClr val="000000"/>
                          </a:solidFill>
                          <a:effectLst/>
                          <a:latin typeface="Arial" panose="020B0604020202020204" pitchFamily="34" charset="0"/>
                        </a:rPr>
                        <a:t>​</a:t>
                      </a:r>
                    </a:p>
                  </a:txBody>
                  <a:tcPr marL="90519" marR="90519" marT="45260" marB="45260">
                    <a:lnL w="11377" cap="flat" cmpd="sng" algn="ctr">
                      <a:solidFill>
                        <a:srgbClr val="FFFFFF"/>
                      </a:solidFill>
                      <a:prstDash val="solid"/>
                      <a:round/>
                      <a:headEnd type="none" w="med" len="med"/>
                      <a:tailEnd type="none" w="med" len="med"/>
                    </a:lnL>
                    <a:lnR w="11377" cap="flat" cmpd="sng" algn="ctr">
                      <a:solidFill>
                        <a:srgbClr val="FFFFFF"/>
                      </a:solidFill>
                      <a:prstDash val="solid"/>
                      <a:round/>
                      <a:headEnd type="none" w="med" len="med"/>
                      <a:tailEnd type="none" w="med" len="med"/>
                    </a:lnR>
                    <a:lnT w="11377" cap="flat" cmpd="sng" algn="ctr">
                      <a:solidFill>
                        <a:srgbClr val="FFFFFF"/>
                      </a:solidFill>
                      <a:prstDash val="solid"/>
                      <a:round/>
                      <a:headEnd type="none" w="med" len="med"/>
                      <a:tailEnd type="none" w="med" len="med"/>
                    </a:lnT>
                    <a:lnB w="11377" cap="flat" cmpd="sng" algn="ctr">
                      <a:solidFill>
                        <a:srgbClr val="FFFFFF"/>
                      </a:solidFill>
                      <a:prstDash val="solid"/>
                      <a:round/>
                      <a:headEnd type="none" w="med" len="med"/>
                      <a:tailEnd type="none" w="med" len="med"/>
                    </a:lnB>
                    <a:solidFill>
                      <a:srgbClr val="CBD2D1"/>
                    </a:solidFill>
                  </a:tcPr>
                </a:tc>
                <a:extLst>
                  <a:ext uri="{0D108BD9-81ED-4DB2-BD59-A6C34878D82A}">
                    <a16:rowId xmlns:a16="http://schemas.microsoft.com/office/drawing/2014/main" val="3182218633"/>
                  </a:ext>
                </a:extLst>
              </a:tr>
            </a:tbl>
          </a:graphicData>
        </a:graphic>
      </p:graphicFrame>
      <p:sp>
        <p:nvSpPr>
          <p:cNvPr id="5" name="Title 4">
            <a:extLst>
              <a:ext uri="{FF2B5EF4-FFF2-40B4-BE49-F238E27FC236}">
                <a16:creationId xmlns:a16="http://schemas.microsoft.com/office/drawing/2014/main" id="{B9116C3C-0D83-423B-87E7-7ADF0EE81CEF}"/>
              </a:ext>
            </a:extLst>
          </p:cNvPr>
          <p:cNvSpPr>
            <a:spLocks noGrp="1"/>
          </p:cNvSpPr>
          <p:nvPr>
            <p:ph type="title"/>
          </p:nvPr>
        </p:nvSpPr>
        <p:spPr/>
        <p:txBody>
          <a:bodyPr>
            <a:normAutofit/>
          </a:bodyPr>
          <a:lstStyle/>
          <a:p>
            <a:r>
              <a:rPr lang="en-US" dirty="0" err="1"/>
              <a:t>Aktivitäten</a:t>
            </a:r>
            <a:r>
              <a:rPr lang="en-US" dirty="0"/>
              <a:t> </a:t>
            </a:r>
            <a:r>
              <a:rPr lang="en-US" dirty="0" err="1"/>
              <a:t>schon</a:t>
            </a:r>
            <a:r>
              <a:rPr lang="en-US" dirty="0"/>
              <a:t> </a:t>
            </a:r>
            <a:r>
              <a:rPr lang="en-US" dirty="0" err="1"/>
              <a:t>jetzt</a:t>
            </a:r>
            <a:r>
              <a:rPr lang="en-US" dirty="0"/>
              <a:t> </a:t>
            </a:r>
            <a:r>
              <a:rPr lang="en-US" dirty="0" err="1"/>
              <a:t>planen</a:t>
            </a:r>
            <a:endParaRPr lang="en-US" dirty="0"/>
          </a:p>
        </p:txBody>
      </p:sp>
      <p:graphicFrame>
        <p:nvGraphicFramePr>
          <p:cNvPr id="9" name="Table 8">
            <a:extLst>
              <a:ext uri="{FF2B5EF4-FFF2-40B4-BE49-F238E27FC236}">
                <a16:creationId xmlns:a16="http://schemas.microsoft.com/office/drawing/2014/main" id="{A543524A-1980-42D0-95CE-1BA23CD193F9}"/>
              </a:ext>
            </a:extLst>
          </p:cNvPr>
          <p:cNvGraphicFramePr>
            <a:graphicFrameLocks noGrp="1"/>
          </p:cNvGraphicFramePr>
          <p:nvPr>
            <p:extLst>
              <p:ext uri="{D42A27DB-BD31-4B8C-83A1-F6EECF244321}">
                <p14:modId xmlns:p14="http://schemas.microsoft.com/office/powerpoint/2010/main" val="3808066392"/>
              </p:ext>
            </p:extLst>
          </p:nvPr>
        </p:nvGraphicFramePr>
        <p:xfrm>
          <a:off x="926524" y="5840898"/>
          <a:ext cx="10463642" cy="775915"/>
        </p:xfrm>
        <a:graphic>
          <a:graphicData uri="http://schemas.openxmlformats.org/drawingml/2006/table">
            <a:tbl>
              <a:tblPr firstRow="1" firstCol="1"/>
              <a:tblGrid>
                <a:gridCol w="4733752">
                  <a:extLst>
                    <a:ext uri="{9D8B030D-6E8A-4147-A177-3AD203B41FA5}">
                      <a16:colId xmlns:a16="http://schemas.microsoft.com/office/drawing/2014/main" val="1178722236"/>
                    </a:ext>
                  </a:extLst>
                </a:gridCol>
                <a:gridCol w="966840">
                  <a:extLst>
                    <a:ext uri="{9D8B030D-6E8A-4147-A177-3AD203B41FA5}">
                      <a16:colId xmlns:a16="http://schemas.microsoft.com/office/drawing/2014/main" val="3603076134"/>
                    </a:ext>
                  </a:extLst>
                </a:gridCol>
                <a:gridCol w="4763050">
                  <a:extLst>
                    <a:ext uri="{9D8B030D-6E8A-4147-A177-3AD203B41FA5}">
                      <a16:colId xmlns:a16="http://schemas.microsoft.com/office/drawing/2014/main" val="194865732"/>
                    </a:ext>
                  </a:extLst>
                </a:gridCol>
              </a:tblGrid>
              <a:tr h="362656">
                <a:tc>
                  <a:txBody>
                    <a:bodyPr/>
                    <a:lstStyle/>
                    <a:p>
                      <a:pPr marL="0" marR="0">
                        <a:lnSpc>
                          <a:spcPct val="115000"/>
                        </a:lnSpc>
                        <a:spcBef>
                          <a:spcPts val="0"/>
                        </a:spcBef>
                        <a:spcAft>
                          <a:spcPts val="0"/>
                        </a:spcAft>
                      </a:pPr>
                      <a:r>
                        <a:rPr lang="en-US" sz="1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000" i="1" kern="1200" dirty="0">
                          <a:solidFill>
                            <a:srgbClr val="000000"/>
                          </a:solidFill>
                          <a:effectLst/>
                          <a:latin typeface="Arial" panose="020B0604020202020204" pitchFamily="34" charset="0"/>
                          <a:cs typeface="Arial" panose="020B0604020202020204" pitchFamily="34" charset="0"/>
                        </a:rPr>
                        <a:t>Zeigt eine gemeinsame „</a:t>
                      </a:r>
                      <a:r>
                        <a:rPr lang="de-DE" sz="1000" i="1" kern="1200" dirty="0" err="1">
                          <a:solidFill>
                            <a:srgbClr val="000000"/>
                          </a:solidFill>
                          <a:effectLst/>
                          <a:latin typeface="Arial" panose="020B0604020202020204" pitchFamily="34" charset="0"/>
                          <a:cs typeface="Arial" panose="020B0604020202020204" pitchFamily="34" charset="0"/>
                        </a:rPr>
                        <a:t>go</a:t>
                      </a:r>
                      <a:r>
                        <a:rPr lang="de-DE" sz="1000" i="1" kern="1200" dirty="0">
                          <a:solidFill>
                            <a:srgbClr val="000000"/>
                          </a:solidFill>
                          <a:effectLst/>
                          <a:latin typeface="Arial" panose="020B0604020202020204" pitchFamily="34" charset="0"/>
                          <a:cs typeface="Arial" panose="020B0604020202020204" pitchFamily="34" charset="0"/>
                        </a:rPr>
                        <a:t>/</a:t>
                      </a:r>
                      <a:r>
                        <a:rPr lang="de-DE" sz="1000" i="1" kern="1200" dirty="0" err="1">
                          <a:solidFill>
                            <a:srgbClr val="000000"/>
                          </a:solidFill>
                          <a:effectLst/>
                          <a:latin typeface="Arial" panose="020B0604020202020204" pitchFamily="34" charset="0"/>
                          <a:cs typeface="Arial" panose="020B0604020202020204" pitchFamily="34" charset="0"/>
                        </a:rPr>
                        <a:t>no</a:t>
                      </a:r>
                      <a:r>
                        <a:rPr lang="de-DE" sz="1000" i="1" kern="1200" dirty="0">
                          <a:solidFill>
                            <a:srgbClr val="000000"/>
                          </a:solidFill>
                          <a:effectLst/>
                          <a:latin typeface="Arial" panose="020B0604020202020204" pitchFamily="34" charset="0"/>
                          <a:cs typeface="Arial" panose="020B0604020202020204" pitchFamily="34" charset="0"/>
                        </a:rPr>
                        <a:t> </a:t>
                      </a:r>
                      <a:r>
                        <a:rPr lang="de-DE" sz="1000" i="1" kern="1200" dirty="0" err="1">
                          <a:solidFill>
                            <a:srgbClr val="000000"/>
                          </a:solidFill>
                          <a:effectLst/>
                          <a:latin typeface="Arial" panose="020B0604020202020204" pitchFamily="34" charset="0"/>
                          <a:cs typeface="Arial" panose="020B0604020202020204" pitchFamily="34" charset="0"/>
                        </a:rPr>
                        <a:t>go</a:t>
                      </a:r>
                      <a:r>
                        <a:rPr lang="de-DE" sz="1000" i="1" kern="1200" dirty="0">
                          <a:solidFill>
                            <a:srgbClr val="000000"/>
                          </a:solidFill>
                          <a:effectLst/>
                          <a:latin typeface="Arial" panose="020B0604020202020204" pitchFamily="34" charset="0"/>
                          <a:cs typeface="Arial" panose="020B0604020202020204" pitchFamily="34" charset="0"/>
                        </a:rPr>
                        <a:t>“-Entscheidung zur Umsetzung an</a:t>
                      </a:r>
                      <a:r>
                        <a:rPr lang="en-US" sz="1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b-NO"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Genehmigt</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durch</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den </a:t>
                      </a:r>
                      <a:r>
                        <a:rPr lang="en-US"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Kunden</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23841956"/>
                  </a:ext>
                </a:extLst>
              </a:tr>
              <a:tr h="413259">
                <a:tc>
                  <a:txBody>
                    <a:bodyPr/>
                    <a:lstStyle/>
                    <a:p>
                      <a:pPr marL="0" marR="0">
                        <a:lnSpc>
                          <a:spcPct val="115000"/>
                        </a:lnSpc>
                        <a:spcBef>
                          <a:spcPts val="0"/>
                        </a:spcBef>
                        <a:spcAft>
                          <a:spcPts val="0"/>
                        </a:spcAft>
                      </a:pPr>
                      <a:r>
                        <a:rPr lang="nb-NO"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b-NO"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nSpc>
                          <a:spcPct val="115000"/>
                        </a:lnSpc>
                        <a:spcBef>
                          <a:spcPts val="0"/>
                        </a:spcBef>
                        <a:spcAft>
                          <a:spcPts val="0"/>
                        </a:spcAft>
                      </a:pPr>
                      <a:endPar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0F2F5"/>
                    </a:solidFill>
                  </a:tcPr>
                </a:tc>
                <a:extLst>
                  <a:ext uri="{0D108BD9-81ED-4DB2-BD59-A6C34878D82A}">
                    <a16:rowId xmlns:a16="http://schemas.microsoft.com/office/drawing/2014/main" val="1723719326"/>
                  </a:ext>
                </a:extLst>
              </a:tr>
            </a:tbl>
          </a:graphicData>
        </a:graphic>
      </p:graphicFrame>
      <p:sp>
        <p:nvSpPr>
          <p:cNvPr id="6" name="Rectangle 1">
            <a:extLst>
              <a:ext uri="{FF2B5EF4-FFF2-40B4-BE49-F238E27FC236}">
                <a16:creationId xmlns:a16="http://schemas.microsoft.com/office/drawing/2014/main" id="{DF226FFE-8967-4C5E-BCBF-8E30DA543BCC}"/>
              </a:ext>
            </a:extLst>
          </p:cNvPr>
          <p:cNvSpPr>
            <a:spLocks noChangeArrowheads="1"/>
          </p:cNvSpPr>
          <p:nvPr/>
        </p:nvSpPr>
        <p:spPr bwMode="auto">
          <a:xfrm>
            <a:off x="515073" y="1264335"/>
            <a:ext cx="151750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2425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 name="Title 1">
            <a:extLst>
              <a:ext uri="{FF2B5EF4-FFF2-40B4-BE49-F238E27FC236}">
                <a16:creationId xmlns:a16="http://schemas.microsoft.com/office/drawing/2014/main" id="{9EBE4C86-75CB-4223-B0FB-4DCC4E65A06B}"/>
              </a:ext>
            </a:extLst>
          </p:cNvPr>
          <p:cNvSpPr txBox="1">
            <a:spLocks/>
          </p:cNvSpPr>
          <p:nvPr/>
        </p:nvSpPr>
        <p:spPr>
          <a:xfrm>
            <a:off x="427381" y="336556"/>
            <a:ext cx="10958014" cy="851941"/>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err="1">
                <a:ln>
                  <a:noFill/>
                </a:ln>
                <a:solidFill>
                  <a:srgbClr val="005E58"/>
                </a:solidFill>
                <a:effectLst/>
                <a:uLnTx/>
                <a:uFillTx/>
                <a:latin typeface="Arial" panose="020B0604020202020204" pitchFamily="34" charset="0"/>
                <a:ea typeface="+mj-ea"/>
                <a:cs typeface="Arial" panose="020B0604020202020204" pitchFamily="34" charset="0"/>
              </a:rPr>
              <a:t>Zusammenfassung</a:t>
            </a:r>
            <a:r>
              <a:rPr kumimoji="0" lang="en-US" sz="4000" b="1" i="0" u="none" strike="noStrike" kern="1200" cap="none" spc="0" normalizeH="0" baseline="0" noProof="0" dirty="0">
                <a:ln>
                  <a:noFill/>
                </a:ln>
                <a:solidFill>
                  <a:srgbClr val="005E58"/>
                </a:solidFill>
                <a:effectLst/>
                <a:uLnTx/>
                <a:uFillTx/>
                <a:latin typeface="Arial" panose="020B0604020202020204" pitchFamily="34" charset="0"/>
                <a:ea typeface="+mj-ea"/>
                <a:cs typeface="Arial" panose="020B0604020202020204" pitchFamily="34" charset="0"/>
              </a:rPr>
              <a:t> SuperOffice-</a:t>
            </a:r>
            <a:r>
              <a:rPr kumimoji="0" lang="en-US" sz="4000" b="1" i="0" u="none" strike="noStrike" kern="1200" cap="none" spc="0" normalizeH="0" baseline="0" noProof="0" dirty="0" err="1">
                <a:ln>
                  <a:noFill/>
                </a:ln>
                <a:solidFill>
                  <a:srgbClr val="005E58"/>
                </a:solidFill>
                <a:effectLst/>
                <a:uLnTx/>
                <a:uFillTx/>
                <a:latin typeface="Arial" panose="020B0604020202020204" pitchFamily="34" charset="0"/>
                <a:ea typeface="+mj-ea"/>
                <a:cs typeface="Arial" panose="020B0604020202020204" pitchFamily="34" charset="0"/>
              </a:rPr>
              <a:t>Leistungen</a:t>
            </a:r>
            <a:endParaRPr kumimoji="0" lang="nb-NO" sz="3600" b="1" i="0" u="none" strike="noStrike" kern="1200" cap="none" spc="0" normalizeH="0" baseline="0" noProof="0" dirty="0">
              <a:ln>
                <a:noFill/>
              </a:ln>
              <a:solidFill>
                <a:srgbClr val="005E58"/>
              </a:solidFill>
              <a:effectLst/>
              <a:uLnTx/>
              <a:uFillTx/>
              <a:latin typeface="Arial" panose="020B0604020202020204" pitchFamily="34" charset="0"/>
              <a:ea typeface="+mj-ea"/>
              <a:cs typeface="Arial" panose="020B0604020202020204" pitchFamily="34" charset="0"/>
            </a:endParaRPr>
          </a:p>
        </p:txBody>
      </p:sp>
      <p:sp>
        <p:nvSpPr>
          <p:cNvPr id="139" name="Tekstfelt 19">
            <a:extLst>
              <a:ext uri="{FF2B5EF4-FFF2-40B4-BE49-F238E27FC236}">
                <a16:creationId xmlns:a16="http://schemas.microsoft.com/office/drawing/2014/main" id="{A810A341-87E0-42C1-A66A-7B5CFBA53775}"/>
              </a:ext>
            </a:extLst>
          </p:cNvPr>
          <p:cNvSpPr txBox="1"/>
          <p:nvPr/>
        </p:nvSpPr>
        <p:spPr>
          <a:xfrm>
            <a:off x="401652" y="1245054"/>
            <a:ext cx="2829621" cy="276999"/>
          </a:xfrm>
          <a:prstGeom prst="rect">
            <a:avLst/>
          </a:prstGeom>
          <a:noFill/>
        </p:spPr>
        <p:txBody>
          <a:bodyPr wrap="none" rtlCol="0">
            <a:spAutoFit/>
          </a:bodyPr>
          <a:lstStyle/>
          <a:p>
            <a:pPr>
              <a:defRPr/>
            </a:pPr>
            <a:r>
              <a:rPr lang="de-DE" altLang="de-DE" sz="1200" b="1" dirty="0">
                <a:solidFill>
                  <a:srgbClr val="2B2929"/>
                </a:solidFill>
                <a:latin typeface="Arial" panose="020B0604020202020204"/>
              </a:rPr>
              <a:t>Hauptziele und -herausforderungen </a:t>
            </a:r>
          </a:p>
        </p:txBody>
      </p:sp>
      <p:sp>
        <p:nvSpPr>
          <p:cNvPr id="141" name="Rektangel 20">
            <a:extLst>
              <a:ext uri="{FF2B5EF4-FFF2-40B4-BE49-F238E27FC236}">
                <a16:creationId xmlns:a16="http://schemas.microsoft.com/office/drawing/2014/main" id="{8BB9C533-C247-4B6A-B7DB-E96724C8CFF5}"/>
              </a:ext>
            </a:extLst>
          </p:cNvPr>
          <p:cNvSpPr/>
          <p:nvPr/>
        </p:nvSpPr>
        <p:spPr>
          <a:xfrm>
            <a:off x="427381" y="1527697"/>
            <a:ext cx="4991516" cy="2230268"/>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1050" dirty="0">
                <a:solidFill>
                  <a:srgbClr val="2B2929"/>
                </a:solidFill>
                <a:latin typeface="Arial" panose="020B0604020202020204"/>
              </a:rPr>
              <a:t>Steigerung des Marktanteils von 10-15% auf 30% über 5 Jahre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solidFill>
                <a:srgbClr val="2B2929"/>
              </a:solidFill>
              <a:latin typeface="Arial" panose="020B0604020202020204"/>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1050" dirty="0">
                <a:solidFill>
                  <a:srgbClr val="2B2929"/>
                </a:solidFill>
                <a:latin typeface="Arial" panose="020B0604020202020204"/>
              </a:rPr>
              <a:t>Um dies zu erreichen, müssen Sie Prozesse für Service und Support rationalisieren und optimieren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solidFill>
                <a:srgbClr val="2B2929"/>
              </a:solidFill>
              <a:latin typeface="Arial" panose="020B0604020202020204"/>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1050" dirty="0">
                <a:solidFill>
                  <a:srgbClr val="2B2929"/>
                </a:solidFill>
                <a:latin typeface="Arial" panose="020B0604020202020204"/>
              </a:rPr>
              <a:t>Sie arbeiten heute in unterschiedlichen Systemen, dadurch arbeiten Sie ineffizient und es fehlen einheitliche Routinen, Regeln und Prozesse im Fallmanagement</a:t>
            </a:r>
          </a:p>
        </p:txBody>
      </p:sp>
      <p:sp>
        <p:nvSpPr>
          <p:cNvPr id="143" name="Rektangel 21">
            <a:extLst>
              <a:ext uri="{FF2B5EF4-FFF2-40B4-BE49-F238E27FC236}">
                <a16:creationId xmlns:a16="http://schemas.microsoft.com/office/drawing/2014/main" id="{543FF1D3-A1CA-489F-80FC-AA8D8E63EC66}"/>
              </a:ext>
            </a:extLst>
          </p:cNvPr>
          <p:cNvSpPr/>
          <p:nvPr/>
        </p:nvSpPr>
        <p:spPr>
          <a:xfrm>
            <a:off x="6034572" y="1515721"/>
            <a:ext cx="5681663" cy="2250129"/>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88900" indent="-88900">
              <a:buFont typeface="Arial" panose="020B0604020202020204" pitchFamily="34" charset="0"/>
              <a:buChar char="•"/>
              <a:defRPr/>
            </a:pPr>
            <a:r>
              <a:rPr kumimoji="0" lang="de-DE" altLang="de-DE" sz="1050" b="0" i="0" u="none" strike="noStrike" cap="none" normalizeH="0" baseline="0" dirty="0">
                <a:ln>
                  <a:noFill/>
                </a:ln>
                <a:solidFill>
                  <a:schemeClr val="tx1"/>
                </a:solidFill>
                <a:effectLst/>
                <a:latin typeface="Arial Unicode MS"/>
              </a:rPr>
              <a:t>Standardisierung der Prozesse durch Unterstützung des Workflows und des gewünschten Warteschlangensystems, wie im Pflichtenheft beschrieben</a:t>
            </a:r>
            <a:r>
              <a:rPr kumimoji="0" lang="de-DE" altLang="de-DE" sz="900" b="0" i="0" u="none" strike="noStrike" cap="none" normalizeH="0" baseline="0" dirty="0">
                <a:ln>
                  <a:noFill/>
                </a:ln>
                <a:solidFill>
                  <a:schemeClr val="tx1"/>
                </a:solidFill>
                <a:effectLst/>
              </a:rPr>
              <a:t> </a:t>
            </a:r>
            <a:endParaRPr kumimoji="0" lang="de-DE" altLang="de-DE" sz="2000" b="0" i="0" u="none" strike="noStrike" cap="none" normalizeH="0" baseline="0" dirty="0">
              <a:ln>
                <a:noFill/>
              </a:ln>
              <a:solidFill>
                <a:schemeClr val="tx1"/>
              </a:solidFill>
              <a:effectLst/>
              <a:latin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88900" indent="-88900">
              <a:buFont typeface="Arial" panose="020B0604020202020204" pitchFamily="34" charset="0"/>
              <a:buChar char="•"/>
              <a:defRPr/>
            </a:pPr>
            <a:r>
              <a:rPr kumimoji="0" lang="de-DE" altLang="de-DE" sz="1050" b="0" i="0" u="none" strike="noStrike" cap="none" normalizeH="0" baseline="0" dirty="0">
                <a:ln>
                  <a:noFill/>
                </a:ln>
                <a:solidFill>
                  <a:schemeClr val="tx1"/>
                </a:solidFill>
                <a:effectLst/>
                <a:latin typeface="Arial Unicode MS"/>
              </a:rPr>
              <a:t>Möglichkeit zum Hinzufügen von Prioritäten, Eskalationsroutinen, vordefinierten Vorlagen und automatischen Antwortvorlagen für Fälle</a:t>
            </a:r>
            <a:r>
              <a:rPr kumimoji="0" lang="de-DE" altLang="de-DE" sz="900" b="0" i="0" u="none" strike="noStrike" cap="none" normalizeH="0" baseline="0" dirty="0">
                <a:ln>
                  <a:noFill/>
                </a:ln>
                <a:solidFill>
                  <a:schemeClr val="tx1"/>
                </a:solidFill>
                <a:effectLst/>
              </a:rPr>
              <a:t> </a:t>
            </a:r>
            <a:endParaRPr kumimoji="0" lang="de-DE" altLang="de-DE" sz="2000" b="0" i="0" u="none" strike="noStrike" cap="none" normalizeH="0" baseline="0" dirty="0">
              <a:ln>
                <a:noFill/>
              </a:ln>
              <a:solidFill>
                <a:schemeClr val="tx1"/>
              </a:solidFill>
              <a:effectLst/>
              <a:latin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88900" indent="-88900">
              <a:buFont typeface="Arial" panose="020B0604020202020204" pitchFamily="34" charset="0"/>
              <a:buChar char="•"/>
              <a:defRPr/>
            </a:pPr>
            <a:r>
              <a:rPr kumimoji="0" lang="de-DE" altLang="de-DE" sz="1050" b="0" i="0" u="none" strike="noStrike" cap="none" normalizeH="0" baseline="0" dirty="0">
                <a:ln>
                  <a:noFill/>
                </a:ln>
                <a:solidFill>
                  <a:schemeClr val="tx1"/>
                </a:solidFill>
                <a:effectLst/>
                <a:latin typeface="Arial Unicode MS"/>
              </a:rPr>
              <a:t>Berichte und Dashboards, die beispielsweise Gerätedefekte oder Fallzahlen pro Mitarbeiter anzeigen</a:t>
            </a:r>
            <a:endParaRPr kumimoji="0" lang="de-DE" altLang="de-DE" sz="2000" b="0" i="0" u="none" strike="noStrike" cap="none" normalizeH="0" baseline="0" dirty="0">
              <a:ln>
                <a:noFill/>
              </a:ln>
              <a:solidFill>
                <a:schemeClr val="tx1"/>
              </a:solidFill>
              <a:effectLst/>
              <a:latin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t>Integration </a:t>
            </a:r>
            <a:r>
              <a:rPr kumimoji="0" lang="en-US" sz="1050" b="0" i="0" u="none" strike="noStrike" kern="1200" cap="none" spc="0" normalizeH="0" baseline="0" noProof="0" dirty="0" err="1">
                <a:ln>
                  <a:noFill/>
                </a:ln>
                <a:solidFill>
                  <a:srgbClr val="2B2929"/>
                </a:solidFill>
                <a:effectLst/>
                <a:uLnTx/>
                <a:uFillTx/>
                <a:latin typeface="Arial" panose="020B0604020202020204"/>
                <a:ea typeface="+mn-ea"/>
                <a:cs typeface="+mn-cs"/>
              </a:rPr>
              <a:t>mit</a:t>
            </a:r>
            <a: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t> ERP-System Visma Business and </a:t>
            </a:r>
            <a:r>
              <a:rPr kumimoji="0" lang="en-US" sz="1050" b="0" i="0" u="none" strike="noStrike" kern="1200" cap="none" spc="0" normalizeH="0" baseline="0" noProof="0" dirty="0" err="1">
                <a:ln>
                  <a:noFill/>
                </a:ln>
                <a:solidFill>
                  <a:srgbClr val="2B2929"/>
                </a:solidFill>
                <a:effectLst/>
                <a:uLnTx/>
                <a:uFillTx/>
                <a:latin typeface="Arial" panose="020B0604020202020204"/>
                <a:ea typeface="+mn-ea"/>
                <a:cs typeface="+mn-cs"/>
              </a:rPr>
              <a:t>Zeitmanagement</a:t>
            </a: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88900" indent="-88900">
              <a:buFont typeface="Arial" panose="020B0604020202020204" pitchFamily="34" charset="0"/>
              <a:buChar char="•"/>
              <a:defRPr/>
            </a:pPr>
            <a:r>
              <a:rPr kumimoji="0" lang="de-DE" altLang="de-DE" sz="1050" b="0" i="0" u="none" strike="noStrike" cap="none" normalizeH="0" baseline="0" dirty="0">
                <a:ln>
                  <a:noFill/>
                </a:ln>
                <a:solidFill>
                  <a:schemeClr val="tx1"/>
                </a:solidFill>
                <a:effectLst/>
                <a:latin typeface="Arial Unicode MS"/>
              </a:rPr>
              <a:t>Reduzierung der Anzahl der Systeme durch Zentrieren aller Fälle für Support und Service an einem Ort in einer gemeinsamen CRM-Datenbank</a:t>
            </a:r>
            <a:endParaRPr kumimoji="0" lang="de-DE" altLang="de-DE" sz="2000" b="0" i="0" u="none" strike="noStrike" cap="none" normalizeH="0" baseline="0" dirty="0">
              <a:ln>
                <a:noFill/>
              </a:ln>
              <a:solidFill>
                <a:schemeClr val="tx1"/>
              </a:solidFill>
              <a:effectLst/>
              <a:latin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t> </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5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145" name="Tekstfelt 23">
            <a:extLst>
              <a:ext uri="{FF2B5EF4-FFF2-40B4-BE49-F238E27FC236}">
                <a16:creationId xmlns:a16="http://schemas.microsoft.com/office/drawing/2014/main" id="{837511DC-117C-4023-AF22-AF0C58AA1965}"/>
              </a:ext>
            </a:extLst>
          </p:cNvPr>
          <p:cNvSpPr txBox="1"/>
          <p:nvPr/>
        </p:nvSpPr>
        <p:spPr>
          <a:xfrm>
            <a:off x="5934385" y="3922044"/>
            <a:ext cx="5261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2B2929"/>
                </a:solidFill>
                <a:effectLst/>
                <a:uLnTx/>
                <a:uFillTx/>
                <a:latin typeface="Arial" panose="020B0604020202020204"/>
                <a:ea typeface="+mn-ea"/>
                <a:cs typeface="+mn-cs"/>
              </a:rPr>
              <a:t>KPIs</a:t>
            </a:r>
          </a:p>
        </p:txBody>
      </p:sp>
      <p:sp>
        <p:nvSpPr>
          <p:cNvPr id="147" name="Tekstfelt 24">
            <a:extLst>
              <a:ext uri="{FF2B5EF4-FFF2-40B4-BE49-F238E27FC236}">
                <a16:creationId xmlns:a16="http://schemas.microsoft.com/office/drawing/2014/main" id="{0DC11272-CDD4-4CF3-807D-29C896F7F444}"/>
              </a:ext>
            </a:extLst>
          </p:cNvPr>
          <p:cNvSpPr txBox="1"/>
          <p:nvPr/>
        </p:nvSpPr>
        <p:spPr>
          <a:xfrm>
            <a:off x="5934385" y="1191576"/>
            <a:ext cx="31790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err="1">
                <a:ln>
                  <a:noFill/>
                </a:ln>
                <a:solidFill>
                  <a:srgbClr val="2B2929"/>
                </a:solidFill>
                <a:effectLst/>
                <a:uLnTx/>
                <a:uFillTx/>
                <a:latin typeface="Arial" panose="020B0604020202020204"/>
                <a:ea typeface="+mn-ea"/>
                <a:cs typeface="+mn-cs"/>
              </a:rPr>
              <a:t>Beschreibung</a:t>
            </a:r>
            <a:r>
              <a:rPr kumimoji="0" lang="nb-NO" sz="1200" b="1" i="0" u="none" strike="noStrike" kern="1200" cap="none" spc="0" normalizeH="0" baseline="0" noProof="0" dirty="0">
                <a:ln>
                  <a:noFill/>
                </a:ln>
                <a:solidFill>
                  <a:srgbClr val="2B2929"/>
                </a:solidFill>
                <a:effectLst/>
                <a:uLnTx/>
                <a:uFillTx/>
                <a:latin typeface="Arial" panose="020B0604020202020204"/>
                <a:ea typeface="+mn-ea"/>
                <a:cs typeface="+mn-cs"/>
              </a:rPr>
              <a:t> der </a:t>
            </a:r>
            <a:r>
              <a:rPr kumimoji="0" lang="nb-NO" sz="1200" b="1" i="0" u="none" strike="noStrike" kern="1200" cap="none" spc="0" normalizeH="0" baseline="0" noProof="0" dirty="0" err="1">
                <a:ln>
                  <a:noFill/>
                </a:ln>
                <a:solidFill>
                  <a:srgbClr val="2B2929"/>
                </a:solidFill>
                <a:effectLst/>
                <a:uLnTx/>
                <a:uFillTx/>
                <a:latin typeface="Arial" panose="020B0604020202020204"/>
                <a:ea typeface="+mn-ea"/>
                <a:cs typeface="+mn-cs"/>
              </a:rPr>
              <a:t>Lösung</a:t>
            </a:r>
            <a:r>
              <a:rPr kumimoji="0" lang="nb-NO" sz="1200" b="1" i="0" u="none" strike="noStrike" kern="1200" cap="none" spc="0" normalizeH="0" baseline="0" noProof="0" dirty="0">
                <a:ln>
                  <a:noFill/>
                </a:ln>
                <a:solidFill>
                  <a:srgbClr val="2B2929"/>
                </a:solidFill>
                <a:effectLst/>
                <a:uLnTx/>
                <a:uFillTx/>
                <a:latin typeface="Arial" panose="020B0604020202020204"/>
                <a:ea typeface="+mn-ea"/>
                <a:cs typeface="+mn-cs"/>
              </a:rPr>
              <a:t> / der </a:t>
            </a:r>
            <a:r>
              <a:rPr kumimoji="0" lang="nb-NO" sz="1200" b="1" i="0" u="none" strike="noStrike" kern="1200" cap="none" spc="0" normalizeH="0" baseline="0" noProof="0" dirty="0" err="1">
                <a:ln>
                  <a:noFill/>
                </a:ln>
                <a:solidFill>
                  <a:srgbClr val="2B2929"/>
                </a:solidFill>
                <a:effectLst/>
                <a:uLnTx/>
                <a:uFillTx/>
                <a:latin typeface="Arial" panose="020B0604020202020204"/>
                <a:ea typeface="+mn-ea"/>
                <a:cs typeface="+mn-cs"/>
              </a:rPr>
              <a:t>Prozesse</a:t>
            </a:r>
            <a:endParaRPr kumimoji="0" lang="nb-NO" sz="1200" b="1"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149" name="Rektangel 25">
            <a:extLst>
              <a:ext uri="{FF2B5EF4-FFF2-40B4-BE49-F238E27FC236}">
                <a16:creationId xmlns:a16="http://schemas.microsoft.com/office/drawing/2014/main" id="{36849B35-16EB-4DE8-8680-6939CA1F12EE}"/>
              </a:ext>
            </a:extLst>
          </p:cNvPr>
          <p:cNvSpPr/>
          <p:nvPr/>
        </p:nvSpPr>
        <p:spPr>
          <a:xfrm>
            <a:off x="6034573" y="4224541"/>
            <a:ext cx="5681663" cy="842368"/>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nb-NO"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lang="en-US" sz="1050" dirty="0" err="1">
                <a:solidFill>
                  <a:srgbClr val="2B2929"/>
                </a:solidFill>
                <a:latin typeface="Arial" panose="020B0604020202020204"/>
              </a:rPr>
              <a:t>Anzahl</a:t>
            </a:r>
            <a:r>
              <a:rPr lang="en-US" sz="1050" dirty="0">
                <a:solidFill>
                  <a:srgbClr val="2B2929"/>
                </a:solidFill>
                <a:latin typeface="Arial" panose="020B0604020202020204"/>
              </a:rPr>
              <a:t> der </a:t>
            </a:r>
            <a:r>
              <a:rPr lang="en-US" sz="1050" dirty="0" err="1">
                <a:solidFill>
                  <a:srgbClr val="2B2929"/>
                </a:solidFill>
                <a:latin typeface="Arial" panose="020B0604020202020204"/>
              </a:rPr>
              <a:t>erledigten</a:t>
            </a:r>
            <a:r>
              <a:rPr lang="en-US" sz="1050" dirty="0">
                <a:solidFill>
                  <a:srgbClr val="2B2929"/>
                </a:solidFill>
                <a:latin typeface="Arial" panose="020B0604020202020204"/>
              </a:rPr>
              <a:t> Tickets</a:t>
            </a:r>
            <a: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t> / </a:t>
            </a:r>
            <a:r>
              <a:rPr kumimoji="0" lang="en-US" sz="1050" b="0" i="0" u="none" strike="noStrike" kern="1200" cap="none" spc="0" normalizeH="0" baseline="0" noProof="0" dirty="0" err="1">
                <a:ln>
                  <a:noFill/>
                </a:ln>
                <a:solidFill>
                  <a:srgbClr val="2B2929"/>
                </a:solidFill>
                <a:effectLst/>
                <a:uLnTx/>
                <a:uFillTx/>
                <a:latin typeface="Arial" panose="020B0604020202020204"/>
                <a:ea typeface="+mn-ea"/>
                <a:cs typeface="+mn-cs"/>
              </a:rPr>
              <a:t>Anfragen</a:t>
            </a: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endParaRPr lang="en-US" sz="1050" dirty="0">
              <a:solidFill>
                <a:srgbClr val="2B2929"/>
              </a:solidFill>
              <a:latin typeface="Arial" panose="020B0604020202020204"/>
            </a:endParaRP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050" b="0" i="0" u="none" strike="noStrike" kern="1200" cap="none" spc="0" normalizeH="0" baseline="0" noProof="0" dirty="0" err="1">
                <a:ln>
                  <a:noFill/>
                </a:ln>
                <a:solidFill>
                  <a:srgbClr val="2B2929"/>
                </a:solidFill>
                <a:effectLst/>
                <a:uLnTx/>
                <a:uFillTx/>
                <a:latin typeface="Arial" panose="020B0604020202020204"/>
                <a:ea typeface="+mn-ea"/>
                <a:cs typeface="+mn-cs"/>
              </a:rPr>
              <a:t>Anfragen</a:t>
            </a:r>
            <a: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t> pro </a:t>
            </a:r>
            <a:r>
              <a:rPr kumimoji="0" lang="en-US" sz="1050" b="0" i="0" u="none" strike="noStrike" kern="1200" cap="none" spc="0" normalizeH="0" baseline="0" noProof="0" dirty="0" err="1">
                <a:ln>
                  <a:noFill/>
                </a:ln>
                <a:solidFill>
                  <a:srgbClr val="2B2929"/>
                </a:solidFill>
                <a:effectLst/>
                <a:uLnTx/>
                <a:uFillTx/>
                <a:latin typeface="Arial" panose="020B0604020202020204"/>
                <a:ea typeface="+mn-ea"/>
                <a:cs typeface="+mn-cs"/>
              </a:rPr>
              <a:t>Kategorie</a:t>
            </a:r>
            <a: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t> / </a:t>
            </a:r>
            <a:r>
              <a:rPr lang="en-US" sz="1050" dirty="0" err="1">
                <a:solidFill>
                  <a:srgbClr val="2B2929"/>
                </a:solidFill>
                <a:latin typeface="Arial" panose="020B0604020202020204"/>
              </a:rPr>
              <a:t>Bearbeiter</a:t>
            </a:r>
            <a: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t> / </a:t>
            </a:r>
            <a:r>
              <a:rPr kumimoji="0" lang="en-US" sz="1050" b="0" i="0" u="none" strike="noStrike" kern="1200" cap="none" spc="0" normalizeH="0" baseline="0" noProof="0" dirty="0" err="1">
                <a:ln>
                  <a:noFill/>
                </a:ln>
                <a:solidFill>
                  <a:srgbClr val="2B2929"/>
                </a:solidFill>
                <a:effectLst/>
                <a:uLnTx/>
                <a:uFillTx/>
                <a:latin typeface="Arial" panose="020B0604020202020204"/>
                <a:ea typeface="+mn-ea"/>
                <a:cs typeface="+mn-cs"/>
              </a:rPr>
              <a:t>Gerät</a:t>
            </a: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endParaRPr lang="en-US" sz="1050" dirty="0">
              <a:solidFill>
                <a:srgbClr val="2B2929"/>
              </a:solidFill>
              <a:latin typeface="Arial" panose="020B0604020202020204"/>
            </a:endParaRP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050" b="0" i="0" u="none" strike="noStrike" kern="1200" cap="none" spc="0" normalizeH="0" baseline="0" noProof="0" dirty="0" err="1">
                <a:ln>
                  <a:noFill/>
                </a:ln>
                <a:solidFill>
                  <a:srgbClr val="2B2929"/>
                </a:solidFill>
                <a:effectLst/>
                <a:uLnTx/>
                <a:uFillTx/>
                <a:latin typeface="Arial" panose="020B0604020202020204"/>
                <a:ea typeface="+mn-ea"/>
                <a:cs typeface="+mn-cs"/>
              </a:rPr>
              <a:t>Antwortzeit</a:t>
            </a: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Tx/>
              <a:buSzPts val="1000"/>
              <a:tabLst>
                <a:tab pos="457200" algn="l"/>
              </a:tabLst>
              <a:defRPr/>
            </a:pPr>
            <a:endParaRPr kumimoji="0" lang="nb-NO" sz="105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153" name="Trekant 29">
            <a:extLst>
              <a:ext uri="{FF2B5EF4-FFF2-40B4-BE49-F238E27FC236}">
                <a16:creationId xmlns:a16="http://schemas.microsoft.com/office/drawing/2014/main" id="{D9FAFF8F-9B4F-4F11-AA8A-592B4289494A}"/>
              </a:ext>
            </a:extLst>
          </p:cNvPr>
          <p:cNvSpPr/>
          <p:nvPr/>
        </p:nvSpPr>
        <p:spPr>
          <a:xfrm rot="5400000">
            <a:off x="5478912" y="2647749"/>
            <a:ext cx="358291" cy="1117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ktangel 20">
            <a:extLst>
              <a:ext uri="{FF2B5EF4-FFF2-40B4-BE49-F238E27FC236}">
                <a16:creationId xmlns:a16="http://schemas.microsoft.com/office/drawing/2014/main" id="{A1F4902D-CC9A-4C6A-8B55-C8E763C2735D}"/>
              </a:ext>
            </a:extLst>
          </p:cNvPr>
          <p:cNvSpPr/>
          <p:nvPr/>
        </p:nvSpPr>
        <p:spPr>
          <a:xfrm>
            <a:off x="427381" y="4224541"/>
            <a:ext cx="4991516" cy="1942765"/>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SzPts val="1000"/>
              <a:buFont typeface="Arial" panose="020B0604020202020204" pitchFamily="34" charset="0"/>
              <a:buChar char="•"/>
              <a:tabLst>
                <a:tab pos="457200" algn="l"/>
              </a:tabLst>
              <a:defRPr/>
            </a:pPr>
            <a:r>
              <a:rPr kumimoji="0" lang="de-DE" altLang="de-DE" sz="1050" b="0" i="0" u="none" strike="noStrike" cap="none" normalizeH="0" baseline="0" dirty="0">
                <a:ln>
                  <a:noFill/>
                </a:ln>
                <a:solidFill>
                  <a:schemeClr val="tx1"/>
                </a:solidFill>
                <a:effectLst/>
                <a:latin typeface="Arial Unicode MS"/>
              </a:rPr>
              <a:t>Steigerung der internen Kapazität durch Optimierung des Ressourceneinsatzes für Service und Support</a:t>
            </a:r>
            <a:b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b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indent="-171450">
              <a:buSzPts val="1000"/>
              <a:buFont typeface="Arial" panose="020B0604020202020204" pitchFamily="34" charset="0"/>
              <a:buChar char="•"/>
              <a:tabLst>
                <a:tab pos="457200" algn="l"/>
              </a:tabLst>
              <a:defRPr/>
            </a:pPr>
            <a:r>
              <a:rPr kumimoji="0" lang="de-DE" altLang="de-DE" sz="1050" b="0" i="0" u="none" strike="noStrike" cap="none" normalizeH="0" baseline="0" dirty="0">
                <a:ln>
                  <a:noFill/>
                </a:ln>
                <a:solidFill>
                  <a:schemeClr val="tx1"/>
                </a:solidFill>
                <a:effectLst/>
                <a:latin typeface="Arial Unicode MS"/>
              </a:rPr>
              <a:t>Erhöhte Kundenzufriedenheit durch bessere Einblicke und automatisierte Prozesse</a:t>
            </a:r>
            <a:b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b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indent="-171450">
              <a:buSzPts val="1000"/>
              <a:buFont typeface="Arial" panose="020B0604020202020204" pitchFamily="34" charset="0"/>
              <a:buChar char="•"/>
              <a:tabLst>
                <a:tab pos="457200" algn="l"/>
              </a:tabLst>
              <a:defRPr/>
            </a:pPr>
            <a:r>
              <a:rPr kumimoji="0" lang="de-DE" altLang="de-DE" sz="1050" b="0" i="0" u="none" strike="noStrike" cap="none" normalizeH="0" baseline="0" dirty="0">
                <a:ln>
                  <a:noFill/>
                </a:ln>
                <a:solidFill>
                  <a:schemeClr val="tx1"/>
                </a:solidFill>
                <a:effectLst/>
                <a:latin typeface="Arial Unicode MS"/>
              </a:rPr>
              <a:t>Verbesserte Kontrolle über den Kundenstamm und die Daten optimiert und erleichtert die Kommunikation mit den Kunden</a:t>
            </a:r>
            <a:b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b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050" b="0" i="0" u="none" strike="noStrike" cap="none" normalizeH="0" baseline="0" dirty="0">
                <a:ln>
                  <a:noFill/>
                </a:ln>
                <a:solidFill>
                  <a:schemeClr val="tx1"/>
                </a:solidFill>
                <a:effectLst/>
                <a:latin typeface="Arial Unicode MS"/>
              </a:rPr>
              <a:t>Allgemeine Routinen und Prozesse tragen dazu bei, Ihr Wachstumsziel zu erreichen, indem sie Risiken reduzieren und die Effizienz steigern</a:t>
            </a:r>
            <a:r>
              <a:rPr kumimoji="0" lang="de-DE" altLang="de-DE" sz="900" b="0" i="0" u="none" strike="noStrike" cap="none" normalizeH="0" baseline="0" dirty="0">
                <a:ln>
                  <a:noFill/>
                </a:ln>
                <a:solidFill>
                  <a:schemeClr val="tx1"/>
                </a:solidFill>
                <a:effectLst/>
              </a:rPr>
              <a:t> </a:t>
            </a:r>
            <a:endParaRPr kumimoji="0" lang="de-DE" altLang="de-DE" sz="2000" b="0" i="0" u="none" strike="noStrike" cap="none" normalizeH="0" baseline="0" dirty="0">
              <a:ln>
                <a:noFill/>
              </a:ln>
              <a:solidFill>
                <a:schemeClr val="tx1"/>
              </a:solidFill>
              <a:effectLst/>
              <a:latin typeface="Arial" panose="020B0604020202020204" pitchFamily="34" charset="0"/>
            </a:endParaRPr>
          </a:p>
        </p:txBody>
      </p:sp>
      <p:sp>
        <p:nvSpPr>
          <p:cNvPr id="14" name="Tekstfelt 23">
            <a:extLst>
              <a:ext uri="{FF2B5EF4-FFF2-40B4-BE49-F238E27FC236}">
                <a16:creationId xmlns:a16="http://schemas.microsoft.com/office/drawing/2014/main" id="{28630F68-263F-41D5-B90C-212F67DA4221}"/>
              </a:ext>
            </a:extLst>
          </p:cNvPr>
          <p:cNvSpPr txBox="1"/>
          <p:nvPr/>
        </p:nvSpPr>
        <p:spPr>
          <a:xfrm>
            <a:off x="401652" y="3947542"/>
            <a:ext cx="3142207"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b="1" dirty="0">
                <a:solidFill>
                  <a:srgbClr val="2B2929"/>
                </a:solidFill>
                <a:latin typeface="Arial" panose="020B0604020202020204"/>
              </a:rPr>
              <a:t>Geschätzter Effekt der Implementierung </a:t>
            </a:r>
          </a:p>
        </p:txBody>
      </p:sp>
      <p:sp>
        <p:nvSpPr>
          <p:cNvPr id="16" name="Rektangel 25">
            <a:extLst>
              <a:ext uri="{FF2B5EF4-FFF2-40B4-BE49-F238E27FC236}">
                <a16:creationId xmlns:a16="http://schemas.microsoft.com/office/drawing/2014/main" id="{B6A91C23-A7D2-4A19-9206-E6C41B4BEC02}"/>
              </a:ext>
            </a:extLst>
          </p:cNvPr>
          <p:cNvSpPr/>
          <p:nvPr/>
        </p:nvSpPr>
        <p:spPr>
          <a:xfrm>
            <a:off x="6034572" y="5394133"/>
            <a:ext cx="5681663" cy="773173"/>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nb-NO"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nb-NO"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050" b="0" i="0" u="none" strike="noStrike" kern="1200" cap="none" spc="0" normalizeH="0" baseline="0" noProof="0" dirty="0" err="1">
                <a:ln>
                  <a:noFill/>
                </a:ln>
                <a:solidFill>
                  <a:srgbClr val="2B2929"/>
                </a:solidFill>
                <a:effectLst/>
                <a:uLnTx/>
                <a:uFillTx/>
                <a:latin typeface="Arial" panose="020B0604020202020204"/>
                <a:ea typeface="+mn-ea"/>
                <a:cs typeface="+mn-cs"/>
              </a:rPr>
              <a:t>Projektorganisation</a:t>
            </a:r>
            <a: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t> (</a:t>
            </a:r>
            <a:r>
              <a:rPr kumimoji="0" lang="en-US" sz="1050" b="0" i="0" u="none" strike="noStrike" kern="1200" cap="none" spc="0" normalizeH="0" baseline="0" noProof="0" dirty="0" err="1">
                <a:ln>
                  <a:noFill/>
                </a:ln>
                <a:solidFill>
                  <a:srgbClr val="2B2929"/>
                </a:solidFill>
                <a:effectLst/>
                <a:uLnTx/>
                <a:uFillTx/>
                <a:latin typeface="Arial" panose="020B0604020202020204"/>
                <a:ea typeface="+mn-ea"/>
                <a:cs typeface="+mn-cs"/>
              </a:rPr>
              <a:t>zugewiesene</a:t>
            </a:r>
            <a: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t> </a:t>
            </a:r>
            <a:r>
              <a:rPr kumimoji="0" lang="en-US" sz="1050" b="0" i="0" u="none" strike="noStrike" kern="1200" cap="none" spc="0" normalizeH="0" baseline="0" noProof="0" dirty="0" err="1">
                <a:ln>
                  <a:noFill/>
                </a:ln>
                <a:solidFill>
                  <a:srgbClr val="2B2929"/>
                </a:solidFill>
                <a:effectLst/>
                <a:uLnTx/>
                <a:uFillTx/>
                <a:latin typeface="Arial" panose="020B0604020202020204"/>
                <a:ea typeface="+mn-ea"/>
                <a:cs typeface="+mn-cs"/>
              </a:rPr>
              <a:t>Ressourcen</a:t>
            </a:r>
            <a: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t>)</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050" b="0" i="0" u="none" strike="noStrike" kern="1200" cap="none" spc="0" normalizeH="0" baseline="0" noProof="0" dirty="0" err="1">
                <a:ln>
                  <a:noFill/>
                </a:ln>
                <a:solidFill>
                  <a:srgbClr val="2B2929"/>
                </a:solidFill>
                <a:effectLst/>
                <a:uLnTx/>
                <a:uFillTx/>
                <a:latin typeface="Arial" panose="020B0604020202020204"/>
                <a:ea typeface="+mn-ea"/>
                <a:cs typeface="+mn-cs"/>
              </a:rPr>
              <a:t>Projektumfang</a:t>
            </a: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endParaRPr kumimoji="0" lang="nb-NO"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5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17" name="Tekstfelt 23">
            <a:extLst>
              <a:ext uri="{FF2B5EF4-FFF2-40B4-BE49-F238E27FC236}">
                <a16:creationId xmlns:a16="http://schemas.microsoft.com/office/drawing/2014/main" id="{6757AE79-265B-4328-A42B-73D245582FBE}"/>
              </a:ext>
            </a:extLst>
          </p:cNvPr>
          <p:cNvSpPr txBox="1"/>
          <p:nvPr/>
        </p:nvSpPr>
        <p:spPr>
          <a:xfrm>
            <a:off x="5934385" y="5117134"/>
            <a:ext cx="7312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err="1">
                <a:ln>
                  <a:noFill/>
                </a:ln>
                <a:solidFill>
                  <a:srgbClr val="2B2929"/>
                </a:solidFill>
                <a:effectLst/>
                <a:uLnTx/>
                <a:uFillTx/>
                <a:latin typeface="Arial" panose="020B0604020202020204"/>
                <a:ea typeface="+mn-ea"/>
                <a:cs typeface="+mn-cs"/>
              </a:rPr>
              <a:t>Risiken</a:t>
            </a:r>
            <a:endParaRPr kumimoji="0" lang="nb-NO" sz="1200" b="1"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20" name="Trekant 29">
            <a:extLst>
              <a:ext uri="{FF2B5EF4-FFF2-40B4-BE49-F238E27FC236}">
                <a16:creationId xmlns:a16="http://schemas.microsoft.com/office/drawing/2014/main" id="{9E2A53BB-CE6C-4877-A53C-70DC56C583CD}"/>
              </a:ext>
            </a:extLst>
          </p:cNvPr>
          <p:cNvSpPr/>
          <p:nvPr/>
        </p:nvSpPr>
        <p:spPr>
          <a:xfrm rot="10800000">
            <a:off x="8558899" y="3948809"/>
            <a:ext cx="358291" cy="1117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rekant 29">
            <a:extLst>
              <a:ext uri="{FF2B5EF4-FFF2-40B4-BE49-F238E27FC236}">
                <a16:creationId xmlns:a16="http://schemas.microsoft.com/office/drawing/2014/main" id="{093EFAB5-304E-437D-87F4-5546616A3849}"/>
              </a:ext>
            </a:extLst>
          </p:cNvPr>
          <p:cNvSpPr/>
          <p:nvPr/>
        </p:nvSpPr>
        <p:spPr>
          <a:xfrm rot="16200000">
            <a:off x="5500153" y="5136567"/>
            <a:ext cx="358291" cy="1117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rekant 29">
            <a:extLst>
              <a:ext uri="{FF2B5EF4-FFF2-40B4-BE49-F238E27FC236}">
                <a16:creationId xmlns:a16="http://schemas.microsoft.com/office/drawing/2014/main" id="{D0D1551C-57F8-4D5E-BA4B-F5D95B72DC0A}"/>
              </a:ext>
            </a:extLst>
          </p:cNvPr>
          <p:cNvSpPr/>
          <p:nvPr/>
        </p:nvSpPr>
        <p:spPr>
          <a:xfrm rot="10800000">
            <a:off x="8558900" y="5192435"/>
            <a:ext cx="358291" cy="1117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093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1">
            <a:extLst>
              <a:ext uri="{FF2B5EF4-FFF2-40B4-BE49-F238E27FC236}">
                <a16:creationId xmlns:a16="http://schemas.microsoft.com/office/drawing/2014/main" id="{9EBE4C86-75CB-4223-B0FB-4DCC4E65A06B}"/>
              </a:ext>
            </a:extLst>
          </p:cNvPr>
          <p:cNvSpPr txBox="1">
            <a:spLocks/>
          </p:cNvSpPr>
          <p:nvPr/>
        </p:nvSpPr>
        <p:spPr>
          <a:xfrm>
            <a:off x="427380" y="336556"/>
            <a:ext cx="11135969" cy="851941"/>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a:lstStyle>
          <a:p>
            <a:pPr>
              <a:defRPr/>
            </a:pPr>
            <a:r>
              <a:rPr lang="de-DE" altLang="de-DE" sz="3200" dirty="0"/>
              <a:t>Wirkung der Einführung von </a:t>
            </a:r>
            <a:r>
              <a:rPr lang="de-DE" altLang="de-DE" sz="3200" dirty="0" err="1"/>
              <a:t>SuperOffice</a:t>
            </a:r>
            <a:r>
              <a:rPr lang="de-DE" altLang="de-DE" sz="3200" dirty="0"/>
              <a:t> –</a:t>
            </a:r>
          </a:p>
          <a:p>
            <a:pPr>
              <a:defRPr/>
            </a:pPr>
            <a:r>
              <a:rPr lang="de-DE" altLang="de-DE" sz="3200" dirty="0"/>
              <a:t>Zusammenfassung</a:t>
            </a:r>
          </a:p>
        </p:txBody>
      </p:sp>
      <p:sp>
        <p:nvSpPr>
          <p:cNvPr id="139" name="Tekstfelt 19">
            <a:extLst>
              <a:ext uri="{FF2B5EF4-FFF2-40B4-BE49-F238E27FC236}">
                <a16:creationId xmlns:a16="http://schemas.microsoft.com/office/drawing/2014/main" id="{A810A341-87E0-42C1-A66A-7B5CFBA53775}"/>
              </a:ext>
            </a:extLst>
          </p:cNvPr>
          <p:cNvSpPr txBox="1"/>
          <p:nvPr/>
        </p:nvSpPr>
        <p:spPr>
          <a:xfrm>
            <a:off x="401652" y="1245054"/>
            <a:ext cx="2829621" cy="276999"/>
          </a:xfrm>
          <a:prstGeom prst="rect">
            <a:avLst/>
          </a:prstGeom>
          <a:noFill/>
        </p:spPr>
        <p:txBody>
          <a:bodyPr wrap="none" rtlCol="0">
            <a:spAutoFit/>
          </a:bodyPr>
          <a:lstStyle/>
          <a:p>
            <a:pPr>
              <a:defRPr/>
            </a:pPr>
            <a:r>
              <a:rPr lang="de-DE" altLang="de-DE" sz="1200" b="1" dirty="0">
                <a:solidFill>
                  <a:srgbClr val="2B2929"/>
                </a:solidFill>
                <a:latin typeface="Arial" panose="020B0604020202020204"/>
              </a:rPr>
              <a:t>Hauptziele und -herausforderungen </a:t>
            </a:r>
          </a:p>
        </p:txBody>
      </p:sp>
      <p:sp>
        <p:nvSpPr>
          <p:cNvPr id="141" name="Rektangel 20">
            <a:extLst>
              <a:ext uri="{FF2B5EF4-FFF2-40B4-BE49-F238E27FC236}">
                <a16:creationId xmlns:a16="http://schemas.microsoft.com/office/drawing/2014/main" id="{8BB9C533-C247-4B6A-B7DB-E96724C8CFF5}"/>
              </a:ext>
            </a:extLst>
          </p:cNvPr>
          <p:cNvSpPr/>
          <p:nvPr/>
        </p:nvSpPr>
        <p:spPr>
          <a:xfrm>
            <a:off x="427381" y="1527697"/>
            <a:ext cx="4991516" cy="2230268"/>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1050" dirty="0">
                <a:solidFill>
                  <a:srgbClr val="2B2929"/>
                </a:solidFill>
                <a:latin typeface="Arial" panose="020B0604020202020204"/>
              </a:rPr>
              <a:t>Steigerung</a:t>
            </a:r>
            <a:r>
              <a:rPr kumimoji="0" lang="de-DE" altLang="de-DE" sz="1050" b="0" i="0" u="none" strike="noStrike" cap="none" normalizeH="0" baseline="0" dirty="0">
                <a:ln>
                  <a:noFill/>
                </a:ln>
                <a:solidFill>
                  <a:schemeClr val="tx1"/>
                </a:solidFill>
                <a:effectLst/>
                <a:latin typeface="Arial Unicode MS"/>
              </a:rPr>
              <a:t> des Marktanteils von 10-15% auf 30% über 5 Jahre</a:t>
            </a:r>
            <a:r>
              <a:rPr kumimoji="0" lang="de-DE" altLang="de-DE" sz="900" b="0" i="0" u="none" strike="noStrike" cap="none" normalizeH="0" baseline="0" dirty="0">
                <a:ln>
                  <a:noFill/>
                </a:ln>
                <a:solidFill>
                  <a:schemeClr val="tx1"/>
                </a:solidFill>
                <a:effectLst/>
              </a:rPr>
              <a:t> </a:t>
            </a:r>
            <a:endParaRPr kumimoji="0" lang="de-DE" altLang="de-DE" sz="2000"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050" b="0" i="0" u="none" strike="noStrike" cap="none" normalizeH="0" baseline="0" dirty="0">
                <a:ln>
                  <a:noFill/>
                </a:ln>
                <a:solidFill>
                  <a:schemeClr val="tx1"/>
                </a:solidFill>
                <a:effectLst/>
                <a:latin typeface="Arial Unicode MS"/>
              </a:rPr>
              <a:t>Um dies zu erreichen, müssen Sie Prozesse für Service und Support rationalisieren und optimieren</a:t>
            </a:r>
            <a:endParaRPr kumimoji="0" lang="de-DE" altLang="de-DE" sz="900" b="0" i="0" u="none" strike="noStrike" cap="none" normalizeH="0" baseline="0" dirty="0">
              <a:ln>
                <a:noFill/>
              </a:ln>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050" b="0" i="0" u="none" strike="noStrike" cap="none" normalizeH="0" baseline="0" dirty="0">
                <a:ln>
                  <a:noFill/>
                </a:ln>
                <a:solidFill>
                  <a:schemeClr val="tx1"/>
                </a:solidFill>
                <a:effectLst/>
                <a:latin typeface="Arial Unicode MS"/>
              </a:rPr>
              <a:t>Sie arbeiten heute in unterschiedlichen Systemen, dadurch arbeiten Sie ineffizient und es fehlen einheitliche Routinen, Regeln und Prozesse im Fallmanagement</a:t>
            </a:r>
            <a:endParaRPr kumimoji="0" lang="de-DE" altLang="de-DE"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143" name="Rektangel 21">
            <a:extLst>
              <a:ext uri="{FF2B5EF4-FFF2-40B4-BE49-F238E27FC236}">
                <a16:creationId xmlns:a16="http://schemas.microsoft.com/office/drawing/2014/main" id="{543FF1D3-A1CA-489F-80FC-AA8D8E63EC66}"/>
              </a:ext>
            </a:extLst>
          </p:cNvPr>
          <p:cNvSpPr/>
          <p:nvPr/>
        </p:nvSpPr>
        <p:spPr>
          <a:xfrm>
            <a:off x="6034572" y="1522053"/>
            <a:ext cx="5681663" cy="2230269"/>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50" b="0"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145" name="Tekstfelt 23">
            <a:extLst>
              <a:ext uri="{FF2B5EF4-FFF2-40B4-BE49-F238E27FC236}">
                <a16:creationId xmlns:a16="http://schemas.microsoft.com/office/drawing/2014/main" id="{837511DC-117C-4023-AF22-AF0C58AA1965}"/>
              </a:ext>
            </a:extLst>
          </p:cNvPr>
          <p:cNvSpPr txBox="1"/>
          <p:nvPr/>
        </p:nvSpPr>
        <p:spPr>
          <a:xfrm>
            <a:off x="5934385" y="3922044"/>
            <a:ext cx="5261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2B2929"/>
                </a:solidFill>
                <a:effectLst/>
                <a:uLnTx/>
                <a:uFillTx/>
                <a:latin typeface="Arial" panose="020B0604020202020204"/>
                <a:ea typeface="+mn-ea"/>
                <a:cs typeface="+mn-cs"/>
              </a:rPr>
              <a:t>KPIs</a:t>
            </a:r>
          </a:p>
        </p:txBody>
      </p:sp>
      <p:sp>
        <p:nvSpPr>
          <p:cNvPr id="147" name="Tekstfelt 24">
            <a:extLst>
              <a:ext uri="{FF2B5EF4-FFF2-40B4-BE49-F238E27FC236}">
                <a16:creationId xmlns:a16="http://schemas.microsoft.com/office/drawing/2014/main" id="{0DC11272-CDD4-4CF3-807D-29C896F7F444}"/>
              </a:ext>
            </a:extLst>
          </p:cNvPr>
          <p:cNvSpPr txBox="1"/>
          <p:nvPr/>
        </p:nvSpPr>
        <p:spPr>
          <a:xfrm>
            <a:off x="5934385" y="1191576"/>
            <a:ext cx="31790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err="1">
                <a:ln>
                  <a:noFill/>
                </a:ln>
                <a:solidFill>
                  <a:srgbClr val="2B2929"/>
                </a:solidFill>
                <a:effectLst/>
                <a:uLnTx/>
                <a:uFillTx/>
                <a:latin typeface="Arial" panose="020B0604020202020204"/>
                <a:ea typeface="+mn-ea"/>
                <a:cs typeface="+mn-cs"/>
              </a:rPr>
              <a:t>Beschreibung</a:t>
            </a:r>
            <a:r>
              <a:rPr kumimoji="0" lang="nb-NO" sz="1200" b="1" i="0" u="none" strike="noStrike" kern="1200" cap="none" spc="0" normalizeH="0" baseline="0" noProof="0" dirty="0">
                <a:ln>
                  <a:noFill/>
                </a:ln>
                <a:solidFill>
                  <a:srgbClr val="2B2929"/>
                </a:solidFill>
                <a:effectLst/>
                <a:uLnTx/>
                <a:uFillTx/>
                <a:latin typeface="Arial" panose="020B0604020202020204"/>
                <a:ea typeface="+mn-ea"/>
                <a:cs typeface="+mn-cs"/>
              </a:rPr>
              <a:t> der </a:t>
            </a:r>
            <a:r>
              <a:rPr kumimoji="0" lang="nb-NO" sz="1200" b="1" i="0" u="none" strike="noStrike" kern="1200" cap="none" spc="0" normalizeH="0" baseline="0" noProof="0" dirty="0" err="1">
                <a:ln>
                  <a:noFill/>
                </a:ln>
                <a:solidFill>
                  <a:srgbClr val="2B2929"/>
                </a:solidFill>
                <a:effectLst/>
                <a:uLnTx/>
                <a:uFillTx/>
                <a:latin typeface="Arial" panose="020B0604020202020204"/>
                <a:ea typeface="+mn-ea"/>
                <a:cs typeface="+mn-cs"/>
              </a:rPr>
              <a:t>Lösung</a:t>
            </a:r>
            <a:r>
              <a:rPr kumimoji="0" lang="nb-NO" sz="1200" b="1" i="0" u="none" strike="noStrike" kern="1200" cap="none" spc="0" normalizeH="0" baseline="0" noProof="0" dirty="0">
                <a:ln>
                  <a:noFill/>
                </a:ln>
                <a:solidFill>
                  <a:srgbClr val="2B2929"/>
                </a:solidFill>
                <a:effectLst/>
                <a:uLnTx/>
                <a:uFillTx/>
                <a:latin typeface="Arial" panose="020B0604020202020204"/>
                <a:ea typeface="+mn-ea"/>
                <a:cs typeface="+mn-cs"/>
              </a:rPr>
              <a:t> / der </a:t>
            </a:r>
            <a:r>
              <a:rPr kumimoji="0" lang="nb-NO" sz="1200" b="1" i="0" u="none" strike="noStrike" kern="1200" cap="none" spc="0" normalizeH="0" baseline="0" noProof="0" dirty="0" err="1">
                <a:ln>
                  <a:noFill/>
                </a:ln>
                <a:solidFill>
                  <a:srgbClr val="2B2929"/>
                </a:solidFill>
                <a:effectLst/>
                <a:uLnTx/>
                <a:uFillTx/>
                <a:latin typeface="Arial" panose="020B0604020202020204"/>
                <a:ea typeface="+mn-ea"/>
                <a:cs typeface="+mn-cs"/>
              </a:rPr>
              <a:t>Prozesse</a:t>
            </a:r>
            <a:endParaRPr kumimoji="0" lang="nb-NO" sz="1200" b="1"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149" name="Rektangel 25">
            <a:extLst>
              <a:ext uri="{FF2B5EF4-FFF2-40B4-BE49-F238E27FC236}">
                <a16:creationId xmlns:a16="http://schemas.microsoft.com/office/drawing/2014/main" id="{36849B35-16EB-4DE8-8680-6939CA1F12EE}"/>
              </a:ext>
            </a:extLst>
          </p:cNvPr>
          <p:cNvSpPr/>
          <p:nvPr/>
        </p:nvSpPr>
        <p:spPr>
          <a:xfrm>
            <a:off x="6034572" y="4224541"/>
            <a:ext cx="5681663" cy="880839"/>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nb-NO" sz="105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153" name="Trekant 29">
            <a:extLst>
              <a:ext uri="{FF2B5EF4-FFF2-40B4-BE49-F238E27FC236}">
                <a16:creationId xmlns:a16="http://schemas.microsoft.com/office/drawing/2014/main" id="{D9FAFF8F-9B4F-4F11-AA8A-592B4289494A}"/>
              </a:ext>
            </a:extLst>
          </p:cNvPr>
          <p:cNvSpPr/>
          <p:nvPr/>
        </p:nvSpPr>
        <p:spPr>
          <a:xfrm rot="5400000">
            <a:off x="5478912" y="2647749"/>
            <a:ext cx="358291" cy="1117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ktangel 20">
            <a:extLst>
              <a:ext uri="{FF2B5EF4-FFF2-40B4-BE49-F238E27FC236}">
                <a16:creationId xmlns:a16="http://schemas.microsoft.com/office/drawing/2014/main" id="{A1F4902D-CC9A-4C6A-8B55-C8E763C2735D}"/>
              </a:ext>
            </a:extLst>
          </p:cNvPr>
          <p:cNvSpPr/>
          <p:nvPr/>
        </p:nvSpPr>
        <p:spPr>
          <a:xfrm>
            <a:off x="427381" y="4224541"/>
            <a:ext cx="4991516" cy="1942765"/>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SzPts val="1000"/>
              <a:buFont typeface="Arial" panose="020B0604020202020204" pitchFamily="34" charset="0"/>
              <a:buChar char="•"/>
              <a:tabLst>
                <a:tab pos="457200" algn="l"/>
              </a:tabLst>
              <a:defRPr/>
            </a:pPr>
            <a:r>
              <a:rPr kumimoji="0" lang="de-DE" altLang="de-DE" sz="1050" b="0" i="0" u="none" strike="noStrike" cap="none" normalizeH="0" baseline="0" dirty="0">
                <a:ln>
                  <a:noFill/>
                </a:ln>
                <a:solidFill>
                  <a:schemeClr val="tx1"/>
                </a:solidFill>
                <a:effectLst/>
                <a:latin typeface="Arial Unicode MS"/>
              </a:rPr>
              <a:t>Steigerung der internen Kapazität durch Optimierung des Ressourceneinsatzes für Service und Support</a:t>
            </a:r>
            <a:b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b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indent="-171450">
              <a:buSzPts val="1000"/>
              <a:buFont typeface="Arial" panose="020B0604020202020204" pitchFamily="34" charset="0"/>
              <a:buChar char="•"/>
              <a:tabLst>
                <a:tab pos="457200" algn="l"/>
              </a:tabLst>
              <a:defRPr/>
            </a:pPr>
            <a:r>
              <a:rPr kumimoji="0" lang="de-DE" altLang="de-DE" sz="1050" b="0" i="0" u="none" strike="noStrike" cap="none" normalizeH="0" baseline="0" dirty="0">
                <a:ln>
                  <a:noFill/>
                </a:ln>
                <a:solidFill>
                  <a:schemeClr val="tx1"/>
                </a:solidFill>
                <a:effectLst/>
                <a:latin typeface="Arial Unicode MS"/>
              </a:rPr>
              <a:t>Erhöhte Kundenzufriedenheit durch bessere Einblicke und automatisierte Prozesse</a:t>
            </a:r>
            <a:b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b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indent="-171450">
              <a:buSzPts val="1000"/>
              <a:buFont typeface="Arial" panose="020B0604020202020204" pitchFamily="34" charset="0"/>
              <a:buChar char="•"/>
              <a:tabLst>
                <a:tab pos="457200" algn="l"/>
              </a:tabLst>
              <a:defRPr/>
            </a:pPr>
            <a:r>
              <a:rPr kumimoji="0" lang="de-DE" altLang="de-DE" sz="1050" b="0" i="0" u="none" strike="noStrike" cap="none" normalizeH="0" baseline="0" dirty="0">
                <a:ln>
                  <a:noFill/>
                </a:ln>
                <a:solidFill>
                  <a:schemeClr val="tx1"/>
                </a:solidFill>
                <a:effectLst/>
                <a:latin typeface="Arial Unicode MS"/>
              </a:rPr>
              <a:t>Verbesserte Kontrolle über den Kundenstamm und die Daten optimiert und erleichtert die Kommunikation mit den Kunden</a:t>
            </a:r>
            <a:br>
              <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rPr>
            </a:br>
            <a:endParaRPr kumimoji="0" lang="en-US" sz="1050" b="0" i="0" u="none" strike="noStrike" kern="1200" cap="none" spc="0" normalizeH="0" baseline="0" noProof="0" dirty="0">
              <a:ln>
                <a:noFill/>
              </a:ln>
              <a:solidFill>
                <a:srgbClr val="2B2929"/>
              </a:solidFill>
              <a:effectLst/>
              <a:uLnTx/>
              <a:uFillTx/>
              <a:latin typeface="Arial" panose="020B0604020202020204"/>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050" b="0" i="0" u="none" strike="noStrike" cap="none" normalizeH="0" baseline="0" dirty="0">
                <a:ln>
                  <a:noFill/>
                </a:ln>
                <a:solidFill>
                  <a:schemeClr val="tx1"/>
                </a:solidFill>
                <a:effectLst/>
                <a:latin typeface="Arial Unicode MS"/>
              </a:rPr>
              <a:t>Allgemeine Routinen und Prozesse tragen dazu bei, Ihr Wachstumsziel zu erreichen, indem sie Risiken reduzieren und die Effizienz steigern</a:t>
            </a:r>
            <a:r>
              <a:rPr kumimoji="0" lang="de-DE" altLang="de-DE" sz="900" b="0" i="0" u="none" strike="noStrike" cap="none" normalizeH="0" baseline="0" dirty="0">
                <a:ln>
                  <a:noFill/>
                </a:ln>
                <a:solidFill>
                  <a:schemeClr val="tx1"/>
                </a:solidFill>
                <a:effectLst/>
              </a:rPr>
              <a:t> </a:t>
            </a:r>
            <a:endParaRPr kumimoji="0" lang="de-DE" altLang="de-DE" sz="2000" b="0" i="0" u="none" strike="noStrike" cap="none" normalizeH="0" baseline="0" dirty="0">
              <a:ln>
                <a:noFill/>
              </a:ln>
              <a:solidFill>
                <a:schemeClr val="tx1"/>
              </a:solidFill>
              <a:effectLst/>
              <a:latin typeface="Arial" panose="020B0604020202020204" pitchFamily="34" charset="0"/>
            </a:endParaRPr>
          </a:p>
        </p:txBody>
      </p:sp>
      <p:sp>
        <p:nvSpPr>
          <p:cNvPr id="14" name="Tekstfelt 23">
            <a:extLst>
              <a:ext uri="{FF2B5EF4-FFF2-40B4-BE49-F238E27FC236}">
                <a16:creationId xmlns:a16="http://schemas.microsoft.com/office/drawing/2014/main" id="{28630F68-263F-41D5-B90C-212F67DA4221}"/>
              </a:ext>
            </a:extLst>
          </p:cNvPr>
          <p:cNvSpPr txBox="1"/>
          <p:nvPr/>
        </p:nvSpPr>
        <p:spPr>
          <a:xfrm>
            <a:off x="401652" y="3947542"/>
            <a:ext cx="3193503"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b="1" dirty="0">
                <a:solidFill>
                  <a:srgbClr val="2B2929"/>
                </a:solidFill>
                <a:latin typeface="Arial" panose="020B0604020202020204"/>
              </a:rPr>
              <a:t>Geschätzter Effekt der Implementierung </a:t>
            </a:r>
          </a:p>
        </p:txBody>
      </p:sp>
      <p:sp>
        <p:nvSpPr>
          <p:cNvPr id="16" name="Rektangel 25">
            <a:extLst>
              <a:ext uri="{FF2B5EF4-FFF2-40B4-BE49-F238E27FC236}">
                <a16:creationId xmlns:a16="http://schemas.microsoft.com/office/drawing/2014/main" id="{B6A91C23-A7D2-4A19-9206-E6C41B4BEC02}"/>
              </a:ext>
            </a:extLst>
          </p:cNvPr>
          <p:cNvSpPr/>
          <p:nvPr/>
        </p:nvSpPr>
        <p:spPr>
          <a:xfrm>
            <a:off x="6034572" y="5394133"/>
            <a:ext cx="5681663" cy="773173"/>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nb-NO" sz="105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nb-NO" sz="105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nb-NO" sz="1050" b="0" i="0" u="none" strike="noStrike" kern="1200" cap="none" spc="0" normalizeH="0" baseline="0" noProof="0">
              <a:ln>
                <a:noFill/>
              </a:ln>
              <a:solidFill>
                <a:srgbClr val="2B2929"/>
              </a:solidFill>
              <a:effectLst/>
              <a:uLnTx/>
              <a:uFillTx/>
              <a:latin typeface="Arial" panose="020B0604020202020204"/>
              <a:ea typeface="+mn-ea"/>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50" b="0"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17" name="Tekstfelt 23">
            <a:extLst>
              <a:ext uri="{FF2B5EF4-FFF2-40B4-BE49-F238E27FC236}">
                <a16:creationId xmlns:a16="http://schemas.microsoft.com/office/drawing/2014/main" id="{6757AE79-265B-4328-A42B-73D245582FBE}"/>
              </a:ext>
            </a:extLst>
          </p:cNvPr>
          <p:cNvSpPr txBox="1"/>
          <p:nvPr/>
        </p:nvSpPr>
        <p:spPr>
          <a:xfrm>
            <a:off x="5934385" y="5117134"/>
            <a:ext cx="7312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err="1">
                <a:ln>
                  <a:noFill/>
                </a:ln>
                <a:solidFill>
                  <a:srgbClr val="2B2929"/>
                </a:solidFill>
                <a:effectLst/>
                <a:uLnTx/>
                <a:uFillTx/>
                <a:latin typeface="Arial" panose="020B0604020202020204"/>
                <a:ea typeface="+mn-ea"/>
                <a:cs typeface="+mn-cs"/>
              </a:rPr>
              <a:t>Risiken</a:t>
            </a:r>
            <a:endParaRPr kumimoji="0" lang="nb-NO" sz="1200" b="1"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20" name="Trekant 29">
            <a:extLst>
              <a:ext uri="{FF2B5EF4-FFF2-40B4-BE49-F238E27FC236}">
                <a16:creationId xmlns:a16="http://schemas.microsoft.com/office/drawing/2014/main" id="{9E2A53BB-CE6C-4877-A53C-70DC56C583CD}"/>
              </a:ext>
            </a:extLst>
          </p:cNvPr>
          <p:cNvSpPr/>
          <p:nvPr/>
        </p:nvSpPr>
        <p:spPr>
          <a:xfrm rot="10800000">
            <a:off x="8558899" y="3948809"/>
            <a:ext cx="358291" cy="1117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rekant 29">
            <a:extLst>
              <a:ext uri="{FF2B5EF4-FFF2-40B4-BE49-F238E27FC236}">
                <a16:creationId xmlns:a16="http://schemas.microsoft.com/office/drawing/2014/main" id="{093EFAB5-304E-437D-87F4-5546616A3849}"/>
              </a:ext>
            </a:extLst>
          </p:cNvPr>
          <p:cNvSpPr/>
          <p:nvPr/>
        </p:nvSpPr>
        <p:spPr>
          <a:xfrm rot="16200000">
            <a:off x="5500153" y="5136567"/>
            <a:ext cx="358291" cy="1117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rekant 29">
            <a:extLst>
              <a:ext uri="{FF2B5EF4-FFF2-40B4-BE49-F238E27FC236}">
                <a16:creationId xmlns:a16="http://schemas.microsoft.com/office/drawing/2014/main" id="{D0D1551C-57F8-4D5E-BA4B-F5D95B72DC0A}"/>
              </a:ext>
            </a:extLst>
          </p:cNvPr>
          <p:cNvSpPr/>
          <p:nvPr/>
        </p:nvSpPr>
        <p:spPr>
          <a:xfrm rot="10800000">
            <a:off x="8558900" y="5192435"/>
            <a:ext cx="358291" cy="1117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2047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3FAC2703-A174-4B65-919D-F6E09180D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560" y="2573866"/>
            <a:ext cx="8854440" cy="42841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FE76245-A02F-4505-89BC-0763FB0E73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36730" y="5075861"/>
            <a:ext cx="2658094" cy="2658094"/>
          </a:xfrm>
          <a:prstGeom prst="rect">
            <a:avLst/>
          </a:prstGeom>
        </p:spPr>
      </p:pic>
      <p:sp>
        <p:nvSpPr>
          <p:cNvPr id="3" name="Title 2">
            <a:extLst>
              <a:ext uri="{FF2B5EF4-FFF2-40B4-BE49-F238E27FC236}">
                <a16:creationId xmlns:a16="http://schemas.microsoft.com/office/drawing/2014/main" id="{21811900-7635-4A88-AD49-B8DF612EF6EF}"/>
              </a:ext>
            </a:extLst>
          </p:cNvPr>
          <p:cNvSpPr>
            <a:spLocks noGrp="1"/>
          </p:cNvSpPr>
          <p:nvPr>
            <p:ph type="title"/>
          </p:nvPr>
        </p:nvSpPr>
        <p:spPr>
          <a:xfrm>
            <a:off x="758189" y="1727091"/>
            <a:ext cx="8854440" cy="851941"/>
          </a:xfrm>
        </p:spPr>
        <p:txBody>
          <a:bodyPr>
            <a:noAutofit/>
          </a:bodyPr>
          <a:lstStyle/>
          <a:p>
            <a:r>
              <a:rPr lang="en-US" sz="6000" dirty="0"/>
              <a:t>EIN CRM-PARTNER, DER IHNEN HILFT,</a:t>
            </a:r>
            <a:br>
              <a:rPr lang="en-US" sz="6000" dirty="0"/>
            </a:br>
            <a:r>
              <a:rPr lang="en-US" sz="6000" dirty="0"/>
              <a:t>ZU WACHSEN</a:t>
            </a:r>
            <a:br>
              <a:rPr lang="en-US" sz="6000" dirty="0"/>
            </a:br>
            <a:endParaRPr lang="en-US" dirty="0"/>
          </a:p>
        </p:txBody>
      </p:sp>
    </p:spTree>
    <p:extLst>
      <p:ext uri="{BB962C8B-B14F-4D97-AF65-F5344CB8AC3E}">
        <p14:creationId xmlns:p14="http://schemas.microsoft.com/office/powerpoint/2010/main" val="242302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a:extLst>
              <a:ext uri="{FF2B5EF4-FFF2-40B4-BE49-F238E27FC236}">
                <a16:creationId xmlns:a16="http://schemas.microsoft.com/office/drawing/2014/main" id="{29201FBA-2F02-415C-941D-32E223444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559" y="2396886"/>
            <a:ext cx="10287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2D574313-ABE3-AD42-A375-F742988F1EFA}"/>
              </a:ext>
            </a:extLst>
          </p:cNvPr>
          <p:cNvSpPr>
            <a:spLocks noGrp="1"/>
          </p:cNvSpPr>
          <p:nvPr>
            <p:ph type="title"/>
          </p:nvPr>
        </p:nvSpPr>
        <p:spPr>
          <a:xfrm>
            <a:off x="827100" y="655717"/>
            <a:ext cx="10972223" cy="1117532"/>
          </a:xfrm>
        </p:spPr>
        <p:txBody>
          <a:bodyPr>
            <a:normAutofit/>
          </a:bodyPr>
          <a:lstStyle/>
          <a:p>
            <a:r>
              <a:rPr lang="de-DE" altLang="de-DE" sz="4200" dirty="0"/>
              <a:t>Wie wollen Sie Ihren Wert steigern? </a:t>
            </a:r>
            <a:endParaRPr lang="en-GB" sz="4200" dirty="0"/>
          </a:p>
        </p:txBody>
      </p:sp>
      <p:cxnSp>
        <p:nvCxnSpPr>
          <p:cNvPr id="15" name="Straight Arrow Connector 14">
            <a:extLst>
              <a:ext uri="{FF2B5EF4-FFF2-40B4-BE49-F238E27FC236}">
                <a16:creationId xmlns:a16="http://schemas.microsoft.com/office/drawing/2014/main" id="{86D50C93-363B-EA49-AC44-249A480C9619}"/>
              </a:ext>
            </a:extLst>
          </p:cNvPr>
          <p:cNvCxnSpPr/>
          <p:nvPr/>
        </p:nvCxnSpPr>
        <p:spPr>
          <a:xfrm>
            <a:off x="1586753" y="5432612"/>
            <a:ext cx="901849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B9E850-DF27-554B-908F-E8AE1B5B2EA7}"/>
              </a:ext>
            </a:extLst>
          </p:cNvPr>
          <p:cNvCxnSpPr/>
          <p:nvPr/>
        </p:nvCxnSpPr>
        <p:spPr>
          <a:xfrm flipV="1">
            <a:off x="1586753" y="2411506"/>
            <a:ext cx="0" cy="30211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3">
            <a:extLst>
              <a:ext uri="{FF2B5EF4-FFF2-40B4-BE49-F238E27FC236}">
                <a16:creationId xmlns:a16="http://schemas.microsoft.com/office/drawing/2014/main" id="{05919749-E529-5945-8E70-0E877966590C}"/>
              </a:ext>
            </a:extLst>
          </p:cNvPr>
          <p:cNvSpPr/>
          <p:nvPr/>
        </p:nvSpPr>
        <p:spPr>
          <a:xfrm>
            <a:off x="3721266" y="3244419"/>
            <a:ext cx="5183891" cy="1499259"/>
          </a:xfrm>
          <a:prstGeom prst="round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991" tIns="71991" rIns="71991" bIns="7199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Kundenportfolio</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4676205E-C748-BB4E-8A98-91325904479E}"/>
              </a:ext>
            </a:extLst>
          </p:cNvPr>
          <p:cNvCxnSpPr>
            <a:cxnSpLocks/>
            <a:stCxn id="25" idx="3"/>
          </p:cNvCxnSpPr>
          <p:nvPr/>
        </p:nvCxnSpPr>
        <p:spPr>
          <a:xfrm>
            <a:off x="2934021" y="3938857"/>
            <a:ext cx="725219" cy="0"/>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5C29E7-B57C-1C4E-833D-27A9DFFE0F46}"/>
              </a:ext>
            </a:extLst>
          </p:cNvPr>
          <p:cNvCxnSpPr>
            <a:cxnSpLocks/>
          </p:cNvCxnSpPr>
          <p:nvPr/>
        </p:nvCxnSpPr>
        <p:spPr>
          <a:xfrm flipV="1">
            <a:off x="6313212" y="2567894"/>
            <a:ext cx="7417" cy="640900"/>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7CC672C-8228-9F4A-8778-D08F9F4BB4EA}"/>
              </a:ext>
            </a:extLst>
          </p:cNvPr>
          <p:cNvCxnSpPr>
            <a:cxnSpLocks/>
          </p:cNvCxnSpPr>
          <p:nvPr/>
        </p:nvCxnSpPr>
        <p:spPr>
          <a:xfrm flipH="1">
            <a:off x="6313216" y="4797632"/>
            <a:ext cx="4457" cy="601264"/>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3DADA00-6016-9548-A63C-6B5914E5BAF3}"/>
              </a:ext>
            </a:extLst>
          </p:cNvPr>
          <p:cNvSpPr txBox="1"/>
          <p:nvPr/>
        </p:nvSpPr>
        <p:spPr>
          <a:xfrm>
            <a:off x="895000" y="1961008"/>
            <a:ext cx="147498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Kundenwert</a:t>
            </a:r>
            <a:endPar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E4E233A9-3C47-FD46-913A-A9A87C1CD588}"/>
              </a:ext>
            </a:extLst>
          </p:cNvPr>
          <p:cNvSpPr txBox="1"/>
          <p:nvPr/>
        </p:nvSpPr>
        <p:spPr>
          <a:xfrm>
            <a:off x="10605247" y="5111542"/>
            <a:ext cx="1494548"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Lebensdauer</a:t>
            </a:r>
            <a:r>
              <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rPr>
              <a:t> des </a:t>
            </a: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Kunden</a:t>
            </a:r>
            <a:endPar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DF9D6E19-EE14-3642-B043-F71147913013}"/>
              </a:ext>
            </a:extLst>
          </p:cNvPr>
          <p:cNvSpPr txBox="1"/>
          <p:nvPr/>
        </p:nvSpPr>
        <p:spPr>
          <a:xfrm>
            <a:off x="1551097" y="3646469"/>
            <a:ext cx="1382924"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Neukunden</a:t>
            </a:r>
            <a:r>
              <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gewinnen</a:t>
            </a:r>
            <a:endPar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6D85CC7-B2A7-6446-ACDD-6A6924661D13}"/>
              </a:ext>
            </a:extLst>
          </p:cNvPr>
          <p:cNvSpPr txBox="1"/>
          <p:nvPr/>
        </p:nvSpPr>
        <p:spPr>
          <a:xfrm>
            <a:off x="9559534" y="3646470"/>
            <a:ext cx="2315648"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Kundenabwanderung</a:t>
            </a:r>
            <a:r>
              <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reduzieren</a:t>
            </a:r>
            <a:endPar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66006CF2-4BED-E243-A7AC-FEF54A2C0F44}"/>
              </a:ext>
            </a:extLst>
          </p:cNvPr>
          <p:cNvSpPr txBox="1"/>
          <p:nvPr/>
        </p:nvSpPr>
        <p:spPr>
          <a:xfrm>
            <a:off x="4869989" y="2171615"/>
            <a:ext cx="2970028"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Bestandskundenverkäufe</a:t>
            </a:r>
            <a:endPar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2A1BF1F7-4018-9642-8744-119AA9F09653}"/>
              </a:ext>
            </a:extLst>
          </p:cNvPr>
          <p:cNvSpPr txBox="1"/>
          <p:nvPr/>
        </p:nvSpPr>
        <p:spPr>
          <a:xfrm>
            <a:off x="4869989" y="5641793"/>
            <a:ext cx="2886440"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Trennung</a:t>
            </a:r>
            <a:r>
              <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rPr>
              <a:t> von </a:t>
            </a: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nicht</a:t>
            </a:r>
            <a:r>
              <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profitablen</a:t>
            </a:r>
            <a:r>
              <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err="1">
                <a:ln>
                  <a:noFill/>
                </a:ln>
                <a:solidFill>
                  <a:srgbClr val="005E58"/>
                </a:solidFill>
                <a:effectLst/>
                <a:uLnTx/>
                <a:uFillTx/>
                <a:latin typeface="Arial" panose="020B0604020202020204" pitchFamily="34" charset="0"/>
                <a:ea typeface="+mn-ea"/>
                <a:cs typeface="Arial" panose="020B0604020202020204" pitchFamily="34" charset="0"/>
              </a:rPr>
              <a:t>Kunden</a:t>
            </a:r>
            <a:endParaRPr kumimoji="0" lang="en-GB" sz="1600" b="1" i="0" u="none" strike="noStrike" kern="1200" cap="none" spc="0" normalizeH="0" baseline="0" noProof="0" dirty="0">
              <a:ln>
                <a:noFill/>
              </a:ln>
              <a:solidFill>
                <a:srgbClr val="005E58"/>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34C8813F-03DB-AB4A-8DCD-06250613869C}"/>
              </a:ext>
            </a:extLst>
          </p:cNvPr>
          <p:cNvSpPr txBox="1"/>
          <p:nvPr/>
        </p:nvSpPr>
        <p:spPr>
          <a:xfrm>
            <a:off x="246229" y="6408924"/>
            <a:ext cx="268759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2B2929"/>
                </a:solidFill>
                <a:effectLst/>
                <a:uLnTx/>
                <a:uFillTx/>
                <a:latin typeface="Arial" panose="020B0604020202020204" pitchFamily="34" charset="0"/>
                <a:ea typeface="+mn-ea"/>
                <a:cs typeface="Arial" panose="020B0604020202020204" pitchFamily="34" charset="0"/>
              </a:rPr>
              <a:t>Quelle: </a:t>
            </a:r>
            <a:r>
              <a:rPr kumimoji="0" lang="en-GB" sz="1100" b="0" i="1" u="none" strike="noStrike" kern="1200" cap="none" spc="0" normalizeH="0" baseline="0" noProof="0" dirty="0" err="1">
                <a:ln>
                  <a:noFill/>
                </a:ln>
                <a:solidFill>
                  <a:srgbClr val="2B2929"/>
                </a:solidFill>
                <a:effectLst/>
                <a:uLnTx/>
                <a:uFillTx/>
                <a:latin typeface="Arial" panose="020B0604020202020204" pitchFamily="34" charset="0"/>
                <a:ea typeface="+mn-ea"/>
                <a:cs typeface="Arial" panose="020B0604020202020204" pitchFamily="34" charset="0"/>
              </a:rPr>
              <a:t>MarkUp</a:t>
            </a:r>
            <a:r>
              <a:rPr kumimoji="0" lang="en-GB" sz="1100" b="0" i="1" u="none" strike="noStrike" kern="1200" cap="none" spc="0" normalizeH="0" baseline="0" noProof="0" dirty="0">
                <a:ln>
                  <a:noFill/>
                </a:ln>
                <a:solidFill>
                  <a:srgbClr val="2B2929"/>
                </a:solidFill>
                <a:effectLst/>
                <a:uLnTx/>
                <a:uFillTx/>
                <a:latin typeface="Arial" panose="020B0604020202020204" pitchFamily="34" charset="0"/>
                <a:ea typeface="+mn-ea"/>
                <a:cs typeface="Arial" panose="020B0604020202020204" pitchFamily="34" charset="0"/>
              </a:rPr>
              <a:t> Consulting
</a:t>
            </a:r>
          </a:p>
        </p:txBody>
      </p:sp>
      <p:cxnSp>
        <p:nvCxnSpPr>
          <p:cNvPr id="30" name="Straight Arrow Connector 29">
            <a:extLst>
              <a:ext uri="{FF2B5EF4-FFF2-40B4-BE49-F238E27FC236}">
                <a16:creationId xmlns:a16="http://schemas.microsoft.com/office/drawing/2014/main" id="{37C81703-32BE-4C99-994F-876A554BBC8E}"/>
              </a:ext>
            </a:extLst>
          </p:cNvPr>
          <p:cNvCxnSpPr>
            <a:cxnSpLocks/>
          </p:cNvCxnSpPr>
          <p:nvPr/>
        </p:nvCxnSpPr>
        <p:spPr>
          <a:xfrm flipH="1" flipV="1">
            <a:off x="8972369" y="3994047"/>
            <a:ext cx="836771" cy="1"/>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32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75487-BF04-7847-A6BE-E4E0F7FC1679}"/>
              </a:ext>
            </a:extLst>
          </p:cNvPr>
          <p:cNvSpPr>
            <a:spLocks noGrp="1"/>
          </p:cNvSpPr>
          <p:nvPr>
            <p:ph type="title"/>
          </p:nvPr>
        </p:nvSpPr>
        <p:spPr>
          <a:xfrm>
            <a:off x="839788" y="1258893"/>
            <a:ext cx="4964382" cy="1321823"/>
          </a:xfrm>
        </p:spPr>
        <p:txBody>
          <a:bodyPr>
            <a:normAutofit/>
          </a:bodyPr>
          <a:lstStyle/>
          <a:p>
            <a:r>
              <a:rPr lang="nb-NO" dirty="0"/>
              <a:t>CRM </a:t>
            </a:r>
            <a:r>
              <a:rPr lang="nb-NO" dirty="0" err="1"/>
              <a:t>Erfolg</a:t>
            </a:r>
            <a:r>
              <a:rPr lang="nb-NO" dirty="0"/>
              <a:t> </a:t>
            </a:r>
            <a:br>
              <a:rPr lang="nb-NO" dirty="0"/>
            </a:br>
            <a:r>
              <a:rPr lang="nb-NO" dirty="0" err="1"/>
              <a:t>braucht</a:t>
            </a:r>
            <a:r>
              <a:rPr lang="nb-NO" dirty="0"/>
              <a:t>:</a:t>
            </a:r>
            <a:endParaRPr lang="en-NO" dirty="0"/>
          </a:p>
        </p:txBody>
      </p:sp>
      <p:sp>
        <p:nvSpPr>
          <p:cNvPr id="4" name="Text Placeholder 3">
            <a:extLst>
              <a:ext uri="{FF2B5EF4-FFF2-40B4-BE49-F238E27FC236}">
                <a16:creationId xmlns:a16="http://schemas.microsoft.com/office/drawing/2014/main" id="{DDC0C3E5-6A21-1B4A-8DB2-884548BF2752}"/>
              </a:ext>
            </a:extLst>
          </p:cNvPr>
          <p:cNvSpPr>
            <a:spLocks noGrp="1"/>
          </p:cNvSpPr>
          <p:nvPr>
            <p:ph type="body" sz="half" idx="2"/>
          </p:nvPr>
        </p:nvSpPr>
        <p:spPr>
          <a:xfrm>
            <a:off x="839788" y="3014669"/>
            <a:ext cx="4761294" cy="3125787"/>
          </a:xfrm>
        </p:spPr>
        <p:txBody>
          <a:bodyPr/>
          <a:lstStyle/>
          <a:p>
            <a:r>
              <a:rPr lang="en-US" dirty="0">
                <a:solidFill>
                  <a:srgbClr val="005E58"/>
                </a:solidFill>
              </a:rPr>
              <a:t>Ein </a:t>
            </a:r>
            <a:r>
              <a:rPr lang="en-US" dirty="0" err="1">
                <a:solidFill>
                  <a:srgbClr val="005E58"/>
                </a:solidFill>
              </a:rPr>
              <a:t>klares</a:t>
            </a:r>
            <a:r>
              <a:rPr lang="en-US" dirty="0">
                <a:solidFill>
                  <a:srgbClr val="005E58"/>
                </a:solidFill>
              </a:rPr>
              <a:t> </a:t>
            </a:r>
            <a:r>
              <a:rPr lang="en-US" dirty="0" err="1">
                <a:solidFill>
                  <a:srgbClr val="005E58"/>
                </a:solidFill>
              </a:rPr>
              <a:t>Ziel</a:t>
            </a:r>
            <a:endParaRPr lang="en-US" dirty="0">
              <a:solidFill>
                <a:srgbClr val="005E58"/>
              </a:solidFill>
            </a:endParaRPr>
          </a:p>
          <a:p>
            <a:r>
              <a:rPr lang="en-US" dirty="0" err="1">
                <a:solidFill>
                  <a:srgbClr val="005E58"/>
                </a:solidFill>
              </a:rPr>
              <a:t>Definierte</a:t>
            </a:r>
            <a:r>
              <a:rPr lang="en-US" dirty="0">
                <a:solidFill>
                  <a:srgbClr val="005E58"/>
                </a:solidFill>
              </a:rPr>
              <a:t> Budgets und KPIs</a:t>
            </a:r>
          </a:p>
          <a:p>
            <a:r>
              <a:rPr lang="en-US" dirty="0" err="1">
                <a:solidFill>
                  <a:srgbClr val="005E58"/>
                </a:solidFill>
              </a:rPr>
              <a:t>Definierte</a:t>
            </a:r>
            <a:r>
              <a:rPr lang="en-US" dirty="0">
                <a:solidFill>
                  <a:srgbClr val="005E58"/>
                </a:solidFill>
              </a:rPr>
              <a:t> </a:t>
            </a:r>
            <a:r>
              <a:rPr lang="en-US" dirty="0" err="1">
                <a:solidFill>
                  <a:srgbClr val="005E58"/>
                </a:solidFill>
              </a:rPr>
              <a:t>Arbeitsprozesse</a:t>
            </a:r>
            <a:endParaRPr lang="en-US" dirty="0">
              <a:solidFill>
                <a:srgbClr val="005E58"/>
              </a:solidFill>
            </a:endParaRPr>
          </a:p>
          <a:p>
            <a:r>
              <a:rPr lang="en-US" dirty="0" err="1">
                <a:solidFill>
                  <a:srgbClr val="005E58"/>
                </a:solidFill>
              </a:rPr>
              <a:t>Kundenprogramm</a:t>
            </a:r>
            <a:r>
              <a:rPr lang="en-US" dirty="0">
                <a:solidFill>
                  <a:srgbClr val="005E58"/>
                </a:solidFill>
              </a:rPr>
              <a:t> und -</a:t>
            </a:r>
            <a:r>
              <a:rPr lang="en-US" dirty="0" err="1">
                <a:solidFill>
                  <a:srgbClr val="005E58"/>
                </a:solidFill>
              </a:rPr>
              <a:t>klassifizierung</a:t>
            </a:r>
            <a:endParaRPr lang="en-US" dirty="0">
              <a:solidFill>
                <a:srgbClr val="005E58"/>
              </a:solidFill>
            </a:endParaRPr>
          </a:p>
          <a:p>
            <a:r>
              <a:rPr lang="en-US" dirty="0" err="1">
                <a:solidFill>
                  <a:srgbClr val="005E58"/>
                </a:solidFill>
              </a:rPr>
              <a:t>Messkriterien</a:t>
            </a:r>
            <a:r>
              <a:rPr lang="en-US" dirty="0">
                <a:solidFill>
                  <a:srgbClr val="005E58"/>
                </a:solidFill>
              </a:rPr>
              <a:t> und -</a:t>
            </a:r>
            <a:r>
              <a:rPr lang="en-US" dirty="0" err="1">
                <a:solidFill>
                  <a:srgbClr val="005E58"/>
                </a:solidFill>
              </a:rPr>
              <a:t>möglichkeiten</a:t>
            </a:r>
            <a:endParaRPr lang="en-US" dirty="0">
              <a:solidFill>
                <a:srgbClr val="005E58"/>
              </a:solidFill>
            </a:endParaRPr>
          </a:p>
          <a:p>
            <a:r>
              <a:rPr lang="en-US" dirty="0" err="1">
                <a:solidFill>
                  <a:srgbClr val="005E58"/>
                </a:solidFill>
              </a:rPr>
              <a:t>Kontinuierliche</a:t>
            </a:r>
            <a:r>
              <a:rPr lang="en-US" dirty="0">
                <a:solidFill>
                  <a:srgbClr val="005E58"/>
                </a:solidFill>
              </a:rPr>
              <a:t> </a:t>
            </a:r>
            <a:r>
              <a:rPr lang="en-US" dirty="0" err="1">
                <a:solidFill>
                  <a:srgbClr val="005E58"/>
                </a:solidFill>
              </a:rPr>
              <a:t>Nachverfolgung</a:t>
            </a:r>
            <a:r>
              <a:rPr lang="en-US" dirty="0">
                <a:solidFill>
                  <a:srgbClr val="005E58"/>
                </a:solidFill>
              </a:rPr>
              <a:t> und </a:t>
            </a:r>
            <a:r>
              <a:rPr lang="en-US" dirty="0" err="1">
                <a:solidFill>
                  <a:srgbClr val="005E58"/>
                </a:solidFill>
              </a:rPr>
              <a:t>Verbesserung</a:t>
            </a:r>
            <a:endParaRPr lang="en-NO" dirty="0">
              <a:solidFill>
                <a:srgbClr val="005E58"/>
              </a:solidFill>
            </a:endParaRPr>
          </a:p>
        </p:txBody>
      </p:sp>
      <p:pic>
        <p:nvPicPr>
          <p:cNvPr id="2050" name="Picture 2" descr="Visualize your CRM data with the SuperOffice dashboard ...">
            <a:extLst>
              <a:ext uri="{FF2B5EF4-FFF2-40B4-BE49-F238E27FC236}">
                <a16:creationId xmlns:a16="http://schemas.microsoft.com/office/drawing/2014/main" id="{6174F523-ABBF-4D64-92C5-530A73949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12061"/>
            <a:ext cx="5864024" cy="296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04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22A18-560E-4EF3-B79A-96A9641A7A3A}"/>
              </a:ext>
            </a:extLst>
          </p:cNvPr>
          <p:cNvSpPr>
            <a:spLocks noGrp="1"/>
          </p:cNvSpPr>
          <p:nvPr>
            <p:ph type="title"/>
          </p:nvPr>
        </p:nvSpPr>
        <p:spPr>
          <a:xfrm>
            <a:off x="1271464" y="883856"/>
            <a:ext cx="3347726" cy="1859553"/>
          </a:xfrm>
        </p:spPr>
        <p:txBody>
          <a:bodyPr>
            <a:noAutofit/>
          </a:bodyPr>
          <a:lstStyle/>
          <a:p>
            <a:r>
              <a:rPr lang="de-DE" sz="23198" dirty="0">
                <a:latin typeface="+mj-lt"/>
              </a:rPr>
              <a:t>0</a:t>
            </a:r>
          </a:p>
        </p:txBody>
      </p:sp>
      <p:sp>
        <p:nvSpPr>
          <p:cNvPr id="5" name="Inhaltsplatzhalter 4">
            <a:extLst>
              <a:ext uri="{FF2B5EF4-FFF2-40B4-BE49-F238E27FC236}">
                <a16:creationId xmlns:a16="http://schemas.microsoft.com/office/drawing/2014/main" id="{614EF072-3105-49D8-965C-FA6136D1FCEA}"/>
              </a:ext>
            </a:extLst>
          </p:cNvPr>
          <p:cNvSpPr>
            <a:spLocks noGrp="1"/>
          </p:cNvSpPr>
          <p:nvPr>
            <p:ph idx="4294967295"/>
          </p:nvPr>
        </p:nvSpPr>
        <p:spPr>
          <a:xfrm>
            <a:off x="4368007" y="908051"/>
            <a:ext cx="7112200" cy="4751823"/>
          </a:xfrm>
        </p:spPr>
        <p:txBody>
          <a:bodyPr>
            <a:normAutofit/>
          </a:bodyPr>
          <a:lstStyle/>
          <a:p>
            <a:pPr marL="9525" indent="0">
              <a:buNone/>
            </a:pPr>
            <a:r>
              <a:rPr lang="en-US" sz="2800" b="1" dirty="0">
                <a:solidFill>
                  <a:srgbClr val="005E58"/>
                </a:solidFill>
              </a:rPr>
              <a:t>Was </a:t>
            </a:r>
            <a:r>
              <a:rPr lang="en-US" sz="2800" b="1" dirty="0" err="1">
                <a:solidFill>
                  <a:srgbClr val="005E58"/>
                </a:solidFill>
              </a:rPr>
              <a:t>ist</a:t>
            </a:r>
            <a:r>
              <a:rPr lang="en-US" sz="2800" b="1" dirty="0">
                <a:solidFill>
                  <a:srgbClr val="005E58"/>
                </a:solidFill>
              </a:rPr>
              <a:t> das </a:t>
            </a:r>
            <a:r>
              <a:rPr lang="en-US" sz="2800" b="1" dirty="0" err="1">
                <a:solidFill>
                  <a:srgbClr val="005E58"/>
                </a:solidFill>
              </a:rPr>
              <a:t>Ziel</a:t>
            </a:r>
            <a:r>
              <a:rPr lang="en-US" sz="2800" b="1" dirty="0">
                <a:solidFill>
                  <a:srgbClr val="005E58"/>
                </a:solidFill>
              </a:rPr>
              <a:t> der CRM / </a:t>
            </a:r>
            <a:r>
              <a:rPr lang="en-US" sz="2800" b="1" dirty="0" err="1">
                <a:solidFill>
                  <a:srgbClr val="005E58"/>
                </a:solidFill>
              </a:rPr>
              <a:t>SuperOffice</a:t>
            </a:r>
            <a:r>
              <a:rPr lang="en-US" sz="2800" b="1" dirty="0">
                <a:solidFill>
                  <a:srgbClr val="005E58"/>
                </a:solidFill>
              </a:rPr>
              <a:t> </a:t>
            </a:r>
            <a:r>
              <a:rPr lang="en-US" sz="2800" b="1" dirty="0" err="1">
                <a:solidFill>
                  <a:srgbClr val="005E58"/>
                </a:solidFill>
              </a:rPr>
              <a:t>Implementierung</a:t>
            </a:r>
            <a:r>
              <a:rPr lang="en-US" sz="2800" b="1" dirty="0">
                <a:solidFill>
                  <a:srgbClr val="005E58"/>
                </a:solidFill>
              </a:rPr>
              <a:t>?</a:t>
            </a:r>
            <a:br>
              <a:rPr lang="nb-NO" sz="2800" b="1" dirty="0">
                <a:solidFill>
                  <a:srgbClr val="005E58"/>
                </a:solidFill>
              </a:rPr>
            </a:br>
            <a:endParaRPr lang="de-DE" sz="2800" b="1" dirty="0">
              <a:solidFill>
                <a:srgbClr val="005E58"/>
              </a:solidFill>
            </a:endParaRPr>
          </a:p>
          <a:p>
            <a:pPr marL="223838" indent="-223838"/>
            <a:r>
              <a:rPr lang="en-US" sz="2400" dirty="0" err="1">
                <a:solidFill>
                  <a:srgbClr val="005E58"/>
                </a:solidFill>
              </a:rPr>
              <a:t>Ziele</a:t>
            </a:r>
            <a:r>
              <a:rPr lang="en-US" sz="2400" dirty="0">
                <a:solidFill>
                  <a:srgbClr val="005E58"/>
                </a:solidFill>
              </a:rPr>
              <a:t> </a:t>
            </a:r>
            <a:r>
              <a:rPr lang="en-US" sz="2400" dirty="0" err="1">
                <a:solidFill>
                  <a:srgbClr val="005E58"/>
                </a:solidFill>
              </a:rPr>
              <a:t>erarbeiten</a:t>
            </a:r>
            <a:r>
              <a:rPr lang="en-US" sz="2400" dirty="0">
                <a:solidFill>
                  <a:srgbClr val="005E58"/>
                </a:solidFill>
              </a:rPr>
              <a:t>: Was </a:t>
            </a:r>
            <a:r>
              <a:rPr lang="en-US" sz="2400" dirty="0" err="1">
                <a:solidFill>
                  <a:srgbClr val="005E58"/>
                </a:solidFill>
              </a:rPr>
              <a:t>wollen</a:t>
            </a:r>
            <a:r>
              <a:rPr lang="en-US" sz="2400" dirty="0">
                <a:solidFill>
                  <a:srgbClr val="005E58"/>
                </a:solidFill>
              </a:rPr>
              <a:t> Sie </a:t>
            </a:r>
            <a:r>
              <a:rPr lang="en-US" sz="2400" dirty="0" err="1">
                <a:solidFill>
                  <a:srgbClr val="005E58"/>
                </a:solidFill>
              </a:rPr>
              <a:t>erreichen</a:t>
            </a:r>
            <a:r>
              <a:rPr lang="en-US" sz="2400" dirty="0">
                <a:solidFill>
                  <a:srgbClr val="005E58"/>
                </a:solidFill>
              </a:rPr>
              <a:t>?</a:t>
            </a:r>
          </a:p>
          <a:p>
            <a:pPr marL="223838" indent="-223838"/>
            <a:endParaRPr lang="nb-NO" sz="2400" dirty="0">
              <a:solidFill>
                <a:srgbClr val="005E58"/>
              </a:solidFill>
            </a:endParaRPr>
          </a:p>
          <a:p>
            <a:pPr marL="223838" indent="-223838"/>
            <a:r>
              <a:rPr lang="en-US" sz="2400" dirty="0" err="1">
                <a:solidFill>
                  <a:srgbClr val="005E58"/>
                </a:solidFill>
              </a:rPr>
              <a:t>Welche</a:t>
            </a:r>
            <a:r>
              <a:rPr lang="en-US" sz="2400" dirty="0">
                <a:solidFill>
                  <a:srgbClr val="005E58"/>
                </a:solidFill>
              </a:rPr>
              <a:t> </a:t>
            </a:r>
            <a:r>
              <a:rPr lang="en-US" sz="2400" dirty="0" err="1">
                <a:solidFill>
                  <a:srgbClr val="005E58"/>
                </a:solidFill>
              </a:rPr>
              <a:t>Wirkung</a:t>
            </a:r>
            <a:r>
              <a:rPr lang="en-US" sz="2400" dirty="0">
                <a:solidFill>
                  <a:srgbClr val="005E58"/>
                </a:solidFill>
              </a:rPr>
              <a:t> </a:t>
            </a:r>
            <a:r>
              <a:rPr lang="en-US" sz="2400" dirty="0" err="1">
                <a:solidFill>
                  <a:srgbClr val="005E58"/>
                </a:solidFill>
              </a:rPr>
              <a:t>möchten</a:t>
            </a:r>
            <a:r>
              <a:rPr lang="en-US" sz="2400" dirty="0">
                <a:solidFill>
                  <a:srgbClr val="005E58"/>
                </a:solidFill>
              </a:rPr>
              <a:t> Sie </a:t>
            </a:r>
            <a:r>
              <a:rPr lang="en-US" sz="2400" dirty="0" err="1">
                <a:solidFill>
                  <a:srgbClr val="005E58"/>
                </a:solidFill>
              </a:rPr>
              <a:t>erzielen</a:t>
            </a:r>
            <a:r>
              <a:rPr lang="en-US" sz="2400" dirty="0">
                <a:solidFill>
                  <a:srgbClr val="005E58"/>
                </a:solidFill>
              </a:rPr>
              <a:t>?</a:t>
            </a:r>
            <a:endParaRPr lang="de-DE" dirty="0">
              <a:solidFill>
                <a:srgbClr val="005E58"/>
              </a:solidFill>
            </a:endParaRPr>
          </a:p>
        </p:txBody>
      </p:sp>
      <p:sp>
        <p:nvSpPr>
          <p:cNvPr id="3" name="Textplatzhalter 2">
            <a:extLst>
              <a:ext uri="{FF2B5EF4-FFF2-40B4-BE49-F238E27FC236}">
                <a16:creationId xmlns:a16="http://schemas.microsoft.com/office/drawing/2014/main" id="{857C3DAA-0994-4F3D-9373-20376192665D}"/>
              </a:ext>
            </a:extLst>
          </p:cNvPr>
          <p:cNvSpPr>
            <a:spLocks noGrp="1"/>
          </p:cNvSpPr>
          <p:nvPr>
            <p:ph type="body" sz="half" idx="4294967295"/>
          </p:nvPr>
        </p:nvSpPr>
        <p:spPr>
          <a:xfrm>
            <a:off x="386019" y="4114593"/>
            <a:ext cx="3615710" cy="1598004"/>
          </a:xfrm>
        </p:spPr>
        <p:txBody>
          <a:bodyPr>
            <a:normAutofit/>
          </a:bodyPr>
          <a:lstStyle/>
          <a:p>
            <a:pPr marL="0" indent="0" algn="ctr">
              <a:buNone/>
            </a:pPr>
            <a:r>
              <a:rPr lang="de-DE" sz="4000" b="1" dirty="0">
                <a:solidFill>
                  <a:srgbClr val="005E58"/>
                </a:solidFill>
              </a:rPr>
              <a:t>ZIEL</a:t>
            </a:r>
          </a:p>
        </p:txBody>
      </p:sp>
      <p:sp>
        <p:nvSpPr>
          <p:cNvPr id="6" name="Oval 5">
            <a:extLst>
              <a:ext uri="{FF2B5EF4-FFF2-40B4-BE49-F238E27FC236}">
                <a16:creationId xmlns:a16="http://schemas.microsoft.com/office/drawing/2014/main" id="{E7ED49B8-5E7C-CA48-BA74-89B2B0CD6A11}"/>
              </a:ext>
            </a:extLst>
          </p:cNvPr>
          <p:cNvSpPr/>
          <p:nvPr/>
        </p:nvSpPr>
        <p:spPr>
          <a:xfrm>
            <a:off x="5145932" y="3912148"/>
            <a:ext cx="2160000" cy="2160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r>
              <a:rPr lang="de-DE" altLang="de-DE" sz="1600" b="1" dirty="0">
                <a:solidFill>
                  <a:srgbClr val="FFFFFF"/>
                </a:solidFill>
                <a:latin typeface="Arial" panose="020B0604020202020204"/>
              </a:rPr>
              <a:t>Hinweis: </a:t>
            </a:r>
          </a:p>
          <a:p>
            <a:pPr algn="ctr">
              <a:defRPr/>
            </a:pPr>
            <a:endParaRPr lang="de-DE" altLang="de-DE" sz="1600" dirty="0">
              <a:solidFill>
                <a:srgbClr val="FFFFFF"/>
              </a:solidFill>
              <a:latin typeface="Arial" panose="020B0604020202020204"/>
            </a:endParaRPr>
          </a:p>
          <a:p>
            <a:pPr algn="ctr">
              <a:defRPr/>
            </a:pPr>
            <a:r>
              <a:rPr lang="de-DE" altLang="de-DE" sz="1600" dirty="0">
                <a:solidFill>
                  <a:srgbClr val="FFFFFF"/>
                </a:solidFill>
                <a:latin typeface="Arial" panose="020B0604020202020204"/>
              </a:rPr>
              <a:t>Im 1. Meeting entwickelt! </a:t>
            </a:r>
          </a:p>
          <a:p>
            <a:pPr algn="ctr">
              <a:defRPr/>
            </a:pPr>
            <a:endParaRPr lang="de-DE" altLang="de-DE" sz="1600" dirty="0">
              <a:solidFill>
                <a:srgbClr val="FFFFFF"/>
              </a:solidFill>
              <a:latin typeface="Arial" panose="020B0604020202020204"/>
            </a:endParaRPr>
          </a:p>
          <a:p>
            <a:pPr algn="ctr">
              <a:defRPr/>
            </a:pPr>
            <a:r>
              <a:rPr lang="de-DE" altLang="de-DE" sz="1600" dirty="0">
                <a:solidFill>
                  <a:srgbClr val="FFFFFF"/>
                </a:solidFill>
                <a:latin typeface="Arial" panose="020B0604020202020204"/>
              </a:rPr>
              <a:t>Falls nicht, jetzt nachholen!</a:t>
            </a:r>
          </a:p>
        </p:txBody>
      </p:sp>
    </p:spTree>
    <p:extLst>
      <p:ext uri="{BB962C8B-B14F-4D97-AF65-F5344CB8AC3E}">
        <p14:creationId xmlns:p14="http://schemas.microsoft.com/office/powerpoint/2010/main" val="242308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22A18-560E-4EF3-B79A-96A9641A7A3A}"/>
              </a:ext>
            </a:extLst>
          </p:cNvPr>
          <p:cNvSpPr>
            <a:spLocks noGrp="1"/>
          </p:cNvSpPr>
          <p:nvPr>
            <p:ph type="title"/>
          </p:nvPr>
        </p:nvSpPr>
        <p:spPr>
          <a:xfrm>
            <a:off x="1271464" y="883856"/>
            <a:ext cx="3347726" cy="1859553"/>
          </a:xfrm>
        </p:spPr>
        <p:txBody>
          <a:bodyPr>
            <a:noAutofit/>
          </a:bodyPr>
          <a:lstStyle/>
          <a:p>
            <a:r>
              <a:rPr lang="de-DE" sz="23198" dirty="0">
                <a:latin typeface="+mj-lt"/>
              </a:rPr>
              <a:t>1</a:t>
            </a:r>
          </a:p>
        </p:txBody>
      </p:sp>
      <p:sp>
        <p:nvSpPr>
          <p:cNvPr id="5" name="Inhaltsplatzhalter 4">
            <a:extLst>
              <a:ext uri="{FF2B5EF4-FFF2-40B4-BE49-F238E27FC236}">
                <a16:creationId xmlns:a16="http://schemas.microsoft.com/office/drawing/2014/main" id="{614EF072-3105-49D8-965C-FA6136D1FCEA}"/>
              </a:ext>
            </a:extLst>
          </p:cNvPr>
          <p:cNvSpPr>
            <a:spLocks noGrp="1"/>
          </p:cNvSpPr>
          <p:nvPr>
            <p:ph idx="4294967295"/>
          </p:nvPr>
        </p:nvSpPr>
        <p:spPr>
          <a:xfrm>
            <a:off x="4368007" y="908051"/>
            <a:ext cx="7112200" cy="4751823"/>
          </a:xfrm>
        </p:spPr>
        <p:txBody>
          <a:bodyPr>
            <a:normAutofit/>
          </a:bodyPr>
          <a:lstStyle/>
          <a:p>
            <a:pPr marL="0" indent="0">
              <a:buNone/>
            </a:pPr>
            <a:r>
              <a:rPr lang="en-US" sz="2800" b="1" dirty="0" err="1">
                <a:solidFill>
                  <a:srgbClr val="005E58"/>
                </a:solidFill>
              </a:rPr>
              <a:t>Welche</a:t>
            </a:r>
            <a:r>
              <a:rPr lang="en-US" sz="2800" b="1" dirty="0">
                <a:solidFill>
                  <a:srgbClr val="005E58"/>
                </a:solidFill>
              </a:rPr>
              <a:t> KPIs </a:t>
            </a:r>
            <a:r>
              <a:rPr lang="en-US" sz="2800" b="1" dirty="0" err="1">
                <a:solidFill>
                  <a:srgbClr val="005E58"/>
                </a:solidFill>
              </a:rPr>
              <a:t>sollen</a:t>
            </a:r>
            <a:r>
              <a:rPr lang="en-US" sz="2800" b="1" dirty="0">
                <a:solidFill>
                  <a:srgbClr val="005E58"/>
                </a:solidFill>
              </a:rPr>
              <a:t> in SuperOffice CRM </a:t>
            </a:r>
            <a:r>
              <a:rPr lang="en-US" sz="2800" b="1" dirty="0" err="1">
                <a:solidFill>
                  <a:srgbClr val="005E58"/>
                </a:solidFill>
              </a:rPr>
              <a:t>abgebildet</a:t>
            </a:r>
            <a:r>
              <a:rPr lang="en-US" sz="2800" b="1" dirty="0">
                <a:solidFill>
                  <a:srgbClr val="005E58"/>
                </a:solidFill>
              </a:rPr>
              <a:t> </a:t>
            </a:r>
            <a:r>
              <a:rPr lang="en-US" sz="2800" b="1" dirty="0" err="1">
                <a:solidFill>
                  <a:srgbClr val="005E58"/>
                </a:solidFill>
              </a:rPr>
              <a:t>werden</a:t>
            </a:r>
            <a:r>
              <a:rPr lang="en-US" sz="2800" b="1" dirty="0">
                <a:solidFill>
                  <a:srgbClr val="005E58"/>
                </a:solidFill>
              </a:rPr>
              <a:t>?</a:t>
            </a:r>
            <a:endParaRPr lang="de-DE" sz="2800" b="1" dirty="0">
              <a:solidFill>
                <a:srgbClr val="005E58"/>
              </a:solidFill>
            </a:endParaRPr>
          </a:p>
          <a:p>
            <a:pPr marL="0" indent="0">
              <a:buNone/>
            </a:pPr>
            <a:endParaRPr lang="nb-NO" sz="2400" dirty="0">
              <a:solidFill>
                <a:srgbClr val="005E58"/>
              </a:solidFill>
            </a:endParaRPr>
          </a:p>
          <a:p>
            <a:r>
              <a:rPr lang="en-US" sz="2400" dirty="0">
                <a:solidFill>
                  <a:srgbClr val="005E58"/>
                </a:solidFill>
              </a:rPr>
              <a:t>Was </a:t>
            </a:r>
            <a:r>
              <a:rPr lang="en-US" sz="2400" dirty="0" err="1">
                <a:solidFill>
                  <a:srgbClr val="005E58"/>
                </a:solidFill>
              </a:rPr>
              <a:t>sichert</a:t>
            </a:r>
            <a:r>
              <a:rPr lang="en-US" sz="2400" dirty="0">
                <a:solidFill>
                  <a:srgbClr val="005E58"/>
                </a:solidFill>
              </a:rPr>
              <a:t> den </a:t>
            </a:r>
            <a:r>
              <a:rPr lang="en-US" sz="2400" dirty="0" err="1">
                <a:solidFill>
                  <a:srgbClr val="005E58"/>
                </a:solidFill>
              </a:rPr>
              <a:t>Erfolg</a:t>
            </a:r>
            <a:r>
              <a:rPr lang="en-US" sz="2400" dirty="0">
                <a:solidFill>
                  <a:srgbClr val="005E58"/>
                </a:solidFill>
              </a:rPr>
              <a:t> in </a:t>
            </a:r>
            <a:r>
              <a:rPr lang="en-US" sz="2400" dirty="0" err="1">
                <a:solidFill>
                  <a:srgbClr val="005E58"/>
                </a:solidFill>
              </a:rPr>
              <a:t>Ihrem</a:t>
            </a:r>
            <a:r>
              <a:rPr lang="en-US" sz="2400" dirty="0">
                <a:solidFill>
                  <a:srgbClr val="005E58"/>
                </a:solidFill>
              </a:rPr>
              <a:t> Team?</a:t>
            </a:r>
          </a:p>
          <a:p>
            <a:endParaRPr lang="en-US" sz="2400" dirty="0">
              <a:solidFill>
                <a:srgbClr val="005E58"/>
              </a:solidFill>
            </a:endParaRPr>
          </a:p>
          <a:p>
            <a:r>
              <a:rPr lang="en-US" sz="2400" dirty="0" err="1">
                <a:solidFill>
                  <a:srgbClr val="005E58"/>
                </a:solidFill>
              </a:rPr>
              <a:t>Welche</a:t>
            </a:r>
            <a:r>
              <a:rPr lang="en-US" sz="2400" dirty="0">
                <a:solidFill>
                  <a:srgbClr val="005E58"/>
                </a:solidFill>
              </a:rPr>
              <a:t> </a:t>
            </a:r>
            <a:r>
              <a:rPr lang="en-US" sz="2400" dirty="0" err="1">
                <a:solidFill>
                  <a:srgbClr val="005E58"/>
                </a:solidFill>
              </a:rPr>
              <a:t>Kriterien</a:t>
            </a:r>
            <a:r>
              <a:rPr lang="en-US" sz="2400" dirty="0">
                <a:solidFill>
                  <a:srgbClr val="005E58"/>
                </a:solidFill>
              </a:rPr>
              <a:t> </a:t>
            </a:r>
            <a:r>
              <a:rPr lang="en-US" sz="2400" dirty="0" err="1">
                <a:solidFill>
                  <a:srgbClr val="005E58"/>
                </a:solidFill>
              </a:rPr>
              <a:t>müssen</a:t>
            </a:r>
            <a:r>
              <a:rPr lang="en-US" sz="2400" dirty="0">
                <a:solidFill>
                  <a:srgbClr val="005E58"/>
                </a:solidFill>
              </a:rPr>
              <a:t> </a:t>
            </a:r>
            <a:r>
              <a:rPr lang="en-US" sz="2400" dirty="0" err="1">
                <a:solidFill>
                  <a:srgbClr val="005E58"/>
                </a:solidFill>
              </a:rPr>
              <a:t>gemessen</a:t>
            </a:r>
            <a:r>
              <a:rPr lang="en-US" sz="2400" dirty="0">
                <a:solidFill>
                  <a:srgbClr val="005E58"/>
                </a:solidFill>
              </a:rPr>
              <a:t> </a:t>
            </a:r>
            <a:r>
              <a:rPr lang="en-US" sz="2400" dirty="0" err="1">
                <a:solidFill>
                  <a:srgbClr val="005E58"/>
                </a:solidFill>
              </a:rPr>
              <a:t>werden</a:t>
            </a:r>
            <a:r>
              <a:rPr lang="en-US" sz="2400" dirty="0">
                <a:solidFill>
                  <a:srgbClr val="005E58"/>
                </a:solidFill>
              </a:rPr>
              <a:t>, </a:t>
            </a:r>
            <a:br>
              <a:rPr lang="en-US" sz="2400" dirty="0">
                <a:solidFill>
                  <a:srgbClr val="005E58"/>
                </a:solidFill>
              </a:rPr>
            </a:br>
            <a:r>
              <a:rPr lang="en-US" sz="2400" dirty="0">
                <a:solidFill>
                  <a:srgbClr val="005E58"/>
                </a:solidFill>
              </a:rPr>
              <a:t>um </a:t>
            </a:r>
            <a:r>
              <a:rPr lang="en-US" sz="2400" dirty="0" err="1">
                <a:solidFill>
                  <a:srgbClr val="005E58"/>
                </a:solidFill>
              </a:rPr>
              <a:t>erfolgreich</a:t>
            </a:r>
            <a:r>
              <a:rPr lang="en-US" sz="2400" dirty="0">
                <a:solidFill>
                  <a:srgbClr val="005E58"/>
                </a:solidFill>
              </a:rPr>
              <a:t> </a:t>
            </a:r>
            <a:r>
              <a:rPr lang="en-US" sz="2400" dirty="0" err="1">
                <a:solidFill>
                  <a:srgbClr val="005E58"/>
                </a:solidFill>
              </a:rPr>
              <a:t>zu</a:t>
            </a:r>
            <a:r>
              <a:rPr lang="en-US" sz="2400" dirty="0">
                <a:solidFill>
                  <a:srgbClr val="005E58"/>
                </a:solidFill>
              </a:rPr>
              <a:t> sein?</a:t>
            </a:r>
            <a:endParaRPr lang="en-NO" sz="2400" dirty="0">
              <a:solidFill>
                <a:srgbClr val="005E58"/>
              </a:solidFill>
            </a:endParaRPr>
          </a:p>
        </p:txBody>
      </p:sp>
      <p:sp>
        <p:nvSpPr>
          <p:cNvPr id="3" name="Textplatzhalter 2">
            <a:extLst>
              <a:ext uri="{FF2B5EF4-FFF2-40B4-BE49-F238E27FC236}">
                <a16:creationId xmlns:a16="http://schemas.microsoft.com/office/drawing/2014/main" id="{857C3DAA-0994-4F3D-9373-20376192665D}"/>
              </a:ext>
            </a:extLst>
          </p:cNvPr>
          <p:cNvSpPr>
            <a:spLocks noGrp="1"/>
          </p:cNvSpPr>
          <p:nvPr>
            <p:ph type="body" sz="half" idx="4294967295"/>
          </p:nvPr>
        </p:nvSpPr>
        <p:spPr>
          <a:xfrm>
            <a:off x="386019" y="4114593"/>
            <a:ext cx="3931726" cy="1598004"/>
          </a:xfrm>
        </p:spPr>
        <p:txBody>
          <a:bodyPr>
            <a:normAutofit/>
          </a:bodyPr>
          <a:lstStyle/>
          <a:p>
            <a:pPr marL="0" indent="0" algn="ctr">
              <a:buNone/>
            </a:pPr>
            <a:r>
              <a:rPr lang="de-DE" sz="4000" b="1" dirty="0">
                <a:solidFill>
                  <a:srgbClr val="005E58"/>
                </a:solidFill>
              </a:rPr>
              <a:t>KPIs</a:t>
            </a:r>
          </a:p>
        </p:txBody>
      </p:sp>
    </p:spTree>
    <p:extLst>
      <p:ext uri="{BB962C8B-B14F-4D97-AF65-F5344CB8AC3E}">
        <p14:creationId xmlns:p14="http://schemas.microsoft.com/office/powerpoint/2010/main" val="228412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5120665-57DF-C14D-B170-F3F27ABD7986}"/>
              </a:ext>
            </a:extLst>
          </p:cNvPr>
          <p:cNvSpPr>
            <a:spLocks noGrp="1"/>
          </p:cNvSpPr>
          <p:nvPr>
            <p:ph type="body" sz="quarter" idx="14"/>
          </p:nvPr>
        </p:nvSpPr>
        <p:spPr>
          <a:xfrm>
            <a:off x="978263" y="3439025"/>
            <a:ext cx="1810609" cy="1658319"/>
          </a:xfrm>
        </p:spPr>
        <p:txBody>
          <a:bodyPr>
            <a:normAutofit/>
          </a:bodyPr>
          <a:lstStyle/>
          <a:p>
            <a:r>
              <a:rPr lang="en-GB" sz="1100" dirty="0" err="1"/>
              <a:t>Kategorisierung</a:t>
            </a:r>
            <a:endParaRPr lang="en-GB" sz="1100" dirty="0"/>
          </a:p>
          <a:p>
            <a:r>
              <a:rPr lang="en-GB" sz="1100" dirty="0" err="1"/>
              <a:t>Kundenprofil</a:t>
            </a:r>
            <a:endParaRPr lang="en-GB" sz="1100" dirty="0"/>
          </a:p>
          <a:p>
            <a:r>
              <a:rPr lang="en-GB" sz="1100" dirty="0" err="1"/>
              <a:t>Aktivitätenmessung</a:t>
            </a:r>
            <a:endParaRPr lang="en-GB" sz="1100" dirty="0"/>
          </a:p>
          <a:p>
            <a:r>
              <a:rPr lang="en-GB" sz="1100" dirty="0" err="1"/>
              <a:t>Vernachlässigte</a:t>
            </a:r>
            <a:r>
              <a:rPr lang="en-GB" sz="1100" dirty="0"/>
              <a:t> </a:t>
            </a:r>
            <a:r>
              <a:rPr lang="en-GB" sz="1100" dirty="0" err="1"/>
              <a:t>Kunden</a:t>
            </a:r>
            <a:endParaRPr lang="en-GB" sz="1100" dirty="0"/>
          </a:p>
          <a:p>
            <a:r>
              <a:rPr lang="en-GB" sz="1100" dirty="0"/>
              <a:t>NPS-</a:t>
            </a:r>
            <a:r>
              <a:rPr lang="en-GB" sz="1100" dirty="0" err="1"/>
              <a:t>Ergebnisse</a:t>
            </a:r>
            <a:endParaRPr lang="en-NO" sz="1100" dirty="0"/>
          </a:p>
        </p:txBody>
      </p:sp>
      <p:sp>
        <p:nvSpPr>
          <p:cNvPr id="15" name="Text Placeholder 14">
            <a:extLst>
              <a:ext uri="{FF2B5EF4-FFF2-40B4-BE49-F238E27FC236}">
                <a16:creationId xmlns:a16="http://schemas.microsoft.com/office/drawing/2014/main" id="{3406BC65-7B3C-E148-A923-D96EC859CE7B}"/>
              </a:ext>
            </a:extLst>
          </p:cNvPr>
          <p:cNvSpPr>
            <a:spLocks noGrp="1"/>
          </p:cNvSpPr>
          <p:nvPr>
            <p:ph type="body" sz="quarter" idx="17"/>
          </p:nvPr>
        </p:nvSpPr>
        <p:spPr>
          <a:xfrm>
            <a:off x="988096" y="2411724"/>
            <a:ext cx="1667696" cy="861646"/>
          </a:xfrm>
        </p:spPr>
        <p:txBody>
          <a:bodyPr>
            <a:normAutofit/>
          </a:bodyPr>
          <a:lstStyle/>
          <a:p>
            <a:r>
              <a:rPr lang="de-DE" dirty="0"/>
              <a:t>Kunden-programm</a:t>
            </a:r>
            <a:endParaRPr lang="en-NO" dirty="0"/>
          </a:p>
        </p:txBody>
      </p:sp>
      <p:sp>
        <p:nvSpPr>
          <p:cNvPr id="16" name="Text Placeholder 15">
            <a:extLst>
              <a:ext uri="{FF2B5EF4-FFF2-40B4-BE49-F238E27FC236}">
                <a16:creationId xmlns:a16="http://schemas.microsoft.com/office/drawing/2014/main" id="{20C4A4FB-E8C4-BE46-B034-06CA7C8B04D2}"/>
              </a:ext>
            </a:extLst>
          </p:cNvPr>
          <p:cNvSpPr>
            <a:spLocks noGrp="1"/>
          </p:cNvSpPr>
          <p:nvPr>
            <p:ph type="body" sz="quarter" idx="18"/>
          </p:nvPr>
        </p:nvSpPr>
        <p:spPr>
          <a:xfrm>
            <a:off x="3052907" y="3439024"/>
            <a:ext cx="1937491" cy="1658319"/>
          </a:xfrm>
        </p:spPr>
        <p:txBody>
          <a:bodyPr>
            <a:noAutofit/>
          </a:bodyPr>
          <a:lstStyle/>
          <a:p>
            <a:r>
              <a:rPr lang="en-GB" sz="1100" dirty="0" err="1"/>
              <a:t>Verbesserung</a:t>
            </a:r>
            <a:r>
              <a:rPr lang="en-GB" sz="1100" dirty="0"/>
              <a:t> der </a:t>
            </a:r>
            <a:r>
              <a:rPr lang="en-GB" sz="1100" dirty="0" err="1"/>
              <a:t>Phasen</a:t>
            </a:r>
            <a:r>
              <a:rPr lang="en-GB" sz="1100" dirty="0"/>
              <a:t> und </a:t>
            </a:r>
            <a:r>
              <a:rPr lang="en-GB" sz="1100" dirty="0" err="1"/>
              <a:t>Übergänge</a:t>
            </a:r>
            <a:endParaRPr lang="en-GB" sz="1100" dirty="0"/>
          </a:p>
          <a:p>
            <a:r>
              <a:rPr lang="en-GB" sz="1100" dirty="0"/>
              <a:t>Marketing, </a:t>
            </a:r>
            <a:r>
              <a:rPr lang="en-GB" sz="1100" dirty="0" err="1"/>
              <a:t>Vertrieb</a:t>
            </a:r>
            <a:r>
              <a:rPr lang="en-GB" sz="1100" dirty="0"/>
              <a:t> und Service</a:t>
            </a:r>
          </a:p>
          <a:p>
            <a:r>
              <a:rPr lang="en-GB" sz="1100" dirty="0"/>
              <a:t>Automation: </a:t>
            </a:r>
            <a:r>
              <a:rPr lang="en-GB" sz="1100" dirty="0" err="1"/>
              <a:t>Kampagnen</a:t>
            </a:r>
            <a:r>
              <a:rPr lang="en-GB" sz="1100" dirty="0"/>
              <a:t>, </a:t>
            </a:r>
            <a:r>
              <a:rPr lang="en-GB" sz="1100" dirty="0" err="1"/>
              <a:t>Einwilligungen</a:t>
            </a:r>
            <a:r>
              <a:rPr lang="en-GB" sz="1100" dirty="0"/>
              <a:t>, Self Service </a:t>
            </a:r>
          </a:p>
          <a:p>
            <a:r>
              <a:rPr lang="en-GB" sz="1100" dirty="0" err="1"/>
              <a:t>Erweiterung</a:t>
            </a:r>
            <a:r>
              <a:rPr lang="en-GB" sz="1100" dirty="0"/>
              <a:t>: Chat, </a:t>
            </a:r>
            <a:r>
              <a:rPr lang="en-GB" sz="1100" dirty="0" err="1"/>
              <a:t>Formulare</a:t>
            </a:r>
            <a:r>
              <a:rPr lang="en-GB" sz="1100" dirty="0"/>
              <a:t>, </a:t>
            </a:r>
            <a:r>
              <a:rPr lang="en-GB" sz="1100" dirty="0" err="1"/>
              <a:t>Skripte</a:t>
            </a:r>
            <a:r>
              <a:rPr lang="en-GB" sz="1100" dirty="0"/>
              <a:t> </a:t>
            </a:r>
          </a:p>
        </p:txBody>
      </p:sp>
      <p:sp>
        <p:nvSpPr>
          <p:cNvPr id="17" name="Text Placeholder 16">
            <a:extLst>
              <a:ext uri="{FF2B5EF4-FFF2-40B4-BE49-F238E27FC236}">
                <a16:creationId xmlns:a16="http://schemas.microsoft.com/office/drawing/2014/main" id="{A59999A3-C2B4-C848-94B0-B926709E59CB}"/>
              </a:ext>
            </a:extLst>
          </p:cNvPr>
          <p:cNvSpPr>
            <a:spLocks noGrp="1"/>
          </p:cNvSpPr>
          <p:nvPr>
            <p:ph type="body" sz="quarter" idx="19"/>
          </p:nvPr>
        </p:nvSpPr>
        <p:spPr>
          <a:xfrm>
            <a:off x="3062740" y="2390604"/>
            <a:ext cx="1667696" cy="861646"/>
          </a:xfrm>
        </p:spPr>
        <p:txBody>
          <a:bodyPr/>
          <a:lstStyle/>
          <a:p>
            <a:r>
              <a:rPr lang="en-NO" dirty="0"/>
              <a:t>Customer </a:t>
            </a:r>
            <a:r>
              <a:rPr lang="de-DE" dirty="0"/>
              <a:t>J</a:t>
            </a:r>
            <a:r>
              <a:rPr lang="en-NO" dirty="0"/>
              <a:t>ourney</a:t>
            </a:r>
          </a:p>
        </p:txBody>
      </p:sp>
      <p:sp>
        <p:nvSpPr>
          <p:cNvPr id="18" name="Text Placeholder 17">
            <a:extLst>
              <a:ext uri="{FF2B5EF4-FFF2-40B4-BE49-F238E27FC236}">
                <a16:creationId xmlns:a16="http://schemas.microsoft.com/office/drawing/2014/main" id="{3E5EDC62-B57B-7D4A-854F-F80DCC9759DD}"/>
              </a:ext>
            </a:extLst>
          </p:cNvPr>
          <p:cNvSpPr>
            <a:spLocks noGrp="1"/>
          </p:cNvSpPr>
          <p:nvPr>
            <p:ph type="body" sz="quarter" idx="20"/>
          </p:nvPr>
        </p:nvSpPr>
        <p:spPr>
          <a:xfrm>
            <a:off x="5160667" y="3470564"/>
            <a:ext cx="1574012" cy="1658319"/>
          </a:xfrm>
        </p:spPr>
        <p:txBody>
          <a:bodyPr>
            <a:noAutofit/>
          </a:bodyPr>
          <a:lstStyle/>
          <a:p>
            <a:r>
              <a:rPr lang="en-GB" sz="1100" dirty="0" err="1"/>
              <a:t>Gesendete</a:t>
            </a:r>
            <a:r>
              <a:rPr lang="en-GB" sz="1100" dirty="0"/>
              <a:t> E-Mails</a:t>
            </a:r>
          </a:p>
          <a:p>
            <a:r>
              <a:rPr lang="en-GB" sz="1100" dirty="0" err="1"/>
              <a:t>Öffnungsrate</a:t>
            </a:r>
            <a:endParaRPr lang="en-GB" sz="1100" dirty="0"/>
          </a:p>
          <a:p>
            <a:r>
              <a:rPr lang="en-GB" sz="1100" dirty="0"/>
              <a:t>Click Rate (CTR)</a:t>
            </a:r>
          </a:p>
          <a:p>
            <a:r>
              <a:rPr lang="en-GB" sz="1100" dirty="0"/>
              <a:t>Bounces</a:t>
            </a:r>
          </a:p>
          <a:p>
            <a:r>
              <a:rPr lang="en-GB" sz="1100" dirty="0" err="1"/>
              <a:t>Eingehende</a:t>
            </a:r>
            <a:r>
              <a:rPr lang="en-GB" sz="1100" dirty="0"/>
              <a:t> Leads</a:t>
            </a:r>
          </a:p>
          <a:p>
            <a:r>
              <a:rPr lang="en-GB" sz="1100" dirty="0"/>
              <a:t>Conversion in </a:t>
            </a:r>
            <a:r>
              <a:rPr lang="en-GB" sz="1100" dirty="0" err="1"/>
              <a:t>Verkäufe</a:t>
            </a:r>
            <a:r>
              <a:rPr lang="en-GB" sz="1100" dirty="0"/>
              <a:t> (€)</a:t>
            </a:r>
          </a:p>
          <a:p>
            <a:endParaRPr lang="en-GB" sz="1100" dirty="0"/>
          </a:p>
          <a:p>
            <a:endParaRPr lang="en-NO" sz="1100" dirty="0"/>
          </a:p>
        </p:txBody>
      </p:sp>
      <p:sp>
        <p:nvSpPr>
          <p:cNvPr id="19" name="Text Placeholder 18">
            <a:extLst>
              <a:ext uri="{FF2B5EF4-FFF2-40B4-BE49-F238E27FC236}">
                <a16:creationId xmlns:a16="http://schemas.microsoft.com/office/drawing/2014/main" id="{258CF366-3913-1D42-A381-802B498ECCCF}"/>
              </a:ext>
            </a:extLst>
          </p:cNvPr>
          <p:cNvSpPr>
            <a:spLocks noGrp="1"/>
          </p:cNvSpPr>
          <p:nvPr>
            <p:ph type="body" sz="quarter" idx="21"/>
          </p:nvPr>
        </p:nvSpPr>
        <p:spPr>
          <a:xfrm>
            <a:off x="5123657" y="2411724"/>
            <a:ext cx="1667696" cy="861646"/>
          </a:xfrm>
        </p:spPr>
        <p:txBody>
          <a:bodyPr/>
          <a:lstStyle/>
          <a:p>
            <a:r>
              <a:rPr lang="en-NO" dirty="0"/>
              <a:t>Marketing </a:t>
            </a:r>
            <a:r>
              <a:rPr lang="de-DE" dirty="0"/>
              <a:t>Messkriterien</a:t>
            </a:r>
            <a:endParaRPr lang="en-NO" dirty="0"/>
          </a:p>
        </p:txBody>
      </p:sp>
      <p:sp>
        <p:nvSpPr>
          <p:cNvPr id="2" name="Title 1">
            <a:extLst>
              <a:ext uri="{FF2B5EF4-FFF2-40B4-BE49-F238E27FC236}">
                <a16:creationId xmlns:a16="http://schemas.microsoft.com/office/drawing/2014/main" id="{B8076B6E-4BA7-9746-B23D-8B6402EE7E9E}"/>
              </a:ext>
            </a:extLst>
          </p:cNvPr>
          <p:cNvSpPr>
            <a:spLocks noGrp="1"/>
          </p:cNvSpPr>
          <p:nvPr>
            <p:ph type="title"/>
          </p:nvPr>
        </p:nvSpPr>
        <p:spPr/>
        <p:txBody>
          <a:bodyPr>
            <a:noAutofit/>
          </a:bodyPr>
          <a:lstStyle/>
          <a:p>
            <a:r>
              <a:rPr lang="de-DE" sz="3200" dirty="0"/>
              <a:t>Jeder </a:t>
            </a:r>
            <a:r>
              <a:rPr lang="en-NO" sz="3200" dirty="0"/>
              <a:t>CRM </a:t>
            </a:r>
            <a:r>
              <a:rPr lang="de-DE" sz="3200" dirty="0"/>
              <a:t>Erfolg beginnt mit einem klaren Ziel</a:t>
            </a:r>
            <a:endParaRPr lang="en-NO" sz="3200" dirty="0"/>
          </a:p>
        </p:txBody>
      </p:sp>
      <p:sp>
        <p:nvSpPr>
          <p:cNvPr id="20" name="Text Placeholder 19">
            <a:extLst>
              <a:ext uri="{FF2B5EF4-FFF2-40B4-BE49-F238E27FC236}">
                <a16:creationId xmlns:a16="http://schemas.microsoft.com/office/drawing/2014/main" id="{A3990DD9-365C-424F-912B-833D3F44AF87}"/>
              </a:ext>
            </a:extLst>
          </p:cNvPr>
          <p:cNvSpPr>
            <a:spLocks noGrp="1"/>
          </p:cNvSpPr>
          <p:nvPr>
            <p:ph type="body" sz="quarter" idx="22"/>
          </p:nvPr>
        </p:nvSpPr>
        <p:spPr>
          <a:xfrm>
            <a:off x="7202196" y="3491713"/>
            <a:ext cx="1774656" cy="1658319"/>
          </a:xfrm>
        </p:spPr>
        <p:txBody>
          <a:bodyPr>
            <a:noAutofit/>
          </a:bodyPr>
          <a:lstStyle/>
          <a:p>
            <a:r>
              <a:rPr lang="en-GB" sz="1100" dirty="0" err="1"/>
              <a:t>Durchschnittlicher</a:t>
            </a:r>
            <a:r>
              <a:rPr lang="en-GB" sz="1100" dirty="0"/>
              <a:t> </a:t>
            </a:r>
            <a:r>
              <a:rPr lang="en-GB" sz="1100" dirty="0" err="1"/>
              <a:t>Verkaufswert</a:t>
            </a:r>
            <a:r>
              <a:rPr lang="en-GB" sz="1100" dirty="0"/>
              <a:t> (€)</a:t>
            </a:r>
          </a:p>
          <a:p>
            <a:r>
              <a:rPr lang="en-GB" sz="1100" dirty="0" err="1"/>
              <a:t>Gesendete</a:t>
            </a:r>
            <a:r>
              <a:rPr lang="en-GB" sz="1100" dirty="0"/>
              <a:t> </a:t>
            </a:r>
            <a:r>
              <a:rPr lang="en-GB" sz="1100" dirty="0" err="1"/>
              <a:t>Angebote</a:t>
            </a:r>
            <a:endParaRPr lang="en-GB" sz="1100" dirty="0"/>
          </a:p>
          <a:p>
            <a:r>
              <a:rPr lang="en-GB" sz="1100" dirty="0" err="1"/>
              <a:t>Gewonnene</a:t>
            </a:r>
            <a:r>
              <a:rPr lang="en-GB" sz="1100" dirty="0"/>
              <a:t> / </a:t>
            </a:r>
            <a:r>
              <a:rPr lang="en-GB" sz="1100" dirty="0" err="1"/>
              <a:t>Verlorene</a:t>
            </a:r>
            <a:r>
              <a:rPr lang="en-GB" sz="1100" dirty="0"/>
              <a:t> </a:t>
            </a:r>
            <a:r>
              <a:rPr lang="en-GB" sz="1100" dirty="0" err="1"/>
              <a:t>Angebote</a:t>
            </a:r>
            <a:endParaRPr lang="en-GB" sz="1100" dirty="0"/>
          </a:p>
          <a:p>
            <a:r>
              <a:rPr lang="en-GB" sz="1100" dirty="0"/>
              <a:t>Analyse </a:t>
            </a:r>
            <a:r>
              <a:rPr lang="en-GB" sz="1100" dirty="0" err="1"/>
              <a:t>Gewinn</a:t>
            </a:r>
            <a:r>
              <a:rPr lang="en-GB" sz="1100" dirty="0"/>
              <a:t> / </a:t>
            </a:r>
            <a:r>
              <a:rPr lang="en-GB" sz="1100" dirty="0" err="1"/>
              <a:t>Verlust</a:t>
            </a:r>
            <a:r>
              <a:rPr lang="en-GB" sz="1100" dirty="0"/>
              <a:t> (</a:t>
            </a:r>
            <a:r>
              <a:rPr lang="en-GB" sz="1100" dirty="0" err="1"/>
              <a:t>Wettbewerb</a:t>
            </a:r>
            <a:r>
              <a:rPr lang="en-GB" sz="1100" dirty="0"/>
              <a:t> / </a:t>
            </a:r>
            <a:r>
              <a:rPr lang="en-GB" sz="1100" dirty="0" err="1"/>
              <a:t>Gründe</a:t>
            </a:r>
            <a:r>
              <a:rPr lang="en-GB" sz="1100" dirty="0"/>
              <a:t>)</a:t>
            </a:r>
          </a:p>
          <a:p>
            <a:r>
              <a:rPr lang="en-GB" sz="1100" dirty="0"/>
              <a:t>Pipeline Management</a:t>
            </a:r>
          </a:p>
          <a:p>
            <a:r>
              <a:rPr lang="en-GB" sz="1100" dirty="0" err="1"/>
              <a:t>Anzahl</a:t>
            </a:r>
            <a:r>
              <a:rPr lang="en-GB" sz="1100" dirty="0"/>
              <a:t> </a:t>
            </a:r>
            <a:r>
              <a:rPr lang="en-GB" sz="1100" dirty="0" err="1"/>
              <a:t>Aktivitäten</a:t>
            </a:r>
            <a:endParaRPr lang="en-GB" sz="1100" dirty="0"/>
          </a:p>
          <a:p>
            <a:endParaRPr lang="en-GB" sz="1100" dirty="0"/>
          </a:p>
          <a:p>
            <a:endParaRPr lang="en-NO" sz="1100" dirty="0"/>
          </a:p>
        </p:txBody>
      </p:sp>
      <p:sp>
        <p:nvSpPr>
          <p:cNvPr id="21" name="Text Placeholder 20">
            <a:extLst>
              <a:ext uri="{FF2B5EF4-FFF2-40B4-BE49-F238E27FC236}">
                <a16:creationId xmlns:a16="http://schemas.microsoft.com/office/drawing/2014/main" id="{9C37F100-20D0-2145-9FD8-CBE1E915B4F6}"/>
              </a:ext>
            </a:extLst>
          </p:cNvPr>
          <p:cNvSpPr>
            <a:spLocks noGrp="1"/>
          </p:cNvSpPr>
          <p:nvPr>
            <p:ph type="body" sz="quarter" idx="23"/>
          </p:nvPr>
        </p:nvSpPr>
        <p:spPr>
          <a:xfrm>
            <a:off x="7212028" y="2413735"/>
            <a:ext cx="1667696" cy="861646"/>
          </a:xfrm>
        </p:spPr>
        <p:txBody>
          <a:bodyPr/>
          <a:lstStyle/>
          <a:p>
            <a:r>
              <a:rPr lang="de-DE" dirty="0"/>
              <a:t>Vertrieb</a:t>
            </a:r>
            <a:r>
              <a:rPr lang="en-NO" dirty="0"/>
              <a:t> </a:t>
            </a:r>
            <a:r>
              <a:rPr lang="de-DE" dirty="0"/>
              <a:t>Messkriterien</a:t>
            </a:r>
            <a:endParaRPr lang="en-NO" dirty="0"/>
          </a:p>
        </p:txBody>
      </p:sp>
      <p:sp>
        <p:nvSpPr>
          <p:cNvPr id="22" name="Text Placeholder 21">
            <a:extLst>
              <a:ext uri="{FF2B5EF4-FFF2-40B4-BE49-F238E27FC236}">
                <a16:creationId xmlns:a16="http://schemas.microsoft.com/office/drawing/2014/main" id="{E6259FE1-2FF3-4C4B-BDBB-6044E64ECE7F}"/>
              </a:ext>
            </a:extLst>
          </p:cNvPr>
          <p:cNvSpPr>
            <a:spLocks noGrp="1"/>
          </p:cNvSpPr>
          <p:nvPr>
            <p:ph type="body" sz="quarter" idx="24"/>
          </p:nvPr>
        </p:nvSpPr>
        <p:spPr>
          <a:xfrm>
            <a:off x="9249385" y="3491713"/>
            <a:ext cx="2009623" cy="1658319"/>
          </a:xfrm>
        </p:spPr>
        <p:txBody>
          <a:bodyPr>
            <a:noAutofit/>
          </a:bodyPr>
          <a:lstStyle/>
          <a:p>
            <a:r>
              <a:rPr lang="en-GB" sz="1100" dirty="0" err="1"/>
              <a:t>Anzahl</a:t>
            </a:r>
            <a:r>
              <a:rPr lang="en-GB" sz="1100" dirty="0"/>
              <a:t> </a:t>
            </a:r>
            <a:r>
              <a:rPr lang="en-GB" sz="1100" dirty="0" err="1"/>
              <a:t>eingehender</a:t>
            </a:r>
            <a:r>
              <a:rPr lang="en-GB" sz="1100" dirty="0"/>
              <a:t> </a:t>
            </a:r>
            <a:br>
              <a:rPr lang="en-GB" sz="1100" dirty="0"/>
            </a:br>
            <a:r>
              <a:rPr lang="en-GB" sz="1100" dirty="0"/>
              <a:t>Tickets</a:t>
            </a:r>
          </a:p>
          <a:p>
            <a:r>
              <a:rPr lang="en-GB" sz="1100" dirty="0" err="1"/>
              <a:t>Anzahl</a:t>
            </a:r>
            <a:r>
              <a:rPr lang="en-GB" sz="1100" dirty="0"/>
              <a:t> </a:t>
            </a:r>
            <a:r>
              <a:rPr lang="en-GB" sz="1100" dirty="0" err="1"/>
              <a:t>erledigter</a:t>
            </a:r>
            <a:r>
              <a:rPr lang="en-GB" sz="1100" dirty="0"/>
              <a:t> Tickets</a:t>
            </a:r>
          </a:p>
          <a:p>
            <a:r>
              <a:rPr lang="en-GB" sz="1100" dirty="0"/>
              <a:t>Tickets </a:t>
            </a:r>
            <a:r>
              <a:rPr lang="en-GB" sz="1100" dirty="0" err="1"/>
              <a:t>nach</a:t>
            </a:r>
            <a:r>
              <a:rPr lang="en-GB" sz="1100" dirty="0"/>
              <a:t> </a:t>
            </a:r>
            <a:r>
              <a:rPr lang="en-GB" sz="1100" dirty="0" err="1"/>
              <a:t>Kategorie</a:t>
            </a:r>
            <a:r>
              <a:rPr lang="en-GB" sz="1100" dirty="0"/>
              <a:t> / </a:t>
            </a:r>
            <a:r>
              <a:rPr lang="en-GB" sz="1100" dirty="0" err="1"/>
              <a:t>Bearbeiter</a:t>
            </a:r>
            <a:r>
              <a:rPr lang="en-GB" sz="1100" dirty="0"/>
              <a:t> </a:t>
            </a:r>
          </a:p>
          <a:p>
            <a:r>
              <a:rPr lang="en-GB" sz="1100" dirty="0" err="1"/>
              <a:t>Antwortzeit</a:t>
            </a:r>
            <a:endParaRPr lang="en-GB" sz="1100" dirty="0"/>
          </a:p>
          <a:p>
            <a:r>
              <a:rPr lang="en-GB" sz="1100" dirty="0" err="1"/>
              <a:t>Bearbeitungszeit</a:t>
            </a:r>
            <a:endParaRPr lang="en-GB" sz="1100" dirty="0"/>
          </a:p>
          <a:p>
            <a:r>
              <a:rPr lang="en-GB" sz="1100" dirty="0"/>
              <a:t>FAQ-</a:t>
            </a:r>
            <a:r>
              <a:rPr lang="en-GB" sz="1100" dirty="0" err="1"/>
              <a:t>Nutzung</a:t>
            </a:r>
            <a:endParaRPr lang="en-GB" sz="1100" dirty="0"/>
          </a:p>
          <a:p>
            <a:endParaRPr lang="en-GB" sz="1100" dirty="0"/>
          </a:p>
          <a:p>
            <a:endParaRPr lang="en-NO" sz="1100" dirty="0"/>
          </a:p>
        </p:txBody>
      </p:sp>
      <p:sp>
        <p:nvSpPr>
          <p:cNvPr id="23" name="Text Placeholder 22">
            <a:extLst>
              <a:ext uri="{FF2B5EF4-FFF2-40B4-BE49-F238E27FC236}">
                <a16:creationId xmlns:a16="http://schemas.microsoft.com/office/drawing/2014/main" id="{514DA509-6525-B84F-8282-FC86EBE7017A}"/>
              </a:ext>
            </a:extLst>
          </p:cNvPr>
          <p:cNvSpPr>
            <a:spLocks noGrp="1"/>
          </p:cNvSpPr>
          <p:nvPr>
            <p:ph type="body" sz="quarter" idx="25"/>
          </p:nvPr>
        </p:nvSpPr>
        <p:spPr>
          <a:xfrm>
            <a:off x="9259218" y="2411724"/>
            <a:ext cx="1667696" cy="861646"/>
          </a:xfrm>
        </p:spPr>
        <p:txBody>
          <a:bodyPr/>
          <a:lstStyle/>
          <a:p>
            <a:r>
              <a:rPr lang="en-NO" dirty="0"/>
              <a:t>Service </a:t>
            </a:r>
            <a:r>
              <a:rPr lang="de-DE" dirty="0"/>
              <a:t>Messkriterien</a:t>
            </a:r>
            <a:endParaRPr lang="en-NO" dirty="0"/>
          </a:p>
        </p:txBody>
      </p:sp>
      <p:sp>
        <p:nvSpPr>
          <p:cNvPr id="13" name="Text Placeholder 12">
            <a:extLst>
              <a:ext uri="{FF2B5EF4-FFF2-40B4-BE49-F238E27FC236}">
                <a16:creationId xmlns:a16="http://schemas.microsoft.com/office/drawing/2014/main" id="{8D5C2379-C3AA-A14B-AA65-B0AB7C7D0493}"/>
              </a:ext>
            </a:extLst>
          </p:cNvPr>
          <p:cNvSpPr>
            <a:spLocks noGrp="1"/>
          </p:cNvSpPr>
          <p:nvPr>
            <p:ph type="body" idx="10"/>
          </p:nvPr>
        </p:nvSpPr>
        <p:spPr/>
        <p:txBody>
          <a:bodyPr/>
          <a:lstStyle/>
          <a:p>
            <a:r>
              <a:rPr lang="de-DE" dirty="0"/>
              <a:t>Einige der Bereiche, die wir zusammen mit unseren Kunden weiterentwickeln:</a:t>
            </a:r>
            <a:endParaRPr lang="en-NO" dirty="0"/>
          </a:p>
        </p:txBody>
      </p:sp>
    </p:spTree>
    <p:extLst>
      <p:ext uri="{BB962C8B-B14F-4D97-AF65-F5344CB8AC3E}">
        <p14:creationId xmlns:p14="http://schemas.microsoft.com/office/powerpoint/2010/main" val="881713071"/>
      </p:ext>
    </p:extLst>
  </p:cSld>
  <p:clrMapOvr>
    <a:masterClrMapping/>
  </p:clrMapOvr>
</p:sld>
</file>

<file path=ppt/theme/theme1.xml><?xml version="1.0" encoding="utf-8"?>
<a:theme xmlns:a="http://schemas.openxmlformats.org/drawingml/2006/main" name="Title slides and deviders ">
  <a:themeElements>
    <a:clrScheme name="Custom 2">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SuperOffice">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1a1f531-661f-433a-b5ec-e7d9245dcd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55D2C64548F24AB915C89519EA3FE7" ma:contentTypeVersion="14" ma:contentTypeDescription="Create a new document." ma:contentTypeScope="" ma:versionID="dca80074355a98b50450c6a7afdd7ce6">
  <xsd:schema xmlns:xsd="http://www.w3.org/2001/XMLSchema" xmlns:xs="http://www.w3.org/2001/XMLSchema" xmlns:p="http://schemas.microsoft.com/office/2006/metadata/properties" xmlns:ns2="f1a1f531-661f-433a-b5ec-e7d9245dcde3" xmlns:ns3="3b75e6a8-7114-4008-bcfa-64b153f4bae5" targetNamespace="http://schemas.microsoft.com/office/2006/metadata/properties" ma:root="true" ma:fieldsID="60f4b04dd53735f6023a37e2cc912c94" ns2:_="" ns3:_="">
    <xsd:import namespace="f1a1f531-661f-433a-b5ec-e7d9245dcde3"/>
    <xsd:import namespace="3b75e6a8-7114-4008-bcfa-64b153f4b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DateTaken" minOccurs="0"/>
                <xsd:element ref="ns2:_Flow_SignoffStatu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1f531-661f-433a-b5ec-e7d9245dcde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_Flow_SignoffStatus" ma:index="17" nillable="true" ma:displayName="Sign-off status" ma:internalName="_x0024_Resources_x003a_core_x002c_Signoff_Status_x003b_">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75e6a8-7114-4008-bcfa-64b153f4bae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31FDFE-2C41-450F-9697-5423D1468714}">
  <ds:schemaRefs>
    <ds:schemaRef ds:uri="http://schemas.microsoft.com/sharepoint/v3/contenttype/forms"/>
  </ds:schemaRefs>
</ds:datastoreItem>
</file>

<file path=customXml/itemProps2.xml><?xml version="1.0" encoding="utf-8"?>
<ds:datastoreItem xmlns:ds="http://schemas.openxmlformats.org/officeDocument/2006/customXml" ds:itemID="{6827964C-B0AA-4360-9F3A-7F3DB46E0EE8}">
  <ds:schemaRefs>
    <ds:schemaRef ds:uri="907e36dc-805b-4892-9fa2-99910abda76f"/>
    <ds:schemaRef ds:uri="c3b4bb0d-1157-48e9-9128-fd88f5e2895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1CE9CAF-8195-4482-A778-2193295B3718}"/>
</file>

<file path=docProps/app.xml><?xml version="1.0" encoding="utf-8"?>
<Properties xmlns="http://schemas.openxmlformats.org/officeDocument/2006/extended-properties" xmlns:vt="http://schemas.openxmlformats.org/officeDocument/2006/docPropsVTypes">
  <TotalTime>0</TotalTime>
  <Words>2128</Words>
  <Application>Microsoft Macintosh PowerPoint</Application>
  <PresentationFormat>Breitbild</PresentationFormat>
  <Paragraphs>458</Paragraphs>
  <Slides>29</Slides>
  <Notes>15</Notes>
  <HiddenSlides>2</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29</vt:i4>
      </vt:variant>
    </vt:vector>
  </HeadingPairs>
  <TitlesOfParts>
    <vt:vector size="38" baseType="lpstr">
      <vt:lpstr>Arial Unicode MS</vt:lpstr>
      <vt:lpstr>Arial</vt:lpstr>
      <vt:lpstr>Arial Black</vt:lpstr>
      <vt:lpstr>Calibri</vt:lpstr>
      <vt:lpstr>Lato</vt:lpstr>
      <vt:lpstr>Times New Roman</vt:lpstr>
      <vt:lpstr>Title slides and deviders </vt:lpstr>
      <vt:lpstr>Content slides</vt:lpstr>
      <vt:lpstr>End slides </vt:lpstr>
      <vt:lpstr>Beschreibung der Lösung</vt:lpstr>
      <vt:lpstr>Der vor uns liegende Prozess  </vt:lpstr>
      <vt:lpstr>PowerPoint-Präsentation</vt:lpstr>
      <vt:lpstr>EIN CRM-PARTNER, DER IHNEN HILFT, ZU WACHSEN </vt:lpstr>
      <vt:lpstr>Wie wollen Sie Ihren Wert steigern? </vt:lpstr>
      <vt:lpstr>CRM Erfolg  braucht:</vt:lpstr>
      <vt:lpstr>0</vt:lpstr>
      <vt:lpstr>1</vt:lpstr>
      <vt:lpstr>Jeder CRM Erfolg beginnt mit einem klaren Ziel</vt:lpstr>
      <vt:lpstr>Beschreibung der KPIs</vt:lpstr>
      <vt:lpstr>2</vt:lpstr>
      <vt:lpstr>Prozessbeschreibung Marketing</vt:lpstr>
      <vt:lpstr>Prozessbeschreibung Vertrieb</vt:lpstr>
      <vt:lpstr>Prozessbeschreibung Service</vt:lpstr>
      <vt:lpstr>Prozessbeschreibung Customer Program</vt:lpstr>
      <vt:lpstr>Beispiel Berichte - Entscheidung</vt:lpstr>
      <vt:lpstr>3</vt:lpstr>
      <vt:lpstr>Schnittstellen / Integrationen</vt:lpstr>
      <vt:lpstr>4</vt:lpstr>
      <vt:lpstr>Import von Kundendaten</vt:lpstr>
      <vt:lpstr>5</vt:lpstr>
      <vt:lpstr>Risiko</vt:lpstr>
      <vt:lpstr>6</vt:lpstr>
      <vt:lpstr>SuperOffice Implementierungsmethode (SIM) PHASEN / STUFEN</vt:lpstr>
      <vt:lpstr>Anwendergruppen und Add-ons</vt:lpstr>
      <vt:lpstr>Anwendergruppen und Add-Ons</vt:lpstr>
      <vt:lpstr>Der vor uns liegende Prozess  </vt:lpstr>
      <vt:lpstr>Aktivitäten schon jetzt planen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Pernille Anderson</dc:creator>
  <cp:lastModifiedBy>Kirsten Wölky</cp:lastModifiedBy>
  <cp:revision>92</cp:revision>
  <dcterms:created xsi:type="dcterms:W3CDTF">2020-03-26T10:04:33Z</dcterms:created>
  <dcterms:modified xsi:type="dcterms:W3CDTF">2021-09-13T14:02:37Z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0x0101007D55D2C64548F24AB915C89519EA3FE7</vt:lpwstr>
  </property>
</Properties>
</file>