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  <p:sldMasterId id="2147483658" r:id="rId5"/>
    <p:sldMasterId id="2147483694" r:id="rId6"/>
  </p:sldMasterIdLst>
  <p:notesMasterIdLst>
    <p:notesMasterId r:id="rId35"/>
  </p:notesMasterIdLst>
  <p:handoutMasterIdLst>
    <p:handoutMasterId r:id="rId36"/>
  </p:handoutMasterIdLst>
  <p:sldIdLst>
    <p:sldId id="378" r:id="rId7"/>
    <p:sldId id="1731651083" r:id="rId8"/>
    <p:sldId id="1731651277" r:id="rId9"/>
    <p:sldId id="1731651279" r:id="rId10"/>
    <p:sldId id="304" r:id="rId11"/>
    <p:sldId id="381" r:id="rId12"/>
    <p:sldId id="1731651081" r:id="rId13"/>
    <p:sldId id="1731651078" r:id="rId14"/>
    <p:sldId id="317" r:id="rId15"/>
    <p:sldId id="321" r:id="rId16"/>
    <p:sldId id="1731651077" r:id="rId17"/>
    <p:sldId id="1731651079" r:id="rId18"/>
    <p:sldId id="384" r:id="rId19"/>
    <p:sldId id="385" r:id="rId20"/>
    <p:sldId id="386" r:id="rId21"/>
    <p:sldId id="331" r:id="rId22"/>
    <p:sldId id="1731651066" r:id="rId23"/>
    <p:sldId id="325" r:id="rId24"/>
    <p:sldId id="1731651068" r:id="rId25"/>
    <p:sldId id="1731651069" r:id="rId26"/>
    <p:sldId id="1731651082" r:id="rId27"/>
    <p:sldId id="1731651085" r:id="rId28"/>
    <p:sldId id="1731651075" r:id="rId29"/>
    <p:sldId id="1731651363" r:id="rId30"/>
    <p:sldId id="335" r:id="rId31"/>
    <p:sldId id="1731651362" r:id="rId32"/>
    <p:sldId id="1731651087" r:id="rId33"/>
    <p:sldId id="1731651278" r:id="rId34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4DE"/>
    <a:srgbClr val="005E58"/>
    <a:srgbClr val="30B494"/>
    <a:srgbClr val="D5450D"/>
    <a:srgbClr val="FC8A5E"/>
    <a:srgbClr val="FC8B5F"/>
    <a:srgbClr val="F2F8F6"/>
    <a:srgbClr val="EF7545"/>
    <a:srgbClr val="2B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6E0D52-2488-4BEB-80F1-F4586ACEDEBF}" v="8" dt="2021-09-02T12:20:50.556"/>
    <p1510:client id="{F6FF738B-DAAC-DAF4-7262-03109C7E9493}" v="1" dt="2021-09-01T12:29:13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 snapToGrid="0">
      <p:cViewPr varScale="1">
        <p:scale>
          <a:sx n="72" d="100"/>
          <a:sy n="72" d="100"/>
        </p:scale>
        <p:origin x="202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F0B6F7-0082-3F47-B387-1F73D43552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28899A-1E59-3C44-B1E6-557E58BDE8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D9BB7-A811-BE41-AE11-0B79F13BE891}" type="datetimeFigureOut">
              <a:rPr lang="en-DK" smtClean="0"/>
              <a:t>09/02/2021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CF029-3D30-4449-BE6F-0ACB109194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75169-B32A-1441-A8D8-99B3A3447C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A283E-6473-6F40-9885-94B3D19B344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62305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E00B6-13B0-AE42-9976-6CE2AC9F1105}" type="datetimeFigureOut">
              <a:rPr lang="en-NO" smtClean="0"/>
              <a:t>09/02/2021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1D8F5-F81D-C84A-98C1-750C41B6CE4F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1267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superoffice.com/appstore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nline.superoffice.com/appstore/infobridge-software-b-v-/synchronizer-for-superoffice" TargetMode="External"/><Relationship Id="rId5" Type="http://schemas.openxmlformats.org/officeDocument/2006/relationships/hyperlink" Target="https://online.superoffice.com/appstore/superoffice-as/superoffice-for-outlook" TargetMode="External"/><Relationship Id="rId4" Type="http://schemas.openxmlformats.org/officeDocument/2006/relationships/hyperlink" Target="https://online.superoffice.com/appstore/superoffice-as/office-365-integration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881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D8F5-F81D-C84A-98C1-750C41B6CE4F}" type="slidenum">
              <a:rPr lang="en-NO" smtClean="0"/>
              <a:t>16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29796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App-Store: </a:t>
            </a:r>
            <a:r>
              <a:rPr lang="de-DE" dirty="0">
                <a:hlinkClick r:id="rId3"/>
              </a:rPr>
              <a:t>https://online.superoffice.com/appstore</a:t>
            </a:r>
            <a:endParaRPr lang="de-DE" dirty="0"/>
          </a:p>
          <a:p>
            <a:r>
              <a:rPr lang="de-DE" dirty="0"/>
              <a:t>Office-</a:t>
            </a:r>
            <a:r>
              <a:rPr lang="de-DE" dirty="0" err="1"/>
              <a:t>Integrasjon</a:t>
            </a:r>
            <a:r>
              <a:rPr lang="de-DE" dirty="0"/>
              <a:t>: </a:t>
            </a:r>
            <a:r>
              <a:rPr lang="de-DE" dirty="0">
                <a:hlinkClick r:id="rId4"/>
              </a:rPr>
              <a:t>https://online.superoffice.com/appstore/superoffice-as/office-365-integration</a:t>
            </a:r>
            <a:endParaRPr lang="de-DE" dirty="0"/>
          </a:p>
          <a:p>
            <a:r>
              <a:rPr lang="de-DE" dirty="0"/>
              <a:t>Outlook-Integration: </a:t>
            </a:r>
            <a:r>
              <a:rPr lang="de-DE" dirty="0">
                <a:hlinkClick r:id="rId5"/>
              </a:rPr>
              <a:t>https://online.superoffice.com/appstore/superoffice-as/superoffice-for-outlook</a:t>
            </a:r>
            <a:endParaRPr lang="de-DE" dirty="0"/>
          </a:p>
          <a:p>
            <a:r>
              <a:rPr lang="de-DE" dirty="0"/>
              <a:t>Kalender-</a:t>
            </a:r>
            <a:r>
              <a:rPr lang="de-DE" dirty="0" err="1"/>
              <a:t>Sync</a:t>
            </a:r>
            <a:r>
              <a:rPr lang="de-DE" dirty="0"/>
              <a:t>: </a:t>
            </a:r>
            <a:r>
              <a:rPr lang="de-DE" dirty="0">
                <a:hlinkClick r:id="rId6"/>
              </a:rPr>
              <a:t>https://online.superoffice.com/appstore/infobridge-software-b-v-/synchronizer-for-superoffice</a:t>
            </a:r>
            <a:endParaRPr lang="de-DE" dirty="0"/>
          </a:p>
          <a:p>
            <a:endParaRPr lang="en-US" dirty="0"/>
          </a:p>
          <a:p>
            <a:r>
              <a:rPr lang="en-US" dirty="0"/>
              <a:t>Updated formatting.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939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format and missing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44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formatting and spelling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648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851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/>
              <a:t>Konkretisering av faser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093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D8F5-F81D-C84A-98C1-750C41B6CE4F}" type="slidenum">
              <a:rPr lang="en-NO" smtClean="0"/>
              <a:t>25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22925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184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97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00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srgbClr val="000000"/>
                </a:solidFill>
                <a:effectLst/>
              </a:rPr>
              <a:t>Updated: We do not just want to sell you software but be your partner that helps you to grow and succeed with your CRM investment. </a:t>
            </a:r>
          </a:p>
          <a:p>
            <a:pPr rtl="0"/>
            <a:endParaRPr lang="en-US" dirty="0">
              <a:solidFill>
                <a:srgbClr val="000000"/>
              </a:solidFill>
              <a:effectLst/>
            </a:endParaRPr>
          </a:p>
          <a:p>
            <a:pPr rtl="0"/>
            <a:r>
              <a:rPr lang="en-US" dirty="0">
                <a:solidFill>
                  <a:srgbClr val="000000"/>
                </a:solidFill>
                <a:effectLst/>
              </a:rPr>
              <a:t>Success with CRM does not depend on the software, but on how the CRM-provider helps you to translate your CRM-ambition, challenge you to be pragmatic, help you focus on supporting the processes and ensures that your people are involved and onboarded. </a:t>
            </a:r>
          </a:p>
          <a:p>
            <a:pPr rtl="0"/>
            <a:endParaRPr lang="en-US" dirty="0">
              <a:solidFill>
                <a:srgbClr val="000000"/>
              </a:solidFill>
              <a:effectLst/>
            </a:endParaRPr>
          </a:p>
          <a:p>
            <a:pPr rtl="0"/>
            <a:r>
              <a:rPr lang="en-US" dirty="0">
                <a:solidFill>
                  <a:srgbClr val="000000"/>
                </a:solidFill>
                <a:effectLst/>
              </a:rPr>
              <a:t>And this is the focus of today – how we can ensure your success… CLICK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82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Updated: … As mentioned in our last meeting, customers value  is measured by (1) how much they buy from you and (2) for how long they have been doing that.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No matter what your strategy is, customers must be recruited, developed and retained.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You must eventually prioritize. Meaning, you must choose to invest in the customers who have the greatest potential and disengage with those not profitable for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Furthermore, as culture in your company reflects you ability to implement your strategy, we know that success is linked to your culture, and your solutions like your CRM solution, need to become a part of your culture, how you do business in your company - CLICK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198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Updated</a:t>
            </a:r>
            <a:r>
              <a:rPr lang="nb-NO" dirty="0"/>
              <a:t>: So, </a:t>
            </a:r>
            <a:r>
              <a:rPr lang="nb-NO" dirty="0" err="1"/>
              <a:t>let’s</a:t>
            </a:r>
            <a:r>
              <a:rPr lang="nb-NO" dirty="0"/>
              <a:t> </a:t>
            </a:r>
            <a:r>
              <a:rPr lang="nb-NO" dirty="0" err="1"/>
              <a:t>look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nitty-gritty</a:t>
            </a:r>
            <a:r>
              <a:rPr lang="nb-NO" dirty="0"/>
              <a:t>. </a:t>
            </a:r>
            <a:r>
              <a:rPr lang="nb-NO" dirty="0">
                <a:sym typeface="Wingdings" panose="05000000000000000000" pitchFamily="2" charset="2"/>
              </a:rPr>
              <a:t> As </a:t>
            </a:r>
            <a:r>
              <a:rPr lang="nb-NO" dirty="0" err="1">
                <a:sym typeface="Wingdings" panose="05000000000000000000" pitchFamily="2" charset="2"/>
              </a:rPr>
              <a:t>culture</a:t>
            </a:r>
            <a:r>
              <a:rPr lang="nb-NO" dirty="0">
                <a:sym typeface="Wingdings" panose="05000000000000000000" pitchFamily="2" charset="2"/>
              </a:rPr>
              <a:t> is not </a:t>
            </a:r>
            <a:r>
              <a:rPr lang="nb-NO" dirty="0" err="1">
                <a:sym typeface="Wingdings" panose="05000000000000000000" pitchFamily="2" charset="2"/>
              </a:rPr>
              <a:t>built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on</a:t>
            </a:r>
            <a:r>
              <a:rPr lang="nb-NO" dirty="0">
                <a:sym typeface="Wingdings" panose="05000000000000000000" pitchFamily="2" charset="2"/>
              </a:rPr>
              <a:t> a summers or </a:t>
            </a:r>
            <a:r>
              <a:rPr lang="nb-NO" dirty="0" err="1">
                <a:sym typeface="Wingdings" panose="05000000000000000000" pitchFamily="2" charset="2"/>
              </a:rPr>
              <a:t>christmas</a:t>
            </a:r>
            <a:r>
              <a:rPr lang="nb-NO" dirty="0">
                <a:sym typeface="Wingdings" panose="05000000000000000000" pitchFamily="2" charset="2"/>
              </a:rPr>
              <a:t> party or a kick-</a:t>
            </a:r>
            <a:r>
              <a:rPr lang="nb-NO" dirty="0" err="1">
                <a:sym typeface="Wingdings" panose="05000000000000000000" pitchFamily="2" charset="2"/>
              </a:rPr>
              <a:t>off</a:t>
            </a:r>
            <a:r>
              <a:rPr lang="nb-NO" dirty="0">
                <a:sym typeface="Wingdings" panose="05000000000000000000" pitchFamily="2" charset="2"/>
              </a:rPr>
              <a:t>, 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 err="1">
                <a:sym typeface="Wingdings" panose="05000000000000000000" pitchFamily="2" charset="2"/>
              </a:rPr>
              <a:t>Instead</a:t>
            </a:r>
            <a:r>
              <a:rPr lang="nb-NO" dirty="0">
                <a:sym typeface="Wingdings" panose="05000000000000000000" pitchFamily="2" charset="2"/>
              </a:rPr>
              <a:t>, it is </a:t>
            </a:r>
            <a:r>
              <a:rPr lang="nb-NO" dirty="0" err="1">
                <a:sym typeface="Wingdings" panose="05000000000000000000" pitchFamily="2" charset="2"/>
              </a:rPr>
              <a:t>built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through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your</a:t>
            </a:r>
            <a:r>
              <a:rPr lang="nb-NO" dirty="0">
                <a:sym typeface="Wingdings" panose="05000000000000000000" pitchFamily="2" charset="2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>
                <a:sym typeface="Wingdings" panose="05000000000000000000" pitchFamily="2" charset="2"/>
              </a:rPr>
              <a:t>defined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processes</a:t>
            </a:r>
            <a:r>
              <a:rPr lang="nb-NO" dirty="0">
                <a:sym typeface="Wingdings" panose="05000000000000000000" pitchFamily="2" charset="2"/>
              </a:rPr>
              <a:t> and </a:t>
            </a:r>
            <a:r>
              <a:rPr lang="nb-NO" dirty="0" err="1">
                <a:sym typeface="Wingdings" panose="05000000000000000000" pitchFamily="2" charset="2"/>
              </a:rPr>
              <a:t>the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routines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that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secure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your</a:t>
            </a:r>
            <a:r>
              <a:rPr lang="nb-NO" dirty="0">
                <a:sym typeface="Wingdings" panose="05000000000000000000" pitchFamily="2" charset="2"/>
              </a:rPr>
              <a:t> teams </a:t>
            </a:r>
            <a:r>
              <a:rPr lang="nb-NO" dirty="0" err="1">
                <a:sym typeface="Wingdings" panose="05000000000000000000" pitchFamily="2" charset="2"/>
              </a:rPr>
              <a:t>doing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the</a:t>
            </a:r>
            <a:r>
              <a:rPr lang="nb-NO" dirty="0">
                <a:sym typeface="Wingdings" panose="05000000000000000000" pitchFamily="2" charset="2"/>
              </a:rPr>
              <a:t> right </a:t>
            </a:r>
            <a:r>
              <a:rPr lang="nb-NO" dirty="0" err="1">
                <a:sym typeface="Wingdings" panose="05000000000000000000" pitchFamily="2" charset="2"/>
              </a:rPr>
              <a:t>things</a:t>
            </a:r>
            <a:r>
              <a:rPr lang="nb-NO" dirty="0">
                <a:sym typeface="Wingdings" panose="05000000000000000000" pitchFamily="2" charset="2"/>
              </a:rPr>
              <a:t> over time – </a:t>
            </a:r>
            <a:r>
              <a:rPr lang="nb-NO" dirty="0" err="1">
                <a:sym typeface="Wingdings" panose="05000000000000000000" pitchFamily="2" charset="2"/>
              </a:rPr>
              <a:t>what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you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measure</a:t>
            </a:r>
            <a:endParaRPr lang="nb-NO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>
                <a:sym typeface="Wingdings" panose="05000000000000000000" pitchFamily="2" charset="2"/>
              </a:rPr>
              <a:t>Which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builds</a:t>
            </a:r>
            <a:r>
              <a:rPr lang="nb-NO" dirty="0">
                <a:sym typeface="Wingdings" panose="05000000000000000000" pitchFamily="2" charset="2"/>
              </a:rPr>
              <a:t> and </a:t>
            </a:r>
            <a:r>
              <a:rPr lang="nb-NO" dirty="0" err="1">
                <a:sym typeface="Wingdings" panose="05000000000000000000" pitchFamily="2" charset="2"/>
              </a:rPr>
              <a:t>sustain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the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behaviour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you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want</a:t>
            </a:r>
            <a:r>
              <a:rPr lang="nb-NO" dirty="0">
                <a:sym typeface="Wingdings" panose="05000000000000000000" pitchFamily="2" charset="2"/>
              </a:rPr>
              <a:t> in </a:t>
            </a:r>
            <a:r>
              <a:rPr lang="nb-NO" dirty="0" err="1">
                <a:sym typeface="Wingdings" panose="05000000000000000000" pitchFamily="2" charset="2"/>
              </a:rPr>
              <a:t>your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company</a:t>
            </a:r>
            <a:r>
              <a:rPr lang="nb-NO" dirty="0">
                <a:sym typeface="Wingdings" panose="05000000000000000000" pitchFamily="2" charset="2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>
                <a:sym typeface="Wingdings" panose="05000000000000000000" pitchFamily="2" charset="2"/>
              </a:rPr>
              <a:t>Which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again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influences</a:t>
            </a:r>
            <a:r>
              <a:rPr lang="nb-NO" dirty="0">
                <a:sym typeface="Wingdings" panose="05000000000000000000" pitchFamily="2" charset="2"/>
              </a:rPr>
              <a:t> (as </a:t>
            </a:r>
            <a:r>
              <a:rPr lang="nb-NO" dirty="0" err="1">
                <a:sym typeface="Wingdings" panose="05000000000000000000" pitchFamily="2" charset="2"/>
              </a:rPr>
              <a:t>well</a:t>
            </a:r>
            <a:r>
              <a:rPr lang="nb-NO" dirty="0">
                <a:sym typeface="Wingdings" panose="05000000000000000000" pitchFamily="2" charset="2"/>
              </a:rPr>
              <a:t> as </a:t>
            </a:r>
            <a:r>
              <a:rPr lang="nb-NO" dirty="0" err="1">
                <a:sym typeface="Wingdings" panose="05000000000000000000" pitchFamily="2" charset="2"/>
              </a:rPr>
              <a:t>are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influenced</a:t>
            </a:r>
            <a:r>
              <a:rPr lang="nb-NO" dirty="0">
                <a:sym typeface="Wingdings" panose="05000000000000000000" pitchFamily="2" charset="2"/>
              </a:rPr>
              <a:t> by) </a:t>
            </a:r>
            <a:r>
              <a:rPr lang="nb-NO" dirty="0" err="1">
                <a:sym typeface="Wingdings" panose="05000000000000000000" pitchFamily="2" charset="2"/>
              </a:rPr>
              <a:t>attitudes</a:t>
            </a:r>
            <a:r>
              <a:rPr lang="nb-NO" dirty="0">
                <a:sym typeface="Wingdings" panose="05000000000000000000" pitchFamily="2" charset="2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And </a:t>
            </a:r>
            <a:r>
              <a:rPr lang="nb-NO" dirty="0" err="1">
                <a:sym typeface="Wingdings" panose="05000000000000000000" pitchFamily="2" charset="2"/>
              </a:rPr>
              <a:t>these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are</a:t>
            </a:r>
            <a:r>
              <a:rPr lang="nb-NO" dirty="0">
                <a:sym typeface="Wingdings" panose="05000000000000000000" pitchFamily="2" charset="2"/>
              </a:rPr>
              <a:t> elements </a:t>
            </a:r>
            <a:r>
              <a:rPr lang="nb-NO" dirty="0" err="1">
                <a:sym typeface="Wingdings" panose="05000000000000000000" pitchFamily="2" charset="2"/>
              </a:rPr>
              <a:t>that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culminates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your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company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culture</a:t>
            </a:r>
            <a:endParaRPr lang="nb-NO" dirty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 err="1">
                <a:sym typeface="Wingdings" panose="05000000000000000000" pitchFamily="2" charset="2"/>
              </a:rPr>
              <a:t>Which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means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that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if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you</a:t>
            </a:r>
            <a:r>
              <a:rPr lang="nb-NO" dirty="0">
                <a:sym typeface="Wingdings" panose="05000000000000000000" pitchFamily="2" charset="2"/>
              </a:rPr>
              <a:t> break </a:t>
            </a:r>
            <a:r>
              <a:rPr lang="nb-NO" dirty="0" err="1">
                <a:sym typeface="Wingdings" panose="05000000000000000000" pitchFamily="2" charset="2"/>
              </a:rPr>
              <a:t>this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down</a:t>
            </a:r>
            <a:r>
              <a:rPr lang="nb-NO" dirty="0">
                <a:sym typeface="Wingdings" panose="05000000000000000000" pitchFamily="2" charset="2"/>
              </a:rPr>
              <a:t> – to CRM </a:t>
            </a:r>
            <a:r>
              <a:rPr lang="nb-NO" dirty="0" err="1">
                <a:sym typeface="Wingdings" panose="05000000000000000000" pitchFamily="2" charset="2"/>
              </a:rPr>
              <a:t>success</a:t>
            </a:r>
            <a:r>
              <a:rPr lang="nb-NO" dirty="0">
                <a:sym typeface="Wingdings" panose="05000000000000000000" pitchFamily="2" charset="2"/>
              </a:rPr>
              <a:t> is </a:t>
            </a:r>
            <a:r>
              <a:rPr lang="nb-NO" dirty="0" err="1">
                <a:sym typeface="Wingdings" panose="05000000000000000000" pitchFamily="2" charset="2"/>
              </a:rPr>
              <a:t>about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supporting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your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culture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that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allow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you</a:t>
            </a:r>
            <a:r>
              <a:rPr lang="nb-NO" dirty="0">
                <a:sym typeface="Wingdings" panose="05000000000000000000" pitchFamily="2" charset="2"/>
              </a:rPr>
              <a:t> to </a:t>
            </a:r>
            <a:r>
              <a:rPr lang="nb-NO" dirty="0" err="1">
                <a:sym typeface="Wingdings" panose="05000000000000000000" pitchFamily="2" charset="2"/>
              </a:rPr>
              <a:t>nurture</a:t>
            </a:r>
            <a:r>
              <a:rPr lang="nb-NO" dirty="0">
                <a:sym typeface="Wingdings" panose="05000000000000000000" pitchFamily="2" charset="2"/>
              </a:rPr>
              <a:t> and </a:t>
            </a:r>
            <a:r>
              <a:rPr lang="nb-NO" dirty="0" err="1">
                <a:sym typeface="Wingdings" panose="05000000000000000000" pitchFamily="2" charset="2"/>
              </a:rPr>
              <a:t>build</a:t>
            </a:r>
            <a:r>
              <a:rPr lang="nb-NO" dirty="0">
                <a:sym typeface="Wingdings" panose="05000000000000000000" pitchFamily="2" charset="2"/>
              </a:rPr>
              <a:t> profitable relationships. 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And </a:t>
            </a:r>
            <a:r>
              <a:rPr lang="nb-NO" dirty="0" err="1">
                <a:sym typeface="Wingdings" panose="05000000000000000000" pitchFamily="2" charset="2"/>
              </a:rPr>
              <a:t>we</a:t>
            </a:r>
            <a:r>
              <a:rPr lang="nb-NO" dirty="0">
                <a:sym typeface="Wingdings" panose="05000000000000000000" pitchFamily="2" charset="2"/>
              </a:rPr>
              <a:t> like to break it </a:t>
            </a:r>
            <a:r>
              <a:rPr lang="nb-NO" dirty="0" err="1">
                <a:sym typeface="Wingdings" panose="05000000000000000000" pitchFamily="2" charset="2"/>
              </a:rPr>
              <a:t>down</a:t>
            </a:r>
            <a:r>
              <a:rPr lang="nb-NO" dirty="0">
                <a:sym typeface="Wingdings" panose="05000000000000000000" pitchFamily="2" charset="2"/>
              </a:rPr>
              <a:t> and </a:t>
            </a:r>
            <a:r>
              <a:rPr lang="nb-NO" dirty="0" err="1">
                <a:sym typeface="Wingdings" panose="05000000000000000000" pitchFamily="2" charset="2"/>
              </a:rPr>
              <a:t>discuss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these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points</a:t>
            </a:r>
            <a:r>
              <a:rPr lang="nb-NO" dirty="0">
                <a:sym typeface="Wingdings" panose="05000000000000000000" pitchFamily="2" charset="2"/>
              </a:rPr>
              <a:t> </a:t>
            </a:r>
            <a:r>
              <a:rPr lang="nb-NO" dirty="0" err="1">
                <a:sym typeface="Wingdings" panose="05000000000000000000" pitchFamily="2" charset="2"/>
              </a:rPr>
              <a:t>here</a:t>
            </a:r>
            <a:r>
              <a:rPr lang="nb-NO" dirty="0">
                <a:sym typeface="Wingdings" panose="05000000000000000000" pitchFamily="2" charset="2"/>
              </a:rPr>
              <a:t> in more </a:t>
            </a:r>
            <a:r>
              <a:rPr lang="nb-NO" dirty="0" err="1">
                <a:sym typeface="Wingdings" panose="05000000000000000000" pitchFamily="2" charset="2"/>
              </a:rPr>
              <a:t>details</a:t>
            </a:r>
            <a:r>
              <a:rPr lang="nb-NO" dirty="0">
                <a:sym typeface="Wingdings" panose="05000000000000000000" pitchFamily="2" charset="2"/>
              </a:rPr>
              <a:t>: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536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formatting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D8F5-F81D-C84A-98C1-750C41B6CE4F}" type="slidenum">
              <a:rPr lang="en-NO" smtClean="0"/>
              <a:t>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28742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CRM is not software, </a:t>
            </a:r>
            <a:r>
              <a:rPr lang="nb-NO" err="1"/>
              <a:t>it’s</a:t>
            </a:r>
            <a:r>
              <a:rPr lang="nb-NO"/>
              <a:t> </a:t>
            </a:r>
            <a:r>
              <a:rPr lang="nb-NO" err="1"/>
              <a:t>strategy</a:t>
            </a:r>
            <a:r>
              <a:rPr lang="nb-NO"/>
              <a:t>. It’s </a:t>
            </a:r>
            <a:r>
              <a:rPr lang="nb-NO" err="1"/>
              <a:t>deciding</a:t>
            </a:r>
            <a:r>
              <a:rPr lang="nb-NO"/>
              <a:t> </a:t>
            </a:r>
            <a:r>
              <a:rPr lang="nb-NO" err="1"/>
              <a:t>what</a:t>
            </a:r>
            <a:r>
              <a:rPr lang="nb-NO"/>
              <a:t> </a:t>
            </a:r>
            <a:r>
              <a:rPr lang="nb-NO" err="1"/>
              <a:t>works</a:t>
            </a:r>
            <a:r>
              <a:rPr lang="nb-NO"/>
              <a:t> for </a:t>
            </a:r>
            <a:r>
              <a:rPr lang="nb-NO" err="1"/>
              <a:t>you</a:t>
            </a:r>
            <a:r>
              <a:rPr lang="nb-NO"/>
              <a:t>, and </a:t>
            </a:r>
            <a:r>
              <a:rPr lang="nb-NO" err="1"/>
              <a:t>creating</a:t>
            </a:r>
            <a:r>
              <a:rPr lang="nb-NO"/>
              <a:t> </a:t>
            </a:r>
            <a:r>
              <a:rPr lang="nb-NO" err="1"/>
              <a:t>routines</a:t>
            </a:r>
            <a:r>
              <a:rPr lang="nb-NO"/>
              <a:t>, a </a:t>
            </a:r>
            <a:r>
              <a:rPr lang="nb-NO" err="1"/>
              <a:t>solution</a:t>
            </a:r>
            <a:r>
              <a:rPr lang="nb-NO"/>
              <a:t> and </a:t>
            </a:r>
            <a:r>
              <a:rPr lang="nb-NO" err="1"/>
              <a:t>measurement</a:t>
            </a:r>
            <a:r>
              <a:rPr lang="nb-NO"/>
              <a:t> </a:t>
            </a:r>
            <a:r>
              <a:rPr lang="nb-NO" err="1"/>
              <a:t>based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best </a:t>
            </a:r>
            <a:r>
              <a:rPr lang="nb-NO" err="1"/>
              <a:t>practice</a:t>
            </a:r>
            <a:r>
              <a:rPr lang="nb-NO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026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formatting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D8F5-F81D-C84A-98C1-750C41B6CE4F}" type="slidenum">
              <a:rPr lang="en-NO" smtClean="0"/>
              <a:t>11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38418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D8F5-F81D-C84A-98C1-750C41B6CE4F}" type="slidenum">
              <a:rPr lang="en-NO" smtClean="0"/>
              <a:t>13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8533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826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14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3191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284719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395445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5353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87863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/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42743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71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899533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281702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snow, water, sitting&#10;&#10;Description automatically generated">
            <a:extLst>
              <a:ext uri="{FF2B5EF4-FFF2-40B4-BE49-F238E27FC236}">
                <a16:creationId xmlns:a16="http://schemas.microsoft.com/office/drawing/2014/main" id="{50075F07-8649-BB49-8B75-9783D26F4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1955C-E0BD-1342-8680-06E8471B7664}"/>
              </a:ext>
            </a:extLst>
          </p:cNvPr>
          <p:cNvSpPr/>
          <p:nvPr userDrawn="1"/>
        </p:nvSpPr>
        <p:spPr>
          <a:xfrm rot="10800000">
            <a:off x="-26470" y="0"/>
            <a:ext cx="12192000" cy="605868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345A6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4E2ED-3E02-E147-855E-8741E2002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4703901"/>
            <a:ext cx="2658094" cy="26580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CC387F-3ACB-0A4C-AE13-429C9FBA7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65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546618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030102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8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966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43677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4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0645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2468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4232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18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18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18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18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18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24820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50794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slide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4171AE-B988-8344-BB07-70051E693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5F8644-6525-4248-A050-580A82F3D801}"/>
              </a:ext>
            </a:extLst>
          </p:cNvPr>
          <p:cNvSpPr/>
          <p:nvPr userDrawn="1"/>
        </p:nvSpPr>
        <p:spPr>
          <a:xfrm>
            <a:off x="0" y="0"/>
            <a:ext cx="12192000" cy="481719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77F55C-CDF7-D640-92ED-77C0954B3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1FBBC5-94A3-8645-9665-3DF7089F7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01ACBED-59FB-AD40-99D3-75EC1316A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B2A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06E778-EB7D-3C4F-B48A-AF2EF319E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38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246892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30277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1997021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2667990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52867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25910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231622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230822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3648412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3640416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490369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489569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87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40272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00340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0949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938D7-1F35-944F-964C-C33A04CB0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5872" y="447"/>
            <a:ext cx="12199935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46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15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56847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apply round </a:t>
            </a:r>
            <a:br>
              <a:rPr lang="en-US" noProof="0"/>
            </a:br>
            <a:r>
              <a:rPr lang="en-US" noProof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1791098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1974688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232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End slide with imag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ke with a mountain in the background&#10;&#10;Description automatically generated">
            <a:extLst>
              <a:ext uri="{FF2B5EF4-FFF2-40B4-BE49-F238E27FC236}">
                <a16:creationId xmlns:a16="http://schemas.microsoft.com/office/drawing/2014/main" id="{CC66F556-04C9-EE4E-B9CC-E582828EE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051B260-3B9B-5241-A760-D853214DD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6" y="5782621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 noProof="0"/>
              <a:t>Your email or thanks note</a:t>
            </a:r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54800BF-41A1-6646-B39F-1F31FFE52E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0195" y="2084472"/>
            <a:ext cx="5451608" cy="161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02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End slide 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051B260-3B9B-5241-A760-D853214DD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7" y="4035218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 noProof="0"/>
              <a:t>Your email or thanks note</a:t>
            </a:r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54800BF-41A1-6646-B39F-1F31FFE52E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0195" y="2331389"/>
            <a:ext cx="5451608" cy="161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93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End slide 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76CC6F-AA83-4044-A1F5-AEE6C3D2A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989" y="600393"/>
            <a:ext cx="5426022" cy="3149524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2B735A7-48F5-4341-8454-99D26A33E9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7" y="4035218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/>
              <a:t>Your ema</a:t>
            </a:r>
            <a:r>
              <a:rPr lang="en-US" noProof="0" err="1"/>
              <a:t>il</a:t>
            </a:r>
            <a:r>
              <a:rPr lang="en-US" noProof="0"/>
              <a:t> </a:t>
            </a:r>
            <a:r>
              <a:rPr lang="en-US"/>
              <a:t>or thanks note</a:t>
            </a:r>
          </a:p>
        </p:txBody>
      </p:sp>
    </p:spTree>
    <p:extLst>
      <p:ext uri="{BB962C8B-B14F-4D97-AF65-F5344CB8AC3E}">
        <p14:creationId xmlns:p14="http://schemas.microsoft.com/office/powerpoint/2010/main" val="21167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rocky mountain&#10;&#10;Description automatically generated">
            <a:extLst>
              <a:ext uri="{FF2B5EF4-FFF2-40B4-BE49-F238E27FC236}">
                <a16:creationId xmlns:a16="http://schemas.microsoft.com/office/drawing/2014/main" id="{849FE651-E454-5743-A731-F798ED23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0B67C007-7459-2048-8E50-8DE38701C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77872B-57B5-1848-8EE4-F29B77FFCF5E}"/>
              </a:ext>
            </a:extLst>
          </p:cNvPr>
          <p:cNvSpPr/>
          <p:nvPr userDrawn="1"/>
        </p:nvSpPr>
        <p:spPr>
          <a:xfrm>
            <a:off x="3514164" y="5273403"/>
            <a:ext cx="4912659" cy="13143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5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4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esvider slide">
    <p:bg>
      <p:bgPr>
        <a:solidFill>
          <a:srgbClr val="FC8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9E7641-40BE-0843-91A4-1E7F2E52148F}"/>
              </a:ext>
            </a:extLst>
          </p:cNvPr>
          <p:cNvSpPr/>
          <p:nvPr userDrawn="1"/>
        </p:nvSpPr>
        <p:spPr>
          <a:xfrm>
            <a:off x="3343257" y="-1678918"/>
            <a:ext cx="10341148" cy="10341148"/>
          </a:xfrm>
          <a:prstGeom prst="ellipse">
            <a:avLst/>
          </a:prstGeom>
          <a:solidFill>
            <a:schemeClr val="bg1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C147A-5D0F-5F42-A0BF-89407D84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51878" y="-582450"/>
            <a:ext cx="10590181" cy="839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53" y="3065685"/>
            <a:ext cx="7305386" cy="851941"/>
          </a:xfr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HEADER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1597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919"/>
            <a:ext cx="10515600" cy="408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38A16-FFCE-3249-9671-32EABF0566DF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CACA0-946B-3C45-8394-297FF7864893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1DB65-1F11-6C4C-A1C3-F7F52614AFA3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04D0F-AD48-9049-84D5-4BB17DE67A11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EF61F-FDD8-2B41-B5A2-95CDB95CE8EE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207F-DAEE-AA4C-A038-A7E8576242F1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5B432-8FE6-DA48-91AC-09ED219A234B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5BEED-686D-7343-ABEE-97DC31D8B18C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94A64-9811-5F44-9F09-EE4C0C947F7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D7BB8-B828-514A-82E7-C17238CEB807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8D7AC-3876-3941-AAF9-E10059035E3A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1F3F1-9585-2246-AE67-C91D3528E4F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75982-D877-784C-84E8-3FFF5C12DDAE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F6FB0-CD73-AC4E-8A05-E5CEB9ABECEA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pic>
        <p:nvPicPr>
          <p:cNvPr id="23" name="Picture 2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271CDCE-E0FC-1548-A865-AFE236FEF31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709466"/>
            <a:ext cx="2658094" cy="786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A614F8-8306-8F47-9C00-9BB291B4F0D2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D332B-DFDE-204C-8ED4-F05FF7783B5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205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9" r:id="rId5"/>
    <p:sldLayoutId id="2147483718" r:id="rId6"/>
    <p:sldLayoutId id="2147483715" r:id="rId7"/>
    <p:sldLayoutId id="2147483716" r:id="rId8"/>
    <p:sldLayoutId id="2147483717" r:id="rId9"/>
    <p:sldLayoutId id="2147483731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FD7A36-71F2-B74C-9DD8-C25E45227AC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8E051-7251-DD41-AA23-7BDC198DBA6F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93D64-C028-4742-A067-1DB8E1397188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1DA55-D47F-494B-84DD-0A4445D17FAA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26FCE-18CD-FB4D-933D-AD0608B64F00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E73E26-A1C9-D948-9E0D-0FA8547D070E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A5F88C-E01D-B444-A950-AAF34A2AD54E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8C4F98-21E6-1448-A966-99CA480D9674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517BF-0AED-0F43-B1CF-2CCCCB138059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A50ED-7305-004D-892B-A49D10C143AF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D908F-DF09-FA4A-B0C2-BD12AA463395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099D6-CFFE-3545-909F-18C43A01F14D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AB7FB-01F4-FC4B-8E3C-785F6311684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5AABE-A6F9-3843-8B43-7C44619D183C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76CE9D-33F4-EE40-A7E2-F0AC9563B0D4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29C80A-80D0-2241-B78B-9AA6A503E691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706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21" r:id="rId2"/>
    <p:sldLayoutId id="2147483720" r:id="rId3"/>
    <p:sldLayoutId id="2147483662" r:id="rId4"/>
    <p:sldLayoutId id="2147483663" r:id="rId5"/>
    <p:sldLayoutId id="2147483665" r:id="rId6"/>
    <p:sldLayoutId id="2147483691" r:id="rId7"/>
    <p:sldLayoutId id="2147483666" r:id="rId8"/>
    <p:sldLayoutId id="2147483673" r:id="rId9"/>
    <p:sldLayoutId id="2147483674" r:id="rId10"/>
    <p:sldLayoutId id="2147483667" r:id="rId11"/>
    <p:sldLayoutId id="2147483676" r:id="rId12"/>
    <p:sldLayoutId id="2147483677" r:id="rId13"/>
    <p:sldLayoutId id="2147483722" r:id="rId14"/>
    <p:sldLayoutId id="2147483679" r:id="rId15"/>
    <p:sldLayoutId id="2147483680" r:id="rId16"/>
    <p:sldLayoutId id="2147483723" r:id="rId17"/>
    <p:sldLayoutId id="2147483733" r:id="rId18"/>
    <p:sldLayoutId id="2147483681" r:id="rId19"/>
    <p:sldLayoutId id="2147483682" r:id="rId20"/>
    <p:sldLayoutId id="2147483683" r:id="rId21"/>
    <p:sldLayoutId id="2147483684" r:id="rId22"/>
    <p:sldLayoutId id="214748367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85" r:id="rId29"/>
    <p:sldLayoutId id="2147483692" r:id="rId30"/>
    <p:sldLayoutId id="2147483693" r:id="rId31"/>
    <p:sldLayoutId id="2147483736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6EC3F1-D682-0748-B446-F4D23993D4F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FC57DF-F311-4246-8982-48FA6C915768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4A51B-FAC4-B645-B516-05C89185E4D1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CFED67-4D3B-714E-A097-A2BFBF9056CD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535B52-3BE2-0941-B0D7-076CBED500FD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75E5A7-9EF0-284E-999B-6BF3841D62B5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F843A-0A3D-4549-9192-97CC64258899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A366B-93D7-3040-83D4-920C620B4160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967D64-1167-674B-A56F-0631EA9B72C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1EE735-30BC-4444-B538-28148A76082D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FAF33-6635-044F-9B7B-431E6CB14CE0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26E807-2D84-004E-8587-C8F95FED147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EA6582-E0B8-3847-9364-FEA7F5A45BF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1CEB5E-3727-5C4C-98F7-4CE9FBEFDF69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4B1285-D46E-AD45-8F1C-321C951F4C27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AF3F29-B545-484E-B07D-D4C4B376CCA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792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6" r:id="rId2"/>
    <p:sldLayoutId id="214748370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9335-0B0A-476C-AB0D-64E67EF7D0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DESCRIPTION OF SOLUTION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49DCA-AA19-4F4D-AE61-EB7A227F5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SuperOffice CRM</a:t>
            </a:r>
          </a:p>
        </p:txBody>
      </p:sp>
    </p:spTree>
    <p:extLst>
      <p:ext uri="{BB962C8B-B14F-4D97-AF65-F5344CB8AC3E}">
        <p14:creationId xmlns:p14="http://schemas.microsoft.com/office/powerpoint/2010/main" val="129504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Description </a:t>
            </a:r>
            <a:r>
              <a:rPr lang="de-DE" err="1"/>
              <a:t>KPI‘s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/>
          </a:p>
          <a:p>
            <a:r>
              <a:rPr lang="de-DE"/>
              <a:t>KPI 1:</a:t>
            </a:r>
          </a:p>
          <a:p>
            <a:endParaRPr lang="de-DE"/>
          </a:p>
          <a:p>
            <a:r>
              <a:rPr lang="de-DE"/>
              <a:t>KPI 2:</a:t>
            </a:r>
          </a:p>
          <a:p>
            <a:endParaRPr lang="de-DE"/>
          </a:p>
          <a:p>
            <a:r>
              <a:rPr lang="de-DE"/>
              <a:t>KPI 3:</a:t>
            </a:r>
          </a:p>
          <a:p>
            <a:endParaRPr lang="de-DE"/>
          </a:p>
          <a:p>
            <a:r>
              <a:rPr lang="de-DE"/>
              <a:t>KPI 4:</a:t>
            </a:r>
          </a:p>
        </p:txBody>
      </p:sp>
    </p:spTree>
    <p:extLst>
      <p:ext uri="{BB962C8B-B14F-4D97-AF65-F5344CB8AC3E}">
        <p14:creationId xmlns:p14="http://schemas.microsoft.com/office/powerpoint/2010/main" val="222697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36" y="781230"/>
            <a:ext cx="3522827" cy="1859795"/>
          </a:xfrm>
        </p:spPr>
        <p:txBody>
          <a:bodyPr>
            <a:noAutofit/>
          </a:bodyPr>
          <a:lstStyle/>
          <a:p>
            <a:r>
              <a:rPr lang="de-DE" sz="23200">
                <a:latin typeface="+mj-lt"/>
              </a:rPr>
              <a:t>2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80563" y="799378"/>
            <a:ext cx="6863580" cy="5277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000" b="1" dirty="0">
                <a:solidFill>
                  <a:srgbClr val="005E58"/>
                </a:solidFill>
              </a:rPr>
              <a:t>W</a:t>
            </a:r>
            <a:r>
              <a:rPr lang="en-US" sz="3000" b="1" dirty="0" err="1">
                <a:solidFill>
                  <a:srgbClr val="005E58"/>
                </a:solidFill>
              </a:rPr>
              <a:t>hich</a:t>
            </a:r>
            <a:r>
              <a:rPr lang="en-US" sz="3000" b="1" dirty="0">
                <a:solidFill>
                  <a:srgbClr val="005E58"/>
                </a:solidFill>
              </a:rPr>
              <a:t> processes should be supported in SuperOffice CRM?</a:t>
            </a:r>
            <a:endParaRPr lang="de-DE" sz="3000" b="1" dirty="0">
              <a:solidFill>
                <a:srgbClr val="005E58"/>
              </a:solidFill>
            </a:endParaRPr>
          </a:p>
          <a:p>
            <a:pPr marL="0" indent="0">
              <a:buNone/>
            </a:pPr>
            <a:endParaRPr lang="nb-NO" sz="24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900" b="1" dirty="0">
                <a:solidFill>
                  <a:srgbClr val="005E58"/>
                </a:solidFill>
              </a:rPr>
              <a:t>Marketing </a:t>
            </a:r>
            <a:r>
              <a:rPr lang="nb-NO" sz="1900" b="1" dirty="0" err="1">
                <a:solidFill>
                  <a:srgbClr val="005E58"/>
                </a:solidFill>
              </a:rPr>
              <a:t>Processes</a:t>
            </a:r>
            <a:r>
              <a:rPr lang="nb-NO" sz="1900" dirty="0">
                <a:solidFill>
                  <a:srgbClr val="005E58"/>
                </a:solidFill>
              </a:rPr>
              <a:t> </a:t>
            </a:r>
            <a:br>
              <a:rPr lang="nb-NO" sz="1900" dirty="0">
                <a:solidFill>
                  <a:srgbClr val="005E58"/>
                </a:solidFill>
              </a:rPr>
            </a:br>
            <a:r>
              <a:rPr lang="nb-NO" sz="400" dirty="0">
                <a:solidFill>
                  <a:srgbClr val="005E58"/>
                </a:solidFill>
              </a:rPr>
              <a:t> </a:t>
            </a:r>
            <a:br>
              <a:rPr lang="nb-NO" sz="1900" dirty="0">
                <a:solidFill>
                  <a:srgbClr val="005E58"/>
                </a:solidFill>
              </a:rPr>
            </a:br>
            <a:r>
              <a:rPr lang="nb-NO" sz="1300" dirty="0">
                <a:solidFill>
                  <a:srgbClr val="005E58"/>
                </a:solidFill>
              </a:rPr>
              <a:t>Lead </a:t>
            </a:r>
            <a:r>
              <a:rPr lang="nb-NO" sz="1300" dirty="0" err="1">
                <a:solidFill>
                  <a:srgbClr val="005E58"/>
                </a:solidFill>
              </a:rPr>
              <a:t>Generation</a:t>
            </a:r>
            <a:r>
              <a:rPr lang="nb-NO" sz="1300" dirty="0">
                <a:solidFill>
                  <a:srgbClr val="005E58"/>
                </a:solidFill>
              </a:rPr>
              <a:t>, </a:t>
            </a:r>
            <a:r>
              <a:rPr lang="nb-NO" sz="1300" dirty="0" err="1">
                <a:solidFill>
                  <a:srgbClr val="005E58"/>
                </a:solidFill>
              </a:rPr>
              <a:t>Campaigns</a:t>
            </a:r>
            <a:r>
              <a:rPr lang="nb-NO" sz="1300" dirty="0">
                <a:solidFill>
                  <a:srgbClr val="005E58"/>
                </a:solidFill>
              </a:rPr>
              <a:t>, </a:t>
            </a:r>
            <a:r>
              <a:rPr lang="nb-NO" sz="1300" dirty="0" err="1">
                <a:solidFill>
                  <a:srgbClr val="005E58"/>
                </a:solidFill>
              </a:rPr>
              <a:t>Mailings</a:t>
            </a:r>
            <a:r>
              <a:rPr lang="nb-NO" sz="1300" dirty="0">
                <a:solidFill>
                  <a:srgbClr val="005E58"/>
                </a:solidFill>
              </a:rPr>
              <a:t>, Forms, Chat, etc.</a:t>
            </a:r>
            <a:br>
              <a:rPr lang="nb-NO" sz="1900" dirty="0">
                <a:solidFill>
                  <a:srgbClr val="005E58"/>
                </a:solidFill>
              </a:rPr>
            </a:br>
            <a:endParaRPr lang="nb-NO" sz="1900" dirty="0">
              <a:solidFill>
                <a:srgbClr val="005E58"/>
              </a:solidFill>
            </a:endParaRPr>
          </a:p>
          <a:p>
            <a:pPr marL="285750" indent="-285750"/>
            <a:r>
              <a:rPr lang="nb-NO" sz="1900" b="1" dirty="0">
                <a:solidFill>
                  <a:srgbClr val="005E58"/>
                </a:solidFill>
              </a:rPr>
              <a:t>Sales </a:t>
            </a:r>
            <a:r>
              <a:rPr lang="nb-NO" sz="1900" b="1" dirty="0" err="1">
                <a:solidFill>
                  <a:srgbClr val="005E58"/>
                </a:solidFill>
              </a:rPr>
              <a:t>Processes</a:t>
            </a:r>
            <a:br>
              <a:rPr lang="nb-NO" sz="1900" dirty="0">
                <a:solidFill>
                  <a:srgbClr val="005E58"/>
                </a:solidFill>
              </a:rPr>
            </a:br>
            <a:r>
              <a:rPr lang="nb-NO" sz="400" dirty="0">
                <a:solidFill>
                  <a:srgbClr val="005E58"/>
                </a:solidFill>
              </a:rPr>
              <a:t> </a:t>
            </a:r>
            <a:br>
              <a:rPr lang="nb-NO" sz="1900" dirty="0">
                <a:solidFill>
                  <a:srgbClr val="005E58"/>
                </a:solidFill>
              </a:rPr>
            </a:br>
            <a:r>
              <a:rPr lang="nb-NO" sz="1300" dirty="0" err="1">
                <a:solidFill>
                  <a:srgbClr val="005E58"/>
                </a:solidFill>
              </a:rPr>
              <a:t>Prospecting</a:t>
            </a:r>
            <a:r>
              <a:rPr lang="nb-NO" sz="1300" dirty="0">
                <a:solidFill>
                  <a:srgbClr val="005E58"/>
                </a:solidFill>
              </a:rPr>
              <a:t>, Lead management, </a:t>
            </a:r>
            <a:r>
              <a:rPr lang="nb-NO" sz="1300" dirty="0" err="1">
                <a:solidFill>
                  <a:srgbClr val="005E58"/>
                </a:solidFill>
              </a:rPr>
              <a:t>Opportunity</a:t>
            </a:r>
            <a:r>
              <a:rPr lang="nb-NO" sz="1300" dirty="0">
                <a:solidFill>
                  <a:srgbClr val="005E58"/>
                </a:solidFill>
              </a:rPr>
              <a:t> Management, </a:t>
            </a:r>
            <a:r>
              <a:rPr lang="nb-NO" sz="1300" dirty="0" err="1">
                <a:solidFill>
                  <a:srgbClr val="005E58"/>
                </a:solidFill>
              </a:rPr>
              <a:t>Proposals</a:t>
            </a:r>
            <a:r>
              <a:rPr lang="nb-NO" sz="1300" dirty="0">
                <a:solidFill>
                  <a:srgbClr val="005E58"/>
                </a:solidFill>
              </a:rPr>
              <a:t>, Pipeline Management, </a:t>
            </a:r>
            <a:r>
              <a:rPr lang="nb-NO" sz="1300" dirty="0" err="1">
                <a:solidFill>
                  <a:srgbClr val="005E58"/>
                </a:solidFill>
              </a:rPr>
              <a:t>Quote</a:t>
            </a:r>
            <a:r>
              <a:rPr lang="nb-NO" sz="1300" dirty="0">
                <a:solidFill>
                  <a:srgbClr val="005E58"/>
                </a:solidFill>
              </a:rPr>
              <a:t> to cash, etc.</a:t>
            </a:r>
            <a:br>
              <a:rPr lang="nb-NO" sz="1900" dirty="0">
                <a:solidFill>
                  <a:srgbClr val="005E58"/>
                </a:solidFill>
              </a:rPr>
            </a:br>
            <a:endParaRPr lang="nb-NO" sz="1900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900" b="1" dirty="0">
                <a:solidFill>
                  <a:srgbClr val="005E58"/>
                </a:solidFill>
              </a:rPr>
              <a:t>Service </a:t>
            </a:r>
            <a:r>
              <a:rPr lang="nb-NO" sz="1900" b="1" dirty="0" err="1">
                <a:solidFill>
                  <a:srgbClr val="005E58"/>
                </a:solidFill>
              </a:rPr>
              <a:t>Processes</a:t>
            </a:r>
            <a:r>
              <a:rPr lang="nb-NO" sz="1900" b="1" dirty="0">
                <a:solidFill>
                  <a:srgbClr val="005E58"/>
                </a:solidFill>
              </a:rPr>
              <a:t> </a:t>
            </a:r>
            <a:br>
              <a:rPr lang="nb-NO" sz="1900" b="1" dirty="0">
                <a:solidFill>
                  <a:srgbClr val="005E58"/>
                </a:solidFill>
              </a:rPr>
            </a:br>
            <a:r>
              <a:rPr lang="nb-NO" sz="400" b="1" dirty="0">
                <a:solidFill>
                  <a:srgbClr val="005E58"/>
                </a:solidFill>
              </a:rPr>
              <a:t> </a:t>
            </a:r>
            <a:br>
              <a:rPr lang="nb-NO" sz="1900" b="1" dirty="0">
                <a:solidFill>
                  <a:srgbClr val="005E58"/>
                </a:solidFill>
              </a:rPr>
            </a:br>
            <a:r>
              <a:rPr lang="nb-NO" sz="1300" dirty="0" err="1">
                <a:solidFill>
                  <a:srgbClr val="005E58"/>
                </a:solidFill>
              </a:rPr>
              <a:t>Request</a:t>
            </a:r>
            <a:r>
              <a:rPr lang="nb-NO" sz="1300" dirty="0">
                <a:solidFill>
                  <a:srgbClr val="005E58"/>
                </a:solidFill>
              </a:rPr>
              <a:t>/</a:t>
            </a:r>
            <a:r>
              <a:rPr lang="nb-NO" sz="1300" dirty="0" err="1">
                <a:solidFill>
                  <a:srgbClr val="005E58"/>
                </a:solidFill>
              </a:rPr>
              <a:t>Ticket</a:t>
            </a:r>
            <a:r>
              <a:rPr lang="nb-NO" sz="1300" dirty="0">
                <a:solidFill>
                  <a:srgbClr val="005E58"/>
                </a:solidFill>
              </a:rPr>
              <a:t> Management, </a:t>
            </a:r>
            <a:r>
              <a:rPr lang="nb-NO" sz="1300" dirty="0" err="1">
                <a:solidFill>
                  <a:srgbClr val="005E58"/>
                </a:solidFill>
              </a:rPr>
              <a:t>Complaints</a:t>
            </a:r>
            <a:r>
              <a:rPr lang="nb-NO" sz="1300" dirty="0">
                <a:solidFill>
                  <a:srgbClr val="005E58"/>
                </a:solidFill>
              </a:rPr>
              <a:t>, Field service, IT </a:t>
            </a:r>
            <a:r>
              <a:rPr lang="nb-NO" sz="1300" dirty="0" err="1">
                <a:solidFill>
                  <a:srgbClr val="005E58"/>
                </a:solidFill>
              </a:rPr>
              <a:t>Helpdesk</a:t>
            </a:r>
            <a:r>
              <a:rPr lang="nb-NO" sz="1300" dirty="0">
                <a:solidFill>
                  <a:srgbClr val="005E58"/>
                </a:solidFill>
              </a:rPr>
              <a:t>, </a:t>
            </a:r>
            <a:r>
              <a:rPr lang="nb-NO" sz="1300" dirty="0" err="1">
                <a:solidFill>
                  <a:srgbClr val="005E58"/>
                </a:solidFill>
              </a:rPr>
              <a:t>Customer</a:t>
            </a:r>
            <a:r>
              <a:rPr lang="nb-NO" sz="1300" dirty="0">
                <a:solidFill>
                  <a:srgbClr val="005E58"/>
                </a:solidFill>
              </a:rPr>
              <a:t> Center, FAQ etc.</a:t>
            </a:r>
            <a:br>
              <a:rPr lang="nb-NO" sz="1900" dirty="0">
                <a:solidFill>
                  <a:srgbClr val="005E58"/>
                </a:solidFill>
              </a:rPr>
            </a:br>
            <a:endParaRPr lang="nb-NO" sz="1900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900" b="1" dirty="0" err="1">
                <a:solidFill>
                  <a:srgbClr val="005E58"/>
                </a:solidFill>
              </a:rPr>
              <a:t>Customer</a:t>
            </a:r>
            <a:r>
              <a:rPr lang="nb-NO" sz="1900" b="1" dirty="0">
                <a:solidFill>
                  <a:srgbClr val="005E58"/>
                </a:solidFill>
              </a:rPr>
              <a:t> Program / </a:t>
            </a:r>
            <a:r>
              <a:rPr lang="nb-NO" sz="1900" b="1" dirty="0" err="1">
                <a:solidFill>
                  <a:srgbClr val="005E58"/>
                </a:solidFill>
              </a:rPr>
              <a:t>Loyalty</a:t>
            </a:r>
            <a:br>
              <a:rPr lang="nb-NO" sz="1900" dirty="0">
                <a:solidFill>
                  <a:srgbClr val="005E58"/>
                </a:solidFill>
              </a:rPr>
            </a:br>
            <a:r>
              <a:rPr lang="nb-NO" sz="400" dirty="0">
                <a:solidFill>
                  <a:srgbClr val="005E58"/>
                </a:solidFill>
              </a:rPr>
              <a:t> </a:t>
            </a:r>
            <a:br>
              <a:rPr lang="nb-NO" sz="1900" dirty="0">
                <a:solidFill>
                  <a:srgbClr val="005E58"/>
                </a:solidFill>
              </a:rPr>
            </a:br>
            <a:r>
              <a:rPr lang="nb-NO" sz="1300" dirty="0" err="1">
                <a:solidFill>
                  <a:srgbClr val="005E58"/>
                </a:solidFill>
              </a:rPr>
              <a:t>Categorization</a:t>
            </a:r>
            <a:r>
              <a:rPr lang="nb-NO" sz="1300" dirty="0">
                <a:solidFill>
                  <a:srgbClr val="005E58"/>
                </a:solidFill>
              </a:rPr>
              <a:t> </a:t>
            </a:r>
            <a:r>
              <a:rPr lang="nb-NO" sz="1300" dirty="0" err="1">
                <a:solidFill>
                  <a:srgbClr val="005E58"/>
                </a:solidFill>
              </a:rPr>
              <a:t>of</a:t>
            </a:r>
            <a:r>
              <a:rPr lang="nb-NO" sz="1300" dirty="0">
                <a:solidFill>
                  <a:srgbClr val="005E58"/>
                </a:solidFill>
              </a:rPr>
              <a:t> </a:t>
            </a:r>
            <a:r>
              <a:rPr lang="nb-NO" sz="1300" dirty="0" err="1">
                <a:solidFill>
                  <a:srgbClr val="005E58"/>
                </a:solidFill>
              </a:rPr>
              <a:t>customeres</a:t>
            </a:r>
            <a:r>
              <a:rPr lang="nb-NO" sz="1300" dirty="0">
                <a:solidFill>
                  <a:srgbClr val="005E58"/>
                </a:solidFill>
              </a:rPr>
              <a:t> (</a:t>
            </a:r>
            <a:r>
              <a:rPr lang="nb-NO" sz="1300" dirty="0" err="1">
                <a:solidFill>
                  <a:srgbClr val="005E58"/>
                </a:solidFill>
              </a:rPr>
              <a:t>value</a:t>
            </a:r>
            <a:r>
              <a:rPr lang="nb-NO" sz="1300" dirty="0">
                <a:solidFill>
                  <a:srgbClr val="005E58"/>
                </a:solidFill>
              </a:rPr>
              <a:t>), </a:t>
            </a:r>
            <a:r>
              <a:rPr lang="nb-NO" sz="1300" dirty="0" err="1">
                <a:solidFill>
                  <a:srgbClr val="005E58"/>
                </a:solidFill>
              </a:rPr>
              <a:t>Activities</a:t>
            </a:r>
            <a:r>
              <a:rPr lang="nb-NO" sz="1300" dirty="0">
                <a:solidFill>
                  <a:srgbClr val="005E58"/>
                </a:solidFill>
              </a:rPr>
              <a:t>, </a:t>
            </a:r>
            <a:r>
              <a:rPr lang="nb-NO" sz="1300" dirty="0" err="1">
                <a:solidFill>
                  <a:srgbClr val="005E58"/>
                </a:solidFill>
              </a:rPr>
              <a:t>Customer</a:t>
            </a:r>
            <a:r>
              <a:rPr lang="nb-NO" sz="1300" dirty="0">
                <a:solidFill>
                  <a:srgbClr val="005E58"/>
                </a:solidFill>
              </a:rPr>
              <a:t> Program, </a:t>
            </a:r>
            <a:r>
              <a:rPr lang="nb-NO" sz="1300" dirty="0" err="1">
                <a:solidFill>
                  <a:srgbClr val="005E58"/>
                </a:solidFill>
              </a:rPr>
              <a:t>Forgotten</a:t>
            </a:r>
            <a:r>
              <a:rPr lang="nb-NO" sz="1300" dirty="0">
                <a:solidFill>
                  <a:srgbClr val="005E58"/>
                </a:solidFill>
              </a:rPr>
              <a:t> </a:t>
            </a:r>
            <a:r>
              <a:rPr lang="nb-NO" sz="1300" dirty="0" err="1">
                <a:solidFill>
                  <a:srgbClr val="005E58"/>
                </a:solidFill>
              </a:rPr>
              <a:t>Customers</a:t>
            </a:r>
            <a:r>
              <a:rPr lang="nb-NO" sz="1300" dirty="0">
                <a:solidFill>
                  <a:srgbClr val="005E58"/>
                </a:solidFill>
              </a:rPr>
              <a:t> etc.</a:t>
            </a:r>
            <a:endParaRPr lang="de-DE" sz="1300" dirty="0">
              <a:solidFill>
                <a:srgbClr val="005E58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03567" y="3840233"/>
            <a:ext cx="3938729" cy="22365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b="1">
                <a:solidFill>
                  <a:srgbClr val="005E58"/>
                </a:solidFill>
              </a:rPr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155383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 Marketing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/>
              <a:t>Inbound?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/>
              <a:t>Outbound?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/>
              <a:t>Chat?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/>
              <a:t>Forms?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6FD5F35-76F6-4063-8FDC-625A5AC41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-842481"/>
            <a:ext cx="281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72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5A4B3DC-54E6-4975-BFED-A202CA76A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59" y="2406650"/>
            <a:ext cx="10287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Process</a:t>
            </a:r>
            <a:r>
              <a:rPr lang="de-DE"/>
              <a:t> </a:t>
            </a:r>
            <a:r>
              <a:rPr lang="de-DE" err="1"/>
              <a:t>description</a:t>
            </a:r>
            <a:r>
              <a:rPr lang="de-DE"/>
              <a:t> Sales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Sales Guide?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Project Guide?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Quote?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Reports; </a:t>
            </a:r>
            <a:r>
              <a:rPr lang="de-DE" sz="1800" dirty="0" err="1"/>
              <a:t>Selections</a:t>
            </a:r>
            <a:r>
              <a:rPr lang="de-DE" sz="1800" dirty="0"/>
              <a:t>, Dashboard, Separate BI-solution?</a:t>
            </a:r>
          </a:p>
        </p:txBody>
      </p:sp>
    </p:spTree>
    <p:extLst>
      <p:ext uri="{BB962C8B-B14F-4D97-AF65-F5344CB8AC3E}">
        <p14:creationId xmlns:p14="http://schemas.microsoft.com/office/powerpoint/2010/main" val="2298863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Process</a:t>
            </a:r>
            <a:r>
              <a:rPr lang="de-DE"/>
              <a:t> </a:t>
            </a:r>
            <a:r>
              <a:rPr lang="de-DE" err="1"/>
              <a:t>description</a:t>
            </a:r>
            <a:r>
              <a:rPr lang="de-DE"/>
              <a:t> Service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/>
              <a:t>Customer Center?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/>
              <a:t>Automation?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/>
              <a:t>Reports; </a:t>
            </a:r>
            <a:r>
              <a:rPr lang="de-DE" sz="1800" err="1"/>
              <a:t>Selections</a:t>
            </a:r>
            <a:r>
              <a:rPr lang="de-DE" sz="1800"/>
              <a:t>, </a:t>
            </a:r>
            <a:r>
              <a:rPr lang="de-DE" sz="1800" err="1"/>
              <a:t>Dashbord</a:t>
            </a:r>
            <a:r>
              <a:rPr lang="de-DE" sz="1800"/>
              <a:t>, Separate BI-solution?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D0D00-F7FD-47FD-92D6-DA5B5C32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642" y="2293507"/>
            <a:ext cx="3835831" cy="38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8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err="1"/>
              <a:t>Process</a:t>
            </a:r>
            <a:r>
              <a:rPr lang="de-DE"/>
              <a:t> </a:t>
            </a:r>
            <a:r>
              <a:rPr lang="de-DE" err="1"/>
              <a:t>description</a:t>
            </a:r>
            <a:r>
              <a:rPr lang="de-DE"/>
              <a:t> Customer </a:t>
            </a:r>
            <a:r>
              <a:rPr lang="de-DE" err="1"/>
              <a:t>Program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err="1"/>
              <a:t>Categorization</a:t>
            </a:r>
            <a:r>
              <a:rPr lang="de-DE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err="1"/>
              <a:t>Activity</a:t>
            </a:r>
            <a:r>
              <a:rPr lang="de-DE"/>
              <a:t> / Customer </a:t>
            </a:r>
            <a:r>
              <a:rPr lang="de-DE" err="1"/>
              <a:t>Program</a:t>
            </a:r>
            <a:r>
              <a:rPr lang="de-DE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err="1"/>
              <a:t>Forgotten</a:t>
            </a:r>
            <a:r>
              <a:rPr lang="de-DE"/>
              <a:t> Customers (</a:t>
            </a:r>
            <a:r>
              <a:rPr lang="de-DE" err="1"/>
              <a:t>Orphans</a:t>
            </a:r>
            <a:r>
              <a:rPr lang="de-DE"/>
              <a:t>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/>
              <a:t>Reports; </a:t>
            </a:r>
            <a:r>
              <a:rPr lang="de-DE" sz="1600" err="1"/>
              <a:t>Selections</a:t>
            </a:r>
            <a:r>
              <a:rPr lang="de-DE" sz="1600"/>
              <a:t>, </a:t>
            </a:r>
            <a:r>
              <a:rPr lang="de-DE" sz="1600" err="1"/>
              <a:t>Dashbord</a:t>
            </a:r>
            <a:r>
              <a:rPr lang="de-DE" sz="1600"/>
              <a:t>, Separate BI-solution?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7FB7269-BFB7-45D9-9759-792512EB3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6817">
            <a:off x="7587023" y="2659450"/>
            <a:ext cx="4266672" cy="42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623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Reports - </a:t>
            </a:r>
            <a:r>
              <a:rPr lang="de-DE" dirty="0" err="1"/>
              <a:t>Decision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5E58"/>
                </a:solidFill>
              </a:rPr>
              <a:t>Example:</a:t>
            </a:r>
          </a:p>
          <a:p>
            <a:endParaRPr lang="en-US" sz="1800" dirty="0">
              <a:solidFill>
                <a:srgbClr val="005E58"/>
              </a:solidFill>
            </a:endParaRPr>
          </a:p>
          <a:p>
            <a:r>
              <a:rPr lang="en-US" sz="1800" dirty="0">
                <a:solidFill>
                  <a:srgbClr val="005E58"/>
                </a:solidFill>
              </a:rPr>
              <a:t>The customer has decided to start with the SuperOffice Selections and standard built-in Dashboards.</a:t>
            </a:r>
          </a:p>
          <a:p>
            <a:r>
              <a:rPr lang="en-US" sz="1800" dirty="0">
                <a:solidFill>
                  <a:srgbClr val="005E58"/>
                </a:solidFill>
              </a:rPr>
              <a:t>After the first experience with SuperOffice, a joint evaluation is done to see if the standard or the customized reporting solution is sufficient or if a new decision must be made.</a:t>
            </a:r>
            <a:endParaRPr lang="de-DE" sz="1800" i="1" dirty="0">
              <a:solidFill>
                <a:srgbClr val="005E58"/>
              </a:solidFill>
            </a:endParaRPr>
          </a:p>
          <a:p>
            <a:endParaRPr lang="de-DE" sz="1800" dirty="0">
              <a:solidFill>
                <a:srgbClr val="005E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3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744" y="762257"/>
            <a:ext cx="2762182" cy="1859795"/>
          </a:xfrm>
        </p:spPr>
        <p:txBody>
          <a:bodyPr>
            <a:noAutofit/>
          </a:bodyPr>
          <a:lstStyle/>
          <a:p>
            <a:r>
              <a:rPr lang="de-DE" sz="23200">
                <a:latin typeface="+mj-lt"/>
              </a:rPr>
              <a:t>3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3066" y="1197837"/>
            <a:ext cx="6540794" cy="46906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5E58"/>
                </a:solidFill>
                <a:latin typeface="Arial"/>
                <a:cs typeface="Arial"/>
              </a:rPr>
              <a:t>Which systems should </a:t>
            </a:r>
            <a:r>
              <a:rPr lang="en-US" sz="2800" b="1" dirty="0" err="1">
                <a:solidFill>
                  <a:srgbClr val="005E58"/>
                </a:solidFill>
                <a:latin typeface="Arial"/>
                <a:cs typeface="Arial"/>
              </a:rPr>
              <a:t>SuperOffice</a:t>
            </a:r>
            <a:r>
              <a:rPr lang="en-US" sz="2800" b="1" dirty="0">
                <a:solidFill>
                  <a:srgbClr val="005E58"/>
                </a:solidFill>
                <a:latin typeface="Arial"/>
                <a:cs typeface="Arial"/>
              </a:rPr>
              <a:t> be integrated with?</a:t>
            </a:r>
            <a:br>
              <a:rPr lang="nb-NO" b="1" dirty="0"/>
            </a:br>
            <a:endParaRPr lang="de-DE" b="1" dirty="0">
              <a:solidFill>
                <a:srgbClr val="005E58"/>
              </a:solidFill>
            </a:endParaRPr>
          </a:p>
          <a:p>
            <a:pPr marL="285750" indent="-285750"/>
            <a:r>
              <a:rPr lang="nb-NO" sz="1600" b="1" dirty="0">
                <a:solidFill>
                  <a:srgbClr val="005E58"/>
                </a:solidFill>
                <a:latin typeface="Arial"/>
                <a:cs typeface="Arial"/>
              </a:rPr>
              <a:t>MS Office </a:t>
            </a:r>
            <a:br>
              <a:rPr lang="nb-NO" sz="1600" b="1" dirty="0"/>
            </a:br>
            <a:r>
              <a:rPr lang="nb-NO" sz="1600" dirty="0">
                <a:solidFill>
                  <a:srgbClr val="005E58"/>
                </a:solidFill>
                <a:latin typeface="Arial"/>
                <a:cs typeface="Arial"/>
              </a:rPr>
              <a:t>Office 365, Outlook / Exchange, </a:t>
            </a:r>
            <a:r>
              <a:rPr lang="nb-NO" sz="1600" dirty="0" err="1">
                <a:solidFill>
                  <a:srgbClr val="005E58"/>
                </a:solidFill>
                <a:latin typeface="Arial"/>
                <a:cs typeface="Arial"/>
              </a:rPr>
              <a:t>Sharepoint</a:t>
            </a:r>
            <a:br>
              <a:rPr lang="nb-NO" sz="1600" b="1" dirty="0"/>
            </a:br>
            <a:r>
              <a:rPr lang="nb-NO" sz="400" b="1" dirty="0">
                <a:solidFill>
                  <a:srgbClr val="005E58"/>
                </a:solidFill>
                <a:latin typeface="Arial"/>
                <a:cs typeface="Arial"/>
              </a:rPr>
              <a:t> </a:t>
            </a:r>
            <a:br>
              <a:rPr lang="nb-NO" sz="1600" b="1" dirty="0"/>
            </a:br>
            <a:r>
              <a:rPr lang="nb-NO" sz="400" b="1" dirty="0">
                <a:solidFill>
                  <a:srgbClr val="005E58"/>
                </a:solidFill>
                <a:latin typeface="Arial"/>
                <a:cs typeface="Arial"/>
              </a:rPr>
              <a:t> </a:t>
            </a:r>
            <a:endParaRPr lang="nb-NO" sz="400" b="1" dirty="0">
              <a:solidFill>
                <a:srgbClr val="005E58"/>
              </a:solidFill>
            </a:endParaRPr>
          </a:p>
          <a:p>
            <a:pPr marL="285750" indent="-285750"/>
            <a:r>
              <a:rPr lang="nb-NO" sz="1600" b="1" dirty="0">
                <a:solidFill>
                  <a:srgbClr val="005E58"/>
                </a:solidFill>
                <a:latin typeface="Arial"/>
                <a:cs typeface="Arial"/>
              </a:rPr>
              <a:t>ERP </a:t>
            </a:r>
            <a:br>
              <a:rPr lang="nb-NO" sz="1600" b="1" dirty="0"/>
            </a:br>
            <a:r>
              <a:rPr lang="nb-NO" sz="500" b="1" dirty="0">
                <a:solidFill>
                  <a:srgbClr val="005E58"/>
                </a:solidFill>
                <a:latin typeface="Arial"/>
                <a:cs typeface="Arial"/>
              </a:rPr>
              <a:t> </a:t>
            </a:r>
            <a:br>
              <a:rPr lang="nb-NO" sz="1600" dirty="0"/>
            </a:br>
            <a:r>
              <a:rPr lang="en-US" sz="1600" dirty="0">
                <a:solidFill>
                  <a:srgbClr val="005E58"/>
                </a:solidFill>
                <a:latin typeface="Arial"/>
                <a:cs typeface="Arial"/>
              </a:rPr>
              <a:t>Customer categorization, master data, sales figures, financial key figures</a:t>
            </a:r>
            <a:r>
              <a:rPr lang="nb-NO" sz="500" dirty="0">
                <a:solidFill>
                  <a:srgbClr val="005E58"/>
                </a:solidFill>
                <a:latin typeface="Arial"/>
                <a:cs typeface="Arial"/>
              </a:rPr>
              <a:t> </a:t>
            </a:r>
            <a:endParaRPr lang="nb-NO" sz="500" dirty="0">
              <a:solidFill>
                <a:srgbClr val="005E58"/>
              </a:solidFill>
            </a:endParaRPr>
          </a:p>
          <a:p>
            <a:pPr marL="285750" indent="-285750"/>
            <a:r>
              <a:rPr lang="nb-NO" sz="1600" b="1" dirty="0">
                <a:solidFill>
                  <a:srgbClr val="005E58"/>
                </a:solidFill>
                <a:latin typeface="Arial"/>
                <a:cs typeface="Arial"/>
              </a:rPr>
              <a:t>Technical </a:t>
            </a:r>
            <a:r>
              <a:rPr lang="nb-NO" sz="1600" b="1" dirty="0" err="1">
                <a:solidFill>
                  <a:srgbClr val="005E58"/>
                </a:solidFill>
                <a:latin typeface="Arial"/>
                <a:cs typeface="Arial"/>
              </a:rPr>
              <a:t>clarifications</a:t>
            </a:r>
            <a:br>
              <a:rPr lang="nb-NO" sz="1600" dirty="0"/>
            </a:br>
            <a:r>
              <a:rPr lang="nb-NO" sz="1600" dirty="0">
                <a:solidFill>
                  <a:srgbClr val="005E58"/>
                </a:solidFill>
                <a:latin typeface="Arial"/>
                <a:cs typeface="Arial"/>
              </a:rPr>
              <a:t>MAC /PC Citrix, </a:t>
            </a:r>
            <a:r>
              <a:rPr lang="nb-NO" sz="1600" dirty="0" err="1">
                <a:solidFill>
                  <a:srgbClr val="005E58"/>
                </a:solidFill>
                <a:latin typeface="Arial"/>
                <a:cs typeface="Arial"/>
              </a:rPr>
              <a:t>other</a:t>
            </a:r>
            <a:r>
              <a:rPr lang="nb-NO" sz="1600" dirty="0">
                <a:solidFill>
                  <a:srgbClr val="005E58"/>
                </a:solidFill>
                <a:latin typeface="Arial"/>
                <a:cs typeface="Arial"/>
              </a:rPr>
              <a:t>?</a:t>
            </a:r>
            <a:br>
              <a:rPr lang="nb-NO" sz="1600" dirty="0"/>
            </a:br>
            <a:r>
              <a:rPr lang="nb-NO" sz="400" dirty="0">
                <a:solidFill>
                  <a:srgbClr val="005E58"/>
                </a:solidFill>
                <a:latin typeface="Arial"/>
                <a:cs typeface="Arial"/>
              </a:rPr>
              <a:t> </a:t>
            </a:r>
            <a:endParaRPr lang="nb-NO" sz="400" dirty="0">
              <a:solidFill>
                <a:srgbClr val="005E58"/>
              </a:solidFill>
            </a:endParaRPr>
          </a:p>
          <a:p>
            <a:pPr marL="285750" indent="-285750"/>
            <a:r>
              <a:rPr lang="nb-NO" sz="1600" b="1" dirty="0">
                <a:solidFill>
                  <a:srgbClr val="005E58"/>
                </a:solidFill>
                <a:latin typeface="Arial"/>
                <a:cs typeface="Arial"/>
              </a:rPr>
              <a:t>SuperOffice App Store </a:t>
            </a:r>
            <a:br>
              <a:rPr lang="nb-NO" sz="1600" b="1" dirty="0"/>
            </a:br>
            <a:r>
              <a:rPr lang="nb-NO" sz="1600" dirty="0">
                <a:solidFill>
                  <a:srgbClr val="005E58"/>
                </a:solidFill>
                <a:latin typeface="Arial"/>
                <a:cs typeface="Arial"/>
              </a:rPr>
              <a:t>https://online.superoffice.com/appstore</a:t>
            </a:r>
            <a:br>
              <a:rPr lang="nb-NO" sz="1600" dirty="0"/>
            </a:br>
            <a:r>
              <a:rPr lang="nb-NO" sz="400" dirty="0">
                <a:solidFill>
                  <a:srgbClr val="005E58"/>
                </a:solidFill>
                <a:latin typeface="Arial"/>
                <a:cs typeface="Arial"/>
              </a:rPr>
              <a:t> </a:t>
            </a:r>
            <a:endParaRPr lang="nb-NO" sz="400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 err="1">
                <a:solidFill>
                  <a:srgbClr val="005E58"/>
                </a:solidFill>
                <a:latin typeface="Arial"/>
                <a:cs typeface="Arial"/>
              </a:rPr>
              <a:t>Other</a:t>
            </a:r>
            <a:r>
              <a:rPr lang="nb-NO" sz="1600" b="1" dirty="0">
                <a:solidFill>
                  <a:srgbClr val="005E58"/>
                </a:solidFill>
                <a:latin typeface="Arial"/>
                <a:cs typeface="Arial"/>
              </a:rPr>
              <a:t> systems</a:t>
            </a:r>
            <a:br>
              <a:rPr lang="nb-NO" sz="1600" b="1" dirty="0"/>
            </a:br>
            <a:r>
              <a:rPr lang="nb-NO" sz="1600" dirty="0">
                <a:solidFill>
                  <a:srgbClr val="005E58"/>
                </a:solidFill>
                <a:latin typeface="Arial"/>
                <a:cs typeface="Arial"/>
              </a:rPr>
              <a:t>https://community.superoffice.com/de/developer/documentation</a:t>
            </a:r>
            <a:endParaRPr lang="nb-NO" sz="1600" b="1" dirty="0">
              <a:solidFill>
                <a:srgbClr val="005E58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600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b="1" dirty="0">
              <a:solidFill>
                <a:srgbClr val="005E58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25082" y="3700209"/>
            <a:ext cx="4643548" cy="185979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3600" b="1">
                <a:solidFill>
                  <a:srgbClr val="005E58"/>
                </a:solidFill>
              </a:rPr>
              <a:t>INTERFACES</a:t>
            </a:r>
            <a:endParaRPr kumimoji="0" lang="de-DE" sz="3600" b="1" i="0" u="none" strike="noStrike" kern="1200" cap="none" spc="0" normalizeH="0" baseline="0" noProof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INTEGRATIONS</a:t>
            </a:r>
          </a:p>
        </p:txBody>
      </p:sp>
    </p:spTree>
    <p:extLst>
      <p:ext uri="{BB962C8B-B14F-4D97-AF65-F5344CB8AC3E}">
        <p14:creationId xmlns:p14="http://schemas.microsoft.com/office/powerpoint/2010/main" val="462062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Interfaces / </a:t>
            </a:r>
            <a:r>
              <a:rPr lang="de-DE" err="1"/>
              <a:t>Integrations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56394"/>
            <a:ext cx="5181600" cy="453804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>
                <a:solidFill>
                  <a:srgbClr val="005E58"/>
                </a:solidFill>
              </a:rPr>
              <a:t>Office 365</a:t>
            </a:r>
          </a:p>
          <a:p>
            <a:pPr marL="971550" lvl="1" indent="-285750"/>
            <a:r>
              <a:rPr lang="nb-NO" err="1">
                <a:solidFill>
                  <a:srgbClr val="005E58"/>
                </a:solidFill>
              </a:rPr>
              <a:t>Azure</a:t>
            </a:r>
            <a:r>
              <a:rPr lang="nb-NO">
                <a:solidFill>
                  <a:srgbClr val="005E58"/>
                </a:solidFill>
              </a:rPr>
              <a:t> AD </a:t>
            </a:r>
            <a:r>
              <a:rPr lang="nb-NO" err="1">
                <a:solidFill>
                  <a:srgbClr val="005E58"/>
                </a:solidFill>
              </a:rPr>
              <a:t>login</a:t>
            </a:r>
            <a:endParaRPr lang="nb-NO">
              <a:solidFill>
                <a:srgbClr val="005E58"/>
              </a:solidFill>
            </a:endParaRPr>
          </a:p>
          <a:p>
            <a:pPr marL="971550" lvl="1" indent="-285750"/>
            <a:r>
              <a:rPr lang="nb-NO" err="1">
                <a:solidFill>
                  <a:srgbClr val="005E58"/>
                </a:solidFill>
              </a:rPr>
              <a:t>Document</a:t>
            </a:r>
            <a:r>
              <a:rPr lang="nb-NO">
                <a:solidFill>
                  <a:srgbClr val="005E58"/>
                </a:solidFill>
              </a:rPr>
              <a:t> Archive in SharePoint?</a:t>
            </a:r>
          </a:p>
          <a:p>
            <a:pPr marL="971550" lvl="1" indent="-285750"/>
            <a:r>
              <a:rPr lang="nb-NO">
                <a:solidFill>
                  <a:srgbClr val="005E58"/>
                </a:solidFill>
              </a:rPr>
              <a:t>SuperOffice for Outlook</a:t>
            </a:r>
            <a:br>
              <a:rPr lang="nb-NO">
                <a:solidFill>
                  <a:srgbClr val="005E58"/>
                </a:solidFill>
              </a:rPr>
            </a:br>
            <a:endParaRPr lang="nb-NO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>
                <a:solidFill>
                  <a:srgbClr val="005E58"/>
                </a:solidFill>
              </a:rPr>
              <a:t>ERP</a:t>
            </a:r>
          </a:p>
          <a:p>
            <a:pPr marL="971550" lvl="1" indent="-285750"/>
            <a:r>
              <a:rPr lang="nb-NO" err="1">
                <a:solidFill>
                  <a:srgbClr val="005E58"/>
                </a:solidFill>
              </a:rPr>
              <a:t>Which</a:t>
            </a:r>
            <a:r>
              <a:rPr lang="nb-NO">
                <a:solidFill>
                  <a:srgbClr val="005E58"/>
                </a:solidFill>
              </a:rPr>
              <a:t> system?</a:t>
            </a:r>
          </a:p>
          <a:p>
            <a:pPr marL="971550" lvl="1" indent="-285750"/>
            <a:r>
              <a:rPr lang="nb-NO" err="1">
                <a:solidFill>
                  <a:srgbClr val="005E58"/>
                </a:solidFill>
              </a:rPr>
              <a:t>What</a:t>
            </a:r>
            <a:r>
              <a:rPr lang="nb-NO">
                <a:solidFill>
                  <a:srgbClr val="005E58"/>
                </a:solidFill>
              </a:rPr>
              <a:t> data </a:t>
            </a:r>
            <a:r>
              <a:rPr lang="nb-NO" err="1">
                <a:solidFill>
                  <a:srgbClr val="005E58"/>
                </a:solidFill>
              </a:rPr>
              <a:t>shall</a:t>
            </a:r>
            <a:r>
              <a:rPr lang="nb-NO">
                <a:solidFill>
                  <a:srgbClr val="005E58"/>
                </a:solidFill>
              </a:rPr>
              <a:t> be </a:t>
            </a:r>
            <a:r>
              <a:rPr lang="nb-NO" err="1">
                <a:solidFill>
                  <a:srgbClr val="005E58"/>
                </a:solidFill>
              </a:rPr>
              <a:t>visualized</a:t>
            </a:r>
            <a:r>
              <a:rPr lang="nb-NO">
                <a:solidFill>
                  <a:srgbClr val="005E58"/>
                </a:solidFill>
              </a:rPr>
              <a:t> in SuperOffice? </a:t>
            </a:r>
          </a:p>
          <a:p>
            <a:pPr marL="971550" lvl="1" indent="-285750"/>
            <a:r>
              <a:rPr lang="nb-NO">
                <a:solidFill>
                  <a:srgbClr val="005E58"/>
                </a:solidFill>
              </a:rPr>
              <a:t>Import / </a:t>
            </a:r>
            <a:r>
              <a:rPr lang="nb-NO" err="1">
                <a:solidFill>
                  <a:srgbClr val="005E58"/>
                </a:solidFill>
              </a:rPr>
              <a:t>synchronization</a:t>
            </a:r>
            <a:r>
              <a:rPr lang="nb-NO">
                <a:solidFill>
                  <a:srgbClr val="005E58"/>
                </a:solidFill>
              </a:rPr>
              <a:t>?</a:t>
            </a:r>
            <a:endParaRPr lang="nb-NO" sz="2000">
              <a:solidFill>
                <a:srgbClr val="005E58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1F8C6-C40C-43AC-89BF-15658B723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56394"/>
            <a:ext cx="5181600" cy="453804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>
                <a:solidFill>
                  <a:srgbClr val="005E58"/>
                </a:solidFill>
              </a:rPr>
              <a:t>Technical </a:t>
            </a:r>
            <a:r>
              <a:rPr lang="nb-NO" b="1" err="1">
                <a:solidFill>
                  <a:srgbClr val="005E58"/>
                </a:solidFill>
              </a:rPr>
              <a:t>Clarifications</a:t>
            </a:r>
            <a:endParaRPr lang="nb-NO" b="1">
              <a:solidFill>
                <a:srgbClr val="005E58"/>
              </a:solidFill>
            </a:endParaRPr>
          </a:p>
          <a:p>
            <a:pPr marL="971550" lvl="1" indent="-285750"/>
            <a:r>
              <a:rPr lang="nb-NO">
                <a:solidFill>
                  <a:srgbClr val="005E58"/>
                </a:solidFill>
              </a:rPr>
              <a:t>MAC / PC?</a:t>
            </a:r>
          </a:p>
          <a:p>
            <a:pPr marL="971550" lvl="1" indent="-285750"/>
            <a:r>
              <a:rPr lang="nb-NO">
                <a:solidFill>
                  <a:srgbClr val="005E58"/>
                </a:solidFill>
              </a:rPr>
              <a:t>Citrix?</a:t>
            </a:r>
          </a:p>
          <a:p>
            <a:pPr marL="971550" lvl="1" indent="-285750"/>
            <a:r>
              <a:rPr lang="nb-NO">
                <a:solidFill>
                  <a:srgbClr val="005E58"/>
                </a:solidFill>
              </a:rPr>
              <a:t>Distribution Web Tools/Mail Link</a:t>
            </a:r>
            <a:br>
              <a:rPr lang="nb-NO">
                <a:solidFill>
                  <a:srgbClr val="005E58"/>
                </a:solidFill>
              </a:rPr>
            </a:br>
            <a:endParaRPr lang="nb-NO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err="1">
                <a:solidFill>
                  <a:srgbClr val="005E58"/>
                </a:solidFill>
              </a:rPr>
              <a:t>Other</a:t>
            </a:r>
            <a:r>
              <a:rPr lang="nb-NO" b="1">
                <a:solidFill>
                  <a:srgbClr val="005E58"/>
                </a:solidFill>
              </a:rPr>
              <a:t> Integrations</a:t>
            </a:r>
          </a:p>
          <a:p>
            <a:pPr marL="971550" lvl="1" indent="-285750"/>
            <a:r>
              <a:rPr lang="nb-NO">
                <a:solidFill>
                  <a:srgbClr val="005E58"/>
                </a:solidFill>
              </a:rPr>
              <a:t>Standard Apps</a:t>
            </a:r>
          </a:p>
          <a:p>
            <a:pPr marL="971550" lvl="1" indent="-285750"/>
            <a:r>
              <a:rPr lang="nb-NO" err="1">
                <a:solidFill>
                  <a:srgbClr val="005E58"/>
                </a:solidFill>
              </a:rPr>
              <a:t>API’s</a:t>
            </a:r>
            <a:endParaRPr lang="nb-NO">
              <a:solidFill>
                <a:srgbClr val="005E58"/>
              </a:solidFill>
            </a:endParaRPr>
          </a:p>
          <a:p>
            <a:pPr marL="971550" lvl="1" indent="-285750"/>
            <a:r>
              <a:rPr lang="nb-NO" err="1">
                <a:solidFill>
                  <a:srgbClr val="005E58"/>
                </a:solidFill>
              </a:rPr>
              <a:t>Automated</a:t>
            </a:r>
            <a:r>
              <a:rPr lang="nb-NO">
                <a:solidFill>
                  <a:srgbClr val="005E58"/>
                </a:solidFill>
              </a:rPr>
              <a:t> import/ </a:t>
            </a:r>
            <a:r>
              <a:rPr lang="nb-NO" err="1">
                <a:solidFill>
                  <a:srgbClr val="005E58"/>
                </a:solidFill>
              </a:rPr>
              <a:t>export</a:t>
            </a:r>
            <a:endParaRPr lang="nb-NO">
              <a:solidFill>
                <a:srgbClr val="005E58"/>
              </a:solidFill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30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232" y="774745"/>
            <a:ext cx="3767376" cy="1859795"/>
          </a:xfrm>
        </p:spPr>
        <p:txBody>
          <a:bodyPr>
            <a:noAutofit/>
          </a:bodyPr>
          <a:lstStyle/>
          <a:p>
            <a:r>
              <a:rPr lang="de-DE" sz="23200">
                <a:latin typeface="+mj-lt"/>
              </a:rPr>
              <a:t>4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3066" y="1197837"/>
            <a:ext cx="6187842" cy="4462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b="1" dirty="0">
                <a:solidFill>
                  <a:srgbClr val="005E58"/>
                </a:solidFill>
              </a:rPr>
              <a:t>Initial import </a:t>
            </a:r>
            <a:r>
              <a:rPr lang="nb-NO" sz="2800" b="1" dirty="0" err="1">
                <a:solidFill>
                  <a:srgbClr val="005E58"/>
                </a:solidFill>
              </a:rPr>
              <a:t>of</a:t>
            </a:r>
            <a:r>
              <a:rPr lang="nb-NO" sz="2800" b="1" dirty="0">
                <a:solidFill>
                  <a:srgbClr val="005E58"/>
                </a:solidFill>
              </a:rPr>
              <a:t> </a:t>
            </a:r>
            <a:r>
              <a:rPr lang="nb-NO" sz="2800" b="1" dirty="0" err="1">
                <a:solidFill>
                  <a:srgbClr val="005E58"/>
                </a:solidFill>
              </a:rPr>
              <a:t>customer</a:t>
            </a:r>
            <a:r>
              <a:rPr lang="nb-NO" sz="2800" b="1" dirty="0">
                <a:solidFill>
                  <a:srgbClr val="005E58"/>
                </a:solidFill>
              </a:rPr>
              <a:t> data?</a:t>
            </a:r>
            <a:br>
              <a:rPr lang="nb-NO" sz="2800" b="1" dirty="0">
                <a:solidFill>
                  <a:srgbClr val="005E58"/>
                </a:solidFill>
              </a:rPr>
            </a:br>
            <a:endParaRPr lang="de-DE" sz="28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 err="1">
                <a:solidFill>
                  <a:srgbClr val="005E58"/>
                </a:solidFill>
              </a:rPr>
              <a:t>Which</a:t>
            </a:r>
            <a:r>
              <a:rPr lang="nb-NO" sz="2400" b="1" dirty="0">
                <a:solidFill>
                  <a:srgbClr val="005E58"/>
                </a:solidFill>
              </a:rPr>
              <a:t> data </a:t>
            </a:r>
            <a:r>
              <a:rPr lang="nb-NO" sz="2400" b="1" dirty="0" err="1">
                <a:solidFill>
                  <a:srgbClr val="005E58"/>
                </a:solidFill>
              </a:rPr>
              <a:t>should</a:t>
            </a:r>
            <a:r>
              <a:rPr lang="nb-NO" sz="2400" b="1" dirty="0">
                <a:solidFill>
                  <a:srgbClr val="005E58"/>
                </a:solidFill>
              </a:rPr>
              <a:t> be </a:t>
            </a:r>
            <a:r>
              <a:rPr lang="nb-NO" sz="2400" b="1" dirty="0" err="1">
                <a:solidFill>
                  <a:srgbClr val="005E58"/>
                </a:solidFill>
              </a:rPr>
              <a:t>imported</a:t>
            </a:r>
            <a:r>
              <a:rPr lang="nb-NO" sz="2400" b="1" dirty="0">
                <a:solidFill>
                  <a:srgbClr val="005E58"/>
                </a:solidFill>
              </a:rPr>
              <a:t>? </a:t>
            </a:r>
            <a:br>
              <a:rPr lang="nb-NO" sz="2400" b="1" dirty="0">
                <a:solidFill>
                  <a:srgbClr val="005E58"/>
                </a:solidFill>
              </a:rPr>
            </a:br>
            <a:r>
              <a:rPr lang="nb-NO" sz="2400" dirty="0">
                <a:solidFill>
                  <a:srgbClr val="005E58"/>
                </a:solidFill>
              </a:rPr>
              <a:t>From </a:t>
            </a:r>
            <a:r>
              <a:rPr lang="nb-NO" sz="2400" dirty="0" err="1">
                <a:solidFill>
                  <a:srgbClr val="005E58"/>
                </a:solidFill>
              </a:rPr>
              <a:t>what</a:t>
            </a:r>
            <a:r>
              <a:rPr lang="nb-NO" sz="2400" dirty="0">
                <a:solidFill>
                  <a:srgbClr val="005E58"/>
                </a:solidFill>
              </a:rPr>
              <a:t> </a:t>
            </a:r>
            <a:r>
              <a:rPr lang="nb-NO" sz="2400" dirty="0" err="1">
                <a:solidFill>
                  <a:srgbClr val="005E58"/>
                </a:solidFill>
              </a:rPr>
              <a:t>sources</a:t>
            </a:r>
            <a:r>
              <a:rPr lang="nb-NO" sz="2400" dirty="0">
                <a:solidFill>
                  <a:srgbClr val="005E58"/>
                </a:solidFill>
              </a:rPr>
              <a:t>?</a:t>
            </a:r>
            <a:br>
              <a:rPr lang="nb-NO" sz="2400" b="1" dirty="0">
                <a:solidFill>
                  <a:srgbClr val="005E58"/>
                </a:solidFill>
              </a:rPr>
            </a:br>
            <a:endParaRPr lang="nb-NO" sz="24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005E58"/>
                </a:solidFill>
              </a:rPr>
              <a:t>How </a:t>
            </a:r>
            <a:r>
              <a:rPr lang="nb-NO" sz="2400" b="1" dirty="0" err="1">
                <a:solidFill>
                  <a:srgbClr val="005E58"/>
                </a:solidFill>
              </a:rPr>
              <a:t>will</a:t>
            </a:r>
            <a:r>
              <a:rPr lang="nb-NO" sz="2400" b="1" dirty="0">
                <a:solidFill>
                  <a:srgbClr val="005E58"/>
                </a:solidFill>
              </a:rPr>
              <a:t> </a:t>
            </a:r>
            <a:r>
              <a:rPr lang="nb-NO" sz="2400" b="1" dirty="0" err="1">
                <a:solidFill>
                  <a:srgbClr val="005E58"/>
                </a:solidFill>
              </a:rPr>
              <a:t>they</a:t>
            </a:r>
            <a:r>
              <a:rPr lang="nb-NO" sz="2400" b="1" dirty="0">
                <a:solidFill>
                  <a:srgbClr val="005E58"/>
                </a:solidFill>
              </a:rPr>
              <a:t> be </a:t>
            </a:r>
            <a:r>
              <a:rPr lang="nb-NO" sz="2400" b="1" dirty="0" err="1">
                <a:solidFill>
                  <a:srgbClr val="005E58"/>
                </a:solidFill>
              </a:rPr>
              <a:t>imported</a:t>
            </a:r>
            <a:r>
              <a:rPr lang="nb-NO" sz="2400" b="1" dirty="0">
                <a:solidFill>
                  <a:srgbClr val="005E58"/>
                </a:solidFill>
              </a:rPr>
              <a:t>? </a:t>
            </a:r>
            <a:br>
              <a:rPr lang="nb-NO" sz="2400" b="1" dirty="0">
                <a:solidFill>
                  <a:srgbClr val="005E58"/>
                </a:solidFill>
              </a:rPr>
            </a:br>
            <a:r>
              <a:rPr lang="nb-NO" sz="2400" dirty="0">
                <a:solidFill>
                  <a:srgbClr val="005E58"/>
                </a:solidFill>
              </a:rPr>
              <a:t>From </a:t>
            </a:r>
            <a:r>
              <a:rPr lang="nb-NO" sz="2400" dirty="0" err="1">
                <a:solidFill>
                  <a:srgbClr val="005E58"/>
                </a:solidFill>
              </a:rPr>
              <a:t>one</a:t>
            </a:r>
            <a:r>
              <a:rPr lang="nb-NO" sz="2400" dirty="0">
                <a:solidFill>
                  <a:srgbClr val="005E58"/>
                </a:solidFill>
              </a:rPr>
              <a:t> </a:t>
            </a:r>
            <a:r>
              <a:rPr lang="nb-NO" sz="2400" dirty="0" err="1">
                <a:solidFill>
                  <a:srgbClr val="005E58"/>
                </a:solidFill>
              </a:rPr>
              <a:t>central</a:t>
            </a:r>
            <a:r>
              <a:rPr lang="nb-NO" sz="2400" dirty="0">
                <a:solidFill>
                  <a:srgbClr val="005E58"/>
                </a:solidFill>
              </a:rPr>
              <a:t> import </a:t>
            </a:r>
            <a:r>
              <a:rPr lang="nb-NO" sz="2400" dirty="0" err="1">
                <a:solidFill>
                  <a:srgbClr val="005E58"/>
                </a:solidFill>
              </a:rPr>
              <a:t>template</a:t>
            </a:r>
            <a:r>
              <a:rPr lang="nb-NO" sz="2400" dirty="0">
                <a:solidFill>
                  <a:srgbClr val="005E58"/>
                </a:solidFill>
              </a:rPr>
              <a:t> or </a:t>
            </a:r>
            <a:r>
              <a:rPr lang="nb-NO" sz="2400" dirty="0" err="1">
                <a:solidFill>
                  <a:srgbClr val="005E58"/>
                </a:solidFill>
              </a:rPr>
              <a:t>several</a:t>
            </a:r>
            <a:r>
              <a:rPr lang="nb-NO" sz="2400" dirty="0">
                <a:solidFill>
                  <a:srgbClr val="005E58"/>
                </a:solidFill>
              </a:rPr>
              <a:t> systems?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5E58"/>
                </a:solidFill>
              </a:rPr>
              <a:t>Format </a:t>
            </a:r>
            <a:r>
              <a:rPr lang="nb-NO" sz="2400" dirty="0" err="1">
                <a:solidFill>
                  <a:srgbClr val="005E58"/>
                </a:solidFill>
              </a:rPr>
              <a:t>on</a:t>
            </a:r>
            <a:r>
              <a:rPr lang="nb-NO" sz="2400" dirty="0">
                <a:solidFill>
                  <a:srgbClr val="005E58"/>
                </a:solidFill>
              </a:rPr>
              <a:t> </a:t>
            </a:r>
            <a:r>
              <a:rPr lang="nb-NO" sz="2400" dirty="0" err="1">
                <a:solidFill>
                  <a:srgbClr val="005E58"/>
                </a:solidFill>
              </a:rPr>
              <a:t>the</a:t>
            </a:r>
            <a:r>
              <a:rPr lang="nb-NO" sz="2400" dirty="0">
                <a:solidFill>
                  <a:srgbClr val="005E58"/>
                </a:solidFill>
              </a:rPr>
              <a:t> import data?</a:t>
            </a:r>
            <a:br>
              <a:rPr lang="nb-NO" sz="2400" b="1" dirty="0">
                <a:solidFill>
                  <a:srgbClr val="005E58"/>
                </a:solidFill>
              </a:rPr>
            </a:br>
            <a:endParaRPr lang="nb-NO" sz="24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b="1" dirty="0">
              <a:solidFill>
                <a:srgbClr val="005E58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11092" y="3888835"/>
            <a:ext cx="3932238" cy="1598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b="1">
                <a:solidFill>
                  <a:srgbClr val="005E58"/>
                </a:solidFill>
              </a:rPr>
              <a:t>IMPORT</a:t>
            </a:r>
          </a:p>
        </p:txBody>
      </p:sp>
    </p:spTree>
    <p:extLst>
      <p:ext uri="{BB962C8B-B14F-4D97-AF65-F5344CB8AC3E}">
        <p14:creationId xmlns:p14="http://schemas.microsoft.com/office/powerpoint/2010/main" val="228942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0DBD5D0-116D-4BC4-B35B-B92C05BA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61" y="-333286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3DCD5-1B42-4800-BDF2-BD4D05E1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The </a:t>
            </a:r>
            <a:r>
              <a:rPr lang="nb-NO" err="1"/>
              <a:t>process</a:t>
            </a:r>
            <a:r>
              <a:rPr lang="nb-NO"/>
              <a:t> </a:t>
            </a:r>
            <a:r>
              <a:rPr lang="nb-NO" err="1"/>
              <a:t>ahead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E79D4-51AE-44B1-89B8-7F9D017D6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802" y="1698268"/>
            <a:ext cx="10161998" cy="4556912"/>
          </a:xfrm>
        </p:spPr>
        <p:txBody>
          <a:bodyPr>
            <a:noAutofit/>
          </a:bodyPr>
          <a:lstStyle/>
          <a:p>
            <a:pPr marL="971550" lvl="1" indent="-285750"/>
            <a:r>
              <a:rPr lang="en-US" sz="1600">
                <a:solidFill>
                  <a:srgbClr val="005E58"/>
                </a:solidFill>
              </a:rPr>
              <a:t>Uncover main goal of the implementation</a:t>
            </a:r>
          </a:p>
          <a:p>
            <a:pPr marL="971550" lvl="1" indent="-285750"/>
            <a:r>
              <a:rPr lang="en-US" sz="1600">
                <a:solidFill>
                  <a:srgbClr val="005E58"/>
                </a:solidFill>
              </a:rPr>
              <a:t>What do you want to achieve? What effects do you want to realize?</a:t>
            </a:r>
            <a:br>
              <a:rPr lang="nb-NO" sz="1600">
                <a:solidFill>
                  <a:srgbClr val="005E58"/>
                </a:solidFill>
              </a:rPr>
            </a:br>
            <a:br>
              <a:rPr lang="nb-NO" sz="1600">
                <a:solidFill>
                  <a:srgbClr val="005E58"/>
                </a:solidFill>
              </a:rPr>
            </a:br>
            <a:endParaRPr lang="nb-NO" sz="1600">
              <a:solidFill>
                <a:srgbClr val="005E58"/>
              </a:solidFill>
            </a:endParaRPr>
          </a:p>
          <a:p>
            <a:pPr marL="971550" lvl="1" indent="-285750"/>
            <a:r>
              <a:rPr lang="en-US" sz="1600">
                <a:solidFill>
                  <a:srgbClr val="005E58"/>
                </a:solidFill>
              </a:rPr>
              <a:t>What are you going to measure? (KPI’s)</a:t>
            </a:r>
          </a:p>
          <a:p>
            <a:pPr marL="971550" lvl="1" indent="-285750"/>
            <a:r>
              <a:rPr lang="en-US" sz="1600">
                <a:solidFill>
                  <a:srgbClr val="005E58"/>
                </a:solidFill>
              </a:rPr>
              <a:t>What will characterize that the project has been a success?</a:t>
            </a:r>
          </a:p>
          <a:p>
            <a:pPr marL="971550" lvl="1" indent="-285750"/>
            <a:r>
              <a:rPr lang="en-US" sz="1600">
                <a:solidFill>
                  <a:srgbClr val="005E58"/>
                </a:solidFill>
              </a:rPr>
              <a:t>What processes do you want to improve?</a:t>
            </a:r>
          </a:p>
          <a:p>
            <a:pPr marL="971550" lvl="1" indent="-285750"/>
            <a:r>
              <a:rPr lang="en-US" sz="1600">
                <a:solidFill>
                  <a:srgbClr val="005E58"/>
                </a:solidFill>
              </a:rPr>
              <a:t>Integration points?</a:t>
            </a:r>
          </a:p>
          <a:p>
            <a:pPr marL="971550" lvl="1" indent="-285750"/>
            <a:r>
              <a:rPr lang="en-US" sz="1600">
                <a:solidFill>
                  <a:srgbClr val="005E58"/>
                </a:solidFill>
              </a:rPr>
              <a:t>What risks do we see in this project?</a:t>
            </a:r>
            <a:br>
              <a:rPr lang="en-US" sz="1600">
                <a:solidFill>
                  <a:srgbClr val="005E58"/>
                </a:solidFill>
              </a:rPr>
            </a:br>
            <a:br>
              <a:rPr lang="en-US" sz="1600">
                <a:solidFill>
                  <a:srgbClr val="005E58"/>
                </a:solidFill>
              </a:rPr>
            </a:br>
            <a:endParaRPr lang="nb-NO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>
                <a:solidFill>
                  <a:srgbClr val="005E58"/>
                </a:solidFill>
              </a:rPr>
              <a:t>SuperOffice Demo:</a:t>
            </a:r>
            <a:br>
              <a:rPr lang="nb-NO" sz="1600">
                <a:solidFill>
                  <a:srgbClr val="005E58"/>
                </a:solidFill>
              </a:rPr>
            </a:br>
            <a:r>
              <a:rPr lang="en-US" sz="1600">
                <a:solidFill>
                  <a:srgbClr val="005E58"/>
                </a:solidFill>
              </a:rPr>
              <a:t>Make visible how SuperOffice will cover the desired processes and needs</a:t>
            </a:r>
            <a:br>
              <a:rPr lang="nb-NO" sz="1600">
                <a:solidFill>
                  <a:srgbClr val="005E58"/>
                </a:solidFill>
              </a:rPr>
            </a:br>
            <a:br>
              <a:rPr lang="nb-NO" sz="1600">
                <a:solidFill>
                  <a:srgbClr val="005E58"/>
                </a:solidFill>
              </a:rPr>
            </a:br>
            <a:endParaRPr lang="nb-NO" sz="1600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 err="1">
                <a:solidFill>
                  <a:srgbClr val="005E58"/>
                </a:solidFill>
              </a:rPr>
              <a:t>Proposal</a:t>
            </a:r>
            <a:r>
              <a:rPr lang="nb-NO" sz="1600">
                <a:solidFill>
                  <a:srgbClr val="005E58"/>
                </a:solidFill>
              </a:rPr>
              <a:t> </a:t>
            </a:r>
            <a:r>
              <a:rPr lang="nb-NO" sz="1600" err="1">
                <a:solidFill>
                  <a:srgbClr val="005E58"/>
                </a:solidFill>
              </a:rPr>
              <a:t>presentation</a:t>
            </a:r>
            <a:endParaRPr lang="nb-NO" sz="1600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>
                <a:solidFill>
                  <a:srgbClr val="005E58"/>
                </a:solidFill>
              </a:rPr>
              <a:t>Signing </a:t>
            </a:r>
            <a:r>
              <a:rPr lang="nb-NO" sz="1600" err="1">
                <a:solidFill>
                  <a:srgbClr val="005E58"/>
                </a:solidFill>
              </a:rPr>
              <a:t>the</a:t>
            </a:r>
            <a:r>
              <a:rPr lang="nb-NO" sz="1600">
                <a:solidFill>
                  <a:srgbClr val="005E58"/>
                </a:solidFill>
              </a:rPr>
              <a:t> </a:t>
            </a:r>
            <a:r>
              <a:rPr lang="nb-NO" sz="1600" err="1">
                <a:solidFill>
                  <a:srgbClr val="005E58"/>
                </a:solidFill>
              </a:rPr>
              <a:t>contract</a:t>
            </a:r>
            <a:endParaRPr lang="nb-NO" sz="1600">
              <a:solidFill>
                <a:srgbClr val="005E58"/>
              </a:solidFill>
            </a:endParaRPr>
          </a:p>
          <a:p>
            <a:pPr marL="285750" indent="-285750"/>
            <a:endParaRPr lang="nb-NO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solidFill>
                <a:srgbClr val="005E58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EB4E1F-AAD0-4BB3-BF0F-B6916F74A61C}"/>
              </a:ext>
            </a:extLst>
          </p:cNvPr>
          <p:cNvGrpSpPr/>
          <p:nvPr/>
        </p:nvGrpSpPr>
        <p:grpSpPr>
          <a:xfrm>
            <a:off x="992312" y="1654391"/>
            <a:ext cx="672102" cy="4349833"/>
            <a:chOff x="992312" y="1510555"/>
            <a:chExt cx="672102" cy="43498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2C5818-CDCF-4BA6-81CB-E3083892D2EA}"/>
                </a:ext>
              </a:extLst>
            </p:cNvPr>
            <p:cNvSpPr/>
            <p:nvPr/>
          </p:nvSpPr>
          <p:spPr>
            <a:xfrm>
              <a:off x="992312" y="1510555"/>
              <a:ext cx="672102" cy="674734"/>
            </a:xfrm>
            <a:prstGeom prst="ellipse">
              <a:avLst/>
            </a:prstGeom>
            <a:solidFill>
              <a:srgbClr val="30B494"/>
            </a:solidFill>
            <a:ln>
              <a:solidFill>
                <a:srgbClr val="30B4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Meeting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8370BEA-2E20-48E1-8282-4C9BF02EF72E}"/>
                </a:ext>
              </a:extLst>
            </p:cNvPr>
            <p:cNvSpPr/>
            <p:nvPr/>
          </p:nvSpPr>
          <p:spPr>
            <a:xfrm>
              <a:off x="992312" y="4241969"/>
              <a:ext cx="672102" cy="674734"/>
            </a:xfrm>
            <a:prstGeom prst="ellipse">
              <a:avLst/>
            </a:prstGeom>
            <a:solidFill>
              <a:srgbClr val="FC8B5F"/>
            </a:solidFill>
            <a:ln>
              <a:solidFill>
                <a:srgbClr val="FC8A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Meeting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AB09A4-AF86-4C01-B38D-5B877A055EFE}"/>
                </a:ext>
              </a:extLst>
            </p:cNvPr>
            <p:cNvSpPr/>
            <p:nvPr/>
          </p:nvSpPr>
          <p:spPr>
            <a:xfrm>
              <a:off x="992312" y="2750031"/>
              <a:ext cx="672102" cy="674734"/>
            </a:xfrm>
            <a:prstGeom prst="ellipse">
              <a:avLst/>
            </a:prstGeom>
            <a:solidFill>
              <a:srgbClr val="005E58"/>
            </a:solidFill>
            <a:ln>
              <a:solidFill>
                <a:srgbClr val="005E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Meeting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E35CCC-3C1A-45DC-B43E-231EB5A4C6EE}"/>
                </a:ext>
              </a:extLst>
            </p:cNvPr>
            <p:cNvSpPr/>
            <p:nvPr/>
          </p:nvSpPr>
          <p:spPr>
            <a:xfrm>
              <a:off x="992312" y="5185654"/>
              <a:ext cx="672102" cy="674734"/>
            </a:xfrm>
            <a:prstGeom prst="ellipse">
              <a:avLst/>
            </a:prstGeom>
            <a:solidFill>
              <a:srgbClr val="D5450D"/>
            </a:solidFill>
            <a:ln>
              <a:solidFill>
                <a:srgbClr val="D545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Meeting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211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Import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customer</a:t>
            </a:r>
            <a:r>
              <a:rPr lang="de-DE"/>
              <a:t> </a:t>
            </a:r>
            <a:r>
              <a:rPr lang="de-DE" err="1"/>
              <a:t>data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83394"/>
            <a:ext cx="5181600" cy="4538043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05E58"/>
                </a:solidFill>
              </a:rPr>
              <a:t>Data source</a:t>
            </a:r>
          </a:p>
          <a:p>
            <a:pPr marL="742950" lvl="1" indent="-285750"/>
            <a:r>
              <a:rPr lang="de-DE">
                <a:solidFill>
                  <a:srgbClr val="005E58"/>
                </a:solidFill>
                <a:sym typeface="Wingdings" panose="05000000000000000000" pitchFamily="2" charset="2"/>
              </a:rPr>
              <a:t>ERP </a:t>
            </a:r>
            <a:r>
              <a:rPr lang="de-DE" err="1">
                <a:solidFill>
                  <a:srgbClr val="005E58"/>
                </a:solidFill>
                <a:sym typeface="Wingdings" panose="05000000000000000000" pitchFamily="2" charset="2"/>
              </a:rPr>
              <a:t>system</a:t>
            </a:r>
            <a:endParaRPr lang="de-DE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pPr marL="742950" lvl="1" indent="-285750"/>
            <a:r>
              <a:rPr lang="de-DE" err="1">
                <a:solidFill>
                  <a:srgbClr val="005E58"/>
                </a:solidFill>
                <a:sym typeface="Wingdings" panose="05000000000000000000" pitchFamily="2" charset="2"/>
              </a:rPr>
              <a:t>Production</a:t>
            </a:r>
            <a:r>
              <a:rPr lang="de-DE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de-DE" err="1">
                <a:solidFill>
                  <a:srgbClr val="005E58"/>
                </a:solidFill>
                <a:sym typeface="Wingdings" panose="05000000000000000000" pitchFamily="2" charset="2"/>
              </a:rPr>
              <a:t>system</a:t>
            </a:r>
            <a:endParaRPr lang="de-DE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pPr marL="742950" lvl="1" indent="-285750"/>
            <a:r>
              <a:rPr lang="de-DE">
                <a:solidFill>
                  <a:srgbClr val="005E58"/>
                </a:solidFill>
                <a:sym typeface="Wingdings" panose="05000000000000000000" pitchFamily="2" charset="2"/>
              </a:rPr>
              <a:t>CRM</a:t>
            </a:r>
          </a:p>
          <a:p>
            <a:pPr marL="0" indent="0">
              <a:buNone/>
            </a:pPr>
            <a:endParaRPr lang="de-DE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r>
              <a:rPr lang="de-DE" b="1">
                <a:solidFill>
                  <a:srgbClr val="005E58"/>
                </a:solidFill>
                <a:sym typeface="Wingdings" panose="05000000000000000000" pitchFamily="2" charset="2"/>
              </a:rPr>
              <a:t>Type </a:t>
            </a:r>
            <a:r>
              <a:rPr lang="de-DE" b="1" err="1">
                <a:solidFill>
                  <a:srgbClr val="005E58"/>
                </a:solidFill>
                <a:sym typeface="Wingdings" panose="05000000000000000000" pitchFamily="2" charset="2"/>
              </a:rPr>
              <a:t>of</a:t>
            </a:r>
            <a:r>
              <a:rPr lang="de-DE" b="1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de-DE" b="1" err="1">
                <a:solidFill>
                  <a:srgbClr val="005E58"/>
                </a:solidFill>
                <a:sym typeface="Wingdings" panose="05000000000000000000" pitchFamily="2" charset="2"/>
              </a:rPr>
              <a:t>data</a:t>
            </a:r>
            <a:endParaRPr lang="de-DE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pPr marL="742950" lvl="1" indent="-285750"/>
            <a:r>
              <a:rPr lang="de-DE">
                <a:solidFill>
                  <a:srgbClr val="005E58"/>
                </a:solidFill>
                <a:sym typeface="Wingdings" panose="05000000000000000000" pitchFamily="2" charset="2"/>
              </a:rPr>
              <a:t>Company</a:t>
            </a:r>
          </a:p>
          <a:p>
            <a:pPr marL="742950" lvl="1" indent="-285750"/>
            <a:r>
              <a:rPr lang="de-DE">
                <a:solidFill>
                  <a:srgbClr val="005E58"/>
                </a:solidFill>
                <a:sym typeface="Wingdings" panose="05000000000000000000" pitchFamily="2" charset="2"/>
              </a:rPr>
              <a:t>Person</a:t>
            </a:r>
          </a:p>
          <a:p>
            <a:pPr marL="742950" lvl="1" indent="-285750"/>
            <a:r>
              <a:rPr lang="de-DE">
                <a:solidFill>
                  <a:srgbClr val="005E58"/>
                </a:solidFill>
                <a:sym typeface="Wingdings" panose="05000000000000000000" pitchFamily="2" charset="2"/>
              </a:rPr>
              <a:t>Sales / </a:t>
            </a:r>
            <a:r>
              <a:rPr lang="de-DE" err="1">
                <a:solidFill>
                  <a:srgbClr val="005E58"/>
                </a:solidFill>
                <a:sym typeface="Wingdings" panose="05000000000000000000" pitchFamily="2" charset="2"/>
              </a:rPr>
              <a:t>lead</a:t>
            </a:r>
            <a:endParaRPr lang="de-DE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pPr marL="742950" lvl="1" indent="-285750"/>
            <a:r>
              <a:rPr lang="de-DE" err="1">
                <a:solidFill>
                  <a:srgbClr val="005E58"/>
                </a:solidFill>
                <a:sym typeface="Wingdings" panose="05000000000000000000" pitchFamily="2" charset="2"/>
              </a:rPr>
              <a:t>Activities</a:t>
            </a:r>
            <a:endParaRPr lang="de-DE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endParaRPr lang="de-DE">
              <a:solidFill>
                <a:srgbClr val="005E58"/>
              </a:solidFill>
              <a:sym typeface="Wingdings" panose="05000000000000000000" pitchFamily="2" charset="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923488-2888-4FCA-B8BF-8F418A243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83394"/>
            <a:ext cx="5181600" cy="4538043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005E58"/>
                </a:solidFill>
                <a:sym typeface="Wingdings" panose="05000000000000000000" pitchFamily="2" charset="2"/>
              </a:rPr>
              <a:t>Format</a:t>
            </a: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CSV</a:t>
            </a: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TXT</a:t>
            </a: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XML</a:t>
            </a: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XLS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1948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836" y="781230"/>
            <a:ext cx="3391240" cy="1859795"/>
          </a:xfrm>
        </p:spPr>
        <p:txBody>
          <a:bodyPr>
            <a:noAutofit/>
          </a:bodyPr>
          <a:lstStyle/>
          <a:p>
            <a:r>
              <a:rPr lang="de-DE" sz="23200">
                <a:latin typeface="+mj-lt"/>
              </a:rPr>
              <a:t>5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3066" y="1197838"/>
            <a:ext cx="6187842" cy="41488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800" b="1" dirty="0">
                <a:solidFill>
                  <a:srgbClr val="005E58"/>
                </a:solidFill>
              </a:rPr>
              <a:t>Are </a:t>
            </a:r>
            <a:r>
              <a:rPr lang="nb-NO" sz="2800" b="1" dirty="0" err="1">
                <a:solidFill>
                  <a:srgbClr val="005E58"/>
                </a:solidFill>
              </a:rPr>
              <a:t>there</a:t>
            </a:r>
            <a:r>
              <a:rPr lang="nb-NO" sz="2800" b="1" dirty="0">
                <a:solidFill>
                  <a:srgbClr val="005E58"/>
                </a:solidFill>
              </a:rPr>
              <a:t> risks </a:t>
            </a:r>
            <a:r>
              <a:rPr lang="nb-NO" sz="2800" b="1" dirty="0" err="1">
                <a:solidFill>
                  <a:srgbClr val="005E58"/>
                </a:solidFill>
              </a:rPr>
              <a:t>we</a:t>
            </a:r>
            <a:r>
              <a:rPr lang="nb-NO" sz="2800" b="1" dirty="0">
                <a:solidFill>
                  <a:srgbClr val="005E58"/>
                </a:solidFill>
              </a:rPr>
              <a:t> </a:t>
            </a:r>
            <a:r>
              <a:rPr lang="nb-NO" sz="2800" b="1" dirty="0" err="1">
                <a:solidFill>
                  <a:srgbClr val="005E58"/>
                </a:solidFill>
              </a:rPr>
              <a:t>should</a:t>
            </a:r>
            <a:r>
              <a:rPr lang="nb-NO" sz="2800" b="1" dirty="0">
                <a:solidFill>
                  <a:srgbClr val="005E58"/>
                </a:solidFill>
              </a:rPr>
              <a:t> be </a:t>
            </a:r>
            <a:r>
              <a:rPr lang="nb-NO" sz="2800" b="1" dirty="0" err="1">
                <a:solidFill>
                  <a:srgbClr val="005E58"/>
                </a:solidFill>
              </a:rPr>
              <a:t>aware</a:t>
            </a:r>
            <a:r>
              <a:rPr lang="nb-NO" sz="2800" b="1" dirty="0">
                <a:solidFill>
                  <a:srgbClr val="005E58"/>
                </a:solidFill>
              </a:rPr>
              <a:t> </a:t>
            </a:r>
            <a:r>
              <a:rPr lang="nb-NO" sz="2800" b="1" dirty="0" err="1">
                <a:solidFill>
                  <a:srgbClr val="005E58"/>
                </a:solidFill>
              </a:rPr>
              <a:t>of</a:t>
            </a:r>
            <a:r>
              <a:rPr lang="nb-NO" sz="2800" b="1" dirty="0">
                <a:solidFill>
                  <a:srgbClr val="005E58"/>
                </a:solidFill>
              </a:rPr>
              <a:t> or plan for? </a:t>
            </a:r>
            <a:br>
              <a:rPr lang="nb-NO" b="1" dirty="0">
                <a:solidFill>
                  <a:srgbClr val="005E58"/>
                </a:solidFill>
              </a:rPr>
            </a:br>
            <a:endParaRPr lang="de-DE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005E58"/>
                </a:solidFill>
              </a:rPr>
              <a:t>Dependencies</a:t>
            </a:r>
            <a:r>
              <a:rPr lang="nb-NO" dirty="0">
                <a:solidFill>
                  <a:srgbClr val="005E58"/>
                </a:solidFill>
              </a:rPr>
              <a:t> </a:t>
            </a:r>
            <a:r>
              <a:rPr lang="nb-NO" dirty="0" err="1">
                <a:solidFill>
                  <a:srgbClr val="005E58"/>
                </a:solidFill>
              </a:rPr>
              <a:t>on</a:t>
            </a:r>
            <a:r>
              <a:rPr lang="nb-NO" dirty="0">
                <a:solidFill>
                  <a:srgbClr val="005E58"/>
                </a:solidFill>
              </a:rPr>
              <a:t> </a:t>
            </a:r>
            <a:r>
              <a:rPr lang="nb-NO" dirty="0" err="1">
                <a:solidFill>
                  <a:srgbClr val="005E58"/>
                </a:solidFill>
              </a:rPr>
              <a:t>other</a:t>
            </a:r>
            <a:r>
              <a:rPr lang="nb-NO" dirty="0">
                <a:solidFill>
                  <a:srgbClr val="005E58"/>
                </a:solidFill>
              </a:rPr>
              <a:t> systems / </a:t>
            </a:r>
            <a:r>
              <a:rPr lang="nb-NO" dirty="0" err="1">
                <a:solidFill>
                  <a:srgbClr val="005E58"/>
                </a:solidFill>
              </a:rPr>
              <a:t>processes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005E58"/>
                </a:solidFill>
              </a:rPr>
              <a:t>Lack</a:t>
            </a:r>
            <a:r>
              <a:rPr lang="nb-NO" dirty="0">
                <a:solidFill>
                  <a:srgbClr val="005E58"/>
                </a:solidFill>
              </a:rPr>
              <a:t> </a:t>
            </a:r>
            <a:r>
              <a:rPr lang="nb-NO" dirty="0" err="1">
                <a:solidFill>
                  <a:srgbClr val="005E58"/>
                </a:solidFill>
              </a:rPr>
              <a:t>of</a:t>
            </a:r>
            <a:r>
              <a:rPr lang="nb-NO" dirty="0">
                <a:solidFill>
                  <a:srgbClr val="005E58"/>
                </a:solidFill>
              </a:rPr>
              <a:t> </a:t>
            </a:r>
            <a:r>
              <a:rPr lang="nb-NO" dirty="0" err="1">
                <a:solidFill>
                  <a:srgbClr val="005E58"/>
                </a:solidFill>
              </a:rPr>
              <a:t>internal</a:t>
            </a:r>
            <a:r>
              <a:rPr lang="nb-NO" dirty="0">
                <a:solidFill>
                  <a:srgbClr val="005E58"/>
                </a:solidFill>
              </a:rPr>
              <a:t> </a:t>
            </a:r>
            <a:r>
              <a:rPr lang="nb-NO" dirty="0" err="1">
                <a:solidFill>
                  <a:srgbClr val="005E58"/>
                </a:solidFill>
              </a:rPr>
              <a:t>resources</a:t>
            </a:r>
            <a:r>
              <a:rPr lang="nb-NO" dirty="0">
                <a:solidFill>
                  <a:srgbClr val="005E58"/>
                </a:solidFill>
              </a:rPr>
              <a:t> in </a:t>
            </a:r>
            <a:r>
              <a:rPr lang="nb-NO" dirty="0" err="1">
                <a:solidFill>
                  <a:srgbClr val="005E58"/>
                </a:solidFill>
              </a:rPr>
              <a:t>the</a:t>
            </a:r>
            <a:r>
              <a:rPr lang="nb-NO" dirty="0">
                <a:solidFill>
                  <a:srgbClr val="005E58"/>
                </a:solidFill>
              </a:rPr>
              <a:t> </a:t>
            </a:r>
            <a:r>
              <a:rPr lang="nb-NO" dirty="0" err="1">
                <a:solidFill>
                  <a:srgbClr val="005E58"/>
                </a:solidFill>
              </a:rPr>
              <a:t>project</a:t>
            </a:r>
            <a:r>
              <a:rPr lang="nb-NO" dirty="0">
                <a:solidFill>
                  <a:srgbClr val="005E58"/>
                </a:solidFill>
              </a:rPr>
              <a:t> team?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5E58"/>
                </a:solidFill>
              </a:rPr>
              <a:t> </a:t>
            </a:r>
            <a:r>
              <a:rPr lang="nb-NO" dirty="0" err="1">
                <a:solidFill>
                  <a:srgbClr val="005E58"/>
                </a:solidFill>
              </a:rPr>
              <a:t>Lack</a:t>
            </a:r>
            <a:r>
              <a:rPr lang="nb-NO" dirty="0">
                <a:solidFill>
                  <a:srgbClr val="005E58"/>
                </a:solidFill>
              </a:rPr>
              <a:t> </a:t>
            </a:r>
            <a:r>
              <a:rPr lang="nb-NO" dirty="0" err="1">
                <a:solidFill>
                  <a:srgbClr val="005E58"/>
                </a:solidFill>
              </a:rPr>
              <a:t>of</a:t>
            </a:r>
            <a:r>
              <a:rPr lang="nb-NO" dirty="0">
                <a:solidFill>
                  <a:srgbClr val="005E58"/>
                </a:solidFill>
              </a:rPr>
              <a:t> time to </a:t>
            </a:r>
            <a:r>
              <a:rPr lang="nb-NO" dirty="0" err="1">
                <a:solidFill>
                  <a:srgbClr val="005E58"/>
                </a:solidFill>
              </a:rPr>
              <a:t>participate</a:t>
            </a:r>
            <a:r>
              <a:rPr lang="nb-NO" dirty="0">
                <a:solidFill>
                  <a:srgbClr val="005E58"/>
                </a:solidFill>
              </a:rPr>
              <a:t>/</a:t>
            </a:r>
            <a:r>
              <a:rPr lang="nb-NO" dirty="0" err="1">
                <a:solidFill>
                  <a:srgbClr val="005E58"/>
                </a:solidFill>
              </a:rPr>
              <a:t>produce</a:t>
            </a:r>
            <a:r>
              <a:rPr lang="nb-NO" dirty="0">
                <a:solidFill>
                  <a:srgbClr val="005E58"/>
                </a:solidFill>
              </a:rPr>
              <a:t> in </a:t>
            </a:r>
            <a:r>
              <a:rPr lang="nb-NO" dirty="0" err="1">
                <a:solidFill>
                  <a:srgbClr val="005E58"/>
                </a:solidFill>
              </a:rPr>
              <a:t>the</a:t>
            </a:r>
            <a:r>
              <a:rPr lang="nb-NO" dirty="0">
                <a:solidFill>
                  <a:srgbClr val="005E58"/>
                </a:solidFill>
              </a:rPr>
              <a:t> </a:t>
            </a:r>
            <a:r>
              <a:rPr lang="nb-NO" dirty="0" err="1">
                <a:solidFill>
                  <a:srgbClr val="005E58"/>
                </a:solidFill>
              </a:rPr>
              <a:t>project</a:t>
            </a:r>
            <a:r>
              <a:rPr lang="nb-NO" dirty="0">
                <a:solidFill>
                  <a:srgbClr val="005E58"/>
                </a:solidFill>
              </a:rPr>
              <a:t>?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005E58"/>
                </a:solidFill>
              </a:rPr>
              <a:t>Lack</a:t>
            </a:r>
            <a:r>
              <a:rPr lang="nb-NO" dirty="0">
                <a:solidFill>
                  <a:srgbClr val="005E58"/>
                </a:solidFill>
              </a:rPr>
              <a:t> </a:t>
            </a:r>
            <a:r>
              <a:rPr lang="nb-NO" dirty="0" err="1">
                <a:solidFill>
                  <a:srgbClr val="005E58"/>
                </a:solidFill>
              </a:rPr>
              <a:t>of</a:t>
            </a:r>
            <a:r>
              <a:rPr lang="nb-NO" dirty="0">
                <a:solidFill>
                  <a:srgbClr val="005E58"/>
                </a:solidFill>
              </a:rPr>
              <a:t> </a:t>
            </a:r>
            <a:r>
              <a:rPr lang="nb-NO" dirty="0" err="1">
                <a:solidFill>
                  <a:srgbClr val="005E58"/>
                </a:solidFill>
              </a:rPr>
              <a:t>customer</a:t>
            </a:r>
            <a:r>
              <a:rPr lang="nb-NO" dirty="0">
                <a:solidFill>
                  <a:srgbClr val="005E58"/>
                </a:solidFill>
              </a:rPr>
              <a:t> </a:t>
            </a:r>
            <a:r>
              <a:rPr lang="nb-NO" dirty="0" err="1">
                <a:solidFill>
                  <a:srgbClr val="005E58"/>
                </a:solidFill>
              </a:rPr>
              <a:t>project</a:t>
            </a:r>
            <a:r>
              <a:rPr lang="nb-NO" dirty="0">
                <a:solidFill>
                  <a:srgbClr val="005E58"/>
                </a:solidFill>
              </a:rPr>
              <a:t> manager?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5E58"/>
                </a:solidFill>
              </a:rPr>
              <a:t>Financial; </a:t>
            </a:r>
            <a:r>
              <a:rPr lang="nb-NO" dirty="0" err="1">
                <a:solidFill>
                  <a:srgbClr val="005E58"/>
                </a:solidFill>
              </a:rPr>
              <a:t>budget</a:t>
            </a:r>
            <a:r>
              <a:rPr lang="nb-NO" dirty="0">
                <a:solidFill>
                  <a:srgbClr val="005E58"/>
                </a:solidFill>
              </a:rPr>
              <a:t> for </a:t>
            </a:r>
            <a:r>
              <a:rPr lang="nb-NO" dirty="0" err="1">
                <a:solidFill>
                  <a:srgbClr val="005E58"/>
                </a:solidFill>
              </a:rPr>
              <a:t>implementation</a:t>
            </a:r>
            <a:r>
              <a:rPr lang="nb-NO" dirty="0">
                <a:solidFill>
                  <a:srgbClr val="005E58"/>
                </a:solidFill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>
              <a:solidFill>
                <a:srgbClr val="005E58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11092" y="3895320"/>
            <a:ext cx="3932238" cy="1598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b="1">
                <a:solidFill>
                  <a:srgbClr val="005E58"/>
                </a:solidFill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417082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Risk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000"/>
          </a:p>
          <a:p>
            <a:r>
              <a:rPr lang="en-US" sz="2000">
                <a:solidFill>
                  <a:srgbClr val="005E58"/>
                </a:solidFill>
                <a:sym typeface="Wingdings" panose="05000000000000000000" pitchFamily="2" charset="2"/>
              </a:rPr>
              <a:t>What does each of you think is the biggest obstacle to SuperOffice CRM being a success?</a:t>
            </a:r>
          </a:p>
          <a:p>
            <a:endParaRPr lang="en-US" sz="200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r>
              <a:rPr lang="en-US" sz="2000">
                <a:solidFill>
                  <a:srgbClr val="005E58"/>
                </a:solidFill>
                <a:sym typeface="Wingdings" panose="05000000000000000000" pitchFamily="2" charset="2"/>
              </a:rPr>
              <a:t>Are there risks / difficulties associated with having to change behavior?</a:t>
            </a:r>
          </a:p>
          <a:p>
            <a:endParaRPr lang="en-US" sz="200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r>
              <a:rPr lang="en-US" sz="2000">
                <a:solidFill>
                  <a:srgbClr val="005E58"/>
                </a:solidFill>
                <a:sym typeface="Wingdings" panose="05000000000000000000" pitchFamily="2" charset="2"/>
              </a:rPr>
              <a:t>What do we need to do together to make this a success?</a:t>
            </a:r>
            <a:endParaRPr lang="de-DE" sz="2000">
              <a:solidFill>
                <a:srgbClr val="005E58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87047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81" y="850130"/>
            <a:ext cx="3439847" cy="1859795"/>
          </a:xfrm>
        </p:spPr>
        <p:txBody>
          <a:bodyPr>
            <a:noAutofit/>
          </a:bodyPr>
          <a:lstStyle/>
          <a:p>
            <a:r>
              <a:rPr lang="de-DE" sz="23200">
                <a:latin typeface="+mj-lt"/>
              </a:rPr>
              <a:t>6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93923" y="1197837"/>
            <a:ext cx="6186791" cy="44623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>
                <a:solidFill>
                  <a:srgbClr val="005E58"/>
                </a:solidFill>
              </a:rPr>
              <a:t>Number</a:t>
            </a:r>
            <a:r>
              <a:rPr lang="nb-NO" b="1" dirty="0">
                <a:solidFill>
                  <a:srgbClr val="005E58"/>
                </a:solidFill>
              </a:rPr>
              <a:t> </a:t>
            </a:r>
            <a:r>
              <a:rPr lang="nb-NO" b="1" dirty="0" err="1">
                <a:solidFill>
                  <a:srgbClr val="005E58"/>
                </a:solidFill>
              </a:rPr>
              <a:t>of</a:t>
            </a:r>
            <a:r>
              <a:rPr lang="nb-NO" b="1" dirty="0">
                <a:solidFill>
                  <a:srgbClr val="005E58"/>
                </a:solidFill>
              </a:rPr>
              <a:t> </a:t>
            </a:r>
            <a:r>
              <a:rPr lang="nb-NO" b="1" dirty="0" err="1">
                <a:solidFill>
                  <a:srgbClr val="005E58"/>
                </a:solidFill>
              </a:rPr>
              <a:t>users</a:t>
            </a:r>
            <a:br>
              <a:rPr lang="nb-NO" b="1" dirty="0">
                <a:solidFill>
                  <a:srgbClr val="005E58"/>
                </a:solidFill>
              </a:rPr>
            </a:br>
            <a:r>
              <a:rPr lang="nb-NO" sz="1800" dirty="0">
                <a:solidFill>
                  <a:srgbClr val="005E58"/>
                </a:solidFill>
              </a:rPr>
              <a:t>Management, Sales, Marketing, Service</a:t>
            </a:r>
            <a:br>
              <a:rPr lang="nb-NO" sz="1800" dirty="0">
                <a:solidFill>
                  <a:srgbClr val="005E58"/>
                </a:solidFill>
              </a:rPr>
            </a:br>
            <a:endParaRPr lang="nb-NO" sz="1800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5E58"/>
                </a:solidFill>
              </a:rPr>
              <a:t>Project Management and Project Team</a:t>
            </a:r>
            <a:br>
              <a:rPr lang="nb-NO" b="1" dirty="0">
                <a:solidFill>
                  <a:srgbClr val="005E58"/>
                </a:solidFill>
              </a:rPr>
            </a:br>
            <a:r>
              <a:rPr lang="nb-NO" sz="1800" dirty="0" err="1">
                <a:solidFill>
                  <a:srgbClr val="005E58"/>
                </a:solidFill>
              </a:rPr>
              <a:t>Dedicated</a:t>
            </a:r>
            <a:r>
              <a:rPr lang="nb-NO" sz="1800" dirty="0">
                <a:solidFill>
                  <a:srgbClr val="005E58"/>
                </a:solidFill>
              </a:rPr>
              <a:t> Project Manager, </a:t>
            </a:r>
            <a:r>
              <a:rPr lang="nb-NO" sz="1800" dirty="0" err="1">
                <a:solidFill>
                  <a:srgbClr val="005E58"/>
                </a:solidFill>
              </a:rPr>
              <a:t>Members</a:t>
            </a:r>
            <a:r>
              <a:rPr lang="nb-NO" sz="1800" dirty="0">
                <a:solidFill>
                  <a:srgbClr val="005E58"/>
                </a:solidFill>
              </a:rPr>
              <a:t> </a:t>
            </a:r>
            <a:r>
              <a:rPr lang="nb-NO" sz="1800" dirty="0" err="1">
                <a:solidFill>
                  <a:srgbClr val="005E58"/>
                </a:solidFill>
              </a:rPr>
              <a:t>of</a:t>
            </a:r>
            <a:r>
              <a:rPr lang="nb-NO" sz="1800" dirty="0">
                <a:solidFill>
                  <a:srgbClr val="005E58"/>
                </a:solidFill>
              </a:rPr>
              <a:t> </a:t>
            </a:r>
            <a:r>
              <a:rPr lang="nb-NO" sz="1800" dirty="0" err="1">
                <a:solidFill>
                  <a:srgbClr val="005E58"/>
                </a:solidFill>
              </a:rPr>
              <a:t>the</a:t>
            </a:r>
            <a:r>
              <a:rPr lang="nb-NO" sz="1800" dirty="0">
                <a:solidFill>
                  <a:srgbClr val="005E58"/>
                </a:solidFill>
              </a:rPr>
              <a:t> </a:t>
            </a:r>
            <a:r>
              <a:rPr lang="nb-NO" sz="1800" dirty="0" err="1">
                <a:solidFill>
                  <a:srgbClr val="005E58"/>
                </a:solidFill>
              </a:rPr>
              <a:t>project</a:t>
            </a:r>
            <a:r>
              <a:rPr lang="nb-NO" sz="1800" dirty="0">
                <a:solidFill>
                  <a:srgbClr val="005E58"/>
                </a:solidFill>
              </a:rPr>
              <a:t> team, </a:t>
            </a:r>
            <a:r>
              <a:rPr lang="nb-NO" sz="1800" dirty="0" err="1">
                <a:solidFill>
                  <a:srgbClr val="005E58"/>
                </a:solidFill>
              </a:rPr>
              <a:t>Steering</a:t>
            </a:r>
            <a:r>
              <a:rPr lang="nb-NO" sz="1800" dirty="0">
                <a:solidFill>
                  <a:srgbClr val="005E58"/>
                </a:solidFill>
              </a:rPr>
              <a:t> Committee, </a:t>
            </a:r>
            <a:r>
              <a:rPr lang="nb-NO" sz="1800" dirty="0" err="1">
                <a:solidFill>
                  <a:srgbClr val="005E58"/>
                </a:solidFill>
              </a:rPr>
              <a:t>Roles</a:t>
            </a:r>
            <a:r>
              <a:rPr lang="nb-NO" sz="1800" dirty="0">
                <a:solidFill>
                  <a:srgbClr val="005E58"/>
                </a:solidFill>
              </a:rPr>
              <a:t>, </a:t>
            </a:r>
            <a:r>
              <a:rPr lang="nb-NO" sz="1800" dirty="0" err="1">
                <a:solidFill>
                  <a:srgbClr val="005E58"/>
                </a:solidFill>
              </a:rPr>
              <a:t>Tasks</a:t>
            </a:r>
            <a:r>
              <a:rPr lang="nb-NO" sz="1800" dirty="0">
                <a:solidFill>
                  <a:srgbClr val="005E58"/>
                </a:solidFill>
              </a:rPr>
              <a:t> and </a:t>
            </a:r>
            <a:r>
              <a:rPr lang="nb-NO" sz="1800" dirty="0" err="1">
                <a:solidFill>
                  <a:srgbClr val="005E58"/>
                </a:solidFill>
              </a:rPr>
              <a:t>Contact</a:t>
            </a:r>
            <a:r>
              <a:rPr lang="nb-NO" sz="1800" dirty="0">
                <a:solidFill>
                  <a:srgbClr val="005E58"/>
                </a:solidFill>
              </a:rPr>
              <a:t> persons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5E58"/>
                </a:solidFill>
              </a:rPr>
              <a:t>Project Plan and Resources</a:t>
            </a:r>
          </a:p>
          <a:p>
            <a:pPr marL="0" indent="0">
              <a:buNone/>
            </a:pPr>
            <a:endParaRPr lang="nb-NO" sz="24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5E58"/>
                </a:solidFill>
              </a:rPr>
              <a:t>Who makes </a:t>
            </a:r>
            <a:r>
              <a:rPr lang="nb-NO" b="1" dirty="0" err="1">
                <a:solidFill>
                  <a:srgbClr val="005E58"/>
                </a:solidFill>
              </a:rPr>
              <a:t>the</a:t>
            </a:r>
            <a:r>
              <a:rPr lang="nb-NO" b="1" dirty="0">
                <a:solidFill>
                  <a:srgbClr val="005E58"/>
                </a:solidFill>
              </a:rPr>
              <a:t> </a:t>
            </a:r>
            <a:r>
              <a:rPr lang="nb-NO" b="1" dirty="0" err="1">
                <a:solidFill>
                  <a:srgbClr val="005E58"/>
                </a:solidFill>
              </a:rPr>
              <a:t>decision</a:t>
            </a:r>
            <a:r>
              <a:rPr lang="nb-NO" b="1" dirty="0">
                <a:solidFill>
                  <a:srgbClr val="005E58"/>
                </a:solidFill>
              </a:rPr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36111" y="3786452"/>
            <a:ext cx="4337966" cy="1598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3600" b="1">
                <a:solidFill>
                  <a:srgbClr val="005E58"/>
                </a:solidFill>
              </a:rPr>
              <a:t>USERS AND IMPLEMENTATION</a:t>
            </a:r>
            <a:endParaRPr lang="de-DE" sz="3600" b="1">
              <a:solidFill>
                <a:srgbClr val="005E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76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CCC5D7F-6FD6-FC46-BA20-1A15802D6497}"/>
              </a:ext>
            </a:extLst>
          </p:cNvPr>
          <p:cNvSpPr/>
          <p:nvPr/>
        </p:nvSpPr>
        <p:spPr>
          <a:xfrm>
            <a:off x="838200" y="3700920"/>
            <a:ext cx="1696616" cy="400110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algn="ctr">
              <a:defRPr/>
            </a:pPr>
            <a:r>
              <a:rPr lang="en-GB" sz="1000" b="1" dirty="0">
                <a:solidFill>
                  <a:srgbClr val="005E58"/>
                </a:solidFill>
                <a:latin typeface="Arial" panose="020B0604020202020204"/>
              </a:rPr>
              <a:t>IDENTIFY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NEED AND SCOPE</a:t>
            </a:r>
            <a:r>
              <a:rPr lang="en-GB" sz="1000" b="1" dirty="0">
                <a:solidFill>
                  <a:srgbClr val="005E58"/>
                </a:solidFill>
                <a:latin typeface="Arial" panose="020B0604020202020204"/>
              </a:rPr>
              <a:t> SOLUTION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76EA2-3BC5-4140-9CA5-C3B658B7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SuperOffice Implementation Method (SIM)</a:t>
            </a:r>
            <a:br>
              <a:rPr lang="en-GB"/>
            </a:br>
            <a:r>
              <a:rPr lang="en-GB" sz="2700">
                <a:solidFill>
                  <a:srgbClr val="EF7545"/>
                </a:solidFill>
              </a:rPr>
              <a:t>PHASES/STAGES</a:t>
            </a:r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4D4EBE-43EB-EF43-B9B0-43CD27115D3E}"/>
              </a:ext>
            </a:extLst>
          </p:cNvPr>
          <p:cNvGrpSpPr/>
          <p:nvPr/>
        </p:nvGrpSpPr>
        <p:grpSpPr>
          <a:xfrm>
            <a:off x="9657184" y="1820719"/>
            <a:ext cx="1696616" cy="1685462"/>
            <a:chOff x="3274353" y="2209600"/>
            <a:chExt cx="1939142" cy="19391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D2F4012-5B19-434C-83F1-099BD0BB0DB4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2967D0E-998A-A147-83E9-B5F571EF62E6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5D1516-1DD7-AC47-A95E-82B9EE581745}"/>
                </a:ext>
              </a:extLst>
            </p:cNvPr>
            <p:cNvSpPr txBox="1"/>
            <p:nvPr/>
          </p:nvSpPr>
          <p:spPr>
            <a:xfrm>
              <a:off x="3434108" y="2718841"/>
              <a:ext cx="1619631" cy="920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0B3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ONBOARDING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30B3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BD255C-2456-D446-9FD2-AC295D4DF85C}"/>
              </a:ext>
            </a:extLst>
          </p:cNvPr>
          <p:cNvGrpSpPr/>
          <p:nvPr/>
        </p:nvGrpSpPr>
        <p:grpSpPr>
          <a:xfrm>
            <a:off x="838200" y="1820719"/>
            <a:ext cx="1696616" cy="1685462"/>
            <a:chOff x="3274353" y="2209600"/>
            <a:chExt cx="1939142" cy="19391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292EEF9-80E9-EC4E-9F25-ED2E1F1E5683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312C2E6-02AB-F743-8794-838F2883DF50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615062-EF8B-E040-879D-7FC9402190AA}"/>
                </a:ext>
              </a:extLst>
            </p:cNvPr>
            <p:cNvSpPr txBox="1"/>
            <p:nvPr/>
          </p:nvSpPr>
          <p:spPr>
            <a:xfrm>
              <a:off x="3434108" y="2718841"/>
              <a:ext cx="1619631" cy="920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0B3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IDENTIFY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30B3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8F86875-7DC0-384D-A59A-9ABA93A16ADC}"/>
              </a:ext>
            </a:extLst>
          </p:cNvPr>
          <p:cNvGrpSpPr/>
          <p:nvPr/>
        </p:nvGrpSpPr>
        <p:grpSpPr>
          <a:xfrm>
            <a:off x="3042946" y="1820719"/>
            <a:ext cx="1696616" cy="1685462"/>
            <a:chOff x="3274353" y="2209600"/>
            <a:chExt cx="1939142" cy="19391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BDF5362-3317-8244-B808-26BEA7384390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44A45B-5911-6244-AD0E-8EC20E6BFD70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FCDFA8-0AD3-7A45-8B97-DE9340768662}"/>
                </a:ext>
              </a:extLst>
            </p:cNvPr>
            <p:cNvSpPr txBox="1"/>
            <p:nvPr/>
          </p:nvSpPr>
          <p:spPr>
            <a:xfrm>
              <a:off x="3434108" y="2718841"/>
              <a:ext cx="1619631" cy="920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0B3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INITIATE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30B3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761FCE1-BFAF-EF43-8009-95F54593C0DB}"/>
              </a:ext>
            </a:extLst>
          </p:cNvPr>
          <p:cNvGrpSpPr/>
          <p:nvPr/>
        </p:nvGrpSpPr>
        <p:grpSpPr>
          <a:xfrm>
            <a:off x="5247692" y="1820719"/>
            <a:ext cx="1696616" cy="1685462"/>
            <a:chOff x="3274353" y="2209600"/>
            <a:chExt cx="1939142" cy="193914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1B55BFA-6C74-5549-9396-C5E6B1C66F85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5626AFC-F32C-4E45-BCAF-DD0E67EC5CAC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9DA83C-0389-5842-9AD5-B04B92918C2A}"/>
                </a:ext>
              </a:extLst>
            </p:cNvPr>
            <p:cNvSpPr txBox="1"/>
            <p:nvPr/>
          </p:nvSpPr>
          <p:spPr>
            <a:xfrm>
              <a:off x="3434108" y="2714415"/>
              <a:ext cx="1619631" cy="9295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0B3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DESIGN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30B3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DA69B75-BCE4-D04E-A69E-F3E61710CBEF}"/>
              </a:ext>
            </a:extLst>
          </p:cNvPr>
          <p:cNvGrpSpPr/>
          <p:nvPr/>
        </p:nvGrpSpPr>
        <p:grpSpPr>
          <a:xfrm>
            <a:off x="7452438" y="1820719"/>
            <a:ext cx="1696616" cy="1685462"/>
            <a:chOff x="3274353" y="2209600"/>
            <a:chExt cx="1939142" cy="193914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D969A81-1F2B-7645-A7EA-EF68852DC2C2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EA95973-D410-E44E-8AFE-6A5192720DC3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A42CEB5-D724-3F49-8E35-097A6B66663E}"/>
                </a:ext>
              </a:extLst>
            </p:cNvPr>
            <p:cNvSpPr txBox="1"/>
            <p:nvPr/>
          </p:nvSpPr>
          <p:spPr>
            <a:xfrm>
              <a:off x="3434108" y="2718841"/>
              <a:ext cx="1619631" cy="920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0B3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IMPLEMENT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30B3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8CCCD152-5BF4-1E44-9AB0-228F12394E00}"/>
              </a:ext>
            </a:extLst>
          </p:cNvPr>
          <p:cNvSpPr/>
          <p:nvPr/>
        </p:nvSpPr>
        <p:spPr>
          <a:xfrm>
            <a:off x="3042946" y="3700920"/>
            <a:ext cx="1696616" cy="400110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algn="ctr">
              <a:defRPr/>
            </a:pPr>
            <a:r>
              <a:rPr lang="en-GB" sz="1000" b="1" dirty="0">
                <a:solidFill>
                  <a:srgbClr val="005E58"/>
                </a:solidFill>
                <a:latin typeface="Arial" panose="020B0604020202020204"/>
              </a:rPr>
              <a:t>DESCRIBE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GB" sz="1000" b="1" dirty="0">
                <a:solidFill>
                  <a:srgbClr val="005E58"/>
                </a:solidFill>
                <a:latin typeface="Arial" panose="020B0604020202020204"/>
              </a:rPr>
              <a:t>PROJECT AND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GB" sz="1000" b="1" dirty="0">
                <a:solidFill>
                  <a:srgbClr val="005E58"/>
                </a:solidFill>
                <a:latin typeface="Arial" panose="020B0604020202020204"/>
              </a:rPr>
              <a:t>INITIATE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2BDE3B-1DA8-824C-8209-E5C0647C994B}"/>
              </a:ext>
            </a:extLst>
          </p:cNvPr>
          <p:cNvSpPr/>
          <p:nvPr/>
        </p:nvSpPr>
        <p:spPr>
          <a:xfrm>
            <a:off x="5247691" y="3703224"/>
            <a:ext cx="1696616" cy="400110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rgbClr val="005E58"/>
                </a:solidFill>
                <a:latin typeface="Arial" panose="020B0604020202020204"/>
              </a:rPr>
              <a:t>SPECIFIY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DESIGN SOLUTION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5509455-59B7-514F-8BF9-BCC3B9A96887}"/>
              </a:ext>
            </a:extLst>
          </p:cNvPr>
          <p:cNvSpPr/>
          <p:nvPr/>
        </p:nvSpPr>
        <p:spPr>
          <a:xfrm>
            <a:off x="7452438" y="3698270"/>
            <a:ext cx="1696616" cy="400110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rgbClr val="005E58"/>
                </a:solidFill>
                <a:latin typeface="Arial" panose="020B0604020202020204"/>
              </a:rPr>
              <a:t>CONFIGURE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</a:t>
            </a:r>
            <a:r>
              <a:rPr lang="en-GB" sz="1000" b="1" dirty="0">
                <a:solidFill>
                  <a:srgbClr val="005E58"/>
                </a:solidFill>
                <a:latin typeface="Arial" panose="020B0604020202020204"/>
              </a:rPr>
              <a:t>REALIZE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SOLUTION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F2828C4-B6A2-6D46-A8DD-9714D64E8928}"/>
              </a:ext>
            </a:extLst>
          </p:cNvPr>
          <p:cNvSpPr/>
          <p:nvPr/>
        </p:nvSpPr>
        <p:spPr>
          <a:xfrm>
            <a:off x="9705951" y="3691032"/>
            <a:ext cx="1696616" cy="400110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SECURE LONG-TERM EFFECT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B1B1B8-F98A-424F-8D0F-98BE9213D83D}"/>
              </a:ext>
            </a:extLst>
          </p:cNvPr>
          <p:cNvSpPr/>
          <p:nvPr/>
        </p:nvSpPr>
        <p:spPr>
          <a:xfrm>
            <a:off x="5353825" y="4994476"/>
            <a:ext cx="2098612" cy="1516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A6D3D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5CE3109-F603-4D98-A35F-28B10F6D8E8F}"/>
              </a:ext>
            </a:extLst>
          </p:cNvPr>
          <p:cNvSpPr/>
          <p:nvPr/>
        </p:nvSpPr>
        <p:spPr>
          <a:xfrm>
            <a:off x="3149079" y="4994476"/>
            <a:ext cx="2098612" cy="1516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A6D3D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6F045B4-4A7E-4318-92A2-B7297ABEB4B4}"/>
              </a:ext>
            </a:extLst>
          </p:cNvPr>
          <p:cNvSpPr/>
          <p:nvPr/>
        </p:nvSpPr>
        <p:spPr>
          <a:xfrm>
            <a:off x="944333" y="4994476"/>
            <a:ext cx="2098612" cy="1516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A6D3D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F7C3D29-0530-4F96-89BB-1CF2D67BC620}"/>
              </a:ext>
            </a:extLst>
          </p:cNvPr>
          <p:cNvGrpSpPr/>
          <p:nvPr/>
        </p:nvGrpSpPr>
        <p:grpSpPr>
          <a:xfrm>
            <a:off x="944333" y="5252968"/>
            <a:ext cx="2098612" cy="1140970"/>
            <a:chOff x="637201" y="4108375"/>
            <a:chExt cx="2098612" cy="1140970"/>
          </a:xfrm>
        </p:grpSpPr>
        <p:sp>
          <p:nvSpPr>
            <p:cNvPr id="53" name="Chevron 43">
              <a:extLst>
                <a:ext uri="{FF2B5EF4-FFF2-40B4-BE49-F238E27FC236}">
                  <a16:creationId xmlns:a16="http://schemas.microsoft.com/office/drawing/2014/main" id="{7DCAEF98-193C-49E0-9ACC-D679DFF08639}"/>
                </a:ext>
              </a:extLst>
            </p:cNvPr>
            <p:cNvSpPr/>
            <p:nvPr/>
          </p:nvSpPr>
          <p:spPr>
            <a:xfrm rot="5400000">
              <a:off x="1635332" y="4470919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967AE79-6B45-4C25-A1D1-6752A5632A8C}"/>
                </a:ext>
              </a:extLst>
            </p:cNvPr>
            <p:cNvSpPr/>
            <p:nvPr/>
          </p:nvSpPr>
          <p:spPr>
            <a:xfrm>
              <a:off x="637201" y="4108375"/>
              <a:ext cx="2098612" cy="415498"/>
            </a:xfrm>
            <a:prstGeom prst="rect">
              <a:avLst/>
            </a:prstGeom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STEERING </a:t>
              </a:r>
              <a:r>
                <a:rPr lang="nb-NO" sz="1100" b="1" dirty="0">
                  <a:solidFill>
                    <a:srgbClr val="005E58"/>
                  </a:solidFill>
                  <a:latin typeface="Arial" panose="020B0604020202020204"/>
                </a:rPr>
                <a:t>COMMITTEE</a:t>
              </a:r>
              <a:endPara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Owner</a:t>
              </a: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of</a:t>
              </a: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</a:t>
              </a: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project</a:t>
              </a: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A421F2B-02B1-4E19-B8D8-0ECA109C60E3}"/>
                </a:ext>
              </a:extLst>
            </p:cNvPr>
            <p:cNvSpPr/>
            <p:nvPr/>
          </p:nvSpPr>
          <p:spPr>
            <a:xfrm>
              <a:off x="670843" y="4880013"/>
              <a:ext cx="2064969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Estimated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time spent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on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project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hours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/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month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45BC91E-17A9-42D9-ABBD-AC0924714EB4}"/>
              </a:ext>
            </a:extLst>
          </p:cNvPr>
          <p:cNvGrpSpPr/>
          <p:nvPr/>
        </p:nvGrpSpPr>
        <p:grpSpPr>
          <a:xfrm>
            <a:off x="3149079" y="5252968"/>
            <a:ext cx="2098612" cy="1138460"/>
            <a:chOff x="2841947" y="4108375"/>
            <a:chExt cx="2098612" cy="1138460"/>
          </a:xfrm>
        </p:grpSpPr>
        <p:sp>
          <p:nvSpPr>
            <p:cNvPr id="71" name="Chevron 49">
              <a:extLst>
                <a:ext uri="{FF2B5EF4-FFF2-40B4-BE49-F238E27FC236}">
                  <a16:creationId xmlns:a16="http://schemas.microsoft.com/office/drawing/2014/main" id="{96973F29-0877-497E-8277-1A6EE80D2534}"/>
                </a:ext>
              </a:extLst>
            </p:cNvPr>
            <p:cNvSpPr/>
            <p:nvPr/>
          </p:nvSpPr>
          <p:spPr>
            <a:xfrm rot="5400000">
              <a:off x="3840078" y="4470919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5D694CA-3F61-418C-AD1B-53EBC17114F5}"/>
                </a:ext>
              </a:extLst>
            </p:cNvPr>
            <p:cNvSpPr/>
            <p:nvPr/>
          </p:nvSpPr>
          <p:spPr>
            <a:xfrm>
              <a:off x="2875589" y="4108375"/>
              <a:ext cx="2064970" cy="4154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1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PROJECT MANAGERS</a:t>
              </a:r>
              <a:endPara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 charge </a:t>
              </a:r>
              <a:r>
                <a:rPr kumimoji="0" lang="nb-NO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of</a:t>
              </a: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</a:t>
              </a: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project</a:t>
              </a: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E7BDA66-1AFE-4C5A-A60C-D590E9994A10}"/>
                </a:ext>
              </a:extLst>
            </p:cNvPr>
            <p:cNvSpPr/>
            <p:nvPr/>
          </p:nvSpPr>
          <p:spPr>
            <a:xfrm>
              <a:off x="2841947" y="4877503"/>
              <a:ext cx="2098611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Estimated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time spent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on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project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900">
                  <a:solidFill>
                    <a:srgbClr val="005E58"/>
                  </a:solidFill>
                  <a:latin typeface="Arial" panose="020B0604020202020204"/>
                </a:rPr>
                <a:t>6-8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hours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/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week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EAB817D-97CB-45C0-97EC-41196676ED12}"/>
              </a:ext>
            </a:extLst>
          </p:cNvPr>
          <p:cNvGrpSpPr/>
          <p:nvPr/>
        </p:nvGrpSpPr>
        <p:grpSpPr>
          <a:xfrm>
            <a:off x="5378143" y="5252968"/>
            <a:ext cx="2074293" cy="1138460"/>
            <a:chOff x="5071011" y="3772474"/>
            <a:chExt cx="2074293" cy="1138460"/>
          </a:xfrm>
        </p:grpSpPr>
        <p:sp>
          <p:nvSpPr>
            <p:cNvPr id="75" name="Chevron 57">
              <a:extLst>
                <a:ext uri="{FF2B5EF4-FFF2-40B4-BE49-F238E27FC236}">
                  <a16:creationId xmlns:a16="http://schemas.microsoft.com/office/drawing/2014/main" id="{AF7CB736-CC5B-40BC-B5A0-19912860A4A6}"/>
                </a:ext>
              </a:extLst>
            </p:cNvPr>
            <p:cNvSpPr/>
            <p:nvPr/>
          </p:nvSpPr>
          <p:spPr>
            <a:xfrm rot="5400000">
              <a:off x="6044824" y="4135018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06DBA66-1F34-45C9-AA02-2809BCE51542}"/>
                </a:ext>
              </a:extLst>
            </p:cNvPr>
            <p:cNvSpPr/>
            <p:nvPr/>
          </p:nvSpPr>
          <p:spPr>
            <a:xfrm>
              <a:off x="5247692" y="3772474"/>
              <a:ext cx="1696616" cy="4154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1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PROJECT TEAM</a:t>
              </a:r>
              <a:endPara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000">
                  <a:solidFill>
                    <a:srgbClr val="005E58"/>
                  </a:solidFill>
                  <a:latin typeface="Arial" panose="020B0604020202020204"/>
                </a:rPr>
                <a:t>Works </a:t>
              </a:r>
              <a:r>
                <a:rPr lang="nb-NO" sz="1000" err="1">
                  <a:solidFill>
                    <a:srgbClr val="005E58"/>
                  </a:solidFill>
                  <a:latin typeface="Arial" panose="020B0604020202020204"/>
                </a:rPr>
                <a:t>on</a:t>
              </a:r>
              <a:r>
                <a:rPr lang="nb-NO" sz="1000">
                  <a:solidFill>
                    <a:srgbClr val="005E58"/>
                  </a:solidFill>
                  <a:latin typeface="Arial" panose="020B0604020202020204"/>
                </a:rPr>
                <a:t> </a:t>
              </a:r>
              <a:r>
                <a:rPr lang="nb-NO" sz="1000" err="1">
                  <a:solidFill>
                    <a:srgbClr val="005E58"/>
                  </a:solidFill>
                  <a:latin typeface="Arial" panose="020B0604020202020204"/>
                </a:rPr>
                <a:t>the</a:t>
              </a:r>
              <a:r>
                <a:rPr lang="nb-NO" sz="1000">
                  <a:solidFill>
                    <a:srgbClr val="005E58"/>
                  </a:solidFill>
                  <a:latin typeface="Arial" panose="020B0604020202020204"/>
                </a:rPr>
                <a:t> </a:t>
              </a:r>
              <a:r>
                <a:rPr lang="nb-NO" sz="1000" err="1">
                  <a:solidFill>
                    <a:srgbClr val="005E58"/>
                  </a:solidFill>
                  <a:latin typeface="Arial" panose="020B0604020202020204"/>
                </a:rPr>
                <a:t>project</a:t>
              </a: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810B7E2-6FE3-4104-A87D-5B037D39D7BE}"/>
                </a:ext>
              </a:extLst>
            </p:cNvPr>
            <p:cNvSpPr/>
            <p:nvPr/>
          </p:nvSpPr>
          <p:spPr>
            <a:xfrm>
              <a:off x="5071011" y="4541602"/>
              <a:ext cx="2074293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Estimated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time spent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on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project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2-5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hours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/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week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D7CEC7DC-06B5-4D7B-B63D-8906BE3A987F}"/>
              </a:ext>
            </a:extLst>
          </p:cNvPr>
          <p:cNvSpPr/>
          <p:nvPr/>
        </p:nvSpPr>
        <p:spPr>
          <a:xfrm>
            <a:off x="7558571" y="4996986"/>
            <a:ext cx="2098612" cy="1516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A6D3D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25B870A-C371-4E89-B6E0-C83034373DCF}"/>
              </a:ext>
            </a:extLst>
          </p:cNvPr>
          <p:cNvGrpSpPr/>
          <p:nvPr/>
        </p:nvGrpSpPr>
        <p:grpSpPr>
          <a:xfrm>
            <a:off x="7592213" y="5255478"/>
            <a:ext cx="2064969" cy="1138460"/>
            <a:chOff x="5080335" y="3772474"/>
            <a:chExt cx="2064969" cy="1138460"/>
          </a:xfrm>
        </p:grpSpPr>
        <p:sp>
          <p:nvSpPr>
            <p:cNvPr id="80" name="Chevron 57">
              <a:extLst>
                <a:ext uri="{FF2B5EF4-FFF2-40B4-BE49-F238E27FC236}">
                  <a16:creationId xmlns:a16="http://schemas.microsoft.com/office/drawing/2014/main" id="{8ABE6400-3560-45F8-A015-FDB1A746965C}"/>
                </a:ext>
              </a:extLst>
            </p:cNvPr>
            <p:cNvSpPr/>
            <p:nvPr/>
          </p:nvSpPr>
          <p:spPr>
            <a:xfrm rot="5400000">
              <a:off x="6044824" y="4135018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34FAFCC-FA0D-4CB3-813B-6F9197AAA021}"/>
                </a:ext>
              </a:extLst>
            </p:cNvPr>
            <p:cNvSpPr/>
            <p:nvPr/>
          </p:nvSpPr>
          <p:spPr>
            <a:xfrm>
              <a:off x="5247692" y="3772474"/>
              <a:ext cx="1696616" cy="4154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1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REFERENCE GROUP</a:t>
              </a:r>
              <a:endParaRPr kumimoji="0" lang="nb-NO" sz="10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Participates</a:t>
              </a: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in </a:t>
              </a:r>
              <a:r>
                <a:rPr kumimoji="0" lang="nb-NO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</a:t>
              </a: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10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project</a:t>
              </a:r>
              <a:endPara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E816578-BA0D-4053-B9F6-FA3B3BFF7374}"/>
                </a:ext>
              </a:extLst>
            </p:cNvPr>
            <p:cNvSpPr/>
            <p:nvPr/>
          </p:nvSpPr>
          <p:spPr>
            <a:xfrm>
              <a:off x="5080335" y="4541602"/>
              <a:ext cx="2064969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Estimated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time spent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on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</a:t>
              </a: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project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To be </a:t>
              </a:r>
              <a:r>
                <a:rPr kumimoji="0" lang="nb-NO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decided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056D385-3ABF-4171-AAF0-62B43A1C8127}"/>
              </a:ext>
            </a:extLst>
          </p:cNvPr>
          <p:cNvSpPr txBox="1"/>
          <p:nvPr/>
        </p:nvSpPr>
        <p:spPr>
          <a:xfrm>
            <a:off x="835682" y="4570290"/>
            <a:ext cx="610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EF754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Time spent by customer in the project: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863447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Groups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and </a:t>
            </a:r>
            <a:r>
              <a:rPr lang="de-DE" dirty="0" err="1"/>
              <a:t>add-ons</a:t>
            </a:r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490218F5-1FEF-47AC-8591-4885A4B9E5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38108"/>
              </p:ext>
            </p:extLst>
          </p:nvPr>
        </p:nvGraphicFramePr>
        <p:xfrm>
          <a:off x="838200" y="1742325"/>
          <a:ext cx="1062445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426">
                  <a:extLst>
                    <a:ext uri="{9D8B030D-6E8A-4147-A177-3AD203B41FA5}">
                      <a16:colId xmlns:a16="http://schemas.microsoft.com/office/drawing/2014/main" val="1900196283"/>
                    </a:ext>
                  </a:extLst>
                </a:gridCol>
                <a:gridCol w="3706462">
                  <a:extLst>
                    <a:ext uri="{9D8B030D-6E8A-4147-A177-3AD203B41FA5}">
                      <a16:colId xmlns:a16="http://schemas.microsoft.com/office/drawing/2014/main" val="3064447143"/>
                    </a:ext>
                  </a:extLst>
                </a:gridCol>
                <a:gridCol w="2969570">
                  <a:extLst>
                    <a:ext uri="{9D8B030D-6E8A-4147-A177-3AD203B41FA5}">
                      <a16:colId xmlns:a16="http://schemas.microsoft.com/office/drawing/2014/main" val="4291558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err="1"/>
                        <a:t>Number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084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Essentials / Premium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367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179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Essentials / Premium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Multi-plan </a:t>
                      </a:r>
                      <a:r>
                        <a:rPr lang="de-DE" dirty="0" err="1"/>
                        <a:t>users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err="1"/>
                        <a:t>Combination</a:t>
                      </a:r>
                      <a:r>
                        <a:rPr lang="de-DE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 + 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93708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E706BC-161D-4999-942D-96E300AFE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671101"/>
              </p:ext>
            </p:extLst>
          </p:nvPr>
        </p:nvGraphicFramePr>
        <p:xfrm>
          <a:off x="838200" y="3884089"/>
          <a:ext cx="10624458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426">
                  <a:extLst>
                    <a:ext uri="{9D8B030D-6E8A-4147-A177-3AD203B41FA5}">
                      <a16:colId xmlns:a16="http://schemas.microsoft.com/office/drawing/2014/main" val="2825935739"/>
                    </a:ext>
                  </a:extLst>
                </a:gridCol>
                <a:gridCol w="3706462">
                  <a:extLst>
                    <a:ext uri="{9D8B030D-6E8A-4147-A177-3AD203B41FA5}">
                      <a16:colId xmlns:a16="http://schemas.microsoft.com/office/drawing/2014/main" val="4058395074"/>
                    </a:ext>
                  </a:extLst>
                </a:gridCol>
                <a:gridCol w="2969570">
                  <a:extLst>
                    <a:ext uri="{9D8B030D-6E8A-4147-A177-3AD203B41FA5}">
                      <a16:colId xmlns:a16="http://schemas.microsoft.com/office/drawing/2014/main" val="867594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Add-On </a:t>
                      </a:r>
                      <a:r>
                        <a:rPr lang="de-DE" dirty="0" err="1"/>
                        <a:t>solutions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err="1"/>
                        <a:t>Suggested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66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Synchronisation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90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SuperOffice AI </a:t>
                      </a:r>
                      <a:r>
                        <a:rPr lang="de-DE" dirty="0" err="1"/>
                        <a:t>services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Text </a:t>
                      </a:r>
                      <a:r>
                        <a:rPr lang="de-DE" dirty="0" err="1"/>
                        <a:t>analyser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Categorization</a:t>
                      </a:r>
                      <a:r>
                        <a:rPr lang="de-DE" dirty="0"/>
                        <a:t>, Chatbot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039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Customer Engagement </a:t>
                      </a:r>
                      <a:r>
                        <a:rPr lang="de-DE" dirty="0" err="1"/>
                        <a:t>Platform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Customer Center, Forms, Chat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482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Expander Services </a:t>
                      </a:r>
                      <a:r>
                        <a:rPr lang="de-DE" dirty="0" err="1"/>
                        <a:t>options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Development Tools, Sandbox, SCIM, Databridge, Database </a:t>
                      </a:r>
                      <a:r>
                        <a:rPr lang="de-DE" dirty="0" err="1"/>
                        <a:t>Mirroring</a:t>
                      </a:r>
                      <a:r>
                        <a:rPr lang="de-DE" dirty="0"/>
                        <a:t>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336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083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0DBD5D0-116D-4BC4-B35B-B92C05BA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61" y="-333286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3DCD5-1B42-4800-BDF2-BD4D05E1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The </a:t>
            </a:r>
            <a:r>
              <a:rPr lang="nb-NO" err="1"/>
              <a:t>process</a:t>
            </a:r>
            <a:r>
              <a:rPr lang="nb-NO"/>
              <a:t> </a:t>
            </a:r>
            <a:r>
              <a:rPr lang="nb-NO" err="1"/>
              <a:t>ahead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E79D4-51AE-44B1-89B8-7F9D017D6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802" y="1698268"/>
            <a:ext cx="10161998" cy="4556912"/>
          </a:xfrm>
        </p:spPr>
        <p:txBody>
          <a:bodyPr>
            <a:noAutofit/>
          </a:bodyPr>
          <a:lstStyle/>
          <a:p>
            <a:pPr marL="971550" lvl="1" indent="-285750"/>
            <a:r>
              <a:rPr lang="en-US" sz="1600">
                <a:solidFill>
                  <a:srgbClr val="005E58"/>
                </a:solidFill>
              </a:rPr>
              <a:t>Uncover main goal of the implementation</a:t>
            </a:r>
          </a:p>
          <a:p>
            <a:pPr marL="971550" lvl="1" indent="-285750"/>
            <a:r>
              <a:rPr lang="en-US" sz="1600">
                <a:solidFill>
                  <a:srgbClr val="005E58"/>
                </a:solidFill>
              </a:rPr>
              <a:t>What do you want to achieve? What effects do you want to realize?</a:t>
            </a:r>
            <a:br>
              <a:rPr lang="nb-NO" sz="1600">
                <a:solidFill>
                  <a:srgbClr val="005E58"/>
                </a:solidFill>
              </a:rPr>
            </a:br>
            <a:br>
              <a:rPr lang="nb-NO" sz="1600">
                <a:solidFill>
                  <a:srgbClr val="005E58"/>
                </a:solidFill>
              </a:rPr>
            </a:br>
            <a:endParaRPr lang="nb-NO" sz="1600">
              <a:solidFill>
                <a:srgbClr val="005E58"/>
              </a:solidFill>
            </a:endParaRPr>
          </a:p>
          <a:p>
            <a:pPr marL="971550" lvl="1" indent="-285750"/>
            <a:r>
              <a:rPr lang="en-US" sz="1600">
                <a:solidFill>
                  <a:srgbClr val="005E58"/>
                </a:solidFill>
              </a:rPr>
              <a:t>What are you going to measure? (KPI’s)</a:t>
            </a:r>
          </a:p>
          <a:p>
            <a:pPr marL="971550" lvl="1" indent="-285750"/>
            <a:r>
              <a:rPr lang="en-US" sz="1600">
                <a:solidFill>
                  <a:srgbClr val="005E58"/>
                </a:solidFill>
              </a:rPr>
              <a:t>What will characterize that the project has been a success?</a:t>
            </a:r>
          </a:p>
          <a:p>
            <a:pPr marL="971550" lvl="1" indent="-285750"/>
            <a:r>
              <a:rPr lang="en-US" sz="1600">
                <a:solidFill>
                  <a:srgbClr val="005E58"/>
                </a:solidFill>
              </a:rPr>
              <a:t>What processes do you want to improve?</a:t>
            </a:r>
          </a:p>
          <a:p>
            <a:pPr marL="971550" lvl="1" indent="-285750"/>
            <a:r>
              <a:rPr lang="en-US" sz="1600">
                <a:solidFill>
                  <a:srgbClr val="005E58"/>
                </a:solidFill>
              </a:rPr>
              <a:t>Integration points?</a:t>
            </a:r>
          </a:p>
          <a:p>
            <a:pPr marL="971550" lvl="1" indent="-285750"/>
            <a:r>
              <a:rPr lang="en-US" sz="1600">
                <a:solidFill>
                  <a:srgbClr val="005E58"/>
                </a:solidFill>
              </a:rPr>
              <a:t>What risks do we see in this project?</a:t>
            </a:r>
            <a:br>
              <a:rPr lang="en-US" sz="1600">
                <a:solidFill>
                  <a:srgbClr val="005E58"/>
                </a:solidFill>
              </a:rPr>
            </a:br>
            <a:br>
              <a:rPr lang="en-US" sz="1600">
                <a:solidFill>
                  <a:srgbClr val="005E58"/>
                </a:solidFill>
              </a:rPr>
            </a:br>
            <a:endParaRPr lang="nb-NO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>
                <a:solidFill>
                  <a:srgbClr val="005E58"/>
                </a:solidFill>
                <a:highlight>
                  <a:srgbClr val="A7D4DE"/>
                </a:highlight>
              </a:rPr>
              <a:t>SuperOffice Demo:</a:t>
            </a:r>
            <a:br>
              <a:rPr lang="nb-NO" sz="1600">
                <a:solidFill>
                  <a:srgbClr val="005E58"/>
                </a:solidFill>
                <a:highlight>
                  <a:srgbClr val="A7D4DE"/>
                </a:highlight>
              </a:rPr>
            </a:br>
            <a:r>
              <a:rPr lang="en-US" sz="1600">
                <a:solidFill>
                  <a:srgbClr val="005E58"/>
                </a:solidFill>
                <a:highlight>
                  <a:srgbClr val="A7D4DE"/>
                </a:highlight>
              </a:rPr>
              <a:t>Make visible how SuperOffice will cover the desired processes and needs</a:t>
            </a:r>
            <a:br>
              <a:rPr lang="nb-NO" sz="1600">
                <a:solidFill>
                  <a:srgbClr val="005E58"/>
                </a:solidFill>
              </a:rPr>
            </a:br>
            <a:br>
              <a:rPr lang="nb-NO" sz="1600">
                <a:solidFill>
                  <a:srgbClr val="005E58"/>
                </a:solidFill>
              </a:rPr>
            </a:br>
            <a:endParaRPr lang="nb-NO" sz="1600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 err="1">
                <a:solidFill>
                  <a:srgbClr val="005E58"/>
                </a:solidFill>
              </a:rPr>
              <a:t>Proposal</a:t>
            </a:r>
            <a:r>
              <a:rPr lang="nb-NO" sz="1600">
                <a:solidFill>
                  <a:srgbClr val="005E58"/>
                </a:solidFill>
              </a:rPr>
              <a:t> </a:t>
            </a:r>
            <a:r>
              <a:rPr lang="nb-NO" sz="1600" err="1">
                <a:solidFill>
                  <a:srgbClr val="005E58"/>
                </a:solidFill>
              </a:rPr>
              <a:t>presentation</a:t>
            </a:r>
            <a:endParaRPr lang="nb-NO" sz="1600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>
                <a:solidFill>
                  <a:srgbClr val="005E58"/>
                </a:solidFill>
              </a:rPr>
              <a:t>Signing </a:t>
            </a:r>
            <a:r>
              <a:rPr lang="nb-NO" sz="1600" err="1">
                <a:solidFill>
                  <a:srgbClr val="005E58"/>
                </a:solidFill>
              </a:rPr>
              <a:t>the</a:t>
            </a:r>
            <a:r>
              <a:rPr lang="nb-NO" sz="1600">
                <a:solidFill>
                  <a:srgbClr val="005E58"/>
                </a:solidFill>
              </a:rPr>
              <a:t> </a:t>
            </a:r>
            <a:r>
              <a:rPr lang="nb-NO" sz="1600" err="1">
                <a:solidFill>
                  <a:srgbClr val="005E58"/>
                </a:solidFill>
              </a:rPr>
              <a:t>contract</a:t>
            </a:r>
            <a:endParaRPr lang="nb-NO" sz="1600">
              <a:solidFill>
                <a:srgbClr val="005E58"/>
              </a:solidFill>
            </a:endParaRPr>
          </a:p>
          <a:p>
            <a:pPr marL="285750" indent="-285750"/>
            <a:endParaRPr lang="nb-NO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solidFill>
                <a:srgbClr val="005E58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EB4E1F-AAD0-4BB3-BF0F-B6916F74A61C}"/>
              </a:ext>
            </a:extLst>
          </p:cNvPr>
          <p:cNvGrpSpPr/>
          <p:nvPr/>
        </p:nvGrpSpPr>
        <p:grpSpPr>
          <a:xfrm>
            <a:off x="992312" y="1654391"/>
            <a:ext cx="672102" cy="4349833"/>
            <a:chOff x="992312" y="1510555"/>
            <a:chExt cx="672102" cy="43498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2C5818-CDCF-4BA6-81CB-E3083892D2EA}"/>
                </a:ext>
              </a:extLst>
            </p:cNvPr>
            <p:cNvSpPr/>
            <p:nvPr/>
          </p:nvSpPr>
          <p:spPr>
            <a:xfrm>
              <a:off x="992312" y="1510555"/>
              <a:ext cx="672102" cy="674734"/>
            </a:xfrm>
            <a:prstGeom prst="ellipse">
              <a:avLst/>
            </a:prstGeom>
            <a:solidFill>
              <a:srgbClr val="30B494"/>
            </a:solidFill>
            <a:ln>
              <a:solidFill>
                <a:srgbClr val="30B4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Meeting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8370BEA-2E20-48E1-8282-4C9BF02EF72E}"/>
                </a:ext>
              </a:extLst>
            </p:cNvPr>
            <p:cNvSpPr/>
            <p:nvPr/>
          </p:nvSpPr>
          <p:spPr>
            <a:xfrm>
              <a:off x="992312" y="4241969"/>
              <a:ext cx="672102" cy="674734"/>
            </a:xfrm>
            <a:prstGeom prst="ellipse">
              <a:avLst/>
            </a:prstGeom>
            <a:solidFill>
              <a:srgbClr val="FC8B5F"/>
            </a:solidFill>
            <a:ln>
              <a:solidFill>
                <a:srgbClr val="FC8A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Meeting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AB09A4-AF86-4C01-B38D-5B877A055EFE}"/>
                </a:ext>
              </a:extLst>
            </p:cNvPr>
            <p:cNvSpPr/>
            <p:nvPr/>
          </p:nvSpPr>
          <p:spPr>
            <a:xfrm>
              <a:off x="992312" y="2750031"/>
              <a:ext cx="672102" cy="674734"/>
            </a:xfrm>
            <a:prstGeom prst="ellipse">
              <a:avLst/>
            </a:prstGeom>
            <a:solidFill>
              <a:srgbClr val="005E58"/>
            </a:solidFill>
            <a:ln>
              <a:solidFill>
                <a:srgbClr val="005E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Meeting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E35CCC-3C1A-45DC-B43E-231EB5A4C6EE}"/>
                </a:ext>
              </a:extLst>
            </p:cNvPr>
            <p:cNvSpPr/>
            <p:nvPr/>
          </p:nvSpPr>
          <p:spPr>
            <a:xfrm>
              <a:off x="992312" y="5185654"/>
              <a:ext cx="672102" cy="674734"/>
            </a:xfrm>
            <a:prstGeom prst="ellipse">
              <a:avLst/>
            </a:prstGeom>
            <a:solidFill>
              <a:srgbClr val="D5450D"/>
            </a:solidFill>
            <a:ln>
              <a:solidFill>
                <a:srgbClr val="D545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Meeting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439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E78D2D-F669-41FA-853E-94A4CD066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040033"/>
              </p:ext>
            </p:extLst>
          </p:nvPr>
        </p:nvGraphicFramePr>
        <p:xfrm>
          <a:off x="962892" y="1429263"/>
          <a:ext cx="10463642" cy="3666472"/>
        </p:xfrm>
        <a:graphic>
          <a:graphicData uri="http://schemas.openxmlformats.org/drawingml/2006/table">
            <a:tbl>
              <a:tblPr/>
              <a:tblGrid>
                <a:gridCol w="4633899">
                  <a:extLst>
                    <a:ext uri="{9D8B030D-6E8A-4147-A177-3AD203B41FA5}">
                      <a16:colId xmlns:a16="http://schemas.microsoft.com/office/drawing/2014/main" val="2533895450"/>
                    </a:ext>
                  </a:extLst>
                </a:gridCol>
                <a:gridCol w="784773">
                  <a:extLst>
                    <a:ext uri="{9D8B030D-6E8A-4147-A177-3AD203B41FA5}">
                      <a16:colId xmlns:a16="http://schemas.microsoft.com/office/drawing/2014/main" val="310554828"/>
                    </a:ext>
                  </a:extLst>
                </a:gridCol>
                <a:gridCol w="1083734">
                  <a:extLst>
                    <a:ext uri="{9D8B030D-6E8A-4147-A177-3AD203B41FA5}">
                      <a16:colId xmlns:a16="http://schemas.microsoft.com/office/drawing/2014/main" val="2767157404"/>
                    </a:ext>
                  </a:extLst>
                </a:gridCol>
                <a:gridCol w="2195497">
                  <a:extLst>
                    <a:ext uri="{9D8B030D-6E8A-4147-A177-3AD203B41FA5}">
                      <a16:colId xmlns:a16="http://schemas.microsoft.com/office/drawing/2014/main" val="4237120164"/>
                    </a:ext>
                  </a:extLst>
                </a:gridCol>
                <a:gridCol w="803458">
                  <a:extLst>
                    <a:ext uri="{9D8B030D-6E8A-4147-A177-3AD203B41FA5}">
                      <a16:colId xmlns:a16="http://schemas.microsoft.com/office/drawing/2014/main" val="126028728"/>
                    </a:ext>
                  </a:extLst>
                </a:gridCol>
                <a:gridCol w="962281">
                  <a:extLst>
                    <a:ext uri="{9D8B030D-6E8A-4147-A177-3AD203B41FA5}">
                      <a16:colId xmlns:a16="http://schemas.microsoft.com/office/drawing/2014/main" val="2979140192"/>
                    </a:ext>
                  </a:extLst>
                </a:gridCol>
              </a:tblGrid>
              <a:tr h="454752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1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Activity​</a:t>
                      </a:r>
                      <a:endParaRPr lang="nb-NO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Week​</a:t>
                      </a:r>
                      <a:endParaRPr lang="nb-NO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Completed​</a:t>
                      </a:r>
                      <a:endParaRPr lang="nb-NO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Responsible​</a:t>
                      </a:r>
                      <a:endParaRPr lang="nb-NO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Go/​</a:t>
                      </a:r>
                      <a:br>
                        <a:rPr lang="nb-NO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nb-NO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 go​</a:t>
                      </a:r>
                      <a:endParaRPr lang="nb-NO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Billable​</a:t>
                      </a:r>
                      <a:endParaRPr lang="nb-NO" sz="18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824290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Needs clarification - the goal of the project​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SO/XXX​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05238"/>
                  </a:ext>
                </a:extLst>
              </a:tr>
              <a:tr h="29331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Summary of purpose and proposed tentative activity plan​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SO​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96564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Workshop to uncover process improvements, KPIs, integration points, technical clarifications, risk, success factors​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SO/XXX​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68290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Summarize findings from workshop​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SO​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640930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Acceptance for workshop report and further progress​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355812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Present the preliminary solution concept / Demo​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SO​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405320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Visit / contact reference customer​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SO/XXX​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559694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Implementation plan approved by IT​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63442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Approval of legal conditions​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154625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Offer presentation / solution proposal​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SO​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0819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Sign contract ​</a:t>
                      </a:r>
                      <a:endParaRPr lang="en-US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SUO/XXX​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218633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B9116C3C-0D83-423B-87E7-7ADF0EE8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Let us book the necessary activities now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543524A-1980-42D0-95CE-1BA23CD19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597361"/>
              </p:ext>
            </p:extLst>
          </p:nvPr>
        </p:nvGraphicFramePr>
        <p:xfrm>
          <a:off x="962892" y="5299303"/>
          <a:ext cx="10463642" cy="775915"/>
        </p:xfrm>
        <a:graphic>
          <a:graphicData uri="http://schemas.openxmlformats.org/drawingml/2006/table">
            <a:tbl>
              <a:tblPr firstRow="1" firstCol="1"/>
              <a:tblGrid>
                <a:gridCol w="4733752">
                  <a:extLst>
                    <a:ext uri="{9D8B030D-6E8A-4147-A177-3AD203B41FA5}">
                      <a16:colId xmlns:a16="http://schemas.microsoft.com/office/drawing/2014/main" val="1178722236"/>
                    </a:ext>
                  </a:extLst>
                </a:gridCol>
                <a:gridCol w="966840">
                  <a:extLst>
                    <a:ext uri="{9D8B030D-6E8A-4147-A177-3AD203B41FA5}">
                      <a16:colId xmlns:a16="http://schemas.microsoft.com/office/drawing/2014/main" val="3603076134"/>
                    </a:ext>
                  </a:extLst>
                </a:gridCol>
                <a:gridCol w="4763050">
                  <a:extLst>
                    <a:ext uri="{9D8B030D-6E8A-4147-A177-3AD203B41FA5}">
                      <a16:colId xmlns:a16="http://schemas.microsoft.com/office/drawing/2014/main" val="194865732"/>
                    </a:ext>
                  </a:extLst>
                </a:gridCol>
              </a:tblGrid>
              <a:tr h="362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 Indicates a mutual "go / no go" decision for implementation.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Approved by Customer: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841956"/>
                  </a:ext>
                </a:extLst>
              </a:tr>
              <a:tr h="4132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71932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DF226FFE-8967-4C5E-BCBF-8E30DA54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73" y="1264335"/>
            <a:ext cx="151750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25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>
            <a:extLst>
              <a:ext uri="{FF2B5EF4-FFF2-40B4-BE49-F238E27FC236}">
                <a16:creationId xmlns:a16="http://schemas.microsoft.com/office/drawing/2014/main" id="{9EBE4C86-75CB-4223-B0FB-4DCC4E65A06B}"/>
              </a:ext>
            </a:extLst>
          </p:cNvPr>
          <p:cNvSpPr txBox="1">
            <a:spLocks/>
          </p:cNvSpPr>
          <p:nvPr/>
        </p:nvSpPr>
        <p:spPr>
          <a:xfrm>
            <a:off x="427381" y="336556"/>
            <a:ext cx="10515600" cy="8519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Delivery from SuperOffice summarized</a:t>
            </a:r>
            <a:endParaRPr kumimoji="0" lang="nb-NO" sz="3600" b="1" i="0" u="none" strike="noStrike" kern="1200" cap="none" spc="0" normalizeH="0" baseline="0" noProof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9" name="Tekstfelt 19">
            <a:extLst>
              <a:ext uri="{FF2B5EF4-FFF2-40B4-BE49-F238E27FC236}">
                <a16:creationId xmlns:a16="http://schemas.microsoft.com/office/drawing/2014/main" id="{A810A341-87E0-42C1-A66A-7B5CFBA53775}"/>
              </a:ext>
            </a:extLst>
          </p:cNvPr>
          <p:cNvSpPr txBox="1"/>
          <p:nvPr/>
        </p:nvSpPr>
        <p:spPr>
          <a:xfrm>
            <a:off x="401652" y="1245054"/>
            <a:ext cx="2513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Main goal and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core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challenges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" name="Rektangel 20">
            <a:extLst>
              <a:ext uri="{FF2B5EF4-FFF2-40B4-BE49-F238E27FC236}">
                <a16:creationId xmlns:a16="http://schemas.microsoft.com/office/drawing/2014/main" id="{8BB9C533-C247-4B6A-B7DB-E96724C8CFF5}"/>
              </a:ext>
            </a:extLst>
          </p:cNvPr>
          <p:cNvSpPr/>
          <p:nvPr/>
        </p:nvSpPr>
        <p:spPr>
          <a:xfrm>
            <a:off x="427381" y="1527697"/>
            <a:ext cx="4991516" cy="2230268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 market share from 10-15% to 30% over 5 years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achieve this, you have to streamline </a:t>
            </a:r>
            <a:r>
              <a:rPr lang="en-US" sz="1050">
                <a:solidFill>
                  <a:srgbClr val="2B2929"/>
                </a:solidFill>
                <a:latin typeface="Arial" panose="020B0604020202020204"/>
              </a:rPr>
              <a:t>the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processes for service and support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Today you work in different systems which means that you work inefficiently and lack common routines, rules and processes when it comes to case management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" name="Rektangel 21">
            <a:extLst>
              <a:ext uri="{FF2B5EF4-FFF2-40B4-BE49-F238E27FC236}">
                <a16:creationId xmlns:a16="http://schemas.microsoft.com/office/drawing/2014/main" id="{543FF1D3-A1CA-489F-80FC-AA8D8E63EC66}"/>
              </a:ext>
            </a:extLst>
          </p:cNvPr>
          <p:cNvSpPr/>
          <p:nvPr/>
        </p:nvSpPr>
        <p:spPr>
          <a:xfrm>
            <a:off x="6034572" y="1531339"/>
            <a:ext cx="5681663" cy="2234511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Standardize processes by supporting workflow and the desired queuing system as described in the requirements specification.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Ability to add priorities, escalation routines, pre-defined templates and automatic answer templates for cases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Reports and Dashboards that show, for example, equipment defects or the number of cases per employee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Integration with ERP system Visma Business and time management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Reduce the number of systems by gathering all cases for support and service in one place in a common CRM database. 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5" name="Tekstfelt 23">
            <a:extLst>
              <a:ext uri="{FF2B5EF4-FFF2-40B4-BE49-F238E27FC236}">
                <a16:creationId xmlns:a16="http://schemas.microsoft.com/office/drawing/2014/main" id="{837511DC-117C-4023-AF22-AF0C58AA1965}"/>
              </a:ext>
            </a:extLst>
          </p:cNvPr>
          <p:cNvSpPr txBox="1"/>
          <p:nvPr/>
        </p:nvSpPr>
        <p:spPr>
          <a:xfrm>
            <a:off x="5934385" y="3922044"/>
            <a:ext cx="2750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Performance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KPI’s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sp>
        <p:nvSpPr>
          <p:cNvPr id="147" name="Tekstfelt 24">
            <a:extLst>
              <a:ext uri="{FF2B5EF4-FFF2-40B4-BE49-F238E27FC236}">
                <a16:creationId xmlns:a16="http://schemas.microsoft.com/office/drawing/2014/main" id="{0DC11272-CDD4-4CF3-807D-29C896F7F444}"/>
              </a:ext>
            </a:extLst>
          </p:cNvPr>
          <p:cNvSpPr txBox="1"/>
          <p:nvPr/>
        </p:nvSpPr>
        <p:spPr>
          <a:xfrm>
            <a:off x="5934385" y="1191576"/>
            <a:ext cx="2717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Description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solution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processes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9" name="Rektangel 25">
            <a:extLst>
              <a:ext uri="{FF2B5EF4-FFF2-40B4-BE49-F238E27FC236}">
                <a16:creationId xmlns:a16="http://schemas.microsoft.com/office/drawing/2014/main" id="{36849B35-16EB-4DE8-8680-6939CA1F12EE}"/>
              </a:ext>
            </a:extLst>
          </p:cNvPr>
          <p:cNvSpPr/>
          <p:nvPr/>
        </p:nvSpPr>
        <p:spPr>
          <a:xfrm>
            <a:off x="6034573" y="4186070"/>
            <a:ext cx="5681663" cy="880839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050">
                <a:solidFill>
                  <a:srgbClr val="2B2929"/>
                </a:solidFill>
                <a:latin typeface="Arial" panose="020B0604020202020204"/>
              </a:rPr>
              <a:t>Number of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Tickets / Requests resolved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Number of Requests per. category / Case Officer / Equipment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Response time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3" name="Trekant 29">
            <a:extLst>
              <a:ext uri="{FF2B5EF4-FFF2-40B4-BE49-F238E27FC236}">
                <a16:creationId xmlns:a16="http://schemas.microsoft.com/office/drawing/2014/main" id="{D9FAFF8F-9B4F-4F11-AA8A-592B4289494A}"/>
              </a:ext>
            </a:extLst>
          </p:cNvPr>
          <p:cNvSpPr/>
          <p:nvPr/>
        </p:nvSpPr>
        <p:spPr>
          <a:xfrm rot="5566579">
            <a:off x="5478912" y="2647749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ktangel 20">
            <a:extLst>
              <a:ext uri="{FF2B5EF4-FFF2-40B4-BE49-F238E27FC236}">
                <a16:creationId xmlns:a16="http://schemas.microsoft.com/office/drawing/2014/main" id="{A1F4902D-CC9A-4C6A-8B55-C8E763C2735D}"/>
              </a:ext>
            </a:extLst>
          </p:cNvPr>
          <p:cNvSpPr/>
          <p:nvPr/>
        </p:nvSpPr>
        <p:spPr>
          <a:xfrm>
            <a:off x="427381" y="4224541"/>
            <a:ext cx="4991516" cy="1942765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 capacity by streamlining the use of resources on service and support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Increased customer satisfaction through better insight and automated processes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Increased control of the customer base and data will streamline communication with customers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Common routines and processes will contribute to achieving growth goal by reducing risk and increasing efficiency.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kstfelt 23">
            <a:extLst>
              <a:ext uri="{FF2B5EF4-FFF2-40B4-BE49-F238E27FC236}">
                <a16:creationId xmlns:a16="http://schemas.microsoft.com/office/drawing/2014/main" id="{28630F68-263F-41D5-B90C-212F67DA4221}"/>
              </a:ext>
            </a:extLst>
          </p:cNvPr>
          <p:cNvSpPr txBox="1"/>
          <p:nvPr/>
        </p:nvSpPr>
        <p:spPr>
          <a:xfrm>
            <a:off x="401652" y="3947542"/>
            <a:ext cx="3110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Estimated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effect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implementation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ktangel 25">
            <a:extLst>
              <a:ext uri="{FF2B5EF4-FFF2-40B4-BE49-F238E27FC236}">
                <a16:creationId xmlns:a16="http://schemas.microsoft.com/office/drawing/2014/main" id="{B6A91C23-A7D2-4A19-9206-E6C41B4BEC02}"/>
              </a:ext>
            </a:extLst>
          </p:cNvPr>
          <p:cNvSpPr/>
          <p:nvPr/>
        </p:nvSpPr>
        <p:spPr>
          <a:xfrm>
            <a:off x="6034572" y="5394133"/>
            <a:ext cx="5681663" cy="773173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Project organization (resources allocated)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scope of the project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kstfelt 23">
            <a:extLst>
              <a:ext uri="{FF2B5EF4-FFF2-40B4-BE49-F238E27FC236}">
                <a16:creationId xmlns:a16="http://schemas.microsoft.com/office/drawing/2014/main" id="{6757AE79-265B-4328-A42B-73D245582FBE}"/>
              </a:ext>
            </a:extLst>
          </p:cNvPr>
          <p:cNvSpPr txBox="1"/>
          <p:nvPr/>
        </p:nvSpPr>
        <p:spPr>
          <a:xfrm>
            <a:off x="5934385" y="5117134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Risk</a:t>
            </a:r>
          </a:p>
        </p:txBody>
      </p:sp>
      <p:sp>
        <p:nvSpPr>
          <p:cNvPr id="20" name="Trekant 29">
            <a:extLst>
              <a:ext uri="{FF2B5EF4-FFF2-40B4-BE49-F238E27FC236}">
                <a16:creationId xmlns:a16="http://schemas.microsoft.com/office/drawing/2014/main" id="{9E2A53BB-CE6C-4877-A53C-70DC56C583CD}"/>
              </a:ext>
            </a:extLst>
          </p:cNvPr>
          <p:cNvSpPr/>
          <p:nvPr/>
        </p:nvSpPr>
        <p:spPr>
          <a:xfrm rot="10800000">
            <a:off x="8558899" y="3948809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rekant 29">
            <a:extLst>
              <a:ext uri="{FF2B5EF4-FFF2-40B4-BE49-F238E27FC236}">
                <a16:creationId xmlns:a16="http://schemas.microsoft.com/office/drawing/2014/main" id="{093EFAB5-304E-437D-87F4-5546616A3849}"/>
              </a:ext>
            </a:extLst>
          </p:cNvPr>
          <p:cNvSpPr/>
          <p:nvPr/>
        </p:nvSpPr>
        <p:spPr>
          <a:xfrm rot="16200000">
            <a:off x="5500153" y="5136567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rekant 29">
            <a:extLst>
              <a:ext uri="{FF2B5EF4-FFF2-40B4-BE49-F238E27FC236}">
                <a16:creationId xmlns:a16="http://schemas.microsoft.com/office/drawing/2014/main" id="{D0D1551C-57F8-4D5E-BA4B-F5D95B72DC0A}"/>
              </a:ext>
            </a:extLst>
          </p:cNvPr>
          <p:cNvSpPr/>
          <p:nvPr/>
        </p:nvSpPr>
        <p:spPr>
          <a:xfrm rot="10800000">
            <a:off x="8558900" y="5192435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93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>
            <a:extLst>
              <a:ext uri="{FF2B5EF4-FFF2-40B4-BE49-F238E27FC236}">
                <a16:creationId xmlns:a16="http://schemas.microsoft.com/office/drawing/2014/main" id="{9EBE4C86-75CB-4223-B0FB-4DCC4E65A06B}"/>
              </a:ext>
            </a:extLst>
          </p:cNvPr>
          <p:cNvSpPr txBox="1">
            <a:spLocks/>
          </p:cNvSpPr>
          <p:nvPr/>
        </p:nvSpPr>
        <p:spPr>
          <a:xfrm>
            <a:off x="427381" y="336556"/>
            <a:ext cx="10515600" cy="8519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Delivery from SuperOffice summarized</a:t>
            </a:r>
            <a:endParaRPr kumimoji="0" lang="nb-NO" sz="3600" b="1" i="0" u="none" strike="noStrike" kern="1200" cap="none" spc="0" normalizeH="0" baseline="0" noProof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9" name="Tekstfelt 19">
            <a:extLst>
              <a:ext uri="{FF2B5EF4-FFF2-40B4-BE49-F238E27FC236}">
                <a16:creationId xmlns:a16="http://schemas.microsoft.com/office/drawing/2014/main" id="{A810A341-87E0-42C1-A66A-7B5CFBA53775}"/>
              </a:ext>
            </a:extLst>
          </p:cNvPr>
          <p:cNvSpPr txBox="1"/>
          <p:nvPr/>
        </p:nvSpPr>
        <p:spPr>
          <a:xfrm>
            <a:off x="401652" y="1245054"/>
            <a:ext cx="2513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Main goal and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core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challenges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" name="Rektangel 20">
            <a:extLst>
              <a:ext uri="{FF2B5EF4-FFF2-40B4-BE49-F238E27FC236}">
                <a16:creationId xmlns:a16="http://schemas.microsoft.com/office/drawing/2014/main" id="{8BB9C533-C247-4B6A-B7DB-E96724C8CFF5}"/>
              </a:ext>
            </a:extLst>
          </p:cNvPr>
          <p:cNvSpPr/>
          <p:nvPr/>
        </p:nvSpPr>
        <p:spPr>
          <a:xfrm>
            <a:off x="427381" y="1527697"/>
            <a:ext cx="4991516" cy="2230268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 market share from 10-15% to 30% over 5 years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achieve this, you have to streamline </a:t>
            </a:r>
            <a:r>
              <a:rPr lang="en-US" sz="1050">
                <a:solidFill>
                  <a:srgbClr val="2B2929"/>
                </a:solidFill>
                <a:latin typeface="Arial" panose="020B0604020202020204"/>
              </a:rPr>
              <a:t>the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processes for service and support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Today you work in different systems which means that you work inefficiently and lack common routines, rules and processes when it comes to case management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" name="Rektangel 21">
            <a:extLst>
              <a:ext uri="{FF2B5EF4-FFF2-40B4-BE49-F238E27FC236}">
                <a16:creationId xmlns:a16="http://schemas.microsoft.com/office/drawing/2014/main" id="{543FF1D3-A1CA-489F-80FC-AA8D8E63EC66}"/>
              </a:ext>
            </a:extLst>
          </p:cNvPr>
          <p:cNvSpPr/>
          <p:nvPr/>
        </p:nvSpPr>
        <p:spPr>
          <a:xfrm>
            <a:off x="6034572" y="1531339"/>
            <a:ext cx="5681663" cy="2234511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5" name="Tekstfelt 23">
            <a:extLst>
              <a:ext uri="{FF2B5EF4-FFF2-40B4-BE49-F238E27FC236}">
                <a16:creationId xmlns:a16="http://schemas.microsoft.com/office/drawing/2014/main" id="{837511DC-117C-4023-AF22-AF0C58AA1965}"/>
              </a:ext>
            </a:extLst>
          </p:cNvPr>
          <p:cNvSpPr txBox="1"/>
          <p:nvPr/>
        </p:nvSpPr>
        <p:spPr>
          <a:xfrm>
            <a:off x="5934385" y="3922044"/>
            <a:ext cx="2750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Performance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KPI’s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sp>
        <p:nvSpPr>
          <p:cNvPr id="147" name="Tekstfelt 24">
            <a:extLst>
              <a:ext uri="{FF2B5EF4-FFF2-40B4-BE49-F238E27FC236}">
                <a16:creationId xmlns:a16="http://schemas.microsoft.com/office/drawing/2014/main" id="{0DC11272-CDD4-4CF3-807D-29C896F7F444}"/>
              </a:ext>
            </a:extLst>
          </p:cNvPr>
          <p:cNvSpPr txBox="1"/>
          <p:nvPr/>
        </p:nvSpPr>
        <p:spPr>
          <a:xfrm>
            <a:off x="5934385" y="1191576"/>
            <a:ext cx="2717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Description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solution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processes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9" name="Rektangel 25">
            <a:extLst>
              <a:ext uri="{FF2B5EF4-FFF2-40B4-BE49-F238E27FC236}">
                <a16:creationId xmlns:a16="http://schemas.microsoft.com/office/drawing/2014/main" id="{36849B35-16EB-4DE8-8680-6939CA1F12EE}"/>
              </a:ext>
            </a:extLst>
          </p:cNvPr>
          <p:cNvSpPr/>
          <p:nvPr/>
        </p:nvSpPr>
        <p:spPr>
          <a:xfrm>
            <a:off x="6034573" y="4186070"/>
            <a:ext cx="5681663" cy="880839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3" name="Trekant 29">
            <a:extLst>
              <a:ext uri="{FF2B5EF4-FFF2-40B4-BE49-F238E27FC236}">
                <a16:creationId xmlns:a16="http://schemas.microsoft.com/office/drawing/2014/main" id="{D9FAFF8F-9B4F-4F11-AA8A-592B4289494A}"/>
              </a:ext>
            </a:extLst>
          </p:cNvPr>
          <p:cNvSpPr/>
          <p:nvPr/>
        </p:nvSpPr>
        <p:spPr>
          <a:xfrm rot="5566579">
            <a:off x="5478912" y="2647749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ktangel 20">
            <a:extLst>
              <a:ext uri="{FF2B5EF4-FFF2-40B4-BE49-F238E27FC236}">
                <a16:creationId xmlns:a16="http://schemas.microsoft.com/office/drawing/2014/main" id="{A1F4902D-CC9A-4C6A-8B55-C8E763C2735D}"/>
              </a:ext>
            </a:extLst>
          </p:cNvPr>
          <p:cNvSpPr/>
          <p:nvPr/>
        </p:nvSpPr>
        <p:spPr>
          <a:xfrm>
            <a:off x="427381" y="4224541"/>
            <a:ext cx="4991516" cy="1942765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 capacity by streamlining the use of resources on service and support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Increased customer satisfaction through better insight and automated processes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Increased control of the customer base and data will streamline communication with customers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Common routines and processes will contribute to achieving growth goal by reducing risk and increasing efficiency.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kstfelt 23">
            <a:extLst>
              <a:ext uri="{FF2B5EF4-FFF2-40B4-BE49-F238E27FC236}">
                <a16:creationId xmlns:a16="http://schemas.microsoft.com/office/drawing/2014/main" id="{28630F68-263F-41D5-B90C-212F67DA4221}"/>
              </a:ext>
            </a:extLst>
          </p:cNvPr>
          <p:cNvSpPr txBox="1"/>
          <p:nvPr/>
        </p:nvSpPr>
        <p:spPr>
          <a:xfrm>
            <a:off x="401652" y="3947542"/>
            <a:ext cx="3110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Estimated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effect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implementation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ktangel 25">
            <a:extLst>
              <a:ext uri="{FF2B5EF4-FFF2-40B4-BE49-F238E27FC236}">
                <a16:creationId xmlns:a16="http://schemas.microsoft.com/office/drawing/2014/main" id="{B6A91C23-A7D2-4A19-9206-E6C41B4BEC02}"/>
              </a:ext>
            </a:extLst>
          </p:cNvPr>
          <p:cNvSpPr/>
          <p:nvPr/>
        </p:nvSpPr>
        <p:spPr>
          <a:xfrm>
            <a:off x="6034572" y="5394133"/>
            <a:ext cx="5681663" cy="773173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kstfelt 23">
            <a:extLst>
              <a:ext uri="{FF2B5EF4-FFF2-40B4-BE49-F238E27FC236}">
                <a16:creationId xmlns:a16="http://schemas.microsoft.com/office/drawing/2014/main" id="{6757AE79-265B-4328-A42B-73D245582FBE}"/>
              </a:ext>
            </a:extLst>
          </p:cNvPr>
          <p:cNvSpPr txBox="1"/>
          <p:nvPr/>
        </p:nvSpPr>
        <p:spPr>
          <a:xfrm>
            <a:off x="5934385" y="5117134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Risk</a:t>
            </a:r>
          </a:p>
        </p:txBody>
      </p:sp>
      <p:sp>
        <p:nvSpPr>
          <p:cNvPr id="20" name="Trekant 29">
            <a:extLst>
              <a:ext uri="{FF2B5EF4-FFF2-40B4-BE49-F238E27FC236}">
                <a16:creationId xmlns:a16="http://schemas.microsoft.com/office/drawing/2014/main" id="{9E2A53BB-CE6C-4877-A53C-70DC56C583CD}"/>
              </a:ext>
            </a:extLst>
          </p:cNvPr>
          <p:cNvSpPr/>
          <p:nvPr/>
        </p:nvSpPr>
        <p:spPr>
          <a:xfrm rot="10800000">
            <a:off x="8558899" y="3948809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rekant 29">
            <a:extLst>
              <a:ext uri="{FF2B5EF4-FFF2-40B4-BE49-F238E27FC236}">
                <a16:creationId xmlns:a16="http://schemas.microsoft.com/office/drawing/2014/main" id="{093EFAB5-304E-437D-87F4-5546616A3849}"/>
              </a:ext>
            </a:extLst>
          </p:cNvPr>
          <p:cNvSpPr/>
          <p:nvPr/>
        </p:nvSpPr>
        <p:spPr>
          <a:xfrm rot="16200000">
            <a:off x="5500153" y="5136567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rekant 29">
            <a:extLst>
              <a:ext uri="{FF2B5EF4-FFF2-40B4-BE49-F238E27FC236}">
                <a16:creationId xmlns:a16="http://schemas.microsoft.com/office/drawing/2014/main" id="{D0D1551C-57F8-4D5E-BA4B-F5D95B72DC0A}"/>
              </a:ext>
            </a:extLst>
          </p:cNvPr>
          <p:cNvSpPr/>
          <p:nvPr/>
        </p:nvSpPr>
        <p:spPr>
          <a:xfrm rot="10800000">
            <a:off x="8558900" y="5192435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28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3FAC2703-A174-4B65-919D-F6E09180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60" y="2573866"/>
            <a:ext cx="8854440" cy="428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E76245-A02F-4505-89BC-0763FB0E73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811900-7635-4A88-AD49-B8DF612EF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34" y="2229690"/>
            <a:ext cx="6895677" cy="851941"/>
          </a:xfrm>
        </p:spPr>
        <p:txBody>
          <a:bodyPr>
            <a:no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A CRM PARTNER THAT HELPS YOU GROW</a:t>
            </a:r>
            <a:br>
              <a:rPr lang="en-US" sz="6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2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29201FBA-2F02-415C-941D-32E22344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59" y="2406650"/>
            <a:ext cx="10287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D574313-ABE3-AD42-A375-F742988F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402353"/>
            <a:ext cx="10972223" cy="1859795"/>
          </a:xfrm>
        </p:spPr>
        <p:txBody>
          <a:bodyPr>
            <a:normAutofit/>
          </a:bodyPr>
          <a:lstStyle/>
          <a:p>
            <a:r>
              <a:rPr lang="en-GB" sz="4200"/>
              <a:t>How do you plan to grow your value?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D50C93-363B-EA49-AC44-249A480C9619}"/>
              </a:ext>
            </a:extLst>
          </p:cNvPr>
          <p:cNvCxnSpPr/>
          <p:nvPr/>
        </p:nvCxnSpPr>
        <p:spPr>
          <a:xfrm>
            <a:off x="1586753" y="5432612"/>
            <a:ext cx="90184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B9E850-DF27-554B-908F-E8AE1B5B2EA7}"/>
              </a:ext>
            </a:extLst>
          </p:cNvPr>
          <p:cNvCxnSpPr/>
          <p:nvPr/>
        </p:nvCxnSpPr>
        <p:spPr>
          <a:xfrm flipV="1">
            <a:off x="1586753" y="2411506"/>
            <a:ext cx="0" cy="30211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05919749-E529-5945-8E70-0E877966590C}"/>
              </a:ext>
            </a:extLst>
          </p:cNvPr>
          <p:cNvSpPr/>
          <p:nvPr/>
        </p:nvSpPr>
        <p:spPr>
          <a:xfrm>
            <a:off x="3721266" y="3244419"/>
            <a:ext cx="5183891" cy="149925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1" tIns="71991" rIns="71991" bIns="7199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/>
                <a:ea typeface="+mn-ea"/>
                <a:cs typeface="+mn-cs"/>
              </a:rPr>
              <a:t>Customer portfolio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76205E-C748-BB4E-8A98-91325904479E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2817283" y="3964405"/>
            <a:ext cx="841762" cy="0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5C29E7-B57C-1C4E-833D-27A9DFFE0F46}"/>
              </a:ext>
            </a:extLst>
          </p:cNvPr>
          <p:cNvCxnSpPr>
            <a:cxnSpLocks/>
          </p:cNvCxnSpPr>
          <p:nvPr/>
        </p:nvCxnSpPr>
        <p:spPr>
          <a:xfrm flipV="1">
            <a:off x="6313212" y="2567894"/>
            <a:ext cx="7417" cy="640900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CC672C-8228-9F4A-8778-D08F9F4BB4EA}"/>
              </a:ext>
            </a:extLst>
          </p:cNvPr>
          <p:cNvCxnSpPr>
            <a:cxnSpLocks/>
          </p:cNvCxnSpPr>
          <p:nvPr/>
        </p:nvCxnSpPr>
        <p:spPr>
          <a:xfrm flipH="1">
            <a:off x="6313216" y="4797632"/>
            <a:ext cx="4457" cy="601264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3DADA00-6016-9548-A63C-6B5914E5BAF3}"/>
              </a:ext>
            </a:extLst>
          </p:cNvPr>
          <p:cNvSpPr txBox="1"/>
          <p:nvPr/>
        </p:nvSpPr>
        <p:spPr>
          <a:xfrm>
            <a:off x="844550" y="1774652"/>
            <a:ext cx="1474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E233A9-3C47-FD46-913A-A9A87C1CD588}"/>
              </a:ext>
            </a:extLst>
          </p:cNvPr>
          <p:cNvSpPr txBox="1"/>
          <p:nvPr/>
        </p:nvSpPr>
        <p:spPr>
          <a:xfrm>
            <a:off x="10475122" y="5140224"/>
            <a:ext cx="149454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lifetime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9D6E19-EE14-3642-B043-F71147913013}"/>
              </a:ext>
            </a:extLst>
          </p:cNvPr>
          <p:cNvSpPr txBox="1"/>
          <p:nvPr/>
        </p:nvSpPr>
        <p:spPr>
          <a:xfrm>
            <a:off x="1550902" y="3672017"/>
            <a:ext cx="12663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 new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D85CC7-B2A7-6446-ACDD-6A6924661D13}"/>
              </a:ext>
            </a:extLst>
          </p:cNvPr>
          <p:cNvSpPr txBox="1"/>
          <p:nvPr/>
        </p:nvSpPr>
        <p:spPr>
          <a:xfrm>
            <a:off x="9545121" y="3701660"/>
            <a:ext cx="149454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006CF2-4BED-E243-A7AC-FEF54A2C0F44}"/>
              </a:ext>
            </a:extLst>
          </p:cNvPr>
          <p:cNvSpPr txBox="1"/>
          <p:nvPr/>
        </p:nvSpPr>
        <p:spPr>
          <a:xfrm>
            <a:off x="5302605" y="1983599"/>
            <a:ext cx="202120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Upsell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existing customer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1BF1F7-4018-9642-8744-119AA9F09653}"/>
              </a:ext>
            </a:extLst>
          </p:cNvPr>
          <p:cNvSpPr txBox="1"/>
          <p:nvPr/>
        </p:nvSpPr>
        <p:spPr>
          <a:xfrm>
            <a:off x="4869989" y="5641793"/>
            <a:ext cx="28864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Disengage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non-profitable customers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C8813F-03DB-AB4A-8DCD-06250613869C}"/>
              </a:ext>
            </a:extLst>
          </p:cNvPr>
          <p:cNvSpPr txBox="1"/>
          <p:nvPr/>
        </p:nvSpPr>
        <p:spPr>
          <a:xfrm>
            <a:off x="246229" y="6408924"/>
            <a:ext cx="2687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GB" sz="1100" b="0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MarkUp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Consulting
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C81703-32BE-4C99-994F-876A554BBC8E}"/>
              </a:ext>
            </a:extLst>
          </p:cNvPr>
          <p:cNvCxnSpPr>
            <a:cxnSpLocks/>
          </p:cNvCxnSpPr>
          <p:nvPr/>
        </p:nvCxnSpPr>
        <p:spPr>
          <a:xfrm flipH="1" flipV="1">
            <a:off x="8972369" y="3994047"/>
            <a:ext cx="836771" cy="1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29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75487-BF04-7847-A6BE-E4E0F7FC1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58893"/>
            <a:ext cx="4964382" cy="1321823"/>
          </a:xfrm>
        </p:spPr>
        <p:txBody>
          <a:bodyPr>
            <a:normAutofit fontScale="90000"/>
          </a:bodyPr>
          <a:lstStyle/>
          <a:p>
            <a:r>
              <a:rPr lang="nb-NO"/>
              <a:t>CRM </a:t>
            </a:r>
            <a:r>
              <a:rPr lang="nb-NO" err="1"/>
              <a:t>Success</a:t>
            </a:r>
            <a:r>
              <a:rPr lang="nb-NO"/>
              <a:t> </a:t>
            </a:r>
            <a:br>
              <a:rPr lang="nb-NO"/>
            </a:br>
            <a:r>
              <a:rPr lang="nb-NO" err="1"/>
              <a:t>demands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following</a:t>
            </a:r>
            <a:r>
              <a:rPr lang="nb-NO"/>
              <a:t>: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0C3E5-6A21-1B4A-8DB2-884548BF2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14669"/>
            <a:ext cx="4761294" cy="3125787"/>
          </a:xfrm>
        </p:spPr>
        <p:txBody>
          <a:bodyPr/>
          <a:lstStyle/>
          <a:p>
            <a:r>
              <a:rPr lang="en-US" dirty="0">
                <a:solidFill>
                  <a:srgbClr val="005E58"/>
                </a:solidFill>
              </a:rPr>
              <a:t>A clear ambition</a:t>
            </a:r>
          </a:p>
          <a:p>
            <a:r>
              <a:rPr lang="en-US" dirty="0">
                <a:solidFill>
                  <a:srgbClr val="005E58"/>
                </a:solidFill>
              </a:rPr>
              <a:t>Defined goals and KPIs</a:t>
            </a:r>
          </a:p>
          <a:p>
            <a:r>
              <a:rPr lang="en-US" dirty="0">
                <a:solidFill>
                  <a:srgbClr val="005E58"/>
                </a:solidFill>
              </a:rPr>
              <a:t>Defined work processes</a:t>
            </a:r>
          </a:p>
          <a:p>
            <a:r>
              <a:rPr lang="en-US" dirty="0">
                <a:solidFill>
                  <a:srgbClr val="005E58"/>
                </a:solidFill>
              </a:rPr>
              <a:t>Customer program and categorization</a:t>
            </a:r>
          </a:p>
          <a:p>
            <a:r>
              <a:rPr lang="en-US" dirty="0">
                <a:solidFill>
                  <a:srgbClr val="005E58"/>
                </a:solidFill>
              </a:rPr>
              <a:t>Ability to measure</a:t>
            </a:r>
          </a:p>
          <a:p>
            <a:r>
              <a:rPr lang="en-US" dirty="0">
                <a:solidFill>
                  <a:srgbClr val="005E58"/>
                </a:solidFill>
              </a:rPr>
              <a:t>Continuous follow-up and improvement</a:t>
            </a:r>
            <a:endParaRPr lang="en-NO" dirty="0">
              <a:solidFill>
                <a:srgbClr val="005E58"/>
              </a:solidFill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4A9F414-10F4-403E-BC9E-4FD8C0DF6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565" y="764730"/>
            <a:ext cx="5165651" cy="516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4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43" y="897280"/>
            <a:ext cx="3903649" cy="1859795"/>
          </a:xfrm>
        </p:spPr>
        <p:txBody>
          <a:bodyPr>
            <a:noAutofit/>
          </a:bodyPr>
          <a:lstStyle/>
          <a:p>
            <a:r>
              <a:rPr lang="de-DE" sz="23200">
                <a:latin typeface="+mj-lt"/>
              </a:rPr>
              <a:t>0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73038" y="1197837"/>
            <a:ext cx="6822332" cy="446232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400" b="1">
                <a:solidFill>
                  <a:srgbClr val="005E58"/>
                </a:solidFill>
              </a:rPr>
              <a:t>What is the goal of implementing CRM / SuperOffice?</a:t>
            </a:r>
            <a:br>
              <a:rPr lang="nb-NO" sz="2400" b="1">
                <a:solidFill>
                  <a:srgbClr val="005E58"/>
                </a:solidFill>
              </a:rPr>
            </a:br>
            <a:endParaRPr lang="de-DE" sz="2400" b="1">
              <a:solidFill>
                <a:srgbClr val="005E58"/>
              </a:solidFill>
            </a:endParaRPr>
          </a:p>
          <a:p>
            <a:pPr marL="514350" indent="-285750"/>
            <a:r>
              <a:rPr lang="en-US">
                <a:solidFill>
                  <a:srgbClr val="005E58"/>
                </a:solidFill>
              </a:rPr>
              <a:t>Uncover goals - what do you want to achieve?</a:t>
            </a:r>
            <a:endParaRPr lang="nb-NO">
              <a:solidFill>
                <a:srgbClr val="005E58"/>
              </a:solidFill>
            </a:endParaRPr>
          </a:p>
          <a:p>
            <a:pPr marL="514350" indent="-285750"/>
            <a:r>
              <a:rPr lang="en-US">
                <a:solidFill>
                  <a:srgbClr val="005E58"/>
                </a:solidFill>
              </a:rPr>
              <a:t>What effects do you want to realize?</a:t>
            </a:r>
            <a:endParaRPr lang="de-DE" sz="1800">
              <a:solidFill>
                <a:srgbClr val="005E5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2E684-CD8C-4730-ABB1-888D8A2288D2}"/>
              </a:ext>
            </a:extLst>
          </p:cNvPr>
          <p:cNvSpPr txBox="1"/>
          <p:nvPr/>
        </p:nvSpPr>
        <p:spPr>
          <a:xfrm>
            <a:off x="1214438" y="4039087"/>
            <a:ext cx="2903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GOAL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EF97B3-9593-4F4B-B07B-B5AC6BABB46B}"/>
              </a:ext>
            </a:extLst>
          </p:cNvPr>
          <p:cNvSpPr/>
          <p:nvPr/>
        </p:nvSpPr>
        <p:spPr>
          <a:xfrm>
            <a:off x="5145932" y="3912149"/>
            <a:ext cx="1997818" cy="19314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 Uncovered in meeting 1, if not must be done now</a:t>
            </a:r>
          </a:p>
        </p:txBody>
      </p:sp>
    </p:spTree>
    <p:extLst>
      <p:ext uri="{BB962C8B-B14F-4D97-AF65-F5344CB8AC3E}">
        <p14:creationId xmlns:p14="http://schemas.microsoft.com/office/powerpoint/2010/main" val="9638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132" y="884992"/>
            <a:ext cx="3348162" cy="1859795"/>
          </a:xfrm>
        </p:spPr>
        <p:txBody>
          <a:bodyPr>
            <a:noAutofit/>
          </a:bodyPr>
          <a:lstStyle/>
          <a:p>
            <a:r>
              <a:rPr lang="de-DE" sz="23200">
                <a:latin typeface="+mj-lt"/>
              </a:rPr>
              <a:t>1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3066" y="1197837"/>
            <a:ext cx="6187842" cy="4462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5E58"/>
                </a:solidFill>
              </a:rPr>
              <a:t>Which KPIs should be supported in SuperOffice CRM?</a:t>
            </a:r>
            <a:endParaRPr lang="de-DE" sz="2800" b="1" dirty="0">
              <a:solidFill>
                <a:srgbClr val="005E58"/>
              </a:solidFill>
            </a:endParaRPr>
          </a:p>
          <a:p>
            <a:pPr marL="0" indent="0">
              <a:buNone/>
            </a:pPr>
            <a:endParaRPr lang="nb-NO" sz="2400" dirty="0">
              <a:solidFill>
                <a:srgbClr val="005E58"/>
              </a:solidFill>
            </a:endParaRPr>
          </a:p>
          <a:p>
            <a:r>
              <a:rPr lang="en-US" sz="2400" dirty="0">
                <a:solidFill>
                  <a:srgbClr val="005E58"/>
                </a:solidFill>
              </a:rPr>
              <a:t>What ensures success in your team?</a:t>
            </a:r>
          </a:p>
          <a:p>
            <a:endParaRPr lang="en-US" sz="2400" dirty="0">
              <a:solidFill>
                <a:srgbClr val="005E58"/>
              </a:solidFill>
            </a:endParaRPr>
          </a:p>
          <a:p>
            <a:r>
              <a:rPr lang="en-US" sz="2400" dirty="0">
                <a:solidFill>
                  <a:srgbClr val="005E58"/>
                </a:solidFill>
              </a:rPr>
              <a:t>What do you need to measure to succeed?</a:t>
            </a:r>
            <a:endParaRPr lang="en-NO" sz="2400" dirty="0">
              <a:solidFill>
                <a:srgbClr val="005E58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11092" y="4089405"/>
            <a:ext cx="3932238" cy="1598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b="1" err="1">
                <a:solidFill>
                  <a:srgbClr val="005E58"/>
                </a:solidFill>
              </a:rPr>
              <a:t>KPI‘s</a:t>
            </a:r>
            <a:endParaRPr lang="de-DE" sz="4000" b="1">
              <a:solidFill>
                <a:srgbClr val="005E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6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5120665-57DF-C14D-B170-F3F27ABD7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1780" y="3797083"/>
            <a:ext cx="1574012" cy="1658319"/>
          </a:xfrm>
        </p:spPr>
        <p:txBody>
          <a:bodyPr>
            <a:normAutofit/>
          </a:bodyPr>
          <a:lstStyle/>
          <a:p>
            <a:r>
              <a:rPr lang="en-GB" sz="1000"/>
              <a:t>Categorisation</a:t>
            </a:r>
          </a:p>
          <a:p>
            <a:r>
              <a:rPr lang="en-GB" sz="1000"/>
              <a:t>Customer Profile</a:t>
            </a:r>
          </a:p>
          <a:p>
            <a:r>
              <a:rPr lang="en-GB" sz="1000"/>
              <a:t>Activities measured</a:t>
            </a:r>
          </a:p>
          <a:p>
            <a:r>
              <a:rPr lang="en-GB" sz="1000"/>
              <a:t>Forgotten customers</a:t>
            </a:r>
          </a:p>
          <a:p>
            <a:r>
              <a:rPr lang="en-GB" sz="1000"/>
              <a:t>NPS score</a:t>
            </a:r>
            <a:endParaRPr lang="en-NO" sz="100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406BC65-7B3C-E148-A923-D96EC859CE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NO"/>
              <a:t>Customer programs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0C4A4FB-E8C4-BE46-B034-06CA7C8B04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56424" y="3797083"/>
            <a:ext cx="1574012" cy="1658319"/>
          </a:xfrm>
        </p:spPr>
        <p:txBody>
          <a:bodyPr>
            <a:noAutofit/>
          </a:bodyPr>
          <a:lstStyle/>
          <a:p>
            <a:r>
              <a:rPr lang="en-GB" sz="1000"/>
              <a:t>Improve areas and flow between:</a:t>
            </a:r>
          </a:p>
          <a:p>
            <a:r>
              <a:rPr lang="en-GB" sz="1000"/>
              <a:t>Marketing, Sales and Service</a:t>
            </a:r>
          </a:p>
          <a:p>
            <a:r>
              <a:rPr lang="en-GB" sz="1000"/>
              <a:t>Automation: Campaigns, Consent, Self Service </a:t>
            </a:r>
          </a:p>
          <a:p>
            <a:r>
              <a:rPr lang="en-GB" sz="1000"/>
              <a:t>Enrichment: Chat, Forms, Scripts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59999A3-C2B4-C848-94B0-B926709E59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NO"/>
              <a:t>Customer journey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E5EDC62-B57B-7D4A-854F-F80DCC9759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31068" y="3797083"/>
            <a:ext cx="1513443" cy="1658319"/>
          </a:xfrm>
        </p:spPr>
        <p:txBody>
          <a:bodyPr>
            <a:normAutofit fontScale="62500" lnSpcReduction="20000"/>
          </a:bodyPr>
          <a:lstStyle/>
          <a:p>
            <a:r>
              <a:rPr lang="en-GB"/>
              <a:t>Mails sent</a:t>
            </a:r>
          </a:p>
          <a:p>
            <a:r>
              <a:rPr lang="en-GB"/>
              <a:t>Opening rate</a:t>
            </a:r>
          </a:p>
          <a:p>
            <a:r>
              <a:rPr lang="en-GB"/>
              <a:t>Click Through Rate (CTR)</a:t>
            </a:r>
          </a:p>
          <a:p>
            <a:r>
              <a:rPr lang="en-GB"/>
              <a:t>Bounce</a:t>
            </a:r>
          </a:p>
          <a:p>
            <a:r>
              <a:rPr lang="en-GB"/>
              <a:t>Incoming leads</a:t>
            </a:r>
          </a:p>
          <a:p>
            <a:r>
              <a:rPr lang="en-GB" err="1"/>
              <a:t>Convertions</a:t>
            </a:r>
            <a:r>
              <a:rPr lang="en-GB"/>
              <a:t> to sale ($)</a:t>
            </a:r>
          </a:p>
          <a:p>
            <a:endParaRPr lang="en-GB"/>
          </a:p>
          <a:p>
            <a:endParaRPr lang="en-NO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58CF366-3913-1D42-A381-802B498ECC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NO"/>
              <a:t>Marketing metrics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76B6E-4BA7-9746-B23D-8B6402EE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O" sz="3200"/>
              <a:t>Every CRM success starts with a clear ambition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3990DD9-365C-424F-912B-833D3F44AF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05712" y="3797083"/>
            <a:ext cx="1574012" cy="1658319"/>
          </a:xfrm>
        </p:spPr>
        <p:txBody>
          <a:bodyPr>
            <a:noAutofit/>
          </a:bodyPr>
          <a:lstStyle/>
          <a:p>
            <a:r>
              <a:rPr lang="en-GB" sz="1000"/>
              <a:t>Average sale ($)</a:t>
            </a:r>
          </a:p>
          <a:p>
            <a:r>
              <a:rPr lang="en-GB" sz="1000"/>
              <a:t>Quotes / Offers sent</a:t>
            </a:r>
          </a:p>
          <a:p>
            <a:r>
              <a:rPr lang="en-GB" sz="1000"/>
              <a:t>Quotes won / lost</a:t>
            </a:r>
          </a:p>
          <a:p>
            <a:r>
              <a:rPr lang="en-GB" sz="1000"/>
              <a:t>Win / Loss review (competitors / reason)</a:t>
            </a:r>
          </a:p>
          <a:p>
            <a:r>
              <a:rPr lang="en-GB" sz="1000"/>
              <a:t>Pipeline Management</a:t>
            </a:r>
          </a:p>
          <a:p>
            <a:r>
              <a:rPr lang="en-GB" sz="1000"/>
              <a:t>Number of Activities</a:t>
            </a:r>
          </a:p>
          <a:p>
            <a:endParaRPr lang="en-GB" sz="1000"/>
          </a:p>
          <a:p>
            <a:endParaRPr lang="en-NO" sz="100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37F100-20D0-2145-9FD8-CBE1E915B4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NO"/>
              <a:t>Sales metrics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259FE1-2FF3-4C4B-BDBB-6044E64ECE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86672" y="3797083"/>
            <a:ext cx="1823548" cy="1658319"/>
          </a:xfrm>
        </p:spPr>
        <p:txBody>
          <a:bodyPr>
            <a:noAutofit/>
          </a:bodyPr>
          <a:lstStyle/>
          <a:p>
            <a:r>
              <a:rPr lang="en-GB" sz="1000"/>
              <a:t>Number of incoming tickets</a:t>
            </a:r>
          </a:p>
          <a:p>
            <a:r>
              <a:rPr lang="en-GB" sz="1000"/>
              <a:t>Number of tickets solved</a:t>
            </a:r>
          </a:p>
          <a:p>
            <a:r>
              <a:rPr lang="en-GB" sz="1000"/>
              <a:t>Tickets by category/ agent </a:t>
            </a:r>
          </a:p>
          <a:p>
            <a:r>
              <a:rPr lang="en-GB" sz="1000"/>
              <a:t>Time to Answer</a:t>
            </a:r>
          </a:p>
          <a:p>
            <a:r>
              <a:rPr lang="en-GB" sz="1000"/>
              <a:t>Time to Close</a:t>
            </a:r>
          </a:p>
          <a:p>
            <a:r>
              <a:rPr lang="en-GB" sz="1000"/>
              <a:t>FAQ’s used</a:t>
            </a:r>
          </a:p>
          <a:p>
            <a:endParaRPr lang="en-GB" sz="1000"/>
          </a:p>
          <a:p>
            <a:endParaRPr lang="en-NO" sz="100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14DA509-6525-B84F-8282-FC86EBE701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86672" y="2775078"/>
            <a:ext cx="1574012" cy="861646"/>
          </a:xfrm>
        </p:spPr>
        <p:txBody>
          <a:bodyPr/>
          <a:lstStyle/>
          <a:p>
            <a:r>
              <a:rPr lang="en-NO"/>
              <a:t>Service metrics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5C2379-C3AA-A14B-AA65-B0AB7C7D049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NO"/>
              <a:t>Here are some key success areas we develop with our customers</a:t>
            </a:r>
          </a:p>
        </p:txBody>
      </p:sp>
    </p:spTree>
    <p:extLst>
      <p:ext uri="{BB962C8B-B14F-4D97-AF65-F5344CB8AC3E}">
        <p14:creationId xmlns:p14="http://schemas.microsoft.com/office/powerpoint/2010/main" val="88171307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and deviders ">
  <a:themeElements>
    <a:clrScheme name="Custom 2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slides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1a1f531-661f-433a-b5ec-e7d9245dcde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5D2C64548F24AB915C89519EA3FE7" ma:contentTypeVersion="14" ma:contentTypeDescription="Create a new document." ma:contentTypeScope="" ma:versionID="dca80074355a98b50450c6a7afdd7ce6">
  <xsd:schema xmlns:xsd="http://www.w3.org/2001/XMLSchema" xmlns:xs="http://www.w3.org/2001/XMLSchema" xmlns:p="http://schemas.microsoft.com/office/2006/metadata/properties" xmlns:ns2="f1a1f531-661f-433a-b5ec-e7d9245dcde3" xmlns:ns3="3b75e6a8-7114-4008-bcfa-64b153f4bae5" targetNamespace="http://schemas.microsoft.com/office/2006/metadata/properties" ma:root="true" ma:fieldsID="60f4b04dd53735f6023a37e2cc912c94" ns2:_="" ns3:_="">
    <xsd:import namespace="f1a1f531-661f-433a-b5ec-e7d9245dcde3"/>
    <xsd:import namespace="3b75e6a8-7114-4008-bcfa-64b153f4ba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_Flow_SignoffStatu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1f531-661f-433a-b5ec-e7d9245dcd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_Flow_SignoffStatus" ma:index="17" nillable="true" ma:displayName="Sign-off status" ma:internalName="_x0024_Resources_x003a_core_x002c_Signoff_Status_x003b_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5e6a8-7114-4008-bcfa-64b153f4bae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27964C-B0AA-4360-9F3A-7F3DB46E0EE8}">
  <ds:schemaRefs>
    <ds:schemaRef ds:uri="907e36dc-805b-4892-9fa2-99910abda76f"/>
    <ds:schemaRef ds:uri="c3b4bb0d-1157-48e9-9128-fd88f5e2895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1a1f531-661f-433a-b5ec-e7d9245dcde3"/>
  </ds:schemaRefs>
</ds:datastoreItem>
</file>

<file path=customXml/itemProps2.xml><?xml version="1.0" encoding="utf-8"?>
<ds:datastoreItem xmlns:ds="http://schemas.openxmlformats.org/officeDocument/2006/customXml" ds:itemID="{AB35DAC1-2D44-465B-8A36-95FECE739D3D}"/>
</file>

<file path=customXml/itemProps3.xml><?xml version="1.0" encoding="utf-8"?>
<ds:datastoreItem xmlns:ds="http://schemas.openxmlformats.org/officeDocument/2006/customXml" ds:itemID="{9531FDFE-2C41-450F-9697-5423D14687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2325</Words>
  <Application>Microsoft Office PowerPoint</Application>
  <PresentationFormat>Widescreen</PresentationFormat>
  <Paragraphs>462</Paragraphs>
  <Slides>28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Lato</vt:lpstr>
      <vt:lpstr>Proxima Nova</vt:lpstr>
      <vt:lpstr>Times New Roman</vt:lpstr>
      <vt:lpstr>Title slides and deviders </vt:lpstr>
      <vt:lpstr>Content slides</vt:lpstr>
      <vt:lpstr>End slides </vt:lpstr>
      <vt:lpstr>DESCRIPTION OF SOLUTION</vt:lpstr>
      <vt:lpstr>The process ahead</vt:lpstr>
      <vt:lpstr>PowerPoint Presentation</vt:lpstr>
      <vt:lpstr>A CRM PARTNER THAT HELPS YOU GROW </vt:lpstr>
      <vt:lpstr>How do you plan to grow your value?</vt:lpstr>
      <vt:lpstr>CRM Success  demands the following:</vt:lpstr>
      <vt:lpstr>0</vt:lpstr>
      <vt:lpstr>1</vt:lpstr>
      <vt:lpstr>Every CRM success starts with a clear ambition</vt:lpstr>
      <vt:lpstr>Description KPI‘s</vt:lpstr>
      <vt:lpstr>2</vt:lpstr>
      <vt:lpstr>Process description Marketing</vt:lpstr>
      <vt:lpstr>Process description Sales</vt:lpstr>
      <vt:lpstr>Process description Service</vt:lpstr>
      <vt:lpstr>Process description Customer Program</vt:lpstr>
      <vt:lpstr>Reports - Decision</vt:lpstr>
      <vt:lpstr>3</vt:lpstr>
      <vt:lpstr>Interfaces / Integrations</vt:lpstr>
      <vt:lpstr>4</vt:lpstr>
      <vt:lpstr>Import of customer data</vt:lpstr>
      <vt:lpstr>5</vt:lpstr>
      <vt:lpstr>Risk</vt:lpstr>
      <vt:lpstr>6</vt:lpstr>
      <vt:lpstr>SuperOffice Implementation Method (SIM) PHASES/STAGES</vt:lpstr>
      <vt:lpstr>Groups of users and add-ons</vt:lpstr>
      <vt:lpstr>The process ahead</vt:lpstr>
      <vt:lpstr>Let us book the necessary activities now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Pernille Anderson</dc:creator>
  <cp:lastModifiedBy>Cathrine Mula Davis</cp:lastModifiedBy>
  <cp:revision>32</cp:revision>
  <dcterms:created xsi:type="dcterms:W3CDTF">2020-03-26T10:04:33Z</dcterms:created>
  <dcterms:modified xsi:type="dcterms:W3CDTF">2021-09-02T12:20:50Z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0x0101007D55D2C64548F24AB915C89519EA3FE7</vt:lpwstr>
  </property>
</Properties>
</file>