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  <p:sldMasterId id="2147483658" r:id="rId5"/>
    <p:sldMasterId id="2147483694" r:id="rId6"/>
  </p:sldMasterIdLst>
  <p:notesMasterIdLst>
    <p:notesMasterId r:id="rId35"/>
  </p:notesMasterIdLst>
  <p:handoutMasterIdLst>
    <p:handoutMasterId r:id="rId36"/>
  </p:handoutMasterIdLst>
  <p:sldIdLst>
    <p:sldId id="378" r:id="rId7"/>
    <p:sldId id="1731651364" r:id="rId8"/>
    <p:sldId id="1731651277" r:id="rId9"/>
    <p:sldId id="1731651279" r:id="rId10"/>
    <p:sldId id="304" r:id="rId11"/>
    <p:sldId id="381" r:id="rId12"/>
    <p:sldId id="1731651081" r:id="rId13"/>
    <p:sldId id="1731651078" r:id="rId14"/>
    <p:sldId id="317" r:id="rId15"/>
    <p:sldId id="321" r:id="rId16"/>
    <p:sldId id="1731651077" r:id="rId17"/>
    <p:sldId id="1731651079" r:id="rId18"/>
    <p:sldId id="384" r:id="rId19"/>
    <p:sldId id="385" r:id="rId20"/>
    <p:sldId id="386" r:id="rId21"/>
    <p:sldId id="331" r:id="rId22"/>
    <p:sldId id="1731651066" r:id="rId23"/>
    <p:sldId id="325" r:id="rId24"/>
    <p:sldId id="1731651068" r:id="rId25"/>
    <p:sldId id="1731651069" r:id="rId26"/>
    <p:sldId id="1731651082" r:id="rId27"/>
    <p:sldId id="1731651085" r:id="rId28"/>
    <p:sldId id="1731651075" r:id="rId29"/>
    <p:sldId id="1731651363" r:id="rId30"/>
    <p:sldId id="335" r:id="rId31"/>
    <p:sldId id="1731651365" r:id="rId32"/>
    <p:sldId id="1731651087" r:id="rId33"/>
    <p:sldId id="1731651278" r:id="rId34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4DE"/>
    <a:srgbClr val="005E58"/>
    <a:srgbClr val="30B494"/>
    <a:srgbClr val="D5450D"/>
    <a:srgbClr val="FC8A5E"/>
    <a:srgbClr val="FC8B5F"/>
    <a:srgbClr val="F2F8F6"/>
    <a:srgbClr val="EF7545"/>
    <a:srgbClr val="2B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404F9-EB90-4EB7-A763-90EBE6DE8609}" v="1" dt="2021-09-02T12:16:17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535" autoAdjust="0"/>
  </p:normalViewPr>
  <p:slideViewPr>
    <p:cSldViewPr snapToGrid="0">
      <p:cViewPr varScale="1">
        <p:scale>
          <a:sx n="62" d="100"/>
          <a:sy n="62" d="100"/>
        </p:scale>
        <p:origin x="24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F0B6F7-0082-3F47-B387-1F73D43552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8899A-1E59-3C44-B1E6-557E58BDE8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D9BB7-A811-BE41-AE11-0B79F13BE891}" type="datetimeFigureOut">
              <a:rPr lang="en-DK" smtClean="0"/>
              <a:t>09/10/2021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CF029-3D30-4449-BE6F-0ACB109194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75169-B32A-1441-A8D8-99B3A3447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283E-6473-6F40-9885-94B3D19B344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6230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00B6-13B0-AE42-9976-6CE2AC9F1105}" type="datetimeFigureOut">
              <a:rPr lang="en-NO" smtClean="0"/>
              <a:t>09/10/2021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1D8F5-F81D-C84A-98C1-750C41B6CE4F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1267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uperoffice.com/appstor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nline.superoffice.com/appstore/infobridge-software-b-v-/synchronizer-for-superoffice" TargetMode="External"/><Relationship Id="rId5" Type="http://schemas.openxmlformats.org/officeDocument/2006/relationships/hyperlink" Target="https://online.superoffice.com/appstore/superoffice-as/superoffice-for-outlook" TargetMode="External"/><Relationship Id="rId4" Type="http://schemas.openxmlformats.org/officeDocument/2006/relationships/hyperlink" Target="https://online.superoffice.com/appstore/superoffice-as/office-365-integration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8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16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2979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App-Store: </a:t>
            </a:r>
            <a:r>
              <a:rPr lang="de-DE" dirty="0">
                <a:hlinkClick r:id="rId3"/>
              </a:rPr>
              <a:t>https://online.superoffice.com/appstore</a:t>
            </a:r>
            <a:endParaRPr lang="de-DE" dirty="0"/>
          </a:p>
          <a:p>
            <a:r>
              <a:rPr lang="de-DE" dirty="0"/>
              <a:t>Office-</a:t>
            </a:r>
            <a:r>
              <a:rPr lang="de-DE" dirty="0" err="1"/>
              <a:t>Integrasjon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https://online.superoffice.com/appstore/superoffice-as/office-365-integration</a:t>
            </a:r>
            <a:endParaRPr lang="de-DE" dirty="0"/>
          </a:p>
          <a:p>
            <a:r>
              <a:rPr lang="de-DE" dirty="0"/>
              <a:t>Outlook-Integration: </a:t>
            </a:r>
            <a:r>
              <a:rPr lang="de-DE" dirty="0">
                <a:hlinkClick r:id="rId5"/>
              </a:rPr>
              <a:t>https://online.superoffice.com/appstore/superoffice-as/superoffice-for-outlook</a:t>
            </a:r>
            <a:endParaRPr lang="de-DE" dirty="0"/>
          </a:p>
          <a:p>
            <a:r>
              <a:rPr lang="de-DE" dirty="0"/>
              <a:t>Kalender-</a:t>
            </a:r>
            <a:r>
              <a:rPr lang="de-DE" dirty="0" err="1"/>
              <a:t>Sync</a:t>
            </a:r>
            <a:r>
              <a:rPr lang="de-DE" dirty="0"/>
              <a:t>: </a:t>
            </a:r>
            <a:r>
              <a:rPr lang="de-DE" dirty="0">
                <a:hlinkClick r:id="rId6"/>
              </a:rPr>
              <a:t>https://online.superoffice.com/appstore/infobridge-software-b-v-/synchronizer-for-superoffice</a:t>
            </a:r>
            <a:endParaRPr lang="de-DE" dirty="0"/>
          </a:p>
          <a:p>
            <a:endParaRPr lang="en-US" dirty="0"/>
          </a:p>
          <a:p>
            <a:r>
              <a:rPr lang="en-US" u="sng" dirty="0"/>
              <a:t>Updated formatting by increasing font </a:t>
            </a:r>
            <a:r>
              <a:rPr lang="en-US" u="sng" dirty="0" err="1"/>
              <a:t>sizt</a:t>
            </a:r>
            <a:r>
              <a:rPr lang="en-US" u="sng" dirty="0"/>
              <a:t> to 28 on the line “Which systems should SuperOffice be integrated with?”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39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Updated formatting by increasing font size to 28 of “Initial import of customer data”  - also added a missing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44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formatting and spelling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648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851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/>
              <a:t>Konkretisering av faser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93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Updated slide to reflect new products.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25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22925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60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97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0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u="sng" dirty="0">
                <a:solidFill>
                  <a:srgbClr val="000000"/>
                </a:solidFill>
                <a:effectLst/>
              </a:rPr>
              <a:t>Updated: We do not just want to sell you software but be your partner that helps you to grow and succeed with your CRM investment. </a:t>
            </a:r>
          </a:p>
          <a:p>
            <a:pPr rtl="0"/>
            <a:endParaRPr lang="en-US" dirty="0">
              <a:solidFill>
                <a:srgbClr val="000000"/>
              </a:solidFill>
              <a:effectLst/>
            </a:endParaRPr>
          </a:p>
          <a:p>
            <a:pPr rtl="0"/>
            <a:r>
              <a:rPr lang="en-US" dirty="0">
                <a:solidFill>
                  <a:srgbClr val="000000"/>
                </a:solidFill>
                <a:effectLst/>
              </a:rPr>
              <a:t>Success with CRM does not depend on the software, but on how the CRM-provider helps you to translate your CRM-ambition, challenge you to be pragmatic, help you focus on supporting the processes and ensures that your people are involved and onboarded. </a:t>
            </a:r>
          </a:p>
          <a:p>
            <a:pPr rtl="0"/>
            <a:endParaRPr lang="en-US" u="sng" dirty="0">
              <a:solidFill>
                <a:srgbClr val="000000"/>
              </a:solidFill>
              <a:effectLst/>
            </a:endParaRPr>
          </a:p>
          <a:p>
            <a:pPr rtl="0"/>
            <a:r>
              <a:rPr lang="en-US" u="sng" dirty="0">
                <a:solidFill>
                  <a:srgbClr val="000000"/>
                </a:solidFill>
                <a:effectLst/>
              </a:rPr>
              <a:t>And this is the focus of today – how we can ensure your success… </a:t>
            </a:r>
            <a:r>
              <a:rPr lang="en-US" dirty="0">
                <a:solidFill>
                  <a:srgbClr val="000000"/>
                </a:solidFill>
                <a:effectLst/>
              </a:rPr>
              <a:t>CLICK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2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>
                    <a:lumMod val="75000"/>
                  </a:schemeClr>
                </a:solidFill>
              </a:rPr>
              <a:t>… In terms of customers, their value is measured in how much they buy from you and for how long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>
                    <a:lumMod val="75000"/>
                  </a:schemeClr>
                </a:solidFill>
              </a:rPr>
              <a:t>No matter what your strategy is, whether you sell to new or existing customers, customers must be recruited .. and retained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>
                    <a:lumMod val="75000"/>
                  </a:schemeClr>
                </a:solidFill>
              </a:rPr>
              <a:t>You must eventually prioritize; you choose to invest in the customers who have the greatest potential and disengage with those not profitable for you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9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u="sng" dirty="0" err="1"/>
              <a:t>Updated</a:t>
            </a:r>
            <a:r>
              <a:rPr lang="nb-NO" u="sng" dirty="0"/>
              <a:t>: So, </a:t>
            </a:r>
            <a:r>
              <a:rPr lang="nb-NO" u="sng" dirty="0" err="1"/>
              <a:t>let’s</a:t>
            </a:r>
            <a:r>
              <a:rPr lang="nb-NO" u="sng" dirty="0"/>
              <a:t> </a:t>
            </a:r>
            <a:r>
              <a:rPr lang="nb-NO" u="sng" dirty="0" err="1"/>
              <a:t>look</a:t>
            </a:r>
            <a:r>
              <a:rPr lang="nb-NO" u="sng" dirty="0"/>
              <a:t> at </a:t>
            </a:r>
            <a:r>
              <a:rPr lang="nb-NO" u="sng" dirty="0" err="1"/>
              <a:t>the</a:t>
            </a:r>
            <a:r>
              <a:rPr lang="nb-NO" u="sng" dirty="0"/>
              <a:t> </a:t>
            </a:r>
            <a:r>
              <a:rPr lang="nb-NO" u="sng" dirty="0" err="1"/>
              <a:t>nitty-gritty</a:t>
            </a:r>
            <a:r>
              <a:rPr lang="nb-NO" u="sng" dirty="0"/>
              <a:t>. </a:t>
            </a:r>
            <a:r>
              <a:rPr lang="nb-NO" u="sng" dirty="0">
                <a:sym typeface="Wingdings" panose="05000000000000000000" pitchFamily="2" charset="2"/>
              </a:rPr>
              <a:t> As </a:t>
            </a:r>
            <a:r>
              <a:rPr lang="nb-NO" u="sng" dirty="0" err="1">
                <a:sym typeface="Wingdings" panose="05000000000000000000" pitchFamily="2" charset="2"/>
              </a:rPr>
              <a:t>culture</a:t>
            </a:r>
            <a:r>
              <a:rPr lang="nb-NO" u="sng" dirty="0">
                <a:sym typeface="Wingdings" panose="05000000000000000000" pitchFamily="2" charset="2"/>
              </a:rPr>
              <a:t> is not </a:t>
            </a:r>
            <a:r>
              <a:rPr lang="nb-NO" u="sng" dirty="0" err="1">
                <a:sym typeface="Wingdings" panose="05000000000000000000" pitchFamily="2" charset="2"/>
              </a:rPr>
              <a:t>built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on</a:t>
            </a:r>
            <a:r>
              <a:rPr lang="nb-NO" u="sng" dirty="0">
                <a:sym typeface="Wingdings" panose="05000000000000000000" pitchFamily="2" charset="2"/>
              </a:rPr>
              <a:t> a summers or </a:t>
            </a:r>
            <a:r>
              <a:rPr lang="nb-NO" u="sng" dirty="0" err="1">
                <a:sym typeface="Wingdings" panose="05000000000000000000" pitchFamily="2" charset="2"/>
              </a:rPr>
              <a:t>christmas</a:t>
            </a:r>
            <a:r>
              <a:rPr lang="nb-NO" u="sng" dirty="0">
                <a:sym typeface="Wingdings" panose="05000000000000000000" pitchFamily="2" charset="2"/>
              </a:rPr>
              <a:t> party or a kick-</a:t>
            </a:r>
            <a:r>
              <a:rPr lang="nb-NO" u="sng" dirty="0" err="1">
                <a:sym typeface="Wingdings" panose="05000000000000000000" pitchFamily="2" charset="2"/>
              </a:rPr>
              <a:t>off</a:t>
            </a:r>
            <a:r>
              <a:rPr lang="nb-NO" u="sng" dirty="0">
                <a:sym typeface="Wingdings" panose="05000000000000000000" pitchFamily="2" charset="2"/>
              </a:rPr>
              <a:t>, </a:t>
            </a:r>
          </a:p>
          <a:p>
            <a:endParaRPr lang="nb-NO" u="sng" dirty="0">
              <a:sym typeface="Wingdings" panose="05000000000000000000" pitchFamily="2" charset="2"/>
            </a:endParaRPr>
          </a:p>
          <a:p>
            <a:r>
              <a:rPr lang="nb-NO" u="sng" dirty="0" err="1">
                <a:sym typeface="Wingdings" panose="05000000000000000000" pitchFamily="2" charset="2"/>
              </a:rPr>
              <a:t>Instead</a:t>
            </a:r>
            <a:r>
              <a:rPr lang="nb-NO" u="sng" dirty="0">
                <a:sym typeface="Wingdings" panose="05000000000000000000" pitchFamily="2" charset="2"/>
              </a:rPr>
              <a:t>, it is </a:t>
            </a:r>
            <a:r>
              <a:rPr lang="nb-NO" u="sng" dirty="0" err="1">
                <a:sym typeface="Wingdings" panose="05000000000000000000" pitchFamily="2" charset="2"/>
              </a:rPr>
              <a:t>built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through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your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u="sng" dirty="0" err="1">
                <a:sym typeface="Wingdings" panose="05000000000000000000" pitchFamily="2" charset="2"/>
              </a:rPr>
              <a:t>defined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processes</a:t>
            </a:r>
            <a:r>
              <a:rPr lang="nb-NO" u="sng" dirty="0">
                <a:sym typeface="Wingdings" panose="05000000000000000000" pitchFamily="2" charset="2"/>
              </a:rPr>
              <a:t> and </a:t>
            </a:r>
            <a:r>
              <a:rPr lang="nb-NO" u="sng" dirty="0" err="1">
                <a:sym typeface="Wingdings" panose="05000000000000000000" pitchFamily="2" charset="2"/>
              </a:rPr>
              <a:t>the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routines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that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secure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your</a:t>
            </a:r>
            <a:r>
              <a:rPr lang="nb-NO" u="sng" dirty="0">
                <a:sym typeface="Wingdings" panose="05000000000000000000" pitchFamily="2" charset="2"/>
              </a:rPr>
              <a:t> teams </a:t>
            </a:r>
            <a:r>
              <a:rPr lang="nb-NO" u="sng" dirty="0" err="1">
                <a:sym typeface="Wingdings" panose="05000000000000000000" pitchFamily="2" charset="2"/>
              </a:rPr>
              <a:t>doing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the</a:t>
            </a:r>
            <a:r>
              <a:rPr lang="nb-NO" u="sng" dirty="0">
                <a:sym typeface="Wingdings" panose="05000000000000000000" pitchFamily="2" charset="2"/>
              </a:rPr>
              <a:t> right </a:t>
            </a:r>
            <a:r>
              <a:rPr lang="nb-NO" u="sng" dirty="0" err="1">
                <a:sym typeface="Wingdings" panose="05000000000000000000" pitchFamily="2" charset="2"/>
              </a:rPr>
              <a:t>things</a:t>
            </a:r>
            <a:r>
              <a:rPr lang="nb-NO" u="sng" dirty="0">
                <a:sym typeface="Wingdings" panose="05000000000000000000" pitchFamily="2" charset="2"/>
              </a:rPr>
              <a:t> over time – </a:t>
            </a:r>
            <a:r>
              <a:rPr lang="nb-NO" u="sng" dirty="0" err="1">
                <a:sym typeface="Wingdings" panose="05000000000000000000" pitchFamily="2" charset="2"/>
              </a:rPr>
              <a:t>what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measure</a:t>
            </a:r>
            <a:endParaRPr lang="nb-NO" u="sng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u="sng" dirty="0" err="1">
                <a:sym typeface="Wingdings" panose="05000000000000000000" pitchFamily="2" charset="2"/>
              </a:rPr>
              <a:t>Which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builds</a:t>
            </a:r>
            <a:r>
              <a:rPr lang="nb-NO" u="sng" dirty="0">
                <a:sym typeface="Wingdings" panose="05000000000000000000" pitchFamily="2" charset="2"/>
              </a:rPr>
              <a:t> and </a:t>
            </a:r>
            <a:r>
              <a:rPr lang="nb-NO" u="sng" dirty="0" err="1">
                <a:sym typeface="Wingdings" panose="05000000000000000000" pitchFamily="2" charset="2"/>
              </a:rPr>
              <a:t>sustain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behaviour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want</a:t>
            </a:r>
            <a:r>
              <a:rPr lang="nb-NO" u="sng" dirty="0">
                <a:sym typeface="Wingdings" panose="05000000000000000000" pitchFamily="2" charset="2"/>
              </a:rPr>
              <a:t> in </a:t>
            </a:r>
            <a:r>
              <a:rPr lang="nb-NO" u="sng" dirty="0" err="1">
                <a:sym typeface="Wingdings" panose="05000000000000000000" pitchFamily="2" charset="2"/>
              </a:rPr>
              <a:t>your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company</a:t>
            </a:r>
            <a:r>
              <a:rPr lang="nb-NO" u="sng" dirty="0">
                <a:sym typeface="Wingdings" panose="05000000000000000000" pitchFamily="2" charset="2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u="sng" dirty="0" err="1">
                <a:sym typeface="Wingdings" panose="05000000000000000000" pitchFamily="2" charset="2"/>
              </a:rPr>
              <a:t>Which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again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influences</a:t>
            </a:r>
            <a:r>
              <a:rPr lang="nb-NO" u="sng" dirty="0">
                <a:sym typeface="Wingdings" panose="05000000000000000000" pitchFamily="2" charset="2"/>
              </a:rPr>
              <a:t> (as </a:t>
            </a:r>
            <a:r>
              <a:rPr lang="nb-NO" u="sng" dirty="0" err="1">
                <a:sym typeface="Wingdings" panose="05000000000000000000" pitchFamily="2" charset="2"/>
              </a:rPr>
              <a:t>well</a:t>
            </a:r>
            <a:r>
              <a:rPr lang="nb-NO" u="sng" dirty="0">
                <a:sym typeface="Wingdings" panose="05000000000000000000" pitchFamily="2" charset="2"/>
              </a:rPr>
              <a:t> as </a:t>
            </a:r>
            <a:r>
              <a:rPr lang="nb-NO" u="sng" dirty="0" err="1">
                <a:sym typeface="Wingdings" panose="05000000000000000000" pitchFamily="2" charset="2"/>
              </a:rPr>
              <a:t>are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influenced</a:t>
            </a:r>
            <a:r>
              <a:rPr lang="nb-NO" u="sng" dirty="0">
                <a:sym typeface="Wingdings" panose="05000000000000000000" pitchFamily="2" charset="2"/>
              </a:rPr>
              <a:t> by) </a:t>
            </a:r>
            <a:r>
              <a:rPr lang="nb-NO" u="sng" dirty="0" err="1">
                <a:sym typeface="Wingdings" panose="05000000000000000000" pitchFamily="2" charset="2"/>
              </a:rPr>
              <a:t>attitudes</a:t>
            </a:r>
            <a:r>
              <a:rPr lang="nb-NO" u="sng" dirty="0">
                <a:sym typeface="Wingdings" panose="05000000000000000000" pitchFamily="2" charset="2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u="sng" dirty="0">
                <a:sym typeface="Wingdings" panose="05000000000000000000" pitchFamily="2" charset="2"/>
              </a:rPr>
              <a:t>And </a:t>
            </a:r>
            <a:r>
              <a:rPr lang="nb-NO" u="sng" dirty="0" err="1">
                <a:sym typeface="Wingdings" panose="05000000000000000000" pitchFamily="2" charset="2"/>
              </a:rPr>
              <a:t>these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are</a:t>
            </a:r>
            <a:r>
              <a:rPr lang="nb-NO" u="sng" dirty="0">
                <a:sym typeface="Wingdings" panose="05000000000000000000" pitchFamily="2" charset="2"/>
              </a:rPr>
              <a:t> elements </a:t>
            </a:r>
            <a:r>
              <a:rPr lang="nb-NO" u="sng" dirty="0" err="1">
                <a:sym typeface="Wingdings" panose="05000000000000000000" pitchFamily="2" charset="2"/>
              </a:rPr>
              <a:t>that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culminates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your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company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culture</a:t>
            </a:r>
            <a:endParaRPr lang="nb-NO" u="sng" dirty="0">
              <a:sym typeface="Wingdings" panose="05000000000000000000" pitchFamily="2" charset="2"/>
            </a:endParaRPr>
          </a:p>
          <a:p>
            <a:endParaRPr lang="nb-NO" u="sng" dirty="0">
              <a:sym typeface="Wingdings" panose="05000000000000000000" pitchFamily="2" charset="2"/>
            </a:endParaRPr>
          </a:p>
          <a:p>
            <a:r>
              <a:rPr lang="nb-NO" u="sng" dirty="0" err="1">
                <a:sym typeface="Wingdings" panose="05000000000000000000" pitchFamily="2" charset="2"/>
              </a:rPr>
              <a:t>Which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means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that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if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</a:t>
            </a:r>
            <a:r>
              <a:rPr lang="nb-NO" u="sng" dirty="0">
                <a:sym typeface="Wingdings" panose="05000000000000000000" pitchFamily="2" charset="2"/>
              </a:rPr>
              <a:t> break </a:t>
            </a:r>
            <a:r>
              <a:rPr lang="nb-NO" u="sng" dirty="0" err="1">
                <a:sym typeface="Wingdings" panose="05000000000000000000" pitchFamily="2" charset="2"/>
              </a:rPr>
              <a:t>this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down</a:t>
            </a:r>
            <a:r>
              <a:rPr lang="nb-NO" u="sng" dirty="0">
                <a:sym typeface="Wingdings" panose="05000000000000000000" pitchFamily="2" charset="2"/>
              </a:rPr>
              <a:t> – to CRM </a:t>
            </a:r>
            <a:r>
              <a:rPr lang="nb-NO" u="sng" dirty="0" err="1">
                <a:sym typeface="Wingdings" panose="05000000000000000000" pitchFamily="2" charset="2"/>
              </a:rPr>
              <a:t>success</a:t>
            </a:r>
            <a:r>
              <a:rPr lang="nb-NO" u="sng" dirty="0">
                <a:sym typeface="Wingdings" panose="05000000000000000000" pitchFamily="2" charset="2"/>
              </a:rPr>
              <a:t> is </a:t>
            </a:r>
            <a:r>
              <a:rPr lang="nb-NO" u="sng" dirty="0" err="1">
                <a:sym typeface="Wingdings" panose="05000000000000000000" pitchFamily="2" charset="2"/>
              </a:rPr>
              <a:t>about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supporting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your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culture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that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allow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</a:t>
            </a:r>
            <a:r>
              <a:rPr lang="nb-NO" u="sng" dirty="0">
                <a:sym typeface="Wingdings" panose="05000000000000000000" pitchFamily="2" charset="2"/>
              </a:rPr>
              <a:t> to </a:t>
            </a:r>
            <a:r>
              <a:rPr lang="nb-NO" u="sng" dirty="0" err="1">
                <a:sym typeface="Wingdings" panose="05000000000000000000" pitchFamily="2" charset="2"/>
              </a:rPr>
              <a:t>nurture</a:t>
            </a:r>
            <a:r>
              <a:rPr lang="nb-NO" u="sng" dirty="0">
                <a:sym typeface="Wingdings" panose="05000000000000000000" pitchFamily="2" charset="2"/>
              </a:rPr>
              <a:t> and </a:t>
            </a:r>
            <a:r>
              <a:rPr lang="nb-NO" u="sng" dirty="0" err="1">
                <a:sym typeface="Wingdings" panose="05000000000000000000" pitchFamily="2" charset="2"/>
              </a:rPr>
              <a:t>build</a:t>
            </a:r>
            <a:r>
              <a:rPr lang="nb-NO" u="sng" dirty="0">
                <a:sym typeface="Wingdings" panose="05000000000000000000" pitchFamily="2" charset="2"/>
              </a:rPr>
              <a:t> profitable relationships. </a:t>
            </a:r>
          </a:p>
          <a:p>
            <a:endParaRPr lang="nb-NO" u="sng" dirty="0">
              <a:sym typeface="Wingdings" panose="05000000000000000000" pitchFamily="2" charset="2"/>
            </a:endParaRPr>
          </a:p>
          <a:p>
            <a:r>
              <a:rPr lang="nb-NO" u="sng" dirty="0">
                <a:sym typeface="Wingdings" panose="05000000000000000000" pitchFamily="2" charset="2"/>
              </a:rPr>
              <a:t>And </a:t>
            </a:r>
            <a:r>
              <a:rPr lang="nb-NO" u="sng" dirty="0" err="1">
                <a:sym typeface="Wingdings" panose="05000000000000000000" pitchFamily="2" charset="2"/>
              </a:rPr>
              <a:t>we</a:t>
            </a:r>
            <a:r>
              <a:rPr lang="nb-NO" u="sng" dirty="0">
                <a:sym typeface="Wingdings" panose="05000000000000000000" pitchFamily="2" charset="2"/>
              </a:rPr>
              <a:t> like to break it </a:t>
            </a:r>
            <a:r>
              <a:rPr lang="nb-NO" u="sng" dirty="0" err="1">
                <a:sym typeface="Wingdings" panose="05000000000000000000" pitchFamily="2" charset="2"/>
              </a:rPr>
              <a:t>down</a:t>
            </a:r>
            <a:r>
              <a:rPr lang="nb-NO" u="sng" dirty="0">
                <a:sym typeface="Wingdings" panose="05000000000000000000" pitchFamily="2" charset="2"/>
              </a:rPr>
              <a:t> and </a:t>
            </a:r>
            <a:r>
              <a:rPr lang="nb-NO" u="sng" dirty="0" err="1">
                <a:sym typeface="Wingdings" panose="05000000000000000000" pitchFamily="2" charset="2"/>
              </a:rPr>
              <a:t>discuss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these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points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here</a:t>
            </a:r>
            <a:r>
              <a:rPr lang="nb-NO" u="sng" dirty="0">
                <a:sym typeface="Wingdings" panose="05000000000000000000" pitchFamily="2" charset="2"/>
              </a:rPr>
              <a:t> in more </a:t>
            </a:r>
            <a:r>
              <a:rPr lang="nb-NO" u="sng" dirty="0" err="1">
                <a:sym typeface="Wingdings" panose="05000000000000000000" pitchFamily="2" charset="2"/>
              </a:rPr>
              <a:t>details</a:t>
            </a:r>
            <a:r>
              <a:rPr lang="nb-NO" u="sng" dirty="0">
                <a:sym typeface="Wingdings" panose="05000000000000000000" pitchFamily="2" charset="2"/>
              </a:rPr>
              <a:t>: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53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Updated formatting increased font size to 28 for the line “ Which KPIs should be supporting in SuperOffice CRM?”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874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36026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formatting, increase font size to 28 on “Which processes should be supporting in SuperOffice CRM?”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11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3841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8533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82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4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191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28471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39544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5353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7863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42743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7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99533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281702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5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46618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03010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966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43677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064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46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423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24820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079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8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24689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30277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99702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667990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52867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25910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87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40272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00340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0949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46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56847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791098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974688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3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End slide with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CC66F556-04C9-EE4E-B9CC-E582828EE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51B260-3B9B-5241-A760-D853214DD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6" y="5782621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 noProof="0"/>
              <a:t>Your email or thanks note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54800BF-41A1-6646-B39F-1F31FFE52E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0195" y="2084472"/>
            <a:ext cx="5451608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02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End slide 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51B260-3B9B-5241-A760-D853214DD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 noProof="0"/>
              <a:t>Your email or thanks note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54800BF-41A1-6646-B39F-1F31FFE52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195" y="2331389"/>
            <a:ext cx="5451608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3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/>
              <a:t>Your ema</a:t>
            </a:r>
            <a:r>
              <a:rPr lang="en-US" noProof="0" err="1"/>
              <a:t>il</a:t>
            </a:r>
            <a:r>
              <a:rPr lang="en-US" noProof="0"/>
              <a:t> </a:t>
            </a:r>
            <a:r>
              <a:rPr lang="en-US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21167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5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159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20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9" r:id="rId5"/>
    <p:sldLayoutId id="2147483718" r:id="rId6"/>
    <p:sldLayoutId id="2147483715" r:id="rId7"/>
    <p:sldLayoutId id="2147483716" r:id="rId8"/>
    <p:sldLayoutId id="2147483717" r:id="rId9"/>
    <p:sldLayoutId id="2147483731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706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21" r:id="rId2"/>
    <p:sldLayoutId id="2147483720" r:id="rId3"/>
    <p:sldLayoutId id="2147483662" r:id="rId4"/>
    <p:sldLayoutId id="2147483663" r:id="rId5"/>
    <p:sldLayoutId id="2147483665" r:id="rId6"/>
    <p:sldLayoutId id="2147483691" r:id="rId7"/>
    <p:sldLayoutId id="2147483666" r:id="rId8"/>
    <p:sldLayoutId id="2147483673" r:id="rId9"/>
    <p:sldLayoutId id="2147483674" r:id="rId10"/>
    <p:sldLayoutId id="2147483667" r:id="rId11"/>
    <p:sldLayoutId id="2147483676" r:id="rId12"/>
    <p:sldLayoutId id="2147483677" r:id="rId13"/>
    <p:sldLayoutId id="2147483722" r:id="rId14"/>
    <p:sldLayoutId id="2147483679" r:id="rId15"/>
    <p:sldLayoutId id="2147483680" r:id="rId16"/>
    <p:sldLayoutId id="2147483723" r:id="rId17"/>
    <p:sldLayoutId id="2147483733" r:id="rId18"/>
    <p:sldLayoutId id="2147483681" r:id="rId19"/>
    <p:sldLayoutId id="2147483682" r:id="rId20"/>
    <p:sldLayoutId id="2147483683" r:id="rId21"/>
    <p:sldLayoutId id="2147483684" r:id="rId22"/>
    <p:sldLayoutId id="214748367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85" r:id="rId29"/>
    <p:sldLayoutId id="2147483692" r:id="rId30"/>
    <p:sldLayoutId id="2147483693" r:id="rId31"/>
    <p:sldLayoutId id="2147483736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6EC3F1-D682-0748-B446-F4D23993D4F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FC57DF-F311-4246-8982-48FA6C915768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4A51B-FAC4-B645-B516-05C89185E4D1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FED67-4D3B-714E-A097-A2BFBF9056CD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35B52-3BE2-0941-B0D7-076CBED500FD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75E5A7-9EF0-284E-999B-6BF3841D62B5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F843A-0A3D-4549-9192-97CC64258899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A366B-93D7-3040-83D4-920C620B4160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67D64-1167-674B-A56F-0631EA9B72C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EE735-30BC-4444-B538-28148A76082D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FAF33-6635-044F-9B7B-431E6CB14CE0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26E807-2D84-004E-8587-C8F95FED147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A6582-E0B8-3847-9364-FEA7F5A45BF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1CEB5E-3727-5C4C-98F7-4CE9FBEFDF69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4B1285-D46E-AD45-8F1C-321C951F4C27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AF3F29-B545-484E-B07D-D4C4B376CCA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792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6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9335-0B0A-476C-AB0D-64E67EF7D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DESCRIPTION OF 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49DCA-AA19-4F4D-AE61-EB7A227F5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SuperOffice CRM</a:t>
            </a:r>
          </a:p>
        </p:txBody>
      </p:sp>
    </p:spTree>
    <p:extLst>
      <p:ext uri="{BB962C8B-B14F-4D97-AF65-F5344CB8AC3E}">
        <p14:creationId xmlns:p14="http://schemas.microsoft.com/office/powerpoint/2010/main" val="129504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Beschrijving</a:t>
            </a:r>
            <a:r>
              <a:rPr lang="de-DE" dirty="0"/>
              <a:t> </a:t>
            </a:r>
            <a:r>
              <a:rPr lang="de-DE" dirty="0" err="1"/>
              <a:t>KPI‘s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/>
          </a:p>
          <a:p>
            <a:r>
              <a:rPr lang="de-DE"/>
              <a:t>KPI 1:</a:t>
            </a:r>
          </a:p>
          <a:p>
            <a:endParaRPr lang="de-DE"/>
          </a:p>
          <a:p>
            <a:r>
              <a:rPr lang="de-DE"/>
              <a:t>KPI 2:</a:t>
            </a:r>
          </a:p>
          <a:p>
            <a:endParaRPr lang="de-DE"/>
          </a:p>
          <a:p>
            <a:r>
              <a:rPr lang="de-DE"/>
              <a:t>KPI 3:</a:t>
            </a:r>
          </a:p>
          <a:p>
            <a:endParaRPr lang="de-DE"/>
          </a:p>
          <a:p>
            <a:r>
              <a:rPr lang="de-DE"/>
              <a:t>KPI 4:</a:t>
            </a:r>
          </a:p>
        </p:txBody>
      </p:sp>
    </p:spTree>
    <p:extLst>
      <p:ext uri="{BB962C8B-B14F-4D97-AF65-F5344CB8AC3E}">
        <p14:creationId xmlns:p14="http://schemas.microsoft.com/office/powerpoint/2010/main" val="222697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36" y="781230"/>
            <a:ext cx="3522827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2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0563" y="799378"/>
            <a:ext cx="6863580" cy="5277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err="1">
                <a:solidFill>
                  <a:srgbClr val="005E58"/>
                </a:solidFill>
              </a:rPr>
              <a:t>Welke</a:t>
            </a:r>
            <a:r>
              <a:rPr lang="en-GB" sz="2800" b="1" dirty="0">
                <a:solidFill>
                  <a:srgbClr val="005E58"/>
                </a:solidFill>
              </a:rPr>
              <a:t> </a:t>
            </a:r>
            <a:r>
              <a:rPr lang="en-GB" sz="2800" b="1" dirty="0" err="1">
                <a:solidFill>
                  <a:srgbClr val="005E58"/>
                </a:solidFill>
              </a:rPr>
              <a:t>processen</a:t>
            </a:r>
            <a:r>
              <a:rPr lang="en-GB" sz="2800" b="1" dirty="0">
                <a:solidFill>
                  <a:srgbClr val="005E58"/>
                </a:solidFill>
              </a:rPr>
              <a:t> </a:t>
            </a:r>
            <a:r>
              <a:rPr lang="en-GB" sz="2800" b="1" dirty="0" err="1">
                <a:solidFill>
                  <a:srgbClr val="005E58"/>
                </a:solidFill>
              </a:rPr>
              <a:t>moeten</a:t>
            </a:r>
            <a:r>
              <a:rPr lang="en-GB" sz="2800" b="1" dirty="0">
                <a:solidFill>
                  <a:srgbClr val="005E58"/>
                </a:solidFill>
              </a:rPr>
              <a:t> </a:t>
            </a:r>
            <a:r>
              <a:rPr lang="en-GB" sz="2800" b="1" dirty="0" err="1">
                <a:solidFill>
                  <a:srgbClr val="005E58"/>
                </a:solidFill>
              </a:rPr>
              <a:t>worden</a:t>
            </a:r>
            <a:r>
              <a:rPr lang="en-GB" sz="2800" b="1" dirty="0">
                <a:solidFill>
                  <a:srgbClr val="005E58"/>
                </a:solidFill>
              </a:rPr>
              <a:t> </a:t>
            </a:r>
            <a:r>
              <a:rPr lang="en-GB" sz="2800" b="1" dirty="0" err="1">
                <a:solidFill>
                  <a:srgbClr val="005E58"/>
                </a:solidFill>
              </a:rPr>
              <a:t>ingericht</a:t>
            </a:r>
            <a:r>
              <a:rPr lang="en-GB" sz="2800" b="1" dirty="0">
                <a:solidFill>
                  <a:srgbClr val="005E58"/>
                </a:solidFill>
              </a:rPr>
              <a:t> in SuperOffice</a:t>
            </a:r>
            <a:endParaRPr lang="de-DE" sz="2800" b="1" dirty="0">
              <a:solidFill>
                <a:srgbClr val="005E58"/>
              </a:solidFill>
            </a:endParaRPr>
          </a:p>
          <a:p>
            <a:pPr marL="0" indent="0">
              <a:buNone/>
            </a:pPr>
            <a:br>
              <a:rPr lang="nb-NO" sz="1900" dirty="0">
                <a:solidFill>
                  <a:srgbClr val="005E58"/>
                </a:solidFill>
              </a:rPr>
            </a:br>
            <a:endParaRPr lang="nb-NO" sz="19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900" b="1" dirty="0">
                <a:solidFill>
                  <a:srgbClr val="005E58"/>
                </a:solidFill>
              </a:rPr>
              <a:t>Marketing </a:t>
            </a:r>
            <a:r>
              <a:rPr lang="de-DE" sz="1900" b="1" dirty="0" err="1">
                <a:solidFill>
                  <a:srgbClr val="005E58"/>
                </a:solidFill>
              </a:rPr>
              <a:t>proces</a:t>
            </a:r>
            <a:br>
              <a:rPr lang="de-DE" sz="1900" b="1" dirty="0">
                <a:solidFill>
                  <a:srgbClr val="005E58"/>
                </a:solidFill>
              </a:rPr>
            </a:br>
            <a:r>
              <a:rPr lang="de-DE" sz="1600" dirty="0">
                <a:solidFill>
                  <a:srgbClr val="005E58"/>
                </a:solidFill>
              </a:rPr>
              <a:t>(</a:t>
            </a:r>
            <a:r>
              <a:rPr lang="de-DE" sz="1600" dirty="0" err="1">
                <a:solidFill>
                  <a:srgbClr val="005E58"/>
                </a:solidFill>
              </a:rPr>
              <a:t>Campagnes</a:t>
            </a:r>
            <a:r>
              <a:rPr lang="de-DE" sz="1600" dirty="0">
                <a:solidFill>
                  <a:srgbClr val="005E58"/>
                </a:solidFill>
              </a:rPr>
              <a:t>, Mailings, Formulieren, Chat.)</a:t>
            </a:r>
          </a:p>
          <a:p>
            <a:pPr marL="285750" lvl="0" indent="-285750"/>
            <a:r>
              <a:rPr lang="de-DE" sz="1900" b="1" dirty="0" err="1">
                <a:solidFill>
                  <a:srgbClr val="005E58"/>
                </a:solidFill>
              </a:rPr>
              <a:t>Verkoop</a:t>
            </a:r>
            <a:r>
              <a:rPr lang="de-DE" sz="1900" b="1" dirty="0">
                <a:solidFill>
                  <a:srgbClr val="005E58"/>
                </a:solidFill>
              </a:rPr>
              <a:t> </a:t>
            </a:r>
            <a:r>
              <a:rPr lang="de-DE" sz="1900" b="1" dirty="0" err="1">
                <a:solidFill>
                  <a:srgbClr val="005E58"/>
                </a:solidFill>
              </a:rPr>
              <a:t>proces</a:t>
            </a:r>
            <a:br>
              <a:rPr lang="de-DE" sz="1900" b="1" dirty="0">
                <a:solidFill>
                  <a:srgbClr val="005E58"/>
                </a:solidFill>
              </a:rPr>
            </a:br>
            <a:r>
              <a:rPr lang="de-DE" sz="1600" dirty="0">
                <a:solidFill>
                  <a:srgbClr val="005E58"/>
                </a:solidFill>
              </a:rPr>
              <a:t>(</a:t>
            </a:r>
            <a:r>
              <a:rPr lang="de-DE" sz="1600" dirty="0" err="1">
                <a:solidFill>
                  <a:srgbClr val="005E58"/>
                </a:solidFill>
              </a:rPr>
              <a:t>Acquistie</a:t>
            </a:r>
            <a:r>
              <a:rPr lang="de-DE" sz="1600" dirty="0">
                <a:solidFill>
                  <a:srgbClr val="005E58"/>
                </a:solidFill>
              </a:rPr>
              <a:t>, </a:t>
            </a:r>
            <a:r>
              <a:rPr lang="de-DE" sz="1600" dirty="0" err="1">
                <a:solidFill>
                  <a:srgbClr val="005E58"/>
                </a:solidFill>
              </a:rPr>
              <a:t>Leadopvolging</a:t>
            </a:r>
            <a:r>
              <a:rPr lang="de-DE" sz="1600" dirty="0">
                <a:solidFill>
                  <a:srgbClr val="005E58"/>
                </a:solidFill>
              </a:rPr>
              <a:t>, Offerte </a:t>
            </a:r>
            <a:r>
              <a:rPr lang="de-DE" sz="1600" dirty="0" err="1">
                <a:solidFill>
                  <a:srgbClr val="005E58"/>
                </a:solidFill>
              </a:rPr>
              <a:t>aanvragen</a:t>
            </a:r>
            <a:r>
              <a:rPr lang="de-DE" sz="1600" dirty="0">
                <a:solidFill>
                  <a:srgbClr val="005E58"/>
                </a:solidFill>
              </a:rPr>
              <a:t>, </a:t>
            </a:r>
            <a:r>
              <a:rPr lang="de-DE" sz="1600" dirty="0" err="1">
                <a:solidFill>
                  <a:srgbClr val="005E58"/>
                </a:solidFill>
              </a:rPr>
              <a:t>Opvolging</a:t>
            </a:r>
            <a:r>
              <a:rPr lang="de-DE" sz="1600" dirty="0">
                <a:solidFill>
                  <a:srgbClr val="005E58"/>
                </a:solidFill>
              </a:rPr>
              <a:t>.)</a:t>
            </a:r>
          </a:p>
          <a:p>
            <a:pPr marL="285750" indent="-285750"/>
            <a:r>
              <a:rPr lang="de-DE" sz="1900" b="1" dirty="0">
                <a:solidFill>
                  <a:srgbClr val="005E58"/>
                </a:solidFill>
              </a:rPr>
              <a:t>Service </a:t>
            </a:r>
            <a:r>
              <a:rPr lang="de-DE" sz="1900" b="1" dirty="0" err="1">
                <a:solidFill>
                  <a:srgbClr val="005E58"/>
                </a:solidFill>
              </a:rPr>
              <a:t>proces</a:t>
            </a:r>
            <a:br>
              <a:rPr lang="de-DE" sz="1900" b="1" dirty="0">
                <a:solidFill>
                  <a:srgbClr val="005E58"/>
                </a:solidFill>
              </a:rPr>
            </a:br>
            <a:r>
              <a:rPr lang="de-DE" sz="1600" dirty="0">
                <a:solidFill>
                  <a:srgbClr val="005E58"/>
                </a:solidFill>
              </a:rPr>
              <a:t>(</a:t>
            </a:r>
            <a:r>
              <a:rPr lang="de-DE" sz="1600" dirty="0" err="1">
                <a:solidFill>
                  <a:srgbClr val="005E58"/>
                </a:solidFill>
              </a:rPr>
              <a:t>Aanvragen</a:t>
            </a:r>
            <a:r>
              <a:rPr lang="de-DE" sz="1600" dirty="0">
                <a:solidFill>
                  <a:srgbClr val="005E58"/>
                </a:solidFill>
              </a:rPr>
              <a:t>, </a:t>
            </a:r>
            <a:r>
              <a:rPr lang="de-DE" sz="1600" dirty="0" err="1">
                <a:solidFill>
                  <a:srgbClr val="005E58"/>
                </a:solidFill>
              </a:rPr>
              <a:t>Klachten</a:t>
            </a:r>
            <a:r>
              <a:rPr lang="de-DE" sz="1600" dirty="0">
                <a:solidFill>
                  <a:srgbClr val="005E58"/>
                </a:solidFill>
              </a:rPr>
              <a:t>, </a:t>
            </a:r>
            <a:r>
              <a:rPr lang="de-DE" sz="1600" dirty="0" err="1">
                <a:solidFill>
                  <a:srgbClr val="005E58"/>
                </a:solidFill>
              </a:rPr>
              <a:t>Onderhoud</a:t>
            </a:r>
            <a:r>
              <a:rPr lang="de-DE" sz="1600" dirty="0">
                <a:solidFill>
                  <a:srgbClr val="005E58"/>
                </a:solidFill>
              </a:rPr>
              <a:t>, Field Service.)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900" b="1" dirty="0">
                <a:solidFill>
                  <a:srgbClr val="005E58"/>
                </a:solidFill>
              </a:rPr>
              <a:t>Prioriteiten / aandachtspunten en mogelijkheden van een gefaseerde opbouw</a:t>
            </a:r>
            <a:endParaRPr lang="de-DE" sz="19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03567" y="3840233"/>
            <a:ext cx="3938729" cy="2236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dirty="0">
                <a:solidFill>
                  <a:srgbClr val="005E58"/>
                </a:solidFill>
              </a:rPr>
              <a:t>PROCESSEN</a:t>
            </a:r>
          </a:p>
        </p:txBody>
      </p:sp>
    </p:spTree>
    <p:extLst>
      <p:ext uri="{BB962C8B-B14F-4D97-AF65-F5344CB8AC3E}">
        <p14:creationId xmlns:p14="http://schemas.microsoft.com/office/powerpoint/2010/main" val="155383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</a:t>
            </a:r>
            <a:r>
              <a:rPr lang="de-DE" dirty="0"/>
              <a:t> </a:t>
            </a:r>
            <a:r>
              <a:rPr lang="de-DE" dirty="0" err="1"/>
              <a:t>beschrijving</a:t>
            </a:r>
            <a:r>
              <a:rPr lang="de-DE" dirty="0"/>
              <a:t> Marketing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Inbound?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Outbound?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Chat?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Forms?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FD5F35-76F6-4063-8FDC-625A5AC41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-842481"/>
            <a:ext cx="281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7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5A4B3DC-54E6-4975-BFED-A202CA76A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59" y="2406650"/>
            <a:ext cx="10287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</a:t>
            </a:r>
            <a:r>
              <a:rPr lang="de-DE" dirty="0"/>
              <a:t> </a:t>
            </a:r>
            <a:r>
              <a:rPr lang="de-DE" dirty="0" err="1"/>
              <a:t>beschrijving</a:t>
            </a:r>
            <a:r>
              <a:rPr lang="de-DE" dirty="0"/>
              <a:t> Sales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Sales </a:t>
            </a:r>
            <a:r>
              <a:rPr lang="de-DE" sz="1800" dirty="0" err="1"/>
              <a:t>gids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Project </a:t>
            </a:r>
            <a:r>
              <a:rPr lang="de-DE" sz="1800" dirty="0" err="1"/>
              <a:t>gids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Quote?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Rapportage</a:t>
            </a:r>
            <a:r>
              <a:rPr lang="de-DE" sz="1800" dirty="0"/>
              <a:t>; </a:t>
            </a:r>
            <a:r>
              <a:rPr lang="de-DE" sz="1800" dirty="0" err="1"/>
              <a:t>Selections</a:t>
            </a:r>
            <a:r>
              <a:rPr lang="de-DE" sz="1800" dirty="0"/>
              <a:t>, Dashboard, BI-</a:t>
            </a:r>
            <a:r>
              <a:rPr lang="de-DE" sz="1800" dirty="0" err="1"/>
              <a:t>oplossing</a:t>
            </a:r>
            <a:r>
              <a:rPr lang="de-DE" sz="1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886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</a:t>
            </a:r>
            <a:r>
              <a:rPr lang="de-DE" dirty="0"/>
              <a:t> </a:t>
            </a:r>
            <a:r>
              <a:rPr lang="de-DE" dirty="0" err="1"/>
              <a:t>beschrijving</a:t>
            </a:r>
            <a:r>
              <a:rPr lang="de-DE" dirty="0"/>
              <a:t> Service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Customer Center?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Automation?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Rapportage</a:t>
            </a:r>
            <a:r>
              <a:rPr lang="de-DE" sz="1800" dirty="0"/>
              <a:t>; </a:t>
            </a:r>
            <a:r>
              <a:rPr lang="de-DE" sz="1800" dirty="0" err="1"/>
              <a:t>Selections</a:t>
            </a:r>
            <a:r>
              <a:rPr lang="de-DE" sz="1800" dirty="0"/>
              <a:t>, Dashboard, BI-</a:t>
            </a:r>
            <a:r>
              <a:rPr lang="de-DE" sz="1800" dirty="0" err="1"/>
              <a:t>oplossing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D0D00-F7FD-47FD-92D6-DA5B5C32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42" y="2293507"/>
            <a:ext cx="3835831" cy="38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8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Proces</a:t>
            </a:r>
            <a:r>
              <a:rPr lang="de-DE" dirty="0"/>
              <a:t> </a:t>
            </a:r>
            <a:r>
              <a:rPr lang="de-DE" dirty="0" err="1"/>
              <a:t>beschrijving</a:t>
            </a:r>
            <a:r>
              <a:rPr lang="de-DE" dirty="0"/>
              <a:t> Customer </a:t>
            </a:r>
            <a:r>
              <a:rPr lang="de-DE" dirty="0" err="1"/>
              <a:t>Program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Segmentatie</a:t>
            </a:r>
            <a:r>
              <a:rPr lang="de-DE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Activiteiten</a:t>
            </a:r>
            <a:r>
              <a:rPr lang="de-DE" dirty="0"/>
              <a:t> / </a:t>
            </a:r>
            <a:r>
              <a:rPr lang="de-DE" dirty="0" err="1"/>
              <a:t>klantprogramma</a:t>
            </a:r>
            <a:r>
              <a:rPr lang="de-DE" dirty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Vergeten</a:t>
            </a:r>
            <a:r>
              <a:rPr lang="de-DE" dirty="0"/>
              <a:t> </a:t>
            </a:r>
            <a:r>
              <a:rPr lang="de-DE" dirty="0" err="1"/>
              <a:t>klanten</a:t>
            </a:r>
            <a:r>
              <a:rPr lang="de-DE" dirty="0"/>
              <a:t> (</a:t>
            </a:r>
            <a:r>
              <a:rPr lang="de-DE" dirty="0" err="1"/>
              <a:t>Orphans</a:t>
            </a:r>
            <a:r>
              <a:rPr lang="de-DE" dirty="0"/>
              <a:t>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Rapportage</a:t>
            </a:r>
            <a:r>
              <a:rPr lang="de-DE" sz="1600" dirty="0"/>
              <a:t>; </a:t>
            </a:r>
            <a:r>
              <a:rPr lang="de-DE" sz="1600" dirty="0" err="1"/>
              <a:t>Selections</a:t>
            </a:r>
            <a:r>
              <a:rPr lang="de-DE" sz="1600" dirty="0"/>
              <a:t>, Dashboard, BI-</a:t>
            </a:r>
            <a:r>
              <a:rPr lang="de-DE" sz="1600" dirty="0" err="1"/>
              <a:t>oplossing</a:t>
            </a:r>
            <a:r>
              <a:rPr lang="de-DE" sz="1600" dirty="0"/>
              <a:t>?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7FB7269-BFB7-45D9-9759-792512EB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6817">
            <a:off x="7587023" y="2659450"/>
            <a:ext cx="4266672" cy="42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2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Rapporten - </a:t>
            </a:r>
            <a:r>
              <a:rPr lang="de-DE" dirty="0" err="1"/>
              <a:t>Beslissing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solidFill>
                  <a:srgbClr val="005E58"/>
                </a:solidFill>
              </a:rPr>
              <a:t>Voorbeeld:</a:t>
            </a:r>
          </a:p>
          <a:p>
            <a:endParaRPr lang="nl-NL" sz="1800" dirty="0">
              <a:solidFill>
                <a:srgbClr val="005E58"/>
              </a:solidFill>
            </a:endParaRPr>
          </a:p>
          <a:p>
            <a:r>
              <a:rPr lang="nl-NL" sz="1800" dirty="0">
                <a:solidFill>
                  <a:srgbClr val="005E58"/>
                </a:solidFill>
              </a:rPr>
              <a:t>De klant heeft besloten om te starten met de SuperOffice </a:t>
            </a:r>
            <a:r>
              <a:rPr lang="nl-NL" sz="1800" dirty="0" err="1">
                <a:solidFill>
                  <a:srgbClr val="005E58"/>
                </a:solidFill>
              </a:rPr>
              <a:t>Selections</a:t>
            </a:r>
            <a:r>
              <a:rPr lang="nl-NL" sz="1800" dirty="0">
                <a:solidFill>
                  <a:srgbClr val="005E58"/>
                </a:solidFill>
              </a:rPr>
              <a:t> en standaard ingebouwde Dashboards.</a:t>
            </a:r>
          </a:p>
          <a:p>
            <a:r>
              <a:rPr lang="nl-NL" sz="1800" dirty="0">
                <a:solidFill>
                  <a:srgbClr val="005E58"/>
                </a:solidFill>
              </a:rPr>
              <a:t>Na de eerste ervaring met SuperOffice wordt gezamenlijk geëvalueerd of de standaard of de maatwerk rapportage oplossing voldoet of dat er een nieuwe beslissing genomen moet worden.</a:t>
            </a:r>
            <a:endParaRPr lang="de-DE" sz="1800" dirty="0">
              <a:solidFill>
                <a:srgbClr val="005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3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744" y="762257"/>
            <a:ext cx="2762182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3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7"/>
            <a:ext cx="6540794" cy="4690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005E58"/>
                </a:solidFill>
                <a:latin typeface="Arial"/>
                <a:cs typeface="Arial"/>
              </a:rPr>
              <a:t>Welke</a:t>
            </a:r>
            <a:r>
              <a:rPr lang="en-US" sz="2800" b="1" dirty="0">
                <a:solidFill>
                  <a:srgbClr val="005E58"/>
                </a:solidFill>
                <a:latin typeface="Arial"/>
                <a:cs typeface="Arial"/>
              </a:rPr>
              <a:t> systemin </a:t>
            </a:r>
            <a:r>
              <a:rPr lang="en-US" sz="2800" b="1" dirty="0" err="1">
                <a:solidFill>
                  <a:srgbClr val="005E58"/>
                </a:solidFill>
                <a:latin typeface="Arial"/>
                <a:cs typeface="Arial"/>
              </a:rPr>
              <a:t>moeten</a:t>
            </a:r>
            <a:r>
              <a:rPr lang="en-US" sz="2800" b="1" dirty="0">
                <a:solidFill>
                  <a:srgbClr val="005E58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5E58"/>
                </a:solidFill>
                <a:latin typeface="Arial"/>
                <a:cs typeface="Arial"/>
              </a:rPr>
              <a:t>integreren</a:t>
            </a:r>
            <a:r>
              <a:rPr lang="en-US" sz="2800" b="1" dirty="0">
                <a:solidFill>
                  <a:srgbClr val="005E58"/>
                </a:solidFill>
                <a:latin typeface="Arial"/>
                <a:cs typeface="Arial"/>
              </a:rPr>
              <a:t> met SuperOffice?</a:t>
            </a:r>
            <a:br>
              <a:rPr lang="nb-NO" b="1" dirty="0"/>
            </a:br>
            <a:endParaRPr lang="de-DE" b="1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MS Office </a:t>
            </a:r>
            <a:br>
              <a:rPr lang="nb-NO" sz="1600" b="1" dirty="0"/>
            </a:b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Office 365, Outlook / Exchange, </a:t>
            </a:r>
            <a:r>
              <a:rPr lang="nb-NO" sz="1600" dirty="0" err="1">
                <a:solidFill>
                  <a:srgbClr val="005E58"/>
                </a:solidFill>
                <a:latin typeface="Arial"/>
                <a:cs typeface="Arial"/>
              </a:rPr>
              <a:t>Sharepoint</a:t>
            </a:r>
            <a:br>
              <a:rPr lang="nb-NO" sz="1600" b="1" dirty="0"/>
            </a:br>
            <a:r>
              <a:rPr lang="nb-NO" sz="400" b="1" dirty="0">
                <a:solidFill>
                  <a:srgbClr val="005E58"/>
                </a:solidFill>
                <a:latin typeface="Arial"/>
                <a:cs typeface="Arial"/>
              </a:rPr>
              <a:t> </a:t>
            </a:r>
            <a:br>
              <a:rPr lang="nb-NO" sz="1600" b="1" dirty="0"/>
            </a:br>
            <a:r>
              <a:rPr lang="nb-NO" sz="400" b="1" dirty="0">
                <a:solidFill>
                  <a:srgbClr val="005E58"/>
                </a:solidFill>
                <a:latin typeface="Arial"/>
                <a:cs typeface="Arial"/>
              </a:rPr>
              <a:t> </a:t>
            </a:r>
            <a:endParaRPr lang="nb-NO" sz="400" b="1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ERP </a:t>
            </a:r>
            <a:br>
              <a:rPr lang="nb-NO" sz="1600" b="1" dirty="0"/>
            </a:br>
            <a:r>
              <a:rPr lang="nb-NO" sz="500" b="1" dirty="0">
                <a:solidFill>
                  <a:srgbClr val="005E58"/>
                </a:solidFill>
                <a:latin typeface="Arial"/>
                <a:cs typeface="Arial"/>
              </a:rPr>
              <a:t> </a:t>
            </a:r>
            <a:br>
              <a:rPr lang="nb-NO" sz="1600" dirty="0"/>
            </a:br>
            <a:r>
              <a:rPr lang="en-US" sz="1600" dirty="0" err="1">
                <a:solidFill>
                  <a:srgbClr val="005E58"/>
                </a:solidFill>
                <a:latin typeface="Arial"/>
                <a:cs typeface="Arial"/>
              </a:rPr>
              <a:t>Klantsegmentatie</a:t>
            </a:r>
            <a:r>
              <a:rPr lang="en-US" sz="1600" dirty="0">
                <a:solidFill>
                  <a:srgbClr val="005E58"/>
                </a:solidFill>
                <a:latin typeface="Arial"/>
                <a:cs typeface="Arial"/>
              </a:rPr>
              <a:t>, master data, sales </a:t>
            </a:r>
            <a:r>
              <a:rPr lang="en-US" sz="1600" dirty="0" err="1">
                <a:solidFill>
                  <a:srgbClr val="005E58"/>
                </a:solidFill>
                <a:latin typeface="Arial"/>
                <a:cs typeface="Arial"/>
              </a:rPr>
              <a:t>cijfers</a:t>
            </a:r>
            <a:r>
              <a:rPr lang="en-US" sz="1600" dirty="0">
                <a:solidFill>
                  <a:srgbClr val="005E58"/>
                </a:solidFill>
                <a:latin typeface="Arial"/>
                <a:cs typeface="Arial"/>
              </a:rPr>
              <a:t>, </a:t>
            </a:r>
            <a:r>
              <a:rPr lang="en-GB" sz="1600" dirty="0" err="1">
                <a:solidFill>
                  <a:srgbClr val="005E58"/>
                </a:solidFill>
                <a:latin typeface="Arial"/>
                <a:cs typeface="Arial"/>
              </a:rPr>
              <a:t>financiële</a:t>
            </a:r>
            <a:r>
              <a:rPr lang="en-GB" sz="1600" dirty="0">
                <a:solidFill>
                  <a:srgbClr val="005E58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005E58"/>
                </a:solidFill>
                <a:latin typeface="Arial"/>
                <a:cs typeface="Arial"/>
              </a:rPr>
              <a:t>kengetallen</a:t>
            </a:r>
            <a:endParaRPr lang="nb-NO" sz="500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Technical </a:t>
            </a:r>
            <a:r>
              <a:rPr lang="nb-NO" sz="1600" b="1" dirty="0" err="1">
                <a:solidFill>
                  <a:srgbClr val="005E58"/>
                </a:solidFill>
                <a:latin typeface="Arial"/>
                <a:cs typeface="Arial"/>
              </a:rPr>
              <a:t>clarifications</a:t>
            </a:r>
            <a:br>
              <a:rPr lang="nb-NO" sz="1600" dirty="0"/>
            </a:b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MAC /PC Citrix, </a:t>
            </a:r>
            <a:r>
              <a:rPr lang="nb-NO" sz="1600" dirty="0" err="1">
                <a:solidFill>
                  <a:srgbClr val="005E58"/>
                </a:solidFill>
                <a:latin typeface="Arial"/>
                <a:cs typeface="Arial"/>
              </a:rPr>
              <a:t>other</a:t>
            </a: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?</a:t>
            </a:r>
            <a:br>
              <a:rPr lang="nb-NO" sz="1600" dirty="0"/>
            </a:br>
            <a:r>
              <a:rPr lang="nb-NO" sz="400" dirty="0">
                <a:solidFill>
                  <a:srgbClr val="005E58"/>
                </a:solidFill>
                <a:latin typeface="Arial"/>
                <a:cs typeface="Arial"/>
              </a:rPr>
              <a:t> </a:t>
            </a:r>
            <a:endParaRPr lang="nb-NO" sz="400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SuperOffice App Store </a:t>
            </a:r>
            <a:br>
              <a:rPr lang="nb-NO" sz="1600" b="1" dirty="0"/>
            </a:b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https://online.superoffice.com/appstore</a:t>
            </a:r>
            <a:br>
              <a:rPr lang="nb-NO" sz="1600" dirty="0"/>
            </a:br>
            <a:r>
              <a:rPr lang="nb-NO" sz="400" dirty="0">
                <a:solidFill>
                  <a:srgbClr val="005E58"/>
                </a:solidFill>
                <a:latin typeface="Arial"/>
                <a:cs typeface="Arial"/>
              </a:rPr>
              <a:t> </a:t>
            </a:r>
            <a:endParaRPr lang="nb-NO" sz="4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 err="1">
                <a:solidFill>
                  <a:srgbClr val="005E58"/>
                </a:solidFill>
                <a:latin typeface="Arial"/>
                <a:cs typeface="Arial"/>
              </a:rPr>
              <a:t>Other</a:t>
            </a:r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 systems</a:t>
            </a:r>
            <a:br>
              <a:rPr lang="nb-NO" sz="1600" b="1" dirty="0"/>
            </a:b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https://community.superoffice.com/de/developer/documentation</a:t>
            </a:r>
            <a:endParaRPr lang="nb-NO" sz="1600" b="1" dirty="0">
              <a:solidFill>
                <a:srgbClr val="005E58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6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25082" y="3700209"/>
            <a:ext cx="4643548" cy="185979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3600" b="1">
                <a:solidFill>
                  <a:srgbClr val="005E58"/>
                </a:solidFill>
              </a:rPr>
              <a:t>INTERFACES</a:t>
            </a:r>
            <a:endParaRPr kumimoji="0" lang="de-DE" sz="3600" b="1" i="0" u="none" strike="noStrike" kern="1200" cap="none" spc="0" normalizeH="0" baseline="0" noProof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INTEGRATIONS</a:t>
            </a:r>
          </a:p>
        </p:txBody>
      </p:sp>
    </p:spTree>
    <p:extLst>
      <p:ext uri="{BB962C8B-B14F-4D97-AF65-F5344CB8AC3E}">
        <p14:creationId xmlns:p14="http://schemas.microsoft.com/office/powerpoint/2010/main" val="46206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Interfaces / </a:t>
            </a:r>
            <a:r>
              <a:rPr lang="de-DE" dirty="0" err="1"/>
              <a:t>Integraties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6394"/>
            <a:ext cx="5181600" cy="45380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Office 365</a:t>
            </a:r>
          </a:p>
          <a:p>
            <a:pPr marL="971550" lvl="1" indent="-285750"/>
            <a:r>
              <a:rPr lang="nb-NO" dirty="0" err="1">
                <a:solidFill>
                  <a:srgbClr val="005E58"/>
                </a:solidFill>
              </a:rPr>
              <a:t>Azure</a:t>
            </a:r>
            <a:r>
              <a:rPr lang="nb-NO" dirty="0">
                <a:solidFill>
                  <a:srgbClr val="005E58"/>
                </a:solidFill>
              </a:rPr>
              <a:t> AD </a:t>
            </a:r>
            <a:r>
              <a:rPr lang="nb-NO" dirty="0" err="1">
                <a:solidFill>
                  <a:srgbClr val="005E58"/>
                </a:solidFill>
              </a:rPr>
              <a:t>login</a:t>
            </a:r>
            <a:endParaRPr lang="nb-NO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dirty="0" err="1">
                <a:solidFill>
                  <a:srgbClr val="005E58"/>
                </a:solidFill>
              </a:rPr>
              <a:t>Documenten</a:t>
            </a:r>
            <a:r>
              <a:rPr lang="nb-NO" dirty="0">
                <a:solidFill>
                  <a:srgbClr val="005E58"/>
                </a:solidFill>
              </a:rPr>
              <a:t> SharePoint?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SuperOffice for Outlook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ERP</a:t>
            </a:r>
          </a:p>
          <a:p>
            <a:pPr marL="971550" lvl="1" indent="-285750"/>
            <a:r>
              <a:rPr lang="nb-NO" dirty="0" err="1">
                <a:solidFill>
                  <a:srgbClr val="005E58"/>
                </a:solidFill>
              </a:rPr>
              <a:t>Which</a:t>
            </a:r>
            <a:r>
              <a:rPr lang="nb-NO" dirty="0">
                <a:solidFill>
                  <a:srgbClr val="005E58"/>
                </a:solidFill>
              </a:rPr>
              <a:t> system?</a:t>
            </a:r>
          </a:p>
          <a:p>
            <a:pPr marL="971550" lvl="1" indent="-285750"/>
            <a:r>
              <a:rPr lang="nb-NO" dirty="0" err="1">
                <a:solidFill>
                  <a:srgbClr val="005E58"/>
                </a:solidFill>
              </a:rPr>
              <a:t>What</a:t>
            </a:r>
            <a:r>
              <a:rPr lang="nb-NO" dirty="0">
                <a:solidFill>
                  <a:srgbClr val="005E58"/>
                </a:solidFill>
              </a:rPr>
              <a:t> data </a:t>
            </a:r>
            <a:r>
              <a:rPr lang="nb-NO" dirty="0" err="1">
                <a:solidFill>
                  <a:srgbClr val="005E58"/>
                </a:solidFill>
              </a:rPr>
              <a:t>shall</a:t>
            </a:r>
            <a:r>
              <a:rPr lang="nb-NO" dirty="0">
                <a:solidFill>
                  <a:srgbClr val="005E58"/>
                </a:solidFill>
              </a:rPr>
              <a:t> be </a:t>
            </a:r>
            <a:r>
              <a:rPr lang="nb-NO" dirty="0" err="1">
                <a:solidFill>
                  <a:srgbClr val="005E58"/>
                </a:solidFill>
              </a:rPr>
              <a:t>visualized</a:t>
            </a:r>
            <a:r>
              <a:rPr lang="nb-NO" dirty="0">
                <a:solidFill>
                  <a:srgbClr val="005E58"/>
                </a:solidFill>
              </a:rPr>
              <a:t> in SuperOffice? 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Import / </a:t>
            </a:r>
            <a:r>
              <a:rPr lang="nb-NO" dirty="0" err="1">
                <a:solidFill>
                  <a:srgbClr val="005E58"/>
                </a:solidFill>
              </a:rPr>
              <a:t>synchronization</a:t>
            </a:r>
            <a:r>
              <a:rPr lang="nb-NO" dirty="0">
                <a:solidFill>
                  <a:srgbClr val="005E58"/>
                </a:solidFill>
              </a:rPr>
              <a:t>?</a:t>
            </a:r>
            <a:endParaRPr lang="nb-NO" sz="2000" dirty="0">
              <a:solidFill>
                <a:srgbClr val="005E58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1F8C6-C40C-43AC-89BF-15658B723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6394"/>
            <a:ext cx="5181600" cy="45380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>
                <a:solidFill>
                  <a:srgbClr val="005E58"/>
                </a:solidFill>
              </a:rPr>
              <a:t>Technical </a:t>
            </a:r>
            <a:r>
              <a:rPr lang="nb-NO" b="1" err="1">
                <a:solidFill>
                  <a:srgbClr val="005E58"/>
                </a:solidFill>
              </a:rPr>
              <a:t>Clarifications</a:t>
            </a:r>
            <a:endParaRPr lang="nb-NO" b="1">
              <a:solidFill>
                <a:srgbClr val="005E58"/>
              </a:solidFill>
            </a:endParaRPr>
          </a:p>
          <a:p>
            <a:pPr marL="971550" lvl="1" indent="-285750"/>
            <a:r>
              <a:rPr lang="nb-NO">
                <a:solidFill>
                  <a:srgbClr val="005E58"/>
                </a:solidFill>
              </a:rPr>
              <a:t>MAC / PC?</a:t>
            </a:r>
          </a:p>
          <a:p>
            <a:pPr marL="971550" lvl="1" indent="-285750"/>
            <a:r>
              <a:rPr lang="nb-NO">
                <a:solidFill>
                  <a:srgbClr val="005E58"/>
                </a:solidFill>
              </a:rPr>
              <a:t>Citrix?</a:t>
            </a:r>
          </a:p>
          <a:p>
            <a:pPr marL="971550" lvl="1" indent="-285750"/>
            <a:r>
              <a:rPr lang="nb-NO">
                <a:solidFill>
                  <a:srgbClr val="005E58"/>
                </a:solidFill>
              </a:rPr>
              <a:t>Distribution Web Tools/Mail Link</a:t>
            </a:r>
            <a:br>
              <a:rPr lang="nb-NO">
                <a:solidFill>
                  <a:srgbClr val="005E58"/>
                </a:solidFill>
              </a:rPr>
            </a:br>
            <a:endParaRPr lang="nb-NO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err="1">
                <a:solidFill>
                  <a:srgbClr val="005E58"/>
                </a:solidFill>
              </a:rPr>
              <a:t>Other</a:t>
            </a:r>
            <a:r>
              <a:rPr lang="nb-NO" b="1">
                <a:solidFill>
                  <a:srgbClr val="005E58"/>
                </a:solidFill>
              </a:rPr>
              <a:t> Integrations</a:t>
            </a:r>
          </a:p>
          <a:p>
            <a:pPr marL="971550" lvl="1" indent="-285750"/>
            <a:r>
              <a:rPr lang="nb-NO">
                <a:solidFill>
                  <a:srgbClr val="005E58"/>
                </a:solidFill>
              </a:rPr>
              <a:t>Standard Apps</a:t>
            </a:r>
          </a:p>
          <a:p>
            <a:pPr marL="971550" lvl="1" indent="-285750"/>
            <a:r>
              <a:rPr lang="nb-NO" err="1">
                <a:solidFill>
                  <a:srgbClr val="005E58"/>
                </a:solidFill>
              </a:rPr>
              <a:t>API’s</a:t>
            </a:r>
            <a:endParaRPr lang="nb-NO">
              <a:solidFill>
                <a:srgbClr val="005E58"/>
              </a:solidFill>
            </a:endParaRPr>
          </a:p>
          <a:p>
            <a:pPr marL="971550" lvl="1" indent="-285750"/>
            <a:r>
              <a:rPr lang="nb-NO" err="1">
                <a:solidFill>
                  <a:srgbClr val="005E58"/>
                </a:solidFill>
              </a:rPr>
              <a:t>Automated</a:t>
            </a:r>
            <a:r>
              <a:rPr lang="nb-NO">
                <a:solidFill>
                  <a:srgbClr val="005E58"/>
                </a:solidFill>
              </a:rPr>
              <a:t> import/ </a:t>
            </a:r>
            <a:r>
              <a:rPr lang="nb-NO" err="1">
                <a:solidFill>
                  <a:srgbClr val="005E58"/>
                </a:solidFill>
              </a:rPr>
              <a:t>export</a:t>
            </a:r>
            <a:endParaRPr lang="nb-NO">
              <a:solidFill>
                <a:srgbClr val="005E58"/>
              </a:solidFill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3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232" y="774745"/>
            <a:ext cx="3767376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4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7"/>
            <a:ext cx="6187842" cy="4462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dirty="0" err="1">
                <a:solidFill>
                  <a:srgbClr val="005E58"/>
                </a:solidFill>
              </a:rPr>
              <a:t>Initiële</a:t>
            </a:r>
            <a:r>
              <a:rPr lang="nb-NO" sz="2800" b="1" dirty="0">
                <a:solidFill>
                  <a:srgbClr val="005E58"/>
                </a:solidFill>
              </a:rPr>
              <a:t> data import?</a:t>
            </a:r>
            <a:br>
              <a:rPr lang="nb-NO" sz="2800" b="1" dirty="0">
                <a:solidFill>
                  <a:srgbClr val="005E58"/>
                </a:solidFill>
              </a:rPr>
            </a:br>
            <a:endParaRPr lang="de-DE" sz="28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>
                <a:solidFill>
                  <a:srgbClr val="005E58"/>
                </a:solidFill>
              </a:rPr>
              <a:t>Welke</a:t>
            </a:r>
            <a:r>
              <a:rPr lang="nb-NO" sz="2400" b="1" dirty="0">
                <a:solidFill>
                  <a:srgbClr val="005E58"/>
                </a:solidFill>
              </a:rPr>
              <a:t> data </a:t>
            </a:r>
            <a:r>
              <a:rPr lang="nb-NO" sz="2400" b="1" dirty="0" err="1">
                <a:solidFill>
                  <a:srgbClr val="005E58"/>
                </a:solidFill>
              </a:rPr>
              <a:t>moeten</a:t>
            </a:r>
            <a:r>
              <a:rPr lang="nb-NO" sz="2400" b="1" dirty="0">
                <a:solidFill>
                  <a:srgbClr val="005E58"/>
                </a:solidFill>
              </a:rPr>
              <a:t> </a:t>
            </a:r>
            <a:r>
              <a:rPr lang="nb-NO" sz="2400" b="1" dirty="0" err="1">
                <a:solidFill>
                  <a:srgbClr val="005E58"/>
                </a:solidFill>
              </a:rPr>
              <a:t>worden</a:t>
            </a:r>
            <a:r>
              <a:rPr lang="nb-NO" sz="2400" b="1" dirty="0">
                <a:solidFill>
                  <a:srgbClr val="005E58"/>
                </a:solidFill>
              </a:rPr>
              <a:t> </a:t>
            </a:r>
            <a:r>
              <a:rPr lang="nb-NO" sz="2400" b="1" dirty="0" err="1">
                <a:solidFill>
                  <a:srgbClr val="005E58"/>
                </a:solidFill>
              </a:rPr>
              <a:t>geïmporteerd</a:t>
            </a:r>
            <a:r>
              <a:rPr lang="nb-NO" sz="2400" b="1" dirty="0">
                <a:solidFill>
                  <a:srgbClr val="005E58"/>
                </a:solidFill>
              </a:rPr>
              <a:t>? </a:t>
            </a:r>
            <a:br>
              <a:rPr lang="nb-NO" sz="2400" b="1" dirty="0">
                <a:solidFill>
                  <a:srgbClr val="005E58"/>
                </a:solidFill>
              </a:rPr>
            </a:br>
            <a:r>
              <a:rPr lang="nb-NO" sz="2400" dirty="0" err="1">
                <a:solidFill>
                  <a:srgbClr val="005E58"/>
                </a:solidFill>
              </a:rPr>
              <a:t>Wat</a:t>
            </a:r>
            <a:r>
              <a:rPr lang="nb-NO" sz="2400" dirty="0">
                <a:solidFill>
                  <a:srgbClr val="005E58"/>
                </a:solidFill>
              </a:rPr>
              <a:t> </a:t>
            </a:r>
            <a:r>
              <a:rPr lang="nb-NO" sz="2400" dirty="0" err="1">
                <a:solidFill>
                  <a:srgbClr val="005E58"/>
                </a:solidFill>
              </a:rPr>
              <a:t>zijn</a:t>
            </a:r>
            <a:r>
              <a:rPr lang="nb-NO" sz="2400" dirty="0">
                <a:solidFill>
                  <a:srgbClr val="005E58"/>
                </a:solidFill>
              </a:rPr>
              <a:t> de </a:t>
            </a:r>
            <a:r>
              <a:rPr lang="nb-NO" sz="2400" dirty="0" err="1">
                <a:solidFill>
                  <a:srgbClr val="005E58"/>
                </a:solidFill>
              </a:rPr>
              <a:t>bronnen</a:t>
            </a:r>
            <a:r>
              <a:rPr lang="nb-NO" sz="2400" dirty="0">
                <a:solidFill>
                  <a:srgbClr val="005E58"/>
                </a:solidFill>
              </a:rPr>
              <a:t>?</a:t>
            </a:r>
            <a:br>
              <a:rPr lang="nb-NO" sz="2400" b="1" dirty="0">
                <a:solidFill>
                  <a:srgbClr val="005E58"/>
                </a:solidFill>
              </a:rPr>
            </a:b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5E58"/>
                </a:solidFill>
              </a:rPr>
              <a:t>Hoe </a:t>
            </a:r>
            <a:r>
              <a:rPr lang="nb-NO" sz="2400" b="1" dirty="0" err="1">
                <a:solidFill>
                  <a:srgbClr val="005E58"/>
                </a:solidFill>
              </a:rPr>
              <a:t>zullen</a:t>
            </a:r>
            <a:r>
              <a:rPr lang="nb-NO" sz="2400" b="1" dirty="0">
                <a:solidFill>
                  <a:srgbClr val="005E58"/>
                </a:solidFill>
              </a:rPr>
              <a:t> </a:t>
            </a:r>
            <a:r>
              <a:rPr lang="nb-NO" sz="2400" b="1" dirty="0" err="1">
                <a:solidFill>
                  <a:srgbClr val="005E58"/>
                </a:solidFill>
              </a:rPr>
              <a:t>deze</a:t>
            </a:r>
            <a:r>
              <a:rPr lang="nb-NO" sz="2400" b="1" dirty="0">
                <a:solidFill>
                  <a:srgbClr val="005E58"/>
                </a:solidFill>
              </a:rPr>
              <a:t> </a:t>
            </a:r>
            <a:r>
              <a:rPr lang="nb-NO" sz="2400" b="1" dirty="0" err="1">
                <a:solidFill>
                  <a:srgbClr val="005E58"/>
                </a:solidFill>
              </a:rPr>
              <a:t>worden</a:t>
            </a:r>
            <a:r>
              <a:rPr lang="nb-NO" sz="2400" b="1" dirty="0">
                <a:solidFill>
                  <a:srgbClr val="005E58"/>
                </a:solidFill>
              </a:rPr>
              <a:t> </a:t>
            </a:r>
            <a:r>
              <a:rPr lang="nb-NO" sz="2400" b="1" dirty="0" err="1">
                <a:solidFill>
                  <a:srgbClr val="005E58"/>
                </a:solidFill>
              </a:rPr>
              <a:t>geïmporteerd</a:t>
            </a:r>
            <a:r>
              <a:rPr lang="nb-NO" sz="2400" b="1" dirty="0">
                <a:solidFill>
                  <a:srgbClr val="005E58"/>
                </a:solidFill>
              </a:rPr>
              <a:t>? </a:t>
            </a:r>
            <a:br>
              <a:rPr lang="nb-NO" sz="2400" b="1" dirty="0">
                <a:solidFill>
                  <a:srgbClr val="005E58"/>
                </a:solidFill>
              </a:rPr>
            </a:br>
            <a:r>
              <a:rPr lang="nb-NO" sz="2400" dirty="0">
                <a:solidFill>
                  <a:srgbClr val="005E58"/>
                </a:solidFill>
              </a:rPr>
              <a:t>1 </a:t>
            </a:r>
            <a:r>
              <a:rPr lang="nb-NO" sz="2400" dirty="0" err="1">
                <a:solidFill>
                  <a:srgbClr val="005E58"/>
                </a:solidFill>
              </a:rPr>
              <a:t>centraal</a:t>
            </a:r>
            <a:r>
              <a:rPr lang="nb-NO" sz="2400" dirty="0">
                <a:solidFill>
                  <a:srgbClr val="005E58"/>
                </a:solidFill>
              </a:rPr>
              <a:t> import bestand of </a:t>
            </a:r>
            <a:r>
              <a:rPr lang="nb-NO" sz="2400" dirty="0" err="1">
                <a:solidFill>
                  <a:srgbClr val="005E58"/>
                </a:solidFill>
              </a:rPr>
              <a:t>meerdere</a:t>
            </a:r>
            <a:r>
              <a:rPr lang="nb-NO" sz="2400" dirty="0">
                <a:solidFill>
                  <a:srgbClr val="005E58"/>
                </a:solidFill>
              </a:rPr>
              <a:t> </a:t>
            </a:r>
            <a:r>
              <a:rPr lang="nb-NO" sz="2400" dirty="0" err="1">
                <a:solidFill>
                  <a:srgbClr val="005E58"/>
                </a:solidFill>
              </a:rPr>
              <a:t>bronnen</a:t>
            </a:r>
            <a:r>
              <a:rPr lang="nb-NO" sz="2400" dirty="0">
                <a:solidFill>
                  <a:srgbClr val="005E58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rgbClr val="005E58"/>
                </a:solidFill>
              </a:rPr>
              <a:t>Wat</a:t>
            </a:r>
            <a:r>
              <a:rPr lang="nb-NO" sz="2400" dirty="0">
                <a:solidFill>
                  <a:srgbClr val="005E58"/>
                </a:solidFill>
              </a:rPr>
              <a:t> is het </a:t>
            </a:r>
            <a:r>
              <a:rPr lang="nb-NO" sz="2400" dirty="0" err="1">
                <a:solidFill>
                  <a:srgbClr val="005E58"/>
                </a:solidFill>
              </a:rPr>
              <a:t>formaat</a:t>
            </a:r>
            <a:r>
              <a:rPr lang="nb-NO" sz="2400" dirty="0">
                <a:solidFill>
                  <a:srgbClr val="005E58"/>
                </a:solidFill>
              </a:rPr>
              <a:t>?</a:t>
            </a:r>
            <a:br>
              <a:rPr lang="nb-NO" sz="2400" b="1" dirty="0">
                <a:solidFill>
                  <a:srgbClr val="005E58"/>
                </a:solidFill>
              </a:rPr>
            </a:b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1092" y="3888835"/>
            <a:ext cx="3932238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>
                <a:solidFill>
                  <a:srgbClr val="005E58"/>
                </a:solidFill>
              </a:rPr>
              <a:t>IMPORT</a:t>
            </a:r>
          </a:p>
        </p:txBody>
      </p:sp>
    </p:spTree>
    <p:extLst>
      <p:ext uri="{BB962C8B-B14F-4D97-AF65-F5344CB8AC3E}">
        <p14:creationId xmlns:p14="http://schemas.microsoft.com/office/powerpoint/2010/main" val="228942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0DBD5D0-116D-4BC4-B35B-B92C05BA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61" y="-33328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3DCD5-1B42-4800-BDF2-BD4D05E1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Het </a:t>
            </a:r>
            <a:r>
              <a:rPr lang="nb-NO" dirty="0" err="1"/>
              <a:t>proces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79D4-51AE-44B1-89B8-7F9D017D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802" y="1698268"/>
            <a:ext cx="10161998" cy="4556912"/>
          </a:xfrm>
        </p:spPr>
        <p:txBody>
          <a:bodyPr>
            <a:noAutofit/>
          </a:bodyPr>
          <a:lstStyle/>
          <a:p>
            <a:pPr marL="971550" lvl="1" indent="-285750"/>
            <a:r>
              <a:rPr lang="en-US" sz="1600" dirty="0">
                <a:solidFill>
                  <a:srgbClr val="005E58"/>
                </a:solidFill>
              </a:rPr>
              <a:t>De </a:t>
            </a:r>
            <a:r>
              <a:rPr lang="en-US" sz="1600" dirty="0" err="1">
                <a:solidFill>
                  <a:srgbClr val="005E58"/>
                </a:solidFill>
              </a:rPr>
              <a:t>doelen</a:t>
            </a:r>
            <a:r>
              <a:rPr lang="en-US" sz="1600" dirty="0">
                <a:solidFill>
                  <a:srgbClr val="005E58"/>
                </a:solidFill>
              </a:rPr>
              <a:t> van de CRM </a:t>
            </a:r>
            <a:r>
              <a:rPr lang="en-US" sz="1600" dirty="0" err="1">
                <a:solidFill>
                  <a:srgbClr val="005E58"/>
                </a:solidFill>
              </a:rPr>
              <a:t>implementatie</a:t>
            </a:r>
            <a:endParaRPr lang="en-US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en-GB" sz="1600" dirty="0">
                <a:solidFill>
                  <a:srgbClr val="005E58"/>
                </a:solidFill>
              </a:rPr>
              <a:t>Wat </a:t>
            </a:r>
            <a:r>
              <a:rPr lang="en-GB" sz="1600" dirty="0" err="1">
                <a:solidFill>
                  <a:srgbClr val="005E58"/>
                </a:solidFill>
              </a:rPr>
              <a:t>willen</a:t>
            </a:r>
            <a:r>
              <a:rPr lang="en-GB" sz="1600" dirty="0">
                <a:solidFill>
                  <a:srgbClr val="005E58"/>
                </a:solidFill>
              </a:rPr>
              <a:t> </a:t>
            </a:r>
            <a:r>
              <a:rPr lang="en-GB" sz="1600" dirty="0" err="1">
                <a:solidFill>
                  <a:srgbClr val="005E58"/>
                </a:solidFill>
              </a:rPr>
              <a:t>jullie</a:t>
            </a:r>
            <a:r>
              <a:rPr lang="en-GB" sz="1600" dirty="0">
                <a:solidFill>
                  <a:srgbClr val="005E58"/>
                </a:solidFill>
              </a:rPr>
              <a:t> </a:t>
            </a:r>
            <a:r>
              <a:rPr lang="en-GB" sz="1600" dirty="0" err="1">
                <a:solidFill>
                  <a:srgbClr val="005E58"/>
                </a:solidFill>
              </a:rPr>
              <a:t>bereiken</a:t>
            </a:r>
            <a:r>
              <a:rPr lang="en-GB" sz="1600" dirty="0">
                <a:solidFill>
                  <a:srgbClr val="005E58"/>
                </a:solidFill>
              </a:rPr>
              <a:t> met CRM?</a:t>
            </a:r>
          </a:p>
          <a:p>
            <a:pPr marL="971550" lvl="1" indent="-285750"/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en-US" sz="1600" dirty="0">
                <a:solidFill>
                  <a:srgbClr val="005E58"/>
                </a:solidFill>
              </a:rPr>
              <a:t>Wat </a:t>
            </a:r>
            <a:r>
              <a:rPr lang="en-US" sz="1600" dirty="0" err="1">
                <a:solidFill>
                  <a:srgbClr val="005E58"/>
                </a:solidFill>
              </a:rPr>
              <a:t>willen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jullie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meten</a:t>
            </a:r>
            <a:r>
              <a:rPr lang="en-US" sz="1600" dirty="0">
                <a:solidFill>
                  <a:srgbClr val="005E58"/>
                </a:solidFill>
              </a:rPr>
              <a:t>? (KPI’s)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Welke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eigenschappen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maakt</a:t>
            </a:r>
            <a:r>
              <a:rPr lang="en-US" sz="1600" dirty="0">
                <a:solidFill>
                  <a:srgbClr val="005E58"/>
                </a:solidFill>
              </a:rPr>
              <a:t> het project </a:t>
            </a:r>
            <a:r>
              <a:rPr lang="en-US" sz="1600" dirty="0" err="1">
                <a:solidFill>
                  <a:srgbClr val="005E58"/>
                </a:solidFill>
              </a:rPr>
              <a:t>een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succes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</a:p>
          <a:p>
            <a:pPr marL="971550" lvl="1" indent="-285750"/>
            <a:r>
              <a:rPr lang="en-US" sz="1600" dirty="0">
                <a:solidFill>
                  <a:srgbClr val="005E58"/>
                </a:solidFill>
              </a:rPr>
              <a:t>Welk process </a:t>
            </a:r>
            <a:r>
              <a:rPr lang="en-US" sz="1600" dirty="0" err="1">
                <a:solidFill>
                  <a:srgbClr val="005E58"/>
                </a:solidFill>
              </a:rPr>
              <a:t>willen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jullie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verbeteren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Zijn</a:t>
            </a:r>
            <a:r>
              <a:rPr lang="en-US" sz="1600" dirty="0">
                <a:solidFill>
                  <a:srgbClr val="005E58"/>
                </a:solidFill>
              </a:rPr>
              <a:t> er </a:t>
            </a:r>
            <a:r>
              <a:rPr lang="en-US" sz="1600" dirty="0" err="1">
                <a:solidFill>
                  <a:srgbClr val="005E58"/>
                </a:solidFill>
              </a:rPr>
              <a:t>integraties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benodigd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Welke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mogelijke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risico’s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kent</a:t>
            </a:r>
            <a:r>
              <a:rPr lang="en-US" sz="1600" dirty="0">
                <a:solidFill>
                  <a:srgbClr val="005E58"/>
                </a:solidFill>
              </a:rPr>
              <a:t> het project?</a:t>
            </a:r>
            <a:br>
              <a:rPr lang="en-US" sz="1600" dirty="0">
                <a:solidFill>
                  <a:srgbClr val="005E58"/>
                </a:solidFill>
              </a:rPr>
            </a:br>
            <a:br>
              <a:rPr lang="en-US" sz="1600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SuperOffice Demo:</a:t>
            </a:r>
            <a:br>
              <a:rPr lang="nb-NO" sz="1600" dirty="0">
                <a:solidFill>
                  <a:srgbClr val="005E58"/>
                </a:solidFill>
              </a:rPr>
            </a:br>
            <a:r>
              <a:rPr lang="en-US" sz="1600" dirty="0" err="1">
                <a:solidFill>
                  <a:srgbClr val="005E58"/>
                </a:solidFill>
              </a:rPr>
              <a:t>Demonstratie</a:t>
            </a:r>
            <a:r>
              <a:rPr lang="en-US" sz="1600" dirty="0">
                <a:solidFill>
                  <a:srgbClr val="005E58"/>
                </a:solidFill>
              </a:rPr>
              <a:t> van hoe SuperOffice </a:t>
            </a:r>
            <a:r>
              <a:rPr lang="en-US" sz="1600" dirty="0" err="1">
                <a:solidFill>
                  <a:srgbClr val="005E58"/>
                </a:solidFill>
              </a:rPr>
              <a:t>jullie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wensen</a:t>
            </a:r>
            <a:r>
              <a:rPr lang="en-US" sz="1600" dirty="0">
                <a:solidFill>
                  <a:srgbClr val="005E58"/>
                </a:solidFill>
              </a:rPr>
              <a:t> en </a:t>
            </a:r>
            <a:r>
              <a:rPr lang="en-US" sz="1600" dirty="0" err="1">
                <a:solidFill>
                  <a:srgbClr val="005E58"/>
                </a:solidFill>
              </a:rPr>
              <a:t>behoeften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invult</a:t>
            </a:r>
            <a:br>
              <a:rPr lang="nb-NO" sz="1600" dirty="0">
                <a:solidFill>
                  <a:srgbClr val="005E58"/>
                </a:solidFill>
              </a:rPr>
            </a:br>
            <a:br>
              <a:rPr lang="nb-NO" sz="1600" dirty="0">
                <a:solidFill>
                  <a:srgbClr val="005E58"/>
                </a:solidFill>
              </a:rPr>
            </a:br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Offerte </a:t>
            </a:r>
            <a:r>
              <a:rPr lang="nb-NO" sz="1600" dirty="0" err="1">
                <a:solidFill>
                  <a:srgbClr val="005E58"/>
                </a:solidFill>
              </a:rPr>
              <a:t>presentatie</a:t>
            </a:r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 err="1">
                <a:solidFill>
                  <a:srgbClr val="005E58"/>
                </a:solidFill>
              </a:rPr>
              <a:t>Tekenen</a:t>
            </a:r>
            <a:r>
              <a:rPr lang="nb-NO" sz="1600" dirty="0">
                <a:solidFill>
                  <a:srgbClr val="005E58"/>
                </a:solidFill>
              </a:rPr>
              <a:t> van </a:t>
            </a:r>
            <a:r>
              <a:rPr lang="nb-NO" sz="1600" dirty="0" err="1">
                <a:solidFill>
                  <a:srgbClr val="005E58"/>
                </a:solidFill>
              </a:rPr>
              <a:t>contract</a:t>
            </a:r>
            <a:endParaRPr lang="nb-NO" sz="1600" dirty="0">
              <a:solidFill>
                <a:srgbClr val="005E58"/>
              </a:solidFill>
            </a:endParaRPr>
          </a:p>
          <a:p>
            <a:pPr marL="285750" indent="-285750"/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5E5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EB4E1F-AAD0-4BB3-BF0F-B6916F74A61C}"/>
              </a:ext>
            </a:extLst>
          </p:cNvPr>
          <p:cNvGrpSpPr/>
          <p:nvPr/>
        </p:nvGrpSpPr>
        <p:grpSpPr>
          <a:xfrm>
            <a:off x="992312" y="1654391"/>
            <a:ext cx="672102" cy="4349833"/>
            <a:chOff x="992312" y="1510555"/>
            <a:chExt cx="672102" cy="43498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2C5818-CDCF-4BA6-81CB-E3083892D2EA}"/>
                </a:ext>
              </a:extLst>
            </p:cNvPr>
            <p:cNvSpPr/>
            <p:nvPr/>
          </p:nvSpPr>
          <p:spPr>
            <a:xfrm>
              <a:off x="992312" y="1510555"/>
              <a:ext cx="672102" cy="674734"/>
            </a:xfrm>
            <a:prstGeom prst="ellipse">
              <a:avLst/>
            </a:prstGeom>
            <a:solidFill>
              <a:srgbClr val="30B494"/>
            </a:solidFill>
            <a:ln>
              <a:solidFill>
                <a:srgbClr val="30B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370BEA-2E20-48E1-8282-4C9BF02EF72E}"/>
                </a:ext>
              </a:extLst>
            </p:cNvPr>
            <p:cNvSpPr/>
            <p:nvPr/>
          </p:nvSpPr>
          <p:spPr>
            <a:xfrm>
              <a:off x="992312" y="4241969"/>
              <a:ext cx="672102" cy="674734"/>
            </a:xfrm>
            <a:prstGeom prst="ellipse">
              <a:avLst/>
            </a:prstGeom>
            <a:solidFill>
              <a:srgbClr val="FC8B5F"/>
            </a:solidFill>
            <a:ln>
              <a:solidFill>
                <a:srgbClr val="FC8A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AB09A4-AF86-4C01-B38D-5B877A055EFE}"/>
                </a:ext>
              </a:extLst>
            </p:cNvPr>
            <p:cNvSpPr/>
            <p:nvPr/>
          </p:nvSpPr>
          <p:spPr>
            <a:xfrm>
              <a:off x="992312" y="2750031"/>
              <a:ext cx="672102" cy="674734"/>
            </a:xfrm>
            <a:prstGeom prst="ellipse">
              <a:avLst/>
            </a:prstGeom>
            <a:solidFill>
              <a:srgbClr val="005E58"/>
            </a:solidFill>
            <a:ln>
              <a:solidFill>
                <a:srgbClr val="005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E35CCC-3C1A-45DC-B43E-231EB5A4C6EE}"/>
                </a:ext>
              </a:extLst>
            </p:cNvPr>
            <p:cNvSpPr/>
            <p:nvPr/>
          </p:nvSpPr>
          <p:spPr>
            <a:xfrm>
              <a:off x="992312" y="5185654"/>
              <a:ext cx="672102" cy="674734"/>
            </a:xfrm>
            <a:prstGeom prst="ellipse">
              <a:avLst/>
            </a:prstGeom>
            <a:solidFill>
              <a:srgbClr val="D5450D"/>
            </a:solidFill>
            <a:ln>
              <a:solidFill>
                <a:srgbClr val="D545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880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Importeren</a:t>
            </a:r>
            <a:r>
              <a:rPr lang="de-DE" dirty="0"/>
              <a:t> van </a:t>
            </a:r>
            <a:r>
              <a:rPr lang="de-DE" dirty="0" err="1"/>
              <a:t>klantdata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3394"/>
            <a:ext cx="5181600" cy="4538043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5E58"/>
                </a:solidFill>
              </a:rPr>
              <a:t>Data </a:t>
            </a:r>
            <a:r>
              <a:rPr lang="de-DE" b="1" dirty="0" err="1">
                <a:solidFill>
                  <a:srgbClr val="005E58"/>
                </a:solidFill>
              </a:rPr>
              <a:t>bron</a:t>
            </a:r>
            <a:endParaRPr lang="de-DE" b="1" dirty="0">
              <a:solidFill>
                <a:srgbClr val="005E58"/>
              </a:solidFill>
            </a:endParaRP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ERP </a:t>
            </a:r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system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Financieel</a:t>
            </a:r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systeem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CRM</a:t>
            </a:r>
          </a:p>
          <a:p>
            <a:pPr marL="0" indent="0">
              <a:buNone/>
            </a:pP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r>
              <a:rPr lang="de-DE" b="1" dirty="0">
                <a:solidFill>
                  <a:srgbClr val="005E58"/>
                </a:solidFill>
                <a:sym typeface="Wingdings" panose="05000000000000000000" pitchFamily="2" charset="2"/>
              </a:rPr>
              <a:t>Type van de </a:t>
            </a:r>
            <a:r>
              <a:rPr lang="de-DE" b="1" dirty="0" err="1">
                <a:solidFill>
                  <a:srgbClr val="005E58"/>
                </a:solidFill>
                <a:sym typeface="Wingdings" panose="05000000000000000000" pitchFamily="2" charset="2"/>
              </a:rPr>
              <a:t>data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Bedrijf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Persoon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Sales / </a:t>
            </a:r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leads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Activiteiten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Projecten</a:t>
            </a:r>
          </a:p>
          <a:p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923488-2888-4FCA-B8BF-8F418A243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83394"/>
            <a:ext cx="5181600" cy="4538043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5E58"/>
                </a:solidFill>
                <a:sym typeface="Wingdings" panose="05000000000000000000" pitchFamily="2" charset="2"/>
              </a:rPr>
              <a:t>Format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CSV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TXT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XML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XLS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1948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836" y="781230"/>
            <a:ext cx="3391240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5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8"/>
            <a:ext cx="6187842" cy="4148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800" b="1" dirty="0" err="1">
                <a:solidFill>
                  <a:srgbClr val="005E58"/>
                </a:solidFill>
              </a:rPr>
              <a:t>Welke</a:t>
            </a:r>
            <a:r>
              <a:rPr lang="nb-NO" sz="2800" b="1" dirty="0">
                <a:solidFill>
                  <a:srgbClr val="005E58"/>
                </a:solidFill>
              </a:rPr>
              <a:t> </a:t>
            </a:r>
            <a:r>
              <a:rPr lang="nb-NO" sz="2800" b="1" dirty="0" err="1">
                <a:solidFill>
                  <a:srgbClr val="005E58"/>
                </a:solidFill>
              </a:rPr>
              <a:t>risico’s</a:t>
            </a:r>
            <a:r>
              <a:rPr lang="nb-NO" sz="2800" b="1" dirty="0">
                <a:solidFill>
                  <a:srgbClr val="005E58"/>
                </a:solidFill>
              </a:rPr>
              <a:t> </a:t>
            </a:r>
            <a:r>
              <a:rPr lang="nb-NO" sz="2800" b="1" dirty="0" err="1">
                <a:solidFill>
                  <a:srgbClr val="005E58"/>
                </a:solidFill>
              </a:rPr>
              <a:t>zou</a:t>
            </a:r>
            <a:r>
              <a:rPr lang="nb-NO" sz="2800" b="1" dirty="0">
                <a:solidFill>
                  <a:srgbClr val="005E58"/>
                </a:solidFill>
              </a:rPr>
              <a:t> dit </a:t>
            </a:r>
            <a:r>
              <a:rPr lang="nb-NO" sz="2800" b="1" dirty="0" err="1">
                <a:solidFill>
                  <a:srgbClr val="005E58"/>
                </a:solidFill>
              </a:rPr>
              <a:t>project</a:t>
            </a:r>
            <a:r>
              <a:rPr lang="nb-NO" sz="2800" b="1" dirty="0">
                <a:solidFill>
                  <a:srgbClr val="005E58"/>
                </a:solidFill>
              </a:rPr>
              <a:t> </a:t>
            </a:r>
            <a:r>
              <a:rPr lang="nb-NO" sz="2800" b="1" dirty="0" err="1">
                <a:solidFill>
                  <a:srgbClr val="005E58"/>
                </a:solidFill>
              </a:rPr>
              <a:t>kennen</a:t>
            </a:r>
            <a:r>
              <a:rPr lang="nb-NO" sz="2800" b="1" dirty="0">
                <a:solidFill>
                  <a:srgbClr val="005E58"/>
                </a:solidFill>
              </a:rPr>
              <a:t>? </a:t>
            </a:r>
            <a:br>
              <a:rPr lang="nb-NO" b="1" dirty="0">
                <a:solidFill>
                  <a:srgbClr val="005E58"/>
                </a:solidFill>
              </a:rPr>
            </a:br>
            <a:endParaRPr lang="de-DE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5E58"/>
                </a:solidFill>
              </a:rPr>
              <a:t>Afhankelijkheden</a:t>
            </a:r>
            <a:r>
              <a:rPr lang="nb-NO" dirty="0">
                <a:solidFill>
                  <a:srgbClr val="005E58"/>
                </a:solidFill>
              </a:rPr>
              <a:t> van </a:t>
            </a:r>
            <a:r>
              <a:rPr lang="nb-NO" dirty="0" err="1">
                <a:solidFill>
                  <a:srgbClr val="005E58"/>
                </a:solidFill>
              </a:rPr>
              <a:t>andere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systemen</a:t>
            </a:r>
            <a:r>
              <a:rPr lang="nb-NO" dirty="0">
                <a:solidFill>
                  <a:srgbClr val="005E58"/>
                </a:solidFill>
              </a:rPr>
              <a:t>/ </a:t>
            </a:r>
            <a:r>
              <a:rPr lang="nb-NO" dirty="0" err="1">
                <a:solidFill>
                  <a:srgbClr val="005E58"/>
                </a:solidFill>
              </a:rPr>
              <a:t>processen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5E58"/>
                </a:solidFill>
              </a:rPr>
              <a:t>Gebrek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aan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recourses</a:t>
            </a:r>
            <a:r>
              <a:rPr lang="nb-NO" dirty="0">
                <a:solidFill>
                  <a:srgbClr val="005E58"/>
                </a:solidFill>
              </a:rPr>
              <a:t> in </a:t>
            </a:r>
            <a:r>
              <a:rPr lang="nb-NO" dirty="0" err="1">
                <a:solidFill>
                  <a:srgbClr val="005E58"/>
                </a:solidFill>
              </a:rPr>
              <a:t>projectteam</a:t>
            </a:r>
            <a:r>
              <a:rPr lang="nb-NO" dirty="0">
                <a:solidFill>
                  <a:srgbClr val="005E58"/>
                </a:solidFill>
              </a:rPr>
              <a:t>?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Gebrek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aan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tijd</a:t>
            </a:r>
            <a:r>
              <a:rPr lang="nb-NO" dirty="0">
                <a:solidFill>
                  <a:srgbClr val="005E58"/>
                </a:solidFill>
              </a:rPr>
              <a:t>?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5E58"/>
                </a:solidFill>
              </a:rPr>
              <a:t>Gebrek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aan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projectmanager</a:t>
            </a:r>
            <a:r>
              <a:rPr lang="nb-NO" dirty="0">
                <a:solidFill>
                  <a:srgbClr val="005E58"/>
                </a:solidFill>
              </a:rPr>
              <a:t>?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5E58"/>
                </a:solidFill>
              </a:rPr>
              <a:t>Financieel</a:t>
            </a:r>
            <a:r>
              <a:rPr lang="nb-NO" dirty="0">
                <a:solidFill>
                  <a:srgbClr val="005E58"/>
                </a:solidFill>
              </a:rPr>
              <a:t>; </a:t>
            </a:r>
            <a:r>
              <a:rPr lang="nb-NO" dirty="0" err="1">
                <a:solidFill>
                  <a:srgbClr val="005E58"/>
                </a:solidFill>
              </a:rPr>
              <a:t>budget</a:t>
            </a:r>
            <a:r>
              <a:rPr lang="nb-NO" dirty="0">
                <a:solidFill>
                  <a:srgbClr val="005E58"/>
                </a:solidFill>
              </a:rPr>
              <a:t> voor </a:t>
            </a:r>
            <a:r>
              <a:rPr lang="nb-NO" dirty="0" err="1">
                <a:solidFill>
                  <a:srgbClr val="005E58"/>
                </a:solidFill>
              </a:rPr>
              <a:t>implementatie</a:t>
            </a:r>
            <a:r>
              <a:rPr lang="nb-NO" dirty="0">
                <a:solidFill>
                  <a:srgbClr val="005E58"/>
                </a:solidFill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1092" y="3895320"/>
            <a:ext cx="3932238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dirty="0">
                <a:solidFill>
                  <a:srgbClr val="005E58"/>
                </a:solidFill>
              </a:rPr>
              <a:t>RISICO‘S</a:t>
            </a:r>
          </a:p>
        </p:txBody>
      </p:sp>
    </p:spTree>
    <p:extLst>
      <p:ext uri="{BB962C8B-B14F-4D97-AF65-F5344CB8AC3E}">
        <p14:creationId xmlns:p14="http://schemas.microsoft.com/office/powerpoint/2010/main" val="41708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Risico‘s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000" dirty="0"/>
          </a:p>
          <a:p>
            <a:r>
              <a:rPr lang="nl-NL" sz="2000" dirty="0"/>
              <a:t>Wat is volgens jullie het grootste obstakel om van SuperOffice CRM een succes te maken?</a:t>
            </a:r>
          </a:p>
          <a:p>
            <a:endParaRPr lang="nl-NL" sz="2000" dirty="0"/>
          </a:p>
          <a:p>
            <a:r>
              <a:rPr lang="nl-NL" sz="2000" dirty="0"/>
              <a:t>Zijn er risico's / moeilijkheden verbonden aan het moeten veranderen van gedrag?</a:t>
            </a:r>
          </a:p>
          <a:p>
            <a:endParaRPr lang="nl-NL" sz="2000" dirty="0"/>
          </a:p>
          <a:p>
            <a:r>
              <a:rPr lang="nl-NL" sz="2000" dirty="0"/>
              <a:t>Wat moeten we samen doen om dit tot een succes te maken?</a:t>
            </a:r>
            <a:endParaRPr lang="de-DE" sz="2000" dirty="0">
              <a:solidFill>
                <a:srgbClr val="005E58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7047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81" y="850130"/>
            <a:ext cx="3439847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6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3923" y="1197837"/>
            <a:ext cx="6186791" cy="44623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>
                <a:solidFill>
                  <a:srgbClr val="005E58"/>
                </a:solidFill>
              </a:rPr>
              <a:t>Aantal</a:t>
            </a:r>
            <a:r>
              <a:rPr lang="nb-NO" b="1" dirty="0">
                <a:solidFill>
                  <a:srgbClr val="005E58"/>
                </a:solidFill>
              </a:rPr>
              <a:t> </a:t>
            </a:r>
            <a:r>
              <a:rPr lang="nb-NO" b="1" dirty="0" err="1">
                <a:solidFill>
                  <a:srgbClr val="005E58"/>
                </a:solidFill>
              </a:rPr>
              <a:t>gebruikers</a:t>
            </a:r>
            <a:br>
              <a:rPr lang="nb-NO" b="1" dirty="0">
                <a:solidFill>
                  <a:srgbClr val="005E58"/>
                </a:solidFill>
              </a:rPr>
            </a:br>
            <a:r>
              <a:rPr lang="nb-NO" sz="1800" dirty="0">
                <a:solidFill>
                  <a:srgbClr val="005E58"/>
                </a:solidFill>
              </a:rPr>
              <a:t>Management, Sales, Marketing, Service</a:t>
            </a:r>
            <a:br>
              <a:rPr lang="nb-NO" sz="1800" dirty="0">
                <a:solidFill>
                  <a:srgbClr val="005E58"/>
                </a:solidFill>
              </a:rPr>
            </a:br>
            <a:endParaRPr lang="nb-NO" sz="18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Project Management en Project Team</a:t>
            </a:r>
            <a:br>
              <a:rPr lang="nb-NO" b="1" dirty="0">
                <a:solidFill>
                  <a:srgbClr val="005E58"/>
                </a:solidFill>
              </a:rPr>
            </a:br>
            <a:r>
              <a:rPr lang="nb-NO" sz="1800" dirty="0" err="1">
                <a:solidFill>
                  <a:srgbClr val="005E58"/>
                </a:solidFill>
              </a:rPr>
              <a:t>Dedicated</a:t>
            </a:r>
            <a:r>
              <a:rPr lang="nb-NO" sz="1800" dirty="0">
                <a:solidFill>
                  <a:srgbClr val="005E58"/>
                </a:solidFill>
              </a:rPr>
              <a:t> Project Manager, </a:t>
            </a:r>
            <a:r>
              <a:rPr lang="nb-NO" sz="1800" dirty="0" err="1">
                <a:solidFill>
                  <a:srgbClr val="005E58"/>
                </a:solidFill>
              </a:rPr>
              <a:t>project</a:t>
            </a:r>
            <a:r>
              <a:rPr lang="nb-NO" sz="1800" dirty="0">
                <a:solidFill>
                  <a:srgbClr val="005E58"/>
                </a:solidFill>
              </a:rPr>
              <a:t> team, </a:t>
            </a:r>
            <a:r>
              <a:rPr lang="nb-NO" sz="1800" dirty="0" err="1">
                <a:solidFill>
                  <a:srgbClr val="005E58"/>
                </a:solidFill>
              </a:rPr>
              <a:t>stuurgroep</a:t>
            </a:r>
            <a:r>
              <a:rPr lang="nb-NO" sz="1800" dirty="0">
                <a:solidFill>
                  <a:srgbClr val="005E58"/>
                </a:solidFill>
              </a:rPr>
              <a:t>, rollen, </a:t>
            </a:r>
            <a:r>
              <a:rPr lang="nb-NO" sz="1800" dirty="0" err="1">
                <a:solidFill>
                  <a:srgbClr val="005E58"/>
                </a:solidFill>
              </a:rPr>
              <a:t>taken</a:t>
            </a:r>
            <a:r>
              <a:rPr lang="nb-NO" sz="1800" dirty="0">
                <a:solidFill>
                  <a:srgbClr val="005E58"/>
                </a:solidFill>
              </a:rPr>
              <a:t> and </a:t>
            </a:r>
            <a:r>
              <a:rPr lang="nb-NO" sz="1800" dirty="0" err="1">
                <a:solidFill>
                  <a:srgbClr val="005E58"/>
                </a:solidFill>
              </a:rPr>
              <a:t>contactpersonen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>
                <a:solidFill>
                  <a:srgbClr val="005E58"/>
                </a:solidFill>
              </a:rPr>
              <a:t>Projectplan</a:t>
            </a:r>
            <a:r>
              <a:rPr lang="nb-NO" b="1" dirty="0">
                <a:solidFill>
                  <a:srgbClr val="005E58"/>
                </a:solidFill>
              </a:rPr>
              <a:t> en </a:t>
            </a:r>
            <a:r>
              <a:rPr lang="nb-NO" b="1" dirty="0" err="1">
                <a:solidFill>
                  <a:srgbClr val="005E58"/>
                </a:solidFill>
              </a:rPr>
              <a:t>recourses</a:t>
            </a:r>
            <a:endParaRPr lang="nb-NO" b="1" dirty="0">
              <a:solidFill>
                <a:srgbClr val="005E58"/>
              </a:solidFill>
            </a:endParaRPr>
          </a:p>
          <a:p>
            <a:pPr marL="0" indent="0">
              <a:buNone/>
            </a:pP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Wie </a:t>
            </a:r>
            <a:r>
              <a:rPr lang="nb-NO" b="1" dirty="0" err="1">
                <a:solidFill>
                  <a:srgbClr val="005E58"/>
                </a:solidFill>
              </a:rPr>
              <a:t>maakt</a:t>
            </a:r>
            <a:r>
              <a:rPr lang="nb-NO" b="1" dirty="0">
                <a:solidFill>
                  <a:srgbClr val="005E58"/>
                </a:solidFill>
              </a:rPr>
              <a:t> de </a:t>
            </a:r>
            <a:r>
              <a:rPr lang="nb-NO" b="1" dirty="0" err="1">
                <a:solidFill>
                  <a:srgbClr val="005E58"/>
                </a:solidFill>
              </a:rPr>
              <a:t>keuze</a:t>
            </a:r>
            <a:r>
              <a:rPr lang="nb-NO" b="1" dirty="0">
                <a:solidFill>
                  <a:srgbClr val="005E58"/>
                </a:solidFill>
              </a:rPr>
              <a:t> voor dit </a:t>
            </a:r>
            <a:r>
              <a:rPr lang="nb-NO" b="1" dirty="0" err="1">
                <a:solidFill>
                  <a:srgbClr val="005E58"/>
                </a:solidFill>
              </a:rPr>
              <a:t>project</a:t>
            </a:r>
            <a:r>
              <a:rPr lang="nb-NO" b="1" dirty="0">
                <a:solidFill>
                  <a:srgbClr val="005E58"/>
                </a:solidFill>
              </a:rPr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36111" y="3786452"/>
            <a:ext cx="4337966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3600" b="1" dirty="0">
                <a:solidFill>
                  <a:srgbClr val="005E58"/>
                </a:solidFill>
              </a:rPr>
              <a:t>GEBRUIKERS EN IMPLEMENTATIE</a:t>
            </a:r>
            <a:endParaRPr lang="de-DE" sz="3600" b="1" dirty="0">
              <a:solidFill>
                <a:srgbClr val="005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7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CCC5D7F-6FD6-FC46-BA20-1A15802D6497}"/>
              </a:ext>
            </a:extLst>
          </p:cNvPr>
          <p:cNvSpPr/>
          <p:nvPr/>
        </p:nvSpPr>
        <p:spPr>
          <a:xfrm>
            <a:off x="838200" y="3700920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IDENTIFY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NEED AND SCOPE</a:t>
            </a: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 SOLUTION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76EA2-3BC5-4140-9CA5-C3B658B7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SuperOffice Implementation Method (SIM)</a:t>
            </a:r>
            <a:br>
              <a:rPr lang="en-GB"/>
            </a:br>
            <a:r>
              <a:rPr lang="en-GB" sz="2700">
                <a:solidFill>
                  <a:srgbClr val="EF7545"/>
                </a:solidFill>
              </a:rPr>
              <a:t>PHASES/STAGES</a:t>
            </a: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4D4EBE-43EB-EF43-B9B0-43CD27115D3E}"/>
              </a:ext>
            </a:extLst>
          </p:cNvPr>
          <p:cNvGrpSpPr/>
          <p:nvPr/>
        </p:nvGrpSpPr>
        <p:grpSpPr>
          <a:xfrm>
            <a:off x="9657184" y="1820719"/>
            <a:ext cx="1696616" cy="1685462"/>
            <a:chOff x="3274353" y="2209600"/>
            <a:chExt cx="1939142" cy="19391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2F4012-5B19-434C-83F1-099BD0BB0DB4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967D0E-998A-A147-83E9-B5F571EF62E6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5D1516-1DD7-AC47-A95E-82B9EE581745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ONBOARDING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BD255C-2456-D446-9FD2-AC295D4DF85C}"/>
              </a:ext>
            </a:extLst>
          </p:cNvPr>
          <p:cNvGrpSpPr/>
          <p:nvPr/>
        </p:nvGrpSpPr>
        <p:grpSpPr>
          <a:xfrm>
            <a:off x="838200" y="1820719"/>
            <a:ext cx="1696616" cy="1685462"/>
            <a:chOff x="3274353" y="2209600"/>
            <a:chExt cx="1939142" cy="19391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92EEF9-80E9-EC4E-9F25-ED2E1F1E5683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12C2E6-02AB-F743-8794-838F2883DF50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615062-EF8B-E040-879D-7FC9402190AA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IDENTIFY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F86875-7DC0-384D-A59A-9ABA93A16ADC}"/>
              </a:ext>
            </a:extLst>
          </p:cNvPr>
          <p:cNvGrpSpPr/>
          <p:nvPr/>
        </p:nvGrpSpPr>
        <p:grpSpPr>
          <a:xfrm>
            <a:off x="3042946" y="1820719"/>
            <a:ext cx="1696616" cy="1685462"/>
            <a:chOff x="3274353" y="2209600"/>
            <a:chExt cx="1939142" cy="19391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DF5362-3317-8244-B808-26BEA7384390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44A45B-5911-6244-AD0E-8EC20E6BFD70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FCDFA8-0AD3-7A45-8B97-DE9340768662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INITIATE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61FCE1-BFAF-EF43-8009-95F54593C0DB}"/>
              </a:ext>
            </a:extLst>
          </p:cNvPr>
          <p:cNvGrpSpPr/>
          <p:nvPr/>
        </p:nvGrpSpPr>
        <p:grpSpPr>
          <a:xfrm>
            <a:off x="5247692" y="1820719"/>
            <a:ext cx="1696616" cy="1685462"/>
            <a:chOff x="3274353" y="2209600"/>
            <a:chExt cx="1939142" cy="19391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1B55BFA-6C74-5549-9396-C5E6B1C66F85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5626AFC-F32C-4E45-BCAF-DD0E67EC5CAC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9DA83C-0389-5842-9AD5-B04B92918C2A}"/>
                </a:ext>
              </a:extLst>
            </p:cNvPr>
            <p:cNvSpPr txBox="1"/>
            <p:nvPr/>
          </p:nvSpPr>
          <p:spPr>
            <a:xfrm>
              <a:off x="3434108" y="2714415"/>
              <a:ext cx="1619631" cy="9295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DESIGN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A69B75-BCE4-D04E-A69E-F3E61710CBEF}"/>
              </a:ext>
            </a:extLst>
          </p:cNvPr>
          <p:cNvGrpSpPr/>
          <p:nvPr/>
        </p:nvGrpSpPr>
        <p:grpSpPr>
          <a:xfrm>
            <a:off x="7452438" y="1820719"/>
            <a:ext cx="1696616" cy="1685462"/>
            <a:chOff x="3274353" y="2209600"/>
            <a:chExt cx="1939142" cy="193914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D969A81-1F2B-7645-A7EA-EF68852DC2C2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EA95973-D410-E44E-8AFE-6A5192720DC3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42CEB5-D724-3F49-8E35-097A6B66663E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IMPLEMENT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CCCD152-5BF4-1E44-9AB0-228F12394E00}"/>
              </a:ext>
            </a:extLst>
          </p:cNvPr>
          <p:cNvSpPr/>
          <p:nvPr/>
        </p:nvSpPr>
        <p:spPr>
          <a:xfrm>
            <a:off x="3042946" y="3700920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DESCRIBE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PROJECT AND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INITIATE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2BDE3B-1DA8-824C-8209-E5C0647C994B}"/>
              </a:ext>
            </a:extLst>
          </p:cNvPr>
          <p:cNvSpPr/>
          <p:nvPr/>
        </p:nvSpPr>
        <p:spPr>
          <a:xfrm>
            <a:off x="5247691" y="3703224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SPECIFIY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DESIGN SOLUTION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5509455-59B7-514F-8BF9-BCC3B9A96887}"/>
              </a:ext>
            </a:extLst>
          </p:cNvPr>
          <p:cNvSpPr/>
          <p:nvPr/>
        </p:nvSpPr>
        <p:spPr>
          <a:xfrm>
            <a:off x="7452438" y="3698270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CONFIGURE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REALIZE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SOLUTION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F2828C4-B6A2-6D46-A8DD-9714D64E8928}"/>
              </a:ext>
            </a:extLst>
          </p:cNvPr>
          <p:cNvSpPr/>
          <p:nvPr/>
        </p:nvSpPr>
        <p:spPr>
          <a:xfrm>
            <a:off x="9705951" y="3691032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SECURE LONG-TERM EFFECT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B1B1B8-F98A-424F-8D0F-98BE9213D83D}"/>
              </a:ext>
            </a:extLst>
          </p:cNvPr>
          <p:cNvSpPr/>
          <p:nvPr/>
        </p:nvSpPr>
        <p:spPr>
          <a:xfrm>
            <a:off x="5353825" y="4994476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5CE3109-F603-4D98-A35F-28B10F6D8E8F}"/>
              </a:ext>
            </a:extLst>
          </p:cNvPr>
          <p:cNvSpPr/>
          <p:nvPr/>
        </p:nvSpPr>
        <p:spPr>
          <a:xfrm>
            <a:off x="3149079" y="4994476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6F045B4-4A7E-4318-92A2-B7297ABEB4B4}"/>
              </a:ext>
            </a:extLst>
          </p:cNvPr>
          <p:cNvSpPr/>
          <p:nvPr/>
        </p:nvSpPr>
        <p:spPr>
          <a:xfrm>
            <a:off x="944333" y="4994476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7C3D29-0530-4F96-89BB-1CF2D67BC620}"/>
              </a:ext>
            </a:extLst>
          </p:cNvPr>
          <p:cNvGrpSpPr/>
          <p:nvPr/>
        </p:nvGrpSpPr>
        <p:grpSpPr>
          <a:xfrm>
            <a:off x="944333" y="5252968"/>
            <a:ext cx="2098612" cy="1140970"/>
            <a:chOff x="637201" y="4108375"/>
            <a:chExt cx="2098612" cy="1140970"/>
          </a:xfrm>
        </p:grpSpPr>
        <p:sp>
          <p:nvSpPr>
            <p:cNvPr id="53" name="Chevron 43">
              <a:extLst>
                <a:ext uri="{FF2B5EF4-FFF2-40B4-BE49-F238E27FC236}">
                  <a16:creationId xmlns:a16="http://schemas.microsoft.com/office/drawing/2014/main" id="{7DCAEF98-193C-49E0-9ACC-D679DFF08639}"/>
                </a:ext>
              </a:extLst>
            </p:cNvPr>
            <p:cNvSpPr/>
            <p:nvPr/>
          </p:nvSpPr>
          <p:spPr>
            <a:xfrm rot="5400000">
              <a:off x="1635332" y="4470919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67AE79-6B45-4C25-A1D1-6752A5632A8C}"/>
                </a:ext>
              </a:extLst>
            </p:cNvPr>
            <p:cNvSpPr/>
            <p:nvPr/>
          </p:nvSpPr>
          <p:spPr>
            <a:xfrm>
              <a:off x="637201" y="4108375"/>
              <a:ext cx="2098612" cy="415498"/>
            </a:xfrm>
            <a:prstGeom prst="rect">
              <a:avLst/>
            </a:prstGeom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STEERING </a:t>
              </a:r>
              <a:r>
                <a:rPr lang="nb-NO" sz="1100" b="1" dirty="0">
                  <a:solidFill>
                    <a:srgbClr val="005E58"/>
                  </a:solidFill>
                  <a:latin typeface="Arial" panose="020B0604020202020204"/>
                </a:rPr>
                <a:t>COMMITTEE</a:t>
              </a:r>
              <a:endPara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Owner</a:t>
              </a: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</a:t>
              </a: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A421F2B-02B1-4E19-B8D8-0ECA109C60E3}"/>
                </a:ext>
              </a:extLst>
            </p:cNvPr>
            <p:cNvSpPr/>
            <p:nvPr/>
          </p:nvSpPr>
          <p:spPr>
            <a:xfrm>
              <a:off x="670843" y="4880013"/>
              <a:ext cx="2064969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Estimated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time spent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hours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/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month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45BC91E-17A9-42D9-ABBD-AC0924714EB4}"/>
              </a:ext>
            </a:extLst>
          </p:cNvPr>
          <p:cNvGrpSpPr/>
          <p:nvPr/>
        </p:nvGrpSpPr>
        <p:grpSpPr>
          <a:xfrm>
            <a:off x="3149079" y="5252968"/>
            <a:ext cx="2098612" cy="1138460"/>
            <a:chOff x="2841947" y="4108375"/>
            <a:chExt cx="2098612" cy="1138460"/>
          </a:xfrm>
        </p:grpSpPr>
        <p:sp>
          <p:nvSpPr>
            <p:cNvPr id="71" name="Chevron 49">
              <a:extLst>
                <a:ext uri="{FF2B5EF4-FFF2-40B4-BE49-F238E27FC236}">
                  <a16:creationId xmlns:a16="http://schemas.microsoft.com/office/drawing/2014/main" id="{96973F29-0877-497E-8277-1A6EE80D2534}"/>
                </a:ext>
              </a:extLst>
            </p:cNvPr>
            <p:cNvSpPr/>
            <p:nvPr/>
          </p:nvSpPr>
          <p:spPr>
            <a:xfrm rot="5400000">
              <a:off x="3840078" y="4470919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5D694CA-3F61-418C-AD1B-53EBC17114F5}"/>
                </a:ext>
              </a:extLst>
            </p:cNvPr>
            <p:cNvSpPr/>
            <p:nvPr/>
          </p:nvSpPr>
          <p:spPr>
            <a:xfrm>
              <a:off x="2875589" y="4108375"/>
              <a:ext cx="2064970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 MANAGERS</a:t>
              </a:r>
              <a:endPara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 charge </a:t>
              </a:r>
              <a:r>
                <a:rPr kumimoji="0" lang="nb-NO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</a:t>
              </a: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E7BDA66-1AFE-4C5A-A60C-D590E9994A10}"/>
                </a:ext>
              </a:extLst>
            </p:cNvPr>
            <p:cNvSpPr/>
            <p:nvPr/>
          </p:nvSpPr>
          <p:spPr>
            <a:xfrm>
              <a:off x="2841947" y="4877503"/>
              <a:ext cx="2098611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Estimated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time spent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900">
                  <a:solidFill>
                    <a:srgbClr val="005E58"/>
                  </a:solidFill>
                  <a:latin typeface="Arial" panose="020B0604020202020204"/>
                </a:rPr>
                <a:t>6-8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hours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/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week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AB817D-97CB-45C0-97EC-41196676ED12}"/>
              </a:ext>
            </a:extLst>
          </p:cNvPr>
          <p:cNvGrpSpPr/>
          <p:nvPr/>
        </p:nvGrpSpPr>
        <p:grpSpPr>
          <a:xfrm>
            <a:off x="5378143" y="5252968"/>
            <a:ext cx="2074293" cy="1138460"/>
            <a:chOff x="5071011" y="3772474"/>
            <a:chExt cx="2074293" cy="1138460"/>
          </a:xfrm>
        </p:grpSpPr>
        <p:sp>
          <p:nvSpPr>
            <p:cNvPr id="75" name="Chevron 57">
              <a:extLst>
                <a:ext uri="{FF2B5EF4-FFF2-40B4-BE49-F238E27FC236}">
                  <a16:creationId xmlns:a16="http://schemas.microsoft.com/office/drawing/2014/main" id="{AF7CB736-CC5B-40BC-B5A0-19912860A4A6}"/>
                </a:ext>
              </a:extLst>
            </p:cNvPr>
            <p:cNvSpPr/>
            <p:nvPr/>
          </p:nvSpPr>
          <p:spPr>
            <a:xfrm rot="5400000">
              <a:off x="6044824" y="413501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06DBA66-1F34-45C9-AA02-2809BCE51542}"/>
                </a:ext>
              </a:extLst>
            </p:cNvPr>
            <p:cNvSpPr/>
            <p:nvPr/>
          </p:nvSpPr>
          <p:spPr>
            <a:xfrm>
              <a:off x="5247692" y="3772474"/>
              <a:ext cx="1696616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 TEAM</a:t>
              </a:r>
              <a:endPara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000">
                  <a:solidFill>
                    <a:srgbClr val="005E58"/>
                  </a:solidFill>
                  <a:latin typeface="Arial" panose="020B0604020202020204"/>
                </a:rPr>
                <a:t>Works </a:t>
              </a:r>
              <a:r>
                <a:rPr lang="nb-NO" sz="1000" err="1">
                  <a:solidFill>
                    <a:srgbClr val="005E58"/>
                  </a:solidFill>
                  <a:latin typeface="Arial" panose="020B0604020202020204"/>
                </a:rPr>
                <a:t>on</a:t>
              </a:r>
              <a:r>
                <a:rPr lang="nb-NO" sz="1000">
                  <a:solidFill>
                    <a:srgbClr val="005E58"/>
                  </a:solidFill>
                  <a:latin typeface="Arial" panose="020B0604020202020204"/>
                </a:rPr>
                <a:t> </a:t>
              </a:r>
              <a:r>
                <a:rPr lang="nb-NO" sz="1000" err="1">
                  <a:solidFill>
                    <a:srgbClr val="005E58"/>
                  </a:solidFill>
                  <a:latin typeface="Arial" panose="020B0604020202020204"/>
                </a:rPr>
                <a:t>the</a:t>
              </a:r>
              <a:r>
                <a:rPr lang="nb-NO" sz="1000">
                  <a:solidFill>
                    <a:srgbClr val="005E58"/>
                  </a:solidFill>
                  <a:latin typeface="Arial" panose="020B0604020202020204"/>
                </a:rPr>
                <a:t> </a:t>
              </a:r>
              <a:r>
                <a:rPr lang="nb-NO" sz="1000" err="1">
                  <a:solidFill>
                    <a:srgbClr val="005E58"/>
                  </a:solidFill>
                  <a:latin typeface="Arial" panose="020B0604020202020204"/>
                </a:rPr>
                <a:t>project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10B7E2-6FE3-4104-A87D-5B037D39D7BE}"/>
                </a:ext>
              </a:extLst>
            </p:cNvPr>
            <p:cNvSpPr/>
            <p:nvPr/>
          </p:nvSpPr>
          <p:spPr>
            <a:xfrm>
              <a:off x="5071011" y="4541602"/>
              <a:ext cx="2074293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Estimated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time spent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2-5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hours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/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week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7CEC7DC-06B5-4D7B-B63D-8906BE3A987F}"/>
              </a:ext>
            </a:extLst>
          </p:cNvPr>
          <p:cNvSpPr/>
          <p:nvPr/>
        </p:nvSpPr>
        <p:spPr>
          <a:xfrm>
            <a:off x="7558571" y="4996986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25B870A-C371-4E89-B6E0-C83034373DCF}"/>
              </a:ext>
            </a:extLst>
          </p:cNvPr>
          <p:cNvGrpSpPr/>
          <p:nvPr/>
        </p:nvGrpSpPr>
        <p:grpSpPr>
          <a:xfrm>
            <a:off x="7592213" y="5255478"/>
            <a:ext cx="2064969" cy="1138460"/>
            <a:chOff x="5080335" y="3772474"/>
            <a:chExt cx="2064969" cy="1138460"/>
          </a:xfrm>
        </p:grpSpPr>
        <p:sp>
          <p:nvSpPr>
            <p:cNvPr id="80" name="Chevron 57">
              <a:extLst>
                <a:ext uri="{FF2B5EF4-FFF2-40B4-BE49-F238E27FC236}">
                  <a16:creationId xmlns:a16="http://schemas.microsoft.com/office/drawing/2014/main" id="{8ABE6400-3560-45F8-A015-FDB1A746965C}"/>
                </a:ext>
              </a:extLst>
            </p:cNvPr>
            <p:cNvSpPr/>
            <p:nvPr/>
          </p:nvSpPr>
          <p:spPr>
            <a:xfrm rot="5400000">
              <a:off x="6044824" y="413501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34FAFCC-FA0D-4CB3-813B-6F9197AAA021}"/>
                </a:ext>
              </a:extLst>
            </p:cNvPr>
            <p:cNvSpPr/>
            <p:nvPr/>
          </p:nvSpPr>
          <p:spPr>
            <a:xfrm>
              <a:off x="5247692" y="3772474"/>
              <a:ext cx="1696616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REFERENCE GROUP</a:t>
              </a:r>
              <a:endPara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Participates</a:t>
              </a: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in </a:t>
              </a:r>
              <a:r>
                <a:rPr kumimoji="0" lang="nb-NO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E816578-BA0D-4053-B9F6-FA3B3BFF7374}"/>
                </a:ext>
              </a:extLst>
            </p:cNvPr>
            <p:cNvSpPr/>
            <p:nvPr/>
          </p:nvSpPr>
          <p:spPr>
            <a:xfrm>
              <a:off x="5080335" y="4541602"/>
              <a:ext cx="2064969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Estimated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time spent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To be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decided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056D385-3ABF-4171-AAF0-62B43A1C8127}"/>
              </a:ext>
            </a:extLst>
          </p:cNvPr>
          <p:cNvSpPr txBox="1"/>
          <p:nvPr/>
        </p:nvSpPr>
        <p:spPr>
          <a:xfrm>
            <a:off x="835682" y="4570290"/>
            <a:ext cx="610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EF75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 spent by customer in the project: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63447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 </a:t>
            </a:r>
            <a:r>
              <a:rPr lang="de-DE" dirty="0" err="1"/>
              <a:t>gebruikers</a:t>
            </a:r>
            <a:r>
              <a:rPr lang="de-DE" dirty="0"/>
              <a:t> en </a:t>
            </a:r>
            <a:r>
              <a:rPr lang="de-DE" dirty="0" err="1"/>
              <a:t>add-ons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490218F5-1FEF-47AC-8591-4885A4B9E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38108"/>
              </p:ext>
            </p:extLst>
          </p:nvPr>
        </p:nvGraphicFramePr>
        <p:xfrm>
          <a:off x="838200" y="1742325"/>
          <a:ext cx="106244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426">
                  <a:extLst>
                    <a:ext uri="{9D8B030D-6E8A-4147-A177-3AD203B41FA5}">
                      <a16:colId xmlns:a16="http://schemas.microsoft.com/office/drawing/2014/main" val="1900196283"/>
                    </a:ext>
                  </a:extLst>
                </a:gridCol>
                <a:gridCol w="3706462">
                  <a:extLst>
                    <a:ext uri="{9D8B030D-6E8A-4147-A177-3AD203B41FA5}">
                      <a16:colId xmlns:a16="http://schemas.microsoft.com/office/drawing/2014/main" val="3064447143"/>
                    </a:ext>
                  </a:extLst>
                </a:gridCol>
                <a:gridCol w="2969570">
                  <a:extLst>
                    <a:ext uri="{9D8B030D-6E8A-4147-A177-3AD203B41FA5}">
                      <a16:colId xmlns:a16="http://schemas.microsoft.com/office/drawing/2014/main" val="4291558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Number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08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Essentials /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36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179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Essentials /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Multi-plan </a:t>
                      </a:r>
                      <a:r>
                        <a:rPr lang="de-DE" dirty="0" err="1"/>
                        <a:t>users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Combination</a:t>
                      </a:r>
                      <a:r>
                        <a:rPr lang="de-DE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+ 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93708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E706BC-161D-4999-942D-96E300AFE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71101"/>
              </p:ext>
            </p:extLst>
          </p:nvPr>
        </p:nvGraphicFramePr>
        <p:xfrm>
          <a:off x="838200" y="3884089"/>
          <a:ext cx="10624458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426">
                  <a:extLst>
                    <a:ext uri="{9D8B030D-6E8A-4147-A177-3AD203B41FA5}">
                      <a16:colId xmlns:a16="http://schemas.microsoft.com/office/drawing/2014/main" val="2825935739"/>
                    </a:ext>
                  </a:extLst>
                </a:gridCol>
                <a:gridCol w="3706462">
                  <a:extLst>
                    <a:ext uri="{9D8B030D-6E8A-4147-A177-3AD203B41FA5}">
                      <a16:colId xmlns:a16="http://schemas.microsoft.com/office/drawing/2014/main" val="4058395074"/>
                    </a:ext>
                  </a:extLst>
                </a:gridCol>
                <a:gridCol w="2969570">
                  <a:extLst>
                    <a:ext uri="{9D8B030D-6E8A-4147-A177-3AD203B41FA5}">
                      <a16:colId xmlns:a16="http://schemas.microsoft.com/office/drawing/2014/main" val="867594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Add-On </a:t>
                      </a:r>
                      <a:r>
                        <a:rPr lang="de-DE" dirty="0" err="1"/>
                        <a:t>solutions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Suggested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6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Synchronisation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SuperOffice AI </a:t>
                      </a:r>
                      <a:r>
                        <a:rPr lang="de-DE" dirty="0" err="1"/>
                        <a:t>services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Text </a:t>
                      </a:r>
                      <a:r>
                        <a:rPr lang="de-DE" dirty="0" err="1"/>
                        <a:t>analyser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Categorization</a:t>
                      </a:r>
                      <a:r>
                        <a:rPr lang="de-DE" dirty="0"/>
                        <a:t>, Chatbot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03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Customer Engagement </a:t>
                      </a:r>
                      <a:r>
                        <a:rPr lang="de-DE" dirty="0" err="1"/>
                        <a:t>Platform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Customer Center, Forms, 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48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Expander Services </a:t>
                      </a:r>
                      <a:r>
                        <a:rPr lang="de-DE" dirty="0" err="1"/>
                        <a:t>options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Development Tools, Sandbox, SCIM, Databridge, Database </a:t>
                      </a:r>
                      <a:r>
                        <a:rPr lang="de-DE" dirty="0" err="1"/>
                        <a:t>Mirroring</a:t>
                      </a:r>
                      <a:r>
                        <a:rPr lang="de-DE" dirty="0"/>
                        <a:t>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3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083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0DBD5D0-116D-4BC4-B35B-B92C05BA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61" y="-33328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3DCD5-1B42-4800-BDF2-BD4D05E1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Het </a:t>
            </a:r>
            <a:r>
              <a:rPr lang="nb-NO" dirty="0" err="1"/>
              <a:t>proces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79D4-51AE-44B1-89B8-7F9D017D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802" y="1698268"/>
            <a:ext cx="10161998" cy="4556912"/>
          </a:xfrm>
        </p:spPr>
        <p:txBody>
          <a:bodyPr>
            <a:noAutofit/>
          </a:bodyPr>
          <a:lstStyle/>
          <a:p>
            <a:pPr marL="971550" lvl="1" indent="-285750"/>
            <a:r>
              <a:rPr lang="en-US" sz="1600" dirty="0">
                <a:solidFill>
                  <a:srgbClr val="005E58"/>
                </a:solidFill>
              </a:rPr>
              <a:t>De </a:t>
            </a:r>
            <a:r>
              <a:rPr lang="en-US" sz="1600" dirty="0" err="1">
                <a:solidFill>
                  <a:srgbClr val="005E58"/>
                </a:solidFill>
              </a:rPr>
              <a:t>doelen</a:t>
            </a:r>
            <a:r>
              <a:rPr lang="en-US" sz="1600" dirty="0">
                <a:solidFill>
                  <a:srgbClr val="005E58"/>
                </a:solidFill>
              </a:rPr>
              <a:t> van de CRM </a:t>
            </a:r>
            <a:r>
              <a:rPr lang="en-US" sz="1600" dirty="0" err="1">
                <a:solidFill>
                  <a:srgbClr val="005E58"/>
                </a:solidFill>
              </a:rPr>
              <a:t>implementatie</a:t>
            </a:r>
            <a:endParaRPr lang="en-US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en-GB" sz="1600" dirty="0">
                <a:solidFill>
                  <a:srgbClr val="005E58"/>
                </a:solidFill>
              </a:rPr>
              <a:t>Wat </a:t>
            </a:r>
            <a:r>
              <a:rPr lang="en-GB" sz="1600" dirty="0" err="1">
                <a:solidFill>
                  <a:srgbClr val="005E58"/>
                </a:solidFill>
              </a:rPr>
              <a:t>willen</a:t>
            </a:r>
            <a:r>
              <a:rPr lang="en-GB" sz="1600" dirty="0">
                <a:solidFill>
                  <a:srgbClr val="005E58"/>
                </a:solidFill>
              </a:rPr>
              <a:t> </a:t>
            </a:r>
            <a:r>
              <a:rPr lang="en-GB" sz="1600" dirty="0" err="1">
                <a:solidFill>
                  <a:srgbClr val="005E58"/>
                </a:solidFill>
              </a:rPr>
              <a:t>jullie</a:t>
            </a:r>
            <a:r>
              <a:rPr lang="en-GB" sz="1600" dirty="0">
                <a:solidFill>
                  <a:srgbClr val="005E58"/>
                </a:solidFill>
              </a:rPr>
              <a:t> </a:t>
            </a:r>
            <a:r>
              <a:rPr lang="en-GB" sz="1600" dirty="0" err="1">
                <a:solidFill>
                  <a:srgbClr val="005E58"/>
                </a:solidFill>
              </a:rPr>
              <a:t>bereiken</a:t>
            </a:r>
            <a:r>
              <a:rPr lang="en-GB" sz="1600" dirty="0">
                <a:solidFill>
                  <a:srgbClr val="005E58"/>
                </a:solidFill>
              </a:rPr>
              <a:t> met CRM?</a:t>
            </a:r>
          </a:p>
          <a:p>
            <a:pPr marL="971550" lvl="1" indent="-285750"/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en-US" sz="1600" dirty="0">
                <a:solidFill>
                  <a:srgbClr val="005E58"/>
                </a:solidFill>
              </a:rPr>
              <a:t>Wat </a:t>
            </a:r>
            <a:r>
              <a:rPr lang="en-US" sz="1600" dirty="0" err="1">
                <a:solidFill>
                  <a:srgbClr val="005E58"/>
                </a:solidFill>
              </a:rPr>
              <a:t>willen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jullie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meten</a:t>
            </a:r>
            <a:r>
              <a:rPr lang="en-US" sz="1600" dirty="0">
                <a:solidFill>
                  <a:srgbClr val="005E58"/>
                </a:solidFill>
              </a:rPr>
              <a:t>? (KPI’s)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Welke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eigenschappen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maakt</a:t>
            </a:r>
            <a:r>
              <a:rPr lang="en-US" sz="1600" dirty="0">
                <a:solidFill>
                  <a:srgbClr val="005E58"/>
                </a:solidFill>
              </a:rPr>
              <a:t> het project </a:t>
            </a:r>
            <a:r>
              <a:rPr lang="en-US" sz="1600" dirty="0" err="1">
                <a:solidFill>
                  <a:srgbClr val="005E58"/>
                </a:solidFill>
              </a:rPr>
              <a:t>een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succes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</a:p>
          <a:p>
            <a:pPr marL="971550" lvl="1" indent="-285750"/>
            <a:r>
              <a:rPr lang="en-US" sz="1600" dirty="0">
                <a:solidFill>
                  <a:srgbClr val="005E58"/>
                </a:solidFill>
              </a:rPr>
              <a:t>Welk process </a:t>
            </a:r>
            <a:r>
              <a:rPr lang="en-US" sz="1600" dirty="0" err="1">
                <a:solidFill>
                  <a:srgbClr val="005E58"/>
                </a:solidFill>
              </a:rPr>
              <a:t>willen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jullie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verbeteren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Zijn</a:t>
            </a:r>
            <a:r>
              <a:rPr lang="en-US" sz="1600" dirty="0">
                <a:solidFill>
                  <a:srgbClr val="005E58"/>
                </a:solidFill>
              </a:rPr>
              <a:t> er </a:t>
            </a:r>
            <a:r>
              <a:rPr lang="en-US" sz="1600" dirty="0" err="1">
                <a:solidFill>
                  <a:srgbClr val="005E58"/>
                </a:solidFill>
              </a:rPr>
              <a:t>integraties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benodigd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Welke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mogelijke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risico’s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kent</a:t>
            </a:r>
            <a:r>
              <a:rPr lang="en-US" sz="1600" dirty="0">
                <a:solidFill>
                  <a:srgbClr val="005E58"/>
                </a:solidFill>
              </a:rPr>
              <a:t> het project?</a:t>
            </a:r>
            <a:br>
              <a:rPr lang="en-US" sz="1600" dirty="0">
                <a:solidFill>
                  <a:srgbClr val="005E58"/>
                </a:solidFill>
              </a:rPr>
            </a:br>
            <a:br>
              <a:rPr lang="en-US" sz="1600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SuperOffice Demo:</a:t>
            </a:r>
            <a:br>
              <a:rPr lang="nb-NO" sz="1600" dirty="0">
                <a:solidFill>
                  <a:srgbClr val="005E58"/>
                </a:solidFill>
              </a:rPr>
            </a:br>
            <a:r>
              <a:rPr lang="en-US" sz="1600" dirty="0" err="1">
                <a:solidFill>
                  <a:srgbClr val="005E58"/>
                </a:solidFill>
              </a:rPr>
              <a:t>Demonstratie</a:t>
            </a:r>
            <a:r>
              <a:rPr lang="en-US" sz="1600" dirty="0">
                <a:solidFill>
                  <a:srgbClr val="005E58"/>
                </a:solidFill>
              </a:rPr>
              <a:t> van hoe SuperOffice </a:t>
            </a:r>
            <a:r>
              <a:rPr lang="en-US" sz="1600" dirty="0" err="1">
                <a:solidFill>
                  <a:srgbClr val="005E58"/>
                </a:solidFill>
              </a:rPr>
              <a:t>jullie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wensen</a:t>
            </a:r>
            <a:r>
              <a:rPr lang="en-US" sz="1600" dirty="0">
                <a:solidFill>
                  <a:srgbClr val="005E58"/>
                </a:solidFill>
              </a:rPr>
              <a:t> en </a:t>
            </a:r>
            <a:r>
              <a:rPr lang="en-US" sz="1600" dirty="0" err="1">
                <a:solidFill>
                  <a:srgbClr val="005E58"/>
                </a:solidFill>
              </a:rPr>
              <a:t>behoeften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invult</a:t>
            </a:r>
            <a:br>
              <a:rPr lang="nb-NO" sz="1600" dirty="0">
                <a:solidFill>
                  <a:srgbClr val="005E58"/>
                </a:solidFill>
              </a:rPr>
            </a:br>
            <a:br>
              <a:rPr lang="nb-NO" sz="1600" dirty="0">
                <a:solidFill>
                  <a:srgbClr val="005E58"/>
                </a:solidFill>
              </a:rPr>
            </a:br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Offerte </a:t>
            </a:r>
            <a:r>
              <a:rPr lang="nb-NO" sz="1600" dirty="0" err="1">
                <a:solidFill>
                  <a:srgbClr val="005E58"/>
                </a:solidFill>
              </a:rPr>
              <a:t>presentatie</a:t>
            </a:r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 err="1">
                <a:solidFill>
                  <a:srgbClr val="005E58"/>
                </a:solidFill>
              </a:rPr>
              <a:t>Tekenen</a:t>
            </a:r>
            <a:r>
              <a:rPr lang="nb-NO" sz="1600" dirty="0">
                <a:solidFill>
                  <a:srgbClr val="005E58"/>
                </a:solidFill>
              </a:rPr>
              <a:t> van </a:t>
            </a:r>
            <a:r>
              <a:rPr lang="nb-NO" sz="1600" dirty="0" err="1">
                <a:solidFill>
                  <a:srgbClr val="005E58"/>
                </a:solidFill>
              </a:rPr>
              <a:t>contract</a:t>
            </a:r>
            <a:endParaRPr lang="nb-NO" sz="1600" dirty="0">
              <a:solidFill>
                <a:srgbClr val="005E58"/>
              </a:solidFill>
            </a:endParaRPr>
          </a:p>
          <a:p>
            <a:pPr marL="285750" indent="-285750"/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5E5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EB4E1F-AAD0-4BB3-BF0F-B6916F74A61C}"/>
              </a:ext>
            </a:extLst>
          </p:cNvPr>
          <p:cNvGrpSpPr/>
          <p:nvPr/>
        </p:nvGrpSpPr>
        <p:grpSpPr>
          <a:xfrm>
            <a:off x="992312" y="1654391"/>
            <a:ext cx="672102" cy="4349833"/>
            <a:chOff x="992312" y="1510555"/>
            <a:chExt cx="672102" cy="43498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2C5818-CDCF-4BA6-81CB-E3083892D2EA}"/>
                </a:ext>
              </a:extLst>
            </p:cNvPr>
            <p:cNvSpPr/>
            <p:nvPr/>
          </p:nvSpPr>
          <p:spPr>
            <a:xfrm>
              <a:off x="992312" y="1510555"/>
              <a:ext cx="672102" cy="674734"/>
            </a:xfrm>
            <a:prstGeom prst="ellipse">
              <a:avLst/>
            </a:prstGeom>
            <a:solidFill>
              <a:srgbClr val="30B494"/>
            </a:solidFill>
            <a:ln>
              <a:solidFill>
                <a:srgbClr val="30B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370BEA-2E20-48E1-8282-4C9BF02EF72E}"/>
                </a:ext>
              </a:extLst>
            </p:cNvPr>
            <p:cNvSpPr/>
            <p:nvPr/>
          </p:nvSpPr>
          <p:spPr>
            <a:xfrm>
              <a:off x="992312" y="4241969"/>
              <a:ext cx="672102" cy="674734"/>
            </a:xfrm>
            <a:prstGeom prst="ellipse">
              <a:avLst/>
            </a:prstGeom>
            <a:solidFill>
              <a:srgbClr val="FC8B5F"/>
            </a:solidFill>
            <a:ln>
              <a:solidFill>
                <a:srgbClr val="FC8A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AB09A4-AF86-4C01-B38D-5B877A055EFE}"/>
                </a:ext>
              </a:extLst>
            </p:cNvPr>
            <p:cNvSpPr/>
            <p:nvPr/>
          </p:nvSpPr>
          <p:spPr>
            <a:xfrm>
              <a:off x="992312" y="2750031"/>
              <a:ext cx="672102" cy="674734"/>
            </a:xfrm>
            <a:prstGeom prst="ellipse">
              <a:avLst/>
            </a:prstGeom>
            <a:solidFill>
              <a:srgbClr val="005E58"/>
            </a:solidFill>
            <a:ln>
              <a:solidFill>
                <a:srgbClr val="005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E35CCC-3C1A-45DC-B43E-231EB5A4C6EE}"/>
                </a:ext>
              </a:extLst>
            </p:cNvPr>
            <p:cNvSpPr/>
            <p:nvPr/>
          </p:nvSpPr>
          <p:spPr>
            <a:xfrm>
              <a:off x="992312" y="5185654"/>
              <a:ext cx="672102" cy="674734"/>
            </a:xfrm>
            <a:prstGeom prst="ellipse">
              <a:avLst/>
            </a:prstGeom>
            <a:solidFill>
              <a:srgbClr val="D5450D"/>
            </a:solidFill>
            <a:ln>
              <a:solidFill>
                <a:srgbClr val="D545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877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E78D2D-F669-41FA-853E-94A4CD066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040033"/>
              </p:ext>
            </p:extLst>
          </p:nvPr>
        </p:nvGraphicFramePr>
        <p:xfrm>
          <a:off x="962892" y="1429263"/>
          <a:ext cx="10463642" cy="3666472"/>
        </p:xfrm>
        <a:graphic>
          <a:graphicData uri="http://schemas.openxmlformats.org/drawingml/2006/table">
            <a:tbl>
              <a:tblPr/>
              <a:tblGrid>
                <a:gridCol w="4633899">
                  <a:extLst>
                    <a:ext uri="{9D8B030D-6E8A-4147-A177-3AD203B41FA5}">
                      <a16:colId xmlns:a16="http://schemas.microsoft.com/office/drawing/2014/main" val="2533895450"/>
                    </a:ext>
                  </a:extLst>
                </a:gridCol>
                <a:gridCol w="784773">
                  <a:extLst>
                    <a:ext uri="{9D8B030D-6E8A-4147-A177-3AD203B41FA5}">
                      <a16:colId xmlns:a16="http://schemas.microsoft.com/office/drawing/2014/main" val="310554828"/>
                    </a:ext>
                  </a:extLst>
                </a:gridCol>
                <a:gridCol w="1083734">
                  <a:extLst>
                    <a:ext uri="{9D8B030D-6E8A-4147-A177-3AD203B41FA5}">
                      <a16:colId xmlns:a16="http://schemas.microsoft.com/office/drawing/2014/main" val="2767157404"/>
                    </a:ext>
                  </a:extLst>
                </a:gridCol>
                <a:gridCol w="2195497">
                  <a:extLst>
                    <a:ext uri="{9D8B030D-6E8A-4147-A177-3AD203B41FA5}">
                      <a16:colId xmlns:a16="http://schemas.microsoft.com/office/drawing/2014/main" val="4237120164"/>
                    </a:ext>
                  </a:extLst>
                </a:gridCol>
                <a:gridCol w="803458">
                  <a:extLst>
                    <a:ext uri="{9D8B030D-6E8A-4147-A177-3AD203B41FA5}">
                      <a16:colId xmlns:a16="http://schemas.microsoft.com/office/drawing/2014/main" val="126028728"/>
                    </a:ext>
                  </a:extLst>
                </a:gridCol>
                <a:gridCol w="962281">
                  <a:extLst>
                    <a:ext uri="{9D8B030D-6E8A-4147-A177-3AD203B41FA5}">
                      <a16:colId xmlns:a16="http://schemas.microsoft.com/office/drawing/2014/main" val="2979140192"/>
                    </a:ext>
                  </a:extLst>
                </a:gridCol>
              </a:tblGrid>
              <a:tr h="454752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Activity​</a:t>
                      </a:r>
                      <a:endParaRPr lang="nb-NO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Week​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Completed​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Responsible​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Go/​</a:t>
                      </a:r>
                      <a:b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 go​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Billable​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24290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Needs clarification - the goal of the project​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SO/XXX​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5238"/>
                  </a:ext>
                </a:extLst>
              </a:tr>
              <a:tr h="29331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Summary of purpose and proposed tentative activity plan​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6564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Workshop to uncover process improvements, KPIs, integration points, technical clarifications, risk, success factors​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SO/XXX​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68290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Summarize findings from workshop​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40930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Acceptance for workshop report and further progress​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55812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Present the preliminary solution concept / Demo​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405320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Visit / contact reference customer​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SO/XXX​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559694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Implementation plan approved by IT​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3442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Approval of legal conditions​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54625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Offer presentation / solution proposal​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0819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Sign contract 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SUO/XXX​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1863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9116C3C-0D83-423B-87E7-7ADF0EE8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us book the necessary activities now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43524A-1980-42D0-95CE-1BA23CD19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597361"/>
              </p:ext>
            </p:extLst>
          </p:nvPr>
        </p:nvGraphicFramePr>
        <p:xfrm>
          <a:off x="962892" y="5299303"/>
          <a:ext cx="10463642" cy="775915"/>
        </p:xfrm>
        <a:graphic>
          <a:graphicData uri="http://schemas.openxmlformats.org/drawingml/2006/table">
            <a:tbl>
              <a:tblPr firstRow="1" firstCol="1"/>
              <a:tblGrid>
                <a:gridCol w="4733752">
                  <a:extLst>
                    <a:ext uri="{9D8B030D-6E8A-4147-A177-3AD203B41FA5}">
                      <a16:colId xmlns:a16="http://schemas.microsoft.com/office/drawing/2014/main" val="1178722236"/>
                    </a:ext>
                  </a:extLst>
                </a:gridCol>
                <a:gridCol w="966840">
                  <a:extLst>
                    <a:ext uri="{9D8B030D-6E8A-4147-A177-3AD203B41FA5}">
                      <a16:colId xmlns:a16="http://schemas.microsoft.com/office/drawing/2014/main" val="3603076134"/>
                    </a:ext>
                  </a:extLst>
                </a:gridCol>
                <a:gridCol w="4763050">
                  <a:extLst>
                    <a:ext uri="{9D8B030D-6E8A-4147-A177-3AD203B41FA5}">
                      <a16:colId xmlns:a16="http://schemas.microsoft.com/office/drawing/2014/main" val="194865732"/>
                    </a:ext>
                  </a:extLst>
                </a:gridCol>
              </a:tblGrid>
              <a:tr h="362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 Indicates a mutual "go / no go" decision for implementation.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Approved by Customer: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841956"/>
                  </a:ext>
                </a:extLst>
              </a:tr>
              <a:tr h="413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1932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F226FFE-8967-4C5E-BCBF-8E30DA54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73" y="1264335"/>
            <a:ext cx="151750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25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>
            <a:extLst>
              <a:ext uri="{FF2B5EF4-FFF2-40B4-BE49-F238E27FC236}">
                <a16:creationId xmlns:a16="http://schemas.microsoft.com/office/drawing/2014/main" id="{9EBE4C86-75CB-4223-B0FB-4DCC4E65A06B}"/>
              </a:ext>
            </a:extLst>
          </p:cNvPr>
          <p:cNvSpPr txBox="1">
            <a:spLocks/>
          </p:cNvSpPr>
          <p:nvPr/>
        </p:nvSpPr>
        <p:spPr>
          <a:xfrm>
            <a:off x="427381" y="336556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Delivery from SuperOffice summarized</a:t>
            </a:r>
            <a:endParaRPr kumimoji="0" lang="nb-NO" sz="3600" b="1" i="0" u="none" strike="noStrike" kern="1200" cap="none" spc="0" normalizeH="0" baseline="0" noProof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9" name="Tekstfelt 19">
            <a:extLst>
              <a:ext uri="{FF2B5EF4-FFF2-40B4-BE49-F238E27FC236}">
                <a16:creationId xmlns:a16="http://schemas.microsoft.com/office/drawing/2014/main" id="{A810A341-87E0-42C1-A66A-7B5CFBA53775}"/>
              </a:ext>
            </a:extLst>
          </p:cNvPr>
          <p:cNvSpPr txBox="1"/>
          <p:nvPr/>
        </p:nvSpPr>
        <p:spPr>
          <a:xfrm>
            <a:off x="401652" y="1245054"/>
            <a:ext cx="2513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 goal and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challenges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" name="Rektangel 20">
            <a:extLst>
              <a:ext uri="{FF2B5EF4-FFF2-40B4-BE49-F238E27FC236}">
                <a16:creationId xmlns:a16="http://schemas.microsoft.com/office/drawing/2014/main" id="{8BB9C533-C247-4B6A-B7DB-E96724C8CFF5}"/>
              </a:ext>
            </a:extLst>
          </p:cNvPr>
          <p:cNvSpPr/>
          <p:nvPr/>
        </p:nvSpPr>
        <p:spPr>
          <a:xfrm>
            <a:off x="427381" y="1527697"/>
            <a:ext cx="4991516" cy="2230268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market share from 10-15% to 30% over 5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achieve this, you have to streamline </a:t>
            </a:r>
            <a:r>
              <a:rPr lang="en-US" sz="1050">
                <a:solidFill>
                  <a:srgbClr val="2B2929"/>
                </a:solidFill>
                <a:latin typeface="Arial" panose="020B0604020202020204"/>
              </a:rPr>
              <a:t>the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processes for service and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Today you work in different systems which means that you work inefficiently and lack common routines, rules and processes when it comes to case management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" name="Rektangel 21">
            <a:extLst>
              <a:ext uri="{FF2B5EF4-FFF2-40B4-BE49-F238E27FC236}">
                <a16:creationId xmlns:a16="http://schemas.microsoft.com/office/drawing/2014/main" id="{543FF1D3-A1CA-489F-80FC-AA8D8E63EC66}"/>
              </a:ext>
            </a:extLst>
          </p:cNvPr>
          <p:cNvSpPr/>
          <p:nvPr/>
        </p:nvSpPr>
        <p:spPr>
          <a:xfrm>
            <a:off x="6034572" y="1531339"/>
            <a:ext cx="5681663" cy="2234511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Standardize processes by supporting workflow and the desired queuing system as described in the requirements specification.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Ability to add priorities, escalation routines, pre-defined templates and automatic answer templates for cases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Reports and Dashboards that show, for example, equipment defects or the number of cases per employee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Integration with ERP system Visma Business and time management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 the number of systems by gathering all cases for support and service in one place in a common CRM database. 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5" name="Tekstfelt 23">
            <a:extLst>
              <a:ext uri="{FF2B5EF4-FFF2-40B4-BE49-F238E27FC236}">
                <a16:creationId xmlns:a16="http://schemas.microsoft.com/office/drawing/2014/main" id="{837511DC-117C-4023-AF22-AF0C58AA1965}"/>
              </a:ext>
            </a:extLst>
          </p:cNvPr>
          <p:cNvSpPr txBox="1"/>
          <p:nvPr/>
        </p:nvSpPr>
        <p:spPr>
          <a:xfrm>
            <a:off x="5934385" y="3922044"/>
            <a:ext cx="2750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Performance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KPI’s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147" name="Tekstfelt 24">
            <a:extLst>
              <a:ext uri="{FF2B5EF4-FFF2-40B4-BE49-F238E27FC236}">
                <a16:creationId xmlns:a16="http://schemas.microsoft.com/office/drawing/2014/main" id="{0DC11272-CDD4-4CF3-807D-29C896F7F444}"/>
              </a:ext>
            </a:extLst>
          </p:cNvPr>
          <p:cNvSpPr txBox="1"/>
          <p:nvPr/>
        </p:nvSpPr>
        <p:spPr>
          <a:xfrm>
            <a:off x="5934385" y="1191576"/>
            <a:ext cx="271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Description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solution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processes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9" name="Rektangel 25">
            <a:extLst>
              <a:ext uri="{FF2B5EF4-FFF2-40B4-BE49-F238E27FC236}">
                <a16:creationId xmlns:a16="http://schemas.microsoft.com/office/drawing/2014/main" id="{36849B35-16EB-4DE8-8680-6939CA1F12EE}"/>
              </a:ext>
            </a:extLst>
          </p:cNvPr>
          <p:cNvSpPr/>
          <p:nvPr/>
        </p:nvSpPr>
        <p:spPr>
          <a:xfrm>
            <a:off x="6034573" y="4186070"/>
            <a:ext cx="5681663" cy="880839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050">
                <a:solidFill>
                  <a:srgbClr val="2B2929"/>
                </a:solidFill>
                <a:latin typeface="Arial" panose="020B0604020202020204"/>
              </a:rPr>
              <a:t>Number of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Tickets / Requests resolved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Number of Requests per. category / Case Officer / Equipment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Response time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3" name="Trekant 29">
            <a:extLst>
              <a:ext uri="{FF2B5EF4-FFF2-40B4-BE49-F238E27FC236}">
                <a16:creationId xmlns:a16="http://schemas.microsoft.com/office/drawing/2014/main" id="{D9FAFF8F-9B4F-4F11-AA8A-592B4289494A}"/>
              </a:ext>
            </a:extLst>
          </p:cNvPr>
          <p:cNvSpPr/>
          <p:nvPr/>
        </p:nvSpPr>
        <p:spPr>
          <a:xfrm rot="5566579">
            <a:off x="5478912" y="264774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ktangel 20">
            <a:extLst>
              <a:ext uri="{FF2B5EF4-FFF2-40B4-BE49-F238E27FC236}">
                <a16:creationId xmlns:a16="http://schemas.microsoft.com/office/drawing/2014/main" id="{A1F4902D-CC9A-4C6A-8B55-C8E763C2735D}"/>
              </a:ext>
            </a:extLst>
          </p:cNvPr>
          <p:cNvSpPr/>
          <p:nvPr/>
        </p:nvSpPr>
        <p:spPr>
          <a:xfrm>
            <a:off x="427381" y="4224541"/>
            <a:ext cx="4991516" cy="19427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capacity by streamlining the use of resources on service and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Increased customer satisfaction through better insight and automated processes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Increased control of the customer base and data will streamline communication with customers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Common routines and processes will contribute to achieving growth goal by reducing risk and increasing efficiency.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kstfelt 23">
            <a:extLst>
              <a:ext uri="{FF2B5EF4-FFF2-40B4-BE49-F238E27FC236}">
                <a16:creationId xmlns:a16="http://schemas.microsoft.com/office/drawing/2014/main" id="{28630F68-263F-41D5-B90C-212F67DA4221}"/>
              </a:ext>
            </a:extLst>
          </p:cNvPr>
          <p:cNvSpPr txBox="1"/>
          <p:nvPr/>
        </p:nvSpPr>
        <p:spPr>
          <a:xfrm>
            <a:off x="401652" y="3947542"/>
            <a:ext cx="3110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Estimated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effect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implementation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ktangel 25">
            <a:extLst>
              <a:ext uri="{FF2B5EF4-FFF2-40B4-BE49-F238E27FC236}">
                <a16:creationId xmlns:a16="http://schemas.microsoft.com/office/drawing/2014/main" id="{B6A91C23-A7D2-4A19-9206-E6C41B4BEC02}"/>
              </a:ext>
            </a:extLst>
          </p:cNvPr>
          <p:cNvSpPr/>
          <p:nvPr/>
        </p:nvSpPr>
        <p:spPr>
          <a:xfrm>
            <a:off x="6034572" y="5394133"/>
            <a:ext cx="5681663" cy="773173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Project organization (resources allocated)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scope of the project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kstfelt 23">
            <a:extLst>
              <a:ext uri="{FF2B5EF4-FFF2-40B4-BE49-F238E27FC236}">
                <a16:creationId xmlns:a16="http://schemas.microsoft.com/office/drawing/2014/main" id="{6757AE79-265B-4328-A42B-73D245582FBE}"/>
              </a:ext>
            </a:extLst>
          </p:cNvPr>
          <p:cNvSpPr txBox="1"/>
          <p:nvPr/>
        </p:nvSpPr>
        <p:spPr>
          <a:xfrm>
            <a:off x="5934385" y="511713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Risk</a:t>
            </a:r>
          </a:p>
        </p:txBody>
      </p:sp>
      <p:sp>
        <p:nvSpPr>
          <p:cNvPr id="20" name="Trekant 29">
            <a:extLst>
              <a:ext uri="{FF2B5EF4-FFF2-40B4-BE49-F238E27FC236}">
                <a16:creationId xmlns:a16="http://schemas.microsoft.com/office/drawing/2014/main" id="{9E2A53BB-CE6C-4877-A53C-70DC56C583CD}"/>
              </a:ext>
            </a:extLst>
          </p:cNvPr>
          <p:cNvSpPr/>
          <p:nvPr/>
        </p:nvSpPr>
        <p:spPr>
          <a:xfrm rot="10800000">
            <a:off x="8558899" y="394880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rekant 29">
            <a:extLst>
              <a:ext uri="{FF2B5EF4-FFF2-40B4-BE49-F238E27FC236}">
                <a16:creationId xmlns:a16="http://schemas.microsoft.com/office/drawing/2014/main" id="{093EFAB5-304E-437D-87F4-5546616A3849}"/>
              </a:ext>
            </a:extLst>
          </p:cNvPr>
          <p:cNvSpPr/>
          <p:nvPr/>
        </p:nvSpPr>
        <p:spPr>
          <a:xfrm rot="16200000">
            <a:off x="5500153" y="5136567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rekant 29">
            <a:extLst>
              <a:ext uri="{FF2B5EF4-FFF2-40B4-BE49-F238E27FC236}">
                <a16:creationId xmlns:a16="http://schemas.microsoft.com/office/drawing/2014/main" id="{D0D1551C-57F8-4D5E-BA4B-F5D95B72DC0A}"/>
              </a:ext>
            </a:extLst>
          </p:cNvPr>
          <p:cNvSpPr/>
          <p:nvPr/>
        </p:nvSpPr>
        <p:spPr>
          <a:xfrm rot="10800000">
            <a:off x="8558900" y="5192435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93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>
            <a:extLst>
              <a:ext uri="{FF2B5EF4-FFF2-40B4-BE49-F238E27FC236}">
                <a16:creationId xmlns:a16="http://schemas.microsoft.com/office/drawing/2014/main" id="{9EBE4C86-75CB-4223-B0FB-4DCC4E65A06B}"/>
              </a:ext>
            </a:extLst>
          </p:cNvPr>
          <p:cNvSpPr txBox="1">
            <a:spLocks/>
          </p:cNvSpPr>
          <p:nvPr/>
        </p:nvSpPr>
        <p:spPr>
          <a:xfrm>
            <a:off x="427381" y="336556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Delivery from SuperOffice summarized</a:t>
            </a:r>
            <a:endParaRPr kumimoji="0" lang="nb-NO" sz="3600" b="1" i="0" u="none" strike="noStrike" kern="1200" cap="none" spc="0" normalizeH="0" baseline="0" noProof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9" name="Tekstfelt 19">
            <a:extLst>
              <a:ext uri="{FF2B5EF4-FFF2-40B4-BE49-F238E27FC236}">
                <a16:creationId xmlns:a16="http://schemas.microsoft.com/office/drawing/2014/main" id="{A810A341-87E0-42C1-A66A-7B5CFBA53775}"/>
              </a:ext>
            </a:extLst>
          </p:cNvPr>
          <p:cNvSpPr txBox="1"/>
          <p:nvPr/>
        </p:nvSpPr>
        <p:spPr>
          <a:xfrm>
            <a:off x="401652" y="1245054"/>
            <a:ext cx="2513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 goal and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challenges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" name="Rektangel 20">
            <a:extLst>
              <a:ext uri="{FF2B5EF4-FFF2-40B4-BE49-F238E27FC236}">
                <a16:creationId xmlns:a16="http://schemas.microsoft.com/office/drawing/2014/main" id="{8BB9C533-C247-4B6A-B7DB-E96724C8CFF5}"/>
              </a:ext>
            </a:extLst>
          </p:cNvPr>
          <p:cNvSpPr/>
          <p:nvPr/>
        </p:nvSpPr>
        <p:spPr>
          <a:xfrm>
            <a:off x="427381" y="1527697"/>
            <a:ext cx="4991516" cy="2230268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market share from 10-15% to 30% over 5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achieve this, you have to streamline </a:t>
            </a:r>
            <a:r>
              <a:rPr lang="en-US" sz="1050">
                <a:solidFill>
                  <a:srgbClr val="2B2929"/>
                </a:solidFill>
                <a:latin typeface="Arial" panose="020B0604020202020204"/>
              </a:rPr>
              <a:t>the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processes for service and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Today you work in different systems which means that you work inefficiently and lack common routines, rules and processes when it comes to case management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" name="Rektangel 21">
            <a:extLst>
              <a:ext uri="{FF2B5EF4-FFF2-40B4-BE49-F238E27FC236}">
                <a16:creationId xmlns:a16="http://schemas.microsoft.com/office/drawing/2014/main" id="{543FF1D3-A1CA-489F-80FC-AA8D8E63EC66}"/>
              </a:ext>
            </a:extLst>
          </p:cNvPr>
          <p:cNvSpPr/>
          <p:nvPr/>
        </p:nvSpPr>
        <p:spPr>
          <a:xfrm>
            <a:off x="6034572" y="1531339"/>
            <a:ext cx="5681663" cy="2234511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5" name="Tekstfelt 23">
            <a:extLst>
              <a:ext uri="{FF2B5EF4-FFF2-40B4-BE49-F238E27FC236}">
                <a16:creationId xmlns:a16="http://schemas.microsoft.com/office/drawing/2014/main" id="{837511DC-117C-4023-AF22-AF0C58AA1965}"/>
              </a:ext>
            </a:extLst>
          </p:cNvPr>
          <p:cNvSpPr txBox="1"/>
          <p:nvPr/>
        </p:nvSpPr>
        <p:spPr>
          <a:xfrm>
            <a:off x="5934385" y="3922044"/>
            <a:ext cx="2750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Performance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KPI’s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147" name="Tekstfelt 24">
            <a:extLst>
              <a:ext uri="{FF2B5EF4-FFF2-40B4-BE49-F238E27FC236}">
                <a16:creationId xmlns:a16="http://schemas.microsoft.com/office/drawing/2014/main" id="{0DC11272-CDD4-4CF3-807D-29C896F7F444}"/>
              </a:ext>
            </a:extLst>
          </p:cNvPr>
          <p:cNvSpPr txBox="1"/>
          <p:nvPr/>
        </p:nvSpPr>
        <p:spPr>
          <a:xfrm>
            <a:off x="5934385" y="1191576"/>
            <a:ext cx="271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Description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solution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processes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9" name="Rektangel 25">
            <a:extLst>
              <a:ext uri="{FF2B5EF4-FFF2-40B4-BE49-F238E27FC236}">
                <a16:creationId xmlns:a16="http://schemas.microsoft.com/office/drawing/2014/main" id="{36849B35-16EB-4DE8-8680-6939CA1F12EE}"/>
              </a:ext>
            </a:extLst>
          </p:cNvPr>
          <p:cNvSpPr/>
          <p:nvPr/>
        </p:nvSpPr>
        <p:spPr>
          <a:xfrm>
            <a:off x="6034573" y="4186070"/>
            <a:ext cx="5681663" cy="880839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3" name="Trekant 29">
            <a:extLst>
              <a:ext uri="{FF2B5EF4-FFF2-40B4-BE49-F238E27FC236}">
                <a16:creationId xmlns:a16="http://schemas.microsoft.com/office/drawing/2014/main" id="{D9FAFF8F-9B4F-4F11-AA8A-592B4289494A}"/>
              </a:ext>
            </a:extLst>
          </p:cNvPr>
          <p:cNvSpPr/>
          <p:nvPr/>
        </p:nvSpPr>
        <p:spPr>
          <a:xfrm rot="5566579">
            <a:off x="5478912" y="264774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ktangel 20">
            <a:extLst>
              <a:ext uri="{FF2B5EF4-FFF2-40B4-BE49-F238E27FC236}">
                <a16:creationId xmlns:a16="http://schemas.microsoft.com/office/drawing/2014/main" id="{A1F4902D-CC9A-4C6A-8B55-C8E763C2735D}"/>
              </a:ext>
            </a:extLst>
          </p:cNvPr>
          <p:cNvSpPr/>
          <p:nvPr/>
        </p:nvSpPr>
        <p:spPr>
          <a:xfrm>
            <a:off x="427381" y="4224541"/>
            <a:ext cx="4991516" cy="19427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capacity by streamlining the use of resources on service and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Increased customer satisfaction through better insight and automated processes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Increased control of the customer base and data will streamline communication with customers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Common routines and processes will contribute to achieving growth goal by reducing risk and increasing efficiency.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kstfelt 23">
            <a:extLst>
              <a:ext uri="{FF2B5EF4-FFF2-40B4-BE49-F238E27FC236}">
                <a16:creationId xmlns:a16="http://schemas.microsoft.com/office/drawing/2014/main" id="{28630F68-263F-41D5-B90C-212F67DA4221}"/>
              </a:ext>
            </a:extLst>
          </p:cNvPr>
          <p:cNvSpPr txBox="1"/>
          <p:nvPr/>
        </p:nvSpPr>
        <p:spPr>
          <a:xfrm>
            <a:off x="401652" y="3947542"/>
            <a:ext cx="3110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Estimated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effect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implementation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ktangel 25">
            <a:extLst>
              <a:ext uri="{FF2B5EF4-FFF2-40B4-BE49-F238E27FC236}">
                <a16:creationId xmlns:a16="http://schemas.microsoft.com/office/drawing/2014/main" id="{B6A91C23-A7D2-4A19-9206-E6C41B4BEC02}"/>
              </a:ext>
            </a:extLst>
          </p:cNvPr>
          <p:cNvSpPr/>
          <p:nvPr/>
        </p:nvSpPr>
        <p:spPr>
          <a:xfrm>
            <a:off x="6034572" y="5394133"/>
            <a:ext cx="5681663" cy="773173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kstfelt 23">
            <a:extLst>
              <a:ext uri="{FF2B5EF4-FFF2-40B4-BE49-F238E27FC236}">
                <a16:creationId xmlns:a16="http://schemas.microsoft.com/office/drawing/2014/main" id="{6757AE79-265B-4328-A42B-73D245582FBE}"/>
              </a:ext>
            </a:extLst>
          </p:cNvPr>
          <p:cNvSpPr txBox="1"/>
          <p:nvPr/>
        </p:nvSpPr>
        <p:spPr>
          <a:xfrm>
            <a:off x="5934385" y="511713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Risk</a:t>
            </a:r>
          </a:p>
        </p:txBody>
      </p:sp>
      <p:sp>
        <p:nvSpPr>
          <p:cNvPr id="20" name="Trekant 29">
            <a:extLst>
              <a:ext uri="{FF2B5EF4-FFF2-40B4-BE49-F238E27FC236}">
                <a16:creationId xmlns:a16="http://schemas.microsoft.com/office/drawing/2014/main" id="{9E2A53BB-CE6C-4877-A53C-70DC56C583CD}"/>
              </a:ext>
            </a:extLst>
          </p:cNvPr>
          <p:cNvSpPr/>
          <p:nvPr/>
        </p:nvSpPr>
        <p:spPr>
          <a:xfrm rot="10800000">
            <a:off x="8558899" y="394880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rekant 29">
            <a:extLst>
              <a:ext uri="{FF2B5EF4-FFF2-40B4-BE49-F238E27FC236}">
                <a16:creationId xmlns:a16="http://schemas.microsoft.com/office/drawing/2014/main" id="{093EFAB5-304E-437D-87F4-5546616A3849}"/>
              </a:ext>
            </a:extLst>
          </p:cNvPr>
          <p:cNvSpPr/>
          <p:nvPr/>
        </p:nvSpPr>
        <p:spPr>
          <a:xfrm rot="16200000">
            <a:off x="5500153" y="5136567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rekant 29">
            <a:extLst>
              <a:ext uri="{FF2B5EF4-FFF2-40B4-BE49-F238E27FC236}">
                <a16:creationId xmlns:a16="http://schemas.microsoft.com/office/drawing/2014/main" id="{D0D1551C-57F8-4D5E-BA4B-F5D95B72DC0A}"/>
              </a:ext>
            </a:extLst>
          </p:cNvPr>
          <p:cNvSpPr/>
          <p:nvPr/>
        </p:nvSpPr>
        <p:spPr>
          <a:xfrm rot="10800000">
            <a:off x="8558900" y="5192435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28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3FAC2703-A174-4B65-919D-F6E09180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60" y="2573866"/>
            <a:ext cx="8854440" cy="42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76245-A02F-4505-89BC-0763FB0E73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811900-7635-4A88-AD49-B8DF612E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34" y="2229690"/>
            <a:ext cx="6895677" cy="851941"/>
          </a:xfrm>
        </p:spPr>
        <p:txBody>
          <a:bodyPr>
            <a:noAutofit/>
          </a:bodyPr>
          <a:lstStyle/>
          <a:p>
            <a:r>
              <a:rPr lang="en-US" sz="6000" dirty="0" err="1">
                <a:latin typeface="Arial Black" panose="020B0A04020102020204" pitchFamily="34" charset="0"/>
              </a:rPr>
              <a:t>Een</a:t>
            </a:r>
            <a:r>
              <a:rPr lang="en-US" sz="6000" dirty="0">
                <a:latin typeface="Arial Black" panose="020B0A04020102020204" pitchFamily="34" charset="0"/>
              </a:rPr>
              <a:t> CRM partner die je </a:t>
            </a:r>
            <a:r>
              <a:rPr lang="en-US" sz="6000" dirty="0" err="1">
                <a:latin typeface="Arial Black" panose="020B0A04020102020204" pitchFamily="34" charset="0"/>
              </a:rPr>
              <a:t>helpt</a:t>
            </a:r>
            <a:r>
              <a:rPr lang="en-US" sz="6000" dirty="0">
                <a:latin typeface="Arial Black" panose="020B0A04020102020204" pitchFamily="34" charset="0"/>
              </a:rPr>
              <a:t> met </a:t>
            </a:r>
            <a:r>
              <a:rPr lang="en-US" sz="6000" dirty="0" err="1">
                <a:latin typeface="Arial Black" panose="020B0A04020102020204" pitchFamily="34" charset="0"/>
              </a:rPr>
              <a:t>groei</a:t>
            </a:r>
            <a:r>
              <a:rPr lang="en-US" sz="6000" dirty="0">
                <a:latin typeface="Arial Black" panose="020B0A04020102020204" pitchFamily="34" charset="0"/>
              </a:rPr>
              <a:t>!</a:t>
            </a:r>
            <a:br>
              <a:rPr lang="en-US" sz="6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2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29201FBA-2F02-415C-941D-32E22344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59" y="2406650"/>
            <a:ext cx="10287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D574313-ABE3-AD42-A375-F742988F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402353"/>
            <a:ext cx="10972223" cy="1859795"/>
          </a:xfrm>
        </p:spPr>
        <p:txBody>
          <a:bodyPr>
            <a:normAutofit/>
          </a:bodyPr>
          <a:lstStyle/>
          <a:p>
            <a:r>
              <a:rPr lang="en-GB" sz="4200" dirty="0"/>
              <a:t>Wat is </a:t>
            </a:r>
            <a:r>
              <a:rPr lang="en-GB" sz="4200" dirty="0" err="1"/>
              <a:t>jullie</a:t>
            </a:r>
            <a:r>
              <a:rPr lang="en-GB" sz="4200" dirty="0"/>
              <a:t> </a:t>
            </a:r>
            <a:r>
              <a:rPr lang="en-GB" sz="4200" dirty="0" err="1"/>
              <a:t>groeistrategie</a:t>
            </a:r>
            <a:r>
              <a:rPr lang="en-GB" sz="4200" dirty="0"/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D50C93-363B-EA49-AC44-249A480C9619}"/>
              </a:ext>
            </a:extLst>
          </p:cNvPr>
          <p:cNvCxnSpPr/>
          <p:nvPr/>
        </p:nvCxnSpPr>
        <p:spPr>
          <a:xfrm>
            <a:off x="1586753" y="5432612"/>
            <a:ext cx="90184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B9E850-DF27-554B-908F-E8AE1B5B2EA7}"/>
              </a:ext>
            </a:extLst>
          </p:cNvPr>
          <p:cNvCxnSpPr/>
          <p:nvPr/>
        </p:nvCxnSpPr>
        <p:spPr>
          <a:xfrm flipV="1">
            <a:off x="1586753" y="2411506"/>
            <a:ext cx="0" cy="30211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05919749-E529-5945-8E70-0E877966590C}"/>
              </a:ext>
            </a:extLst>
          </p:cNvPr>
          <p:cNvSpPr/>
          <p:nvPr/>
        </p:nvSpPr>
        <p:spPr>
          <a:xfrm>
            <a:off x="3721266" y="3244419"/>
            <a:ext cx="5183891" cy="14992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71991" rIns="71991" bIns="7199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/>
                <a:ea typeface="+mn-ea"/>
                <a:cs typeface="+mn-cs"/>
              </a:rPr>
              <a:t>Customer portfolio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76205E-C748-BB4E-8A98-91325904479E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817283" y="3964405"/>
            <a:ext cx="841762" cy="0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5C29E7-B57C-1C4E-833D-27A9DFFE0F46}"/>
              </a:ext>
            </a:extLst>
          </p:cNvPr>
          <p:cNvCxnSpPr>
            <a:cxnSpLocks/>
          </p:cNvCxnSpPr>
          <p:nvPr/>
        </p:nvCxnSpPr>
        <p:spPr>
          <a:xfrm flipV="1">
            <a:off x="6313212" y="2567894"/>
            <a:ext cx="7417" cy="640900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CC672C-8228-9F4A-8778-D08F9F4BB4EA}"/>
              </a:ext>
            </a:extLst>
          </p:cNvPr>
          <p:cNvCxnSpPr>
            <a:cxnSpLocks/>
          </p:cNvCxnSpPr>
          <p:nvPr/>
        </p:nvCxnSpPr>
        <p:spPr>
          <a:xfrm flipH="1">
            <a:off x="6313216" y="4797632"/>
            <a:ext cx="4457" cy="601264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DADA00-6016-9548-A63C-6B5914E5BAF3}"/>
              </a:ext>
            </a:extLst>
          </p:cNvPr>
          <p:cNvSpPr txBox="1"/>
          <p:nvPr/>
        </p:nvSpPr>
        <p:spPr>
          <a:xfrm>
            <a:off x="844550" y="1774652"/>
            <a:ext cx="1474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E233A9-3C47-FD46-913A-A9A87C1CD588}"/>
              </a:ext>
            </a:extLst>
          </p:cNvPr>
          <p:cNvSpPr txBox="1"/>
          <p:nvPr/>
        </p:nvSpPr>
        <p:spPr>
          <a:xfrm>
            <a:off x="10475122" y="5140224"/>
            <a:ext cx="14945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9D6E19-EE14-3642-B043-F71147913013}"/>
              </a:ext>
            </a:extLst>
          </p:cNvPr>
          <p:cNvSpPr txBox="1"/>
          <p:nvPr/>
        </p:nvSpPr>
        <p:spPr>
          <a:xfrm>
            <a:off x="1550902" y="3672017"/>
            <a:ext cx="12663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 new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D85CC7-B2A7-6446-ACDD-6A6924661D13}"/>
              </a:ext>
            </a:extLst>
          </p:cNvPr>
          <p:cNvSpPr txBox="1"/>
          <p:nvPr/>
        </p:nvSpPr>
        <p:spPr>
          <a:xfrm>
            <a:off x="9545121" y="3701660"/>
            <a:ext cx="14945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006CF2-4BED-E243-A7AC-FEF54A2C0F44}"/>
              </a:ext>
            </a:extLst>
          </p:cNvPr>
          <p:cNvSpPr txBox="1"/>
          <p:nvPr/>
        </p:nvSpPr>
        <p:spPr>
          <a:xfrm>
            <a:off x="5302605" y="1983599"/>
            <a:ext cx="202120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Upsell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existing customer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1BF1F7-4018-9642-8744-119AA9F09653}"/>
              </a:ext>
            </a:extLst>
          </p:cNvPr>
          <p:cNvSpPr txBox="1"/>
          <p:nvPr/>
        </p:nvSpPr>
        <p:spPr>
          <a:xfrm>
            <a:off x="4869989" y="5641793"/>
            <a:ext cx="28864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Disengage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non-profitable 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C8813F-03DB-AB4A-8DCD-06250613869C}"/>
              </a:ext>
            </a:extLst>
          </p:cNvPr>
          <p:cNvSpPr txBox="1"/>
          <p:nvPr/>
        </p:nvSpPr>
        <p:spPr>
          <a:xfrm>
            <a:off x="129684" y="6624367"/>
            <a:ext cx="2687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MarkUp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Consulting
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C81703-32BE-4C99-994F-876A554BBC8E}"/>
              </a:ext>
            </a:extLst>
          </p:cNvPr>
          <p:cNvCxnSpPr>
            <a:cxnSpLocks/>
          </p:cNvCxnSpPr>
          <p:nvPr/>
        </p:nvCxnSpPr>
        <p:spPr>
          <a:xfrm flipH="1" flipV="1">
            <a:off x="8972369" y="3994047"/>
            <a:ext cx="836771" cy="1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29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5487-BF04-7847-A6BE-E4E0F7FC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8893"/>
            <a:ext cx="4964382" cy="1321823"/>
          </a:xfrm>
        </p:spPr>
        <p:txBody>
          <a:bodyPr>
            <a:normAutofit fontScale="90000"/>
          </a:bodyPr>
          <a:lstStyle/>
          <a:p>
            <a:r>
              <a:rPr lang="nb-NO" dirty="0"/>
              <a:t>CRM </a:t>
            </a:r>
            <a:r>
              <a:rPr lang="nb-NO" dirty="0" err="1"/>
              <a:t>succes</a:t>
            </a:r>
            <a:r>
              <a:rPr lang="nb-NO" dirty="0"/>
              <a:t> </a:t>
            </a:r>
            <a:r>
              <a:rPr lang="nb-NO" dirty="0" err="1"/>
              <a:t>wordt</a:t>
            </a:r>
            <a:r>
              <a:rPr lang="nb-NO" dirty="0"/>
              <a:t> </a:t>
            </a:r>
            <a:r>
              <a:rPr lang="nb-NO" dirty="0" err="1"/>
              <a:t>bepaald</a:t>
            </a:r>
            <a:r>
              <a:rPr lang="nb-NO" dirty="0"/>
              <a:t> </a:t>
            </a:r>
            <a:r>
              <a:rPr lang="nb-NO" dirty="0" err="1"/>
              <a:t>door</a:t>
            </a:r>
            <a:r>
              <a:rPr lang="nb-NO" dirty="0"/>
              <a:t> het </a:t>
            </a:r>
            <a:r>
              <a:rPr lang="nb-NO" dirty="0" err="1"/>
              <a:t>volgende</a:t>
            </a:r>
            <a:r>
              <a:rPr lang="nb-NO" dirty="0"/>
              <a:t>:</a:t>
            </a:r>
            <a:endParaRPr lang="en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C3E5-6A21-1B4A-8DB2-884548BF2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14669"/>
            <a:ext cx="4761294" cy="3125787"/>
          </a:xfrm>
        </p:spPr>
        <p:txBody>
          <a:bodyPr/>
          <a:lstStyle/>
          <a:p>
            <a:r>
              <a:rPr lang="en-US" dirty="0" err="1">
                <a:solidFill>
                  <a:srgbClr val="005E58"/>
                </a:solidFill>
              </a:rPr>
              <a:t>Een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duidelijke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ambitie</a:t>
            </a:r>
            <a:endParaRPr lang="en-US" dirty="0">
              <a:solidFill>
                <a:srgbClr val="005E58"/>
              </a:solidFill>
            </a:endParaRPr>
          </a:p>
          <a:p>
            <a:r>
              <a:rPr lang="en-US" dirty="0" err="1">
                <a:solidFill>
                  <a:srgbClr val="005E58"/>
                </a:solidFill>
              </a:rPr>
              <a:t>Bepalen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doelen</a:t>
            </a:r>
            <a:r>
              <a:rPr lang="en-US" dirty="0">
                <a:solidFill>
                  <a:srgbClr val="005E58"/>
                </a:solidFill>
              </a:rPr>
              <a:t> en KPI’s </a:t>
            </a:r>
          </a:p>
          <a:p>
            <a:r>
              <a:rPr lang="en-US" dirty="0" err="1">
                <a:solidFill>
                  <a:srgbClr val="005E58"/>
                </a:solidFill>
              </a:rPr>
              <a:t>Bepalen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proces</a:t>
            </a:r>
            <a:endParaRPr lang="en-US" dirty="0">
              <a:solidFill>
                <a:srgbClr val="005E58"/>
              </a:solidFill>
            </a:endParaRPr>
          </a:p>
          <a:p>
            <a:r>
              <a:rPr lang="en-US" dirty="0" err="1">
                <a:solidFill>
                  <a:srgbClr val="005E58"/>
                </a:solidFill>
              </a:rPr>
              <a:t>Klantenprogramma</a:t>
            </a:r>
            <a:r>
              <a:rPr lang="en-US" dirty="0">
                <a:solidFill>
                  <a:srgbClr val="005E58"/>
                </a:solidFill>
              </a:rPr>
              <a:t> en </a:t>
            </a:r>
            <a:r>
              <a:rPr lang="en-US" dirty="0" err="1">
                <a:solidFill>
                  <a:srgbClr val="005E58"/>
                </a:solidFill>
              </a:rPr>
              <a:t>segmentatie</a:t>
            </a:r>
            <a:endParaRPr lang="en-US" dirty="0">
              <a:solidFill>
                <a:srgbClr val="005E58"/>
              </a:solidFill>
            </a:endParaRPr>
          </a:p>
          <a:p>
            <a:r>
              <a:rPr lang="en-US" dirty="0" err="1">
                <a:solidFill>
                  <a:srgbClr val="005E58"/>
                </a:solidFill>
              </a:rPr>
              <a:t>Mogelijkheden</a:t>
            </a:r>
            <a:r>
              <a:rPr lang="en-US" dirty="0">
                <a:solidFill>
                  <a:srgbClr val="005E58"/>
                </a:solidFill>
              </a:rPr>
              <a:t> voor </a:t>
            </a:r>
            <a:r>
              <a:rPr lang="en-US" dirty="0" err="1">
                <a:solidFill>
                  <a:srgbClr val="005E58"/>
                </a:solidFill>
              </a:rPr>
              <a:t>meten</a:t>
            </a:r>
            <a:endParaRPr lang="en-US" dirty="0">
              <a:solidFill>
                <a:srgbClr val="005E58"/>
              </a:solidFill>
            </a:endParaRPr>
          </a:p>
          <a:p>
            <a:r>
              <a:rPr lang="en-US" dirty="0">
                <a:solidFill>
                  <a:srgbClr val="005E58"/>
                </a:solidFill>
              </a:rPr>
              <a:t>Continue </a:t>
            </a:r>
            <a:r>
              <a:rPr lang="en-US" dirty="0" err="1">
                <a:solidFill>
                  <a:srgbClr val="005E58"/>
                </a:solidFill>
              </a:rPr>
              <a:t>proces</a:t>
            </a:r>
            <a:endParaRPr lang="en-NO" dirty="0">
              <a:solidFill>
                <a:srgbClr val="005E58"/>
              </a:solidFill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4A9F414-10F4-403E-BC9E-4FD8C0DF6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565" y="764730"/>
            <a:ext cx="5165651" cy="51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43" y="897280"/>
            <a:ext cx="3903649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0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3038" y="1197837"/>
            <a:ext cx="6822332" cy="446232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b="1" dirty="0">
                <a:solidFill>
                  <a:srgbClr val="005E58"/>
                </a:solidFill>
              </a:rPr>
              <a:t>Wat is het </a:t>
            </a:r>
            <a:r>
              <a:rPr lang="en-US" sz="2800" b="1" dirty="0" err="1">
                <a:solidFill>
                  <a:srgbClr val="005E58"/>
                </a:solidFill>
              </a:rPr>
              <a:t>doel</a:t>
            </a:r>
            <a:r>
              <a:rPr lang="en-US" sz="2800" b="1" dirty="0">
                <a:solidFill>
                  <a:srgbClr val="005E58"/>
                </a:solidFill>
              </a:rPr>
              <a:t> van de CRM </a:t>
            </a:r>
            <a:r>
              <a:rPr lang="en-US" sz="2800" b="1" dirty="0" err="1">
                <a:solidFill>
                  <a:srgbClr val="005E58"/>
                </a:solidFill>
              </a:rPr>
              <a:t>implementatie</a:t>
            </a:r>
            <a:r>
              <a:rPr lang="en-US" sz="2800" b="1" dirty="0">
                <a:solidFill>
                  <a:srgbClr val="005E58"/>
                </a:solidFill>
              </a:rPr>
              <a:t>?</a:t>
            </a:r>
            <a:br>
              <a:rPr lang="nb-NO" sz="2400" b="1" dirty="0">
                <a:solidFill>
                  <a:srgbClr val="005E58"/>
                </a:solidFill>
              </a:rPr>
            </a:br>
            <a:endParaRPr lang="de-DE" sz="2400" b="1" dirty="0">
              <a:solidFill>
                <a:srgbClr val="005E58"/>
              </a:solidFill>
            </a:endParaRPr>
          </a:p>
          <a:p>
            <a:pPr marL="514350" indent="-285750"/>
            <a:r>
              <a:rPr lang="en-US" dirty="0" err="1">
                <a:solidFill>
                  <a:srgbClr val="005E58"/>
                </a:solidFill>
              </a:rPr>
              <a:t>Doelen</a:t>
            </a:r>
            <a:r>
              <a:rPr lang="en-US" dirty="0">
                <a:solidFill>
                  <a:srgbClr val="005E58"/>
                </a:solidFill>
              </a:rPr>
              <a:t> – wat </a:t>
            </a:r>
            <a:r>
              <a:rPr lang="en-US" dirty="0" err="1">
                <a:solidFill>
                  <a:srgbClr val="005E58"/>
                </a:solidFill>
              </a:rPr>
              <a:t>wil</a:t>
            </a:r>
            <a:r>
              <a:rPr lang="en-US" dirty="0">
                <a:solidFill>
                  <a:srgbClr val="005E58"/>
                </a:solidFill>
              </a:rPr>
              <a:t> je </a:t>
            </a:r>
            <a:r>
              <a:rPr lang="en-US" dirty="0" err="1">
                <a:solidFill>
                  <a:srgbClr val="005E58"/>
                </a:solidFill>
              </a:rPr>
              <a:t>bereiken</a:t>
            </a:r>
            <a:r>
              <a:rPr lang="en-US" dirty="0">
                <a:solidFill>
                  <a:srgbClr val="005E58"/>
                </a:solidFill>
              </a:rPr>
              <a:t>?</a:t>
            </a:r>
            <a:endParaRPr lang="nb-NO" dirty="0">
              <a:solidFill>
                <a:srgbClr val="005E58"/>
              </a:solidFill>
            </a:endParaRPr>
          </a:p>
          <a:p>
            <a:pPr marL="514350" indent="-285750"/>
            <a:r>
              <a:rPr lang="en-US" dirty="0">
                <a:solidFill>
                  <a:srgbClr val="005E58"/>
                </a:solidFill>
              </a:rPr>
              <a:t>Wat </a:t>
            </a:r>
            <a:r>
              <a:rPr lang="en-US" dirty="0" err="1">
                <a:solidFill>
                  <a:srgbClr val="005E58"/>
                </a:solidFill>
              </a:rPr>
              <a:t>moet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hiervan</a:t>
            </a:r>
            <a:r>
              <a:rPr lang="en-US" dirty="0">
                <a:solidFill>
                  <a:srgbClr val="005E58"/>
                </a:solidFill>
              </a:rPr>
              <a:t> het effect </a:t>
            </a:r>
            <a:r>
              <a:rPr lang="en-US" dirty="0" err="1">
                <a:solidFill>
                  <a:srgbClr val="005E58"/>
                </a:solidFill>
              </a:rPr>
              <a:t>zijn</a:t>
            </a:r>
            <a:r>
              <a:rPr lang="en-US" dirty="0">
                <a:solidFill>
                  <a:srgbClr val="005E58"/>
                </a:solidFill>
              </a:rPr>
              <a:t>?</a:t>
            </a:r>
            <a:endParaRPr lang="de-DE" sz="1800" dirty="0">
              <a:solidFill>
                <a:srgbClr val="005E5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2E684-CD8C-4730-ABB1-888D8A2288D2}"/>
              </a:ext>
            </a:extLst>
          </p:cNvPr>
          <p:cNvSpPr txBox="1"/>
          <p:nvPr/>
        </p:nvSpPr>
        <p:spPr>
          <a:xfrm>
            <a:off x="1214438" y="4039087"/>
            <a:ext cx="2903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EF97B3-9593-4F4B-B07B-B5AC6BABB46B}"/>
              </a:ext>
            </a:extLst>
          </p:cNvPr>
          <p:cNvSpPr/>
          <p:nvPr/>
        </p:nvSpPr>
        <p:spPr>
          <a:xfrm>
            <a:off x="5145932" y="3912149"/>
            <a:ext cx="1997818" cy="1931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Uncovered in meeting 1, if not must be done now</a:t>
            </a:r>
          </a:p>
        </p:txBody>
      </p:sp>
    </p:spTree>
    <p:extLst>
      <p:ext uri="{BB962C8B-B14F-4D97-AF65-F5344CB8AC3E}">
        <p14:creationId xmlns:p14="http://schemas.microsoft.com/office/powerpoint/2010/main" val="9638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132" y="884992"/>
            <a:ext cx="3348162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7"/>
            <a:ext cx="6187842" cy="4462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005E58"/>
                </a:solidFill>
              </a:rPr>
              <a:t>Welke</a:t>
            </a:r>
            <a:r>
              <a:rPr lang="en-US" sz="2800" b="1" dirty="0">
                <a:solidFill>
                  <a:srgbClr val="005E58"/>
                </a:solidFill>
              </a:rPr>
              <a:t> KPI’s </a:t>
            </a:r>
            <a:r>
              <a:rPr lang="en-US" sz="2800" b="1" dirty="0" err="1">
                <a:solidFill>
                  <a:srgbClr val="005E58"/>
                </a:solidFill>
              </a:rPr>
              <a:t>moeten</a:t>
            </a:r>
            <a:r>
              <a:rPr lang="en-US" sz="2800" b="1" dirty="0">
                <a:solidFill>
                  <a:srgbClr val="005E58"/>
                </a:solidFill>
              </a:rPr>
              <a:t> </a:t>
            </a:r>
            <a:r>
              <a:rPr lang="en-US" sz="2800" b="1" dirty="0" err="1">
                <a:solidFill>
                  <a:srgbClr val="005E58"/>
                </a:solidFill>
              </a:rPr>
              <a:t>worden</a:t>
            </a:r>
            <a:r>
              <a:rPr lang="en-US" sz="2800" b="1" dirty="0">
                <a:solidFill>
                  <a:srgbClr val="005E58"/>
                </a:solidFill>
              </a:rPr>
              <a:t> </a:t>
            </a:r>
            <a:r>
              <a:rPr lang="en-US" sz="2800" b="1" dirty="0" err="1">
                <a:solidFill>
                  <a:srgbClr val="005E58"/>
                </a:solidFill>
              </a:rPr>
              <a:t>gemeten</a:t>
            </a:r>
            <a:r>
              <a:rPr lang="en-US" sz="2800" b="1" dirty="0">
                <a:solidFill>
                  <a:srgbClr val="005E58"/>
                </a:solidFill>
              </a:rPr>
              <a:t> met SuperOffice?</a:t>
            </a:r>
            <a:endParaRPr lang="de-DE" sz="2800" b="1" dirty="0">
              <a:solidFill>
                <a:srgbClr val="005E58"/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rgbClr val="005E58"/>
              </a:solidFill>
            </a:endParaRPr>
          </a:p>
          <a:p>
            <a:r>
              <a:rPr lang="en-US" sz="2400" dirty="0">
                <a:solidFill>
                  <a:srgbClr val="005E58"/>
                </a:solidFill>
              </a:rPr>
              <a:t>Wat </a:t>
            </a:r>
            <a:r>
              <a:rPr lang="en-US" sz="2400" dirty="0" err="1">
                <a:solidFill>
                  <a:srgbClr val="005E58"/>
                </a:solidFill>
              </a:rPr>
              <a:t>zorgt</a:t>
            </a:r>
            <a:r>
              <a:rPr lang="en-US" sz="2400" dirty="0">
                <a:solidFill>
                  <a:srgbClr val="005E58"/>
                </a:solidFill>
              </a:rPr>
              <a:t> voor success in je team?</a:t>
            </a:r>
          </a:p>
          <a:p>
            <a:endParaRPr lang="en-US" sz="2400" dirty="0">
              <a:solidFill>
                <a:srgbClr val="005E58"/>
              </a:solidFill>
            </a:endParaRPr>
          </a:p>
          <a:p>
            <a:r>
              <a:rPr lang="en-US" sz="2400" dirty="0">
                <a:solidFill>
                  <a:srgbClr val="005E58"/>
                </a:solidFill>
              </a:rPr>
              <a:t>Wat </a:t>
            </a:r>
            <a:r>
              <a:rPr lang="en-US" sz="2400" dirty="0" err="1">
                <a:solidFill>
                  <a:srgbClr val="005E58"/>
                </a:solidFill>
              </a:rPr>
              <a:t>moet</a:t>
            </a:r>
            <a:r>
              <a:rPr lang="en-US" sz="2400" dirty="0">
                <a:solidFill>
                  <a:srgbClr val="005E58"/>
                </a:solidFill>
              </a:rPr>
              <a:t> </a:t>
            </a:r>
            <a:r>
              <a:rPr lang="en-US" sz="2400" dirty="0" err="1">
                <a:solidFill>
                  <a:srgbClr val="005E58"/>
                </a:solidFill>
              </a:rPr>
              <a:t>gemeten</a:t>
            </a:r>
            <a:r>
              <a:rPr lang="en-US" sz="2400" dirty="0">
                <a:solidFill>
                  <a:srgbClr val="005E58"/>
                </a:solidFill>
              </a:rPr>
              <a:t> </a:t>
            </a:r>
            <a:r>
              <a:rPr lang="en-US" sz="2400" dirty="0" err="1">
                <a:solidFill>
                  <a:srgbClr val="005E58"/>
                </a:solidFill>
              </a:rPr>
              <a:t>worden</a:t>
            </a:r>
            <a:r>
              <a:rPr lang="en-US" sz="2400" dirty="0">
                <a:solidFill>
                  <a:srgbClr val="005E58"/>
                </a:solidFill>
              </a:rPr>
              <a:t> om het </a:t>
            </a:r>
            <a:r>
              <a:rPr lang="en-US" sz="2400" dirty="0" err="1">
                <a:solidFill>
                  <a:srgbClr val="005E58"/>
                </a:solidFill>
              </a:rPr>
              <a:t>succes</a:t>
            </a:r>
            <a:r>
              <a:rPr lang="en-US" sz="2400" dirty="0">
                <a:solidFill>
                  <a:srgbClr val="005E58"/>
                </a:solidFill>
              </a:rPr>
              <a:t> te </a:t>
            </a:r>
            <a:r>
              <a:rPr lang="en-US" sz="2400" dirty="0" err="1">
                <a:solidFill>
                  <a:srgbClr val="005E58"/>
                </a:solidFill>
              </a:rPr>
              <a:t>behalen</a:t>
            </a:r>
            <a:r>
              <a:rPr lang="en-US" sz="2400" dirty="0">
                <a:solidFill>
                  <a:srgbClr val="005E58"/>
                </a:solidFill>
              </a:rPr>
              <a:t>?</a:t>
            </a:r>
            <a:endParaRPr lang="en-NO" sz="2400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1092" y="4089405"/>
            <a:ext cx="3932238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err="1">
                <a:solidFill>
                  <a:srgbClr val="005E58"/>
                </a:solidFill>
              </a:rPr>
              <a:t>KPI‘s</a:t>
            </a:r>
            <a:endParaRPr lang="de-DE" sz="4000" b="1">
              <a:solidFill>
                <a:srgbClr val="005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6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5120665-57DF-C14D-B170-F3F27ABD7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1780" y="3797083"/>
            <a:ext cx="1574012" cy="1658319"/>
          </a:xfrm>
        </p:spPr>
        <p:txBody>
          <a:bodyPr>
            <a:normAutofit/>
          </a:bodyPr>
          <a:lstStyle/>
          <a:p>
            <a:r>
              <a:rPr lang="en-GB" sz="1000" dirty="0" err="1"/>
              <a:t>Categorisering</a:t>
            </a:r>
            <a:endParaRPr lang="en-GB" sz="1000" dirty="0"/>
          </a:p>
          <a:p>
            <a:r>
              <a:rPr lang="en-GB" sz="1000" dirty="0" err="1"/>
              <a:t>Klant</a:t>
            </a:r>
            <a:r>
              <a:rPr lang="en-GB" sz="1000" dirty="0"/>
              <a:t> </a:t>
            </a:r>
            <a:r>
              <a:rPr lang="en-GB" sz="1000" dirty="0" err="1"/>
              <a:t>profiel</a:t>
            </a:r>
            <a:endParaRPr lang="en-GB" sz="1000" dirty="0"/>
          </a:p>
          <a:p>
            <a:r>
              <a:rPr lang="en-GB" sz="1000" dirty="0" err="1"/>
              <a:t>Meten</a:t>
            </a:r>
            <a:r>
              <a:rPr lang="en-GB" sz="1000" dirty="0"/>
              <a:t> </a:t>
            </a:r>
            <a:r>
              <a:rPr lang="en-GB" sz="1000" dirty="0" err="1"/>
              <a:t>activiteiten</a:t>
            </a:r>
            <a:endParaRPr lang="en-GB" sz="1000" dirty="0"/>
          </a:p>
          <a:p>
            <a:r>
              <a:rPr lang="en-GB" sz="1000" dirty="0" err="1"/>
              <a:t>Vergeten</a:t>
            </a:r>
            <a:r>
              <a:rPr lang="en-GB" sz="1000" dirty="0"/>
              <a:t> </a:t>
            </a:r>
            <a:r>
              <a:rPr lang="en-GB" sz="1000" dirty="0" err="1"/>
              <a:t>klanten</a:t>
            </a:r>
            <a:endParaRPr lang="en-GB" sz="1000" dirty="0"/>
          </a:p>
          <a:p>
            <a:r>
              <a:rPr lang="en-GB" sz="1000" dirty="0"/>
              <a:t>NPS score</a:t>
            </a:r>
            <a:endParaRPr lang="en-NO" sz="1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406BC65-7B3C-E148-A923-D96EC859C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1780" y="2775078"/>
            <a:ext cx="1625420" cy="861646"/>
          </a:xfrm>
        </p:spPr>
        <p:txBody>
          <a:bodyPr/>
          <a:lstStyle/>
          <a:p>
            <a:r>
              <a:rPr lang="en-GB" dirty="0" err="1"/>
              <a:t>Klanten</a:t>
            </a:r>
            <a:br>
              <a:rPr lang="en-GB" dirty="0"/>
            </a:br>
            <a:r>
              <a:rPr lang="en-GB" dirty="0" err="1"/>
              <a:t>programma’s</a:t>
            </a:r>
            <a:r>
              <a:rPr lang="en-GB" dirty="0"/>
              <a:t> </a:t>
            </a:r>
            <a:endParaRPr lang="en-NO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C4A4FB-E8C4-BE46-B034-06CA7C8B04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56424" y="3797083"/>
            <a:ext cx="1574012" cy="1658319"/>
          </a:xfrm>
        </p:spPr>
        <p:txBody>
          <a:bodyPr>
            <a:noAutofit/>
          </a:bodyPr>
          <a:lstStyle/>
          <a:p>
            <a:r>
              <a:rPr lang="en-GB" sz="1000" dirty="0" err="1"/>
              <a:t>Verbeteren</a:t>
            </a:r>
            <a:r>
              <a:rPr lang="en-GB" sz="1000" dirty="0"/>
              <a:t> van </a:t>
            </a:r>
            <a:r>
              <a:rPr lang="en-GB" sz="1000" dirty="0" err="1"/>
              <a:t>synergie</a:t>
            </a:r>
            <a:r>
              <a:rPr lang="en-GB" sz="1000" dirty="0"/>
              <a:t> </a:t>
            </a:r>
            <a:r>
              <a:rPr lang="en-GB" sz="1000" dirty="0" err="1"/>
              <a:t>tussen</a:t>
            </a:r>
            <a:endParaRPr lang="en-GB" sz="1000" dirty="0"/>
          </a:p>
          <a:p>
            <a:r>
              <a:rPr lang="en-GB" sz="1000" dirty="0"/>
              <a:t>Marketing, Sales and Service</a:t>
            </a:r>
          </a:p>
          <a:p>
            <a:r>
              <a:rPr lang="en-GB" sz="1000" dirty="0"/>
              <a:t>Automation: Campaigns, Consent, Self Service </a:t>
            </a:r>
          </a:p>
          <a:p>
            <a:r>
              <a:rPr lang="en-GB" sz="1000" dirty="0" err="1"/>
              <a:t>Mogelijkheden</a:t>
            </a:r>
            <a:r>
              <a:rPr lang="en-GB" sz="1000" dirty="0"/>
              <a:t>: Chat, Forms, Scripts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59999A3-C2B4-C848-94B0-B926709E59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NO" dirty="0"/>
              <a:t>Customer journey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E5EDC62-B57B-7D4A-854F-F80DCC9759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31068" y="3797083"/>
            <a:ext cx="1574012" cy="1658319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Mails sent</a:t>
            </a:r>
          </a:p>
          <a:p>
            <a:r>
              <a:rPr lang="en-GB" dirty="0"/>
              <a:t>Opening rate</a:t>
            </a:r>
          </a:p>
          <a:p>
            <a:r>
              <a:rPr lang="en-GB" dirty="0"/>
              <a:t>Click Through Rate (CTR)</a:t>
            </a:r>
          </a:p>
          <a:p>
            <a:r>
              <a:rPr lang="en-GB" dirty="0"/>
              <a:t>Bounce</a:t>
            </a:r>
          </a:p>
          <a:p>
            <a:r>
              <a:rPr lang="en-GB" dirty="0"/>
              <a:t># Incoming leads</a:t>
            </a:r>
          </a:p>
          <a:p>
            <a:r>
              <a:rPr lang="en-GB" dirty="0"/>
              <a:t># </a:t>
            </a:r>
            <a:r>
              <a:rPr lang="en-GB" dirty="0" err="1"/>
              <a:t>Convertions</a:t>
            </a:r>
            <a:r>
              <a:rPr lang="en-GB" dirty="0"/>
              <a:t> to sale ($)</a:t>
            </a:r>
          </a:p>
          <a:p>
            <a:endParaRPr lang="en-GB" dirty="0"/>
          </a:p>
          <a:p>
            <a:endParaRPr lang="en-NO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58CF366-3913-1D42-A381-802B498ECC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31068" y="2775078"/>
            <a:ext cx="1574012" cy="653922"/>
          </a:xfrm>
        </p:spPr>
        <p:txBody>
          <a:bodyPr/>
          <a:lstStyle/>
          <a:p>
            <a:r>
              <a:rPr lang="en-NO" dirty="0"/>
              <a:t>Marketing</a:t>
            </a:r>
            <a:r>
              <a:rPr lang="en-US" dirty="0"/>
              <a:t>        </a:t>
            </a:r>
            <a:endParaRPr lang="en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76B6E-4BA7-9746-B23D-8B6402EE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err="1">
                <a:solidFill>
                  <a:schemeClr val="accent1"/>
                </a:solidFill>
              </a:rPr>
              <a:t>Ieder</a:t>
            </a:r>
            <a:r>
              <a:rPr lang="de-DE" sz="3200" dirty="0">
                <a:solidFill>
                  <a:schemeClr val="accent1"/>
                </a:solidFill>
              </a:rPr>
              <a:t> CRM </a:t>
            </a:r>
            <a:r>
              <a:rPr lang="de-DE" sz="3200" dirty="0" err="1">
                <a:solidFill>
                  <a:schemeClr val="accent1"/>
                </a:solidFill>
              </a:rPr>
              <a:t>succes</a:t>
            </a:r>
            <a:r>
              <a:rPr lang="de-DE" sz="3200" dirty="0">
                <a:solidFill>
                  <a:schemeClr val="accent1"/>
                </a:solidFill>
              </a:rPr>
              <a:t> </a:t>
            </a:r>
            <a:r>
              <a:rPr lang="de-DE" sz="3200" dirty="0" err="1">
                <a:solidFill>
                  <a:schemeClr val="accent1"/>
                </a:solidFill>
              </a:rPr>
              <a:t>begint</a:t>
            </a:r>
            <a:r>
              <a:rPr lang="de-DE" sz="3200" dirty="0">
                <a:solidFill>
                  <a:schemeClr val="accent1"/>
                </a:solidFill>
              </a:rPr>
              <a:t> </a:t>
            </a:r>
            <a:r>
              <a:rPr lang="de-DE" sz="3200" dirty="0" err="1">
                <a:solidFill>
                  <a:schemeClr val="accent1"/>
                </a:solidFill>
              </a:rPr>
              <a:t>met</a:t>
            </a:r>
            <a:r>
              <a:rPr lang="de-DE" sz="3200" dirty="0">
                <a:solidFill>
                  <a:schemeClr val="accent1"/>
                </a:solidFill>
              </a:rPr>
              <a:t> </a:t>
            </a:r>
            <a:r>
              <a:rPr lang="de-DE" sz="3200" dirty="0" err="1">
                <a:solidFill>
                  <a:schemeClr val="accent1"/>
                </a:solidFill>
              </a:rPr>
              <a:t>een</a:t>
            </a:r>
            <a:r>
              <a:rPr lang="de-DE" sz="3200" dirty="0">
                <a:solidFill>
                  <a:schemeClr val="accent1"/>
                </a:solidFill>
              </a:rPr>
              <a:t> </a:t>
            </a:r>
            <a:r>
              <a:rPr lang="de-DE" sz="3200" dirty="0" err="1">
                <a:solidFill>
                  <a:schemeClr val="accent1"/>
                </a:solidFill>
              </a:rPr>
              <a:t>helder</a:t>
            </a:r>
            <a:r>
              <a:rPr lang="de-DE" sz="3200" dirty="0">
                <a:solidFill>
                  <a:schemeClr val="accent1"/>
                </a:solidFill>
              </a:rPr>
              <a:t> </a:t>
            </a:r>
            <a:r>
              <a:rPr lang="de-DE" sz="3200" dirty="0" err="1">
                <a:solidFill>
                  <a:schemeClr val="accent1"/>
                </a:solidFill>
              </a:rPr>
              <a:t>doel</a:t>
            </a:r>
            <a:endParaRPr lang="en-NO" sz="3200" dirty="0">
              <a:solidFill>
                <a:schemeClr val="accent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3990DD9-365C-424F-912B-833D3F44AF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05712" y="3636724"/>
            <a:ext cx="1574012" cy="1658319"/>
          </a:xfrm>
        </p:spPr>
        <p:txBody>
          <a:bodyPr>
            <a:noAutofit/>
          </a:bodyPr>
          <a:lstStyle/>
          <a:p>
            <a:r>
              <a:rPr lang="en-GB" sz="1000" dirty="0"/>
              <a:t>Average sale ($)</a:t>
            </a:r>
          </a:p>
          <a:p>
            <a:r>
              <a:rPr lang="en-GB" sz="1000" dirty="0"/>
              <a:t>Quotes / Offers </a:t>
            </a:r>
            <a:r>
              <a:rPr lang="en-GB" sz="1000" dirty="0" err="1"/>
              <a:t>verstuurd</a:t>
            </a:r>
            <a:endParaRPr lang="en-GB" sz="1000" dirty="0"/>
          </a:p>
          <a:p>
            <a:r>
              <a:rPr lang="en-GB" sz="1000" dirty="0"/>
              <a:t>Quotes won / lost</a:t>
            </a:r>
          </a:p>
          <a:p>
            <a:r>
              <a:rPr lang="en-GB" sz="1000" dirty="0"/>
              <a:t>Win / Loss review (competitors / reason)</a:t>
            </a:r>
          </a:p>
          <a:p>
            <a:r>
              <a:rPr lang="en-GB" sz="1000" dirty="0"/>
              <a:t>Pipeline Management</a:t>
            </a:r>
          </a:p>
          <a:p>
            <a:r>
              <a:rPr lang="en-GB" sz="1000" dirty="0"/>
              <a:t># </a:t>
            </a:r>
            <a:r>
              <a:rPr lang="en-GB" sz="1000" dirty="0" err="1"/>
              <a:t>Activiteiten</a:t>
            </a:r>
            <a:endParaRPr lang="en-GB" sz="1000" dirty="0"/>
          </a:p>
          <a:p>
            <a:endParaRPr lang="en-GB" sz="1000" dirty="0"/>
          </a:p>
          <a:p>
            <a:endParaRPr lang="en-NO" sz="10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37F100-20D0-2145-9FD8-CBE1E915B4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05712" y="2689470"/>
            <a:ext cx="1574012" cy="739530"/>
          </a:xfrm>
        </p:spPr>
        <p:txBody>
          <a:bodyPr/>
          <a:lstStyle/>
          <a:p>
            <a:r>
              <a:rPr lang="en-NO" dirty="0"/>
              <a:t>Sales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259FE1-2FF3-4C4B-BDBB-6044E64ECE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80356" y="3797083"/>
            <a:ext cx="1574012" cy="16583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000" dirty="0"/>
              <a:t># Incoming tickets</a:t>
            </a:r>
          </a:p>
          <a:p>
            <a:r>
              <a:rPr lang="en-GB" sz="1000" dirty="0"/>
              <a:t># Tickets solved</a:t>
            </a:r>
          </a:p>
          <a:p>
            <a:r>
              <a:rPr lang="en-GB" sz="1000" dirty="0"/>
              <a:t># Tickets by category/ agent </a:t>
            </a:r>
          </a:p>
          <a:p>
            <a:r>
              <a:rPr lang="en-GB" sz="1000" dirty="0"/>
              <a:t>Time to Answer</a:t>
            </a:r>
          </a:p>
          <a:p>
            <a:r>
              <a:rPr lang="en-GB" sz="1000" dirty="0"/>
              <a:t>Time to Close</a:t>
            </a:r>
          </a:p>
          <a:p>
            <a:r>
              <a:rPr lang="en-GB" sz="1000" dirty="0">
                <a:latin typeface="Arial"/>
                <a:cs typeface="Arial"/>
              </a:rPr>
              <a:t>FAQs used</a:t>
            </a:r>
          </a:p>
          <a:p>
            <a:endParaRPr lang="en-GB" sz="1000" dirty="0"/>
          </a:p>
          <a:p>
            <a:endParaRPr lang="en-NO" sz="10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14DA509-6525-B84F-8282-FC86EBE701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80356" y="2775078"/>
            <a:ext cx="1574012" cy="653922"/>
          </a:xfrm>
        </p:spPr>
        <p:txBody>
          <a:bodyPr/>
          <a:lstStyle/>
          <a:p>
            <a:r>
              <a:rPr lang="en-NO" dirty="0"/>
              <a:t>Service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5C2379-C3AA-A14B-AA65-B0AB7C7D04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e-DE" dirty="0" err="1"/>
              <a:t>Belangrijke</a:t>
            </a:r>
            <a:r>
              <a:rPr lang="de-DE" dirty="0"/>
              <a:t> </a:t>
            </a:r>
            <a:r>
              <a:rPr lang="de-DE" dirty="0" err="1"/>
              <a:t>succesfactoren</a:t>
            </a:r>
            <a:r>
              <a:rPr lang="de-DE" dirty="0"/>
              <a:t> </a:t>
            </a:r>
            <a:r>
              <a:rPr lang="de-DE" dirty="0" err="1"/>
              <a:t>bij</a:t>
            </a:r>
            <a:r>
              <a:rPr lang="de-DE" dirty="0"/>
              <a:t> </a:t>
            </a:r>
            <a:r>
              <a:rPr lang="de-DE" dirty="0" err="1"/>
              <a:t>onze</a:t>
            </a:r>
            <a:r>
              <a:rPr lang="de-DE" dirty="0"/>
              <a:t> </a:t>
            </a:r>
            <a:r>
              <a:rPr lang="de-DE" dirty="0" err="1"/>
              <a:t>klanten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88171307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slides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5D2C64548F24AB915C89519EA3FE7" ma:contentTypeVersion="14" ma:contentTypeDescription="Create a new document." ma:contentTypeScope="" ma:versionID="dca80074355a98b50450c6a7afdd7ce6">
  <xsd:schema xmlns:xsd="http://www.w3.org/2001/XMLSchema" xmlns:xs="http://www.w3.org/2001/XMLSchema" xmlns:p="http://schemas.microsoft.com/office/2006/metadata/properties" xmlns:ns2="f1a1f531-661f-433a-b5ec-e7d9245dcde3" xmlns:ns3="3b75e6a8-7114-4008-bcfa-64b153f4bae5" targetNamespace="http://schemas.microsoft.com/office/2006/metadata/properties" ma:root="true" ma:fieldsID="60f4b04dd53735f6023a37e2cc912c94" ns2:_="" ns3:_="">
    <xsd:import namespace="f1a1f531-661f-433a-b5ec-e7d9245dcde3"/>
    <xsd:import namespace="3b75e6a8-7114-4008-bcfa-64b153f4b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_Flow_SignoffStatu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1f531-661f-433a-b5ec-e7d9245dc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7" nillable="true" ma:displayName="Sign-off status" ma:internalName="_x0024_Resources_x003a_core_x002c_Signoff_Status_x003b_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5e6a8-7114-4008-bcfa-64b153f4bae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1a1f531-661f-433a-b5ec-e7d9245dcde3" xsi:nil="true"/>
  </documentManagement>
</p:properties>
</file>

<file path=customXml/itemProps1.xml><?xml version="1.0" encoding="utf-8"?>
<ds:datastoreItem xmlns:ds="http://schemas.openxmlformats.org/officeDocument/2006/customXml" ds:itemID="{9531FDFE-2C41-450F-9697-5423D1468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B03347-1E64-47E6-A5BA-7B0770B363C2}"/>
</file>

<file path=customXml/itemProps3.xml><?xml version="1.0" encoding="utf-8"?>
<ds:datastoreItem xmlns:ds="http://schemas.openxmlformats.org/officeDocument/2006/customXml" ds:itemID="{6827964C-B0AA-4360-9F3A-7F3DB46E0EE8}">
  <ds:schemaRefs>
    <ds:schemaRef ds:uri="907e36dc-805b-4892-9fa2-99910abda76f"/>
    <ds:schemaRef ds:uri="c3b4bb0d-1157-48e9-9128-fd88f5e289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1a1f531-661f-433a-b5ec-e7d9245dcd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2169</Words>
  <Application>Microsoft Office PowerPoint</Application>
  <PresentationFormat>Widescreen</PresentationFormat>
  <Paragraphs>460</Paragraphs>
  <Slides>28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Lato</vt:lpstr>
      <vt:lpstr>Proxima Nova</vt:lpstr>
      <vt:lpstr>Times New Roman</vt:lpstr>
      <vt:lpstr>Title slides and deviders </vt:lpstr>
      <vt:lpstr>Content slides</vt:lpstr>
      <vt:lpstr>End slides </vt:lpstr>
      <vt:lpstr>DESCRIPTION OF SOLUTION</vt:lpstr>
      <vt:lpstr>Het proces</vt:lpstr>
      <vt:lpstr>PowerPoint Presentation</vt:lpstr>
      <vt:lpstr>Een CRM partner die je helpt met groei! </vt:lpstr>
      <vt:lpstr>Wat is jullie groeistrategie?</vt:lpstr>
      <vt:lpstr>CRM succes wordt bepaald door het volgende:</vt:lpstr>
      <vt:lpstr>0</vt:lpstr>
      <vt:lpstr>1</vt:lpstr>
      <vt:lpstr>Ieder CRM succes begint met een helder doel</vt:lpstr>
      <vt:lpstr>Beschrijving KPI‘s</vt:lpstr>
      <vt:lpstr>2</vt:lpstr>
      <vt:lpstr>Proces beschrijving Marketing</vt:lpstr>
      <vt:lpstr>Proces beschrijving Sales</vt:lpstr>
      <vt:lpstr>Proces beschrijving Service</vt:lpstr>
      <vt:lpstr>Proces beschrijving Customer Program</vt:lpstr>
      <vt:lpstr>Rapporten - Beslissing</vt:lpstr>
      <vt:lpstr>3</vt:lpstr>
      <vt:lpstr>Interfaces / Integraties</vt:lpstr>
      <vt:lpstr>4</vt:lpstr>
      <vt:lpstr>Importeren van klantdata</vt:lpstr>
      <vt:lpstr>5</vt:lpstr>
      <vt:lpstr>Risico‘s </vt:lpstr>
      <vt:lpstr>6</vt:lpstr>
      <vt:lpstr>SuperOffice Implementation Method (SIM) PHASES/STAGES</vt:lpstr>
      <vt:lpstr>De gebruikers en add-ons</vt:lpstr>
      <vt:lpstr>Het proces</vt:lpstr>
      <vt:lpstr>Let us book the necessary activities now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Pernille Anderson</dc:creator>
  <cp:lastModifiedBy>Wouter Schram</cp:lastModifiedBy>
  <cp:revision>33</cp:revision>
  <dcterms:created xsi:type="dcterms:W3CDTF">2020-03-26T10:04:33Z</dcterms:created>
  <dcterms:modified xsi:type="dcterms:W3CDTF">2021-09-10T13:44:51Z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0x0101007D55D2C64548F24AB915C89519EA3FE7</vt:lpwstr>
  </property>
</Properties>
</file>