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 id="2147483658" r:id="rId5"/>
    <p:sldMasterId id="2147483694" r:id="rId6"/>
    <p:sldMasterId id="2147483725" r:id="rId7"/>
    <p:sldMasterId id="2147483760" r:id="rId8"/>
    <p:sldMasterId id="2147483796" r:id="rId9"/>
  </p:sldMasterIdLst>
  <p:notesMasterIdLst>
    <p:notesMasterId r:id="rId75"/>
  </p:notesMasterIdLst>
  <p:handoutMasterIdLst>
    <p:handoutMasterId r:id="rId76"/>
  </p:handoutMasterIdLst>
  <p:sldIdLst>
    <p:sldId id="256" r:id="rId10"/>
    <p:sldId id="1731651261" r:id="rId11"/>
    <p:sldId id="1731651151" r:id="rId12"/>
    <p:sldId id="1731651152" r:id="rId13"/>
    <p:sldId id="1731651156" r:id="rId14"/>
    <p:sldId id="1731651154" r:id="rId15"/>
    <p:sldId id="1731651157" r:id="rId16"/>
    <p:sldId id="1731651158" r:id="rId17"/>
    <p:sldId id="1731651159" r:id="rId18"/>
    <p:sldId id="1731651160" r:id="rId19"/>
    <p:sldId id="1731651258" r:id="rId20"/>
    <p:sldId id="1731651148" r:id="rId21"/>
    <p:sldId id="1731651145" r:id="rId22"/>
    <p:sldId id="1731651163" r:id="rId23"/>
    <p:sldId id="1731651146" r:id="rId24"/>
    <p:sldId id="1731651229" r:id="rId25"/>
    <p:sldId id="1731651220" r:id="rId26"/>
    <p:sldId id="1731651218" r:id="rId27"/>
    <p:sldId id="1731651252" r:id="rId28"/>
    <p:sldId id="1731651222" r:id="rId29"/>
    <p:sldId id="1731651248" r:id="rId30"/>
    <p:sldId id="1731651249" r:id="rId31"/>
    <p:sldId id="1731651247" r:id="rId32"/>
    <p:sldId id="1731651237" r:id="rId33"/>
    <p:sldId id="1731651224" r:id="rId34"/>
    <p:sldId id="1731651225" r:id="rId35"/>
    <p:sldId id="1731651214" r:id="rId36"/>
    <p:sldId id="1731651232" r:id="rId37"/>
    <p:sldId id="1731651250" r:id="rId38"/>
    <p:sldId id="1731651255" r:id="rId39"/>
    <p:sldId id="1731651256" r:id="rId40"/>
    <p:sldId id="1731651253" r:id="rId41"/>
    <p:sldId id="1731651161" r:id="rId42"/>
    <p:sldId id="257" r:id="rId43"/>
    <p:sldId id="278" r:id="rId44"/>
    <p:sldId id="258" r:id="rId45"/>
    <p:sldId id="277" r:id="rId46"/>
    <p:sldId id="279" r:id="rId47"/>
    <p:sldId id="259" r:id="rId48"/>
    <p:sldId id="262" r:id="rId49"/>
    <p:sldId id="263" r:id="rId50"/>
    <p:sldId id="260" r:id="rId51"/>
    <p:sldId id="264" r:id="rId52"/>
    <p:sldId id="265" r:id="rId53"/>
    <p:sldId id="266" r:id="rId54"/>
    <p:sldId id="267" r:id="rId55"/>
    <p:sldId id="268" r:id="rId56"/>
    <p:sldId id="269" r:id="rId57"/>
    <p:sldId id="270" r:id="rId58"/>
    <p:sldId id="1731651238" r:id="rId59"/>
    <p:sldId id="1731651239" r:id="rId60"/>
    <p:sldId id="274" r:id="rId61"/>
    <p:sldId id="283" r:id="rId62"/>
    <p:sldId id="281" r:id="rId63"/>
    <p:sldId id="275" r:id="rId64"/>
    <p:sldId id="280" r:id="rId65"/>
    <p:sldId id="282" r:id="rId66"/>
    <p:sldId id="273" r:id="rId67"/>
    <p:sldId id="276" r:id="rId68"/>
    <p:sldId id="1731651236" r:id="rId69"/>
    <p:sldId id="1731651241" r:id="rId70"/>
    <p:sldId id="1731651242" r:id="rId71"/>
    <p:sldId id="1731651243" r:id="rId72"/>
    <p:sldId id="1731651244" r:id="rId73"/>
    <p:sldId id="1731651260" r:id="rId74"/>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D6D300-99DA-4B2B-BF83-9FD5DFD4823D}">
          <p14:sldIdLst>
            <p14:sldId id="256"/>
          </p14:sldIdLst>
        </p14:section>
        <p14:section name="Introduction" id="{BAB5A6E5-52EB-44E7-BD36-4C61FA8B15D8}">
          <p14:sldIdLst>
            <p14:sldId id="1731651261"/>
            <p14:sldId id="1731651151"/>
          </p14:sldIdLst>
        </p14:section>
        <p14:section name="Cloud 9 to Cloud 10" id="{CACFBD2D-CFD2-429B-9E7E-844DBE682830}">
          <p14:sldIdLst>
            <p14:sldId id="1731651152"/>
            <p14:sldId id="1731651156"/>
            <p14:sldId id="1731651154"/>
            <p14:sldId id="1731651157"/>
            <p14:sldId id="1731651158"/>
            <p14:sldId id="1731651159"/>
            <p14:sldId id="1731651160"/>
            <p14:sldId id="1731651258"/>
            <p14:sldId id="1731651148"/>
            <p14:sldId id="1731651145"/>
            <p14:sldId id="1731651163"/>
            <p14:sldId id="1731651146"/>
            <p14:sldId id="1731651229"/>
            <p14:sldId id="1731651220"/>
          </p14:sldIdLst>
        </p14:section>
        <p14:section name="Section 2 - BUY &amp; Onsite" id="{94CE2841-8076-46F5-8551-AC7624DEAFFE}">
          <p14:sldIdLst>
            <p14:sldId id="1731651218"/>
            <p14:sldId id="1731651252"/>
            <p14:sldId id="1731651222"/>
            <p14:sldId id="1731651248"/>
            <p14:sldId id="1731651249"/>
            <p14:sldId id="1731651247"/>
            <p14:sldId id="1731651237"/>
            <p14:sldId id="1731651224"/>
            <p14:sldId id="1731651225"/>
            <p14:sldId id="1731651214"/>
            <p14:sldId id="1731651232"/>
            <p14:sldId id="1731651250"/>
            <p14:sldId id="1731651255"/>
            <p14:sldId id="1731651256"/>
            <p14:sldId id="1731651253"/>
          </p14:sldIdLst>
        </p14:section>
        <p14:section name="Product Migration Rules" id="{98D3C730-090D-4AC6-8C5D-61B9D96B464F}">
          <p14:sldIdLst>
            <p14:sldId id="1731651161"/>
            <p14:sldId id="257"/>
            <p14:sldId id="278"/>
            <p14:sldId id="258"/>
            <p14:sldId id="277"/>
            <p14:sldId id="279"/>
            <p14:sldId id="259"/>
            <p14:sldId id="262"/>
            <p14:sldId id="263"/>
            <p14:sldId id="260"/>
            <p14:sldId id="264"/>
            <p14:sldId id="265"/>
            <p14:sldId id="266"/>
            <p14:sldId id="267"/>
            <p14:sldId id="268"/>
            <p14:sldId id="269"/>
            <p14:sldId id="270"/>
            <p14:sldId id="1731651238"/>
            <p14:sldId id="1731651239"/>
            <p14:sldId id="274"/>
            <p14:sldId id="283"/>
            <p14:sldId id="281"/>
            <p14:sldId id="275"/>
            <p14:sldId id="280"/>
            <p14:sldId id="282"/>
            <p14:sldId id="273"/>
            <p14:sldId id="276"/>
          </p14:sldIdLst>
        </p14:section>
        <p14:section name="Partner tools" id="{7A61FD4A-8878-4E19-A978-23B300476867}">
          <p14:sldIdLst>
            <p14:sldId id="1731651236"/>
            <p14:sldId id="1731651241"/>
            <p14:sldId id="1731651242"/>
            <p14:sldId id="1731651243"/>
            <p14:sldId id="1731651244"/>
            <p14:sldId id="1731651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ttorm Nielsen" initials="GN" lastIdx="3" clrIdx="0">
    <p:extLst>
      <p:ext uri="{19B8F6BF-5375-455C-9EA6-DF929625EA0E}">
        <p15:presenceInfo xmlns:p15="http://schemas.microsoft.com/office/powerpoint/2012/main" userId="S::guttorm@superoffice.com::15d9321c-8c39-4da6-bf6a-979de984c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58"/>
    <a:srgbClr val="CB7F66"/>
    <a:srgbClr val="FC8B5F"/>
    <a:srgbClr val="EF7545"/>
    <a:srgbClr val="F2F8F6"/>
    <a:srgbClr val="D5450D"/>
    <a:srgbClr val="FC8A5E"/>
    <a:srgbClr val="2B2A2A"/>
    <a:srgbClr val="A7D4DE"/>
    <a:srgbClr val="30B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microsoft.com/office/2016/11/relationships/changesInfo" Target="changesInfos/changesInfo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Mula Davis" userId="31995e00-b010-41a5-b3eb-2e5a667a2785" providerId="ADAL" clId="{200B3397-641F-49C6-834C-C4577E86B9CC}"/>
    <pc:docChg chg="undo custSel addSld delSld modSld sldOrd delSection modSection">
      <pc:chgData name="Cathrine Mula Davis" userId="31995e00-b010-41a5-b3eb-2e5a667a2785" providerId="ADAL" clId="{200B3397-641F-49C6-834C-C4577E86B9CC}" dt="2021-09-28T09:39:08.322" v="179" actId="113"/>
      <pc:docMkLst>
        <pc:docMk/>
      </pc:docMkLst>
      <pc:sldChg chg="modSp mod">
        <pc:chgData name="Cathrine Mula Davis" userId="31995e00-b010-41a5-b3eb-2e5a667a2785" providerId="ADAL" clId="{200B3397-641F-49C6-834C-C4577E86B9CC}" dt="2021-09-28T09:39:08.322" v="179" actId="113"/>
        <pc:sldMkLst>
          <pc:docMk/>
          <pc:sldMk cId="4186997382" sldId="256"/>
        </pc:sldMkLst>
        <pc:spChg chg="mod">
          <ac:chgData name="Cathrine Mula Davis" userId="31995e00-b010-41a5-b3eb-2e5a667a2785" providerId="ADAL" clId="{200B3397-641F-49C6-834C-C4577E86B9CC}" dt="2021-09-28T09:39:08.322" v="179" actId="113"/>
          <ac:spMkLst>
            <pc:docMk/>
            <pc:sldMk cId="4186997382" sldId="256"/>
            <ac:spMk id="3" creationId="{81B60B55-116D-3D44-BBB9-1AD81B23F667}"/>
          </ac:spMkLst>
        </pc:spChg>
      </pc:sldChg>
      <pc:sldChg chg="del">
        <pc:chgData name="Cathrine Mula Davis" userId="31995e00-b010-41a5-b3eb-2e5a667a2785" providerId="ADAL" clId="{200B3397-641F-49C6-834C-C4577E86B9CC}" dt="2021-09-28T09:22:58.855" v="5" actId="18676"/>
        <pc:sldMkLst>
          <pc:docMk/>
          <pc:sldMk cId="2935724603" sldId="272"/>
        </pc:sldMkLst>
      </pc:sldChg>
      <pc:sldChg chg="del">
        <pc:chgData name="Cathrine Mula Davis" userId="31995e00-b010-41a5-b3eb-2e5a667a2785" providerId="ADAL" clId="{200B3397-641F-49C6-834C-C4577E86B9CC}" dt="2021-09-28T09:22:53.149" v="4" actId="18676"/>
        <pc:sldMkLst>
          <pc:docMk/>
          <pc:sldMk cId="2356406646" sldId="1731650995"/>
        </pc:sldMkLst>
      </pc:sldChg>
      <pc:sldChg chg="del">
        <pc:chgData name="Cathrine Mula Davis" userId="31995e00-b010-41a5-b3eb-2e5a667a2785" providerId="ADAL" clId="{200B3397-641F-49C6-834C-C4577E86B9CC}" dt="2021-09-28T09:22:58.855" v="5" actId="18676"/>
        <pc:sldMkLst>
          <pc:docMk/>
          <pc:sldMk cId="888195001" sldId="1731651192"/>
        </pc:sldMkLst>
      </pc:sldChg>
      <pc:sldChg chg="del">
        <pc:chgData name="Cathrine Mula Davis" userId="31995e00-b010-41a5-b3eb-2e5a667a2785" providerId="ADAL" clId="{200B3397-641F-49C6-834C-C4577E86B9CC}" dt="2021-09-28T09:22:58.855" v="5" actId="18676"/>
        <pc:sldMkLst>
          <pc:docMk/>
          <pc:sldMk cId="2737597051" sldId="1731651193"/>
        </pc:sldMkLst>
      </pc:sldChg>
      <pc:sldChg chg="del">
        <pc:chgData name="Cathrine Mula Davis" userId="31995e00-b010-41a5-b3eb-2e5a667a2785" providerId="ADAL" clId="{200B3397-641F-49C6-834C-C4577E86B9CC}" dt="2021-09-28T09:22:58.855" v="5" actId="18676"/>
        <pc:sldMkLst>
          <pc:docMk/>
          <pc:sldMk cId="2030344624" sldId="1731651194"/>
        </pc:sldMkLst>
      </pc:sldChg>
      <pc:sldChg chg="del">
        <pc:chgData name="Cathrine Mula Davis" userId="31995e00-b010-41a5-b3eb-2e5a667a2785" providerId="ADAL" clId="{200B3397-641F-49C6-834C-C4577E86B9CC}" dt="2021-09-28T09:22:58.855" v="5" actId="18676"/>
        <pc:sldMkLst>
          <pc:docMk/>
          <pc:sldMk cId="232776053" sldId="1731651195"/>
        </pc:sldMkLst>
      </pc:sldChg>
      <pc:sldChg chg="del">
        <pc:chgData name="Cathrine Mula Davis" userId="31995e00-b010-41a5-b3eb-2e5a667a2785" providerId="ADAL" clId="{200B3397-641F-49C6-834C-C4577E86B9CC}" dt="2021-09-28T09:22:58.855" v="5" actId="18676"/>
        <pc:sldMkLst>
          <pc:docMk/>
          <pc:sldMk cId="2253368994" sldId="1731651196"/>
        </pc:sldMkLst>
      </pc:sldChg>
      <pc:sldChg chg="del">
        <pc:chgData name="Cathrine Mula Davis" userId="31995e00-b010-41a5-b3eb-2e5a667a2785" providerId="ADAL" clId="{200B3397-641F-49C6-834C-C4577E86B9CC}" dt="2021-09-28T09:22:58.855" v="5" actId="18676"/>
        <pc:sldMkLst>
          <pc:docMk/>
          <pc:sldMk cId="1652401762" sldId="1731651216"/>
        </pc:sldMkLst>
      </pc:sldChg>
      <pc:sldChg chg="del">
        <pc:chgData name="Cathrine Mula Davis" userId="31995e00-b010-41a5-b3eb-2e5a667a2785" providerId="ADAL" clId="{200B3397-641F-49C6-834C-C4577E86B9CC}" dt="2021-09-28T09:22:53.149" v="4" actId="18676"/>
        <pc:sldMkLst>
          <pc:docMk/>
          <pc:sldMk cId="572952075" sldId="1731651219"/>
        </pc:sldMkLst>
      </pc:sldChg>
      <pc:sldChg chg="del">
        <pc:chgData name="Cathrine Mula Davis" userId="31995e00-b010-41a5-b3eb-2e5a667a2785" providerId="ADAL" clId="{200B3397-641F-49C6-834C-C4577E86B9CC}" dt="2021-09-28T09:22:53.149" v="4" actId="18676"/>
        <pc:sldMkLst>
          <pc:docMk/>
          <pc:sldMk cId="2574043472" sldId="1731651228"/>
        </pc:sldMkLst>
      </pc:sldChg>
      <pc:sldChg chg="ord">
        <pc:chgData name="Cathrine Mula Davis" userId="31995e00-b010-41a5-b3eb-2e5a667a2785" providerId="ADAL" clId="{200B3397-641F-49C6-834C-C4577E86B9CC}" dt="2021-09-28T09:22:40.085" v="3" actId="20578"/>
        <pc:sldMkLst>
          <pc:docMk/>
          <pc:sldMk cId="579084362" sldId="1731651236"/>
        </pc:sldMkLst>
      </pc:sldChg>
      <pc:sldChg chg="ord">
        <pc:chgData name="Cathrine Mula Davis" userId="31995e00-b010-41a5-b3eb-2e5a667a2785" providerId="ADAL" clId="{200B3397-641F-49C6-834C-C4577E86B9CC}" dt="2021-09-28T09:22:40.085" v="3" actId="20578"/>
        <pc:sldMkLst>
          <pc:docMk/>
          <pc:sldMk cId="751937752" sldId="1731651241"/>
        </pc:sldMkLst>
      </pc:sldChg>
      <pc:sldChg chg="ord">
        <pc:chgData name="Cathrine Mula Davis" userId="31995e00-b010-41a5-b3eb-2e5a667a2785" providerId="ADAL" clId="{200B3397-641F-49C6-834C-C4577E86B9CC}" dt="2021-09-28T09:22:40.085" v="3" actId="20578"/>
        <pc:sldMkLst>
          <pc:docMk/>
          <pc:sldMk cId="404077136" sldId="1731651242"/>
        </pc:sldMkLst>
      </pc:sldChg>
      <pc:sldChg chg="ord">
        <pc:chgData name="Cathrine Mula Davis" userId="31995e00-b010-41a5-b3eb-2e5a667a2785" providerId="ADAL" clId="{200B3397-641F-49C6-834C-C4577E86B9CC}" dt="2021-09-28T09:22:40.085" v="3" actId="20578"/>
        <pc:sldMkLst>
          <pc:docMk/>
          <pc:sldMk cId="70965279" sldId="1731651243"/>
        </pc:sldMkLst>
      </pc:sldChg>
      <pc:sldChg chg="ord">
        <pc:chgData name="Cathrine Mula Davis" userId="31995e00-b010-41a5-b3eb-2e5a667a2785" providerId="ADAL" clId="{200B3397-641F-49C6-834C-C4577E86B9CC}" dt="2021-09-28T09:22:40.085" v="3" actId="20578"/>
        <pc:sldMkLst>
          <pc:docMk/>
          <pc:sldMk cId="3155600137" sldId="1731651244"/>
        </pc:sldMkLst>
      </pc:sldChg>
      <pc:sldChg chg="del">
        <pc:chgData name="Cathrine Mula Davis" userId="31995e00-b010-41a5-b3eb-2e5a667a2785" providerId="ADAL" clId="{200B3397-641F-49C6-834C-C4577E86B9CC}" dt="2021-09-28T09:22:53.149" v="4" actId="18676"/>
        <pc:sldMkLst>
          <pc:docMk/>
          <pc:sldMk cId="1639157088" sldId="1731651254"/>
        </pc:sldMkLst>
      </pc:sldChg>
      <pc:sldChg chg="del">
        <pc:chgData name="Cathrine Mula Davis" userId="31995e00-b010-41a5-b3eb-2e5a667a2785" providerId="ADAL" clId="{200B3397-641F-49C6-834C-C4577E86B9CC}" dt="2021-09-28T09:25:38.809" v="124" actId="47"/>
        <pc:sldMkLst>
          <pc:docMk/>
          <pc:sldMk cId="2589777648" sldId="1731651257"/>
        </pc:sldMkLst>
      </pc:sldChg>
      <pc:sldChg chg="ord">
        <pc:chgData name="Cathrine Mula Davis" userId="31995e00-b010-41a5-b3eb-2e5a667a2785" providerId="ADAL" clId="{200B3397-641F-49C6-834C-C4577E86B9CC}" dt="2021-09-28T09:22:40.085" v="3" actId="20578"/>
        <pc:sldMkLst>
          <pc:docMk/>
          <pc:sldMk cId="1214244121" sldId="1731651260"/>
        </pc:sldMkLst>
      </pc:sldChg>
      <pc:sldChg chg="addSp delSp modSp new mod modClrScheme chgLayout">
        <pc:chgData name="Cathrine Mula Davis" userId="31995e00-b010-41a5-b3eb-2e5a667a2785" providerId="ADAL" clId="{200B3397-641F-49C6-834C-C4577E86B9CC}" dt="2021-09-28T09:26:01.414" v="177" actId="20577"/>
        <pc:sldMkLst>
          <pc:docMk/>
          <pc:sldMk cId="1506244798" sldId="1731651261"/>
        </pc:sldMkLst>
        <pc:spChg chg="del mod ord">
          <ac:chgData name="Cathrine Mula Davis" userId="31995e00-b010-41a5-b3eb-2e5a667a2785" providerId="ADAL" clId="{200B3397-641F-49C6-834C-C4577E86B9CC}" dt="2021-09-28T09:23:09.430" v="7" actId="700"/>
          <ac:spMkLst>
            <pc:docMk/>
            <pc:sldMk cId="1506244798" sldId="1731651261"/>
            <ac:spMk id="2" creationId="{952A1855-DB14-4737-8A60-960275B98094}"/>
          </ac:spMkLst>
        </pc:spChg>
        <pc:spChg chg="add mod ord">
          <ac:chgData name="Cathrine Mula Davis" userId="31995e00-b010-41a5-b3eb-2e5a667a2785" providerId="ADAL" clId="{200B3397-641F-49C6-834C-C4577E86B9CC}" dt="2021-09-28T09:26:01.414" v="177" actId="20577"/>
          <ac:spMkLst>
            <pc:docMk/>
            <pc:sldMk cId="1506244798" sldId="1731651261"/>
            <ac:spMk id="3" creationId="{96B19C9A-2DC0-4F11-AE34-D5FB23BBA4F8}"/>
          </ac:spMkLst>
        </pc:spChg>
        <pc:spChg chg="add del mod ord">
          <ac:chgData name="Cathrine Mula Davis" userId="31995e00-b010-41a5-b3eb-2e5a667a2785" providerId="ADAL" clId="{200B3397-641F-49C6-834C-C4577E86B9CC}" dt="2021-09-28T09:24:21.024" v="89" actId="700"/>
          <ac:spMkLst>
            <pc:docMk/>
            <pc:sldMk cId="1506244798" sldId="1731651261"/>
            <ac:spMk id="4" creationId="{FC557DE8-2556-40FF-BCBA-9C0658CEC11F}"/>
          </ac:spMkLst>
        </pc:spChg>
        <pc:spChg chg="add mod ord">
          <ac:chgData name="Cathrine Mula Davis" userId="31995e00-b010-41a5-b3eb-2e5a667a2785" providerId="ADAL" clId="{200B3397-641F-49C6-834C-C4577E86B9CC}" dt="2021-09-28T09:24:27.399" v="90" actId="700"/>
          <ac:spMkLst>
            <pc:docMk/>
            <pc:sldMk cId="1506244798" sldId="1731651261"/>
            <ac:spMk id="5" creationId="{6F54242D-2D62-4880-87BE-BDC5489FA137}"/>
          </ac:spMkLst>
        </pc:spChg>
        <pc:spChg chg="add del mod ord">
          <ac:chgData name="Cathrine Mula Davis" userId="31995e00-b010-41a5-b3eb-2e5a667a2785" providerId="ADAL" clId="{200B3397-641F-49C6-834C-C4577E86B9CC}" dt="2021-09-28T09:24:21.024" v="89" actId="700"/>
          <ac:spMkLst>
            <pc:docMk/>
            <pc:sldMk cId="1506244798" sldId="1731651261"/>
            <ac:spMk id="6" creationId="{AB116205-743C-44A1-B257-E665EE4BD12D}"/>
          </ac:spMkLst>
        </pc:spChg>
        <pc:spChg chg="add del mod ord">
          <ac:chgData name="Cathrine Mula Davis" userId="31995e00-b010-41a5-b3eb-2e5a667a2785" providerId="ADAL" clId="{200B3397-641F-49C6-834C-C4577E86B9CC}" dt="2021-09-28T09:24:21.024" v="89" actId="700"/>
          <ac:spMkLst>
            <pc:docMk/>
            <pc:sldMk cId="1506244798" sldId="1731651261"/>
            <ac:spMk id="7" creationId="{AE6C1CBB-8BC0-43E5-BF98-473D69711585}"/>
          </ac:spMkLst>
        </pc:spChg>
        <pc:spChg chg="add del mod ord">
          <ac:chgData name="Cathrine Mula Davis" userId="31995e00-b010-41a5-b3eb-2e5a667a2785" providerId="ADAL" clId="{200B3397-641F-49C6-834C-C4577E86B9CC}" dt="2021-09-28T09:24:21.024" v="89" actId="700"/>
          <ac:spMkLst>
            <pc:docMk/>
            <pc:sldMk cId="1506244798" sldId="1731651261"/>
            <ac:spMk id="8" creationId="{7369BA3C-2656-4A63-999A-57B065A1E390}"/>
          </ac:spMkLst>
        </pc:spChg>
        <pc:spChg chg="add del mod ord">
          <ac:chgData name="Cathrine Mula Davis" userId="31995e00-b010-41a5-b3eb-2e5a667a2785" providerId="ADAL" clId="{200B3397-641F-49C6-834C-C4577E86B9CC}" dt="2021-09-28T09:24:21.024" v="89" actId="700"/>
          <ac:spMkLst>
            <pc:docMk/>
            <pc:sldMk cId="1506244798" sldId="1731651261"/>
            <ac:spMk id="9" creationId="{7ACD4760-4A2D-422D-8268-F64FD43AFAA5}"/>
          </ac:spMkLst>
        </pc:spChg>
        <pc:spChg chg="add del mod ord">
          <ac:chgData name="Cathrine Mula Davis" userId="31995e00-b010-41a5-b3eb-2e5a667a2785" providerId="ADAL" clId="{200B3397-641F-49C6-834C-C4577E86B9CC}" dt="2021-09-28T09:24:27.399" v="90" actId="700"/>
          <ac:spMkLst>
            <pc:docMk/>
            <pc:sldMk cId="1506244798" sldId="1731651261"/>
            <ac:spMk id="10" creationId="{E91E2E7D-024E-4DDB-A46D-4E13565283AC}"/>
          </ac:spMkLst>
        </pc:spChg>
        <pc:spChg chg="add del mod ord">
          <ac:chgData name="Cathrine Mula Davis" userId="31995e00-b010-41a5-b3eb-2e5a667a2785" providerId="ADAL" clId="{200B3397-641F-49C6-834C-C4577E86B9CC}" dt="2021-09-28T09:24:27.399" v="90" actId="700"/>
          <ac:spMkLst>
            <pc:docMk/>
            <pc:sldMk cId="1506244798" sldId="1731651261"/>
            <ac:spMk id="11" creationId="{20AE69B5-9AC0-45F5-9FD1-89D57C6E2780}"/>
          </ac:spMkLst>
        </pc:spChg>
        <pc:spChg chg="add del mod ord">
          <ac:chgData name="Cathrine Mula Davis" userId="31995e00-b010-41a5-b3eb-2e5a667a2785" providerId="ADAL" clId="{200B3397-641F-49C6-834C-C4577E86B9CC}" dt="2021-09-28T09:24:27.399" v="90" actId="700"/>
          <ac:spMkLst>
            <pc:docMk/>
            <pc:sldMk cId="1506244798" sldId="1731651261"/>
            <ac:spMk id="12" creationId="{481074FC-4091-4066-9BA6-A6E15FA1F49E}"/>
          </ac:spMkLst>
        </pc:spChg>
        <pc:spChg chg="add del mod ord">
          <ac:chgData name="Cathrine Mula Davis" userId="31995e00-b010-41a5-b3eb-2e5a667a2785" providerId="ADAL" clId="{200B3397-641F-49C6-834C-C4577E86B9CC}" dt="2021-09-28T09:24:27.399" v="90" actId="700"/>
          <ac:spMkLst>
            <pc:docMk/>
            <pc:sldMk cId="1506244798" sldId="1731651261"/>
            <ac:spMk id="13" creationId="{7C12DB32-81B5-43FF-89DA-FBDD6B373348}"/>
          </ac:spMkLst>
        </pc:spChg>
        <pc:spChg chg="add del mod ord">
          <ac:chgData name="Cathrine Mula Davis" userId="31995e00-b010-41a5-b3eb-2e5a667a2785" providerId="ADAL" clId="{200B3397-641F-49C6-834C-C4577E86B9CC}" dt="2021-09-28T09:24:27.399" v="90" actId="700"/>
          <ac:spMkLst>
            <pc:docMk/>
            <pc:sldMk cId="1506244798" sldId="1731651261"/>
            <ac:spMk id="14" creationId="{D081AE3D-1038-4505-A380-628D9D570817}"/>
          </ac:spMkLst>
        </pc:spChg>
        <pc:spChg chg="add del mod ord">
          <ac:chgData name="Cathrine Mula Davis" userId="31995e00-b010-41a5-b3eb-2e5a667a2785" providerId="ADAL" clId="{200B3397-641F-49C6-834C-C4577E86B9CC}" dt="2021-09-28T09:24:27.399" v="90" actId="700"/>
          <ac:spMkLst>
            <pc:docMk/>
            <pc:sldMk cId="1506244798" sldId="1731651261"/>
            <ac:spMk id="15" creationId="{C2E602EE-ADC3-4909-BC36-5CD458E3273A}"/>
          </ac:spMkLst>
        </pc:spChg>
        <pc:spChg chg="add del mod ord">
          <ac:chgData name="Cathrine Mula Davis" userId="31995e00-b010-41a5-b3eb-2e5a667a2785" providerId="ADAL" clId="{200B3397-641F-49C6-834C-C4577E86B9CC}" dt="2021-09-28T09:24:27.399" v="90" actId="700"/>
          <ac:spMkLst>
            <pc:docMk/>
            <pc:sldMk cId="1506244798" sldId="1731651261"/>
            <ac:spMk id="16" creationId="{EBD1E26F-C861-4D11-9530-34269F00318F}"/>
          </ac:spMkLst>
        </pc:spChg>
        <pc:spChg chg="add del mod ord">
          <ac:chgData name="Cathrine Mula Davis" userId="31995e00-b010-41a5-b3eb-2e5a667a2785" providerId="ADAL" clId="{200B3397-641F-49C6-834C-C4577E86B9CC}" dt="2021-09-28T09:24:27.399" v="90" actId="700"/>
          <ac:spMkLst>
            <pc:docMk/>
            <pc:sldMk cId="1506244798" sldId="1731651261"/>
            <ac:spMk id="17" creationId="{6379362B-48DC-49FE-B27D-440C2AE5002F}"/>
          </ac:spMkLst>
        </pc:spChg>
        <pc:spChg chg="add del mod ord">
          <ac:chgData name="Cathrine Mula Davis" userId="31995e00-b010-41a5-b3eb-2e5a667a2785" providerId="ADAL" clId="{200B3397-641F-49C6-834C-C4577E86B9CC}" dt="2021-09-28T09:24:27.399" v="90" actId="700"/>
          <ac:spMkLst>
            <pc:docMk/>
            <pc:sldMk cId="1506244798" sldId="1731651261"/>
            <ac:spMk id="18" creationId="{09CA331C-D7AE-495C-8A51-AE17DD01664A}"/>
          </ac:spMkLst>
        </pc:spChg>
        <pc:spChg chg="add del mod ord">
          <ac:chgData name="Cathrine Mula Davis" userId="31995e00-b010-41a5-b3eb-2e5a667a2785" providerId="ADAL" clId="{200B3397-641F-49C6-834C-C4577E86B9CC}" dt="2021-09-28T09:24:27.399" v="90" actId="700"/>
          <ac:spMkLst>
            <pc:docMk/>
            <pc:sldMk cId="1506244798" sldId="1731651261"/>
            <ac:spMk id="19" creationId="{4505F591-011B-4AA8-94A1-CB4740018FA0}"/>
          </ac:spMkLst>
        </pc:spChg>
        <pc:spChg chg="add mod ord">
          <ac:chgData name="Cathrine Mula Davis" userId="31995e00-b010-41a5-b3eb-2e5a667a2785" providerId="ADAL" clId="{200B3397-641F-49C6-834C-C4577E86B9CC}" dt="2021-09-28T09:24:27.399" v="90" actId="700"/>
          <ac:spMkLst>
            <pc:docMk/>
            <pc:sldMk cId="1506244798" sldId="1731651261"/>
            <ac:spMk id="20" creationId="{F1C7FF19-698F-4829-ADB3-36D909B1CE96}"/>
          </ac:spMkLst>
        </pc:spChg>
        <pc:spChg chg="add mod ord">
          <ac:chgData name="Cathrine Mula Davis" userId="31995e00-b010-41a5-b3eb-2e5a667a2785" providerId="ADAL" clId="{200B3397-641F-49C6-834C-C4577E86B9CC}" dt="2021-09-28T09:24:27.399" v="90" actId="700"/>
          <ac:spMkLst>
            <pc:docMk/>
            <pc:sldMk cId="1506244798" sldId="1731651261"/>
            <ac:spMk id="21" creationId="{749590F3-8AB9-45BB-8ADE-620F1B0114A7}"/>
          </ac:spMkLst>
        </pc:spChg>
        <pc:spChg chg="add mod ord">
          <ac:chgData name="Cathrine Mula Davis" userId="31995e00-b010-41a5-b3eb-2e5a667a2785" providerId="ADAL" clId="{200B3397-641F-49C6-834C-C4577E86B9CC}" dt="2021-09-28T09:24:40.733" v="101" actId="20577"/>
          <ac:spMkLst>
            <pc:docMk/>
            <pc:sldMk cId="1506244798" sldId="1731651261"/>
            <ac:spMk id="22" creationId="{9723CACD-681A-4038-8D0E-50512814335F}"/>
          </ac:spMkLst>
        </pc:spChg>
        <pc:spChg chg="add mod ord">
          <ac:chgData name="Cathrine Mula Davis" userId="31995e00-b010-41a5-b3eb-2e5a667a2785" providerId="ADAL" clId="{200B3397-641F-49C6-834C-C4577E86B9CC}" dt="2021-09-28T09:24:27.399" v="90" actId="700"/>
          <ac:spMkLst>
            <pc:docMk/>
            <pc:sldMk cId="1506244798" sldId="1731651261"/>
            <ac:spMk id="23" creationId="{4C014924-9E07-49BB-87B3-21F888B81AFD}"/>
          </ac:spMkLst>
        </pc:spChg>
        <pc:spChg chg="add mod ord">
          <ac:chgData name="Cathrine Mula Davis" userId="31995e00-b010-41a5-b3eb-2e5a667a2785" providerId="ADAL" clId="{200B3397-641F-49C6-834C-C4577E86B9CC}" dt="2021-09-28T09:25:30.672" v="123" actId="14100"/>
          <ac:spMkLst>
            <pc:docMk/>
            <pc:sldMk cId="1506244798" sldId="1731651261"/>
            <ac:spMk id="24" creationId="{1837250B-1B5D-4D65-BA32-A8A93C1940A6}"/>
          </ac:spMkLst>
        </pc:spChg>
        <pc:spChg chg="add mod ord">
          <ac:chgData name="Cathrine Mula Davis" userId="31995e00-b010-41a5-b3eb-2e5a667a2785" providerId="ADAL" clId="{200B3397-641F-49C6-834C-C4577E86B9CC}" dt="2021-09-28T09:24:27.399" v="90" actId="700"/>
          <ac:spMkLst>
            <pc:docMk/>
            <pc:sldMk cId="1506244798" sldId="1731651261"/>
            <ac:spMk id="25" creationId="{D0DA0019-8B0A-4EDE-9110-06AD6D673B8B}"/>
          </ac:spMkLst>
        </pc:spChg>
        <pc:spChg chg="add mod ord">
          <ac:chgData name="Cathrine Mula Davis" userId="31995e00-b010-41a5-b3eb-2e5a667a2785" providerId="ADAL" clId="{200B3397-641F-49C6-834C-C4577E86B9CC}" dt="2021-09-28T09:25:47.414" v="147" actId="20577"/>
          <ac:spMkLst>
            <pc:docMk/>
            <pc:sldMk cId="1506244798" sldId="1731651261"/>
            <ac:spMk id="26" creationId="{87CDF166-BAB6-4621-AE6D-1B83768F36DA}"/>
          </ac:spMkLst>
        </pc:spChg>
        <pc:spChg chg="add mod ord">
          <ac:chgData name="Cathrine Mula Davis" userId="31995e00-b010-41a5-b3eb-2e5a667a2785" providerId="ADAL" clId="{200B3397-641F-49C6-834C-C4577E86B9CC}" dt="2021-09-28T09:24:27.399" v="90" actId="700"/>
          <ac:spMkLst>
            <pc:docMk/>
            <pc:sldMk cId="1506244798" sldId="1731651261"/>
            <ac:spMk id="27" creationId="{F39E0BEA-99A4-4018-B0E9-D1D33CA180FC}"/>
          </ac:spMkLst>
        </pc:spChg>
        <pc:spChg chg="add mod ord">
          <ac:chgData name="Cathrine Mula Davis" userId="31995e00-b010-41a5-b3eb-2e5a667a2785" providerId="ADAL" clId="{200B3397-641F-49C6-834C-C4577E86B9CC}" dt="2021-09-28T09:25:50.846" v="160" actId="20577"/>
          <ac:spMkLst>
            <pc:docMk/>
            <pc:sldMk cId="1506244798" sldId="1731651261"/>
            <ac:spMk id="28" creationId="{B4388BDE-3145-47BC-BBCA-07A34A3D14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0B6F7-0082-3F47-B387-1F73D4355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a:extLst>
              <a:ext uri="{FF2B5EF4-FFF2-40B4-BE49-F238E27FC236}">
                <a16:creationId xmlns:a16="http://schemas.microsoft.com/office/drawing/2014/main" id="{CF28899A-1E59-3C44-B1E6-557E58BDE8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2D9BB7-A811-BE41-AE11-0B79F13BE891}" type="datetimeFigureOut">
              <a:rPr lang="en-DK" smtClean="0"/>
              <a:t>09/28/2021</a:t>
            </a:fld>
            <a:endParaRPr lang="en-DK"/>
          </a:p>
        </p:txBody>
      </p:sp>
      <p:sp>
        <p:nvSpPr>
          <p:cNvPr id="4" name="Footer Placeholder 3">
            <a:extLst>
              <a:ext uri="{FF2B5EF4-FFF2-40B4-BE49-F238E27FC236}">
                <a16:creationId xmlns:a16="http://schemas.microsoft.com/office/drawing/2014/main" id="{6D3CF029-3D30-4449-BE6F-0ACB109194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5" name="Slide Number Placeholder 4">
            <a:extLst>
              <a:ext uri="{FF2B5EF4-FFF2-40B4-BE49-F238E27FC236}">
                <a16:creationId xmlns:a16="http://schemas.microsoft.com/office/drawing/2014/main" id="{40E75169-B32A-1441-A8D8-99B3A3447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EA283E-6473-6F40-9885-94B3D19B3449}" type="slidenum">
              <a:rPr lang="en-DK" smtClean="0"/>
              <a:t>‹#›</a:t>
            </a:fld>
            <a:endParaRPr lang="en-DK"/>
          </a:p>
        </p:txBody>
      </p:sp>
    </p:spTree>
    <p:extLst>
      <p:ext uri="{BB962C8B-B14F-4D97-AF65-F5344CB8AC3E}">
        <p14:creationId xmlns:p14="http://schemas.microsoft.com/office/powerpoint/2010/main" val="386230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E00B6-13B0-AE42-9976-6CE2AC9F1105}" type="datetimeFigureOut">
              <a:rPr lang="en-NO" smtClean="0"/>
              <a:t>09/28/2021</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1D8F5-F81D-C84A-98C1-750C41B6CE4F}" type="slidenum">
              <a:rPr lang="en-NO" smtClean="0"/>
              <a:t>‹#›</a:t>
            </a:fld>
            <a:endParaRPr lang="en-NO"/>
          </a:p>
        </p:txBody>
      </p:sp>
    </p:spTree>
    <p:extLst>
      <p:ext uri="{BB962C8B-B14F-4D97-AF65-F5344CB8AC3E}">
        <p14:creationId xmlns:p14="http://schemas.microsoft.com/office/powerpoint/2010/main" val="7126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12% </a:t>
            </a:r>
            <a:r>
              <a:rPr lang="nb-NO" err="1"/>
              <a:t>of</a:t>
            </a:r>
            <a:r>
              <a:rPr lang="nb-NO"/>
              <a:t> </a:t>
            </a:r>
            <a:r>
              <a:rPr lang="nb-NO" err="1"/>
              <a:t>the</a:t>
            </a:r>
            <a:r>
              <a:rPr lang="nb-NO"/>
              <a:t> </a:t>
            </a:r>
            <a:r>
              <a:rPr lang="nb-NO" err="1"/>
              <a:t>customers</a:t>
            </a:r>
            <a:r>
              <a:rPr lang="nb-NO"/>
              <a:t> </a:t>
            </a:r>
            <a:r>
              <a:rPr lang="nb-NO" err="1"/>
              <a:t>only</a:t>
            </a:r>
            <a:r>
              <a:rPr lang="nb-NO"/>
              <a:t> have Sales E = </a:t>
            </a:r>
            <a:r>
              <a:rPr lang="nb-NO" err="1"/>
              <a:t>upsell</a:t>
            </a:r>
            <a:r>
              <a:rPr lang="nb-NO"/>
              <a:t> </a:t>
            </a:r>
            <a:r>
              <a:rPr lang="nb-NO" err="1"/>
              <a:t>potential</a:t>
            </a:r>
            <a:r>
              <a:rPr lang="nb-NO"/>
              <a:t> for Sales P, Service E/P &amp; </a:t>
            </a:r>
            <a:r>
              <a:rPr lang="nb-NO" err="1"/>
              <a:t>Marketing</a:t>
            </a:r>
            <a:r>
              <a:rPr lang="nb-NO"/>
              <a:t> </a:t>
            </a:r>
            <a:r>
              <a:rPr lang="nb-NO" err="1"/>
              <a:t>users</a:t>
            </a:r>
            <a:endParaRPr lang="nb-NO"/>
          </a:p>
          <a:p>
            <a:r>
              <a:rPr lang="nb-NO"/>
              <a:t>33% </a:t>
            </a:r>
            <a:r>
              <a:rPr lang="nb-NO" err="1"/>
              <a:t>of</a:t>
            </a:r>
            <a:r>
              <a:rPr lang="nb-NO"/>
              <a:t> </a:t>
            </a:r>
            <a:r>
              <a:rPr lang="nb-NO" err="1"/>
              <a:t>the</a:t>
            </a:r>
            <a:r>
              <a:rPr lang="nb-NO"/>
              <a:t> </a:t>
            </a:r>
            <a:r>
              <a:rPr lang="nb-NO" err="1"/>
              <a:t>customers</a:t>
            </a:r>
            <a:r>
              <a:rPr lang="nb-NO"/>
              <a:t> </a:t>
            </a:r>
            <a:r>
              <a:rPr lang="nb-NO" err="1"/>
              <a:t>only</a:t>
            </a:r>
            <a:r>
              <a:rPr lang="nb-NO"/>
              <a:t> have Sales Premium = </a:t>
            </a:r>
            <a:r>
              <a:rPr lang="nb-NO" err="1"/>
              <a:t>upsell</a:t>
            </a:r>
            <a:r>
              <a:rPr lang="nb-NO"/>
              <a:t> </a:t>
            </a:r>
            <a:r>
              <a:rPr lang="nb-NO" err="1"/>
              <a:t>potential</a:t>
            </a:r>
            <a:r>
              <a:rPr lang="nb-NO"/>
              <a:t> for Service E/P &amp; </a:t>
            </a:r>
            <a:r>
              <a:rPr lang="nb-NO" err="1"/>
              <a:t>Marketing</a:t>
            </a:r>
            <a:r>
              <a:rPr lang="nb-NO"/>
              <a:t> </a:t>
            </a:r>
            <a:r>
              <a:rPr lang="nb-NO" err="1"/>
              <a:t>users</a:t>
            </a:r>
            <a:endParaRPr lang="nb-NO"/>
          </a:p>
          <a:p>
            <a:r>
              <a:rPr lang="nb-NO"/>
              <a:t>13% </a:t>
            </a:r>
            <a:r>
              <a:rPr lang="nb-NO" err="1"/>
              <a:t>of</a:t>
            </a:r>
            <a:r>
              <a:rPr lang="nb-NO"/>
              <a:t> </a:t>
            </a:r>
            <a:r>
              <a:rPr lang="nb-NO" err="1"/>
              <a:t>the</a:t>
            </a:r>
            <a:r>
              <a:rPr lang="nb-NO"/>
              <a:t> </a:t>
            </a:r>
            <a:r>
              <a:rPr lang="nb-NO" err="1"/>
              <a:t>customers</a:t>
            </a:r>
            <a:r>
              <a:rPr lang="nb-NO"/>
              <a:t> have all </a:t>
            </a:r>
            <a:r>
              <a:rPr lang="nb-NO" err="1"/>
              <a:t>users</a:t>
            </a:r>
            <a:r>
              <a:rPr lang="nb-NO"/>
              <a:t> </a:t>
            </a:r>
            <a:r>
              <a:rPr lang="nb-NO" err="1"/>
              <a:t>on</a:t>
            </a:r>
            <a:r>
              <a:rPr lang="nb-NO"/>
              <a:t> a Full Multiplan </a:t>
            </a:r>
            <a:r>
              <a:rPr lang="nb-NO" err="1"/>
              <a:t>solution</a:t>
            </a:r>
            <a:endParaRPr lang="nb-NO"/>
          </a:p>
          <a:p>
            <a:r>
              <a:rPr lang="nb-NO"/>
              <a:t>In terms </a:t>
            </a:r>
            <a:r>
              <a:rPr lang="nb-NO" err="1"/>
              <a:t>of</a:t>
            </a:r>
            <a:r>
              <a:rPr lang="nb-NO"/>
              <a:t> </a:t>
            </a:r>
            <a:r>
              <a:rPr lang="nb-NO" err="1"/>
              <a:t>users</a:t>
            </a:r>
            <a:r>
              <a:rPr lang="nb-NO"/>
              <a:t>, </a:t>
            </a:r>
            <a:r>
              <a:rPr lang="nb-NO" err="1"/>
              <a:t>there</a:t>
            </a:r>
            <a:r>
              <a:rPr lang="nb-NO"/>
              <a:t> is a massive </a:t>
            </a:r>
            <a:r>
              <a:rPr lang="nb-NO" err="1"/>
              <a:t>upsell</a:t>
            </a:r>
            <a:r>
              <a:rPr lang="nb-NO"/>
              <a:t> </a:t>
            </a:r>
            <a:r>
              <a:rPr lang="nb-NO" err="1"/>
              <a:t>potential</a:t>
            </a:r>
            <a:r>
              <a:rPr lang="nb-NO"/>
              <a:t> – </a:t>
            </a:r>
            <a:r>
              <a:rPr lang="nb-NO" err="1"/>
              <a:t>based</a:t>
            </a:r>
            <a:r>
              <a:rPr lang="nb-NO"/>
              <a:t> </a:t>
            </a:r>
            <a:r>
              <a:rPr lang="nb-NO" err="1"/>
              <a:t>on</a:t>
            </a:r>
            <a:r>
              <a:rPr lang="nb-NO"/>
              <a:t> </a:t>
            </a:r>
            <a:r>
              <a:rPr lang="nb-NO" err="1"/>
              <a:t>both</a:t>
            </a:r>
            <a:r>
              <a:rPr lang="nb-NO"/>
              <a:t> </a:t>
            </a:r>
            <a:r>
              <a:rPr lang="nb-NO" err="1"/>
              <a:t>experience</a:t>
            </a:r>
            <a:r>
              <a:rPr lang="nb-NO"/>
              <a:t> and </a:t>
            </a:r>
            <a:r>
              <a:rPr lang="nb-NO" err="1"/>
              <a:t>where</a:t>
            </a:r>
            <a:r>
              <a:rPr lang="nb-NO"/>
              <a:t> </a:t>
            </a:r>
            <a:r>
              <a:rPr lang="nb-NO" err="1"/>
              <a:t>we</a:t>
            </a:r>
            <a:r>
              <a:rPr lang="nb-NO"/>
              <a:t> have </a:t>
            </a:r>
            <a:r>
              <a:rPr lang="nb-NO" err="1"/>
              <a:t>Wallet</a:t>
            </a:r>
            <a:r>
              <a:rPr lang="nb-NO"/>
              <a:t> </a:t>
            </a:r>
            <a:r>
              <a:rPr lang="nb-NO" err="1"/>
              <a:t>share</a:t>
            </a:r>
            <a:r>
              <a:rPr lang="nb-NO"/>
              <a:t> </a:t>
            </a:r>
            <a:r>
              <a:rPr lang="nb-NO" err="1"/>
              <a:t>established</a:t>
            </a: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71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80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93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Also</a:t>
            </a:r>
            <a:r>
              <a:rPr lang="nb-NO"/>
              <a:t> a </a:t>
            </a:r>
            <a:r>
              <a:rPr lang="nb-NO" err="1"/>
              <a:t>significant</a:t>
            </a:r>
            <a:r>
              <a:rPr lang="nb-NO"/>
              <a:t> </a:t>
            </a:r>
            <a:r>
              <a:rPr lang="nb-NO" err="1"/>
              <a:t>opportunity</a:t>
            </a:r>
            <a:r>
              <a:rPr lang="nb-NO"/>
              <a:t> landscape in </a:t>
            </a:r>
            <a:r>
              <a:rPr lang="nb-NO" err="1"/>
              <a:t>the</a:t>
            </a:r>
            <a:r>
              <a:rPr lang="nb-NO"/>
              <a:t> </a:t>
            </a:r>
            <a:r>
              <a:rPr lang="nb-NO" err="1"/>
              <a:t>add-on</a:t>
            </a:r>
            <a:r>
              <a:rPr lang="nb-NO"/>
              <a:t> and </a:t>
            </a:r>
            <a:r>
              <a:rPr lang="nb-NO" err="1"/>
              <a:t>App</a:t>
            </a:r>
            <a:r>
              <a:rPr lang="nb-NO"/>
              <a:t> Store </a:t>
            </a:r>
            <a:r>
              <a:rPr lang="nb-NO" err="1"/>
              <a:t>product</a:t>
            </a:r>
            <a:r>
              <a:rPr lang="nb-NO"/>
              <a:t> </a:t>
            </a:r>
            <a:r>
              <a:rPr lang="nb-NO" err="1"/>
              <a:t>space</a:t>
            </a:r>
            <a:endParaRPr lang="nb-NO"/>
          </a:p>
          <a:p>
            <a:r>
              <a:rPr lang="nb-NO"/>
              <a:t>All </a:t>
            </a:r>
            <a:r>
              <a:rPr lang="nb-NO" err="1"/>
              <a:t>of</a:t>
            </a:r>
            <a:r>
              <a:rPr lang="nb-NO"/>
              <a:t> </a:t>
            </a:r>
            <a:r>
              <a:rPr lang="nb-NO" err="1"/>
              <a:t>these</a:t>
            </a:r>
            <a:r>
              <a:rPr lang="nb-NO"/>
              <a:t> </a:t>
            </a:r>
            <a:r>
              <a:rPr lang="nb-NO" err="1"/>
              <a:t>solutions</a:t>
            </a:r>
            <a:r>
              <a:rPr lang="nb-NO"/>
              <a:t> </a:t>
            </a:r>
            <a:r>
              <a:rPr lang="nb-NO" err="1"/>
              <a:t>are</a:t>
            </a:r>
            <a:r>
              <a:rPr lang="nb-NO"/>
              <a:t> </a:t>
            </a:r>
            <a:r>
              <a:rPr lang="nb-NO" err="1"/>
              <a:t>backed</a:t>
            </a:r>
            <a:r>
              <a:rPr lang="nb-NO"/>
              <a:t> by solid Value </a:t>
            </a:r>
            <a:r>
              <a:rPr lang="nb-NO" err="1"/>
              <a:t>propositions</a:t>
            </a:r>
            <a:r>
              <a:rPr lang="nb-NO"/>
              <a:t> – </a:t>
            </a:r>
            <a:r>
              <a:rPr lang="nb-NO" err="1"/>
              <a:t>which</a:t>
            </a:r>
            <a:r>
              <a:rPr lang="nb-NO"/>
              <a:t> </a:t>
            </a:r>
            <a:r>
              <a:rPr lang="nb-NO" err="1"/>
              <a:t>also</a:t>
            </a:r>
            <a:r>
              <a:rPr lang="nb-NO"/>
              <a:t> drive </a:t>
            </a:r>
            <a:r>
              <a:rPr lang="nb-NO" err="1"/>
              <a:t>stickiness</a:t>
            </a:r>
            <a:r>
              <a:rPr lang="nb-NO"/>
              <a:t> in </a:t>
            </a:r>
            <a:r>
              <a:rPr lang="nb-NO" err="1"/>
              <a:t>the</a:t>
            </a:r>
            <a:r>
              <a:rPr lang="nb-NO"/>
              <a:t> </a:t>
            </a:r>
            <a:r>
              <a:rPr lang="nb-NO" err="1"/>
              <a:t>customer</a:t>
            </a:r>
            <a:r>
              <a:rPr lang="nb-NO"/>
              <a:t> base...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38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b-NO" b="1" err="1"/>
              <a:t>Can</a:t>
            </a:r>
            <a:r>
              <a:rPr lang="nb-NO" b="1"/>
              <a:t> </a:t>
            </a:r>
            <a:r>
              <a:rPr lang="nb-NO" b="1" err="1"/>
              <a:t>we</a:t>
            </a:r>
            <a:r>
              <a:rPr lang="nb-NO" b="1"/>
              <a:t> </a:t>
            </a:r>
            <a:r>
              <a:rPr lang="nb-NO" b="1" err="1"/>
              <a:t>improve</a:t>
            </a:r>
            <a:r>
              <a:rPr lang="nb-NO" b="1"/>
              <a:t> </a:t>
            </a:r>
            <a:r>
              <a:rPr lang="nb-NO" b="1" err="1"/>
              <a:t>our</a:t>
            </a:r>
            <a:r>
              <a:rPr lang="nb-NO" b="1"/>
              <a:t> sales &amp; </a:t>
            </a:r>
            <a:r>
              <a:rPr lang="nb-NO" b="1" err="1"/>
              <a:t>marketing</a:t>
            </a:r>
            <a:r>
              <a:rPr lang="nb-NO" b="1"/>
              <a:t> </a:t>
            </a:r>
            <a:r>
              <a:rPr lang="nb-NO" b="1" err="1"/>
              <a:t>tools</a:t>
            </a:r>
            <a:r>
              <a:rPr lang="nb-NO" b="1"/>
              <a:t>?</a:t>
            </a:r>
          </a:p>
          <a:p>
            <a:pPr algn="l"/>
            <a:r>
              <a:rPr lang="nb-NO"/>
              <a:t>Customer </a:t>
            </a:r>
            <a:r>
              <a:rPr lang="nb-NO" err="1"/>
              <a:t>succes</a:t>
            </a:r>
            <a:r>
              <a:rPr lang="nb-NO"/>
              <a:t> </a:t>
            </a:r>
            <a:r>
              <a:rPr lang="nb-NO" err="1"/>
              <a:t>stories</a:t>
            </a:r>
            <a:endParaRPr lang="nb-NO"/>
          </a:p>
          <a:p>
            <a:pPr algn="l"/>
            <a:r>
              <a:rPr lang="nb-NO"/>
              <a:t>The Storytelling</a:t>
            </a:r>
          </a:p>
          <a:p>
            <a:pPr algn="l"/>
            <a:r>
              <a:rPr lang="nb-NO" err="1"/>
              <a:t>Campaigns</a:t>
            </a:r>
            <a:r>
              <a:rPr lang="nb-NO"/>
              <a:t> &amp; </a:t>
            </a:r>
            <a:r>
              <a:rPr lang="nb-NO" err="1"/>
              <a:t>Activities</a:t>
            </a:r>
            <a:endParaRPr lang="nb-NO"/>
          </a:p>
          <a:p>
            <a:pPr algn="l"/>
            <a:r>
              <a:rPr lang="nb-NO"/>
              <a:t>Key </a:t>
            </a:r>
            <a:r>
              <a:rPr lang="nb-NO" err="1"/>
              <a:t>Account</a:t>
            </a:r>
            <a:r>
              <a:rPr lang="nb-NO"/>
              <a:t> programs and </a:t>
            </a:r>
            <a:r>
              <a:rPr lang="nb-NO" err="1"/>
              <a:t>attention</a:t>
            </a:r>
            <a:endParaRPr lang="en-US"/>
          </a:p>
          <a:p>
            <a:endParaRPr lang="en-US"/>
          </a:p>
        </p:txBody>
      </p:sp>
      <p:sp>
        <p:nvSpPr>
          <p:cNvPr id="4" name="Slide Number Placeholder 3"/>
          <p:cNvSpPr>
            <a:spLocks noGrp="1"/>
          </p:cNvSpPr>
          <p:nvPr>
            <p:ph type="sldNum" sz="quarter" idx="5"/>
          </p:nvPr>
        </p:nvSpPr>
        <p:spPr/>
        <p:txBody>
          <a:bodyPr/>
          <a:lstStyle/>
          <a:p>
            <a:fld id="{7D01D8F5-F81D-C84A-98C1-750C41B6CE4F}" type="slidenum">
              <a:rPr lang="en-NO" smtClean="0"/>
              <a:t>25</a:t>
            </a:fld>
            <a:endParaRPr lang="en-NO"/>
          </a:p>
        </p:txBody>
      </p:sp>
    </p:spTree>
    <p:extLst>
      <p:ext uri="{BB962C8B-B14F-4D97-AF65-F5344CB8AC3E}">
        <p14:creationId xmlns:p14="http://schemas.microsoft.com/office/powerpoint/2010/main" val="187913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about the Business Analyze products? – are they still on our ONSITE pricelist?</a:t>
            </a:r>
          </a:p>
          <a:p>
            <a:endParaRPr lang="en-US"/>
          </a:p>
          <a:p>
            <a:r>
              <a:rPr lang="en-US"/>
              <a:t>Yes, they are still there with the same names as before, but with a small increase in price to follow the </a:t>
            </a:r>
            <a:r>
              <a:rPr lang="en-US" err="1"/>
              <a:t>generall</a:t>
            </a:r>
            <a:r>
              <a:rPr lang="en-US"/>
              <a:t> price list for 9 (and therefore 10). </a:t>
            </a:r>
          </a:p>
          <a:p>
            <a:endParaRPr lang="en-US"/>
          </a:p>
          <a:p>
            <a:endParaRPr lang="en-US"/>
          </a:p>
        </p:txBody>
      </p:sp>
      <p:sp>
        <p:nvSpPr>
          <p:cNvPr id="4" name="Slide Number Placeholder 3"/>
          <p:cNvSpPr>
            <a:spLocks noGrp="1"/>
          </p:cNvSpPr>
          <p:nvPr>
            <p:ph type="sldNum" sz="quarter" idx="5"/>
          </p:nvPr>
        </p:nvSpPr>
        <p:spPr/>
        <p:txBody>
          <a:bodyPr/>
          <a:lstStyle/>
          <a:p>
            <a:fld id="{7D01D8F5-F81D-C84A-98C1-750C41B6CE4F}" type="slidenum">
              <a:rPr lang="en-NO" smtClean="0"/>
              <a:t>27</a:t>
            </a:fld>
            <a:endParaRPr lang="en-NO"/>
          </a:p>
        </p:txBody>
      </p:sp>
    </p:spTree>
    <p:extLst>
      <p:ext uri="{BB962C8B-B14F-4D97-AF65-F5344CB8AC3E}">
        <p14:creationId xmlns:p14="http://schemas.microsoft.com/office/powerpoint/2010/main" val="396962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19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62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066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8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46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spTree>
    <p:extLst>
      <p:ext uri="{BB962C8B-B14F-4D97-AF65-F5344CB8AC3E}">
        <p14:creationId xmlns:p14="http://schemas.microsoft.com/office/powerpoint/2010/main" val="28826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24835450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a:t>Click to edit headline</a:t>
            </a:r>
            <a:endParaRPr lang="en-DK"/>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19101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a:t>Click to edit headline</a:t>
            </a:r>
            <a:endParaRPr lang="en-DK"/>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0401752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123490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22686981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3258739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15193124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a:t>Click to edit headline</a:t>
            </a:r>
            <a:endParaRPr lang="en-DK"/>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28028983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a:t>Click to edit headline</a:t>
            </a:r>
            <a:endParaRPr lang="en-DK"/>
          </a:p>
        </p:txBody>
      </p:sp>
    </p:spTree>
    <p:extLst>
      <p:ext uri="{BB962C8B-B14F-4D97-AF65-F5344CB8AC3E}">
        <p14:creationId xmlns:p14="http://schemas.microsoft.com/office/powerpoint/2010/main" val="2853504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Tree>
    <p:extLst>
      <p:ext uri="{BB962C8B-B14F-4D97-AF65-F5344CB8AC3E}">
        <p14:creationId xmlns:p14="http://schemas.microsoft.com/office/powerpoint/2010/main" val="585156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363642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12847193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27424204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apply round </a:t>
            </a:r>
            <a:br>
              <a:rPr lang="en-US" noProof="0"/>
            </a:br>
            <a:r>
              <a:rPr lang="en-US" noProof="0"/>
              <a:t>image of the person </a:t>
            </a:r>
          </a:p>
        </p:txBody>
      </p:sp>
    </p:spTree>
    <p:extLst>
      <p:ext uri="{BB962C8B-B14F-4D97-AF65-F5344CB8AC3E}">
        <p14:creationId xmlns:p14="http://schemas.microsoft.com/office/powerpoint/2010/main" val="32248298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2006129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spTree>
    <p:extLst>
      <p:ext uri="{BB962C8B-B14F-4D97-AF65-F5344CB8AC3E}">
        <p14:creationId xmlns:p14="http://schemas.microsoft.com/office/powerpoint/2010/main" val="28409820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22540484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17905098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5845335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6020028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8432902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177371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33954450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36709336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Lato" panose="020F0502020204030203" pitchFamily="34" charset="77"/>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a:t>CLICK TO EDIT HEADER</a:t>
            </a:r>
            <a:endParaRPr lang="en-DK"/>
          </a:p>
        </p:txBody>
      </p:sp>
    </p:spTree>
    <p:extLst>
      <p:ext uri="{BB962C8B-B14F-4D97-AF65-F5344CB8AC3E}">
        <p14:creationId xmlns:p14="http://schemas.microsoft.com/office/powerpoint/2010/main" val="16669226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54543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424431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653537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78786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44274348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7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899533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2817027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54661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981065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1030102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5183826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2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rot="10800000">
            <a:off x="7860300" y="1912854"/>
            <a:ext cx="2433485" cy="3130759"/>
          </a:xfrm>
          <a:prstGeom prst="rect">
            <a:avLst/>
          </a:prstGeom>
        </p:spPr>
      </p:pic>
    </p:spTree>
    <p:extLst>
      <p:ext uri="{BB962C8B-B14F-4D97-AF65-F5344CB8AC3E}">
        <p14:creationId xmlns:p14="http://schemas.microsoft.com/office/powerpoint/2010/main" val="17920825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2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2966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1143677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26064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3246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14578"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58157"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58157"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32423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24820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42613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2568938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a:t>Click to edit headline</a:t>
            </a:r>
            <a:endParaRPr lang="en-DK"/>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24689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a:t>Click to edit headline</a:t>
            </a:r>
            <a:endParaRPr lang="en-DK"/>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630277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199702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2667990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552867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025910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a:t>Click to edit headline</a:t>
            </a:r>
            <a:endParaRPr lang="en-DK"/>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1207387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a:t>Click to edit headline</a:t>
            </a:r>
            <a:endParaRPr lang="en-DK"/>
          </a:p>
        </p:txBody>
      </p:sp>
    </p:spTree>
    <p:extLst>
      <p:ext uri="{BB962C8B-B14F-4D97-AF65-F5344CB8AC3E}">
        <p14:creationId xmlns:p14="http://schemas.microsoft.com/office/powerpoint/2010/main" val="1540272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Tree>
    <p:extLst>
      <p:ext uri="{BB962C8B-B14F-4D97-AF65-F5344CB8AC3E}">
        <p14:creationId xmlns:p14="http://schemas.microsoft.com/office/powerpoint/2010/main" val="500340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170949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1756146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3256847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apply round </a:t>
            </a:r>
            <a:br>
              <a:rPr lang="en-US" noProof="0"/>
            </a:br>
            <a:r>
              <a:rPr lang="en-US" noProof="0"/>
              <a:t>image of the person </a:t>
            </a:r>
          </a:p>
        </p:txBody>
      </p:sp>
    </p:spTree>
    <p:extLst>
      <p:ext uri="{BB962C8B-B14F-4D97-AF65-F5344CB8AC3E}">
        <p14:creationId xmlns:p14="http://schemas.microsoft.com/office/powerpoint/2010/main" val="1791098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1974688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3110635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1987050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End slide with image ">
    <p:bg>
      <p:bgPr>
        <a:solidFill>
          <a:schemeClr val="bg1"/>
        </a:solidFill>
        <a:effectLst/>
      </p:bgPr>
    </p:bg>
    <p:spTree>
      <p:nvGrpSpPr>
        <p:cNvPr id="1" name=""/>
        <p:cNvGrpSpPr/>
        <p:nvPr/>
      </p:nvGrpSpPr>
      <p:grpSpPr>
        <a:xfrm>
          <a:off x="0" y="0"/>
          <a:ext cx="0" cy="0"/>
          <a:chOff x="0" y="0"/>
          <a:chExt cx="0" cy="0"/>
        </a:xfrm>
      </p:grpSpPr>
      <p:pic>
        <p:nvPicPr>
          <p:cNvPr id="3" name="Picture 2" descr="A lake with a mountain in the background&#10;&#10;Description automatically generated">
            <a:extLst>
              <a:ext uri="{FF2B5EF4-FFF2-40B4-BE49-F238E27FC236}">
                <a16:creationId xmlns:a16="http://schemas.microsoft.com/office/drawing/2014/main" id="{CC66F556-04C9-EE4E-B9CC-E582828EE569}"/>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6" y="5782621"/>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3"/>
          <a:stretch>
            <a:fillRect/>
          </a:stretch>
        </p:blipFill>
        <p:spPr>
          <a:xfrm>
            <a:off x="3370195" y="2084472"/>
            <a:ext cx="5451608" cy="1613676"/>
          </a:xfrm>
          <a:prstGeom prst="rect">
            <a:avLst/>
          </a:prstGeom>
        </p:spPr>
      </p:pic>
    </p:spTree>
    <p:extLst>
      <p:ext uri="{BB962C8B-B14F-4D97-AF65-F5344CB8AC3E}">
        <p14:creationId xmlns:p14="http://schemas.microsoft.com/office/powerpoint/2010/main" val="820202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End slide ">
    <p:bg>
      <p:bgPr>
        <a:solidFill>
          <a:srgbClr val="A7D4DE"/>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5051B260-3B9B-5241-A760-D853214DD9D9}"/>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rgbClr val="2B2A2A"/>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noProof="0"/>
              <a:t>Your email or thanks note</a:t>
            </a:r>
          </a:p>
        </p:txBody>
      </p:sp>
      <p:pic>
        <p:nvPicPr>
          <p:cNvPr id="7" name="Picture 6" descr="A picture containing food, drawing&#10;&#10;Description automatically generated">
            <a:extLst>
              <a:ext uri="{FF2B5EF4-FFF2-40B4-BE49-F238E27FC236}">
                <a16:creationId xmlns:a16="http://schemas.microsoft.com/office/drawing/2014/main" id="{454800BF-41A1-6646-B39F-1F31FFE52E37}"/>
              </a:ext>
            </a:extLst>
          </p:cNvPr>
          <p:cNvPicPr>
            <a:picLocks noChangeAspect="1"/>
          </p:cNvPicPr>
          <p:nvPr userDrawn="1"/>
        </p:nvPicPr>
        <p:blipFill>
          <a:blip r:embed="rId2"/>
          <a:stretch>
            <a:fillRect/>
          </a:stretch>
        </p:blipFill>
        <p:spPr>
          <a:xfrm>
            <a:off x="3370195" y="2331389"/>
            <a:ext cx="5451608" cy="1613676"/>
          </a:xfrm>
          <a:prstGeom prst="rect">
            <a:avLst/>
          </a:prstGeom>
        </p:spPr>
      </p:pic>
    </p:spTree>
    <p:extLst>
      <p:ext uri="{BB962C8B-B14F-4D97-AF65-F5344CB8AC3E}">
        <p14:creationId xmlns:p14="http://schemas.microsoft.com/office/powerpoint/2010/main" val="3058793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End slide ">
    <p:bg>
      <p:bgPr>
        <a:solidFill>
          <a:srgbClr val="005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6CC6F-AA83-4044-A1F5-AEE6C3D2AB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82989" y="600393"/>
            <a:ext cx="5426022" cy="3149524"/>
          </a:xfrm>
          <a:prstGeom prst="rect">
            <a:avLst/>
          </a:prstGeom>
        </p:spPr>
      </p:pic>
      <p:sp>
        <p:nvSpPr>
          <p:cNvPr id="9" name="Text Placeholder 11">
            <a:extLst>
              <a:ext uri="{FF2B5EF4-FFF2-40B4-BE49-F238E27FC236}">
                <a16:creationId xmlns:a16="http://schemas.microsoft.com/office/drawing/2014/main" id="{92B735A7-48F5-4341-8454-99D26A33E9AD}"/>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a:t>Your ema</a:t>
            </a:r>
            <a:r>
              <a:rPr lang="en-US" noProof="0" err="1"/>
              <a:t>il</a:t>
            </a:r>
            <a:r>
              <a:rPr lang="en-US" noProof="0"/>
              <a:t> </a:t>
            </a:r>
            <a:r>
              <a:rPr lang="en-US"/>
              <a:t>or thanks note</a:t>
            </a:r>
          </a:p>
        </p:txBody>
      </p:sp>
    </p:spTree>
    <p:extLst>
      <p:ext uri="{BB962C8B-B14F-4D97-AF65-F5344CB8AC3E}">
        <p14:creationId xmlns:p14="http://schemas.microsoft.com/office/powerpoint/2010/main" val="21167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1408631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73411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698290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3235081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760723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37184217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115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2649634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4004446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1348577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2803606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22361068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40483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3910955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2947262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34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6121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14578"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58157"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58157"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19180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279694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31623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a:t>Click to edit headline</a:t>
            </a:r>
            <a:endParaRPr lang="en-DK"/>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38399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a:t>Click to edit headline</a:t>
            </a:r>
            <a:endParaRPr lang="en-DK"/>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480556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1359436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221157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947642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433148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3958886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a:t>Click to edit headline</a:t>
            </a:r>
            <a:endParaRPr lang="en-DK"/>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3439795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a:t>Click to edit headline</a:t>
            </a:r>
            <a:endParaRPr lang="en-DK"/>
          </a:p>
        </p:txBody>
      </p:sp>
    </p:spTree>
    <p:extLst>
      <p:ext uri="{BB962C8B-B14F-4D97-AF65-F5344CB8AC3E}">
        <p14:creationId xmlns:p14="http://schemas.microsoft.com/office/powerpoint/2010/main" val="1323684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Tree>
    <p:extLst>
      <p:ext uri="{BB962C8B-B14F-4D97-AF65-F5344CB8AC3E}">
        <p14:creationId xmlns:p14="http://schemas.microsoft.com/office/powerpoint/2010/main" val="1268730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954958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a:solidFill>
                  <a:schemeClr val="bg1"/>
                </a:solidFill>
              </a:rPr>
              <a:t>15</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925952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apply round </a:t>
            </a:r>
            <a:br>
              <a:rPr lang="en-US" noProof="0"/>
            </a:br>
            <a:r>
              <a:rPr lang="en-US" noProof="0"/>
              <a:t>image of the person </a:t>
            </a:r>
          </a:p>
        </p:txBody>
      </p:sp>
    </p:spTree>
    <p:extLst>
      <p:ext uri="{BB962C8B-B14F-4D97-AF65-F5344CB8AC3E}">
        <p14:creationId xmlns:p14="http://schemas.microsoft.com/office/powerpoint/2010/main" val="119306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1379594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Headline</a:t>
            </a:r>
          </a:p>
        </p:txBody>
      </p:sp>
    </p:spTree>
    <p:extLst>
      <p:ext uri="{BB962C8B-B14F-4D97-AF65-F5344CB8AC3E}">
        <p14:creationId xmlns:p14="http://schemas.microsoft.com/office/powerpoint/2010/main" val="8275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3036765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spTree>
    <p:extLst>
      <p:ext uri="{BB962C8B-B14F-4D97-AF65-F5344CB8AC3E}">
        <p14:creationId xmlns:p14="http://schemas.microsoft.com/office/powerpoint/2010/main" val="2241932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16456324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12753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37827257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30990837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402884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39668384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840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1309822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80479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Lato" panose="020F0502020204030203" pitchFamily="34" charset="77"/>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a:t>CLICK TO EDIT HEADER</a:t>
            </a:r>
            <a:endParaRPr lang="en-DK"/>
          </a:p>
        </p:txBody>
      </p:sp>
    </p:spTree>
    <p:extLst>
      <p:ext uri="{BB962C8B-B14F-4D97-AF65-F5344CB8AC3E}">
        <p14:creationId xmlns:p14="http://schemas.microsoft.com/office/powerpoint/2010/main" val="20159711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75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0-#ppt_w/2"/>
                                              </p:val>
                                            </p:tav>
                                            <p:tav tm="100000">
                                              <p:val>
                                                <p:strVal val="#ppt_x"/>
                                              </p:val>
                                            </p:tav>
                                          </p:tavLst>
                                        </p:anim>
                                        <p:anim calcmode="lin" valueType="num">
                                          <p:cBhvr additive="base">
                                            <p:cTn id="13" dur="7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1+ppt_w/2"/>
                                              </p:val>
                                            </p:tav>
                                          </p:tavLst>
                                        </p:anim>
                                        <p:anim calcmode="lin" valueType="num">
                                          <p:cBhvr additive="base">
                                            <p:cTn id="27" dur="500"/>
                                            <p:tgtEl>
                                              <p:spTgt spid="9"/>
                                            </p:tgtEl>
                                            <p:attrNameLst>
                                              <p:attrName>ppt_y</p:attrName>
                                            </p:attrNameLst>
                                          </p:cBhvr>
                                          <p:tavLst>
                                            <p:tav tm="0">
                                              <p:val>
                                                <p:strVal val="ppt_y"/>
                                              </p:val>
                                            </p:tav>
                                            <p:tav tm="100000">
                                              <p:val>
                                                <p:strVal val="ppt_y"/>
                                              </p:val>
                                            </p:tav>
                                          </p:tavLst>
                                        </p:anim>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0-#ppt_w/2"/>
                                              </p:val>
                                            </p:tav>
                                            <p:tav tm="100000">
                                              <p:val>
                                                <p:strVal val="#ppt_x"/>
                                              </p:val>
                                            </p:tav>
                                          </p:tavLst>
                                        </p:anim>
                                        <p:anim calcmode="lin" valueType="num">
                                          <p:cBhvr additive="base">
                                            <p:cTn id="13" dur="7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1+ppt_w/2"/>
                                              </p:val>
                                            </p:tav>
                                          </p:tavLst>
                                        </p:anim>
                                        <p:anim calcmode="lin" valueType="num">
                                          <p:cBhvr additive="base">
                                            <p:cTn id="27" dur="500"/>
                                            <p:tgtEl>
                                              <p:spTgt spid="9"/>
                                            </p:tgtEl>
                                            <p:attrNameLst>
                                              <p:attrName>ppt_y</p:attrName>
                                            </p:attrNameLst>
                                          </p:cBhvr>
                                          <p:tavLst>
                                            <p:tav tm="0">
                                              <p:val>
                                                <p:strVal val="ppt_y"/>
                                              </p:val>
                                            </p:tav>
                                            <p:tav tm="100000">
                                              <p:val>
                                                <p:strVal val="ppt_y"/>
                                              </p:val>
                                            </p:tav>
                                          </p:tavLst>
                                        </p:anim>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25724863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4229253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rot="10800000">
            <a:off x="7860300" y="1912854"/>
            <a:ext cx="2433485" cy="3130759"/>
          </a:xfrm>
          <a:prstGeom prst="rect">
            <a:avLst/>
          </a:prstGeom>
        </p:spPr>
      </p:pic>
    </p:spTree>
    <p:extLst>
      <p:ext uri="{BB962C8B-B14F-4D97-AF65-F5344CB8AC3E}">
        <p14:creationId xmlns:p14="http://schemas.microsoft.com/office/powerpoint/2010/main" val="732330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428673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25189018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140023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37428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14578"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58157"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58157"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67335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32971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18563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image" Target="../media/image1.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theme" Target="../theme/theme2.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image" Target="../media/image1.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theme" Target="../theme/theme4.xml"/><Relationship Id="rId8"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image" Target="../media/image1.png"/><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theme" Target="../theme/theme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8"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6.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766953" y="5709466"/>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12051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9" r:id="rId5"/>
    <p:sldLayoutId id="2147483718" r:id="rId6"/>
    <p:sldLayoutId id="2147483715" r:id="rId7"/>
    <p:sldLayoutId id="2147483716" r:id="rId8"/>
    <p:sldLayoutId id="2147483717" r:id="rId9"/>
    <p:sldLayoutId id="2147483795" r:id="rId10"/>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07062801"/>
      </p:ext>
    </p:extLst>
  </p:cSld>
  <p:clrMap bg1="lt1" tx1="dk1" bg2="lt2" tx2="dk2" accent1="accent1" accent2="accent2" accent3="accent3" accent4="accent4" accent5="accent5" accent6="accent6" hlink="hlink" folHlink="folHlink"/>
  <p:sldLayoutIdLst>
    <p:sldLayoutId id="2147483660" r:id="rId1"/>
    <p:sldLayoutId id="2147483721" r:id="rId2"/>
    <p:sldLayoutId id="2147483720" r:id="rId3"/>
    <p:sldLayoutId id="2147483662" r:id="rId4"/>
    <p:sldLayoutId id="2147483663" r:id="rId5"/>
    <p:sldLayoutId id="2147483665" r:id="rId6"/>
    <p:sldLayoutId id="2147483691" r:id="rId7"/>
    <p:sldLayoutId id="2147483666" r:id="rId8"/>
    <p:sldLayoutId id="2147483673" r:id="rId9"/>
    <p:sldLayoutId id="2147483674" r:id="rId10"/>
    <p:sldLayoutId id="2147483667" r:id="rId11"/>
    <p:sldLayoutId id="2147483809" r:id="rId12"/>
    <p:sldLayoutId id="2147483676" r:id="rId13"/>
    <p:sldLayoutId id="2147483677" r:id="rId14"/>
    <p:sldLayoutId id="2147483722" r:id="rId15"/>
    <p:sldLayoutId id="2147483679" r:id="rId16"/>
    <p:sldLayoutId id="2147483680" r:id="rId17"/>
    <p:sldLayoutId id="2147483723" r:id="rId18"/>
    <p:sldLayoutId id="2147483724" r:id="rId19"/>
    <p:sldLayoutId id="2147483681" r:id="rId20"/>
    <p:sldLayoutId id="2147483682" r:id="rId21"/>
    <p:sldLayoutId id="2147483683" r:id="rId22"/>
    <p:sldLayoutId id="2147483684" r:id="rId23"/>
    <p:sldLayoutId id="2147483675" r:id="rId24"/>
    <p:sldLayoutId id="2147483686" r:id="rId25"/>
    <p:sldLayoutId id="2147483687" r:id="rId26"/>
    <p:sldLayoutId id="2147483688" r:id="rId27"/>
    <p:sldLayoutId id="2147483689" r:id="rId28"/>
    <p:sldLayoutId id="2147483690" r:id="rId29"/>
    <p:sldLayoutId id="2147483685" r:id="rId30"/>
    <p:sldLayoutId id="2147483692" r:id="rId31"/>
    <p:sldLayoutId id="2147483693" r:id="rId32"/>
    <p:sldLayoutId id="2147483808" r:id="rId33"/>
    <p:sldLayoutId id="2147483810" r:id="rId34"/>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6EC3F1-D682-0748-B446-F4D23993D4F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8FFC57DF-F311-4246-8982-48FA6C915768}"/>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ctangle 3">
            <a:extLst>
              <a:ext uri="{FF2B5EF4-FFF2-40B4-BE49-F238E27FC236}">
                <a16:creationId xmlns:a16="http://schemas.microsoft.com/office/drawing/2014/main" id="{9904A51B-FAC4-B645-B516-05C89185E4D1}"/>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C3CFED67-4D3B-714E-A097-A2BFBF9056CD}"/>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5">
            <a:extLst>
              <a:ext uri="{FF2B5EF4-FFF2-40B4-BE49-F238E27FC236}">
                <a16:creationId xmlns:a16="http://schemas.microsoft.com/office/drawing/2014/main" id="{96535B52-3BE2-0941-B0D7-076CBED500FD}"/>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7" name="Rectangle 6">
            <a:extLst>
              <a:ext uri="{FF2B5EF4-FFF2-40B4-BE49-F238E27FC236}">
                <a16:creationId xmlns:a16="http://schemas.microsoft.com/office/drawing/2014/main" id="{DB75E5A7-9EF0-284E-999B-6BF3841D62B5}"/>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8" name="TextBox 7">
            <a:extLst>
              <a:ext uri="{FF2B5EF4-FFF2-40B4-BE49-F238E27FC236}">
                <a16:creationId xmlns:a16="http://schemas.microsoft.com/office/drawing/2014/main" id="{08BF843A-0A3D-4549-9192-97CC64258899}"/>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1A366B-93D7-3040-83D4-920C620B4160}"/>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967D64-1167-674B-A56F-0631EA9B72C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B1EE735-30BC-4444-B538-28148A76082D}"/>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78FAF33-6635-044F-9B7B-431E6CB14CE0}"/>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13" name="TextBox 12">
            <a:extLst>
              <a:ext uri="{FF2B5EF4-FFF2-40B4-BE49-F238E27FC236}">
                <a16:creationId xmlns:a16="http://schemas.microsoft.com/office/drawing/2014/main" id="{B126E807-2D84-004E-8587-C8F95FED147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14" name="TextBox 13">
            <a:extLst>
              <a:ext uri="{FF2B5EF4-FFF2-40B4-BE49-F238E27FC236}">
                <a16:creationId xmlns:a16="http://schemas.microsoft.com/office/drawing/2014/main" id="{74EA6582-E0B8-3847-9364-FEA7F5A45BF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15" name="TextBox 14">
            <a:extLst>
              <a:ext uri="{FF2B5EF4-FFF2-40B4-BE49-F238E27FC236}">
                <a16:creationId xmlns:a16="http://schemas.microsoft.com/office/drawing/2014/main" id="{0E1CEB5E-3727-5C4C-98F7-4CE9FBEFDF69}"/>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16" name="Rectangle 15">
            <a:extLst>
              <a:ext uri="{FF2B5EF4-FFF2-40B4-BE49-F238E27FC236}">
                <a16:creationId xmlns:a16="http://schemas.microsoft.com/office/drawing/2014/main" id="{E24B1285-D46E-AD45-8F1C-321C951F4C27}"/>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16">
            <a:extLst>
              <a:ext uri="{FF2B5EF4-FFF2-40B4-BE49-F238E27FC236}">
                <a16:creationId xmlns:a16="http://schemas.microsoft.com/office/drawing/2014/main" id="{CBAF3F29-B545-484E-B07D-D4C4B376CCA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87924503"/>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181085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Tree>
    <p:extLst>
      <p:ext uri="{BB962C8B-B14F-4D97-AF65-F5344CB8AC3E}">
        <p14:creationId xmlns:p14="http://schemas.microsoft.com/office/powerpoint/2010/main" val="303890508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6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766953" y="5709466"/>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4072809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1FA4-325B-CA4F-A094-DA2841056FB4}"/>
              </a:ext>
            </a:extLst>
          </p:cNvPr>
          <p:cNvSpPr>
            <a:spLocks noGrp="1"/>
          </p:cNvSpPr>
          <p:nvPr>
            <p:ph type="ctrTitle"/>
          </p:nvPr>
        </p:nvSpPr>
        <p:spPr>
          <a:xfrm>
            <a:off x="1524000" y="758379"/>
            <a:ext cx="9144000" cy="1992796"/>
          </a:xfrm>
        </p:spPr>
        <p:txBody>
          <a:bodyPr/>
          <a:lstStyle/>
          <a:p>
            <a:r>
              <a:rPr lang="nb-NO" dirty="0" err="1"/>
              <a:t>Session</a:t>
            </a:r>
            <a:r>
              <a:rPr lang="nb-NO" dirty="0"/>
              <a:t> 3</a:t>
            </a:r>
            <a:endParaRPr lang="en-NO" dirty="0"/>
          </a:p>
        </p:txBody>
      </p:sp>
      <p:sp>
        <p:nvSpPr>
          <p:cNvPr id="3" name="Subtitle 2">
            <a:extLst>
              <a:ext uri="{FF2B5EF4-FFF2-40B4-BE49-F238E27FC236}">
                <a16:creationId xmlns:a16="http://schemas.microsoft.com/office/drawing/2014/main" id="{81B60B55-116D-3D44-BBB9-1AD81B23F667}"/>
              </a:ext>
            </a:extLst>
          </p:cNvPr>
          <p:cNvSpPr>
            <a:spLocks noGrp="1"/>
          </p:cNvSpPr>
          <p:nvPr>
            <p:ph type="subTitle" idx="1"/>
          </p:nvPr>
        </p:nvSpPr>
        <p:spPr>
          <a:xfrm>
            <a:off x="1612776" y="2821120"/>
            <a:ext cx="9144000" cy="1992796"/>
          </a:xfrm>
        </p:spPr>
        <p:txBody>
          <a:bodyPr>
            <a:normAutofit/>
          </a:bodyPr>
          <a:lstStyle/>
          <a:p>
            <a:r>
              <a:rPr lang="en-NO" b="1" dirty="0">
                <a:solidFill>
                  <a:srgbClr val="005E58"/>
                </a:solidFill>
              </a:rPr>
              <a:t>SO 10 onboarding program</a:t>
            </a:r>
            <a:endParaRPr lang="en-US" b="1" dirty="0">
              <a:solidFill>
                <a:srgbClr val="005E58"/>
              </a:solidFill>
            </a:endParaRPr>
          </a:p>
          <a:p>
            <a:r>
              <a:rPr lang="en-US" b="1" dirty="0">
                <a:solidFill>
                  <a:srgbClr val="005E58"/>
                </a:solidFill>
              </a:rPr>
              <a:t>Price and product migration rules for existing customers</a:t>
            </a:r>
            <a:br>
              <a:rPr lang="en-US" b="1" dirty="0">
                <a:solidFill>
                  <a:srgbClr val="005E58"/>
                </a:solidFill>
              </a:rPr>
            </a:br>
            <a:r>
              <a:rPr lang="en-US" b="1" dirty="0">
                <a:solidFill>
                  <a:srgbClr val="005E58"/>
                </a:solidFill>
              </a:rPr>
              <a:t>and white space opportunities</a:t>
            </a:r>
            <a:endParaRPr lang="en-NO" b="1" dirty="0">
              <a:solidFill>
                <a:srgbClr val="005E58"/>
              </a:solidFill>
            </a:endParaRPr>
          </a:p>
        </p:txBody>
      </p:sp>
    </p:spTree>
    <p:extLst>
      <p:ext uri="{BB962C8B-B14F-4D97-AF65-F5344CB8AC3E}">
        <p14:creationId xmlns:p14="http://schemas.microsoft.com/office/powerpoint/2010/main" val="418699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5616787-5EC3-8142-AD42-369F1E931300}"/>
              </a:ext>
            </a:extLst>
          </p:cNvPr>
          <p:cNvSpPr>
            <a:spLocks noGrp="1"/>
          </p:cNvSpPr>
          <p:nvPr>
            <p:ph type="title"/>
          </p:nvPr>
        </p:nvSpPr>
        <p:spPr/>
        <p:txBody>
          <a:bodyPr/>
          <a:lstStyle/>
          <a:p>
            <a:r>
              <a:rPr lang="en-GB"/>
              <a:t>Handling upsells</a:t>
            </a:r>
          </a:p>
        </p:txBody>
      </p:sp>
      <p:sp>
        <p:nvSpPr>
          <p:cNvPr id="4" name="Plassholder for tekst 3">
            <a:extLst>
              <a:ext uri="{FF2B5EF4-FFF2-40B4-BE49-F238E27FC236}">
                <a16:creationId xmlns:a16="http://schemas.microsoft.com/office/drawing/2014/main" id="{1DDF4254-AC74-5142-B353-1A6A640C9163}"/>
              </a:ext>
            </a:extLst>
          </p:cNvPr>
          <p:cNvSpPr>
            <a:spLocks noGrp="1"/>
          </p:cNvSpPr>
          <p:nvPr>
            <p:ph type="body" sz="half" idx="2"/>
          </p:nvPr>
        </p:nvSpPr>
        <p:spPr/>
        <p:txBody>
          <a:bodyPr/>
          <a:lstStyle/>
          <a:p>
            <a:r>
              <a:rPr lang="en-GB"/>
              <a:t>We are very «inclusive» when it comes to the subscription fee of the current solution.</a:t>
            </a:r>
          </a:p>
          <a:p>
            <a:endParaRPr lang="en-GB"/>
          </a:p>
          <a:p>
            <a:r>
              <a:rPr lang="en-GB"/>
              <a:t>For upsells, the SO price list does apply. </a:t>
            </a:r>
          </a:p>
        </p:txBody>
      </p:sp>
    </p:spTree>
    <p:extLst>
      <p:ext uri="{BB962C8B-B14F-4D97-AF65-F5344CB8AC3E}">
        <p14:creationId xmlns:p14="http://schemas.microsoft.com/office/powerpoint/2010/main" val="53183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4BD5D2-C6E6-7C4D-97EB-823F49A0A9EE}"/>
              </a:ext>
            </a:extLst>
          </p:cNvPr>
          <p:cNvSpPr>
            <a:spLocks noGrp="1"/>
          </p:cNvSpPr>
          <p:nvPr>
            <p:ph type="title"/>
          </p:nvPr>
        </p:nvSpPr>
        <p:spPr/>
        <p:txBody>
          <a:bodyPr/>
          <a:lstStyle/>
          <a:p>
            <a:r>
              <a:rPr lang="en-GB"/>
              <a:t>We will inform..</a:t>
            </a:r>
          </a:p>
        </p:txBody>
      </p:sp>
      <p:sp>
        <p:nvSpPr>
          <p:cNvPr id="5" name="Text Placeholder 4">
            <a:extLst>
              <a:ext uri="{FF2B5EF4-FFF2-40B4-BE49-F238E27FC236}">
                <a16:creationId xmlns:a16="http://schemas.microsoft.com/office/drawing/2014/main" id="{081F4D5B-F95E-8445-A322-04F77DE11FC7}"/>
              </a:ext>
            </a:extLst>
          </p:cNvPr>
          <p:cNvSpPr>
            <a:spLocks noGrp="1"/>
          </p:cNvSpPr>
          <p:nvPr>
            <p:ph type="body" sz="half" idx="2"/>
          </p:nvPr>
        </p:nvSpPr>
        <p:spPr/>
        <p:txBody>
          <a:bodyPr>
            <a:normAutofit/>
          </a:bodyPr>
          <a:lstStyle/>
          <a:p>
            <a:r>
              <a:rPr lang="en-GB"/>
              <a:t>All existing Cloud and Onsite subscription customers about the new price list.</a:t>
            </a:r>
          </a:p>
          <a:p>
            <a:r>
              <a:rPr lang="en-GB" b="1"/>
              <a:t>This information will be distributed – by email – on September 27 and 28.</a:t>
            </a:r>
          </a:p>
        </p:txBody>
      </p:sp>
    </p:spTree>
    <p:extLst>
      <p:ext uri="{BB962C8B-B14F-4D97-AF65-F5344CB8AC3E}">
        <p14:creationId xmlns:p14="http://schemas.microsoft.com/office/powerpoint/2010/main" val="172281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B2DE980-6D11-E846-9301-D1BFE11FD596}"/>
              </a:ext>
            </a:extLst>
          </p:cNvPr>
          <p:cNvSpPr>
            <a:spLocks noGrp="1"/>
          </p:cNvSpPr>
          <p:nvPr>
            <p:ph type="title"/>
          </p:nvPr>
        </p:nvSpPr>
        <p:spPr>
          <a:xfrm>
            <a:off x="838200" y="259911"/>
            <a:ext cx="10515600" cy="851941"/>
          </a:xfrm>
        </p:spPr>
        <p:txBody>
          <a:bodyPr/>
          <a:lstStyle/>
          <a:p>
            <a:r>
              <a:rPr lang="nb-NO"/>
              <a:t>Email </a:t>
            </a:r>
            <a:r>
              <a:rPr lang="nb-NO" err="1"/>
              <a:t>text</a:t>
            </a:r>
            <a:r>
              <a:rPr lang="nb-NO"/>
              <a:t> – </a:t>
            </a:r>
            <a:r>
              <a:rPr lang="nb-NO" err="1"/>
              <a:t>distribution</a:t>
            </a:r>
            <a:r>
              <a:rPr lang="nb-NO"/>
              <a:t> </a:t>
            </a:r>
            <a:r>
              <a:rPr lang="nb-NO" err="1"/>
              <a:t>on</a:t>
            </a:r>
            <a:r>
              <a:rPr lang="nb-NO"/>
              <a:t> </a:t>
            </a:r>
            <a:r>
              <a:rPr lang="nb-NO" err="1"/>
              <a:t>Sept</a:t>
            </a:r>
            <a:r>
              <a:rPr lang="nb-NO"/>
              <a:t> 27/28</a:t>
            </a:r>
          </a:p>
        </p:txBody>
      </p:sp>
      <p:pic>
        <p:nvPicPr>
          <p:cNvPr id="6" name="Picture 5" descr="Graphical user interface, text, application, email&#10;&#10;Description automatically generated">
            <a:extLst>
              <a:ext uri="{FF2B5EF4-FFF2-40B4-BE49-F238E27FC236}">
                <a16:creationId xmlns:a16="http://schemas.microsoft.com/office/drawing/2014/main" id="{12C16A90-4C61-1D44-B96B-8B59062D01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199" y="1111852"/>
            <a:ext cx="10748963" cy="5533334"/>
          </a:xfrm>
          <a:prstGeom prst="rect">
            <a:avLst/>
          </a:prstGeom>
          <a:ln w="6350">
            <a:solidFill>
              <a:schemeClr val="bg1">
                <a:lumMod val="65000"/>
              </a:schemeClr>
            </a:solidFill>
          </a:ln>
        </p:spPr>
      </p:pic>
      <p:sp>
        <p:nvSpPr>
          <p:cNvPr id="7" name="TextBox 6">
            <a:extLst>
              <a:ext uri="{FF2B5EF4-FFF2-40B4-BE49-F238E27FC236}">
                <a16:creationId xmlns:a16="http://schemas.microsoft.com/office/drawing/2014/main" id="{5CF79382-FAA5-EB4C-AA6D-DE7F1D79903E}"/>
              </a:ext>
            </a:extLst>
          </p:cNvPr>
          <p:cNvSpPr txBox="1"/>
          <p:nvPr/>
        </p:nvSpPr>
        <p:spPr>
          <a:xfrm>
            <a:off x="942976" y="2880479"/>
            <a:ext cx="10644186" cy="33239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Dear customer,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We are proud to inform you that SuperOffice 10 will be introduced on October 6. All our Cloud customers will automatically be updated in during October and all Onsite subscription customers will get access to our new version in November.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SuperOffice 10 includes a large number of improvements, as well as several net new capabilities we are looking forward to discussing with you in the time ahead. More details, invitations to webinars, etc will follow.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With SuperOffice 10, we also introduce a new price list, which is available to you on our customer community (link to be inserted in email). The new price list applies from October 1, 2021. We are happy to confirm that the subscription fee for your existing SuperOffice CRM solution, users and product configuration remains the same, only adjusted for the 2,9% price increase we informed you about in June this year. </a:t>
            </a:r>
            <a:r>
              <a:rPr kumimoji="0" lang="en-GB" sz="1050" b="1" i="0" u="none" strike="noStrike" kern="1200" cap="none" spc="0" normalizeH="0" baseline="0" noProof="0">
                <a:ln>
                  <a:noFill/>
                </a:ln>
                <a:solidFill>
                  <a:srgbClr val="2B2929"/>
                </a:solidFill>
                <a:effectLst/>
                <a:highlight>
                  <a:srgbClr val="FFFF00"/>
                </a:highlight>
                <a:uLnTx/>
                <a:uFillTx/>
                <a:latin typeface="Arial" panose="020B0604020202020204"/>
                <a:ea typeface="+mn-ea"/>
                <a:cs typeface="+mn-cs"/>
              </a:rPr>
              <a:t>All additional purchases will be made based on the SuperOffice 10 price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If you have questions, please do not hesitate to reach out to us or your SuperOffice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We thank you for your trust in SuperOffice.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Best regards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SuperOffice 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B2929"/>
                </a:solidFill>
                <a:effectLst/>
                <a:uLnTx/>
                <a:uFillTx/>
                <a:latin typeface="Arial" panose="020B0604020202020204"/>
                <a:ea typeface="+mn-ea"/>
                <a:cs typeface="+mn-cs"/>
              </a:rPr>
              <a:t>Local CCD</a:t>
            </a:r>
          </a:p>
        </p:txBody>
      </p:sp>
    </p:spTree>
    <p:extLst>
      <p:ext uri="{BB962C8B-B14F-4D97-AF65-F5344CB8AC3E}">
        <p14:creationId xmlns:p14="http://schemas.microsoft.com/office/powerpoint/2010/main" val="100167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3CE5FC6F-DBA5-0F4D-A035-6AF205360AF2}"/>
              </a:ext>
            </a:extLst>
          </p:cNvPr>
          <p:cNvSpPr>
            <a:spLocks noGrp="1"/>
          </p:cNvSpPr>
          <p:nvPr>
            <p:ph type="body" sz="quarter" idx="14"/>
          </p:nvPr>
        </p:nvSpPr>
        <p:spPr>
          <a:xfrm>
            <a:off x="1081779" y="3426655"/>
            <a:ext cx="2920380" cy="2080765"/>
          </a:xfrm>
        </p:spPr>
        <p:txBody>
          <a:bodyPr>
            <a:normAutofit/>
          </a:bodyPr>
          <a:lstStyle/>
          <a:p>
            <a:r>
              <a:rPr lang="en-GB" sz="1200"/>
              <a:t>All customers with an explicit agreement on a specific price level (framework agreements) will be able to buy on this price level until the expiration date of the commercial agreement.</a:t>
            </a:r>
          </a:p>
          <a:p>
            <a:r>
              <a:rPr lang="en-GB" sz="1200"/>
              <a:t>Within these timeframes, we will have to agree on new terms, with the goal of reaching a mutually acceptable agreement.</a:t>
            </a:r>
          </a:p>
        </p:txBody>
      </p:sp>
      <p:sp>
        <p:nvSpPr>
          <p:cNvPr id="7" name="Plassholder for tekst 6">
            <a:extLst>
              <a:ext uri="{FF2B5EF4-FFF2-40B4-BE49-F238E27FC236}">
                <a16:creationId xmlns:a16="http://schemas.microsoft.com/office/drawing/2014/main" id="{6422D011-2DD7-F545-AE85-705ECBC3B620}"/>
              </a:ext>
            </a:extLst>
          </p:cNvPr>
          <p:cNvSpPr>
            <a:spLocks noGrp="1"/>
          </p:cNvSpPr>
          <p:nvPr>
            <p:ph type="body" sz="quarter" idx="17"/>
          </p:nvPr>
        </p:nvSpPr>
        <p:spPr>
          <a:xfrm>
            <a:off x="1081779" y="2565009"/>
            <a:ext cx="2920380" cy="861646"/>
          </a:xfrm>
        </p:spPr>
        <p:txBody>
          <a:bodyPr/>
          <a:lstStyle/>
          <a:p>
            <a:r>
              <a:rPr lang="en-GB"/>
              <a:t>Existing price level</a:t>
            </a:r>
          </a:p>
        </p:txBody>
      </p:sp>
      <p:sp>
        <p:nvSpPr>
          <p:cNvPr id="8" name="Plassholder for tekst 7">
            <a:extLst>
              <a:ext uri="{FF2B5EF4-FFF2-40B4-BE49-F238E27FC236}">
                <a16:creationId xmlns:a16="http://schemas.microsoft.com/office/drawing/2014/main" id="{6C394DEC-88F9-A847-A3E1-2ED255527270}"/>
              </a:ext>
            </a:extLst>
          </p:cNvPr>
          <p:cNvSpPr>
            <a:spLocks noGrp="1"/>
          </p:cNvSpPr>
          <p:nvPr>
            <p:ph type="body" sz="quarter" idx="18"/>
          </p:nvPr>
        </p:nvSpPr>
        <p:spPr>
          <a:xfrm>
            <a:off x="4669968" y="3426655"/>
            <a:ext cx="2920380" cy="2080765"/>
          </a:xfrm>
        </p:spPr>
        <p:txBody>
          <a:bodyPr>
            <a:normAutofit/>
          </a:bodyPr>
          <a:lstStyle/>
          <a:p>
            <a:r>
              <a:rPr lang="en-GB" sz="1200"/>
              <a:t>All customers with an explicit agreement on a specific discount % level (framework agreements) will be able to buy on the same discount % until the expiration date of the commercial agreement.</a:t>
            </a:r>
          </a:p>
          <a:p>
            <a:r>
              <a:rPr lang="en-GB" sz="1200"/>
              <a:t>Within these timeframes, we will have to agree on new terms, with the goal of reaching a mutually acceptable agreement.</a:t>
            </a:r>
          </a:p>
          <a:p>
            <a:endParaRPr lang="en-GB" sz="1200"/>
          </a:p>
        </p:txBody>
      </p:sp>
      <p:sp>
        <p:nvSpPr>
          <p:cNvPr id="9" name="Plassholder for tekst 8">
            <a:extLst>
              <a:ext uri="{FF2B5EF4-FFF2-40B4-BE49-F238E27FC236}">
                <a16:creationId xmlns:a16="http://schemas.microsoft.com/office/drawing/2014/main" id="{DC2168B9-90FF-D346-9193-41A568B6A490}"/>
              </a:ext>
            </a:extLst>
          </p:cNvPr>
          <p:cNvSpPr>
            <a:spLocks noGrp="1"/>
          </p:cNvSpPr>
          <p:nvPr>
            <p:ph type="body" sz="quarter" idx="19"/>
          </p:nvPr>
        </p:nvSpPr>
        <p:spPr>
          <a:xfrm>
            <a:off x="4669968" y="2565009"/>
            <a:ext cx="2920380" cy="861646"/>
          </a:xfrm>
        </p:spPr>
        <p:txBody>
          <a:bodyPr/>
          <a:lstStyle/>
          <a:p>
            <a:r>
              <a:rPr lang="en-GB"/>
              <a:t>Existing discount level</a:t>
            </a:r>
          </a:p>
        </p:txBody>
      </p:sp>
      <p:sp>
        <p:nvSpPr>
          <p:cNvPr id="10" name="Plassholder for tekst 9">
            <a:extLst>
              <a:ext uri="{FF2B5EF4-FFF2-40B4-BE49-F238E27FC236}">
                <a16:creationId xmlns:a16="http://schemas.microsoft.com/office/drawing/2014/main" id="{82067F6A-1DE1-244C-91C3-0FFF94366B14}"/>
              </a:ext>
            </a:extLst>
          </p:cNvPr>
          <p:cNvSpPr>
            <a:spLocks noGrp="1"/>
          </p:cNvSpPr>
          <p:nvPr>
            <p:ph type="body" sz="quarter" idx="20"/>
          </p:nvPr>
        </p:nvSpPr>
        <p:spPr>
          <a:xfrm>
            <a:off x="8258157" y="3426655"/>
            <a:ext cx="2920380" cy="2080765"/>
          </a:xfrm>
        </p:spPr>
        <p:txBody>
          <a:bodyPr>
            <a:normAutofit/>
          </a:bodyPr>
          <a:lstStyle/>
          <a:p>
            <a:r>
              <a:rPr lang="en-GB" sz="1200"/>
              <a:t>All other customers, meaning who does not have an agreed price level or discount % level, will in essence have to by additional products according to the new SO 10 price list from October 2021. </a:t>
            </a:r>
          </a:p>
          <a:p>
            <a:r>
              <a:rPr lang="en-GB" sz="1200"/>
              <a:t>In cases like this, we apply ordinary business tactics in upsell situations, and agree on Ts &amp; Cs which bring our upsell deals to closing.</a:t>
            </a:r>
          </a:p>
        </p:txBody>
      </p:sp>
      <p:sp>
        <p:nvSpPr>
          <p:cNvPr id="11" name="Plassholder for tekst 10">
            <a:extLst>
              <a:ext uri="{FF2B5EF4-FFF2-40B4-BE49-F238E27FC236}">
                <a16:creationId xmlns:a16="http://schemas.microsoft.com/office/drawing/2014/main" id="{917D67C7-B238-B14B-9AFD-A5F51A351F46}"/>
              </a:ext>
            </a:extLst>
          </p:cNvPr>
          <p:cNvSpPr>
            <a:spLocks noGrp="1"/>
          </p:cNvSpPr>
          <p:nvPr>
            <p:ph type="body" sz="quarter" idx="21"/>
          </p:nvPr>
        </p:nvSpPr>
        <p:spPr>
          <a:xfrm>
            <a:off x="8258157" y="2565009"/>
            <a:ext cx="2920380" cy="861646"/>
          </a:xfrm>
        </p:spPr>
        <p:txBody>
          <a:bodyPr/>
          <a:lstStyle/>
          <a:p>
            <a:r>
              <a:rPr lang="en-GB"/>
              <a:t>Customers on list price</a:t>
            </a:r>
          </a:p>
        </p:txBody>
      </p:sp>
      <p:sp>
        <p:nvSpPr>
          <p:cNvPr id="5" name="Tittel 4">
            <a:extLst>
              <a:ext uri="{FF2B5EF4-FFF2-40B4-BE49-F238E27FC236}">
                <a16:creationId xmlns:a16="http://schemas.microsoft.com/office/drawing/2014/main" id="{07FDEFF6-FB3E-7D4C-987D-DD183ECC3502}"/>
              </a:ext>
            </a:extLst>
          </p:cNvPr>
          <p:cNvSpPr>
            <a:spLocks noGrp="1"/>
          </p:cNvSpPr>
          <p:nvPr>
            <p:ph type="title"/>
          </p:nvPr>
        </p:nvSpPr>
        <p:spPr/>
        <p:txBody>
          <a:bodyPr/>
          <a:lstStyle/>
          <a:p>
            <a:r>
              <a:rPr lang="en-GB"/>
              <a:t>What it means...</a:t>
            </a:r>
          </a:p>
        </p:txBody>
      </p:sp>
    </p:spTree>
    <p:extLst>
      <p:ext uri="{BB962C8B-B14F-4D97-AF65-F5344CB8AC3E}">
        <p14:creationId xmlns:p14="http://schemas.microsoft.com/office/powerpoint/2010/main" val="211733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051F1105-F471-874D-8C3F-E63F73F1BA49}"/>
              </a:ext>
            </a:extLst>
          </p:cNvPr>
          <p:cNvSpPr>
            <a:spLocks noGrp="1"/>
          </p:cNvSpPr>
          <p:nvPr>
            <p:ph type="title"/>
          </p:nvPr>
        </p:nvSpPr>
        <p:spPr>
          <a:xfrm>
            <a:off x="838200" y="431364"/>
            <a:ext cx="10515600" cy="851941"/>
          </a:xfrm>
        </p:spPr>
        <p:txBody>
          <a:bodyPr/>
          <a:lstStyle/>
          <a:p>
            <a:r>
              <a:rPr lang="nb-NO" err="1"/>
              <a:t>Offering</a:t>
            </a:r>
            <a:r>
              <a:rPr lang="nb-NO"/>
              <a:t> +20 Sales Premium </a:t>
            </a:r>
            <a:r>
              <a:rPr lang="nb-NO" err="1"/>
              <a:t>users</a:t>
            </a:r>
            <a:endParaRPr lang="nb-NO"/>
          </a:p>
        </p:txBody>
      </p:sp>
      <p:grpSp>
        <p:nvGrpSpPr>
          <p:cNvPr id="2" name="Group 1">
            <a:extLst>
              <a:ext uri="{FF2B5EF4-FFF2-40B4-BE49-F238E27FC236}">
                <a16:creationId xmlns:a16="http://schemas.microsoft.com/office/drawing/2014/main" id="{1E7E9C9E-1B47-814F-8560-030A249372CF}"/>
              </a:ext>
            </a:extLst>
          </p:cNvPr>
          <p:cNvGrpSpPr/>
          <p:nvPr/>
        </p:nvGrpSpPr>
        <p:grpSpPr>
          <a:xfrm>
            <a:off x="121497" y="1797184"/>
            <a:ext cx="11725290" cy="1024359"/>
            <a:chOff x="121497" y="1797184"/>
            <a:chExt cx="11725290" cy="1024359"/>
          </a:xfrm>
        </p:grpSpPr>
        <p:sp>
          <p:nvSpPr>
            <p:cNvPr id="10" name="Rektangel 9">
              <a:extLst>
                <a:ext uri="{FF2B5EF4-FFF2-40B4-BE49-F238E27FC236}">
                  <a16:creationId xmlns:a16="http://schemas.microsoft.com/office/drawing/2014/main" id="{B81FF2F6-20DF-344D-8536-A0B7350C33C3}"/>
                </a:ext>
              </a:extLst>
            </p:cNvPr>
            <p:cNvSpPr/>
            <p:nvPr/>
          </p:nvSpPr>
          <p:spPr>
            <a:xfrm>
              <a:off x="121497" y="1797185"/>
              <a:ext cx="2939970" cy="1024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Customer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Volume </a:t>
              </a:r>
              <a:r>
                <a:rPr kumimoji="0" lang="en-GB" sz="1400" b="0" i="0" u="sng" strike="noStrike" kern="1200" cap="none" spc="0" normalizeH="0" baseline="0" noProof="0">
                  <a:ln>
                    <a:noFill/>
                  </a:ln>
                  <a:solidFill>
                    <a:srgbClr val="FFFFFF"/>
                  </a:solidFill>
                  <a:effectLst/>
                  <a:uLnTx/>
                  <a:uFillTx/>
                  <a:latin typeface="Arial" panose="020B0604020202020204"/>
                  <a:ea typeface="+mn-ea"/>
                  <a:cs typeface="+mn-cs"/>
                </a:rPr>
                <a:t>fixed</a:t>
              </a: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 price agreement valid for 36 months – we are 30 months into it (3.150+ users)</a:t>
              </a:r>
            </a:p>
          </p:txBody>
        </p:sp>
        <p:sp>
          <p:nvSpPr>
            <p:cNvPr id="11" name="Rektangel 10">
              <a:extLst>
                <a:ext uri="{FF2B5EF4-FFF2-40B4-BE49-F238E27FC236}">
                  <a16:creationId xmlns:a16="http://schemas.microsoft.com/office/drawing/2014/main" id="{81700B3F-847F-D44D-B08E-2E361AEF12F7}"/>
                </a:ext>
              </a:extLst>
            </p:cNvPr>
            <p:cNvSpPr/>
            <p:nvPr/>
          </p:nvSpPr>
          <p:spPr>
            <a:xfrm>
              <a:off x="3170461" y="1797185"/>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Fixed Price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200,00</a:t>
              </a: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sp>
          <p:nvSpPr>
            <p:cNvPr id="12" name="Rektangel 11">
              <a:extLst>
                <a:ext uri="{FF2B5EF4-FFF2-40B4-BE49-F238E27FC236}">
                  <a16:creationId xmlns:a16="http://schemas.microsoft.com/office/drawing/2014/main" id="{E0E27356-F1DC-FB4F-985E-13817FBA4B31}"/>
                </a:ext>
              </a:extLst>
            </p:cNvPr>
            <p:cNvSpPr/>
            <p:nvPr/>
          </p:nvSpPr>
          <p:spPr>
            <a:xfrm>
              <a:off x="5327664" y="1797185"/>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After price adjustment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200,00</a:t>
              </a: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sp>
          <p:nvSpPr>
            <p:cNvPr id="13" name="Rektangel 12">
              <a:extLst>
                <a:ext uri="{FF2B5EF4-FFF2-40B4-BE49-F238E27FC236}">
                  <a16:creationId xmlns:a16="http://schemas.microsoft.com/office/drawing/2014/main" id="{3CE02F39-6A43-3343-8AAF-936C3EDBCA67}"/>
                </a:ext>
              </a:extLst>
            </p:cNvPr>
            <p:cNvSpPr/>
            <p:nvPr/>
          </p:nvSpPr>
          <p:spPr>
            <a:xfrm>
              <a:off x="9637951" y="1797184"/>
              <a:ext cx="2208836"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Start negotiation and adapt to SO 10 price plan by end of March ´22</a:t>
              </a:r>
            </a:p>
          </p:txBody>
        </p:sp>
        <p:sp>
          <p:nvSpPr>
            <p:cNvPr id="26" name="Rektangel 11">
              <a:extLst>
                <a:ext uri="{FF2B5EF4-FFF2-40B4-BE49-F238E27FC236}">
                  <a16:creationId xmlns:a16="http://schemas.microsoft.com/office/drawing/2014/main" id="{94A0B79E-CE9B-EA45-96D5-AEC305F239B8}"/>
                </a:ext>
              </a:extLst>
            </p:cNvPr>
            <p:cNvSpPr/>
            <p:nvPr/>
          </p:nvSpPr>
          <p:spPr>
            <a:xfrm>
              <a:off x="7484867" y="1797184"/>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SO 10 Price (700,00)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200,00</a:t>
              </a: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grpSp>
      <p:grpSp>
        <p:nvGrpSpPr>
          <p:cNvPr id="3" name="Group 2">
            <a:extLst>
              <a:ext uri="{FF2B5EF4-FFF2-40B4-BE49-F238E27FC236}">
                <a16:creationId xmlns:a16="http://schemas.microsoft.com/office/drawing/2014/main" id="{713730B0-A3ED-CB43-ADB8-A5F3D493FA0B}"/>
              </a:ext>
            </a:extLst>
          </p:cNvPr>
          <p:cNvGrpSpPr/>
          <p:nvPr/>
        </p:nvGrpSpPr>
        <p:grpSpPr>
          <a:xfrm>
            <a:off x="121497" y="2907753"/>
            <a:ext cx="11725290" cy="1024359"/>
            <a:chOff x="121497" y="2907753"/>
            <a:chExt cx="11725290" cy="1024359"/>
          </a:xfrm>
        </p:grpSpPr>
        <p:sp>
          <p:nvSpPr>
            <p:cNvPr id="14" name="Rektangel 13">
              <a:extLst>
                <a:ext uri="{FF2B5EF4-FFF2-40B4-BE49-F238E27FC236}">
                  <a16:creationId xmlns:a16="http://schemas.microsoft.com/office/drawing/2014/main" id="{D093FD02-55B1-6B40-A326-4F3DFB280243}"/>
                </a:ext>
              </a:extLst>
            </p:cNvPr>
            <p:cNvSpPr/>
            <p:nvPr/>
          </p:nvSpPr>
          <p:spPr>
            <a:xfrm>
              <a:off x="121497" y="2907754"/>
              <a:ext cx="2939970" cy="1024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Customer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FFFFFF"/>
                  </a:solidFill>
                  <a:effectLst/>
                  <a:uLnTx/>
                  <a:uFillTx/>
                  <a:latin typeface="Arial" panose="020B0604020202020204"/>
                  <a:ea typeface="+mn-ea"/>
                  <a:cs typeface="+mn-cs"/>
                </a:rPr>
                <a:t>Fixed level </a:t>
              </a: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agreement for 24 months with index adjustment– we are 20 months into it (350 users)</a:t>
              </a:r>
            </a:p>
          </p:txBody>
        </p:sp>
        <p:sp>
          <p:nvSpPr>
            <p:cNvPr id="15" name="Rektangel 14">
              <a:extLst>
                <a:ext uri="{FF2B5EF4-FFF2-40B4-BE49-F238E27FC236}">
                  <a16:creationId xmlns:a16="http://schemas.microsoft.com/office/drawing/2014/main" id="{C818189A-760D-5E4C-8F07-C73B4F3FF342}"/>
                </a:ext>
              </a:extLst>
            </p:cNvPr>
            <p:cNvSpPr/>
            <p:nvPr/>
          </p:nvSpPr>
          <p:spPr>
            <a:xfrm>
              <a:off x="3170461" y="2907754"/>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Fixed Price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400,00</a:t>
              </a: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sp>
          <p:nvSpPr>
            <p:cNvPr id="16" name="Rektangel 15">
              <a:extLst>
                <a:ext uri="{FF2B5EF4-FFF2-40B4-BE49-F238E27FC236}">
                  <a16:creationId xmlns:a16="http://schemas.microsoft.com/office/drawing/2014/main" id="{10AF5DAE-5E8E-664B-B97E-D39D74722078}"/>
                </a:ext>
              </a:extLst>
            </p:cNvPr>
            <p:cNvSpPr/>
            <p:nvPr/>
          </p:nvSpPr>
          <p:spPr>
            <a:xfrm>
              <a:off x="5327664" y="2907754"/>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After price adjustment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411,60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sp>
          <p:nvSpPr>
            <p:cNvPr id="17" name="Rektangel 16">
              <a:extLst>
                <a:ext uri="{FF2B5EF4-FFF2-40B4-BE49-F238E27FC236}">
                  <a16:creationId xmlns:a16="http://schemas.microsoft.com/office/drawing/2014/main" id="{05316E70-458A-564F-A751-7720D0F6D9E8}"/>
                </a:ext>
              </a:extLst>
            </p:cNvPr>
            <p:cNvSpPr/>
            <p:nvPr/>
          </p:nvSpPr>
          <p:spPr>
            <a:xfrm>
              <a:off x="9637951" y="2907753"/>
              <a:ext cx="2208836"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Start negotiation and adapt to SO 10 price plan by end of Jan ´22</a:t>
              </a:r>
            </a:p>
          </p:txBody>
        </p:sp>
        <p:sp>
          <p:nvSpPr>
            <p:cNvPr id="27" name="Rektangel 15">
              <a:extLst>
                <a:ext uri="{FF2B5EF4-FFF2-40B4-BE49-F238E27FC236}">
                  <a16:creationId xmlns:a16="http://schemas.microsoft.com/office/drawing/2014/main" id="{DD131199-35CF-7640-9CD8-51956909194F}"/>
                </a:ext>
              </a:extLst>
            </p:cNvPr>
            <p:cNvSpPr/>
            <p:nvPr/>
          </p:nvSpPr>
          <p:spPr>
            <a:xfrm>
              <a:off x="7484867" y="2907753"/>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SO 10 Price (700,00)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411,60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grpSp>
      <p:grpSp>
        <p:nvGrpSpPr>
          <p:cNvPr id="4" name="Group 3">
            <a:extLst>
              <a:ext uri="{FF2B5EF4-FFF2-40B4-BE49-F238E27FC236}">
                <a16:creationId xmlns:a16="http://schemas.microsoft.com/office/drawing/2014/main" id="{E1A9D445-AC21-7846-8F51-9F7075A7C15B}"/>
              </a:ext>
            </a:extLst>
          </p:cNvPr>
          <p:cNvGrpSpPr/>
          <p:nvPr/>
        </p:nvGrpSpPr>
        <p:grpSpPr>
          <a:xfrm>
            <a:off x="121497" y="4017984"/>
            <a:ext cx="11725290" cy="1024359"/>
            <a:chOff x="121497" y="4017984"/>
            <a:chExt cx="11725290" cy="1024359"/>
          </a:xfrm>
        </p:grpSpPr>
        <p:sp>
          <p:nvSpPr>
            <p:cNvPr id="18" name="Rektangel 17">
              <a:extLst>
                <a:ext uri="{FF2B5EF4-FFF2-40B4-BE49-F238E27FC236}">
                  <a16:creationId xmlns:a16="http://schemas.microsoft.com/office/drawing/2014/main" id="{E0DF36BE-55FD-2D44-AF45-482917A984EB}"/>
                </a:ext>
              </a:extLst>
            </p:cNvPr>
            <p:cNvSpPr/>
            <p:nvPr/>
          </p:nvSpPr>
          <p:spPr>
            <a:xfrm>
              <a:off x="121497" y="4017985"/>
              <a:ext cx="2939970" cy="1024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Customer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FFFFFF"/>
                  </a:solidFill>
                  <a:effectLst/>
                  <a:uLnTx/>
                  <a:uFillTx/>
                  <a:latin typeface="Arial" panose="020B0604020202020204"/>
                  <a:ea typeface="+mn-ea"/>
                  <a:cs typeface="+mn-cs"/>
                </a:rPr>
                <a:t>Fixed discount</a:t>
              </a: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 agreement - 8% discount on list price</a:t>
              </a:r>
            </a:p>
          </p:txBody>
        </p:sp>
        <p:sp>
          <p:nvSpPr>
            <p:cNvPr id="19" name="Rektangel 18">
              <a:extLst>
                <a:ext uri="{FF2B5EF4-FFF2-40B4-BE49-F238E27FC236}">
                  <a16:creationId xmlns:a16="http://schemas.microsoft.com/office/drawing/2014/main" id="{6310D494-B057-0B48-A9E0-007627FF56C2}"/>
                </a:ext>
              </a:extLst>
            </p:cNvPr>
            <p:cNvSpPr/>
            <p:nvPr/>
          </p:nvSpPr>
          <p:spPr>
            <a:xfrm>
              <a:off x="3170461" y="4017985"/>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Price after discount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473,80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sp>
          <p:nvSpPr>
            <p:cNvPr id="20" name="Rektangel 19">
              <a:extLst>
                <a:ext uri="{FF2B5EF4-FFF2-40B4-BE49-F238E27FC236}">
                  <a16:creationId xmlns:a16="http://schemas.microsoft.com/office/drawing/2014/main" id="{27490EFF-8BE5-6B45-877A-986311090240}"/>
                </a:ext>
              </a:extLst>
            </p:cNvPr>
            <p:cNvSpPr/>
            <p:nvPr/>
          </p:nvSpPr>
          <p:spPr>
            <a:xfrm>
              <a:off x="5327664" y="4017985"/>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After price adjustment </a:t>
              </a: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487,54</a:t>
              </a:r>
              <a:endParaRPr kumimoji="0" lang="en-GB" sz="140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sp>
          <p:nvSpPr>
            <p:cNvPr id="21" name="Rektangel 20">
              <a:extLst>
                <a:ext uri="{FF2B5EF4-FFF2-40B4-BE49-F238E27FC236}">
                  <a16:creationId xmlns:a16="http://schemas.microsoft.com/office/drawing/2014/main" id="{96ABC8B7-4C68-EE47-93D9-32946E51B402}"/>
                </a:ext>
              </a:extLst>
            </p:cNvPr>
            <p:cNvSpPr/>
            <p:nvPr/>
          </p:nvSpPr>
          <p:spPr>
            <a:xfrm>
              <a:off x="9637951" y="4017984"/>
              <a:ext cx="2208836"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The customers is offered the agreed discount on SO 10 list price</a:t>
              </a:r>
            </a:p>
          </p:txBody>
        </p:sp>
        <p:sp>
          <p:nvSpPr>
            <p:cNvPr id="28" name="Rektangel 19">
              <a:extLst>
                <a:ext uri="{FF2B5EF4-FFF2-40B4-BE49-F238E27FC236}">
                  <a16:creationId xmlns:a16="http://schemas.microsoft.com/office/drawing/2014/main" id="{F7538A37-2E89-9248-92E3-BEAE3B3B2499}"/>
                </a:ext>
              </a:extLst>
            </p:cNvPr>
            <p:cNvSpPr/>
            <p:nvPr/>
          </p:nvSpPr>
          <p:spPr>
            <a:xfrm>
              <a:off x="7484867" y="4017984"/>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SO 10 Price (700,00)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644,00</a:t>
              </a:r>
              <a:endParaRPr kumimoji="0" lang="en-GB" sz="140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grpSp>
      <p:grpSp>
        <p:nvGrpSpPr>
          <p:cNvPr id="5" name="Group 4">
            <a:extLst>
              <a:ext uri="{FF2B5EF4-FFF2-40B4-BE49-F238E27FC236}">
                <a16:creationId xmlns:a16="http://schemas.microsoft.com/office/drawing/2014/main" id="{8EEC5743-449D-284F-B33D-F24BC0BE8BDA}"/>
              </a:ext>
            </a:extLst>
          </p:cNvPr>
          <p:cNvGrpSpPr/>
          <p:nvPr/>
        </p:nvGrpSpPr>
        <p:grpSpPr>
          <a:xfrm>
            <a:off x="121497" y="5128214"/>
            <a:ext cx="11725290" cy="1024359"/>
            <a:chOff x="121497" y="5128214"/>
            <a:chExt cx="11725290" cy="1024359"/>
          </a:xfrm>
        </p:grpSpPr>
        <p:sp>
          <p:nvSpPr>
            <p:cNvPr id="22" name="Rektangel 21">
              <a:extLst>
                <a:ext uri="{FF2B5EF4-FFF2-40B4-BE49-F238E27FC236}">
                  <a16:creationId xmlns:a16="http://schemas.microsoft.com/office/drawing/2014/main" id="{F81BC5A3-35A7-664D-B477-931EB2544B31}"/>
                </a:ext>
              </a:extLst>
            </p:cNvPr>
            <p:cNvSpPr/>
            <p:nvPr/>
          </p:nvSpPr>
          <p:spPr>
            <a:xfrm>
              <a:off x="121497" y="5128215"/>
              <a:ext cx="2939970" cy="1024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Customer 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No discount</a:t>
              </a:r>
            </a:p>
          </p:txBody>
        </p:sp>
        <p:sp>
          <p:nvSpPr>
            <p:cNvPr id="23" name="Rektangel 22">
              <a:extLst>
                <a:ext uri="{FF2B5EF4-FFF2-40B4-BE49-F238E27FC236}">
                  <a16:creationId xmlns:a16="http://schemas.microsoft.com/office/drawing/2014/main" id="{5F6DAE2C-8F16-0443-B6EF-EB1356987239}"/>
                </a:ext>
              </a:extLst>
            </p:cNvPr>
            <p:cNvSpPr/>
            <p:nvPr/>
          </p:nvSpPr>
          <p:spPr>
            <a:xfrm>
              <a:off x="3170461" y="5128215"/>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List price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515,00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sp>
          <p:nvSpPr>
            <p:cNvPr id="24" name="Rektangel 23">
              <a:extLst>
                <a:ext uri="{FF2B5EF4-FFF2-40B4-BE49-F238E27FC236}">
                  <a16:creationId xmlns:a16="http://schemas.microsoft.com/office/drawing/2014/main" id="{73B00800-9EC4-3340-A08F-8331BE6CAC79}"/>
                </a:ext>
              </a:extLst>
            </p:cNvPr>
            <p:cNvSpPr/>
            <p:nvPr/>
          </p:nvSpPr>
          <p:spPr>
            <a:xfrm>
              <a:off x="5327664" y="5128215"/>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After price adjustment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529,93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 NOK/user/month</a:t>
              </a:r>
            </a:p>
          </p:txBody>
        </p:sp>
        <p:sp>
          <p:nvSpPr>
            <p:cNvPr id="25" name="Rektangel 24">
              <a:extLst>
                <a:ext uri="{FF2B5EF4-FFF2-40B4-BE49-F238E27FC236}">
                  <a16:creationId xmlns:a16="http://schemas.microsoft.com/office/drawing/2014/main" id="{9B7FD733-BA55-4D4C-B93F-63FB9A98AD4D}"/>
                </a:ext>
              </a:extLst>
            </p:cNvPr>
            <p:cNvSpPr/>
            <p:nvPr/>
          </p:nvSpPr>
          <p:spPr>
            <a:xfrm>
              <a:off x="9637951" y="5128214"/>
              <a:ext cx="2208836"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As this customer has no discount, we offer at list price.</a:t>
              </a:r>
            </a:p>
          </p:txBody>
        </p:sp>
        <p:sp>
          <p:nvSpPr>
            <p:cNvPr id="29" name="Rektangel 23">
              <a:extLst>
                <a:ext uri="{FF2B5EF4-FFF2-40B4-BE49-F238E27FC236}">
                  <a16:creationId xmlns:a16="http://schemas.microsoft.com/office/drawing/2014/main" id="{2701FCC2-2D6C-A944-94E8-A972E62BFF19}"/>
                </a:ext>
              </a:extLst>
            </p:cNvPr>
            <p:cNvSpPr/>
            <p:nvPr/>
          </p:nvSpPr>
          <p:spPr>
            <a:xfrm>
              <a:off x="7484867" y="5128214"/>
              <a:ext cx="2044090" cy="10243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SO 10 Price (700,00)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B2929"/>
                  </a:solidFill>
                  <a:effectLst/>
                  <a:uLnTx/>
                  <a:uFillTx/>
                  <a:latin typeface="Arial" panose="020B0604020202020204"/>
                  <a:ea typeface="+mn-ea"/>
                  <a:cs typeface="+mn-cs"/>
                </a:rPr>
                <a:t>700,00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B2929"/>
                  </a:solidFill>
                  <a:effectLst/>
                  <a:uLnTx/>
                  <a:uFillTx/>
                  <a:latin typeface="Arial" panose="020B0604020202020204"/>
                  <a:ea typeface="+mn-ea"/>
                  <a:cs typeface="+mn-cs"/>
                </a:rPr>
                <a:t>NOK/user/month</a:t>
              </a:r>
            </a:p>
          </p:txBody>
        </p:sp>
      </p:grpSp>
      <p:sp>
        <p:nvSpPr>
          <p:cNvPr id="30" name="Rektangel 9">
            <a:extLst>
              <a:ext uri="{FF2B5EF4-FFF2-40B4-BE49-F238E27FC236}">
                <a16:creationId xmlns:a16="http://schemas.microsoft.com/office/drawing/2014/main" id="{A07FEF27-36B7-7B48-A365-40D958B751FD}"/>
              </a:ext>
            </a:extLst>
          </p:cNvPr>
          <p:cNvSpPr/>
          <p:nvPr/>
        </p:nvSpPr>
        <p:spPr>
          <a:xfrm>
            <a:off x="121497" y="1327941"/>
            <a:ext cx="2939970" cy="383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Case description</a:t>
            </a:r>
          </a:p>
        </p:txBody>
      </p:sp>
      <p:sp>
        <p:nvSpPr>
          <p:cNvPr id="31" name="Rektangel 10">
            <a:extLst>
              <a:ext uri="{FF2B5EF4-FFF2-40B4-BE49-F238E27FC236}">
                <a16:creationId xmlns:a16="http://schemas.microsoft.com/office/drawing/2014/main" id="{38A0052D-3C88-6E47-927B-81C59F4B04D8}"/>
              </a:ext>
            </a:extLst>
          </p:cNvPr>
          <p:cNvSpPr/>
          <p:nvPr/>
        </p:nvSpPr>
        <p:spPr>
          <a:xfrm>
            <a:off x="3170461" y="1327941"/>
            <a:ext cx="2044090" cy="383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Current price</a:t>
            </a:r>
          </a:p>
        </p:txBody>
      </p:sp>
      <p:sp>
        <p:nvSpPr>
          <p:cNvPr id="32" name="Rektangel 11">
            <a:extLst>
              <a:ext uri="{FF2B5EF4-FFF2-40B4-BE49-F238E27FC236}">
                <a16:creationId xmlns:a16="http://schemas.microsoft.com/office/drawing/2014/main" id="{49D4D79D-D51D-3B4F-A086-E28348D890D6}"/>
              </a:ext>
            </a:extLst>
          </p:cNvPr>
          <p:cNvSpPr/>
          <p:nvPr/>
        </p:nvSpPr>
        <p:spPr>
          <a:xfrm>
            <a:off x="5327664" y="1327941"/>
            <a:ext cx="2044090" cy="383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After price adjustment</a:t>
            </a:r>
          </a:p>
        </p:txBody>
      </p:sp>
      <p:sp>
        <p:nvSpPr>
          <p:cNvPr id="33" name="Rektangel 12">
            <a:extLst>
              <a:ext uri="{FF2B5EF4-FFF2-40B4-BE49-F238E27FC236}">
                <a16:creationId xmlns:a16="http://schemas.microsoft.com/office/drawing/2014/main" id="{1B3AAC83-67BE-F045-B94C-9ECB4E3E84DD}"/>
              </a:ext>
            </a:extLst>
          </p:cNvPr>
          <p:cNvSpPr/>
          <p:nvPr/>
        </p:nvSpPr>
        <p:spPr>
          <a:xfrm>
            <a:off x="9637951" y="1327940"/>
            <a:ext cx="2208836" cy="383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Comments</a:t>
            </a:r>
          </a:p>
        </p:txBody>
      </p:sp>
      <p:sp>
        <p:nvSpPr>
          <p:cNvPr id="34" name="Rektangel 11">
            <a:extLst>
              <a:ext uri="{FF2B5EF4-FFF2-40B4-BE49-F238E27FC236}">
                <a16:creationId xmlns:a16="http://schemas.microsoft.com/office/drawing/2014/main" id="{B7DF88CF-7A33-6746-98AF-679E4AD35D92}"/>
              </a:ext>
            </a:extLst>
          </p:cNvPr>
          <p:cNvSpPr/>
          <p:nvPr/>
        </p:nvSpPr>
        <p:spPr>
          <a:xfrm>
            <a:off x="7484867" y="1327940"/>
            <a:ext cx="2044090" cy="383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Upsell price (10)</a:t>
            </a:r>
          </a:p>
        </p:txBody>
      </p:sp>
      <p:sp>
        <p:nvSpPr>
          <p:cNvPr id="6" name="Rektangel 5">
            <a:extLst>
              <a:ext uri="{FF2B5EF4-FFF2-40B4-BE49-F238E27FC236}">
                <a16:creationId xmlns:a16="http://schemas.microsoft.com/office/drawing/2014/main" id="{6E22A868-6AD4-8644-AF9A-EA44581F612F}"/>
              </a:ext>
            </a:extLst>
          </p:cNvPr>
          <p:cNvSpPr/>
          <p:nvPr/>
        </p:nvSpPr>
        <p:spPr>
          <a:xfrm>
            <a:off x="2970988" y="6006059"/>
            <a:ext cx="6612466" cy="851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Note! </a:t>
            </a:r>
            <a:r>
              <a:rPr kumimoji="0" lang="en-GB" sz="1800" b="0" i="0" u="sng" strike="noStrike" kern="1200" cap="none" spc="0" normalizeH="0" baseline="0" noProof="0">
                <a:ln>
                  <a:noFill/>
                </a:ln>
                <a:solidFill>
                  <a:srgbClr val="FFFFFF"/>
                </a:solidFill>
                <a:effectLst/>
                <a:uLnTx/>
                <a:uFillTx/>
                <a:latin typeface="Arial" panose="020B0604020202020204"/>
                <a:ea typeface="+mn-ea"/>
                <a:cs typeface="+mn-cs"/>
              </a:rPr>
              <a:t>Net new products</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 are not part of existing agreements!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FFFFFF"/>
                </a:solidFill>
                <a:effectLst/>
                <a:uLnTx/>
                <a:uFillTx/>
                <a:latin typeface="Arial" panose="020B0604020202020204"/>
                <a:ea typeface="+mn-ea"/>
                <a:cs typeface="+mn-cs"/>
              </a:rPr>
              <a:t>DataBridge</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 SuperOffice AI, etc....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Here we are free to offer at higher prices.</a:t>
            </a:r>
          </a:p>
        </p:txBody>
      </p:sp>
    </p:spTree>
    <p:extLst>
      <p:ext uri="{BB962C8B-B14F-4D97-AF65-F5344CB8AC3E}">
        <p14:creationId xmlns:p14="http://schemas.microsoft.com/office/powerpoint/2010/main" val="11288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a:extLst>
              <a:ext uri="{FF2B5EF4-FFF2-40B4-BE49-F238E27FC236}">
                <a16:creationId xmlns:a16="http://schemas.microsoft.com/office/drawing/2014/main" id="{7DAF762C-6E82-C347-961D-2FF9D866F65B}"/>
              </a:ext>
            </a:extLst>
          </p:cNvPr>
          <p:cNvSpPr>
            <a:spLocks noGrp="1"/>
          </p:cNvSpPr>
          <p:nvPr>
            <p:ph type="title"/>
          </p:nvPr>
        </p:nvSpPr>
        <p:spPr/>
        <p:txBody>
          <a:bodyPr/>
          <a:lstStyle/>
          <a:p>
            <a:r>
              <a:rPr lang="en-GB"/>
              <a:t>New discounting process</a:t>
            </a:r>
          </a:p>
        </p:txBody>
      </p:sp>
      <p:sp>
        <p:nvSpPr>
          <p:cNvPr id="13" name="Plassholder for tekst 12">
            <a:extLst>
              <a:ext uri="{FF2B5EF4-FFF2-40B4-BE49-F238E27FC236}">
                <a16:creationId xmlns:a16="http://schemas.microsoft.com/office/drawing/2014/main" id="{B7CFE4E7-931F-344F-967E-C047A3658C18}"/>
              </a:ext>
            </a:extLst>
          </p:cNvPr>
          <p:cNvSpPr>
            <a:spLocks noGrp="1"/>
          </p:cNvSpPr>
          <p:nvPr>
            <p:ph type="body" sz="half" idx="2"/>
          </p:nvPr>
        </p:nvSpPr>
        <p:spPr/>
        <p:txBody>
          <a:bodyPr>
            <a:normAutofit fontScale="92500" lnSpcReduction="10000"/>
          </a:bodyPr>
          <a:lstStyle/>
          <a:p>
            <a:r>
              <a:rPr lang="en-GB"/>
              <a:t>As part of the implementation of our new pricing model, we will also implement a new discounting structure across the group.</a:t>
            </a:r>
          </a:p>
          <a:p>
            <a:r>
              <a:rPr lang="en-GB"/>
              <a:t>The background is that we need to align across markets and meet all customers – also multinational – with the same voice and the same discounting levels. </a:t>
            </a:r>
          </a:p>
          <a:p>
            <a:r>
              <a:rPr lang="en-GB"/>
              <a:t>The levels and models will be developed in Q4/21 and will be ready for implementation in SO One by January 2022. </a:t>
            </a:r>
          </a:p>
          <a:p>
            <a:endParaRPr lang="en-GB"/>
          </a:p>
        </p:txBody>
      </p:sp>
    </p:spTree>
    <p:extLst>
      <p:ext uri="{BB962C8B-B14F-4D97-AF65-F5344CB8AC3E}">
        <p14:creationId xmlns:p14="http://schemas.microsoft.com/office/powerpoint/2010/main" val="59805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E055B-523B-426D-AFBE-7416AEE4CBED}"/>
              </a:ext>
            </a:extLst>
          </p:cNvPr>
          <p:cNvSpPr>
            <a:spLocks noGrp="1"/>
          </p:cNvSpPr>
          <p:nvPr>
            <p:ph type="title"/>
          </p:nvPr>
        </p:nvSpPr>
        <p:spPr/>
        <p:txBody>
          <a:bodyPr/>
          <a:lstStyle/>
          <a:p>
            <a:r>
              <a:rPr lang="nb-NO"/>
              <a:t>Financial </a:t>
            </a:r>
            <a:r>
              <a:rPr lang="nb-NO" err="1"/>
              <a:t>Friction</a:t>
            </a:r>
            <a:endParaRPr lang="en-US"/>
          </a:p>
        </p:txBody>
      </p:sp>
      <p:sp>
        <p:nvSpPr>
          <p:cNvPr id="5" name="Content Placeholder 4">
            <a:extLst>
              <a:ext uri="{FF2B5EF4-FFF2-40B4-BE49-F238E27FC236}">
                <a16:creationId xmlns:a16="http://schemas.microsoft.com/office/drawing/2014/main" id="{981AFFF8-4B7C-4F31-A24B-4CEFB05E325E}"/>
              </a:ext>
            </a:extLst>
          </p:cNvPr>
          <p:cNvSpPr>
            <a:spLocks noGrp="1"/>
          </p:cNvSpPr>
          <p:nvPr>
            <p:ph idx="1"/>
          </p:nvPr>
        </p:nvSpPr>
        <p:spPr/>
        <p:txBody>
          <a:bodyPr/>
          <a:lstStyle/>
          <a:p>
            <a:r>
              <a:rPr lang="nb-NO" err="1"/>
              <a:t>Payment</a:t>
            </a:r>
            <a:r>
              <a:rPr lang="nb-NO"/>
              <a:t> </a:t>
            </a:r>
            <a:r>
              <a:rPr lang="nb-NO" err="1"/>
              <a:t>models</a:t>
            </a:r>
            <a:r>
              <a:rPr lang="nb-NO"/>
              <a:t>..</a:t>
            </a:r>
            <a:endParaRPr lang="en-US"/>
          </a:p>
        </p:txBody>
      </p:sp>
      <p:sp>
        <p:nvSpPr>
          <p:cNvPr id="6" name="Text Placeholder 5">
            <a:extLst>
              <a:ext uri="{FF2B5EF4-FFF2-40B4-BE49-F238E27FC236}">
                <a16:creationId xmlns:a16="http://schemas.microsoft.com/office/drawing/2014/main" id="{0378A605-519A-4366-8588-CC0220EA90CF}"/>
              </a:ext>
            </a:extLst>
          </p:cNvPr>
          <p:cNvSpPr>
            <a:spLocks noGrp="1"/>
          </p:cNvSpPr>
          <p:nvPr>
            <p:ph type="body" idx="10"/>
          </p:nvPr>
        </p:nvSpPr>
        <p:spPr/>
        <p:txBody>
          <a:bodyPr/>
          <a:lstStyle/>
          <a:p>
            <a:r>
              <a:rPr lang="nb-NO"/>
              <a:t>Not a </a:t>
            </a:r>
            <a:r>
              <a:rPr lang="nb-NO" err="1"/>
              <a:t>main</a:t>
            </a:r>
            <a:r>
              <a:rPr lang="nb-NO"/>
              <a:t> driver, </a:t>
            </a:r>
            <a:r>
              <a:rPr lang="nb-NO" err="1"/>
              <a:t>but</a:t>
            </a:r>
            <a:r>
              <a:rPr lang="nb-NO"/>
              <a:t> </a:t>
            </a:r>
            <a:r>
              <a:rPr lang="nb-NO" err="1"/>
              <a:t>sugar</a:t>
            </a:r>
            <a:r>
              <a:rPr lang="nb-NO"/>
              <a:t> </a:t>
            </a:r>
            <a:r>
              <a:rPr lang="nb-NO" err="1"/>
              <a:t>on</a:t>
            </a:r>
            <a:r>
              <a:rPr lang="nb-NO"/>
              <a:t> </a:t>
            </a:r>
            <a:r>
              <a:rPr lang="nb-NO" err="1"/>
              <a:t>the</a:t>
            </a:r>
            <a:r>
              <a:rPr lang="nb-NO"/>
              <a:t> </a:t>
            </a:r>
            <a:r>
              <a:rPr lang="nb-NO" err="1"/>
              <a:t>cake</a:t>
            </a:r>
            <a:r>
              <a:rPr lang="nb-NO"/>
              <a:t> …</a:t>
            </a:r>
            <a:endParaRPr lang="en-US"/>
          </a:p>
        </p:txBody>
      </p:sp>
    </p:spTree>
    <p:extLst>
      <p:ext uri="{BB962C8B-B14F-4D97-AF65-F5344CB8AC3E}">
        <p14:creationId xmlns:p14="http://schemas.microsoft.com/office/powerpoint/2010/main" val="107822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E055B-523B-426D-AFBE-7416AEE4CBED}"/>
              </a:ext>
            </a:extLst>
          </p:cNvPr>
          <p:cNvSpPr>
            <a:spLocks noGrp="1"/>
          </p:cNvSpPr>
          <p:nvPr>
            <p:ph type="title"/>
          </p:nvPr>
        </p:nvSpPr>
        <p:spPr/>
        <p:txBody>
          <a:bodyPr/>
          <a:lstStyle/>
          <a:p>
            <a:r>
              <a:rPr lang="nb-NO" err="1"/>
              <a:t>Increase</a:t>
            </a:r>
            <a:r>
              <a:rPr lang="nb-NO"/>
              <a:t> </a:t>
            </a:r>
            <a:r>
              <a:rPr lang="nb-NO" err="1"/>
              <a:t>the</a:t>
            </a:r>
            <a:r>
              <a:rPr lang="nb-NO"/>
              <a:t> </a:t>
            </a:r>
            <a:r>
              <a:rPr lang="nb-NO" err="1"/>
              <a:t>migration</a:t>
            </a:r>
            <a:r>
              <a:rPr lang="nb-NO"/>
              <a:t> </a:t>
            </a:r>
            <a:r>
              <a:rPr lang="nb-NO" err="1"/>
              <a:t>factor</a:t>
            </a:r>
            <a:r>
              <a:rPr lang="nb-NO"/>
              <a:t>!</a:t>
            </a:r>
            <a:endParaRPr lang="en-US"/>
          </a:p>
        </p:txBody>
      </p:sp>
      <p:sp>
        <p:nvSpPr>
          <p:cNvPr id="5" name="Content Placeholder 4">
            <a:extLst>
              <a:ext uri="{FF2B5EF4-FFF2-40B4-BE49-F238E27FC236}">
                <a16:creationId xmlns:a16="http://schemas.microsoft.com/office/drawing/2014/main" id="{981AFFF8-4B7C-4F31-A24B-4CEFB05E325E}"/>
              </a:ext>
            </a:extLst>
          </p:cNvPr>
          <p:cNvSpPr>
            <a:spLocks noGrp="1"/>
          </p:cNvSpPr>
          <p:nvPr>
            <p:ph idx="1"/>
          </p:nvPr>
        </p:nvSpPr>
        <p:spPr/>
        <p:txBody>
          <a:bodyPr/>
          <a:lstStyle/>
          <a:p>
            <a:pPr marL="285750" indent="-285750">
              <a:buFont typeface="Arial" panose="020B0604020202020204" pitchFamily="34" charset="0"/>
              <a:buChar char="•"/>
            </a:pPr>
            <a:r>
              <a:rPr lang="nb-NO"/>
              <a:t>From 2.5 to 3.0 ..</a:t>
            </a:r>
          </a:p>
          <a:p>
            <a:pPr marL="285750" indent="-285750">
              <a:buFont typeface="Arial" panose="020B0604020202020204" pitchFamily="34" charset="0"/>
              <a:buChar char="•"/>
            </a:pPr>
            <a:r>
              <a:rPr lang="en-US"/>
              <a:t>New default thinking: “We can offer you a 42% discount on our new SuperOffice CRM Cloud pricing”</a:t>
            </a:r>
            <a:br>
              <a:rPr lang="en-US"/>
            </a:br>
            <a:r>
              <a:rPr lang="en-US"/>
              <a:t>(and make a 2-3 years agreement)</a:t>
            </a:r>
          </a:p>
          <a:p>
            <a:pPr marL="285750" indent="-285750">
              <a:buFont typeface="Arial" panose="020B0604020202020204" pitchFamily="34" charset="0"/>
              <a:buChar char="•"/>
            </a:pPr>
            <a:r>
              <a:rPr lang="en-US"/>
              <a:t>If you (as a sales manager or account manager) focuses on the factor alone, no uplift is achieved</a:t>
            </a:r>
          </a:p>
          <a:p>
            <a:pPr marL="285750" indent="-285750">
              <a:buFont typeface="Arial" panose="020B0604020202020204" pitchFamily="34" charset="0"/>
              <a:buChar char="•"/>
            </a:pPr>
            <a:r>
              <a:rPr lang="en-US"/>
              <a:t>On-premise customers will always compare focus on current maintenance cost (buy) and subscription fee (onsite) and the trick is </a:t>
            </a:r>
          </a:p>
        </p:txBody>
      </p:sp>
      <p:sp>
        <p:nvSpPr>
          <p:cNvPr id="6" name="Text Placeholder 5">
            <a:extLst>
              <a:ext uri="{FF2B5EF4-FFF2-40B4-BE49-F238E27FC236}">
                <a16:creationId xmlns:a16="http://schemas.microsoft.com/office/drawing/2014/main" id="{0378A605-519A-4366-8588-CC0220EA90CF}"/>
              </a:ext>
            </a:extLst>
          </p:cNvPr>
          <p:cNvSpPr>
            <a:spLocks noGrp="1"/>
          </p:cNvSpPr>
          <p:nvPr>
            <p:ph type="body" idx="10"/>
          </p:nvPr>
        </p:nvSpPr>
        <p:spPr>
          <a:xfrm>
            <a:off x="839787" y="1538663"/>
            <a:ext cx="10801228" cy="823912"/>
          </a:xfrm>
        </p:spPr>
        <p:txBody>
          <a:bodyPr/>
          <a:lstStyle/>
          <a:p>
            <a:r>
              <a:rPr lang="nb-NO"/>
              <a:t>How </a:t>
            </a:r>
            <a:r>
              <a:rPr lang="nb-NO" err="1"/>
              <a:t>can</a:t>
            </a:r>
            <a:r>
              <a:rPr lang="nb-NO"/>
              <a:t> </a:t>
            </a:r>
            <a:r>
              <a:rPr lang="nb-NO" err="1"/>
              <a:t>the</a:t>
            </a:r>
            <a:r>
              <a:rPr lang="nb-NO"/>
              <a:t> general </a:t>
            </a:r>
            <a:r>
              <a:rPr lang="nb-NO" err="1"/>
              <a:t>uplift</a:t>
            </a:r>
            <a:r>
              <a:rPr lang="nb-NO"/>
              <a:t> in SuperOffice 10 </a:t>
            </a:r>
            <a:r>
              <a:rPr lang="nb-NO" err="1"/>
              <a:t>pricing</a:t>
            </a:r>
            <a:r>
              <a:rPr lang="nb-NO"/>
              <a:t> </a:t>
            </a:r>
            <a:r>
              <a:rPr lang="nb-NO" err="1"/>
              <a:t>also</a:t>
            </a:r>
            <a:r>
              <a:rPr lang="nb-NO"/>
              <a:t> </a:t>
            </a:r>
            <a:r>
              <a:rPr lang="nb-NO" err="1"/>
              <a:t>increase</a:t>
            </a:r>
            <a:r>
              <a:rPr lang="nb-NO"/>
              <a:t> </a:t>
            </a:r>
            <a:br>
              <a:rPr lang="nb-NO"/>
            </a:br>
            <a:r>
              <a:rPr lang="nb-NO" err="1"/>
              <a:t>the</a:t>
            </a:r>
            <a:r>
              <a:rPr lang="nb-NO"/>
              <a:t> </a:t>
            </a:r>
            <a:r>
              <a:rPr lang="nb-NO" err="1"/>
              <a:t>migration</a:t>
            </a:r>
            <a:r>
              <a:rPr lang="nb-NO"/>
              <a:t> </a:t>
            </a:r>
            <a:r>
              <a:rPr lang="nb-NO" err="1"/>
              <a:t>factor</a:t>
            </a:r>
            <a:r>
              <a:rPr lang="nb-NO"/>
              <a:t>?</a:t>
            </a:r>
            <a:endParaRPr lang="en-US"/>
          </a:p>
        </p:txBody>
      </p:sp>
    </p:spTree>
    <p:extLst>
      <p:ext uri="{BB962C8B-B14F-4D97-AF65-F5344CB8AC3E}">
        <p14:creationId xmlns:p14="http://schemas.microsoft.com/office/powerpoint/2010/main" val="49734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20CB3-8A5D-40C3-BF68-99321C617422}"/>
              </a:ext>
            </a:extLst>
          </p:cNvPr>
          <p:cNvSpPr>
            <a:spLocks noGrp="1"/>
          </p:cNvSpPr>
          <p:nvPr>
            <p:ph type="ctrTitle"/>
          </p:nvPr>
        </p:nvSpPr>
        <p:spPr>
          <a:xfrm>
            <a:off x="1587062" y="1609708"/>
            <a:ext cx="9144000" cy="1992796"/>
          </a:xfrm>
        </p:spPr>
        <p:txBody>
          <a:bodyPr>
            <a:noAutofit/>
          </a:bodyPr>
          <a:lstStyle/>
          <a:p>
            <a:r>
              <a:rPr lang="nb-NO" b="1">
                <a:solidFill>
                  <a:srgbClr val="005E58"/>
                </a:solidFill>
                <a:latin typeface="Arial Black" panose="020B0604020202020204" pitchFamily="34" charset="0"/>
                <a:ea typeface="+mj-ea"/>
              </a:rPr>
              <a:t>How </a:t>
            </a:r>
            <a:r>
              <a:rPr lang="nb-NO" b="1" err="1">
                <a:solidFill>
                  <a:srgbClr val="005E58"/>
                </a:solidFill>
                <a:latin typeface="Arial Black" panose="020B0604020202020204" pitchFamily="34" charset="0"/>
                <a:ea typeface="+mj-ea"/>
              </a:rPr>
              <a:t>can</a:t>
            </a:r>
            <a:r>
              <a:rPr lang="nb-NO" b="1">
                <a:solidFill>
                  <a:srgbClr val="005E58"/>
                </a:solidFill>
                <a:latin typeface="Arial Black" panose="020B0604020202020204" pitchFamily="34" charset="0"/>
                <a:ea typeface="+mj-ea"/>
              </a:rPr>
              <a:t> </a:t>
            </a:r>
            <a:r>
              <a:rPr lang="nb-NO" b="1" err="1">
                <a:solidFill>
                  <a:srgbClr val="005E58"/>
                </a:solidFill>
                <a:latin typeface="Arial Black" panose="020B0604020202020204" pitchFamily="34" charset="0"/>
                <a:ea typeface="+mj-ea"/>
              </a:rPr>
              <a:t>we</a:t>
            </a:r>
            <a:r>
              <a:rPr lang="nb-NO" b="1">
                <a:solidFill>
                  <a:srgbClr val="005E58"/>
                </a:solidFill>
                <a:latin typeface="Arial Black" panose="020B0604020202020204" pitchFamily="34" charset="0"/>
                <a:ea typeface="+mj-ea"/>
              </a:rPr>
              <a:t> </a:t>
            </a:r>
            <a:r>
              <a:rPr lang="nb-NO" b="1" err="1">
                <a:solidFill>
                  <a:srgbClr val="005E58"/>
                </a:solidFill>
                <a:latin typeface="Arial Black" panose="020B0604020202020204" pitchFamily="34" charset="0"/>
                <a:ea typeface="+mj-ea"/>
              </a:rPr>
              <a:t>use</a:t>
            </a:r>
            <a:r>
              <a:rPr lang="nb-NO" b="1">
                <a:solidFill>
                  <a:srgbClr val="005E58"/>
                </a:solidFill>
                <a:latin typeface="Arial Black" panose="020B0604020202020204" pitchFamily="34" charset="0"/>
                <a:ea typeface="+mj-ea"/>
              </a:rPr>
              <a:t> SuperOffice 10 to </a:t>
            </a:r>
            <a:r>
              <a:rPr lang="nb-NO" b="1" err="1">
                <a:solidFill>
                  <a:srgbClr val="005E58"/>
                </a:solidFill>
                <a:latin typeface="Arial Black" panose="020B0604020202020204" pitchFamily="34" charset="0"/>
                <a:ea typeface="+mj-ea"/>
              </a:rPr>
              <a:t>move</a:t>
            </a:r>
            <a:r>
              <a:rPr lang="nb-NO" b="1">
                <a:solidFill>
                  <a:srgbClr val="005E58"/>
                </a:solidFill>
                <a:latin typeface="Arial Black" panose="020B0604020202020204" pitchFamily="34" charset="0"/>
                <a:ea typeface="+mj-ea"/>
              </a:rPr>
              <a:t> </a:t>
            </a:r>
            <a:r>
              <a:rPr lang="nb-NO" b="1" err="1">
                <a:solidFill>
                  <a:srgbClr val="005E58"/>
                </a:solidFill>
                <a:latin typeface="Arial Black" panose="020B0604020202020204" pitchFamily="34" charset="0"/>
                <a:ea typeface="+mj-ea"/>
              </a:rPr>
              <a:t>our</a:t>
            </a:r>
            <a:r>
              <a:rPr lang="nb-NO" b="1">
                <a:solidFill>
                  <a:srgbClr val="005E58"/>
                </a:solidFill>
                <a:latin typeface="Arial Black" panose="020B0604020202020204" pitchFamily="34" charset="0"/>
                <a:ea typeface="+mj-ea"/>
              </a:rPr>
              <a:t> BUY &amp; ONSITE </a:t>
            </a:r>
            <a:r>
              <a:rPr lang="nb-NO" b="1" err="1">
                <a:solidFill>
                  <a:srgbClr val="005E58"/>
                </a:solidFill>
                <a:latin typeface="Arial Black" panose="020B0604020202020204" pitchFamily="34" charset="0"/>
                <a:ea typeface="+mj-ea"/>
              </a:rPr>
              <a:t>customers</a:t>
            </a:r>
            <a:r>
              <a:rPr lang="nb-NO" b="1">
                <a:solidFill>
                  <a:srgbClr val="005E58"/>
                </a:solidFill>
                <a:latin typeface="Arial Black" panose="020B0604020202020204" pitchFamily="34" charset="0"/>
                <a:ea typeface="+mj-ea"/>
              </a:rPr>
              <a:t> in </a:t>
            </a:r>
            <a:r>
              <a:rPr lang="nb-NO" b="1" err="1">
                <a:solidFill>
                  <a:srgbClr val="005E58"/>
                </a:solidFill>
                <a:latin typeface="Arial Black" panose="020B0604020202020204" pitchFamily="34" charset="0"/>
                <a:ea typeface="+mj-ea"/>
              </a:rPr>
              <a:t>the</a:t>
            </a:r>
            <a:r>
              <a:rPr lang="nb-NO" b="1">
                <a:solidFill>
                  <a:srgbClr val="005E58"/>
                </a:solidFill>
                <a:latin typeface="Arial Black" panose="020B0604020202020204" pitchFamily="34" charset="0"/>
                <a:ea typeface="+mj-ea"/>
              </a:rPr>
              <a:t> right </a:t>
            </a:r>
            <a:r>
              <a:rPr lang="nb-NO" b="1" err="1">
                <a:solidFill>
                  <a:srgbClr val="005E58"/>
                </a:solidFill>
                <a:latin typeface="Arial Black" panose="020B0604020202020204" pitchFamily="34" charset="0"/>
                <a:ea typeface="+mj-ea"/>
              </a:rPr>
              <a:t>direction</a:t>
            </a:r>
            <a:r>
              <a:rPr lang="nb-NO" b="1">
                <a:solidFill>
                  <a:srgbClr val="005E58"/>
                </a:solidFill>
                <a:latin typeface="Arial Black" panose="020B0604020202020204" pitchFamily="34" charset="0"/>
                <a:ea typeface="+mj-ea"/>
              </a:rPr>
              <a:t>?</a:t>
            </a:r>
            <a:endParaRPr lang="en-US" b="1">
              <a:solidFill>
                <a:srgbClr val="005E58"/>
              </a:solidFill>
              <a:latin typeface="Arial Black" panose="020B0604020202020204" pitchFamily="34" charset="0"/>
              <a:ea typeface="+mj-ea"/>
            </a:endParaRPr>
          </a:p>
        </p:txBody>
      </p:sp>
    </p:spTree>
    <p:extLst>
      <p:ext uri="{BB962C8B-B14F-4D97-AF65-F5344CB8AC3E}">
        <p14:creationId xmlns:p14="http://schemas.microsoft.com/office/powerpoint/2010/main" val="306997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D99A40-EB83-487E-8848-51D8C4235554}"/>
              </a:ext>
            </a:extLst>
          </p:cNvPr>
          <p:cNvSpPr>
            <a:spLocks noGrp="1"/>
          </p:cNvSpPr>
          <p:nvPr>
            <p:ph type="title"/>
          </p:nvPr>
        </p:nvSpPr>
        <p:spPr>
          <a:xfrm>
            <a:off x="839788" y="2319794"/>
            <a:ext cx="3932237" cy="1321823"/>
          </a:xfrm>
        </p:spPr>
        <p:txBody>
          <a:bodyPr/>
          <a:lstStyle/>
          <a:p>
            <a:r>
              <a:rPr lang="nb-NO"/>
              <a:t>4 scenarios</a:t>
            </a:r>
            <a:endParaRPr lang="en-US"/>
          </a:p>
        </p:txBody>
      </p:sp>
      <p:sp>
        <p:nvSpPr>
          <p:cNvPr id="5" name="Content Placeholder 4">
            <a:extLst>
              <a:ext uri="{FF2B5EF4-FFF2-40B4-BE49-F238E27FC236}">
                <a16:creationId xmlns:a16="http://schemas.microsoft.com/office/drawing/2014/main" id="{354CA862-D1A3-4171-90E5-73FC548A6E55}"/>
              </a:ext>
            </a:extLst>
          </p:cNvPr>
          <p:cNvSpPr>
            <a:spLocks noGrp="1"/>
          </p:cNvSpPr>
          <p:nvPr>
            <p:ph type="body" sz="half" idx="2"/>
          </p:nvPr>
        </p:nvSpPr>
        <p:spPr>
          <a:xfrm>
            <a:off x="839788" y="3945825"/>
            <a:ext cx="6684962" cy="1553276"/>
          </a:xfrm>
        </p:spPr>
        <p:txBody>
          <a:bodyPr>
            <a:normAutofit/>
          </a:bodyPr>
          <a:lstStyle/>
          <a:p>
            <a:pPr marL="342900" indent="-342900">
              <a:buFont typeface="+mj-lt"/>
              <a:buAutoNum type="arabicPeriod"/>
            </a:pPr>
            <a:r>
              <a:rPr lang="nb-NO" sz="1800"/>
              <a:t>SuperOffice 8 BUY </a:t>
            </a:r>
            <a:r>
              <a:rPr lang="nb-NO" sz="1800">
                <a:sym typeface="Wingdings" panose="05000000000000000000" pitchFamily="2" charset="2"/>
              </a:rPr>
              <a:t> </a:t>
            </a:r>
            <a:r>
              <a:rPr lang="nb-NO" sz="1800"/>
              <a:t>SuperOffice 10 Cloud</a:t>
            </a:r>
          </a:p>
          <a:p>
            <a:pPr marL="342900" indent="-342900">
              <a:buFont typeface="+mj-lt"/>
              <a:buAutoNum type="arabicPeriod"/>
            </a:pPr>
            <a:r>
              <a:rPr lang="nb-NO" sz="1800"/>
              <a:t>SuperOffice 9 </a:t>
            </a:r>
            <a:r>
              <a:rPr lang="nb-NO" sz="1800" err="1"/>
              <a:t>Onsite</a:t>
            </a:r>
            <a:r>
              <a:rPr lang="nb-NO" sz="1800"/>
              <a:t> Subscription </a:t>
            </a:r>
            <a:r>
              <a:rPr lang="nb-NO" sz="1800">
                <a:sym typeface="Wingdings" panose="05000000000000000000" pitchFamily="2" charset="2"/>
              </a:rPr>
              <a:t></a:t>
            </a:r>
            <a:r>
              <a:rPr lang="nb-NO" sz="1800"/>
              <a:t> SuperOffice 10 Cloud</a:t>
            </a:r>
          </a:p>
          <a:p>
            <a:pPr marL="342900" indent="-342900">
              <a:buFont typeface="+mj-lt"/>
              <a:buAutoNum type="arabicPeriod"/>
            </a:pPr>
            <a:r>
              <a:rPr lang="nb-NO" sz="1800"/>
              <a:t>SuperOffice 8 BUY </a:t>
            </a:r>
            <a:r>
              <a:rPr lang="nb-NO" sz="1800">
                <a:sym typeface="Wingdings" panose="05000000000000000000" pitchFamily="2" charset="2"/>
              </a:rPr>
              <a:t></a:t>
            </a:r>
            <a:r>
              <a:rPr lang="nb-NO" sz="1800"/>
              <a:t> SuperOffice 10 </a:t>
            </a:r>
            <a:r>
              <a:rPr lang="nb-NO" sz="1800" err="1"/>
              <a:t>Onsite</a:t>
            </a:r>
            <a:r>
              <a:rPr lang="nb-NO" sz="1800"/>
              <a:t> Subscription</a:t>
            </a:r>
          </a:p>
          <a:p>
            <a:pPr marL="342900" indent="-342900">
              <a:buFont typeface="+mj-lt"/>
              <a:buAutoNum type="arabicPeriod"/>
            </a:pPr>
            <a:r>
              <a:rPr lang="nb-NO" sz="1800"/>
              <a:t>SuperOffice 9 </a:t>
            </a:r>
            <a:r>
              <a:rPr lang="nb-NO" sz="1800" err="1"/>
              <a:t>Onsite</a:t>
            </a:r>
            <a:r>
              <a:rPr lang="nb-NO" sz="1800"/>
              <a:t> Subscription </a:t>
            </a:r>
            <a:r>
              <a:rPr lang="nb-NO" sz="1800">
                <a:sym typeface="Wingdings" panose="05000000000000000000" pitchFamily="2" charset="2"/>
              </a:rPr>
              <a:t></a:t>
            </a:r>
            <a:r>
              <a:rPr lang="nb-NO" sz="1800"/>
              <a:t> SuperOffice 10 </a:t>
            </a:r>
            <a:r>
              <a:rPr lang="nb-NO" sz="1800" err="1"/>
              <a:t>Onsite</a:t>
            </a:r>
            <a:endParaRPr lang="nb-NO" sz="1800"/>
          </a:p>
          <a:p>
            <a:endParaRPr lang="nb-NO" sz="1800"/>
          </a:p>
        </p:txBody>
      </p:sp>
      <p:sp>
        <p:nvSpPr>
          <p:cNvPr id="23" name="Text Placeholder 22">
            <a:extLst>
              <a:ext uri="{FF2B5EF4-FFF2-40B4-BE49-F238E27FC236}">
                <a16:creationId xmlns:a16="http://schemas.microsoft.com/office/drawing/2014/main" id="{F9EBD9D3-6D27-43F9-89B9-AE556220935B}"/>
              </a:ext>
            </a:extLst>
          </p:cNvPr>
          <p:cNvSpPr>
            <a:spLocks noGrp="1"/>
          </p:cNvSpPr>
          <p:nvPr>
            <p:ph type="body" sz="quarter" idx="4294967295"/>
          </p:nvPr>
        </p:nvSpPr>
        <p:spPr>
          <a:xfrm>
            <a:off x="755650" y="-1472971"/>
            <a:ext cx="2921000" cy="2851150"/>
          </a:xfrm>
        </p:spPr>
        <p:txBody>
          <a:bodyPr>
            <a:normAutofit/>
          </a:bodyPr>
          <a:lstStyle/>
          <a:p>
            <a:r>
              <a:rPr lang="nb-NO" err="1"/>
              <a:t>Migrate</a:t>
            </a:r>
            <a:r>
              <a:rPr lang="nb-NO"/>
              <a:t> and Upgrade to SuperOffice 10</a:t>
            </a:r>
            <a:br>
              <a:rPr lang="nb-NO"/>
            </a:br>
            <a:endParaRPr lang="en-US"/>
          </a:p>
        </p:txBody>
      </p:sp>
      <p:sp>
        <p:nvSpPr>
          <p:cNvPr id="14" name="Content Placeholder 4">
            <a:extLst>
              <a:ext uri="{FF2B5EF4-FFF2-40B4-BE49-F238E27FC236}">
                <a16:creationId xmlns:a16="http://schemas.microsoft.com/office/drawing/2014/main" id="{B3306237-64E2-42A4-A98E-45620ECDFE91}"/>
              </a:ext>
            </a:extLst>
          </p:cNvPr>
          <p:cNvSpPr txBox="1">
            <a:spLocks/>
          </p:cNvSpPr>
          <p:nvPr/>
        </p:nvSpPr>
        <p:spPr>
          <a:xfrm>
            <a:off x="692844" y="3990812"/>
            <a:ext cx="5695482" cy="28671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B2A2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2B2A2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2B2A2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2B2A2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2B2A2A"/>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nb-NO"/>
          </a:p>
        </p:txBody>
      </p:sp>
    </p:spTree>
    <p:extLst>
      <p:ext uri="{BB962C8B-B14F-4D97-AF65-F5344CB8AC3E}">
        <p14:creationId xmlns:p14="http://schemas.microsoft.com/office/powerpoint/2010/main" val="17983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1C7FF19-698F-4829-ADB3-36D909B1CE96}"/>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6F54242D-2D62-4880-87BE-BDC5489FA137}"/>
              </a:ext>
            </a:extLst>
          </p:cNvPr>
          <p:cNvSpPr>
            <a:spLocks noGrp="1"/>
          </p:cNvSpPr>
          <p:nvPr>
            <p:ph type="body" sz="quarter" idx="17"/>
          </p:nvPr>
        </p:nvSpPr>
        <p:spPr/>
        <p:txBody>
          <a:bodyPr/>
          <a:lstStyle/>
          <a:p>
            <a:r>
              <a:rPr lang="en-US" dirty="0"/>
              <a:t>Pricing rules</a:t>
            </a:r>
          </a:p>
        </p:txBody>
      </p:sp>
      <p:sp>
        <p:nvSpPr>
          <p:cNvPr id="21" name="Text Placeholder 20">
            <a:extLst>
              <a:ext uri="{FF2B5EF4-FFF2-40B4-BE49-F238E27FC236}">
                <a16:creationId xmlns:a16="http://schemas.microsoft.com/office/drawing/2014/main" id="{749590F3-8AB9-45BB-8ADE-620F1B0114A7}"/>
              </a:ext>
            </a:extLst>
          </p:cNvPr>
          <p:cNvSpPr>
            <a:spLocks noGrp="1"/>
          </p:cNvSpPr>
          <p:nvPr>
            <p:ph type="body" sz="quarter" idx="18"/>
          </p:nvPr>
        </p:nvSpPr>
        <p:spPr/>
        <p:txBody>
          <a:bodyPr/>
          <a:lstStyle/>
          <a:p>
            <a:endParaRPr lang="en-US"/>
          </a:p>
        </p:txBody>
      </p:sp>
      <p:sp>
        <p:nvSpPr>
          <p:cNvPr id="22" name="Text Placeholder 21">
            <a:extLst>
              <a:ext uri="{FF2B5EF4-FFF2-40B4-BE49-F238E27FC236}">
                <a16:creationId xmlns:a16="http://schemas.microsoft.com/office/drawing/2014/main" id="{9723CACD-681A-4038-8D0E-50512814335F}"/>
              </a:ext>
            </a:extLst>
          </p:cNvPr>
          <p:cNvSpPr>
            <a:spLocks noGrp="1"/>
          </p:cNvSpPr>
          <p:nvPr>
            <p:ph type="body" sz="quarter" idx="19"/>
          </p:nvPr>
        </p:nvSpPr>
        <p:spPr/>
        <p:txBody>
          <a:bodyPr/>
          <a:lstStyle/>
          <a:p>
            <a:r>
              <a:rPr lang="en-US" dirty="0"/>
              <a:t>White space</a:t>
            </a:r>
          </a:p>
        </p:txBody>
      </p:sp>
      <p:sp>
        <p:nvSpPr>
          <p:cNvPr id="23" name="Text Placeholder 22">
            <a:extLst>
              <a:ext uri="{FF2B5EF4-FFF2-40B4-BE49-F238E27FC236}">
                <a16:creationId xmlns:a16="http://schemas.microsoft.com/office/drawing/2014/main" id="{4C014924-9E07-49BB-87B3-21F888B81AFD}"/>
              </a:ext>
            </a:extLst>
          </p:cNvPr>
          <p:cNvSpPr>
            <a:spLocks noGrp="1"/>
          </p:cNvSpPr>
          <p:nvPr>
            <p:ph type="body" sz="quarter" idx="20"/>
          </p:nvPr>
        </p:nvSpPr>
        <p:spPr/>
        <p:txBody>
          <a:bodyPr/>
          <a:lstStyle/>
          <a:p>
            <a:endParaRPr lang="en-US"/>
          </a:p>
        </p:txBody>
      </p:sp>
      <p:sp>
        <p:nvSpPr>
          <p:cNvPr id="24" name="Text Placeholder 23">
            <a:extLst>
              <a:ext uri="{FF2B5EF4-FFF2-40B4-BE49-F238E27FC236}">
                <a16:creationId xmlns:a16="http://schemas.microsoft.com/office/drawing/2014/main" id="{1837250B-1B5D-4D65-BA32-A8A93C1940A6}"/>
              </a:ext>
            </a:extLst>
          </p:cNvPr>
          <p:cNvSpPr>
            <a:spLocks noGrp="1"/>
          </p:cNvSpPr>
          <p:nvPr>
            <p:ph type="body" sz="quarter" idx="21"/>
          </p:nvPr>
        </p:nvSpPr>
        <p:spPr>
          <a:xfrm>
            <a:off x="5231067" y="2775078"/>
            <a:ext cx="1667673" cy="861646"/>
          </a:xfrm>
        </p:spPr>
        <p:txBody>
          <a:bodyPr/>
          <a:lstStyle/>
          <a:p>
            <a:r>
              <a:rPr lang="en-US" dirty="0"/>
              <a:t>Buy &amp; Onsite</a:t>
            </a:r>
          </a:p>
        </p:txBody>
      </p:sp>
      <p:sp>
        <p:nvSpPr>
          <p:cNvPr id="3" name="Title 2">
            <a:extLst>
              <a:ext uri="{FF2B5EF4-FFF2-40B4-BE49-F238E27FC236}">
                <a16:creationId xmlns:a16="http://schemas.microsoft.com/office/drawing/2014/main" id="{96B19C9A-2DC0-4F11-AE34-D5FB23BBA4F8}"/>
              </a:ext>
            </a:extLst>
          </p:cNvPr>
          <p:cNvSpPr>
            <a:spLocks noGrp="1"/>
          </p:cNvSpPr>
          <p:nvPr>
            <p:ph type="title"/>
          </p:nvPr>
        </p:nvSpPr>
        <p:spPr/>
        <p:txBody>
          <a:bodyPr/>
          <a:lstStyle/>
          <a:p>
            <a:r>
              <a:rPr lang="en-US" dirty="0"/>
              <a:t>Content</a:t>
            </a:r>
          </a:p>
        </p:txBody>
      </p:sp>
      <p:sp>
        <p:nvSpPr>
          <p:cNvPr id="25" name="Text Placeholder 24">
            <a:extLst>
              <a:ext uri="{FF2B5EF4-FFF2-40B4-BE49-F238E27FC236}">
                <a16:creationId xmlns:a16="http://schemas.microsoft.com/office/drawing/2014/main" id="{D0DA0019-8B0A-4EDE-9110-06AD6D673B8B}"/>
              </a:ext>
            </a:extLst>
          </p:cNvPr>
          <p:cNvSpPr>
            <a:spLocks noGrp="1"/>
          </p:cNvSpPr>
          <p:nvPr>
            <p:ph type="body" sz="quarter" idx="22"/>
          </p:nvPr>
        </p:nvSpPr>
        <p:spPr/>
        <p:txBody>
          <a:bodyPr/>
          <a:lstStyle/>
          <a:p>
            <a:endParaRPr lang="en-US"/>
          </a:p>
        </p:txBody>
      </p:sp>
      <p:sp>
        <p:nvSpPr>
          <p:cNvPr id="26" name="Text Placeholder 25">
            <a:extLst>
              <a:ext uri="{FF2B5EF4-FFF2-40B4-BE49-F238E27FC236}">
                <a16:creationId xmlns:a16="http://schemas.microsoft.com/office/drawing/2014/main" id="{87CDF166-BAB6-4621-AE6D-1B83768F36DA}"/>
              </a:ext>
            </a:extLst>
          </p:cNvPr>
          <p:cNvSpPr>
            <a:spLocks noGrp="1"/>
          </p:cNvSpPr>
          <p:nvPr>
            <p:ph type="body" sz="quarter" idx="23"/>
          </p:nvPr>
        </p:nvSpPr>
        <p:spPr/>
        <p:txBody>
          <a:bodyPr/>
          <a:lstStyle/>
          <a:p>
            <a:r>
              <a:rPr lang="en-US" dirty="0"/>
              <a:t>Product migration rules</a:t>
            </a:r>
          </a:p>
        </p:txBody>
      </p:sp>
      <p:sp>
        <p:nvSpPr>
          <p:cNvPr id="27" name="Text Placeholder 26">
            <a:extLst>
              <a:ext uri="{FF2B5EF4-FFF2-40B4-BE49-F238E27FC236}">
                <a16:creationId xmlns:a16="http://schemas.microsoft.com/office/drawing/2014/main" id="{F39E0BEA-99A4-4018-B0E9-D1D33CA180FC}"/>
              </a:ext>
            </a:extLst>
          </p:cNvPr>
          <p:cNvSpPr>
            <a:spLocks noGrp="1"/>
          </p:cNvSpPr>
          <p:nvPr>
            <p:ph type="body" sz="quarter" idx="24"/>
          </p:nvPr>
        </p:nvSpPr>
        <p:spPr/>
        <p:txBody>
          <a:bodyPr/>
          <a:lstStyle/>
          <a:p>
            <a:endParaRPr lang="en-US"/>
          </a:p>
        </p:txBody>
      </p:sp>
      <p:sp>
        <p:nvSpPr>
          <p:cNvPr id="28" name="Text Placeholder 27">
            <a:extLst>
              <a:ext uri="{FF2B5EF4-FFF2-40B4-BE49-F238E27FC236}">
                <a16:creationId xmlns:a16="http://schemas.microsoft.com/office/drawing/2014/main" id="{B4388BDE-3145-47BC-BBCA-07A34A3D14CA}"/>
              </a:ext>
            </a:extLst>
          </p:cNvPr>
          <p:cNvSpPr>
            <a:spLocks noGrp="1"/>
          </p:cNvSpPr>
          <p:nvPr>
            <p:ph type="body" sz="quarter" idx="25"/>
          </p:nvPr>
        </p:nvSpPr>
        <p:spPr/>
        <p:txBody>
          <a:bodyPr/>
          <a:lstStyle/>
          <a:p>
            <a:r>
              <a:rPr lang="en-US" dirty="0"/>
              <a:t>Partner tools</a:t>
            </a:r>
          </a:p>
        </p:txBody>
      </p:sp>
    </p:spTree>
    <p:extLst>
      <p:ext uri="{BB962C8B-B14F-4D97-AF65-F5344CB8AC3E}">
        <p14:creationId xmlns:p14="http://schemas.microsoft.com/office/powerpoint/2010/main" val="150624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rrow: Bent-Up 49">
            <a:extLst>
              <a:ext uri="{FF2B5EF4-FFF2-40B4-BE49-F238E27FC236}">
                <a16:creationId xmlns:a16="http://schemas.microsoft.com/office/drawing/2014/main" id="{70DCD085-0784-46B8-A09A-9C3CC05F76BC}"/>
              </a:ext>
            </a:extLst>
          </p:cNvPr>
          <p:cNvSpPr/>
          <p:nvPr/>
        </p:nvSpPr>
        <p:spPr>
          <a:xfrm rot="16200000">
            <a:off x="6311105" y="2594426"/>
            <a:ext cx="644975" cy="1669147"/>
          </a:xfrm>
          <a:prstGeom prst="ben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2368B4-ACBC-4D0D-8EBB-712105344F38}"/>
              </a:ext>
            </a:extLst>
          </p:cNvPr>
          <p:cNvSpPr>
            <a:spLocks noGrp="1"/>
          </p:cNvSpPr>
          <p:nvPr>
            <p:ph type="title"/>
          </p:nvPr>
        </p:nvSpPr>
        <p:spPr>
          <a:xfrm>
            <a:off x="839788" y="987425"/>
            <a:ext cx="10679112" cy="626858"/>
          </a:xfrm>
        </p:spPr>
        <p:txBody>
          <a:bodyPr>
            <a:normAutofit/>
          </a:bodyPr>
          <a:lstStyle/>
          <a:p>
            <a:r>
              <a:rPr lang="nb-NO"/>
              <a:t>BUY SuperOffice 8: </a:t>
            </a:r>
            <a:r>
              <a:rPr lang="nb-NO" err="1"/>
              <a:t>Stay</a:t>
            </a:r>
            <a:r>
              <a:rPr lang="nb-NO"/>
              <a:t>, </a:t>
            </a:r>
            <a:r>
              <a:rPr lang="nb-NO" err="1"/>
              <a:t>Migrate</a:t>
            </a:r>
            <a:r>
              <a:rPr lang="nb-NO"/>
              <a:t> or Upgrade?</a:t>
            </a:r>
            <a:endParaRPr lang="en-US"/>
          </a:p>
        </p:txBody>
      </p:sp>
      <p:sp>
        <p:nvSpPr>
          <p:cNvPr id="6" name="Rectangle 5">
            <a:extLst>
              <a:ext uri="{FF2B5EF4-FFF2-40B4-BE49-F238E27FC236}">
                <a16:creationId xmlns:a16="http://schemas.microsoft.com/office/drawing/2014/main" id="{35D7DA79-E2DD-4B3E-94E2-C53A63AEB174}"/>
              </a:ext>
            </a:extLst>
          </p:cNvPr>
          <p:cNvSpPr/>
          <p:nvPr/>
        </p:nvSpPr>
        <p:spPr>
          <a:xfrm>
            <a:off x="4649571" y="4903587"/>
            <a:ext cx="2892857" cy="12727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BUY customers </a:t>
            </a:r>
            <a:br>
              <a:rPr lang="nb-NO" sz="2000"/>
            </a:br>
            <a:r>
              <a:rPr lang="nb-NO" sz="2000"/>
              <a:t>on SuperOffice 8</a:t>
            </a:r>
            <a:endParaRPr lang="en-US" sz="2000"/>
          </a:p>
        </p:txBody>
      </p:sp>
      <p:sp>
        <p:nvSpPr>
          <p:cNvPr id="8" name="Rectangle 7">
            <a:extLst>
              <a:ext uri="{FF2B5EF4-FFF2-40B4-BE49-F238E27FC236}">
                <a16:creationId xmlns:a16="http://schemas.microsoft.com/office/drawing/2014/main" id="{0214A48F-34C1-4457-BE2A-2D23FADA26C3}"/>
              </a:ext>
            </a:extLst>
          </p:cNvPr>
          <p:cNvSpPr/>
          <p:nvPr/>
        </p:nvSpPr>
        <p:spPr>
          <a:xfrm>
            <a:off x="6741932" y="2615751"/>
            <a:ext cx="2452104" cy="12727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SuperOffice 10</a:t>
            </a:r>
            <a:endParaRPr lang="en-US" sz="2000"/>
          </a:p>
          <a:p>
            <a:pPr algn="ctr"/>
            <a:r>
              <a:rPr lang="nb-NO" sz="2000" err="1"/>
              <a:t>Onsite</a:t>
            </a:r>
            <a:r>
              <a:rPr lang="nb-NO" sz="2000"/>
              <a:t> Subscription</a:t>
            </a:r>
          </a:p>
        </p:txBody>
      </p:sp>
      <p:grpSp>
        <p:nvGrpSpPr>
          <p:cNvPr id="42" name="Group 41">
            <a:extLst>
              <a:ext uri="{FF2B5EF4-FFF2-40B4-BE49-F238E27FC236}">
                <a16:creationId xmlns:a16="http://schemas.microsoft.com/office/drawing/2014/main" id="{AE2B48C2-B2FA-4977-8030-33EC932FC696}"/>
              </a:ext>
            </a:extLst>
          </p:cNvPr>
          <p:cNvGrpSpPr/>
          <p:nvPr/>
        </p:nvGrpSpPr>
        <p:grpSpPr>
          <a:xfrm>
            <a:off x="2574104" y="1844285"/>
            <a:ext cx="3377767" cy="2301747"/>
            <a:chOff x="7904274" y="2675200"/>
            <a:chExt cx="3377767" cy="2301747"/>
          </a:xfrm>
        </p:grpSpPr>
        <p:pic>
          <p:nvPicPr>
            <p:cNvPr id="41" name="Picture 40">
              <a:extLst>
                <a:ext uri="{FF2B5EF4-FFF2-40B4-BE49-F238E27FC236}">
                  <a16:creationId xmlns:a16="http://schemas.microsoft.com/office/drawing/2014/main" id="{2B374003-5736-43E4-A9B5-F43A6EEFF145}"/>
                </a:ext>
              </a:extLst>
            </p:cNvPr>
            <p:cNvPicPr>
              <a:picLocks noChangeAspect="1"/>
            </p:cNvPicPr>
            <p:nvPr/>
          </p:nvPicPr>
          <p:blipFill>
            <a:blip r:embed="rId2" cstate="screen">
              <a:duotone>
                <a:prstClr val="black"/>
                <a:schemeClr val="accent5">
                  <a:lumMod val="75000"/>
                  <a:tint val="45000"/>
                  <a:satMod val="400000"/>
                </a:schemeClr>
              </a:duotone>
              <a:extLst>
                <a:ext uri="{28A0092B-C50C-407E-A947-70E740481C1C}">
                  <a14:useLocalDpi xmlns:a14="http://schemas.microsoft.com/office/drawing/2010/main"/>
                </a:ext>
              </a:extLst>
            </a:blip>
            <a:stretch>
              <a:fillRect/>
            </a:stretch>
          </p:blipFill>
          <p:spPr>
            <a:xfrm>
              <a:off x="7904274" y="2675200"/>
              <a:ext cx="3377767" cy="2301747"/>
            </a:xfrm>
            <a:prstGeom prst="rect">
              <a:avLst/>
            </a:prstGeom>
          </p:spPr>
        </p:pic>
        <p:sp>
          <p:nvSpPr>
            <p:cNvPr id="10" name="Rectangle 9">
              <a:extLst>
                <a:ext uri="{FF2B5EF4-FFF2-40B4-BE49-F238E27FC236}">
                  <a16:creationId xmlns:a16="http://schemas.microsoft.com/office/drawing/2014/main" id="{39BEC9FA-B002-4CD0-A96B-FB525674FAEE}"/>
                </a:ext>
              </a:extLst>
            </p:cNvPr>
            <p:cNvSpPr/>
            <p:nvPr/>
          </p:nvSpPr>
          <p:spPr>
            <a:xfrm>
              <a:off x="8568253" y="3597297"/>
              <a:ext cx="2320326" cy="1272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bg1"/>
                  </a:solidFill>
                </a:rPr>
                <a:t>SuperOffice Cloud</a:t>
              </a:r>
            </a:p>
            <a:p>
              <a:pPr algn="ctr"/>
              <a:r>
                <a:rPr lang="nb-NO">
                  <a:solidFill>
                    <a:schemeClr val="bg1"/>
                  </a:solidFill>
                </a:rPr>
                <a:t>SuperOffice 10</a:t>
              </a:r>
              <a:endParaRPr lang="en-US">
                <a:solidFill>
                  <a:schemeClr val="bg1"/>
                </a:solidFill>
              </a:endParaRPr>
            </a:p>
          </p:txBody>
        </p:sp>
      </p:grpSp>
      <p:sp>
        <p:nvSpPr>
          <p:cNvPr id="47" name="Arrow: Bent-Up 46">
            <a:extLst>
              <a:ext uri="{FF2B5EF4-FFF2-40B4-BE49-F238E27FC236}">
                <a16:creationId xmlns:a16="http://schemas.microsoft.com/office/drawing/2014/main" id="{D89291FF-93A1-4C88-843D-96E294851F1B}"/>
              </a:ext>
            </a:extLst>
          </p:cNvPr>
          <p:cNvSpPr/>
          <p:nvPr/>
        </p:nvSpPr>
        <p:spPr>
          <a:xfrm>
            <a:off x="7542428" y="3935663"/>
            <a:ext cx="644975" cy="1669147"/>
          </a:xfrm>
          <a:prstGeom prst="ben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Bent-Up 47">
            <a:extLst>
              <a:ext uri="{FF2B5EF4-FFF2-40B4-BE49-F238E27FC236}">
                <a16:creationId xmlns:a16="http://schemas.microsoft.com/office/drawing/2014/main" id="{FE517556-D6CF-4674-B1ED-091BD5087136}"/>
              </a:ext>
            </a:extLst>
          </p:cNvPr>
          <p:cNvSpPr/>
          <p:nvPr/>
        </p:nvSpPr>
        <p:spPr>
          <a:xfrm flipH="1">
            <a:off x="4076713" y="3935662"/>
            <a:ext cx="574857" cy="1669147"/>
          </a:xfrm>
          <a:prstGeom prst="ben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4277D25-F0DC-4F13-9CAA-FD96E4AF3801}"/>
              </a:ext>
            </a:extLst>
          </p:cNvPr>
          <p:cNvSpPr txBox="1"/>
          <p:nvPr/>
        </p:nvSpPr>
        <p:spPr>
          <a:xfrm>
            <a:off x="4575871" y="6247850"/>
            <a:ext cx="248786" cy="369332"/>
          </a:xfrm>
          <a:prstGeom prst="rect">
            <a:avLst/>
          </a:prstGeom>
          <a:noFill/>
        </p:spPr>
        <p:txBody>
          <a:bodyPr wrap="none" rtlCol="0">
            <a:spAutoFit/>
          </a:bodyPr>
          <a:lstStyle/>
          <a:p>
            <a:r>
              <a:rPr lang="nb-NO"/>
              <a:t> </a:t>
            </a:r>
            <a:endParaRPr lang="en-US"/>
          </a:p>
        </p:txBody>
      </p:sp>
    </p:spTree>
    <p:extLst>
      <p:ext uri="{BB962C8B-B14F-4D97-AF65-F5344CB8AC3E}">
        <p14:creationId xmlns:p14="http://schemas.microsoft.com/office/powerpoint/2010/main" val="253998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6F31-38FB-4A5C-BB89-EFE400B30ECF}"/>
              </a:ext>
            </a:extLst>
          </p:cNvPr>
          <p:cNvSpPr>
            <a:spLocks noGrp="1"/>
          </p:cNvSpPr>
          <p:nvPr>
            <p:ph type="title"/>
          </p:nvPr>
        </p:nvSpPr>
        <p:spPr/>
        <p:txBody>
          <a:bodyPr>
            <a:normAutofit fontScale="90000"/>
          </a:bodyPr>
          <a:lstStyle/>
          <a:p>
            <a:r>
              <a:rPr lang="nb-NO" err="1"/>
              <a:t>Why</a:t>
            </a:r>
            <a:r>
              <a:rPr lang="nb-NO"/>
              <a:t> is </a:t>
            </a:r>
            <a:r>
              <a:rPr lang="nb-NO" err="1"/>
              <a:t>staying</a:t>
            </a:r>
            <a:r>
              <a:rPr lang="nb-NO"/>
              <a:t> </a:t>
            </a:r>
            <a:r>
              <a:rPr lang="nb-NO" err="1"/>
              <a:t>on</a:t>
            </a:r>
            <a:r>
              <a:rPr lang="nb-NO"/>
              <a:t> BUY so negative?</a:t>
            </a:r>
            <a:endParaRPr lang="en-US"/>
          </a:p>
        </p:txBody>
      </p:sp>
      <p:sp>
        <p:nvSpPr>
          <p:cNvPr id="5" name="Text Placeholder 4">
            <a:extLst>
              <a:ext uri="{FF2B5EF4-FFF2-40B4-BE49-F238E27FC236}">
                <a16:creationId xmlns:a16="http://schemas.microsoft.com/office/drawing/2014/main" id="{2B8B6F06-95EA-48AE-A031-2C72429AED4F}"/>
              </a:ext>
            </a:extLst>
          </p:cNvPr>
          <p:cNvSpPr>
            <a:spLocks noGrp="1"/>
          </p:cNvSpPr>
          <p:nvPr>
            <p:ph type="body" sz="half" idx="2"/>
          </p:nvPr>
        </p:nvSpPr>
        <p:spPr/>
        <p:txBody>
          <a:bodyPr>
            <a:normAutofit lnSpcReduction="10000"/>
          </a:bodyPr>
          <a:lstStyle/>
          <a:p>
            <a:pPr marL="342900" indent="-342900">
              <a:lnSpc>
                <a:spcPct val="100000"/>
              </a:lnSpc>
              <a:buFont typeface="Arial" panose="020B0604020202020204" pitchFamily="34" charset="0"/>
              <a:buChar char="•"/>
            </a:pPr>
            <a:r>
              <a:rPr lang="nb-NO"/>
              <a:t>It is not </a:t>
            </a:r>
            <a:r>
              <a:rPr lang="nb-NO" err="1"/>
              <a:t>being</a:t>
            </a:r>
            <a:r>
              <a:rPr lang="nb-NO"/>
              <a:t> </a:t>
            </a:r>
            <a:r>
              <a:rPr lang="nb-NO" err="1"/>
              <a:t>developed</a:t>
            </a:r>
            <a:endParaRPr lang="nb-NO"/>
          </a:p>
          <a:p>
            <a:pPr marL="342900" indent="-342900">
              <a:lnSpc>
                <a:spcPct val="100000"/>
              </a:lnSpc>
              <a:buFont typeface="Arial" panose="020B0604020202020204" pitchFamily="34" charset="0"/>
              <a:buChar char="•"/>
            </a:pPr>
            <a:r>
              <a:rPr lang="nb-NO"/>
              <a:t>No </a:t>
            </a:r>
            <a:r>
              <a:rPr lang="nb-NO" err="1"/>
              <a:t>new</a:t>
            </a:r>
            <a:r>
              <a:rPr lang="nb-NO"/>
              <a:t> </a:t>
            </a:r>
            <a:r>
              <a:rPr lang="nb-NO" err="1"/>
              <a:t>features</a:t>
            </a:r>
            <a:endParaRPr lang="nb-NO"/>
          </a:p>
          <a:p>
            <a:pPr marL="342900" indent="-342900">
              <a:lnSpc>
                <a:spcPct val="100000"/>
              </a:lnSpc>
              <a:buFont typeface="Arial" panose="020B0604020202020204" pitchFamily="34" charset="0"/>
              <a:buChar char="•"/>
            </a:pPr>
            <a:r>
              <a:rPr lang="nb-NO"/>
              <a:t>High </a:t>
            </a:r>
            <a:r>
              <a:rPr lang="nb-NO" err="1"/>
              <a:t>security</a:t>
            </a:r>
            <a:r>
              <a:rPr lang="nb-NO"/>
              <a:t> risk</a:t>
            </a:r>
          </a:p>
          <a:p>
            <a:pPr marL="342900" indent="-342900">
              <a:lnSpc>
                <a:spcPct val="100000"/>
              </a:lnSpc>
              <a:buFont typeface="Arial" panose="020B0604020202020204" pitchFamily="34" charset="0"/>
              <a:buChar char="•"/>
            </a:pPr>
            <a:r>
              <a:rPr lang="nb-NO"/>
              <a:t>Risk </a:t>
            </a:r>
            <a:r>
              <a:rPr lang="nb-NO" err="1"/>
              <a:t>of</a:t>
            </a:r>
            <a:r>
              <a:rPr lang="nb-NO"/>
              <a:t> </a:t>
            </a:r>
            <a:r>
              <a:rPr lang="nb-NO" err="1"/>
              <a:t>churn</a:t>
            </a:r>
            <a:endParaRPr lang="nb-NO"/>
          </a:p>
          <a:p>
            <a:pPr marL="342900" indent="-342900">
              <a:lnSpc>
                <a:spcPct val="100000"/>
              </a:lnSpc>
              <a:buFont typeface="Arial" panose="020B0604020202020204" pitchFamily="34" charset="0"/>
              <a:buChar char="•"/>
            </a:pPr>
            <a:r>
              <a:rPr lang="nb-NO"/>
              <a:t>The plan is to </a:t>
            </a:r>
            <a:r>
              <a:rPr lang="nb-NO" err="1"/>
              <a:t>announce</a:t>
            </a:r>
            <a:r>
              <a:rPr lang="nb-NO"/>
              <a:t> </a:t>
            </a:r>
            <a:r>
              <a:rPr lang="nb-NO">
                <a:solidFill>
                  <a:schemeClr val="accent3"/>
                </a:solidFill>
              </a:rPr>
              <a:t>SuperOffice 8 End-</a:t>
            </a:r>
            <a:r>
              <a:rPr lang="nb-NO" err="1">
                <a:solidFill>
                  <a:schemeClr val="accent3"/>
                </a:solidFill>
              </a:rPr>
              <a:t>of</a:t>
            </a:r>
            <a:r>
              <a:rPr lang="nb-NO">
                <a:solidFill>
                  <a:schemeClr val="accent3"/>
                </a:solidFill>
              </a:rPr>
              <a:t>-Life </a:t>
            </a:r>
            <a:br>
              <a:rPr lang="nb-NO"/>
            </a:br>
            <a:r>
              <a:rPr lang="nb-NO" err="1"/>
              <a:t>on</a:t>
            </a:r>
            <a:r>
              <a:rPr lang="nb-NO"/>
              <a:t> </a:t>
            </a:r>
            <a:r>
              <a:rPr lang="nb-NO" err="1"/>
              <a:t>Feb</a:t>
            </a:r>
            <a:r>
              <a:rPr lang="nb-NO"/>
              <a:t> 1 2023</a:t>
            </a:r>
          </a:p>
          <a:p>
            <a:pPr marL="342900" indent="-342900">
              <a:lnSpc>
                <a:spcPct val="100000"/>
              </a:lnSpc>
              <a:buFont typeface="Arial" panose="020B0604020202020204" pitchFamily="34" charset="0"/>
              <a:buChar char="•"/>
            </a:pPr>
            <a:r>
              <a:rPr lang="nb-NO" err="1"/>
              <a:t>Official</a:t>
            </a:r>
            <a:r>
              <a:rPr lang="nb-NO"/>
              <a:t> </a:t>
            </a:r>
            <a:r>
              <a:rPr lang="nb-NO" err="1"/>
              <a:t>information</a:t>
            </a:r>
            <a:r>
              <a:rPr lang="nb-NO"/>
              <a:t> </a:t>
            </a:r>
            <a:r>
              <a:rPr lang="nb-NO" err="1"/>
              <a:t>will</a:t>
            </a:r>
            <a:r>
              <a:rPr lang="nb-NO"/>
              <a:t> be </a:t>
            </a:r>
            <a:r>
              <a:rPr lang="nb-NO" err="1"/>
              <a:t>published</a:t>
            </a:r>
            <a:r>
              <a:rPr lang="nb-NO"/>
              <a:t> </a:t>
            </a:r>
            <a:r>
              <a:rPr lang="nb-NO" err="1"/>
              <a:t>on</a:t>
            </a:r>
            <a:r>
              <a:rPr lang="nb-NO"/>
              <a:t> </a:t>
            </a:r>
            <a:r>
              <a:rPr lang="nb-NO" err="1"/>
              <a:t>Feb</a:t>
            </a:r>
            <a:r>
              <a:rPr lang="nb-NO"/>
              <a:t> 1 2022</a:t>
            </a:r>
            <a:endParaRPr lang="en-US"/>
          </a:p>
        </p:txBody>
      </p:sp>
      <p:sp>
        <p:nvSpPr>
          <p:cNvPr id="6" name="Text Placeholder 4">
            <a:extLst>
              <a:ext uri="{FF2B5EF4-FFF2-40B4-BE49-F238E27FC236}">
                <a16:creationId xmlns:a16="http://schemas.microsoft.com/office/drawing/2014/main" id="{D3C72951-A247-4B0B-9664-8459465D2FB3}"/>
              </a:ext>
            </a:extLst>
          </p:cNvPr>
          <p:cNvSpPr txBox="1">
            <a:spLocks/>
          </p:cNvSpPr>
          <p:nvPr/>
        </p:nvSpPr>
        <p:spPr>
          <a:xfrm>
            <a:off x="5363370" y="4337050"/>
            <a:ext cx="2532062" cy="1220787"/>
          </a:xfrm>
          <a:prstGeom prst="rect">
            <a:avLst/>
          </a:prstGeom>
          <a:solidFill>
            <a:schemeClr val="accent3"/>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B2A2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2B2A2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2B2A2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2B2A2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2B2A2A"/>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600"/>
              </a:spcBef>
            </a:pPr>
            <a:r>
              <a:rPr lang="nb-NO" sz="1400" b="1">
                <a:solidFill>
                  <a:schemeClr val="bg1"/>
                </a:solidFill>
              </a:rPr>
              <a:t>EOL </a:t>
            </a:r>
            <a:r>
              <a:rPr lang="nb-NO" sz="1400" b="1" err="1">
                <a:solidFill>
                  <a:schemeClr val="bg1"/>
                </a:solidFill>
              </a:rPr>
              <a:t>means</a:t>
            </a:r>
            <a:r>
              <a:rPr lang="nb-NO" sz="1400" b="1">
                <a:solidFill>
                  <a:schemeClr val="bg1"/>
                </a:solidFill>
              </a:rPr>
              <a:t>:</a:t>
            </a:r>
          </a:p>
          <a:p>
            <a:pPr marL="342900" indent="-342900">
              <a:lnSpc>
                <a:spcPct val="100000"/>
              </a:lnSpc>
              <a:spcBef>
                <a:spcPts val="600"/>
              </a:spcBef>
              <a:buFont typeface="Arial" panose="020B0604020202020204" pitchFamily="34" charset="0"/>
              <a:buChar char="•"/>
            </a:pPr>
            <a:r>
              <a:rPr lang="nb-NO" sz="1400" b="1">
                <a:solidFill>
                  <a:schemeClr val="bg1"/>
                </a:solidFill>
              </a:rPr>
              <a:t>No </a:t>
            </a:r>
            <a:r>
              <a:rPr lang="nb-NO" sz="1400" b="1" err="1">
                <a:solidFill>
                  <a:schemeClr val="bg1"/>
                </a:solidFill>
              </a:rPr>
              <a:t>patches</a:t>
            </a:r>
            <a:endParaRPr lang="nb-NO" sz="1400" b="1">
              <a:solidFill>
                <a:schemeClr val="bg1"/>
              </a:solidFill>
            </a:endParaRPr>
          </a:p>
          <a:p>
            <a:pPr marL="342900" indent="-342900">
              <a:lnSpc>
                <a:spcPct val="100000"/>
              </a:lnSpc>
              <a:spcBef>
                <a:spcPts val="600"/>
              </a:spcBef>
              <a:buFont typeface="Arial" panose="020B0604020202020204" pitchFamily="34" charset="0"/>
              <a:buChar char="•"/>
            </a:pPr>
            <a:r>
              <a:rPr lang="nb-NO" sz="1400" b="1">
                <a:solidFill>
                  <a:schemeClr val="bg1"/>
                </a:solidFill>
              </a:rPr>
              <a:t>No support</a:t>
            </a:r>
          </a:p>
          <a:p>
            <a:pPr marL="342900" indent="-342900">
              <a:lnSpc>
                <a:spcPct val="100000"/>
              </a:lnSpc>
              <a:spcBef>
                <a:spcPts val="600"/>
              </a:spcBef>
              <a:buFont typeface="Arial" panose="020B0604020202020204" pitchFamily="34" charset="0"/>
              <a:buChar char="•"/>
            </a:pPr>
            <a:r>
              <a:rPr lang="nb-NO" sz="1400" b="1">
                <a:solidFill>
                  <a:schemeClr val="bg1"/>
                </a:solidFill>
              </a:rPr>
              <a:t>No </a:t>
            </a:r>
            <a:r>
              <a:rPr lang="nb-NO" sz="1400" b="1" err="1">
                <a:solidFill>
                  <a:schemeClr val="bg1"/>
                </a:solidFill>
              </a:rPr>
              <a:t>new</a:t>
            </a:r>
            <a:r>
              <a:rPr lang="nb-NO" sz="1400" b="1">
                <a:solidFill>
                  <a:schemeClr val="bg1"/>
                </a:solidFill>
              </a:rPr>
              <a:t> </a:t>
            </a:r>
            <a:r>
              <a:rPr lang="nb-NO" sz="1400" b="1" err="1">
                <a:solidFill>
                  <a:schemeClr val="bg1"/>
                </a:solidFill>
              </a:rPr>
              <a:t>licenses</a:t>
            </a:r>
            <a:endParaRPr lang="nb-NO" sz="1400" b="1">
              <a:solidFill>
                <a:schemeClr val="bg1"/>
              </a:solidFill>
            </a:endParaRPr>
          </a:p>
          <a:p>
            <a:pPr lvl="1">
              <a:lnSpc>
                <a:spcPct val="100000"/>
              </a:lnSpc>
              <a:spcBef>
                <a:spcPts val="600"/>
              </a:spcBef>
            </a:pPr>
            <a:endParaRPr lang="en-US" sz="1050" b="1">
              <a:solidFill>
                <a:schemeClr val="bg1"/>
              </a:solidFill>
            </a:endParaRPr>
          </a:p>
        </p:txBody>
      </p:sp>
    </p:spTree>
    <p:extLst>
      <p:ext uri="{BB962C8B-B14F-4D97-AF65-F5344CB8AC3E}">
        <p14:creationId xmlns:p14="http://schemas.microsoft.com/office/powerpoint/2010/main" val="4369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Bent-Up 10">
            <a:extLst>
              <a:ext uri="{FF2B5EF4-FFF2-40B4-BE49-F238E27FC236}">
                <a16:creationId xmlns:a16="http://schemas.microsoft.com/office/drawing/2014/main" id="{DE50C492-9961-4927-8025-D67B142D7AA6}"/>
              </a:ext>
            </a:extLst>
          </p:cNvPr>
          <p:cNvSpPr/>
          <p:nvPr/>
        </p:nvSpPr>
        <p:spPr>
          <a:xfrm rot="16200000">
            <a:off x="6311105" y="2594426"/>
            <a:ext cx="644975" cy="1669147"/>
          </a:xfrm>
          <a:prstGeom prst="ben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2368B4-ACBC-4D0D-8EBB-712105344F38}"/>
              </a:ext>
            </a:extLst>
          </p:cNvPr>
          <p:cNvSpPr>
            <a:spLocks noGrp="1"/>
          </p:cNvSpPr>
          <p:nvPr>
            <p:ph type="title"/>
          </p:nvPr>
        </p:nvSpPr>
        <p:spPr>
          <a:xfrm>
            <a:off x="839788" y="987425"/>
            <a:ext cx="4799012" cy="663576"/>
          </a:xfrm>
        </p:spPr>
        <p:txBody>
          <a:bodyPr>
            <a:normAutofit/>
          </a:bodyPr>
          <a:lstStyle/>
          <a:p>
            <a:r>
              <a:rPr lang="nb-NO" err="1"/>
              <a:t>Migrate</a:t>
            </a:r>
            <a:r>
              <a:rPr lang="nb-NO"/>
              <a:t> or Upgrade?</a:t>
            </a:r>
            <a:endParaRPr lang="en-US"/>
          </a:p>
        </p:txBody>
      </p:sp>
      <p:sp>
        <p:nvSpPr>
          <p:cNvPr id="6" name="Rectangle 5">
            <a:extLst>
              <a:ext uri="{FF2B5EF4-FFF2-40B4-BE49-F238E27FC236}">
                <a16:creationId xmlns:a16="http://schemas.microsoft.com/office/drawing/2014/main" id="{35D7DA79-E2DD-4B3E-94E2-C53A63AEB174}"/>
              </a:ext>
            </a:extLst>
          </p:cNvPr>
          <p:cNvSpPr/>
          <p:nvPr/>
        </p:nvSpPr>
        <p:spPr>
          <a:xfrm>
            <a:off x="4649571" y="4903587"/>
            <a:ext cx="2892857" cy="12727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BUY customers </a:t>
            </a:r>
            <a:br>
              <a:rPr lang="nb-NO" sz="2000"/>
            </a:br>
            <a:r>
              <a:rPr lang="nb-NO" sz="2000"/>
              <a:t>on SuperOffice 8</a:t>
            </a:r>
            <a:endParaRPr lang="en-US" sz="2000"/>
          </a:p>
        </p:txBody>
      </p:sp>
      <p:sp>
        <p:nvSpPr>
          <p:cNvPr id="8" name="Rectangle 7">
            <a:extLst>
              <a:ext uri="{FF2B5EF4-FFF2-40B4-BE49-F238E27FC236}">
                <a16:creationId xmlns:a16="http://schemas.microsoft.com/office/drawing/2014/main" id="{0214A48F-34C1-4457-BE2A-2D23FADA26C3}"/>
              </a:ext>
            </a:extLst>
          </p:cNvPr>
          <p:cNvSpPr/>
          <p:nvPr/>
        </p:nvSpPr>
        <p:spPr>
          <a:xfrm>
            <a:off x="6741932" y="2615751"/>
            <a:ext cx="2452104" cy="12727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SuperOffice 10</a:t>
            </a:r>
            <a:endParaRPr lang="en-US" sz="2000"/>
          </a:p>
          <a:p>
            <a:pPr algn="ctr"/>
            <a:r>
              <a:rPr lang="nb-NO" sz="2000" err="1"/>
              <a:t>Onsite</a:t>
            </a:r>
            <a:r>
              <a:rPr lang="nb-NO" sz="2000"/>
              <a:t> Subscription</a:t>
            </a:r>
          </a:p>
        </p:txBody>
      </p:sp>
      <p:grpSp>
        <p:nvGrpSpPr>
          <p:cNvPr id="42" name="Group 41">
            <a:extLst>
              <a:ext uri="{FF2B5EF4-FFF2-40B4-BE49-F238E27FC236}">
                <a16:creationId xmlns:a16="http://schemas.microsoft.com/office/drawing/2014/main" id="{AE2B48C2-B2FA-4977-8030-33EC932FC696}"/>
              </a:ext>
            </a:extLst>
          </p:cNvPr>
          <p:cNvGrpSpPr/>
          <p:nvPr/>
        </p:nvGrpSpPr>
        <p:grpSpPr>
          <a:xfrm>
            <a:off x="2574104" y="1844285"/>
            <a:ext cx="3377767" cy="2301747"/>
            <a:chOff x="7904274" y="2675200"/>
            <a:chExt cx="3377767" cy="2301747"/>
          </a:xfrm>
        </p:grpSpPr>
        <p:pic>
          <p:nvPicPr>
            <p:cNvPr id="41" name="Picture 40">
              <a:extLst>
                <a:ext uri="{FF2B5EF4-FFF2-40B4-BE49-F238E27FC236}">
                  <a16:creationId xmlns:a16="http://schemas.microsoft.com/office/drawing/2014/main" id="{2B374003-5736-43E4-A9B5-F43A6EEFF145}"/>
                </a:ext>
              </a:extLst>
            </p:cNvPr>
            <p:cNvPicPr>
              <a:picLocks noChangeAspect="1"/>
            </p:cNvPicPr>
            <p:nvPr/>
          </p:nvPicPr>
          <p:blipFill>
            <a:blip r:embed="rId2" cstate="screen">
              <a:duotone>
                <a:prstClr val="black"/>
                <a:schemeClr val="accent5">
                  <a:lumMod val="75000"/>
                  <a:tint val="45000"/>
                  <a:satMod val="400000"/>
                </a:schemeClr>
              </a:duotone>
              <a:extLst>
                <a:ext uri="{28A0092B-C50C-407E-A947-70E740481C1C}">
                  <a14:useLocalDpi xmlns:a14="http://schemas.microsoft.com/office/drawing/2010/main"/>
                </a:ext>
              </a:extLst>
            </a:blip>
            <a:stretch>
              <a:fillRect/>
            </a:stretch>
          </p:blipFill>
          <p:spPr>
            <a:xfrm>
              <a:off x="7904274" y="2675200"/>
              <a:ext cx="3377767" cy="2301747"/>
            </a:xfrm>
            <a:prstGeom prst="rect">
              <a:avLst/>
            </a:prstGeom>
          </p:spPr>
        </p:pic>
        <p:sp>
          <p:nvSpPr>
            <p:cNvPr id="10" name="Rectangle 9">
              <a:extLst>
                <a:ext uri="{FF2B5EF4-FFF2-40B4-BE49-F238E27FC236}">
                  <a16:creationId xmlns:a16="http://schemas.microsoft.com/office/drawing/2014/main" id="{39BEC9FA-B002-4CD0-A96B-FB525674FAEE}"/>
                </a:ext>
              </a:extLst>
            </p:cNvPr>
            <p:cNvSpPr/>
            <p:nvPr/>
          </p:nvSpPr>
          <p:spPr>
            <a:xfrm>
              <a:off x="8568253" y="3597297"/>
              <a:ext cx="2320326" cy="1272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bg1"/>
                  </a:solidFill>
                </a:rPr>
                <a:t>SuperOffice Cloud</a:t>
              </a:r>
            </a:p>
            <a:p>
              <a:pPr algn="ctr"/>
              <a:r>
                <a:rPr lang="nb-NO">
                  <a:solidFill>
                    <a:schemeClr val="bg1"/>
                  </a:solidFill>
                </a:rPr>
                <a:t>SuperOffice 10</a:t>
              </a:r>
              <a:endParaRPr lang="en-US">
                <a:solidFill>
                  <a:schemeClr val="bg1"/>
                </a:solidFill>
              </a:endParaRPr>
            </a:p>
          </p:txBody>
        </p:sp>
      </p:grpSp>
      <p:sp>
        <p:nvSpPr>
          <p:cNvPr id="47" name="Arrow: Bent-Up 46">
            <a:extLst>
              <a:ext uri="{FF2B5EF4-FFF2-40B4-BE49-F238E27FC236}">
                <a16:creationId xmlns:a16="http://schemas.microsoft.com/office/drawing/2014/main" id="{D89291FF-93A1-4C88-843D-96E294851F1B}"/>
              </a:ext>
            </a:extLst>
          </p:cNvPr>
          <p:cNvSpPr/>
          <p:nvPr/>
        </p:nvSpPr>
        <p:spPr>
          <a:xfrm>
            <a:off x="7542428" y="3935663"/>
            <a:ext cx="644975" cy="1669147"/>
          </a:xfrm>
          <a:prstGeom prst="ben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Bent-Up 47">
            <a:extLst>
              <a:ext uri="{FF2B5EF4-FFF2-40B4-BE49-F238E27FC236}">
                <a16:creationId xmlns:a16="http://schemas.microsoft.com/office/drawing/2014/main" id="{FE517556-D6CF-4674-B1ED-091BD5087136}"/>
              </a:ext>
            </a:extLst>
          </p:cNvPr>
          <p:cNvSpPr/>
          <p:nvPr/>
        </p:nvSpPr>
        <p:spPr>
          <a:xfrm flipH="1">
            <a:off x="4076713" y="3935662"/>
            <a:ext cx="574857" cy="1669147"/>
          </a:xfrm>
          <a:prstGeom prst="ben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4277D25-F0DC-4F13-9CAA-FD96E4AF3801}"/>
              </a:ext>
            </a:extLst>
          </p:cNvPr>
          <p:cNvSpPr txBox="1"/>
          <p:nvPr/>
        </p:nvSpPr>
        <p:spPr>
          <a:xfrm>
            <a:off x="4575871" y="6247850"/>
            <a:ext cx="248786" cy="369332"/>
          </a:xfrm>
          <a:prstGeom prst="rect">
            <a:avLst/>
          </a:prstGeom>
          <a:noFill/>
        </p:spPr>
        <p:txBody>
          <a:bodyPr wrap="none" rtlCol="0">
            <a:spAutoFit/>
          </a:bodyPr>
          <a:lstStyle/>
          <a:p>
            <a:r>
              <a:rPr lang="nb-NO"/>
              <a:t> </a:t>
            </a:r>
            <a:endParaRPr lang="en-US"/>
          </a:p>
        </p:txBody>
      </p:sp>
      <p:cxnSp>
        <p:nvCxnSpPr>
          <p:cNvPr id="3" name="Straight Connector 2">
            <a:extLst>
              <a:ext uri="{FF2B5EF4-FFF2-40B4-BE49-F238E27FC236}">
                <a16:creationId xmlns:a16="http://schemas.microsoft.com/office/drawing/2014/main" id="{8134A0F6-88AA-474A-8C3D-1EA55017C0B6}"/>
              </a:ext>
            </a:extLst>
          </p:cNvPr>
          <p:cNvCxnSpPr>
            <a:cxnSpLocks/>
          </p:cNvCxnSpPr>
          <p:nvPr/>
        </p:nvCxnSpPr>
        <p:spPr>
          <a:xfrm>
            <a:off x="4574159" y="4871143"/>
            <a:ext cx="3014091" cy="1337593"/>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90ACFF71-EC6D-415D-8F10-25D0018A6EE4}"/>
              </a:ext>
            </a:extLst>
          </p:cNvPr>
          <p:cNvCxnSpPr>
            <a:cxnSpLocks/>
          </p:cNvCxnSpPr>
          <p:nvPr/>
        </p:nvCxnSpPr>
        <p:spPr>
          <a:xfrm flipV="1">
            <a:off x="4523722" y="4871143"/>
            <a:ext cx="3064528" cy="1354483"/>
          </a:xfrm>
          <a:prstGeom prst="line">
            <a:avLst/>
          </a:prstGeom>
          <a:ln w="571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286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2368B4-ACBC-4D0D-8EBB-712105344F38}"/>
              </a:ext>
            </a:extLst>
          </p:cNvPr>
          <p:cNvSpPr>
            <a:spLocks noGrp="1"/>
          </p:cNvSpPr>
          <p:nvPr>
            <p:ph type="title"/>
          </p:nvPr>
        </p:nvSpPr>
        <p:spPr/>
        <p:txBody>
          <a:bodyPr>
            <a:normAutofit/>
          </a:bodyPr>
          <a:lstStyle/>
          <a:p>
            <a:r>
              <a:rPr lang="nb-NO" err="1">
                <a:solidFill>
                  <a:srgbClr val="CB7F66"/>
                </a:solidFill>
              </a:rPr>
              <a:t>Migrate</a:t>
            </a:r>
            <a:r>
              <a:rPr lang="nb-NO">
                <a:solidFill>
                  <a:srgbClr val="CB7F66"/>
                </a:solidFill>
              </a:rPr>
              <a:t> to Cloud</a:t>
            </a:r>
            <a:endParaRPr lang="en-US">
              <a:solidFill>
                <a:srgbClr val="CB7F66"/>
              </a:solidFill>
            </a:endParaRPr>
          </a:p>
        </p:txBody>
      </p:sp>
      <p:sp>
        <p:nvSpPr>
          <p:cNvPr id="2" name="Content Placeholder 1">
            <a:extLst>
              <a:ext uri="{FF2B5EF4-FFF2-40B4-BE49-F238E27FC236}">
                <a16:creationId xmlns:a16="http://schemas.microsoft.com/office/drawing/2014/main" id="{DCF4603B-C063-4B42-8973-E38DB35AEC14}"/>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135B90F4-2C2C-4BEF-9354-E64B4D53040E}"/>
              </a:ext>
            </a:extLst>
          </p:cNvPr>
          <p:cNvSpPr>
            <a:spLocks noGrp="1"/>
          </p:cNvSpPr>
          <p:nvPr>
            <p:ph type="body" sz="half" idx="2"/>
          </p:nvPr>
        </p:nvSpPr>
        <p:spPr/>
        <p:txBody>
          <a:bodyPr>
            <a:normAutofit lnSpcReduction="10000"/>
          </a:bodyPr>
          <a:lstStyle/>
          <a:p>
            <a:r>
              <a:rPr lang="nb-NO"/>
              <a:t>1-step fast </a:t>
            </a:r>
            <a:r>
              <a:rPr lang="nb-NO" err="1"/>
              <a:t>track</a:t>
            </a:r>
            <a:r>
              <a:rPr lang="nb-NO"/>
              <a:t> to </a:t>
            </a:r>
            <a:r>
              <a:rPr lang="nb-NO" err="1"/>
              <a:t>cloud</a:t>
            </a:r>
            <a:r>
              <a:rPr lang="nb-NO"/>
              <a:t>.</a:t>
            </a:r>
          </a:p>
          <a:p>
            <a:r>
              <a:rPr lang="nb-NO"/>
              <a:t>Complete </a:t>
            </a:r>
            <a:r>
              <a:rPr lang="nb-NO" err="1"/>
              <a:t>set</a:t>
            </a:r>
            <a:r>
              <a:rPr lang="nb-NO"/>
              <a:t> </a:t>
            </a:r>
            <a:r>
              <a:rPr lang="nb-NO" err="1"/>
              <a:t>of</a:t>
            </a:r>
            <a:r>
              <a:rPr lang="nb-NO"/>
              <a:t> </a:t>
            </a:r>
            <a:r>
              <a:rPr lang="nb-NO" err="1"/>
              <a:t>features</a:t>
            </a:r>
            <a:r>
              <a:rPr lang="nb-NO"/>
              <a:t>.</a:t>
            </a:r>
          </a:p>
          <a:p>
            <a:r>
              <a:rPr lang="nb-NO" err="1"/>
              <a:t>Enjoy</a:t>
            </a:r>
            <a:r>
              <a:rPr lang="nb-NO"/>
              <a:t> all </a:t>
            </a:r>
            <a:r>
              <a:rPr lang="nb-NO" err="1"/>
              <a:t>the</a:t>
            </a:r>
            <a:r>
              <a:rPr lang="nb-NO"/>
              <a:t> </a:t>
            </a:r>
            <a:r>
              <a:rPr lang="nb-NO" err="1"/>
              <a:t>benefits</a:t>
            </a:r>
            <a:r>
              <a:rPr lang="nb-NO"/>
              <a:t> </a:t>
            </a:r>
            <a:r>
              <a:rPr lang="nb-NO" err="1"/>
              <a:t>of</a:t>
            </a:r>
            <a:r>
              <a:rPr lang="nb-NO"/>
              <a:t> Cloud.</a:t>
            </a:r>
          </a:p>
          <a:p>
            <a:r>
              <a:rPr lang="nb-NO" err="1"/>
              <a:t>Take</a:t>
            </a:r>
            <a:r>
              <a:rPr lang="nb-NO"/>
              <a:t> </a:t>
            </a:r>
            <a:r>
              <a:rPr lang="nb-NO" err="1"/>
              <a:t>advantage</a:t>
            </a:r>
            <a:r>
              <a:rPr lang="nb-NO"/>
              <a:t> </a:t>
            </a:r>
            <a:r>
              <a:rPr lang="nb-NO" err="1"/>
              <a:t>of</a:t>
            </a:r>
            <a:r>
              <a:rPr lang="nb-NO"/>
              <a:t> a </a:t>
            </a:r>
            <a:r>
              <a:rPr lang="nb-NO" err="1"/>
              <a:t>very</a:t>
            </a:r>
            <a:r>
              <a:rPr lang="nb-NO"/>
              <a:t> </a:t>
            </a:r>
            <a:r>
              <a:rPr lang="nb-NO" err="1"/>
              <a:t>favourable</a:t>
            </a:r>
            <a:r>
              <a:rPr lang="nb-NO"/>
              <a:t> </a:t>
            </a:r>
            <a:r>
              <a:rPr lang="nb-NO" err="1"/>
              <a:t>deal</a:t>
            </a:r>
            <a:r>
              <a:rPr lang="nb-NO"/>
              <a:t>.</a:t>
            </a:r>
          </a:p>
          <a:p>
            <a:endParaRPr lang="nb-NO"/>
          </a:p>
          <a:p>
            <a:r>
              <a:rPr lang="nb-NO" i="1"/>
              <a:t>The </a:t>
            </a:r>
            <a:r>
              <a:rPr lang="nb-NO" i="1" err="1"/>
              <a:t>preferred</a:t>
            </a:r>
            <a:r>
              <a:rPr lang="nb-NO" i="1"/>
              <a:t> </a:t>
            </a:r>
            <a:r>
              <a:rPr lang="nb-NO" i="1" err="1"/>
              <a:t>option</a:t>
            </a:r>
            <a:r>
              <a:rPr lang="nb-NO" i="1"/>
              <a:t>.</a:t>
            </a:r>
          </a:p>
          <a:p>
            <a:r>
              <a:rPr lang="nb-NO" i="1"/>
              <a:t>Solid </a:t>
            </a:r>
            <a:r>
              <a:rPr lang="nb-NO" i="1" err="1"/>
              <a:t>upsell</a:t>
            </a:r>
            <a:r>
              <a:rPr lang="nb-NO" i="1"/>
              <a:t> and CV.</a:t>
            </a:r>
          </a:p>
          <a:p>
            <a:r>
              <a:rPr lang="nb-NO" i="1" err="1"/>
              <a:t>Avoid</a:t>
            </a:r>
            <a:r>
              <a:rPr lang="nb-NO" i="1"/>
              <a:t> on-</a:t>
            </a:r>
            <a:r>
              <a:rPr lang="nb-NO" i="1" err="1"/>
              <a:t>premise</a:t>
            </a:r>
            <a:r>
              <a:rPr lang="nb-NO" i="1"/>
              <a:t> </a:t>
            </a:r>
            <a:r>
              <a:rPr lang="nb-NO" i="1" err="1"/>
              <a:t>solutions</a:t>
            </a:r>
            <a:r>
              <a:rPr lang="nb-NO" i="1"/>
              <a:t>.</a:t>
            </a:r>
            <a:endParaRPr lang="nb-NO"/>
          </a:p>
          <a:p>
            <a:endParaRPr lang="nb-NO"/>
          </a:p>
          <a:p>
            <a:endParaRPr lang="nb-NO"/>
          </a:p>
          <a:p>
            <a:endParaRPr lang="nb-NO"/>
          </a:p>
          <a:p>
            <a:endParaRPr lang="nb-NO"/>
          </a:p>
          <a:p>
            <a:endParaRPr lang="en-US"/>
          </a:p>
        </p:txBody>
      </p:sp>
      <p:sp>
        <p:nvSpPr>
          <p:cNvPr id="6" name="Rectangle 5">
            <a:extLst>
              <a:ext uri="{FF2B5EF4-FFF2-40B4-BE49-F238E27FC236}">
                <a16:creationId xmlns:a16="http://schemas.microsoft.com/office/drawing/2014/main" id="{35D7DA79-E2DD-4B3E-94E2-C53A63AEB174}"/>
              </a:ext>
            </a:extLst>
          </p:cNvPr>
          <p:cNvSpPr/>
          <p:nvPr/>
        </p:nvSpPr>
        <p:spPr>
          <a:xfrm>
            <a:off x="7405471" y="4267234"/>
            <a:ext cx="2892857" cy="1272706"/>
          </a:xfrm>
          <a:prstGeom prst="rect">
            <a:avLst/>
          </a:prstGeom>
          <a:solidFill>
            <a:srgbClr val="CB7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BUY customers </a:t>
            </a:r>
            <a:br>
              <a:rPr lang="nb-NO" sz="2000"/>
            </a:br>
            <a:r>
              <a:rPr lang="nb-NO" sz="2000"/>
              <a:t>on SuperOffice 8</a:t>
            </a:r>
            <a:endParaRPr lang="en-US" sz="2000"/>
          </a:p>
        </p:txBody>
      </p:sp>
      <p:grpSp>
        <p:nvGrpSpPr>
          <p:cNvPr id="42" name="Group 41">
            <a:extLst>
              <a:ext uri="{FF2B5EF4-FFF2-40B4-BE49-F238E27FC236}">
                <a16:creationId xmlns:a16="http://schemas.microsoft.com/office/drawing/2014/main" id="{AE2B48C2-B2FA-4977-8030-33EC932FC696}"/>
              </a:ext>
            </a:extLst>
          </p:cNvPr>
          <p:cNvGrpSpPr/>
          <p:nvPr/>
        </p:nvGrpSpPr>
        <p:grpSpPr>
          <a:xfrm>
            <a:off x="5330004" y="1207932"/>
            <a:ext cx="3377767" cy="2301747"/>
            <a:chOff x="7904274" y="2675200"/>
            <a:chExt cx="3377767" cy="2301747"/>
          </a:xfrm>
        </p:grpSpPr>
        <p:pic>
          <p:nvPicPr>
            <p:cNvPr id="41" name="Picture 40">
              <a:extLst>
                <a:ext uri="{FF2B5EF4-FFF2-40B4-BE49-F238E27FC236}">
                  <a16:creationId xmlns:a16="http://schemas.microsoft.com/office/drawing/2014/main" id="{2B374003-5736-43E4-A9B5-F43A6EEFF145}"/>
                </a:ext>
              </a:extLst>
            </p:cNvPr>
            <p:cNvPicPr>
              <a:picLocks noChangeAspect="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904274" y="2675200"/>
              <a:ext cx="3377767" cy="2301747"/>
            </a:xfrm>
            <a:prstGeom prst="rect">
              <a:avLst/>
            </a:prstGeom>
          </p:spPr>
        </p:pic>
        <p:sp>
          <p:nvSpPr>
            <p:cNvPr id="10" name="Rectangle 9">
              <a:extLst>
                <a:ext uri="{FF2B5EF4-FFF2-40B4-BE49-F238E27FC236}">
                  <a16:creationId xmlns:a16="http://schemas.microsoft.com/office/drawing/2014/main" id="{39BEC9FA-B002-4CD0-A96B-FB525674FAEE}"/>
                </a:ext>
              </a:extLst>
            </p:cNvPr>
            <p:cNvSpPr/>
            <p:nvPr/>
          </p:nvSpPr>
          <p:spPr>
            <a:xfrm>
              <a:off x="8568253" y="3597297"/>
              <a:ext cx="2320326" cy="1272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bg1"/>
                  </a:solidFill>
                </a:rPr>
                <a:t>SuperOffice Cloud</a:t>
              </a:r>
            </a:p>
            <a:p>
              <a:pPr algn="ctr"/>
              <a:r>
                <a:rPr lang="nb-NO">
                  <a:solidFill>
                    <a:schemeClr val="bg1"/>
                  </a:solidFill>
                </a:rPr>
                <a:t>SuperOffice 10</a:t>
              </a:r>
              <a:endParaRPr lang="en-US">
                <a:solidFill>
                  <a:schemeClr val="bg1"/>
                </a:solidFill>
              </a:endParaRPr>
            </a:p>
          </p:txBody>
        </p:sp>
      </p:grpSp>
      <p:sp>
        <p:nvSpPr>
          <p:cNvPr id="48" name="Arrow: Bent-Up 47">
            <a:extLst>
              <a:ext uri="{FF2B5EF4-FFF2-40B4-BE49-F238E27FC236}">
                <a16:creationId xmlns:a16="http://schemas.microsoft.com/office/drawing/2014/main" id="{FE517556-D6CF-4674-B1ED-091BD5087136}"/>
              </a:ext>
            </a:extLst>
          </p:cNvPr>
          <p:cNvSpPr/>
          <p:nvPr/>
        </p:nvSpPr>
        <p:spPr>
          <a:xfrm flipH="1">
            <a:off x="6832613" y="3299309"/>
            <a:ext cx="574857" cy="1669147"/>
          </a:xfrm>
          <a:prstGeom prst="bentUpArrow">
            <a:avLst/>
          </a:prstGeom>
          <a:solidFill>
            <a:srgbClr val="CB7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4277D25-F0DC-4F13-9CAA-FD96E4AF3801}"/>
              </a:ext>
            </a:extLst>
          </p:cNvPr>
          <p:cNvSpPr txBox="1"/>
          <p:nvPr/>
        </p:nvSpPr>
        <p:spPr>
          <a:xfrm>
            <a:off x="7331771" y="5611497"/>
            <a:ext cx="248786" cy="369332"/>
          </a:xfrm>
          <a:prstGeom prst="rect">
            <a:avLst/>
          </a:prstGeom>
          <a:noFill/>
        </p:spPr>
        <p:txBody>
          <a:bodyPr wrap="none" rtlCol="0">
            <a:spAutoFit/>
          </a:bodyPr>
          <a:lstStyle/>
          <a:p>
            <a:r>
              <a:rPr lang="nb-NO"/>
              <a:t> </a:t>
            </a:r>
            <a:endParaRPr lang="en-US"/>
          </a:p>
        </p:txBody>
      </p:sp>
    </p:spTree>
    <p:extLst>
      <p:ext uri="{BB962C8B-B14F-4D97-AF65-F5344CB8AC3E}">
        <p14:creationId xmlns:p14="http://schemas.microsoft.com/office/powerpoint/2010/main" val="1783158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89D7BC-2F48-4DC4-B336-5CBCF5C18208}"/>
              </a:ext>
            </a:extLst>
          </p:cNvPr>
          <p:cNvSpPr>
            <a:spLocks noGrp="1"/>
          </p:cNvSpPr>
          <p:nvPr>
            <p:ph type="title"/>
          </p:nvPr>
        </p:nvSpPr>
        <p:spPr/>
        <p:txBody>
          <a:bodyPr>
            <a:normAutofit fontScale="90000"/>
          </a:bodyPr>
          <a:lstStyle/>
          <a:p>
            <a:r>
              <a:rPr lang="nb-NO" err="1"/>
              <a:t>Let’s</a:t>
            </a:r>
            <a:r>
              <a:rPr lang="nb-NO"/>
              <a:t> just </a:t>
            </a:r>
            <a:r>
              <a:rPr lang="nb-NO" err="1"/>
              <a:t>quickly</a:t>
            </a:r>
            <a:r>
              <a:rPr lang="nb-NO"/>
              <a:t> </a:t>
            </a:r>
            <a:r>
              <a:rPr lang="nb-NO" err="1"/>
              <a:t>remind</a:t>
            </a:r>
            <a:r>
              <a:rPr lang="nb-NO"/>
              <a:t> </a:t>
            </a:r>
            <a:r>
              <a:rPr lang="nb-NO" err="1"/>
              <a:t>ourselves</a:t>
            </a:r>
            <a:r>
              <a:rPr lang="nb-NO"/>
              <a:t> </a:t>
            </a:r>
            <a:r>
              <a:rPr lang="nb-NO" err="1"/>
              <a:t>of</a:t>
            </a:r>
            <a:r>
              <a:rPr lang="nb-NO"/>
              <a:t> </a:t>
            </a:r>
            <a:r>
              <a:rPr lang="nb-NO" err="1"/>
              <a:t>how</a:t>
            </a:r>
            <a:r>
              <a:rPr lang="nb-NO"/>
              <a:t> </a:t>
            </a:r>
            <a:r>
              <a:rPr lang="nb-NO" err="1"/>
              <a:t>strong</a:t>
            </a:r>
            <a:r>
              <a:rPr lang="nb-NO"/>
              <a:t> </a:t>
            </a:r>
            <a:r>
              <a:rPr lang="nb-NO" err="1"/>
              <a:t>our</a:t>
            </a:r>
            <a:r>
              <a:rPr lang="nb-NO"/>
              <a:t> Cloud </a:t>
            </a:r>
            <a:r>
              <a:rPr lang="nb-NO" err="1"/>
              <a:t>offering</a:t>
            </a:r>
            <a:r>
              <a:rPr lang="nb-NO"/>
              <a:t> is.. </a:t>
            </a:r>
            <a:endParaRPr lang="en-US"/>
          </a:p>
        </p:txBody>
      </p:sp>
      <p:sp>
        <p:nvSpPr>
          <p:cNvPr id="6" name="Text Placeholder 5">
            <a:extLst>
              <a:ext uri="{FF2B5EF4-FFF2-40B4-BE49-F238E27FC236}">
                <a16:creationId xmlns:a16="http://schemas.microsoft.com/office/drawing/2014/main" id="{3A44E29F-6DD4-47E5-82CC-12114C1D5267}"/>
              </a:ext>
            </a:extLst>
          </p:cNvPr>
          <p:cNvSpPr>
            <a:spLocks noGrp="1"/>
          </p:cNvSpPr>
          <p:nvPr>
            <p:ph type="body" sz="half" idx="2"/>
          </p:nvPr>
        </p:nvSpPr>
        <p:spPr/>
        <p:txBody>
          <a:bodyPr/>
          <a:lstStyle/>
          <a:p>
            <a:r>
              <a:rPr lang="nb-NO"/>
              <a:t>Migration </a:t>
            </a:r>
            <a:r>
              <a:rPr lang="nb-NO" err="1"/>
              <a:t>Offering</a:t>
            </a:r>
            <a:endParaRPr lang="nb-NO"/>
          </a:p>
          <a:p>
            <a:r>
              <a:rPr lang="nb-NO"/>
              <a:t>The Benefits </a:t>
            </a:r>
            <a:r>
              <a:rPr lang="nb-NO" err="1"/>
              <a:t>of</a:t>
            </a:r>
            <a:r>
              <a:rPr lang="nb-NO"/>
              <a:t> </a:t>
            </a:r>
            <a:r>
              <a:rPr lang="nb-NO" err="1"/>
              <a:t>the</a:t>
            </a:r>
            <a:r>
              <a:rPr lang="nb-NO"/>
              <a:t> Cloud</a:t>
            </a:r>
          </a:p>
          <a:p>
            <a:r>
              <a:rPr lang="nb-NO"/>
              <a:t>The </a:t>
            </a:r>
            <a:r>
              <a:rPr lang="nb-NO" err="1"/>
              <a:t>differences</a:t>
            </a:r>
            <a:r>
              <a:rPr lang="nb-NO"/>
              <a:t> </a:t>
            </a:r>
            <a:r>
              <a:rPr lang="nb-NO" err="1"/>
              <a:t>between</a:t>
            </a:r>
            <a:r>
              <a:rPr lang="nb-NO"/>
              <a:t> </a:t>
            </a:r>
            <a:r>
              <a:rPr lang="nb-NO" err="1"/>
              <a:t>our</a:t>
            </a:r>
            <a:r>
              <a:rPr lang="nb-NO"/>
              <a:t> </a:t>
            </a:r>
            <a:r>
              <a:rPr lang="nb-NO" err="1"/>
              <a:t>onsite</a:t>
            </a:r>
            <a:r>
              <a:rPr lang="nb-NO"/>
              <a:t> and </a:t>
            </a:r>
            <a:r>
              <a:rPr lang="nb-NO" err="1"/>
              <a:t>cloud</a:t>
            </a:r>
            <a:r>
              <a:rPr lang="nb-NO"/>
              <a:t> </a:t>
            </a:r>
            <a:r>
              <a:rPr lang="nb-NO" err="1"/>
              <a:t>products</a:t>
            </a:r>
            <a:endParaRPr lang="en-US"/>
          </a:p>
        </p:txBody>
      </p:sp>
    </p:spTree>
    <p:extLst>
      <p:ext uri="{BB962C8B-B14F-4D97-AF65-F5344CB8AC3E}">
        <p14:creationId xmlns:p14="http://schemas.microsoft.com/office/powerpoint/2010/main" val="2207014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A3CB-E334-4B5B-8EBC-4DC1F6D3EF2F}"/>
              </a:ext>
            </a:extLst>
          </p:cNvPr>
          <p:cNvSpPr>
            <a:spLocks noGrp="1"/>
          </p:cNvSpPr>
          <p:nvPr>
            <p:ph type="title"/>
          </p:nvPr>
        </p:nvSpPr>
        <p:spPr/>
        <p:txBody>
          <a:bodyPr>
            <a:normAutofit fontScale="90000"/>
          </a:bodyPr>
          <a:lstStyle/>
          <a:p>
            <a:r>
              <a:rPr lang="nb-NO"/>
              <a:t>SuperOffice Migration </a:t>
            </a:r>
            <a:r>
              <a:rPr lang="nb-NO" err="1"/>
              <a:t>Offering</a:t>
            </a:r>
            <a:endParaRPr lang="en-US"/>
          </a:p>
        </p:txBody>
      </p:sp>
      <p:sp>
        <p:nvSpPr>
          <p:cNvPr id="5" name="Text Placeholder 4">
            <a:extLst>
              <a:ext uri="{FF2B5EF4-FFF2-40B4-BE49-F238E27FC236}">
                <a16:creationId xmlns:a16="http://schemas.microsoft.com/office/drawing/2014/main" id="{EC2DAD2F-A45F-4189-A2BC-AA19A474153E}"/>
              </a:ext>
            </a:extLst>
          </p:cNvPr>
          <p:cNvSpPr>
            <a:spLocks noGrp="1"/>
          </p:cNvSpPr>
          <p:nvPr>
            <p:ph type="body" sz="half" idx="2"/>
          </p:nvPr>
        </p:nvSpPr>
        <p:spPr>
          <a:xfrm>
            <a:off x="839788" y="2510725"/>
            <a:ext cx="3932237" cy="1079884"/>
          </a:xfrm>
        </p:spPr>
        <p:txBody>
          <a:bodyPr/>
          <a:lstStyle/>
          <a:p>
            <a:r>
              <a:rPr lang="nb-NO" err="1"/>
              <a:t>Strongest</a:t>
            </a:r>
            <a:r>
              <a:rPr lang="nb-NO"/>
              <a:t> </a:t>
            </a:r>
            <a:r>
              <a:rPr lang="nb-NO" err="1"/>
              <a:t>there</a:t>
            </a:r>
            <a:r>
              <a:rPr lang="nb-NO"/>
              <a:t> is!</a:t>
            </a:r>
            <a:endParaRPr lang="en-US"/>
          </a:p>
        </p:txBody>
      </p:sp>
      <p:sp>
        <p:nvSpPr>
          <p:cNvPr id="4" name="Content Placeholder 3">
            <a:extLst>
              <a:ext uri="{FF2B5EF4-FFF2-40B4-BE49-F238E27FC236}">
                <a16:creationId xmlns:a16="http://schemas.microsoft.com/office/drawing/2014/main" id="{C1C6EE4F-B682-4F39-A176-DF7F651D534B}"/>
              </a:ext>
            </a:extLst>
          </p:cNvPr>
          <p:cNvSpPr>
            <a:spLocks noGrp="1"/>
          </p:cNvSpPr>
          <p:nvPr>
            <p:ph idx="4294967295"/>
          </p:nvPr>
        </p:nvSpPr>
        <p:spPr>
          <a:xfrm>
            <a:off x="5529263" y="1558635"/>
            <a:ext cx="5892573" cy="3154629"/>
          </a:xfrm>
        </p:spPr>
        <p:txBody>
          <a:bodyPr>
            <a:normAutofit/>
          </a:bodyPr>
          <a:lstStyle/>
          <a:p>
            <a:pPr marL="285750" indent="-285750">
              <a:buFont typeface="Arial" panose="020B0604020202020204" pitchFamily="34" charset="0"/>
              <a:buChar char="•"/>
            </a:pPr>
            <a:r>
              <a:rPr lang="nb-NO" sz="1800"/>
              <a:t>No </a:t>
            </a:r>
            <a:r>
              <a:rPr lang="nb-NO" sz="1800" err="1"/>
              <a:t>cost</a:t>
            </a:r>
            <a:r>
              <a:rPr lang="nb-NO" sz="1800"/>
              <a:t> for </a:t>
            </a:r>
            <a:r>
              <a:rPr lang="nb-NO" sz="1800" err="1"/>
              <a:t>any</a:t>
            </a:r>
            <a:r>
              <a:rPr lang="nb-NO" sz="1800"/>
              <a:t> </a:t>
            </a:r>
            <a:r>
              <a:rPr lang="nb-NO" sz="1800" err="1"/>
              <a:t>migration</a:t>
            </a:r>
            <a:r>
              <a:rPr lang="nb-NO" sz="1800"/>
              <a:t> </a:t>
            </a:r>
            <a:r>
              <a:rPr lang="nb-NO" sz="1800" err="1"/>
              <a:t>technology</a:t>
            </a:r>
            <a:r>
              <a:rPr lang="nb-NO" sz="1800"/>
              <a:t> or </a:t>
            </a:r>
            <a:r>
              <a:rPr lang="nb-NO" sz="1800" err="1"/>
              <a:t>migration</a:t>
            </a:r>
            <a:r>
              <a:rPr lang="nb-NO" sz="1800"/>
              <a:t> software. (Consulting is a </a:t>
            </a:r>
            <a:r>
              <a:rPr lang="nb-NO" sz="1800" err="1"/>
              <a:t>payable</a:t>
            </a:r>
            <a:r>
              <a:rPr lang="nb-NO" sz="1800"/>
              <a:t> service).</a:t>
            </a:r>
          </a:p>
          <a:p>
            <a:pPr marL="285750" indent="-285750">
              <a:buFont typeface="Arial" panose="020B0604020202020204" pitchFamily="34" charset="0"/>
              <a:buChar char="•"/>
            </a:pPr>
            <a:r>
              <a:rPr lang="nb-NO" sz="1800"/>
              <a:t>Migration-</a:t>
            </a:r>
            <a:r>
              <a:rPr lang="nb-NO" sz="1800" err="1"/>
              <a:t>process</a:t>
            </a:r>
            <a:r>
              <a:rPr lang="nb-NO" sz="1800"/>
              <a:t> is </a:t>
            </a:r>
            <a:r>
              <a:rPr lang="nb-NO" sz="1800" err="1"/>
              <a:t>fully</a:t>
            </a:r>
            <a:r>
              <a:rPr lang="nb-NO" sz="1800"/>
              <a:t> </a:t>
            </a:r>
            <a:r>
              <a:rPr lang="nb-NO" sz="1800" err="1"/>
              <a:t>automated</a:t>
            </a:r>
            <a:r>
              <a:rPr lang="nb-NO" sz="1800"/>
              <a:t> and fast.</a:t>
            </a:r>
          </a:p>
          <a:p>
            <a:pPr marL="285750" indent="-285750">
              <a:buFont typeface="Arial" panose="020B0604020202020204" pitchFamily="34" charset="0"/>
              <a:buChar char="•"/>
            </a:pPr>
            <a:r>
              <a:rPr lang="nb-NO" sz="1800"/>
              <a:t>The </a:t>
            </a:r>
            <a:r>
              <a:rPr lang="nb-NO" sz="1800" err="1"/>
              <a:t>application</a:t>
            </a:r>
            <a:r>
              <a:rPr lang="nb-NO" sz="1800"/>
              <a:t> offers </a:t>
            </a:r>
            <a:r>
              <a:rPr lang="nb-NO" sz="1800" err="1"/>
              <a:t>the</a:t>
            </a:r>
            <a:r>
              <a:rPr lang="nb-NO" sz="1800"/>
              <a:t> same </a:t>
            </a:r>
            <a:r>
              <a:rPr lang="nb-NO" sz="1800" err="1"/>
              <a:t>user</a:t>
            </a:r>
            <a:r>
              <a:rPr lang="nb-NO" sz="1800"/>
              <a:t> </a:t>
            </a:r>
            <a:r>
              <a:rPr lang="nb-NO" sz="1800" err="1"/>
              <a:t>experience</a:t>
            </a:r>
            <a:r>
              <a:rPr lang="nb-NO" sz="1800"/>
              <a:t>, </a:t>
            </a:r>
            <a:br>
              <a:rPr lang="nb-NO" sz="1800"/>
            </a:br>
            <a:r>
              <a:rPr lang="nb-NO" sz="1800" err="1"/>
              <a:t>the</a:t>
            </a:r>
            <a:r>
              <a:rPr lang="nb-NO" sz="1800"/>
              <a:t> same UI and </a:t>
            </a:r>
            <a:r>
              <a:rPr lang="nb-NO" sz="1800" err="1"/>
              <a:t>features</a:t>
            </a:r>
            <a:r>
              <a:rPr lang="nb-NO" sz="1800"/>
              <a:t>. It is </a:t>
            </a:r>
            <a:r>
              <a:rPr lang="nb-NO" sz="1800" err="1"/>
              <a:t>the</a:t>
            </a:r>
            <a:r>
              <a:rPr lang="nb-NO" sz="1800"/>
              <a:t> same app!</a:t>
            </a:r>
          </a:p>
          <a:p>
            <a:pPr marL="285750" indent="-285750">
              <a:buFont typeface="Arial" panose="020B0604020202020204" pitchFamily="34" charset="0"/>
              <a:buChar char="•"/>
            </a:pPr>
            <a:r>
              <a:rPr lang="nb-NO" sz="1800"/>
              <a:t>No </a:t>
            </a:r>
            <a:r>
              <a:rPr lang="nb-NO" sz="1800" err="1"/>
              <a:t>need</a:t>
            </a:r>
            <a:r>
              <a:rPr lang="nb-NO" sz="1800"/>
              <a:t> for </a:t>
            </a:r>
            <a:r>
              <a:rPr lang="nb-NO" sz="1800" err="1"/>
              <a:t>user</a:t>
            </a:r>
            <a:r>
              <a:rPr lang="nb-NO" sz="1800"/>
              <a:t> training</a:t>
            </a:r>
          </a:p>
          <a:p>
            <a:pPr marL="285750" indent="-285750">
              <a:buFont typeface="Arial" panose="020B0604020202020204" pitchFamily="34" charset="0"/>
              <a:buChar char="•"/>
            </a:pPr>
            <a:r>
              <a:rPr lang="en-US" sz="1800"/>
              <a:t>Database content and structure are migrated as an identical twin. No change..</a:t>
            </a:r>
          </a:p>
          <a:p>
            <a:pPr marL="285750" indent="-285750">
              <a:buFont typeface="Arial" panose="020B0604020202020204" pitchFamily="34" charset="0"/>
              <a:buChar char="•"/>
            </a:pPr>
            <a:endParaRPr lang="en-US" sz="1800"/>
          </a:p>
        </p:txBody>
      </p:sp>
      <p:sp>
        <p:nvSpPr>
          <p:cNvPr id="6" name="Rectangle 5">
            <a:extLst>
              <a:ext uri="{FF2B5EF4-FFF2-40B4-BE49-F238E27FC236}">
                <a16:creationId xmlns:a16="http://schemas.microsoft.com/office/drawing/2014/main" id="{E0D38A79-C7CE-46A7-9A0C-8738CF9DC67D}"/>
              </a:ext>
            </a:extLst>
          </p:cNvPr>
          <p:cNvSpPr/>
          <p:nvPr/>
        </p:nvSpPr>
        <p:spPr>
          <a:xfrm>
            <a:off x="381533" y="5377913"/>
            <a:ext cx="4834703" cy="1079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Use</a:t>
            </a:r>
            <a:r>
              <a:rPr lang="nb-NO"/>
              <a:t> </a:t>
            </a:r>
            <a:r>
              <a:rPr lang="nb-NO" err="1"/>
              <a:t>our</a:t>
            </a:r>
            <a:r>
              <a:rPr lang="nb-NO"/>
              <a:t> material </a:t>
            </a:r>
            <a:r>
              <a:rPr lang="nb-NO" err="1"/>
              <a:t>on</a:t>
            </a:r>
            <a:r>
              <a:rPr lang="nb-NO"/>
              <a:t> </a:t>
            </a:r>
            <a:r>
              <a:rPr lang="nb-NO" err="1"/>
              <a:t>the</a:t>
            </a:r>
            <a:r>
              <a:rPr lang="nb-NO"/>
              <a:t> Parliament:</a:t>
            </a:r>
          </a:p>
          <a:p>
            <a:pPr algn="ctr"/>
            <a:endParaRPr lang="nb-NO"/>
          </a:p>
          <a:p>
            <a:pPr algn="ctr"/>
            <a:r>
              <a:rPr lang="nb-NO" b="1"/>
              <a:t>Cloud Migration </a:t>
            </a:r>
            <a:r>
              <a:rPr lang="nb-NO" b="1" err="1"/>
              <a:t>Campaign</a:t>
            </a:r>
            <a:r>
              <a:rPr lang="nb-NO" b="1"/>
              <a:t> – </a:t>
            </a:r>
            <a:r>
              <a:rPr lang="nb-NO" b="1" err="1"/>
              <a:t>Launch</a:t>
            </a:r>
            <a:r>
              <a:rPr lang="nb-NO" b="1"/>
              <a:t> Kit</a:t>
            </a:r>
            <a:endParaRPr lang="en-US" b="1"/>
          </a:p>
        </p:txBody>
      </p:sp>
      <p:sp>
        <p:nvSpPr>
          <p:cNvPr id="9" name="TextBox 8">
            <a:extLst>
              <a:ext uri="{FF2B5EF4-FFF2-40B4-BE49-F238E27FC236}">
                <a16:creationId xmlns:a16="http://schemas.microsoft.com/office/drawing/2014/main" id="{B1DCDFAE-0AA9-4864-A9A9-B71B723FB83A}"/>
              </a:ext>
            </a:extLst>
          </p:cNvPr>
          <p:cNvSpPr txBox="1"/>
          <p:nvPr/>
        </p:nvSpPr>
        <p:spPr>
          <a:xfrm>
            <a:off x="839788" y="3075721"/>
            <a:ext cx="3932237" cy="1384995"/>
          </a:xfrm>
          <a:prstGeom prst="rect">
            <a:avLst/>
          </a:prstGeom>
          <a:noFill/>
        </p:spPr>
        <p:txBody>
          <a:bodyPr wrap="square">
            <a:spAutoFit/>
          </a:bodyPr>
          <a:lstStyle/>
          <a:p>
            <a:r>
              <a:rPr lang="nb-NO" sz="1400"/>
              <a:t>For </a:t>
            </a:r>
            <a:r>
              <a:rPr lang="nb-NO" sz="1400" err="1"/>
              <a:t>years</a:t>
            </a:r>
            <a:r>
              <a:rPr lang="nb-NO" sz="1400"/>
              <a:t> </a:t>
            </a:r>
            <a:r>
              <a:rPr lang="nb-NO" sz="1400" err="1"/>
              <a:t>we</a:t>
            </a:r>
            <a:r>
              <a:rPr lang="nb-NO" sz="1400"/>
              <a:t> have </a:t>
            </a:r>
            <a:r>
              <a:rPr lang="nb-NO" sz="1400" err="1"/>
              <a:t>been</a:t>
            </a:r>
            <a:r>
              <a:rPr lang="nb-NO" sz="1400"/>
              <a:t> paving </a:t>
            </a:r>
            <a:r>
              <a:rPr lang="nb-NO" sz="1400" err="1"/>
              <a:t>clear</a:t>
            </a:r>
            <a:r>
              <a:rPr lang="nb-NO" sz="1400"/>
              <a:t> </a:t>
            </a:r>
            <a:r>
              <a:rPr lang="nb-NO" sz="1400" err="1"/>
              <a:t>migration</a:t>
            </a:r>
            <a:r>
              <a:rPr lang="nb-NO" sz="1400"/>
              <a:t> </a:t>
            </a:r>
            <a:r>
              <a:rPr lang="nb-NO" sz="1400" err="1"/>
              <a:t>roads</a:t>
            </a:r>
            <a:r>
              <a:rPr lang="nb-NO" sz="1400"/>
              <a:t> and </a:t>
            </a:r>
            <a:r>
              <a:rPr lang="nb-NO" sz="1400" err="1"/>
              <a:t>laying</a:t>
            </a:r>
            <a:r>
              <a:rPr lang="nb-NO" sz="1400"/>
              <a:t> </a:t>
            </a:r>
            <a:r>
              <a:rPr lang="nb-NO" sz="1400" err="1"/>
              <a:t>out</a:t>
            </a:r>
            <a:r>
              <a:rPr lang="nb-NO" sz="1400"/>
              <a:t> red </a:t>
            </a:r>
            <a:r>
              <a:rPr lang="nb-NO" sz="1400" err="1"/>
              <a:t>carpets</a:t>
            </a:r>
            <a:r>
              <a:rPr lang="nb-NO" sz="1400"/>
              <a:t> to </a:t>
            </a:r>
            <a:r>
              <a:rPr lang="nb-NO" sz="1400" err="1"/>
              <a:t>the</a:t>
            </a:r>
            <a:r>
              <a:rPr lang="nb-NO" sz="1400"/>
              <a:t> </a:t>
            </a:r>
            <a:r>
              <a:rPr lang="nb-NO" sz="1400" err="1"/>
              <a:t>cloud</a:t>
            </a:r>
            <a:r>
              <a:rPr lang="nb-NO" sz="1400"/>
              <a:t> for all </a:t>
            </a:r>
            <a:r>
              <a:rPr lang="nb-NO" sz="1400" err="1"/>
              <a:t>our</a:t>
            </a:r>
            <a:r>
              <a:rPr lang="nb-NO" sz="1400"/>
              <a:t> </a:t>
            </a:r>
            <a:r>
              <a:rPr lang="nb-NO" sz="1400" err="1"/>
              <a:t>customers</a:t>
            </a:r>
            <a:r>
              <a:rPr lang="nb-NO" sz="1400"/>
              <a:t>. </a:t>
            </a:r>
            <a:br>
              <a:rPr lang="nb-NO" sz="1400"/>
            </a:br>
            <a:br>
              <a:rPr lang="nb-NO" sz="1400"/>
            </a:br>
            <a:r>
              <a:rPr lang="nb-NO" sz="1400" err="1"/>
              <a:t>Almost</a:t>
            </a:r>
            <a:r>
              <a:rPr lang="nb-NO" sz="1400"/>
              <a:t> 2.000 </a:t>
            </a:r>
            <a:r>
              <a:rPr lang="nb-NO" sz="1400" err="1"/>
              <a:t>customers</a:t>
            </a:r>
            <a:r>
              <a:rPr lang="nb-NO" sz="1400"/>
              <a:t> have </a:t>
            </a:r>
            <a:r>
              <a:rPr lang="nb-NO" sz="1400" err="1"/>
              <a:t>chosen</a:t>
            </a:r>
            <a:r>
              <a:rPr lang="nb-NO" sz="1400"/>
              <a:t> to </a:t>
            </a:r>
            <a:r>
              <a:rPr lang="nb-NO" sz="1400" err="1"/>
              <a:t>migrate</a:t>
            </a:r>
            <a:r>
              <a:rPr lang="nb-NO" sz="1400"/>
              <a:t> from on-</a:t>
            </a:r>
            <a:r>
              <a:rPr lang="nb-NO" sz="1400" err="1"/>
              <a:t>premise</a:t>
            </a:r>
            <a:r>
              <a:rPr lang="nb-NO" sz="1400"/>
              <a:t> to </a:t>
            </a:r>
            <a:r>
              <a:rPr lang="nb-NO" sz="1400" err="1"/>
              <a:t>cloud</a:t>
            </a:r>
            <a:r>
              <a:rPr lang="nb-NO" sz="1400"/>
              <a:t> </a:t>
            </a:r>
            <a:r>
              <a:rPr lang="nb-NO" sz="1400" err="1"/>
              <a:t>since</a:t>
            </a:r>
            <a:r>
              <a:rPr lang="nb-NO" sz="1400"/>
              <a:t> 2016.</a:t>
            </a:r>
            <a:endParaRPr lang="en-US" sz="1400"/>
          </a:p>
        </p:txBody>
      </p:sp>
    </p:spTree>
    <p:extLst>
      <p:ext uri="{BB962C8B-B14F-4D97-AF65-F5344CB8AC3E}">
        <p14:creationId xmlns:p14="http://schemas.microsoft.com/office/powerpoint/2010/main" val="19374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1830-C315-418F-9D8E-72B87162CE5C}"/>
              </a:ext>
            </a:extLst>
          </p:cNvPr>
          <p:cNvSpPr>
            <a:spLocks noGrp="1"/>
          </p:cNvSpPr>
          <p:nvPr>
            <p:ph type="title"/>
          </p:nvPr>
        </p:nvSpPr>
        <p:spPr/>
        <p:txBody>
          <a:bodyPr/>
          <a:lstStyle/>
          <a:p>
            <a:r>
              <a:rPr lang="nb-NO"/>
              <a:t>Cloud Benefits</a:t>
            </a:r>
            <a:endParaRPr lang="en-US"/>
          </a:p>
        </p:txBody>
      </p:sp>
      <p:sp>
        <p:nvSpPr>
          <p:cNvPr id="4" name="Text Placeholder 3">
            <a:extLst>
              <a:ext uri="{FF2B5EF4-FFF2-40B4-BE49-F238E27FC236}">
                <a16:creationId xmlns:a16="http://schemas.microsoft.com/office/drawing/2014/main" id="{3143A7F9-258C-4100-BEF6-6C576EDBD499}"/>
              </a:ext>
            </a:extLst>
          </p:cNvPr>
          <p:cNvSpPr>
            <a:spLocks noGrp="1"/>
          </p:cNvSpPr>
          <p:nvPr>
            <p:ph type="body" sz="half" idx="2"/>
          </p:nvPr>
        </p:nvSpPr>
        <p:spPr/>
        <p:txBody>
          <a:bodyPr/>
          <a:lstStyle/>
          <a:p>
            <a:r>
              <a:rPr lang="nb-NO"/>
              <a:t>The </a:t>
            </a:r>
            <a:r>
              <a:rPr lang="nb-NO" err="1"/>
              <a:t>core</a:t>
            </a:r>
            <a:r>
              <a:rPr lang="nb-NO"/>
              <a:t> elements..</a:t>
            </a:r>
            <a:endParaRPr lang="en-US"/>
          </a:p>
        </p:txBody>
      </p:sp>
      <p:sp>
        <p:nvSpPr>
          <p:cNvPr id="3" name="Content Placeholder 2">
            <a:extLst>
              <a:ext uri="{FF2B5EF4-FFF2-40B4-BE49-F238E27FC236}">
                <a16:creationId xmlns:a16="http://schemas.microsoft.com/office/drawing/2014/main" id="{45B5B026-5704-4C2C-B631-045C3F1EEB58}"/>
              </a:ext>
            </a:extLst>
          </p:cNvPr>
          <p:cNvSpPr>
            <a:spLocks noGrp="1"/>
          </p:cNvSpPr>
          <p:nvPr>
            <p:ph idx="4294967295"/>
          </p:nvPr>
        </p:nvSpPr>
        <p:spPr>
          <a:xfrm>
            <a:off x="5529263" y="1514890"/>
            <a:ext cx="5892572" cy="2651457"/>
          </a:xfrm>
        </p:spPr>
        <p:txBody>
          <a:bodyPr>
            <a:normAutofit/>
          </a:bodyPr>
          <a:lstStyle/>
          <a:p>
            <a:pPr marL="342900" indent="-342900">
              <a:buFont typeface="+mj-lt"/>
              <a:buAutoNum type="arabicPeriod"/>
            </a:pPr>
            <a:r>
              <a:rPr lang="nb-NO" sz="1600"/>
              <a:t>Complete hosting – </a:t>
            </a:r>
            <a:r>
              <a:rPr lang="nb-NO" sz="1600" err="1"/>
              <a:t>no</a:t>
            </a:r>
            <a:r>
              <a:rPr lang="nb-NO" sz="1600"/>
              <a:t> </a:t>
            </a:r>
            <a:r>
              <a:rPr lang="nb-NO" sz="1600" err="1"/>
              <a:t>need</a:t>
            </a:r>
            <a:r>
              <a:rPr lang="nb-NO" sz="1600"/>
              <a:t> for </a:t>
            </a:r>
            <a:r>
              <a:rPr lang="nb-NO" sz="1600" err="1"/>
              <a:t>inhouse</a:t>
            </a:r>
            <a:r>
              <a:rPr lang="nb-NO" sz="1600"/>
              <a:t> servers or </a:t>
            </a:r>
            <a:r>
              <a:rPr lang="nb-NO" sz="1600" err="1"/>
              <a:t>infrastructure</a:t>
            </a:r>
            <a:r>
              <a:rPr lang="nb-NO" sz="1600"/>
              <a:t> </a:t>
            </a:r>
            <a:r>
              <a:rPr lang="nb-NO" sz="1600" err="1"/>
              <a:t>related</a:t>
            </a:r>
            <a:r>
              <a:rPr lang="nb-NO" sz="1600"/>
              <a:t> to CRM</a:t>
            </a:r>
          </a:p>
          <a:p>
            <a:pPr marL="342900" indent="-342900">
              <a:buFont typeface="+mj-lt"/>
              <a:buAutoNum type="arabicPeriod"/>
            </a:pPr>
            <a:r>
              <a:rPr lang="nb-NO" sz="1600"/>
              <a:t>Automatic </a:t>
            </a:r>
            <a:r>
              <a:rPr lang="nb-NO" sz="1600" err="1"/>
              <a:t>upgrade</a:t>
            </a:r>
            <a:r>
              <a:rPr lang="nb-NO" sz="1600"/>
              <a:t> </a:t>
            </a:r>
            <a:r>
              <a:rPr lang="nb-NO" sz="1600" err="1"/>
              <a:t>of</a:t>
            </a:r>
            <a:r>
              <a:rPr lang="nb-NO" sz="1600"/>
              <a:t> </a:t>
            </a:r>
            <a:r>
              <a:rPr lang="nb-NO" sz="1600" err="1"/>
              <a:t>the</a:t>
            </a:r>
            <a:r>
              <a:rPr lang="nb-NO" sz="1600"/>
              <a:t> software </a:t>
            </a:r>
            <a:r>
              <a:rPr lang="nb-NO" sz="1600" err="1"/>
              <a:t>every</a:t>
            </a:r>
            <a:r>
              <a:rPr lang="nb-NO" sz="1600"/>
              <a:t> 3rd </a:t>
            </a:r>
            <a:r>
              <a:rPr lang="nb-NO" sz="1600" err="1"/>
              <a:t>week</a:t>
            </a:r>
            <a:r>
              <a:rPr lang="nb-NO" sz="1600"/>
              <a:t>.</a:t>
            </a:r>
            <a:br>
              <a:rPr lang="nb-NO" sz="1600"/>
            </a:br>
            <a:r>
              <a:rPr lang="nb-NO" sz="1600"/>
              <a:t>No </a:t>
            </a:r>
            <a:r>
              <a:rPr lang="nb-NO" sz="1600" err="1"/>
              <a:t>cost</a:t>
            </a:r>
            <a:r>
              <a:rPr lang="nb-NO" sz="1600"/>
              <a:t>, </a:t>
            </a:r>
            <a:r>
              <a:rPr lang="nb-NO" sz="1600" err="1"/>
              <a:t>no</a:t>
            </a:r>
            <a:r>
              <a:rPr lang="nb-NO" sz="1600"/>
              <a:t> </a:t>
            </a:r>
            <a:r>
              <a:rPr lang="nb-NO" sz="1600" err="1"/>
              <a:t>hassle</a:t>
            </a:r>
            <a:r>
              <a:rPr lang="nb-NO" sz="1600"/>
              <a:t>, </a:t>
            </a:r>
            <a:r>
              <a:rPr lang="nb-NO" sz="1600" err="1"/>
              <a:t>always</a:t>
            </a:r>
            <a:r>
              <a:rPr lang="nb-NO" sz="1600"/>
              <a:t> </a:t>
            </a:r>
            <a:r>
              <a:rPr lang="nb-NO" sz="1600" err="1"/>
              <a:t>updated</a:t>
            </a:r>
            <a:r>
              <a:rPr lang="nb-NO" sz="1600"/>
              <a:t>.</a:t>
            </a:r>
          </a:p>
          <a:p>
            <a:pPr marL="342900" indent="-342900">
              <a:buFont typeface="+mj-lt"/>
              <a:buAutoNum type="arabicPeriod"/>
            </a:pPr>
            <a:r>
              <a:rPr lang="nb-NO" sz="1600"/>
              <a:t>High </a:t>
            </a:r>
            <a:r>
              <a:rPr lang="nb-NO" sz="1600" err="1"/>
              <a:t>level</a:t>
            </a:r>
            <a:r>
              <a:rPr lang="nb-NO" sz="1600"/>
              <a:t> </a:t>
            </a:r>
            <a:r>
              <a:rPr lang="nb-NO" sz="1600" err="1"/>
              <a:t>of</a:t>
            </a:r>
            <a:r>
              <a:rPr lang="nb-NO" sz="1600"/>
              <a:t> </a:t>
            </a:r>
            <a:r>
              <a:rPr lang="nb-NO" sz="1600" err="1"/>
              <a:t>security</a:t>
            </a:r>
            <a:endParaRPr lang="nb-NO" sz="1600"/>
          </a:p>
          <a:p>
            <a:pPr marL="342900" indent="-342900">
              <a:buFont typeface="+mj-lt"/>
              <a:buAutoNum type="arabicPeriod"/>
            </a:pPr>
            <a:r>
              <a:rPr lang="nb-NO" sz="1600"/>
              <a:t>Open  APIs </a:t>
            </a:r>
            <a:r>
              <a:rPr lang="nb-NO" sz="1600" err="1"/>
              <a:t>available</a:t>
            </a:r>
            <a:r>
              <a:rPr lang="nb-NO" sz="1600"/>
              <a:t> for </a:t>
            </a:r>
            <a:r>
              <a:rPr lang="nb-NO" sz="1600" err="1"/>
              <a:t>custom</a:t>
            </a:r>
            <a:r>
              <a:rPr lang="nb-NO" sz="1600"/>
              <a:t> and standard Apps</a:t>
            </a:r>
          </a:p>
          <a:p>
            <a:pPr marL="342900" indent="-342900">
              <a:buFont typeface="+mj-lt"/>
              <a:buAutoNum type="arabicPeriod"/>
            </a:pPr>
            <a:r>
              <a:rPr lang="nb-NO" sz="1600"/>
              <a:t>Robust, </a:t>
            </a:r>
            <a:r>
              <a:rPr lang="nb-NO" sz="1600" err="1"/>
              <a:t>cost-efficient</a:t>
            </a:r>
            <a:r>
              <a:rPr lang="nb-NO" sz="1600"/>
              <a:t> and </a:t>
            </a:r>
            <a:r>
              <a:rPr lang="nb-NO" sz="1600" err="1"/>
              <a:t>rich</a:t>
            </a:r>
            <a:r>
              <a:rPr lang="nb-NO" sz="1600"/>
              <a:t> </a:t>
            </a:r>
            <a:r>
              <a:rPr lang="nb-NO" sz="1600" err="1"/>
              <a:t>integration</a:t>
            </a:r>
            <a:r>
              <a:rPr lang="nb-NO" sz="1600"/>
              <a:t> </a:t>
            </a:r>
            <a:r>
              <a:rPr lang="nb-NO" sz="1600" err="1"/>
              <a:t>platform</a:t>
            </a:r>
            <a:endParaRPr lang="nb-NO" sz="1600"/>
          </a:p>
          <a:p>
            <a:pPr marL="342900" indent="-342900">
              <a:buFont typeface="+mj-lt"/>
              <a:buAutoNum type="arabicPeriod"/>
            </a:pPr>
            <a:r>
              <a:rPr lang="nb-NO" sz="1600" err="1"/>
              <a:t>Lower</a:t>
            </a:r>
            <a:r>
              <a:rPr lang="nb-NO" sz="1600"/>
              <a:t> </a:t>
            </a:r>
            <a:r>
              <a:rPr lang="nb-NO" sz="1600" err="1"/>
              <a:t>cost</a:t>
            </a:r>
            <a:r>
              <a:rPr lang="nb-NO" sz="1600"/>
              <a:t> </a:t>
            </a:r>
            <a:r>
              <a:rPr lang="nb-NO" sz="1600" err="1"/>
              <a:t>of</a:t>
            </a:r>
            <a:r>
              <a:rPr lang="nb-NO" sz="1600"/>
              <a:t> </a:t>
            </a:r>
            <a:r>
              <a:rPr lang="nb-NO" sz="1600" err="1"/>
              <a:t>ownership</a:t>
            </a:r>
            <a:r>
              <a:rPr lang="nb-NO" sz="1600"/>
              <a:t> &amp; </a:t>
            </a:r>
            <a:r>
              <a:rPr lang="nb-NO" sz="1600" err="1"/>
              <a:t>sustainability</a:t>
            </a:r>
            <a:endParaRPr lang="nb-NO" sz="1600"/>
          </a:p>
        </p:txBody>
      </p:sp>
      <p:sp>
        <p:nvSpPr>
          <p:cNvPr id="5" name="Rectangle 4">
            <a:extLst>
              <a:ext uri="{FF2B5EF4-FFF2-40B4-BE49-F238E27FC236}">
                <a16:creationId xmlns:a16="http://schemas.microsoft.com/office/drawing/2014/main" id="{C2DD99A4-C584-412E-BC17-DECDFE69EE3A}"/>
              </a:ext>
            </a:extLst>
          </p:cNvPr>
          <p:cNvSpPr/>
          <p:nvPr/>
        </p:nvSpPr>
        <p:spPr>
          <a:xfrm>
            <a:off x="325555" y="5929948"/>
            <a:ext cx="7025054" cy="543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t>On-</a:t>
            </a:r>
            <a:r>
              <a:rPr lang="nb-NO" sz="1600" err="1"/>
              <a:t>premise</a:t>
            </a:r>
            <a:r>
              <a:rPr lang="nb-NO" sz="1600"/>
              <a:t> </a:t>
            </a:r>
            <a:r>
              <a:rPr lang="nb-NO" sz="1600" err="1"/>
              <a:t>solutions</a:t>
            </a:r>
            <a:r>
              <a:rPr lang="nb-NO" sz="1600"/>
              <a:t> </a:t>
            </a:r>
            <a:r>
              <a:rPr lang="nb-NO" sz="1600" err="1"/>
              <a:t>will</a:t>
            </a:r>
            <a:r>
              <a:rPr lang="nb-NO" sz="1600"/>
              <a:t> </a:t>
            </a:r>
            <a:r>
              <a:rPr lang="nb-NO" sz="1600" err="1"/>
              <a:t>inevitably</a:t>
            </a:r>
            <a:r>
              <a:rPr lang="nb-NO" sz="1600"/>
              <a:t> </a:t>
            </a:r>
            <a:r>
              <a:rPr lang="nb-NO" sz="1600" err="1"/>
              <a:t>become</a:t>
            </a:r>
            <a:endParaRPr lang="nb-NO" sz="1600"/>
          </a:p>
          <a:p>
            <a:pPr algn="ctr"/>
            <a:r>
              <a:rPr lang="nb-NO" sz="1600" err="1"/>
              <a:t>dramatically</a:t>
            </a:r>
            <a:r>
              <a:rPr lang="nb-NO" sz="1600"/>
              <a:t> more </a:t>
            </a:r>
            <a:r>
              <a:rPr lang="nb-NO" sz="1600" err="1"/>
              <a:t>expensive</a:t>
            </a:r>
            <a:r>
              <a:rPr lang="nb-NO" sz="1600"/>
              <a:t> to </a:t>
            </a:r>
            <a:r>
              <a:rPr lang="nb-NO" sz="1600" err="1"/>
              <a:t>develop</a:t>
            </a:r>
            <a:r>
              <a:rPr lang="nb-NO" sz="1600"/>
              <a:t>, </a:t>
            </a:r>
            <a:r>
              <a:rPr lang="nb-NO" sz="1600" err="1"/>
              <a:t>maintain</a:t>
            </a:r>
            <a:r>
              <a:rPr lang="nb-NO" sz="1600"/>
              <a:t> and </a:t>
            </a:r>
            <a:r>
              <a:rPr lang="nb-NO" sz="1600" err="1"/>
              <a:t>operate</a:t>
            </a:r>
            <a:r>
              <a:rPr lang="nb-NO" sz="1600"/>
              <a:t>.</a:t>
            </a:r>
            <a:endParaRPr lang="en-US" sz="1600"/>
          </a:p>
        </p:txBody>
      </p:sp>
      <p:sp>
        <p:nvSpPr>
          <p:cNvPr id="7" name="Rectangle 6">
            <a:extLst>
              <a:ext uri="{FF2B5EF4-FFF2-40B4-BE49-F238E27FC236}">
                <a16:creationId xmlns:a16="http://schemas.microsoft.com/office/drawing/2014/main" id="{451CAE80-6435-4A6E-B3C3-F42F6C3FA29B}"/>
              </a:ext>
            </a:extLst>
          </p:cNvPr>
          <p:cNvSpPr/>
          <p:nvPr/>
        </p:nvSpPr>
        <p:spPr>
          <a:xfrm>
            <a:off x="325555" y="5258874"/>
            <a:ext cx="7025054" cy="60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t>The software-</a:t>
            </a:r>
            <a:r>
              <a:rPr lang="nb-NO" sz="1600" err="1"/>
              <a:t>industry</a:t>
            </a:r>
            <a:r>
              <a:rPr lang="nb-NO" sz="1600"/>
              <a:t> </a:t>
            </a:r>
            <a:r>
              <a:rPr lang="nb-NO" sz="1600" err="1"/>
              <a:t>are</a:t>
            </a:r>
            <a:r>
              <a:rPr lang="nb-NO" sz="1600"/>
              <a:t> </a:t>
            </a:r>
            <a:r>
              <a:rPr lang="nb-NO" sz="1600" err="1"/>
              <a:t>without</a:t>
            </a:r>
            <a:r>
              <a:rPr lang="nb-NO" sz="1600"/>
              <a:t> </a:t>
            </a:r>
            <a:r>
              <a:rPr lang="nb-NO" sz="1600" err="1"/>
              <a:t>exception</a:t>
            </a:r>
            <a:r>
              <a:rPr lang="nb-NO" sz="1600"/>
              <a:t> </a:t>
            </a:r>
            <a:r>
              <a:rPr lang="nb-NO" sz="1600" err="1"/>
              <a:t>basing</a:t>
            </a:r>
            <a:r>
              <a:rPr lang="nb-NO" sz="1600"/>
              <a:t> </a:t>
            </a:r>
            <a:r>
              <a:rPr lang="nb-NO" sz="1600" err="1"/>
              <a:t>future</a:t>
            </a:r>
            <a:r>
              <a:rPr lang="nb-NO" sz="1600"/>
              <a:t> </a:t>
            </a:r>
            <a:br>
              <a:rPr lang="nb-NO" sz="1600"/>
            </a:br>
            <a:r>
              <a:rPr lang="nb-NO" sz="1600" err="1"/>
              <a:t>innovation</a:t>
            </a:r>
            <a:r>
              <a:rPr lang="nb-NO" sz="1600"/>
              <a:t> </a:t>
            </a:r>
            <a:r>
              <a:rPr lang="nb-NO" sz="1600" err="1"/>
              <a:t>on</a:t>
            </a:r>
            <a:r>
              <a:rPr lang="nb-NO" sz="1600"/>
              <a:t> </a:t>
            </a:r>
            <a:r>
              <a:rPr lang="nb-NO" sz="1600" err="1"/>
              <a:t>the</a:t>
            </a:r>
            <a:r>
              <a:rPr lang="nb-NO" sz="1600"/>
              <a:t> </a:t>
            </a:r>
            <a:r>
              <a:rPr lang="nb-NO" sz="1600" err="1"/>
              <a:t>cloud</a:t>
            </a:r>
            <a:r>
              <a:rPr lang="nb-NO" sz="1600"/>
              <a:t> </a:t>
            </a:r>
            <a:r>
              <a:rPr lang="nb-NO" sz="1600" err="1"/>
              <a:t>infrastructure</a:t>
            </a:r>
            <a:r>
              <a:rPr lang="nb-NO" sz="1600"/>
              <a:t>.</a:t>
            </a:r>
          </a:p>
        </p:txBody>
      </p:sp>
    </p:spTree>
    <p:extLst>
      <p:ext uri="{BB962C8B-B14F-4D97-AF65-F5344CB8AC3E}">
        <p14:creationId xmlns:p14="http://schemas.microsoft.com/office/powerpoint/2010/main" val="40618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AD64-ECC5-4111-9A2D-852781DA7B17}"/>
              </a:ext>
            </a:extLst>
          </p:cNvPr>
          <p:cNvSpPr>
            <a:spLocks noGrp="1"/>
          </p:cNvSpPr>
          <p:nvPr>
            <p:ph type="title"/>
          </p:nvPr>
        </p:nvSpPr>
        <p:spPr>
          <a:xfrm>
            <a:off x="838365" y="780029"/>
            <a:ext cx="10515600" cy="851941"/>
          </a:xfrm>
        </p:spPr>
        <p:txBody>
          <a:bodyPr>
            <a:normAutofit/>
          </a:bodyPr>
          <a:lstStyle/>
          <a:p>
            <a:r>
              <a:rPr lang="en-US">
                <a:latin typeface="Arial"/>
                <a:cs typeface="Arial"/>
              </a:rPr>
              <a:t>Not quite – these products are </a:t>
            </a:r>
            <a:r>
              <a:rPr lang="en-US" u="sng">
                <a:latin typeface="Arial"/>
                <a:cs typeface="Arial"/>
              </a:rPr>
              <a:t>Cloud Only:</a:t>
            </a:r>
            <a:endParaRPr lang="en-US" u="sng"/>
          </a:p>
        </p:txBody>
      </p:sp>
      <p:sp>
        <p:nvSpPr>
          <p:cNvPr id="3" name="Content Placeholder 2">
            <a:extLst>
              <a:ext uri="{FF2B5EF4-FFF2-40B4-BE49-F238E27FC236}">
                <a16:creationId xmlns:a16="http://schemas.microsoft.com/office/drawing/2014/main" id="{BCA6C684-1BD0-4D41-BA23-ECEFFDED27A3}"/>
              </a:ext>
            </a:extLst>
          </p:cNvPr>
          <p:cNvSpPr>
            <a:spLocks noGrp="1"/>
          </p:cNvSpPr>
          <p:nvPr>
            <p:ph idx="1"/>
          </p:nvPr>
        </p:nvSpPr>
        <p:spPr>
          <a:xfrm>
            <a:off x="838365" y="1979685"/>
            <a:ext cx="4658667" cy="4726779"/>
          </a:xfrm>
        </p:spPr>
        <p:txBody>
          <a:bodyPr vert="horz" lIns="91440" tIns="45720" rIns="91440" bIns="45720" rtlCol="0" anchor="t">
            <a:normAutofit/>
          </a:bodyPr>
          <a:lstStyle/>
          <a:p>
            <a:r>
              <a:rPr lang="en-US" b="1">
                <a:latin typeface="Arial"/>
                <a:cs typeface="Arial"/>
              </a:rPr>
              <a:t>Features and free add-ons: </a:t>
            </a:r>
          </a:p>
          <a:p>
            <a:pPr marL="285750" indent="-285750">
              <a:buChar char="•"/>
            </a:pPr>
            <a:r>
              <a:rPr lang="en-US">
                <a:latin typeface="Arial"/>
                <a:cs typeface="Arial"/>
              </a:rPr>
              <a:t>Video meetings integration</a:t>
            </a:r>
            <a:endParaRPr lang="en-US"/>
          </a:p>
          <a:p>
            <a:pPr marL="285750" indent="-285750">
              <a:buChar char="•"/>
            </a:pPr>
            <a:r>
              <a:rPr lang="en-US">
                <a:latin typeface="Arial"/>
                <a:cs typeface="Arial"/>
              </a:rPr>
              <a:t>SuperOffice for Outlook</a:t>
            </a:r>
          </a:p>
          <a:p>
            <a:pPr marL="285750" indent="-285750">
              <a:buChar char="•"/>
            </a:pPr>
            <a:r>
              <a:rPr lang="en-US">
                <a:latin typeface="Arial"/>
                <a:cs typeface="Arial"/>
              </a:rPr>
              <a:t>SharePoint Documents</a:t>
            </a:r>
            <a:endParaRPr lang="en-US"/>
          </a:p>
          <a:p>
            <a:pPr marL="285750" indent="-285750">
              <a:buChar char="•"/>
            </a:pPr>
            <a:r>
              <a:rPr lang="en-US">
                <a:latin typeface="Arial"/>
                <a:cs typeface="Arial"/>
              </a:rPr>
              <a:t>Google Workplace Documents</a:t>
            </a:r>
          </a:p>
          <a:p>
            <a:pPr marL="285750" indent="-285750">
              <a:buChar char="•"/>
            </a:pPr>
            <a:r>
              <a:rPr lang="en-US">
                <a:latin typeface="Arial"/>
                <a:cs typeface="Arial"/>
              </a:rPr>
              <a:t>Mailing service (Mailgun)</a:t>
            </a:r>
            <a:endParaRPr lang="en-US"/>
          </a:p>
          <a:p>
            <a:endParaRPr lang="en-US"/>
          </a:p>
          <a:p>
            <a:r>
              <a:rPr lang="en-US" b="1">
                <a:latin typeface="Arial"/>
                <a:cs typeface="Arial"/>
              </a:rPr>
              <a:t>Add-ons</a:t>
            </a:r>
          </a:p>
          <a:p>
            <a:pPr marL="285750" indent="-285750">
              <a:buChar char="•"/>
            </a:pPr>
            <a:r>
              <a:rPr lang="en-US">
                <a:latin typeface="Arial"/>
                <a:cs typeface="Arial"/>
              </a:rPr>
              <a:t>SuperOffice AI</a:t>
            </a:r>
            <a:endParaRPr lang="en-US"/>
          </a:p>
          <a:p>
            <a:pPr marL="285750" indent="-285750">
              <a:buChar char="•"/>
            </a:pPr>
            <a:r>
              <a:rPr lang="en-US">
                <a:latin typeface="Arial"/>
                <a:cs typeface="Arial"/>
              </a:rPr>
              <a:t>Expander Services</a:t>
            </a:r>
          </a:p>
          <a:p>
            <a:pPr marL="690563" lvl="1" indent="-233363">
              <a:buChar char="•"/>
            </a:pPr>
            <a:r>
              <a:rPr lang="en-US" sz="1600">
                <a:latin typeface="Arial"/>
                <a:cs typeface="Arial"/>
              </a:rPr>
              <a:t>Database Mirroring Service</a:t>
            </a:r>
          </a:p>
          <a:p>
            <a:pPr marL="690563" lvl="1" indent="-233363"/>
            <a:r>
              <a:rPr lang="en-US" sz="1600">
                <a:latin typeface="Arial"/>
                <a:cs typeface="Arial"/>
              </a:rPr>
              <a:t>Cross-domain Identity </a:t>
            </a:r>
            <a:r>
              <a:rPr lang="en-US" sz="1600" err="1">
                <a:latin typeface="Arial"/>
                <a:cs typeface="Arial"/>
              </a:rPr>
              <a:t>Mngmnt</a:t>
            </a:r>
            <a:r>
              <a:rPr lang="en-US" sz="1600">
                <a:latin typeface="Arial"/>
                <a:cs typeface="Arial"/>
              </a:rPr>
              <a:t> (SCIM)</a:t>
            </a:r>
          </a:p>
          <a:p>
            <a:pPr marL="690563" lvl="1" indent="-233363"/>
            <a:r>
              <a:rPr lang="en-US" sz="1600">
                <a:latin typeface="Arial"/>
                <a:cs typeface="Arial"/>
              </a:rPr>
              <a:t>Sandbox environment</a:t>
            </a:r>
            <a:endParaRPr lang="en-US" sz="1600"/>
          </a:p>
        </p:txBody>
      </p:sp>
      <p:sp>
        <p:nvSpPr>
          <p:cNvPr id="5" name="Content Placeholder 2">
            <a:extLst>
              <a:ext uri="{FF2B5EF4-FFF2-40B4-BE49-F238E27FC236}">
                <a16:creationId xmlns:a16="http://schemas.microsoft.com/office/drawing/2014/main" id="{B1125257-5310-4224-A07C-0B3449BE36DC}"/>
              </a:ext>
            </a:extLst>
          </p:cNvPr>
          <p:cNvSpPr txBox="1">
            <a:spLocks/>
          </p:cNvSpPr>
          <p:nvPr/>
        </p:nvSpPr>
        <p:spPr>
          <a:xfrm>
            <a:off x="6276474" y="1979685"/>
            <a:ext cx="4483769" cy="452616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Arial"/>
                <a:cs typeface="Arial"/>
              </a:rPr>
              <a:t>Metered Services:</a:t>
            </a:r>
            <a:endParaRPr lang="en-US" b="1"/>
          </a:p>
          <a:p>
            <a:pPr marL="285750" indent="-285750">
              <a:buChar char="•"/>
            </a:pPr>
            <a:r>
              <a:rPr lang="en-US">
                <a:latin typeface="Arial"/>
                <a:cs typeface="Arial"/>
              </a:rPr>
              <a:t>Metered services are only applicable for Cloud customers. Onsite customers are using their own services here.</a:t>
            </a:r>
          </a:p>
          <a:p>
            <a:pPr marL="285750" indent="-285750">
              <a:buChar char="•"/>
            </a:pPr>
            <a:r>
              <a:rPr lang="en-US">
                <a:latin typeface="Arial"/>
                <a:cs typeface="Arial"/>
              </a:rPr>
              <a:t>Exception: </a:t>
            </a:r>
            <a:r>
              <a:rPr lang="en-US" err="1">
                <a:latin typeface="Arial"/>
                <a:cs typeface="Arial"/>
              </a:rPr>
              <a:t>Databridge</a:t>
            </a:r>
            <a:endParaRPr lang="en-US">
              <a:latin typeface="Arial"/>
              <a:cs typeface="Arial"/>
            </a:endParaRPr>
          </a:p>
          <a:p>
            <a:endParaRPr lang="en-US" b="1"/>
          </a:p>
          <a:p>
            <a:r>
              <a:rPr lang="en-US" b="1">
                <a:latin typeface="Arial"/>
                <a:cs typeface="Arial"/>
              </a:rPr>
              <a:t>Apps from the SuperOffice App Store:</a:t>
            </a:r>
            <a:endParaRPr lang="en-US" b="1"/>
          </a:p>
          <a:p>
            <a:pPr marL="285750" indent="-285750">
              <a:buChar char="•"/>
            </a:pPr>
            <a:r>
              <a:rPr lang="en-US">
                <a:latin typeface="Arial"/>
                <a:cs typeface="Arial"/>
              </a:rPr>
              <a:t>Apps listed here are only available for Cloud subscriptions.</a:t>
            </a:r>
            <a:endParaRPr lang="en-US"/>
          </a:p>
          <a:p>
            <a:pPr marL="285750" indent="-285750">
              <a:buChar char="•"/>
            </a:pPr>
            <a:endParaRPr lang="en-US"/>
          </a:p>
        </p:txBody>
      </p:sp>
      <p:sp>
        <p:nvSpPr>
          <p:cNvPr id="6" name="TextBox 5">
            <a:extLst>
              <a:ext uri="{FF2B5EF4-FFF2-40B4-BE49-F238E27FC236}">
                <a16:creationId xmlns:a16="http://schemas.microsoft.com/office/drawing/2014/main" id="{22185E1D-193F-45FD-9671-0000C5B46F70}"/>
              </a:ext>
            </a:extLst>
          </p:cNvPr>
          <p:cNvSpPr txBox="1"/>
          <p:nvPr/>
        </p:nvSpPr>
        <p:spPr>
          <a:xfrm>
            <a:off x="745957" y="271236"/>
            <a:ext cx="8518358" cy="523220"/>
          </a:xfrm>
          <a:prstGeom prst="rect">
            <a:avLst/>
          </a:prstGeom>
          <a:noFill/>
        </p:spPr>
        <p:txBody>
          <a:bodyPr wrap="square">
            <a:spAutoFit/>
          </a:bodyPr>
          <a:lstStyle/>
          <a:p>
            <a:r>
              <a:rPr lang="en-US" sz="2800" b="1" i="1">
                <a:solidFill>
                  <a:schemeClr val="accent6">
                    <a:lumMod val="50000"/>
                  </a:schemeClr>
                </a:solidFill>
                <a:latin typeface="Arial"/>
                <a:cs typeface="Arial"/>
              </a:rPr>
              <a:t>“Onsite &amp; Online pricelists are the same”</a:t>
            </a:r>
            <a:endParaRPr lang="en-US" sz="2800" b="1" i="1">
              <a:solidFill>
                <a:schemeClr val="accent6">
                  <a:lumMod val="50000"/>
                </a:schemeClr>
              </a:solidFill>
            </a:endParaRPr>
          </a:p>
        </p:txBody>
      </p:sp>
      <p:sp>
        <p:nvSpPr>
          <p:cNvPr id="7" name="Rectangle 6">
            <a:extLst>
              <a:ext uri="{FF2B5EF4-FFF2-40B4-BE49-F238E27FC236}">
                <a16:creationId xmlns:a16="http://schemas.microsoft.com/office/drawing/2014/main" id="{A0C3F990-58DB-4E78-A21F-4D61AED58F06}"/>
              </a:ext>
            </a:extLst>
          </p:cNvPr>
          <p:cNvSpPr/>
          <p:nvPr/>
        </p:nvSpPr>
        <p:spPr>
          <a:xfrm>
            <a:off x="8337550" y="5756554"/>
            <a:ext cx="3295650" cy="7493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And </a:t>
            </a:r>
            <a:r>
              <a:rPr lang="nb-NO" sz="2000" err="1"/>
              <a:t>the</a:t>
            </a:r>
            <a:r>
              <a:rPr lang="nb-NO" sz="2000"/>
              <a:t> list is </a:t>
            </a:r>
            <a:r>
              <a:rPr lang="nb-NO" sz="2000" err="1"/>
              <a:t>growing</a:t>
            </a:r>
            <a:r>
              <a:rPr lang="nb-NO" sz="2000"/>
              <a:t> ..</a:t>
            </a:r>
            <a:endParaRPr lang="en-US" sz="2000"/>
          </a:p>
        </p:txBody>
      </p:sp>
    </p:spTree>
    <p:extLst>
      <p:ext uri="{BB962C8B-B14F-4D97-AF65-F5344CB8AC3E}">
        <p14:creationId xmlns:p14="http://schemas.microsoft.com/office/powerpoint/2010/main" val="12405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500"/>
                                        <p:tgtEl>
                                          <p:spTgt spid="5">
                                            <p:txEl>
                                              <p:pRg st="1" end="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fade">
                                      <p:cBhvr>
                                        <p:cTn id="53" dur="5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500"/>
                                        <p:tgtEl>
                                          <p:spTgt spid="5">
                                            <p:txEl>
                                              <p:pRg st="4" end="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500"/>
                                        <p:tgtEl>
                                          <p:spTgt spid="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07B660-FC39-46B3-8712-BB7971D52390}"/>
              </a:ext>
            </a:extLst>
          </p:cNvPr>
          <p:cNvSpPr>
            <a:spLocks noGrp="1"/>
          </p:cNvSpPr>
          <p:nvPr>
            <p:ph type="title"/>
          </p:nvPr>
        </p:nvSpPr>
        <p:spPr>
          <a:xfrm>
            <a:off x="839788" y="987424"/>
            <a:ext cx="4773612" cy="1321823"/>
          </a:xfrm>
        </p:spPr>
        <p:txBody>
          <a:bodyPr>
            <a:noAutofit/>
          </a:bodyPr>
          <a:lstStyle/>
          <a:p>
            <a:r>
              <a:rPr lang="nb-NO" sz="3200"/>
              <a:t>So </a:t>
            </a:r>
            <a:r>
              <a:rPr lang="nb-NO" sz="3200" err="1"/>
              <a:t>what</a:t>
            </a:r>
            <a:r>
              <a:rPr lang="nb-NO" sz="3200"/>
              <a:t> is </a:t>
            </a:r>
            <a:r>
              <a:rPr lang="nb-NO" sz="3200" err="1"/>
              <a:t>holding</a:t>
            </a:r>
            <a:r>
              <a:rPr lang="nb-NO" sz="3200"/>
              <a:t> </a:t>
            </a:r>
            <a:r>
              <a:rPr lang="nb-NO" sz="3200" err="1"/>
              <a:t>our</a:t>
            </a:r>
            <a:r>
              <a:rPr lang="nb-NO" sz="3200"/>
              <a:t> </a:t>
            </a:r>
            <a:r>
              <a:rPr lang="nb-NO" sz="3200" err="1"/>
              <a:t>customers</a:t>
            </a:r>
            <a:r>
              <a:rPr lang="nb-NO" sz="3200"/>
              <a:t> back?</a:t>
            </a:r>
            <a:br>
              <a:rPr lang="nb-NO" sz="3200"/>
            </a:br>
            <a:br>
              <a:rPr lang="nb-NO" sz="2400"/>
            </a:br>
            <a:r>
              <a:rPr lang="nb-NO" sz="2000"/>
              <a:t>Cloud Readiness Survey (June 2021)</a:t>
            </a:r>
            <a:endParaRPr lang="en-US" sz="2400"/>
          </a:p>
        </p:txBody>
      </p:sp>
      <p:sp>
        <p:nvSpPr>
          <p:cNvPr id="4" name="Content Placeholder 3">
            <a:extLst>
              <a:ext uri="{FF2B5EF4-FFF2-40B4-BE49-F238E27FC236}">
                <a16:creationId xmlns:a16="http://schemas.microsoft.com/office/drawing/2014/main" id="{FC6F3743-0BB7-4B89-9B0E-77420C0A8F5C}"/>
              </a:ext>
            </a:extLst>
          </p:cNvPr>
          <p:cNvSpPr>
            <a:spLocks noGrp="1"/>
          </p:cNvSpPr>
          <p:nvPr>
            <p:ph type="body" sz="half" idx="2"/>
          </p:nvPr>
        </p:nvSpPr>
        <p:spPr>
          <a:xfrm>
            <a:off x="839788" y="2510724"/>
            <a:ext cx="4412696" cy="3358263"/>
          </a:xfrm>
        </p:spPr>
        <p:txBody>
          <a:bodyPr>
            <a:normAutofit/>
          </a:bodyPr>
          <a:lstStyle/>
          <a:p>
            <a:pPr marL="285750" indent="-285750">
              <a:buFont typeface="Arial" panose="020B0604020202020204" pitchFamily="34" charset="0"/>
              <a:buChar char="•"/>
            </a:pPr>
            <a:r>
              <a:rPr lang="nb-NO" sz="2000" b="1" err="1"/>
              <a:t>Cost</a:t>
            </a:r>
            <a:endParaRPr lang="nb-NO" sz="2000" b="1"/>
          </a:p>
          <a:p>
            <a:pPr marL="285750" indent="-285750">
              <a:buFont typeface="Arial" panose="020B0604020202020204" pitchFamily="34" charset="0"/>
              <a:buChar char="•"/>
            </a:pPr>
            <a:r>
              <a:rPr lang="nb-NO" sz="2000" b="1"/>
              <a:t>Integrations</a:t>
            </a:r>
            <a:br>
              <a:rPr lang="nb-NO" sz="2000" b="1"/>
            </a:br>
            <a:endParaRPr lang="nb-NO" sz="2000" b="1"/>
          </a:p>
          <a:p>
            <a:pPr marL="285750" indent="-285750">
              <a:buFont typeface="Arial" panose="020B0604020202020204" pitchFamily="34" charset="0"/>
              <a:buChar char="•"/>
            </a:pPr>
            <a:r>
              <a:rPr lang="nb-NO" sz="2000"/>
              <a:t>Lack </a:t>
            </a:r>
            <a:r>
              <a:rPr lang="nb-NO" sz="2000" err="1"/>
              <a:t>of</a:t>
            </a:r>
            <a:r>
              <a:rPr lang="nb-NO" sz="2000"/>
              <a:t> </a:t>
            </a:r>
            <a:r>
              <a:rPr lang="nb-NO" sz="2000" err="1"/>
              <a:t>cloud</a:t>
            </a:r>
            <a:r>
              <a:rPr lang="nb-NO" sz="2000"/>
              <a:t> </a:t>
            </a:r>
            <a:r>
              <a:rPr lang="nb-NO" sz="2000" err="1"/>
              <a:t>strategy</a:t>
            </a:r>
            <a:endParaRPr lang="nb-NO" sz="2000"/>
          </a:p>
          <a:p>
            <a:pPr marL="285750" indent="-285750">
              <a:buFont typeface="Arial" panose="020B0604020202020204" pitchFamily="34" charset="0"/>
              <a:buChar char="•"/>
            </a:pPr>
            <a:r>
              <a:rPr lang="nb-NO" sz="2000" err="1"/>
              <a:t>Complex</a:t>
            </a:r>
            <a:r>
              <a:rPr lang="nb-NO" sz="2000"/>
              <a:t>, </a:t>
            </a:r>
            <a:r>
              <a:rPr lang="nb-NO" sz="2000" err="1"/>
              <a:t>integrated</a:t>
            </a:r>
            <a:r>
              <a:rPr lang="nb-NO" sz="2000"/>
              <a:t> </a:t>
            </a:r>
            <a:r>
              <a:rPr lang="nb-NO" sz="2000" err="1"/>
              <a:t>internal</a:t>
            </a:r>
            <a:r>
              <a:rPr lang="nb-NO" sz="2000"/>
              <a:t> on-</a:t>
            </a:r>
            <a:r>
              <a:rPr lang="nb-NO" sz="2000" err="1"/>
              <a:t>premise</a:t>
            </a:r>
            <a:r>
              <a:rPr lang="nb-NO" sz="2000"/>
              <a:t> </a:t>
            </a:r>
            <a:r>
              <a:rPr lang="nb-NO" sz="2000" err="1"/>
              <a:t>based</a:t>
            </a:r>
            <a:r>
              <a:rPr lang="nb-NO" sz="2000"/>
              <a:t> system landscape</a:t>
            </a:r>
          </a:p>
          <a:p>
            <a:pPr marL="285750" indent="-285750">
              <a:buFont typeface="Arial" panose="020B0604020202020204" pitchFamily="34" charset="0"/>
              <a:buChar char="•"/>
            </a:pPr>
            <a:r>
              <a:rPr lang="nb-NO" sz="2000" err="1"/>
              <a:t>Recent</a:t>
            </a:r>
            <a:r>
              <a:rPr lang="nb-NO" sz="2000"/>
              <a:t> </a:t>
            </a:r>
            <a:r>
              <a:rPr lang="nb-NO" sz="2000" err="1"/>
              <a:t>investment</a:t>
            </a:r>
            <a:r>
              <a:rPr lang="nb-NO" sz="2000"/>
              <a:t> in servers and </a:t>
            </a:r>
            <a:r>
              <a:rPr lang="nb-NO" sz="2000" err="1"/>
              <a:t>infrastructure</a:t>
            </a:r>
            <a:r>
              <a:rPr lang="nb-NO" sz="2000"/>
              <a:t> </a:t>
            </a:r>
            <a:r>
              <a:rPr lang="nb-NO" sz="2000" err="1"/>
              <a:t>that</a:t>
            </a:r>
            <a:r>
              <a:rPr lang="nb-NO" sz="2000"/>
              <a:t> </a:t>
            </a:r>
            <a:r>
              <a:rPr lang="nb-NO" sz="2000" err="1"/>
              <a:t>needs</a:t>
            </a:r>
            <a:r>
              <a:rPr lang="nb-NO" sz="2000"/>
              <a:t> to be </a:t>
            </a:r>
            <a:r>
              <a:rPr lang="nb-NO" sz="2000" err="1"/>
              <a:t>written</a:t>
            </a:r>
            <a:r>
              <a:rPr lang="nb-NO" sz="2000"/>
              <a:t> </a:t>
            </a:r>
            <a:r>
              <a:rPr lang="nb-NO" sz="2000" err="1"/>
              <a:t>off</a:t>
            </a:r>
            <a:endParaRPr lang="nb-NO" sz="2000"/>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257891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E2B48C2-B2FA-4977-8030-33EC932FC696}"/>
              </a:ext>
            </a:extLst>
          </p:cNvPr>
          <p:cNvGrpSpPr/>
          <p:nvPr/>
        </p:nvGrpSpPr>
        <p:grpSpPr>
          <a:xfrm>
            <a:off x="4961704" y="1602985"/>
            <a:ext cx="3377767" cy="2301747"/>
            <a:chOff x="7904274" y="2675200"/>
            <a:chExt cx="3377767" cy="2301747"/>
          </a:xfrm>
        </p:grpSpPr>
        <p:pic>
          <p:nvPicPr>
            <p:cNvPr id="41" name="Picture 40">
              <a:extLst>
                <a:ext uri="{FF2B5EF4-FFF2-40B4-BE49-F238E27FC236}">
                  <a16:creationId xmlns:a16="http://schemas.microsoft.com/office/drawing/2014/main" id="{2B374003-5736-43E4-A9B5-F43A6EEFF145}"/>
                </a:ext>
              </a:extLst>
            </p:cNvPr>
            <p:cNvPicPr>
              <a:picLocks noChangeAspect="1"/>
            </p:cNvPicPr>
            <p:nvPr/>
          </p:nvPicPr>
          <p:blipFill>
            <a:blip r:embed="rId2" cstate="screen">
              <a:duotone>
                <a:prstClr val="black"/>
                <a:schemeClr val="accent5">
                  <a:lumMod val="75000"/>
                  <a:tint val="45000"/>
                  <a:satMod val="400000"/>
                </a:schemeClr>
              </a:duotone>
              <a:extLst>
                <a:ext uri="{28A0092B-C50C-407E-A947-70E740481C1C}">
                  <a14:useLocalDpi xmlns:a14="http://schemas.microsoft.com/office/drawing/2010/main"/>
                </a:ext>
              </a:extLst>
            </a:blip>
            <a:stretch>
              <a:fillRect/>
            </a:stretch>
          </p:blipFill>
          <p:spPr>
            <a:xfrm>
              <a:off x="7904274" y="2675200"/>
              <a:ext cx="3377767" cy="2301747"/>
            </a:xfrm>
            <a:prstGeom prst="rect">
              <a:avLst/>
            </a:prstGeom>
          </p:spPr>
        </p:pic>
        <p:sp>
          <p:nvSpPr>
            <p:cNvPr id="10" name="Rectangle 9">
              <a:extLst>
                <a:ext uri="{FF2B5EF4-FFF2-40B4-BE49-F238E27FC236}">
                  <a16:creationId xmlns:a16="http://schemas.microsoft.com/office/drawing/2014/main" id="{39BEC9FA-B002-4CD0-A96B-FB525674FAEE}"/>
                </a:ext>
              </a:extLst>
            </p:cNvPr>
            <p:cNvSpPr/>
            <p:nvPr/>
          </p:nvSpPr>
          <p:spPr>
            <a:xfrm>
              <a:off x="8568253" y="3597297"/>
              <a:ext cx="2320326" cy="1272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bg1"/>
                  </a:solidFill>
                </a:rPr>
                <a:t>SuperOffice Cloud</a:t>
              </a:r>
            </a:p>
            <a:p>
              <a:pPr algn="ctr"/>
              <a:r>
                <a:rPr lang="nb-NO">
                  <a:solidFill>
                    <a:schemeClr val="bg1"/>
                  </a:solidFill>
                </a:rPr>
                <a:t>SuperOffice 10</a:t>
              </a:r>
              <a:endParaRPr lang="en-US">
                <a:solidFill>
                  <a:schemeClr val="bg1"/>
                </a:solidFill>
              </a:endParaRPr>
            </a:p>
          </p:txBody>
        </p:sp>
      </p:grpSp>
      <p:sp>
        <p:nvSpPr>
          <p:cNvPr id="11" name="Arrow: Bent-Up 10">
            <a:extLst>
              <a:ext uri="{FF2B5EF4-FFF2-40B4-BE49-F238E27FC236}">
                <a16:creationId xmlns:a16="http://schemas.microsoft.com/office/drawing/2014/main" id="{018FE25D-2967-4BF0-BE48-ECB74C3F2F0A}"/>
              </a:ext>
            </a:extLst>
          </p:cNvPr>
          <p:cNvSpPr/>
          <p:nvPr/>
        </p:nvSpPr>
        <p:spPr>
          <a:xfrm rot="16200000">
            <a:off x="8540886" y="1779575"/>
            <a:ext cx="830414" cy="2020167"/>
          </a:xfrm>
          <a:prstGeom prst="ben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2368B4-ACBC-4D0D-8EBB-712105344F38}"/>
              </a:ext>
            </a:extLst>
          </p:cNvPr>
          <p:cNvSpPr>
            <a:spLocks noGrp="1"/>
          </p:cNvSpPr>
          <p:nvPr>
            <p:ph type="title"/>
          </p:nvPr>
        </p:nvSpPr>
        <p:spPr>
          <a:xfrm>
            <a:off x="740152" y="431844"/>
            <a:ext cx="9771062" cy="663576"/>
          </a:xfrm>
        </p:spPr>
        <p:txBody>
          <a:bodyPr>
            <a:normAutofit fontScale="90000"/>
          </a:bodyPr>
          <a:lstStyle/>
          <a:p>
            <a:r>
              <a:rPr lang="nb-NO"/>
              <a:t>BUY </a:t>
            </a:r>
            <a:r>
              <a:rPr lang="nb-NO" err="1"/>
              <a:t>customers</a:t>
            </a:r>
            <a:r>
              <a:rPr lang="nb-NO"/>
              <a:t> </a:t>
            </a:r>
            <a:r>
              <a:rPr lang="nb-NO" err="1"/>
              <a:t>can</a:t>
            </a:r>
            <a:r>
              <a:rPr lang="nb-NO"/>
              <a:t> </a:t>
            </a:r>
            <a:r>
              <a:rPr lang="nb-NO" err="1"/>
              <a:t>also</a:t>
            </a:r>
            <a:r>
              <a:rPr lang="nb-NO"/>
              <a:t> </a:t>
            </a:r>
            <a:r>
              <a:rPr lang="nb-NO" err="1"/>
              <a:t>upgrade</a:t>
            </a:r>
            <a:r>
              <a:rPr lang="nb-NO"/>
              <a:t> to </a:t>
            </a:r>
            <a:br>
              <a:rPr lang="nb-NO"/>
            </a:br>
            <a:r>
              <a:rPr lang="nb-NO"/>
              <a:t>SuperOffice 10 </a:t>
            </a:r>
            <a:r>
              <a:rPr lang="nb-NO" err="1"/>
              <a:t>Onsite</a:t>
            </a:r>
            <a:r>
              <a:rPr lang="nb-NO"/>
              <a:t> Subscription</a:t>
            </a:r>
            <a:endParaRPr lang="en-US"/>
          </a:p>
        </p:txBody>
      </p:sp>
      <p:sp>
        <p:nvSpPr>
          <p:cNvPr id="6" name="Rectangle 5">
            <a:extLst>
              <a:ext uri="{FF2B5EF4-FFF2-40B4-BE49-F238E27FC236}">
                <a16:creationId xmlns:a16="http://schemas.microsoft.com/office/drawing/2014/main" id="{35D7DA79-E2DD-4B3E-94E2-C53A63AEB174}"/>
              </a:ext>
            </a:extLst>
          </p:cNvPr>
          <p:cNvSpPr/>
          <p:nvPr/>
        </p:nvSpPr>
        <p:spPr>
          <a:xfrm>
            <a:off x="7037171" y="4662287"/>
            <a:ext cx="2892857" cy="1272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BUY customers </a:t>
            </a:r>
            <a:br>
              <a:rPr lang="nb-NO" sz="2000"/>
            </a:br>
            <a:r>
              <a:rPr lang="nb-NO" sz="2000"/>
              <a:t>on SuperOffice 8</a:t>
            </a:r>
            <a:endParaRPr lang="en-US" sz="2000"/>
          </a:p>
        </p:txBody>
      </p:sp>
      <p:sp>
        <p:nvSpPr>
          <p:cNvPr id="8" name="Rectangle 7">
            <a:extLst>
              <a:ext uri="{FF2B5EF4-FFF2-40B4-BE49-F238E27FC236}">
                <a16:creationId xmlns:a16="http://schemas.microsoft.com/office/drawing/2014/main" id="{0214A48F-34C1-4457-BE2A-2D23FADA26C3}"/>
              </a:ext>
            </a:extLst>
          </p:cNvPr>
          <p:cNvSpPr/>
          <p:nvPr/>
        </p:nvSpPr>
        <p:spPr>
          <a:xfrm>
            <a:off x="9129532" y="2374451"/>
            <a:ext cx="2452104" cy="1272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SuperOffice 10</a:t>
            </a:r>
            <a:endParaRPr lang="en-US" sz="2000"/>
          </a:p>
          <a:p>
            <a:pPr algn="ctr"/>
            <a:r>
              <a:rPr lang="nb-NO" sz="2000" err="1"/>
              <a:t>Onsite</a:t>
            </a:r>
            <a:r>
              <a:rPr lang="nb-NO" sz="2000"/>
              <a:t> Subscription</a:t>
            </a:r>
          </a:p>
        </p:txBody>
      </p:sp>
      <p:sp>
        <p:nvSpPr>
          <p:cNvPr id="47" name="Arrow: Bent-Up 46">
            <a:extLst>
              <a:ext uri="{FF2B5EF4-FFF2-40B4-BE49-F238E27FC236}">
                <a16:creationId xmlns:a16="http://schemas.microsoft.com/office/drawing/2014/main" id="{D89291FF-93A1-4C88-843D-96E294851F1B}"/>
              </a:ext>
            </a:extLst>
          </p:cNvPr>
          <p:cNvSpPr/>
          <p:nvPr/>
        </p:nvSpPr>
        <p:spPr>
          <a:xfrm>
            <a:off x="9930028" y="3694363"/>
            <a:ext cx="644975" cy="1669147"/>
          </a:xfrm>
          <a:prstGeom prst="ben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E8D4C33-7D87-47CD-B076-34FBA897E661}"/>
              </a:ext>
            </a:extLst>
          </p:cNvPr>
          <p:cNvSpPr/>
          <p:nvPr/>
        </p:nvSpPr>
        <p:spPr>
          <a:xfrm>
            <a:off x="10563551" y="4483710"/>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a:solidFill>
                  <a:schemeClr val="bg1"/>
                </a:solidFill>
              </a:rPr>
              <a:t>1</a:t>
            </a:r>
            <a:endParaRPr lang="en-US">
              <a:solidFill>
                <a:schemeClr val="bg1"/>
              </a:solidFill>
            </a:endParaRPr>
          </a:p>
        </p:txBody>
      </p:sp>
      <p:sp>
        <p:nvSpPr>
          <p:cNvPr id="13" name="Oval 12">
            <a:extLst>
              <a:ext uri="{FF2B5EF4-FFF2-40B4-BE49-F238E27FC236}">
                <a16:creationId xmlns:a16="http://schemas.microsoft.com/office/drawing/2014/main" id="{C7DEE4CB-5F6F-4090-9CD4-1DEB4CD9BFB8}"/>
              </a:ext>
            </a:extLst>
          </p:cNvPr>
          <p:cNvSpPr/>
          <p:nvPr/>
        </p:nvSpPr>
        <p:spPr>
          <a:xfrm>
            <a:off x="8339471" y="1968569"/>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a:solidFill>
                  <a:schemeClr val="bg1"/>
                </a:solidFill>
              </a:rPr>
              <a:t>2</a:t>
            </a:r>
            <a:endParaRPr lang="en-US">
              <a:solidFill>
                <a:schemeClr val="bg1"/>
              </a:solidFill>
            </a:endParaRPr>
          </a:p>
        </p:txBody>
      </p:sp>
      <p:sp>
        <p:nvSpPr>
          <p:cNvPr id="14" name="Content Placeholder 4">
            <a:extLst>
              <a:ext uri="{FF2B5EF4-FFF2-40B4-BE49-F238E27FC236}">
                <a16:creationId xmlns:a16="http://schemas.microsoft.com/office/drawing/2014/main" id="{35A20A87-0662-4C76-AC51-5814D136AC8B}"/>
              </a:ext>
            </a:extLst>
          </p:cNvPr>
          <p:cNvSpPr>
            <a:spLocks noGrp="1"/>
          </p:cNvSpPr>
          <p:nvPr>
            <p:ph idx="1"/>
          </p:nvPr>
        </p:nvSpPr>
        <p:spPr>
          <a:xfrm>
            <a:off x="709804" y="1890386"/>
            <a:ext cx="4736810" cy="3814804"/>
          </a:xfrm>
        </p:spPr>
        <p:txBody>
          <a:bodyPr vert="horz" lIns="91440" tIns="45720" rIns="91440" bIns="45720" rtlCol="0">
            <a:noAutofit/>
          </a:bodyPr>
          <a:lstStyle/>
          <a:p>
            <a:pPr marL="285750" indent="-285750">
              <a:lnSpc>
                <a:spcPct val="120000"/>
              </a:lnSpc>
              <a:spcBef>
                <a:spcPts val="600"/>
              </a:spcBef>
              <a:buFont typeface="Arial" panose="020B0604020202020204" pitchFamily="34" charset="0"/>
              <a:buChar char="•"/>
            </a:pPr>
            <a:r>
              <a:rPr lang="en-US" sz="1500" kern="1200"/>
              <a:t>A 2-step process to cloud</a:t>
            </a:r>
          </a:p>
          <a:p>
            <a:pPr marL="285750" indent="-285750">
              <a:lnSpc>
                <a:spcPct val="120000"/>
              </a:lnSpc>
              <a:spcBef>
                <a:spcPts val="600"/>
              </a:spcBef>
              <a:buFont typeface="Arial" panose="020B0604020202020204" pitchFamily="34" charset="0"/>
              <a:buChar char="•"/>
            </a:pPr>
            <a:r>
              <a:rPr lang="en-US" sz="1500" kern="1200"/>
              <a:t>The Onsite Subscription pricing features:</a:t>
            </a:r>
            <a:br>
              <a:rPr lang="en-US" sz="1500" kern="1200"/>
            </a:br>
            <a:r>
              <a:rPr lang="en-US" sz="1500" kern="1200"/>
              <a:t>Low entry, flexible terms, same price, same features/price</a:t>
            </a:r>
          </a:p>
          <a:p>
            <a:pPr marL="285750" indent="-285750">
              <a:lnSpc>
                <a:spcPct val="120000"/>
              </a:lnSpc>
              <a:spcBef>
                <a:spcPts val="600"/>
              </a:spcBef>
              <a:buFont typeface="Arial" panose="020B0604020202020204" pitchFamily="34" charset="0"/>
              <a:buChar char="•"/>
            </a:pPr>
            <a:r>
              <a:rPr lang="en-US" sz="1500"/>
              <a:t>Eliminate legacy Windows technology</a:t>
            </a:r>
          </a:p>
          <a:p>
            <a:pPr marL="285750" indent="-285750">
              <a:lnSpc>
                <a:spcPct val="120000"/>
              </a:lnSpc>
              <a:spcBef>
                <a:spcPts val="600"/>
              </a:spcBef>
              <a:buFont typeface="Arial" panose="020B0604020202020204" pitchFamily="34" charset="0"/>
              <a:buChar char="•"/>
            </a:pPr>
            <a:r>
              <a:rPr lang="en-US" sz="1500"/>
              <a:t>Immediate change of integrations is not required</a:t>
            </a:r>
          </a:p>
          <a:p>
            <a:pPr marL="285750" indent="-285750">
              <a:lnSpc>
                <a:spcPct val="120000"/>
              </a:lnSpc>
              <a:spcBef>
                <a:spcPts val="600"/>
              </a:spcBef>
              <a:buFont typeface="Arial" panose="020B0604020202020204" pitchFamily="34" charset="0"/>
              <a:buChar char="•"/>
            </a:pPr>
            <a:r>
              <a:rPr lang="en-US" sz="1500" kern="1200"/>
              <a:t>The perfect stage for preparing for cloud if needed</a:t>
            </a:r>
          </a:p>
          <a:p>
            <a:pPr marL="285750" indent="-285750">
              <a:lnSpc>
                <a:spcPct val="120000"/>
              </a:lnSpc>
              <a:spcBef>
                <a:spcPts val="600"/>
              </a:spcBef>
              <a:buFont typeface="Arial" panose="020B0604020202020204" pitchFamily="34" charset="0"/>
              <a:buChar char="•"/>
            </a:pPr>
            <a:r>
              <a:rPr lang="en-US" sz="1500" kern="1200"/>
              <a:t>Being able to deliver on-premise is a competitive advantage for SuperOffice and a benefit for our customers</a:t>
            </a:r>
          </a:p>
          <a:p>
            <a:pPr marL="285750" indent="-285750">
              <a:lnSpc>
                <a:spcPct val="120000"/>
              </a:lnSpc>
              <a:spcBef>
                <a:spcPts val="600"/>
              </a:spcBef>
              <a:buFont typeface="Arial" panose="020B0604020202020204" pitchFamily="34" charset="0"/>
              <a:buChar char="•"/>
            </a:pPr>
            <a:r>
              <a:rPr lang="en-US" sz="1500"/>
              <a:t>Price is likely to increase in coming years due to increasing development and operational costs</a:t>
            </a:r>
            <a:endParaRPr lang="en-US" sz="1500" kern="1200"/>
          </a:p>
        </p:txBody>
      </p:sp>
      <p:sp>
        <p:nvSpPr>
          <p:cNvPr id="15" name="Rectangle 14">
            <a:extLst>
              <a:ext uri="{FF2B5EF4-FFF2-40B4-BE49-F238E27FC236}">
                <a16:creationId xmlns:a16="http://schemas.microsoft.com/office/drawing/2014/main" id="{5586E561-3DE5-4A30-9275-C249843E5060}"/>
              </a:ext>
            </a:extLst>
          </p:cNvPr>
          <p:cNvSpPr/>
          <p:nvPr/>
        </p:nvSpPr>
        <p:spPr>
          <a:xfrm>
            <a:off x="8186170" y="-5208"/>
            <a:ext cx="4005830" cy="1402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SuperOffice Motivation</a:t>
            </a:r>
          </a:p>
          <a:p>
            <a:pPr algn="ctr"/>
            <a:r>
              <a:rPr lang="en-GB" sz="1400"/>
              <a:t>Strengthen customer relation</a:t>
            </a:r>
          </a:p>
          <a:p>
            <a:pPr algn="ctr"/>
            <a:r>
              <a:rPr lang="en-GB" sz="1400"/>
              <a:t>Moving forward, avoid status quo</a:t>
            </a:r>
          </a:p>
          <a:p>
            <a:pPr algn="ctr"/>
            <a:r>
              <a:rPr lang="en-GB" sz="1400"/>
              <a:t>Reducing churn risk, securing ARR </a:t>
            </a:r>
          </a:p>
          <a:p>
            <a:pPr algn="ctr"/>
            <a:r>
              <a:rPr lang="en-GB" sz="1400"/>
              <a:t>Preparing cloud migration (new CV)</a:t>
            </a:r>
          </a:p>
          <a:p>
            <a:pPr algn="ctr"/>
            <a:r>
              <a:rPr lang="en-GB" sz="1400"/>
              <a:t>Upsell from the 10 Price list</a:t>
            </a:r>
          </a:p>
        </p:txBody>
      </p:sp>
    </p:spTree>
    <p:extLst>
      <p:ext uri="{BB962C8B-B14F-4D97-AF65-F5344CB8AC3E}">
        <p14:creationId xmlns:p14="http://schemas.microsoft.com/office/powerpoint/2010/main" val="18899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500"/>
                                        <p:tgtEl>
                                          <p:spTgt spid="1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500"/>
                                        <p:tgtEl>
                                          <p:spTgt spid="1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5" end="5"/>
                                            </p:txEl>
                                          </p:spTgt>
                                        </p:tgtEl>
                                        <p:attrNameLst>
                                          <p:attrName>style.visibility</p:attrName>
                                        </p:attrNameLst>
                                      </p:cBhvr>
                                      <p:to>
                                        <p:strVal val="visible"/>
                                      </p:to>
                                    </p:set>
                                    <p:animEffect transition="in" filter="fade">
                                      <p:cBhvr>
                                        <p:cTn id="24" dur="500"/>
                                        <p:tgtEl>
                                          <p:spTgt spid="1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5BB3AF8-AFE1-B648-BAE4-D3F82EEFA816}"/>
              </a:ext>
            </a:extLst>
          </p:cNvPr>
          <p:cNvSpPr/>
          <p:nvPr/>
        </p:nvSpPr>
        <p:spPr>
          <a:xfrm>
            <a:off x="607704" y="1967786"/>
            <a:ext cx="2829180" cy="116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tel 2">
            <a:extLst>
              <a:ext uri="{FF2B5EF4-FFF2-40B4-BE49-F238E27FC236}">
                <a16:creationId xmlns:a16="http://schemas.microsoft.com/office/drawing/2014/main" id="{9715339C-1747-8243-BBCF-CB06FD91DDDE}"/>
              </a:ext>
            </a:extLst>
          </p:cNvPr>
          <p:cNvSpPr>
            <a:spLocks noGrp="1"/>
          </p:cNvSpPr>
          <p:nvPr>
            <p:ph type="title"/>
          </p:nvPr>
        </p:nvSpPr>
        <p:spPr/>
        <p:txBody>
          <a:bodyPr/>
          <a:lstStyle/>
          <a:p>
            <a:r>
              <a:rPr lang="en-GB"/>
              <a:t>What we are addressing in this session</a:t>
            </a:r>
          </a:p>
        </p:txBody>
      </p:sp>
      <p:sp>
        <p:nvSpPr>
          <p:cNvPr id="4" name="Rektangel 3">
            <a:extLst>
              <a:ext uri="{FF2B5EF4-FFF2-40B4-BE49-F238E27FC236}">
                <a16:creationId xmlns:a16="http://schemas.microsoft.com/office/drawing/2014/main" id="{53ABDBA4-A501-4747-8043-CD595BB160FA}"/>
              </a:ext>
            </a:extLst>
          </p:cNvPr>
          <p:cNvSpPr/>
          <p:nvPr/>
        </p:nvSpPr>
        <p:spPr>
          <a:xfrm>
            <a:off x="3511007" y="1967786"/>
            <a:ext cx="1536795" cy="116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Cloud 9 to Cloud 10</a:t>
            </a:r>
          </a:p>
        </p:txBody>
      </p:sp>
      <p:sp>
        <p:nvSpPr>
          <p:cNvPr id="5" name="Rektangel 4">
            <a:extLst>
              <a:ext uri="{FF2B5EF4-FFF2-40B4-BE49-F238E27FC236}">
                <a16:creationId xmlns:a16="http://schemas.microsoft.com/office/drawing/2014/main" id="{191BB2CE-60FD-CC41-BD64-48DAA6489989}"/>
              </a:ext>
            </a:extLst>
          </p:cNvPr>
          <p:cNvSpPr/>
          <p:nvPr/>
        </p:nvSpPr>
        <p:spPr>
          <a:xfrm>
            <a:off x="5121926" y="1967786"/>
            <a:ext cx="1478918" cy="116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Buy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to Cloud subscription</a:t>
            </a:r>
          </a:p>
        </p:txBody>
      </p:sp>
      <p:sp>
        <p:nvSpPr>
          <p:cNvPr id="6" name="Rektangel 5">
            <a:extLst>
              <a:ext uri="{FF2B5EF4-FFF2-40B4-BE49-F238E27FC236}">
                <a16:creationId xmlns:a16="http://schemas.microsoft.com/office/drawing/2014/main" id="{73F6B8E3-51DB-E640-B691-9FC13700A81E}"/>
              </a:ext>
            </a:extLst>
          </p:cNvPr>
          <p:cNvSpPr/>
          <p:nvPr/>
        </p:nvSpPr>
        <p:spPr>
          <a:xfrm>
            <a:off x="6674968" y="1967786"/>
            <a:ext cx="1532710" cy="116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Buy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to Onsite subscription</a:t>
            </a:r>
          </a:p>
        </p:txBody>
      </p:sp>
      <p:sp>
        <p:nvSpPr>
          <p:cNvPr id="7" name="Rektangel 6">
            <a:extLst>
              <a:ext uri="{FF2B5EF4-FFF2-40B4-BE49-F238E27FC236}">
                <a16:creationId xmlns:a16="http://schemas.microsoft.com/office/drawing/2014/main" id="{530784A7-E065-0740-B6F2-BCF9E6EA7E71}"/>
              </a:ext>
            </a:extLst>
          </p:cNvPr>
          <p:cNvSpPr/>
          <p:nvPr/>
        </p:nvSpPr>
        <p:spPr>
          <a:xfrm>
            <a:off x="9834844" y="1967786"/>
            <a:ext cx="1478918" cy="116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Onsite 9 to Onsite 10</a:t>
            </a:r>
          </a:p>
        </p:txBody>
      </p:sp>
      <p:sp>
        <p:nvSpPr>
          <p:cNvPr id="8" name="TekstSylinder 7">
            <a:extLst>
              <a:ext uri="{FF2B5EF4-FFF2-40B4-BE49-F238E27FC236}">
                <a16:creationId xmlns:a16="http://schemas.microsoft.com/office/drawing/2014/main" id="{AB4A953B-6B86-3F4E-B787-778798D3500F}"/>
              </a:ext>
            </a:extLst>
          </p:cNvPr>
          <p:cNvSpPr txBox="1"/>
          <p:nvPr/>
        </p:nvSpPr>
        <p:spPr>
          <a:xfrm>
            <a:off x="2022293" y="2181778"/>
            <a:ext cx="12105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Scenarios</a:t>
            </a:r>
          </a:p>
        </p:txBody>
      </p:sp>
      <p:sp>
        <p:nvSpPr>
          <p:cNvPr id="9" name="TekstSylinder 8">
            <a:extLst>
              <a:ext uri="{FF2B5EF4-FFF2-40B4-BE49-F238E27FC236}">
                <a16:creationId xmlns:a16="http://schemas.microsoft.com/office/drawing/2014/main" id="{D9865645-C36F-0347-98BD-A1D454E53D18}"/>
              </a:ext>
            </a:extLst>
          </p:cNvPr>
          <p:cNvSpPr txBox="1"/>
          <p:nvPr/>
        </p:nvSpPr>
        <p:spPr>
          <a:xfrm>
            <a:off x="954545" y="2608254"/>
            <a:ext cx="8387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Topics</a:t>
            </a:r>
          </a:p>
        </p:txBody>
      </p:sp>
      <p:cxnSp>
        <p:nvCxnSpPr>
          <p:cNvPr id="12" name="Rett linje 11">
            <a:extLst>
              <a:ext uri="{FF2B5EF4-FFF2-40B4-BE49-F238E27FC236}">
                <a16:creationId xmlns:a16="http://schemas.microsoft.com/office/drawing/2014/main" id="{A98C90EF-5B34-E54B-A27A-EF8668A8284C}"/>
              </a:ext>
            </a:extLst>
          </p:cNvPr>
          <p:cNvCxnSpPr>
            <a:cxnSpLocks/>
          </p:cNvCxnSpPr>
          <p:nvPr/>
        </p:nvCxnSpPr>
        <p:spPr>
          <a:xfrm>
            <a:off x="607703" y="1967786"/>
            <a:ext cx="2829180" cy="116664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ell 13">
            <a:extLst>
              <a:ext uri="{FF2B5EF4-FFF2-40B4-BE49-F238E27FC236}">
                <a16:creationId xmlns:a16="http://schemas.microsoft.com/office/drawing/2014/main" id="{6EB8302A-7058-E248-ABA7-7EC87E13EE2E}"/>
              </a:ext>
            </a:extLst>
          </p:cNvPr>
          <p:cNvGraphicFramePr>
            <a:graphicFrameLocks noGrp="1"/>
          </p:cNvGraphicFramePr>
          <p:nvPr/>
        </p:nvGraphicFramePr>
        <p:xfrm>
          <a:off x="607702" y="3190069"/>
          <a:ext cx="10732956" cy="2560320"/>
        </p:xfrm>
        <a:graphic>
          <a:graphicData uri="http://schemas.openxmlformats.org/drawingml/2006/table">
            <a:tbl>
              <a:tblPr firstRow="1" bandRow="1">
                <a:tableStyleId>{5C22544A-7EE6-4342-B048-85BDC9FD1C3A}</a:tableStyleId>
              </a:tblPr>
              <a:tblGrid>
                <a:gridCol w="2877511">
                  <a:extLst>
                    <a:ext uri="{9D8B030D-6E8A-4147-A177-3AD203B41FA5}">
                      <a16:colId xmlns:a16="http://schemas.microsoft.com/office/drawing/2014/main" val="73673245"/>
                    </a:ext>
                  </a:extLst>
                </a:gridCol>
                <a:gridCol w="1603948">
                  <a:extLst>
                    <a:ext uri="{9D8B030D-6E8A-4147-A177-3AD203B41FA5}">
                      <a16:colId xmlns:a16="http://schemas.microsoft.com/office/drawing/2014/main" val="476818120"/>
                    </a:ext>
                  </a:extLst>
                </a:gridCol>
                <a:gridCol w="1551482">
                  <a:extLst>
                    <a:ext uri="{9D8B030D-6E8A-4147-A177-3AD203B41FA5}">
                      <a16:colId xmlns:a16="http://schemas.microsoft.com/office/drawing/2014/main" val="3423524175"/>
                    </a:ext>
                  </a:extLst>
                </a:gridCol>
                <a:gridCol w="1596452">
                  <a:extLst>
                    <a:ext uri="{9D8B030D-6E8A-4147-A177-3AD203B41FA5}">
                      <a16:colId xmlns:a16="http://schemas.microsoft.com/office/drawing/2014/main" val="2312097336"/>
                    </a:ext>
                  </a:extLst>
                </a:gridCol>
                <a:gridCol w="1559087">
                  <a:extLst>
                    <a:ext uri="{9D8B030D-6E8A-4147-A177-3AD203B41FA5}">
                      <a16:colId xmlns:a16="http://schemas.microsoft.com/office/drawing/2014/main" val="2723051561"/>
                    </a:ext>
                  </a:extLst>
                </a:gridCol>
                <a:gridCol w="1544476">
                  <a:extLst>
                    <a:ext uri="{9D8B030D-6E8A-4147-A177-3AD203B41FA5}">
                      <a16:colId xmlns:a16="http://schemas.microsoft.com/office/drawing/2014/main" val="1812722452"/>
                    </a:ext>
                  </a:extLst>
                </a:gridCol>
              </a:tblGrid>
              <a:tr h="607169">
                <a:tc>
                  <a:txBody>
                    <a:bodyPr/>
                    <a:lstStyle/>
                    <a:p>
                      <a:r>
                        <a:rPr lang="en-GB" b="0" noProof="0">
                          <a:solidFill>
                            <a:schemeClr val="tx1"/>
                          </a:solidFill>
                          <a:latin typeface="+mn-lt"/>
                        </a:rPr>
                        <a:t>Product config changes &amp; rules</a:t>
                      </a: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GB" b="0" noProof="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NA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6554254"/>
                  </a:ext>
                </a:extLst>
              </a:tr>
              <a:tr h="607169">
                <a:tc>
                  <a:txBody>
                    <a:bodyPr/>
                    <a:lstStyle/>
                    <a:p>
                      <a:r>
                        <a:rPr lang="en-GB" b="0" noProof="0">
                          <a:solidFill>
                            <a:schemeClr val="tx1"/>
                          </a:solidFill>
                          <a:latin typeface="+mn-lt"/>
                        </a:rPr>
                        <a:t>Pricing changes current solution</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noProof="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NA️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6893541"/>
                  </a:ext>
                </a:extLst>
              </a:tr>
              <a:tr h="607169">
                <a:tc>
                  <a:txBody>
                    <a:bodyPr/>
                    <a:lstStyle/>
                    <a:p>
                      <a:r>
                        <a:rPr lang="en-GB" b="0" noProof="0">
                          <a:solidFill>
                            <a:schemeClr val="tx1"/>
                          </a:solidFill>
                          <a:latin typeface="+mn-lt"/>
                        </a:rPr>
                        <a:t>Whitespace &amp; Upsell to existing customers</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noProof="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NA️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68055611"/>
                  </a:ext>
                </a:extLst>
              </a:tr>
              <a:tr h="607169">
                <a:tc>
                  <a:txBody>
                    <a:bodyPr/>
                    <a:lstStyle/>
                    <a:p>
                      <a:r>
                        <a:rPr lang="en-GB" b="0" noProof="0">
                          <a:solidFill>
                            <a:schemeClr val="tx1"/>
                          </a:solidFill>
                          <a:latin typeface="+mn-lt"/>
                        </a:rPr>
                        <a:t>Tools we use to guide us in the customer dialogue</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noProof="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bg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NA️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0">
                          <a:solidFill>
                            <a:schemeClr val="tx1"/>
                          </a:solidFill>
                          <a:latin typeface="+mn-lt"/>
                        </a:rPr>
                        <a:t>✔️</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31161606"/>
                  </a:ext>
                </a:extLst>
              </a:tr>
            </a:tbl>
          </a:graphicData>
        </a:graphic>
      </p:graphicFrame>
      <p:sp>
        <p:nvSpPr>
          <p:cNvPr id="15" name="Rektangel 14">
            <a:extLst>
              <a:ext uri="{FF2B5EF4-FFF2-40B4-BE49-F238E27FC236}">
                <a16:creationId xmlns:a16="http://schemas.microsoft.com/office/drawing/2014/main" id="{707E14A4-B484-C94F-8158-12F9FA463C07}"/>
              </a:ext>
            </a:extLst>
          </p:cNvPr>
          <p:cNvSpPr/>
          <p:nvPr/>
        </p:nvSpPr>
        <p:spPr>
          <a:xfrm>
            <a:off x="8281802" y="1967786"/>
            <a:ext cx="1478918" cy="116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Buy 7/8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Buy 10</a:t>
            </a:r>
          </a:p>
        </p:txBody>
      </p:sp>
      <p:sp>
        <p:nvSpPr>
          <p:cNvPr id="2" name="Rectangle 1">
            <a:extLst>
              <a:ext uri="{FF2B5EF4-FFF2-40B4-BE49-F238E27FC236}">
                <a16:creationId xmlns:a16="http://schemas.microsoft.com/office/drawing/2014/main" id="{F1C5C1AE-C4BF-274B-8505-245591EDA743}"/>
              </a:ext>
            </a:extLst>
          </p:cNvPr>
          <p:cNvSpPr/>
          <p:nvPr/>
        </p:nvSpPr>
        <p:spPr>
          <a:xfrm>
            <a:off x="1062681" y="6079524"/>
            <a:ext cx="345989" cy="30891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3DCC9299-53FB-ED4A-B4E1-13A18EE22D53}"/>
              </a:ext>
            </a:extLst>
          </p:cNvPr>
          <p:cNvSpPr txBox="1"/>
          <p:nvPr/>
        </p:nvSpPr>
        <p:spPr>
          <a:xfrm>
            <a:off x="1475063" y="6054810"/>
            <a:ext cx="20826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800" b="0" i="0" u="none" strike="noStrike" kern="1200" cap="none" spc="0" normalizeH="0" baseline="0" noProof="0">
                <a:ln>
                  <a:noFill/>
                </a:ln>
                <a:solidFill>
                  <a:srgbClr val="2B2929"/>
                </a:solidFill>
                <a:effectLst/>
                <a:uLnTx/>
                <a:uFillTx/>
                <a:latin typeface="Arial" panose="020B0604020202020204"/>
                <a:ea typeface="+mn-ea"/>
                <a:cs typeface="+mn-cs"/>
              </a:rPr>
              <a:t>Focus areas today</a:t>
            </a:r>
          </a:p>
        </p:txBody>
      </p:sp>
    </p:spTree>
    <p:extLst>
      <p:ext uri="{BB962C8B-B14F-4D97-AF65-F5344CB8AC3E}">
        <p14:creationId xmlns:p14="http://schemas.microsoft.com/office/powerpoint/2010/main" val="1376213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E2B48C2-B2FA-4977-8030-33EC932FC696}"/>
              </a:ext>
            </a:extLst>
          </p:cNvPr>
          <p:cNvGrpSpPr/>
          <p:nvPr/>
        </p:nvGrpSpPr>
        <p:grpSpPr>
          <a:xfrm>
            <a:off x="4961704" y="1602985"/>
            <a:ext cx="3377767" cy="2301747"/>
            <a:chOff x="7904274" y="2675200"/>
            <a:chExt cx="3377767" cy="2301747"/>
          </a:xfrm>
        </p:grpSpPr>
        <p:pic>
          <p:nvPicPr>
            <p:cNvPr id="41" name="Picture 40">
              <a:extLst>
                <a:ext uri="{FF2B5EF4-FFF2-40B4-BE49-F238E27FC236}">
                  <a16:creationId xmlns:a16="http://schemas.microsoft.com/office/drawing/2014/main" id="{2B374003-5736-43E4-A9B5-F43A6EEFF145}"/>
                </a:ext>
              </a:extLst>
            </p:cNvPr>
            <p:cNvPicPr>
              <a:picLocks noChangeAspect="1"/>
            </p:cNvPicPr>
            <p:nvPr/>
          </p:nvPicPr>
          <p:blipFill>
            <a:blip r:embed="rId2" cstate="screen">
              <a:duotone>
                <a:prstClr val="black"/>
                <a:schemeClr val="accent5">
                  <a:lumMod val="75000"/>
                  <a:tint val="45000"/>
                  <a:satMod val="400000"/>
                </a:schemeClr>
              </a:duotone>
              <a:extLst>
                <a:ext uri="{28A0092B-C50C-407E-A947-70E740481C1C}">
                  <a14:useLocalDpi xmlns:a14="http://schemas.microsoft.com/office/drawing/2010/main"/>
                </a:ext>
              </a:extLst>
            </a:blip>
            <a:stretch>
              <a:fillRect/>
            </a:stretch>
          </p:blipFill>
          <p:spPr>
            <a:xfrm>
              <a:off x="7904274" y="2675200"/>
              <a:ext cx="3377767" cy="2301747"/>
            </a:xfrm>
            <a:prstGeom prst="rect">
              <a:avLst/>
            </a:prstGeom>
          </p:spPr>
        </p:pic>
        <p:sp>
          <p:nvSpPr>
            <p:cNvPr id="10" name="Rectangle 9">
              <a:extLst>
                <a:ext uri="{FF2B5EF4-FFF2-40B4-BE49-F238E27FC236}">
                  <a16:creationId xmlns:a16="http://schemas.microsoft.com/office/drawing/2014/main" id="{39BEC9FA-B002-4CD0-A96B-FB525674FAEE}"/>
                </a:ext>
              </a:extLst>
            </p:cNvPr>
            <p:cNvSpPr/>
            <p:nvPr/>
          </p:nvSpPr>
          <p:spPr>
            <a:xfrm>
              <a:off x="8568253" y="3597297"/>
              <a:ext cx="2320326" cy="1272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bg1"/>
                  </a:solidFill>
                </a:rPr>
                <a:t>SuperOffice Cloud</a:t>
              </a:r>
            </a:p>
            <a:p>
              <a:pPr algn="ctr"/>
              <a:r>
                <a:rPr lang="nb-NO">
                  <a:solidFill>
                    <a:schemeClr val="bg1"/>
                  </a:solidFill>
                </a:rPr>
                <a:t>SuperOffice 10</a:t>
              </a:r>
              <a:endParaRPr lang="en-US">
                <a:solidFill>
                  <a:schemeClr val="bg1"/>
                </a:solidFill>
              </a:endParaRPr>
            </a:p>
          </p:txBody>
        </p:sp>
      </p:grpSp>
      <p:sp>
        <p:nvSpPr>
          <p:cNvPr id="11" name="Arrow: Bent-Up 10">
            <a:extLst>
              <a:ext uri="{FF2B5EF4-FFF2-40B4-BE49-F238E27FC236}">
                <a16:creationId xmlns:a16="http://schemas.microsoft.com/office/drawing/2014/main" id="{018FE25D-2967-4BF0-BE48-ECB74C3F2F0A}"/>
              </a:ext>
            </a:extLst>
          </p:cNvPr>
          <p:cNvSpPr/>
          <p:nvPr/>
        </p:nvSpPr>
        <p:spPr>
          <a:xfrm rot="16200000">
            <a:off x="8540886" y="1779575"/>
            <a:ext cx="830414" cy="2020167"/>
          </a:xfrm>
          <a:prstGeom prst="ben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2368B4-ACBC-4D0D-8EBB-712105344F38}"/>
              </a:ext>
            </a:extLst>
          </p:cNvPr>
          <p:cNvSpPr>
            <a:spLocks noGrp="1"/>
          </p:cNvSpPr>
          <p:nvPr>
            <p:ph type="title"/>
          </p:nvPr>
        </p:nvSpPr>
        <p:spPr>
          <a:xfrm>
            <a:off x="740152" y="431844"/>
            <a:ext cx="9771062" cy="663576"/>
          </a:xfrm>
        </p:spPr>
        <p:txBody>
          <a:bodyPr>
            <a:normAutofit fontScale="90000"/>
          </a:bodyPr>
          <a:lstStyle/>
          <a:p>
            <a:r>
              <a:rPr lang="nb-NO" u="sng" err="1"/>
              <a:t>Onsite</a:t>
            </a:r>
            <a:r>
              <a:rPr lang="nb-NO"/>
              <a:t> </a:t>
            </a:r>
            <a:r>
              <a:rPr lang="nb-NO" err="1"/>
              <a:t>customers</a:t>
            </a:r>
            <a:r>
              <a:rPr lang="nb-NO"/>
              <a:t> </a:t>
            </a:r>
            <a:br>
              <a:rPr lang="nb-NO"/>
            </a:br>
            <a:r>
              <a:rPr lang="nb-NO" err="1"/>
              <a:t>upgrading</a:t>
            </a:r>
            <a:r>
              <a:rPr lang="nb-NO"/>
              <a:t> to SuperOffice 10</a:t>
            </a:r>
            <a:endParaRPr lang="en-US"/>
          </a:p>
        </p:txBody>
      </p:sp>
      <p:sp>
        <p:nvSpPr>
          <p:cNvPr id="6" name="Rectangle 5">
            <a:extLst>
              <a:ext uri="{FF2B5EF4-FFF2-40B4-BE49-F238E27FC236}">
                <a16:creationId xmlns:a16="http://schemas.microsoft.com/office/drawing/2014/main" id="{35D7DA79-E2DD-4B3E-94E2-C53A63AEB174}"/>
              </a:ext>
            </a:extLst>
          </p:cNvPr>
          <p:cNvSpPr/>
          <p:nvPr/>
        </p:nvSpPr>
        <p:spPr>
          <a:xfrm>
            <a:off x="7037171" y="4662287"/>
            <a:ext cx="2892857" cy="1272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SuperOffice 9</a:t>
            </a:r>
            <a:br>
              <a:rPr lang="nb-NO" sz="2000"/>
            </a:br>
            <a:r>
              <a:rPr lang="nb-NO" sz="2000" err="1"/>
              <a:t>Onsite</a:t>
            </a:r>
            <a:r>
              <a:rPr lang="nb-NO" sz="2000"/>
              <a:t> Subscription</a:t>
            </a:r>
            <a:endParaRPr lang="en-US" sz="2000"/>
          </a:p>
        </p:txBody>
      </p:sp>
      <p:sp>
        <p:nvSpPr>
          <p:cNvPr id="8" name="Rectangle 7">
            <a:extLst>
              <a:ext uri="{FF2B5EF4-FFF2-40B4-BE49-F238E27FC236}">
                <a16:creationId xmlns:a16="http://schemas.microsoft.com/office/drawing/2014/main" id="{0214A48F-34C1-4457-BE2A-2D23FADA26C3}"/>
              </a:ext>
            </a:extLst>
          </p:cNvPr>
          <p:cNvSpPr/>
          <p:nvPr/>
        </p:nvSpPr>
        <p:spPr>
          <a:xfrm>
            <a:off x="9129532" y="2374451"/>
            <a:ext cx="2452104" cy="1272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a:t>SuperOffice 10</a:t>
            </a:r>
            <a:endParaRPr lang="en-US" sz="2000"/>
          </a:p>
          <a:p>
            <a:pPr algn="ctr"/>
            <a:r>
              <a:rPr lang="nb-NO" sz="2000" err="1"/>
              <a:t>Onsite</a:t>
            </a:r>
            <a:r>
              <a:rPr lang="nb-NO" sz="2000"/>
              <a:t> Subscription</a:t>
            </a:r>
          </a:p>
        </p:txBody>
      </p:sp>
      <p:sp>
        <p:nvSpPr>
          <p:cNvPr id="47" name="Arrow: Bent-Up 46">
            <a:extLst>
              <a:ext uri="{FF2B5EF4-FFF2-40B4-BE49-F238E27FC236}">
                <a16:creationId xmlns:a16="http://schemas.microsoft.com/office/drawing/2014/main" id="{D89291FF-93A1-4C88-843D-96E294851F1B}"/>
              </a:ext>
            </a:extLst>
          </p:cNvPr>
          <p:cNvSpPr/>
          <p:nvPr/>
        </p:nvSpPr>
        <p:spPr>
          <a:xfrm>
            <a:off x="9930028" y="3694363"/>
            <a:ext cx="644975" cy="1669147"/>
          </a:xfrm>
          <a:prstGeom prst="ben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E8D4C33-7D87-47CD-B076-34FBA897E661}"/>
              </a:ext>
            </a:extLst>
          </p:cNvPr>
          <p:cNvSpPr/>
          <p:nvPr/>
        </p:nvSpPr>
        <p:spPr>
          <a:xfrm>
            <a:off x="10563551" y="4483710"/>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a:solidFill>
                  <a:schemeClr val="bg1"/>
                </a:solidFill>
              </a:rPr>
              <a:t>1</a:t>
            </a:r>
            <a:endParaRPr lang="en-US">
              <a:solidFill>
                <a:schemeClr val="bg1"/>
              </a:solidFill>
            </a:endParaRPr>
          </a:p>
        </p:txBody>
      </p:sp>
      <p:sp>
        <p:nvSpPr>
          <p:cNvPr id="13" name="Oval 12">
            <a:extLst>
              <a:ext uri="{FF2B5EF4-FFF2-40B4-BE49-F238E27FC236}">
                <a16:creationId xmlns:a16="http://schemas.microsoft.com/office/drawing/2014/main" id="{C7DEE4CB-5F6F-4090-9CD4-1DEB4CD9BFB8}"/>
              </a:ext>
            </a:extLst>
          </p:cNvPr>
          <p:cNvSpPr/>
          <p:nvPr/>
        </p:nvSpPr>
        <p:spPr>
          <a:xfrm>
            <a:off x="8339471" y="1968569"/>
            <a:ext cx="365760" cy="3657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a:solidFill>
                  <a:schemeClr val="bg1"/>
                </a:solidFill>
              </a:rPr>
              <a:t>2</a:t>
            </a:r>
            <a:endParaRPr lang="en-US">
              <a:solidFill>
                <a:schemeClr val="bg1"/>
              </a:solidFill>
            </a:endParaRPr>
          </a:p>
        </p:txBody>
      </p:sp>
      <p:sp>
        <p:nvSpPr>
          <p:cNvPr id="14" name="Content Placeholder 4">
            <a:extLst>
              <a:ext uri="{FF2B5EF4-FFF2-40B4-BE49-F238E27FC236}">
                <a16:creationId xmlns:a16="http://schemas.microsoft.com/office/drawing/2014/main" id="{35A20A87-0662-4C76-AC51-5814D136AC8B}"/>
              </a:ext>
            </a:extLst>
          </p:cNvPr>
          <p:cNvSpPr>
            <a:spLocks noGrp="1"/>
          </p:cNvSpPr>
          <p:nvPr>
            <p:ph idx="1"/>
          </p:nvPr>
        </p:nvSpPr>
        <p:spPr>
          <a:xfrm>
            <a:off x="709804" y="1969955"/>
            <a:ext cx="4376546" cy="3162026"/>
          </a:xfrm>
        </p:spPr>
        <p:txBody>
          <a:bodyPr vert="horz" lIns="91440" tIns="45720" rIns="91440" bIns="45720" rtlCol="0">
            <a:noAutofit/>
          </a:bodyPr>
          <a:lstStyle/>
          <a:p>
            <a:pPr marL="285750" indent="-285750">
              <a:lnSpc>
                <a:spcPct val="100000"/>
              </a:lnSpc>
              <a:buChar char="•"/>
            </a:pPr>
            <a:r>
              <a:rPr lang="en-US"/>
              <a:t>A 2-step process to cloud</a:t>
            </a:r>
          </a:p>
          <a:p>
            <a:pPr marL="285750" indent="-285750">
              <a:lnSpc>
                <a:spcPct val="120000"/>
              </a:lnSpc>
              <a:buChar char="•"/>
            </a:pPr>
            <a:r>
              <a:rPr lang="nb-NO"/>
              <a:t>The </a:t>
            </a:r>
            <a:r>
              <a:rPr lang="nb-NO" err="1"/>
              <a:t>perfect</a:t>
            </a:r>
            <a:r>
              <a:rPr lang="nb-NO"/>
              <a:t> stage for preparing for </a:t>
            </a:r>
            <a:r>
              <a:rPr lang="nb-NO" err="1"/>
              <a:t>cloud</a:t>
            </a:r>
            <a:endParaRPr lang="nb-NO"/>
          </a:p>
          <a:p>
            <a:pPr marL="285750" indent="-285750">
              <a:lnSpc>
                <a:spcPct val="100000"/>
              </a:lnSpc>
              <a:buChar char="•"/>
            </a:pPr>
            <a:r>
              <a:rPr lang="nb-NO"/>
              <a:t>Time to </a:t>
            </a:r>
            <a:r>
              <a:rPr lang="nb-NO" err="1"/>
              <a:t>cloud-enable</a:t>
            </a:r>
            <a:r>
              <a:rPr lang="nb-NO"/>
              <a:t> </a:t>
            </a:r>
            <a:r>
              <a:rPr lang="nb-NO" err="1"/>
              <a:t>custom</a:t>
            </a:r>
            <a:r>
              <a:rPr lang="nb-NO"/>
              <a:t> </a:t>
            </a:r>
            <a:r>
              <a:rPr lang="nb-NO" err="1"/>
              <a:t>integrations</a:t>
            </a:r>
            <a:r>
              <a:rPr lang="nb-NO"/>
              <a:t> and </a:t>
            </a:r>
            <a:r>
              <a:rPr lang="nb-NO" err="1"/>
              <a:t>eliminate</a:t>
            </a:r>
            <a:r>
              <a:rPr lang="nb-NO"/>
              <a:t> </a:t>
            </a:r>
            <a:r>
              <a:rPr lang="nb-NO" err="1"/>
              <a:t>technical</a:t>
            </a:r>
            <a:r>
              <a:rPr lang="nb-NO"/>
              <a:t> </a:t>
            </a:r>
            <a:r>
              <a:rPr lang="nb-NO" err="1"/>
              <a:t>debt</a:t>
            </a:r>
            <a:endParaRPr lang="nb-NO"/>
          </a:p>
          <a:p>
            <a:pPr marL="285750" indent="-285750">
              <a:lnSpc>
                <a:spcPct val="100000"/>
              </a:lnSpc>
              <a:buChar char="•"/>
            </a:pPr>
            <a:r>
              <a:rPr lang="nb-NO"/>
              <a:t>Time to </a:t>
            </a:r>
            <a:r>
              <a:rPr lang="nb-NO" err="1"/>
              <a:t>write-off</a:t>
            </a:r>
            <a:r>
              <a:rPr lang="nb-NO"/>
              <a:t> </a:t>
            </a:r>
            <a:r>
              <a:rPr lang="nb-NO" err="1"/>
              <a:t>investments</a:t>
            </a:r>
            <a:r>
              <a:rPr lang="nb-NO"/>
              <a:t> in </a:t>
            </a:r>
            <a:r>
              <a:rPr lang="nb-NO" err="1"/>
              <a:t>own</a:t>
            </a:r>
            <a:r>
              <a:rPr lang="nb-NO"/>
              <a:t> servers and </a:t>
            </a:r>
            <a:r>
              <a:rPr lang="nb-NO" err="1"/>
              <a:t>infrastructure</a:t>
            </a:r>
            <a:r>
              <a:rPr lang="nb-NO"/>
              <a:t> (</a:t>
            </a:r>
            <a:r>
              <a:rPr lang="nb-NO" err="1"/>
              <a:t>optimize</a:t>
            </a:r>
            <a:r>
              <a:rPr lang="nb-NO"/>
              <a:t> TCO)</a:t>
            </a:r>
          </a:p>
          <a:p>
            <a:pPr marL="285750" indent="-285750">
              <a:lnSpc>
                <a:spcPct val="100000"/>
              </a:lnSpc>
              <a:buChar char="•"/>
            </a:pPr>
            <a:r>
              <a:rPr lang="nb-NO" err="1"/>
              <a:t>Continuosly</a:t>
            </a:r>
            <a:r>
              <a:rPr lang="nb-NO"/>
              <a:t> </a:t>
            </a:r>
            <a:r>
              <a:rPr lang="nb-NO" err="1"/>
              <a:t>upgrading</a:t>
            </a:r>
            <a:r>
              <a:rPr lang="nb-NO"/>
              <a:t> to </a:t>
            </a:r>
            <a:r>
              <a:rPr lang="nb-NO" err="1"/>
              <a:t>the</a:t>
            </a:r>
            <a:r>
              <a:rPr lang="nb-NO"/>
              <a:t> </a:t>
            </a:r>
            <a:r>
              <a:rPr lang="nb-NO" err="1"/>
              <a:t>newest</a:t>
            </a:r>
            <a:r>
              <a:rPr lang="nb-NO"/>
              <a:t> SuperOffice </a:t>
            </a:r>
            <a:r>
              <a:rPr lang="nb-NO" err="1"/>
              <a:t>version</a:t>
            </a:r>
            <a:r>
              <a:rPr lang="nb-NO"/>
              <a:t> </a:t>
            </a:r>
            <a:r>
              <a:rPr lang="nb-NO" err="1"/>
              <a:t>increases</a:t>
            </a:r>
            <a:r>
              <a:rPr lang="nb-NO"/>
              <a:t> </a:t>
            </a:r>
            <a:r>
              <a:rPr lang="nb-NO" err="1"/>
              <a:t>security</a:t>
            </a:r>
            <a:r>
              <a:rPr lang="nb-NO"/>
              <a:t> </a:t>
            </a:r>
            <a:r>
              <a:rPr lang="nb-NO" err="1"/>
              <a:t>level</a:t>
            </a:r>
            <a:r>
              <a:rPr lang="nb-NO"/>
              <a:t>, </a:t>
            </a:r>
            <a:r>
              <a:rPr lang="nb-NO" err="1"/>
              <a:t>reduces</a:t>
            </a:r>
            <a:r>
              <a:rPr lang="nb-NO"/>
              <a:t> total </a:t>
            </a:r>
            <a:r>
              <a:rPr lang="nb-NO" err="1"/>
              <a:t>cost</a:t>
            </a:r>
            <a:r>
              <a:rPr lang="nb-NO"/>
              <a:t> </a:t>
            </a:r>
            <a:r>
              <a:rPr lang="nb-NO" err="1"/>
              <a:t>of</a:t>
            </a:r>
            <a:r>
              <a:rPr lang="nb-NO"/>
              <a:t> </a:t>
            </a:r>
            <a:r>
              <a:rPr lang="nb-NO" err="1"/>
              <a:t>ownership</a:t>
            </a:r>
            <a:r>
              <a:rPr lang="nb-NO"/>
              <a:t> and makes </a:t>
            </a:r>
            <a:r>
              <a:rPr lang="nb-NO" err="1"/>
              <a:t>the</a:t>
            </a:r>
            <a:r>
              <a:rPr lang="nb-NO"/>
              <a:t> </a:t>
            </a:r>
            <a:r>
              <a:rPr lang="nb-NO" err="1"/>
              <a:t>cloud-step</a:t>
            </a:r>
            <a:r>
              <a:rPr lang="nb-NO"/>
              <a:t> </a:t>
            </a:r>
            <a:r>
              <a:rPr lang="nb-NO" err="1"/>
              <a:t>easy</a:t>
            </a:r>
            <a:endParaRPr lang="nb-NO"/>
          </a:p>
        </p:txBody>
      </p:sp>
      <p:sp>
        <p:nvSpPr>
          <p:cNvPr id="16" name="Rectangle 15">
            <a:extLst>
              <a:ext uri="{FF2B5EF4-FFF2-40B4-BE49-F238E27FC236}">
                <a16:creationId xmlns:a16="http://schemas.microsoft.com/office/drawing/2014/main" id="{55988858-905E-448F-9BAB-EFBDB480E824}"/>
              </a:ext>
            </a:extLst>
          </p:cNvPr>
          <p:cNvSpPr/>
          <p:nvPr/>
        </p:nvSpPr>
        <p:spPr>
          <a:xfrm>
            <a:off x="8250727" y="-20568"/>
            <a:ext cx="3941273" cy="14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a:t>SuperOffice </a:t>
            </a:r>
            <a:r>
              <a:rPr lang="nb-NO" sz="1400" b="1" err="1"/>
              <a:t>Motivation</a:t>
            </a:r>
            <a:endParaRPr lang="nb-NO" sz="1400" b="1"/>
          </a:p>
          <a:p>
            <a:pPr algn="ctr"/>
            <a:r>
              <a:rPr lang="nb-NO" sz="1400" err="1"/>
              <a:t>Moving</a:t>
            </a:r>
            <a:r>
              <a:rPr lang="nb-NO" sz="1400"/>
              <a:t> forward, </a:t>
            </a:r>
            <a:r>
              <a:rPr lang="nb-NO" sz="1400" err="1"/>
              <a:t>avoid</a:t>
            </a:r>
            <a:r>
              <a:rPr lang="nb-NO" sz="1400"/>
              <a:t> status </a:t>
            </a:r>
            <a:r>
              <a:rPr lang="nb-NO" sz="1400" err="1"/>
              <a:t>Quo</a:t>
            </a:r>
            <a:endParaRPr lang="nb-NO" sz="1400"/>
          </a:p>
          <a:p>
            <a:pPr algn="ctr"/>
            <a:r>
              <a:rPr lang="nb-NO" sz="1400" err="1"/>
              <a:t>Reducing</a:t>
            </a:r>
            <a:r>
              <a:rPr lang="nb-NO" sz="1400"/>
              <a:t> </a:t>
            </a:r>
            <a:r>
              <a:rPr lang="nb-NO" sz="1400" err="1"/>
              <a:t>churn</a:t>
            </a:r>
            <a:r>
              <a:rPr lang="nb-NO" sz="1400"/>
              <a:t> risk </a:t>
            </a:r>
          </a:p>
          <a:p>
            <a:pPr algn="ctr"/>
            <a:r>
              <a:rPr lang="nb-NO" sz="1400"/>
              <a:t>Preparing for </a:t>
            </a:r>
            <a:r>
              <a:rPr lang="nb-NO" sz="1400" err="1"/>
              <a:t>cloud</a:t>
            </a:r>
            <a:r>
              <a:rPr lang="nb-NO" sz="1400"/>
              <a:t> </a:t>
            </a:r>
            <a:r>
              <a:rPr lang="nb-NO" sz="1400" err="1"/>
              <a:t>migration</a:t>
            </a:r>
            <a:endParaRPr lang="en-US" sz="1400"/>
          </a:p>
          <a:p>
            <a:pPr algn="ctr"/>
            <a:r>
              <a:rPr lang="nb-NO" sz="1400" err="1"/>
              <a:t>Strengthen</a:t>
            </a:r>
            <a:r>
              <a:rPr lang="nb-NO" sz="1400"/>
              <a:t> </a:t>
            </a:r>
            <a:r>
              <a:rPr lang="nb-NO" sz="1400" err="1"/>
              <a:t>customer</a:t>
            </a:r>
            <a:r>
              <a:rPr lang="nb-NO" sz="1400"/>
              <a:t> </a:t>
            </a:r>
            <a:r>
              <a:rPr lang="nb-NO" sz="1400" err="1"/>
              <a:t>relation</a:t>
            </a:r>
            <a:endParaRPr lang="nb-NO" sz="1400"/>
          </a:p>
          <a:p>
            <a:pPr algn="ctr"/>
            <a:r>
              <a:rPr lang="nb-NO" sz="1400" err="1"/>
              <a:t>Upsell</a:t>
            </a:r>
            <a:r>
              <a:rPr lang="nb-NO" sz="1400"/>
              <a:t> from SuperOffice 10 Price list</a:t>
            </a:r>
          </a:p>
        </p:txBody>
      </p:sp>
    </p:spTree>
    <p:extLst>
      <p:ext uri="{BB962C8B-B14F-4D97-AF65-F5344CB8AC3E}">
        <p14:creationId xmlns:p14="http://schemas.microsoft.com/office/powerpoint/2010/main" val="36553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979B77-A799-4EAD-B12F-5E1FF56E5E32}"/>
              </a:ext>
            </a:extLst>
          </p:cNvPr>
          <p:cNvSpPr>
            <a:spLocks noGrp="1"/>
          </p:cNvSpPr>
          <p:nvPr>
            <p:ph type="ctrTitle"/>
          </p:nvPr>
        </p:nvSpPr>
        <p:spPr/>
        <p:txBody>
          <a:bodyPr/>
          <a:lstStyle/>
          <a:p>
            <a:r>
              <a:rPr lang="nb-NO"/>
              <a:t>The </a:t>
            </a:r>
            <a:r>
              <a:rPr lang="nb-NO" err="1"/>
              <a:t>Relase</a:t>
            </a:r>
            <a:r>
              <a:rPr lang="nb-NO"/>
              <a:t> Plan</a:t>
            </a:r>
            <a:endParaRPr lang="en-US"/>
          </a:p>
        </p:txBody>
      </p:sp>
      <p:sp>
        <p:nvSpPr>
          <p:cNvPr id="6" name="Subtitle 5">
            <a:extLst>
              <a:ext uri="{FF2B5EF4-FFF2-40B4-BE49-F238E27FC236}">
                <a16:creationId xmlns:a16="http://schemas.microsoft.com/office/drawing/2014/main" id="{C7AA9E93-3F52-47D2-99E5-E9CF189C0B1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453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BD9-F1F4-442E-B903-04F48E297777}"/>
              </a:ext>
            </a:extLst>
          </p:cNvPr>
          <p:cNvSpPr>
            <a:spLocks noGrp="1"/>
          </p:cNvSpPr>
          <p:nvPr>
            <p:ph type="title"/>
          </p:nvPr>
        </p:nvSpPr>
        <p:spPr/>
        <p:txBody>
          <a:bodyPr/>
          <a:lstStyle/>
          <a:p>
            <a:r>
              <a:rPr lang="nb-NO" err="1"/>
              <a:t>Release</a:t>
            </a:r>
            <a:r>
              <a:rPr lang="nb-NO"/>
              <a:t> Plan</a:t>
            </a:r>
            <a:endParaRPr lang="en-US"/>
          </a:p>
        </p:txBody>
      </p:sp>
      <p:pic>
        <p:nvPicPr>
          <p:cNvPr id="6" name="Picture 5">
            <a:extLst>
              <a:ext uri="{FF2B5EF4-FFF2-40B4-BE49-F238E27FC236}">
                <a16:creationId xmlns:a16="http://schemas.microsoft.com/office/drawing/2014/main" id="{226E3A6F-E03A-4B15-9309-4BE78323C88B}"/>
              </a:ext>
            </a:extLst>
          </p:cNvPr>
          <p:cNvPicPr>
            <a:picLocks noChangeAspect="1"/>
          </p:cNvPicPr>
          <p:nvPr/>
        </p:nvPicPr>
        <p:blipFill>
          <a:blip r:embed="rId2"/>
          <a:stretch>
            <a:fillRect/>
          </a:stretch>
        </p:blipFill>
        <p:spPr>
          <a:xfrm>
            <a:off x="4502016" y="602820"/>
            <a:ext cx="4563112" cy="5858693"/>
          </a:xfrm>
          <a:prstGeom prst="rect">
            <a:avLst/>
          </a:prstGeom>
        </p:spPr>
      </p:pic>
    </p:spTree>
    <p:extLst>
      <p:ext uri="{BB962C8B-B14F-4D97-AF65-F5344CB8AC3E}">
        <p14:creationId xmlns:p14="http://schemas.microsoft.com/office/powerpoint/2010/main" val="405944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42967FA-D974-EA40-A80E-088D1B65A186}"/>
              </a:ext>
            </a:extLst>
          </p:cNvPr>
          <p:cNvSpPr>
            <a:spLocks noGrp="1"/>
          </p:cNvSpPr>
          <p:nvPr>
            <p:ph type="title"/>
          </p:nvPr>
        </p:nvSpPr>
        <p:spPr/>
        <p:txBody>
          <a:bodyPr/>
          <a:lstStyle/>
          <a:p>
            <a:r>
              <a:rPr lang="nb-NO"/>
              <a:t>Tools </a:t>
            </a:r>
            <a:r>
              <a:rPr lang="nb-NO" err="1"/>
              <a:t>we</a:t>
            </a:r>
            <a:r>
              <a:rPr lang="nb-NO"/>
              <a:t> </a:t>
            </a:r>
            <a:r>
              <a:rPr lang="nb-NO" err="1"/>
              <a:t>use</a:t>
            </a:r>
            <a:r>
              <a:rPr lang="nb-NO"/>
              <a:t> in </a:t>
            </a:r>
            <a:r>
              <a:rPr lang="nb-NO" err="1"/>
              <a:t>the</a:t>
            </a:r>
            <a:r>
              <a:rPr lang="nb-NO"/>
              <a:t> </a:t>
            </a:r>
            <a:r>
              <a:rPr lang="nb-NO" err="1"/>
              <a:t>dialogue</a:t>
            </a:r>
            <a:r>
              <a:rPr lang="nb-NO"/>
              <a:t> </a:t>
            </a:r>
            <a:r>
              <a:rPr lang="nb-NO" err="1"/>
              <a:t>with</a:t>
            </a:r>
            <a:r>
              <a:rPr lang="nb-NO"/>
              <a:t> </a:t>
            </a:r>
            <a:r>
              <a:rPr lang="nb-NO" err="1"/>
              <a:t>customers</a:t>
            </a:r>
            <a:endParaRPr lang="nb-NO"/>
          </a:p>
        </p:txBody>
      </p:sp>
    </p:spTree>
    <p:extLst>
      <p:ext uri="{BB962C8B-B14F-4D97-AF65-F5344CB8AC3E}">
        <p14:creationId xmlns:p14="http://schemas.microsoft.com/office/powerpoint/2010/main" val="3246055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Black"/>
                <a:cs typeface="Calibri Light"/>
              </a:rPr>
              <a:t>Upgrading from 9 to 10</a:t>
            </a:r>
            <a:endParaRPr lang="en-US">
              <a:latin typeface="Arial Black"/>
            </a:endParaRPr>
          </a:p>
        </p:txBody>
      </p:sp>
      <p:sp>
        <p:nvSpPr>
          <p:cNvPr id="4" name="Subtitle 3">
            <a:extLst>
              <a:ext uri="{FF2B5EF4-FFF2-40B4-BE49-F238E27FC236}">
                <a16:creationId xmlns:a16="http://schemas.microsoft.com/office/drawing/2014/main" id="{3E868A0D-1087-B947-8D35-4071FF8A32CC}"/>
              </a:ext>
            </a:extLst>
          </p:cNvPr>
          <p:cNvSpPr>
            <a:spLocks noGrp="1"/>
          </p:cNvSpPr>
          <p:nvPr>
            <p:ph type="subTitle" idx="1"/>
          </p:nvPr>
        </p:nvSpPr>
        <p:spPr/>
        <p:txBody>
          <a:bodyPr/>
          <a:lstStyle/>
          <a:p>
            <a:r>
              <a:rPr lang="en-GB"/>
              <a:t>The rules – product configurations</a:t>
            </a:r>
          </a:p>
        </p:txBody>
      </p:sp>
    </p:spTree>
    <p:extLst>
      <p:ext uri="{BB962C8B-B14F-4D97-AF65-F5344CB8AC3E}">
        <p14:creationId xmlns:p14="http://schemas.microsoft.com/office/powerpoint/2010/main" val="10985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D1E3BE-F8D0-6840-803E-D9443C0D107D}"/>
              </a:ext>
            </a:extLst>
          </p:cNvPr>
          <p:cNvSpPr>
            <a:spLocks noGrp="1"/>
          </p:cNvSpPr>
          <p:nvPr>
            <p:ph type="title"/>
          </p:nvPr>
        </p:nvSpPr>
        <p:spPr/>
        <p:txBody>
          <a:bodyPr/>
          <a:lstStyle/>
          <a:p>
            <a:r>
              <a:rPr lang="en-GB" u="sng"/>
              <a:t>New</a:t>
            </a:r>
            <a:r>
              <a:rPr lang="en-GB"/>
              <a:t> free licenses introduced</a:t>
            </a:r>
          </a:p>
        </p:txBody>
      </p:sp>
      <p:sp>
        <p:nvSpPr>
          <p:cNvPr id="6" name="Content Placeholder 5">
            <a:extLst>
              <a:ext uri="{FF2B5EF4-FFF2-40B4-BE49-F238E27FC236}">
                <a16:creationId xmlns:a16="http://schemas.microsoft.com/office/drawing/2014/main" id="{A5941D0F-3580-AF40-BC7A-2CD05163717C}"/>
              </a:ext>
            </a:extLst>
          </p:cNvPr>
          <p:cNvSpPr>
            <a:spLocks noGrp="1"/>
          </p:cNvSpPr>
          <p:nvPr>
            <p:ph idx="1"/>
          </p:nvPr>
        </p:nvSpPr>
        <p:spPr/>
        <p:txBody>
          <a:bodyPr vert="horz" lIns="91440" tIns="45720" rIns="91440" bIns="45720" rtlCol="0" anchor="t">
            <a:normAutofit/>
          </a:bodyPr>
          <a:lstStyle/>
          <a:p>
            <a:r>
              <a:rPr lang="en-US" sz="2000">
                <a:latin typeface="Arial"/>
                <a:cs typeface="Calibri"/>
              </a:rPr>
              <a:t>Introduced for existing </a:t>
            </a:r>
            <a:r>
              <a:rPr lang="en-US" sz="2000" b="1">
                <a:latin typeface="Arial"/>
                <a:cs typeface="Calibri"/>
              </a:rPr>
              <a:t>9.x</a:t>
            </a:r>
            <a:r>
              <a:rPr lang="en-US" sz="2000">
                <a:latin typeface="Arial"/>
                <a:cs typeface="Calibri"/>
              </a:rPr>
              <a:t> customers </a:t>
            </a:r>
            <a:r>
              <a:rPr lang="en-US" sz="2000" u="sng">
                <a:latin typeface="Arial"/>
                <a:cs typeface="Calibri"/>
              </a:rPr>
              <a:t>ONLY</a:t>
            </a:r>
            <a:r>
              <a:rPr lang="en-US" sz="2000">
                <a:latin typeface="Arial"/>
                <a:cs typeface="Calibri"/>
              </a:rPr>
              <a:t> </a:t>
            </a:r>
            <a:endParaRPr lang="en-US" sz="2000">
              <a:cs typeface="Calibri"/>
            </a:endParaRPr>
          </a:p>
          <a:p>
            <a:endParaRPr lang="en-US" sz="2000">
              <a:cs typeface="Calibri"/>
            </a:endParaRPr>
          </a:p>
          <a:p>
            <a:r>
              <a:rPr lang="en-US" sz="2000">
                <a:latin typeface="Arial"/>
                <a:cs typeface="Calibri"/>
              </a:rPr>
              <a:t>This is done to:</a:t>
            </a:r>
          </a:p>
          <a:p>
            <a:pPr marL="342900" indent="-342900">
              <a:buFont typeface="Arial" panose="020B0604020202020204" pitchFamily="34" charset="0"/>
              <a:buChar char="•"/>
            </a:pPr>
            <a:r>
              <a:rPr lang="en-US" sz="2000">
                <a:latin typeface="Arial"/>
                <a:cs typeface="Calibri"/>
              </a:rPr>
              <a:t>Keep room for upsell by leaving open white space</a:t>
            </a:r>
          </a:p>
          <a:p>
            <a:pPr marL="342900" indent="-342900">
              <a:buFont typeface="Arial" panose="020B0604020202020204" pitchFamily="34" charset="0"/>
              <a:buChar char="•"/>
            </a:pPr>
            <a:r>
              <a:rPr lang="en-US" sz="2000">
                <a:latin typeface="Arial"/>
                <a:cs typeface="Calibri"/>
              </a:rPr>
              <a:t>Total discount becomes smaller on current licenses (ref. existing customers should pay the same)</a:t>
            </a:r>
          </a:p>
          <a:p>
            <a:endParaRPr lang="en-US" sz="2000">
              <a:cs typeface="Calibri"/>
            </a:endParaRPr>
          </a:p>
          <a:p>
            <a:r>
              <a:rPr lang="en-US" sz="2000">
                <a:latin typeface="Arial"/>
                <a:cs typeface="Calibri"/>
              </a:rPr>
              <a:t>New free licenses are:</a:t>
            </a:r>
          </a:p>
          <a:p>
            <a:pPr marL="342900" indent="-342900">
              <a:buFont typeface="Arial" panose="020B0604020202020204" pitchFamily="34" charset="0"/>
              <a:buChar char="•"/>
            </a:pPr>
            <a:r>
              <a:rPr lang="en-US" sz="2000">
                <a:latin typeface="Arial"/>
                <a:cs typeface="Calibri"/>
              </a:rPr>
              <a:t>Free Mailings – Malings feature as in 9.x (not full marketing)</a:t>
            </a:r>
          </a:p>
          <a:p>
            <a:pPr marL="342900" indent="-342900">
              <a:buFont typeface="Arial" panose="020B0604020202020204" pitchFamily="34" charset="0"/>
              <a:buChar char="•"/>
            </a:pPr>
            <a:r>
              <a:rPr lang="en-US" sz="2000">
                <a:latin typeface="Arial"/>
                <a:cs typeface="Calibri"/>
              </a:rPr>
              <a:t>Free Projects – Projects as in 9.x (add/edit/delete). This also includes access to use Combined Selections (as in 9.x)</a:t>
            </a:r>
          </a:p>
          <a:p>
            <a:endParaRPr lang="en-GB" sz="2000"/>
          </a:p>
        </p:txBody>
      </p:sp>
    </p:spTree>
    <p:extLst>
      <p:ext uri="{BB962C8B-B14F-4D97-AF65-F5344CB8AC3E}">
        <p14:creationId xmlns:p14="http://schemas.microsoft.com/office/powerpoint/2010/main" val="116477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AD17-773C-44F2-B2C9-65F56122AD64}"/>
              </a:ext>
            </a:extLst>
          </p:cNvPr>
          <p:cNvSpPr>
            <a:spLocks noGrp="1"/>
          </p:cNvSpPr>
          <p:nvPr>
            <p:ph type="title"/>
          </p:nvPr>
        </p:nvSpPr>
        <p:spPr/>
        <p:txBody>
          <a:bodyPr/>
          <a:lstStyle/>
          <a:p>
            <a:r>
              <a:rPr lang="en-US">
                <a:cs typeface="Calibri Light"/>
              </a:rPr>
              <a:t>9.x to 10.x migration rules</a:t>
            </a:r>
            <a:endParaRPr lang="en-US"/>
          </a:p>
        </p:txBody>
      </p:sp>
      <p:sp>
        <p:nvSpPr>
          <p:cNvPr id="4" name="Text Placeholder 3">
            <a:extLst>
              <a:ext uri="{FF2B5EF4-FFF2-40B4-BE49-F238E27FC236}">
                <a16:creationId xmlns:a16="http://schemas.microsoft.com/office/drawing/2014/main" id="{5DDA9C41-275E-4971-98C4-C60FB4753EC0}"/>
              </a:ext>
            </a:extLst>
          </p:cNvPr>
          <p:cNvSpPr>
            <a:spLocks noGrp="1"/>
          </p:cNvSpPr>
          <p:nvPr>
            <p:ph type="body" idx="1"/>
          </p:nvPr>
        </p:nvSpPr>
        <p:spPr>
          <a:xfrm>
            <a:off x="908643" y="1465459"/>
            <a:ext cx="2945233" cy="497232"/>
          </a:xfrm>
        </p:spPr>
        <p:txBody>
          <a:bodyPr/>
          <a:lstStyle/>
          <a:p>
            <a:r>
              <a:rPr lang="en-US">
                <a:cs typeface="Calibri"/>
              </a:rPr>
              <a:t>9.x User Plan</a:t>
            </a:r>
            <a:endParaRPr lang="en-US"/>
          </a:p>
        </p:txBody>
      </p:sp>
      <p:sp>
        <p:nvSpPr>
          <p:cNvPr id="3" name="Content Placeholder 2">
            <a:extLst>
              <a:ext uri="{FF2B5EF4-FFF2-40B4-BE49-F238E27FC236}">
                <a16:creationId xmlns:a16="http://schemas.microsoft.com/office/drawing/2014/main" id="{D4D9F898-343C-4FEC-B9D9-ABA6204D26D9}"/>
              </a:ext>
            </a:extLst>
          </p:cNvPr>
          <p:cNvSpPr>
            <a:spLocks noGrp="1"/>
          </p:cNvSpPr>
          <p:nvPr>
            <p:ph sz="half" idx="2"/>
          </p:nvPr>
        </p:nvSpPr>
        <p:spPr>
          <a:xfrm>
            <a:off x="908643" y="2139059"/>
            <a:ext cx="2678992" cy="3684588"/>
          </a:xfrm>
        </p:spPr>
        <p:txBody>
          <a:bodyPr vert="horz" lIns="91440" tIns="45720" rIns="91440" bIns="45720" rtlCol="0" anchor="t">
            <a:normAutofit/>
          </a:bodyPr>
          <a:lstStyle/>
          <a:p>
            <a:r>
              <a:rPr lang="en-US">
                <a:cs typeface="Calibri"/>
              </a:rPr>
              <a:t>Standard</a:t>
            </a:r>
          </a:p>
          <a:p>
            <a:endParaRPr lang="en-US">
              <a:cs typeface="Calibri"/>
            </a:endParaRPr>
          </a:p>
          <a:p>
            <a:endParaRPr lang="en-US">
              <a:latin typeface="Arial"/>
              <a:cs typeface="Calibri"/>
            </a:endParaRPr>
          </a:p>
          <a:p>
            <a:r>
              <a:rPr lang="en-US">
                <a:cs typeface="Calibri"/>
              </a:rPr>
              <a:t>Sales</a:t>
            </a:r>
            <a:endParaRPr lang="en-US"/>
          </a:p>
          <a:p>
            <a:r>
              <a:rPr lang="en-US">
                <a:latin typeface="Arial"/>
                <a:cs typeface="Calibri"/>
              </a:rPr>
              <a:t>Service</a:t>
            </a:r>
          </a:p>
          <a:p>
            <a:r>
              <a:rPr lang="en-US">
                <a:latin typeface="Arial"/>
                <a:cs typeface="Calibri"/>
              </a:rPr>
              <a:t>Marketing</a:t>
            </a:r>
            <a:endParaRPr lang="en-US">
              <a:latin typeface="Arial"/>
            </a:endParaRPr>
          </a:p>
          <a:p>
            <a:endParaRPr lang="en-US">
              <a:cs typeface="Calibri"/>
            </a:endParaRPr>
          </a:p>
          <a:p>
            <a:r>
              <a:rPr lang="en-US">
                <a:cs typeface="Calibri"/>
              </a:rPr>
              <a:t>Complete</a:t>
            </a:r>
          </a:p>
          <a:p>
            <a:endParaRPr lang="en-US">
              <a:cs typeface="Calibri"/>
            </a:endParaRPr>
          </a:p>
        </p:txBody>
      </p:sp>
      <p:sp>
        <p:nvSpPr>
          <p:cNvPr id="5" name="Text Placeholder 4">
            <a:extLst>
              <a:ext uri="{FF2B5EF4-FFF2-40B4-BE49-F238E27FC236}">
                <a16:creationId xmlns:a16="http://schemas.microsoft.com/office/drawing/2014/main" id="{F5BCF7F3-00A5-4558-89F6-CC55FD5A1329}"/>
              </a:ext>
            </a:extLst>
          </p:cNvPr>
          <p:cNvSpPr>
            <a:spLocks noGrp="1"/>
          </p:cNvSpPr>
          <p:nvPr>
            <p:ph type="body" sz="quarter" idx="3"/>
          </p:nvPr>
        </p:nvSpPr>
        <p:spPr>
          <a:xfrm>
            <a:off x="4016159" y="1464956"/>
            <a:ext cx="7339229" cy="497232"/>
          </a:xfrm>
        </p:spPr>
        <p:txBody>
          <a:bodyPr/>
          <a:lstStyle/>
          <a:p>
            <a:r>
              <a:rPr lang="en-US">
                <a:cs typeface="Calibri"/>
              </a:rPr>
              <a:t>10.x User Plan</a:t>
            </a:r>
            <a:endParaRPr lang="en-US"/>
          </a:p>
        </p:txBody>
      </p:sp>
      <p:sp>
        <p:nvSpPr>
          <p:cNvPr id="6" name="Content Placeholder 5">
            <a:extLst>
              <a:ext uri="{FF2B5EF4-FFF2-40B4-BE49-F238E27FC236}">
                <a16:creationId xmlns:a16="http://schemas.microsoft.com/office/drawing/2014/main" id="{93898D33-8BF3-4F02-927E-AA8FDF29C9CF}"/>
              </a:ext>
            </a:extLst>
          </p:cNvPr>
          <p:cNvSpPr>
            <a:spLocks noGrp="1"/>
          </p:cNvSpPr>
          <p:nvPr>
            <p:ph sz="quarter" idx="4"/>
          </p:nvPr>
        </p:nvSpPr>
        <p:spPr>
          <a:xfrm>
            <a:off x="3544000" y="2139059"/>
            <a:ext cx="8291471" cy="3951288"/>
          </a:xfrm>
        </p:spPr>
        <p:txBody>
          <a:bodyPr vert="horz" lIns="91440" tIns="45720" rIns="91440" bIns="45720" rtlCol="0" anchor="t">
            <a:normAutofit/>
          </a:bodyPr>
          <a:lstStyle/>
          <a:p>
            <a:pPr marL="0" indent="0">
              <a:buNone/>
            </a:pPr>
            <a:r>
              <a:rPr lang="en-US">
                <a:latin typeface="Arial"/>
                <a:cs typeface="Calibri"/>
              </a:rPr>
              <a:t>-&gt;    Sales Essentials </a:t>
            </a:r>
            <a:endParaRPr lang="en-US">
              <a:cs typeface="Calibri"/>
            </a:endParaRPr>
          </a:p>
          <a:p>
            <a:pPr marL="0" indent="0">
              <a:buNone/>
            </a:pPr>
            <a:r>
              <a:rPr lang="en-US">
                <a:latin typeface="Arial"/>
                <a:cs typeface="Calibri"/>
              </a:rPr>
              <a:t>       + Free Mailings, Free Projects (incl combined selections)</a:t>
            </a:r>
            <a:endParaRPr lang="en-US">
              <a:latin typeface="Arial"/>
            </a:endParaRPr>
          </a:p>
          <a:p>
            <a:pPr marL="0" indent="0">
              <a:buNone/>
            </a:pPr>
            <a:endParaRPr lang="en-US">
              <a:latin typeface="Arial"/>
              <a:ea typeface="+mn-lt"/>
              <a:cs typeface="Calibri"/>
            </a:endParaRPr>
          </a:p>
          <a:p>
            <a:pPr marL="0" indent="0">
              <a:buNone/>
            </a:pPr>
            <a:r>
              <a:rPr lang="en-US">
                <a:latin typeface="Arial"/>
                <a:ea typeface="+mn-lt"/>
                <a:cs typeface="+mn-lt"/>
              </a:rPr>
              <a:t>-&gt;   </a:t>
            </a:r>
            <a:r>
              <a:rPr lang="en-US">
                <a:latin typeface="Arial"/>
                <a:cs typeface="Arial"/>
              </a:rPr>
              <a:t> </a:t>
            </a:r>
            <a:r>
              <a:rPr lang="en-US">
                <a:latin typeface="Arial"/>
                <a:cs typeface="Calibri"/>
              </a:rPr>
              <a:t>Sales Premium  + Free Mailings</a:t>
            </a:r>
            <a:endParaRPr lang="en-US">
              <a:latin typeface="Arial"/>
            </a:endParaRPr>
          </a:p>
          <a:p>
            <a:pPr marL="0" indent="0">
              <a:buNone/>
            </a:pPr>
            <a:r>
              <a:rPr lang="en-US">
                <a:latin typeface="Arial"/>
                <a:ea typeface="+mn-lt"/>
                <a:cs typeface="+mn-lt"/>
              </a:rPr>
              <a:t>-&gt;   </a:t>
            </a:r>
            <a:r>
              <a:rPr lang="en-US">
                <a:latin typeface="Arial"/>
                <a:cs typeface="Arial"/>
              </a:rPr>
              <a:t> </a:t>
            </a:r>
            <a:r>
              <a:rPr lang="en-US">
                <a:latin typeface="Arial"/>
                <a:cs typeface="Calibri"/>
              </a:rPr>
              <a:t>Service Premium + Free Mailings</a:t>
            </a:r>
            <a:endParaRPr lang="en-US">
              <a:latin typeface="Arial"/>
            </a:endParaRPr>
          </a:p>
          <a:p>
            <a:pPr marL="0" indent="0">
              <a:buNone/>
            </a:pPr>
            <a:r>
              <a:rPr lang="en-US">
                <a:latin typeface="Arial"/>
                <a:ea typeface="+mn-lt"/>
                <a:cs typeface="+mn-lt"/>
              </a:rPr>
              <a:t>-&gt;    </a:t>
            </a:r>
            <a:r>
              <a:rPr lang="en-US">
                <a:latin typeface="Arial"/>
                <a:cs typeface="Calibri"/>
              </a:rPr>
              <a:t>Marketing  </a:t>
            </a:r>
          </a:p>
          <a:p>
            <a:pPr marL="0" indent="0">
              <a:buNone/>
            </a:pPr>
            <a:r>
              <a:rPr lang="en-US">
                <a:latin typeface="Arial"/>
                <a:cs typeface="Calibri"/>
              </a:rPr>
              <a:t>        Marketing Platform</a:t>
            </a:r>
            <a:endParaRPr lang="en-US">
              <a:latin typeface="Arial"/>
            </a:endParaRPr>
          </a:p>
          <a:p>
            <a:pPr marL="0" indent="0">
              <a:buNone/>
            </a:pPr>
            <a:r>
              <a:rPr lang="en-US">
                <a:latin typeface="Arial"/>
                <a:ea typeface="+mn-lt"/>
                <a:cs typeface="+mn-lt"/>
              </a:rPr>
              <a:t>-&gt;    </a:t>
            </a:r>
            <a:r>
              <a:rPr lang="en-US">
                <a:latin typeface="Arial"/>
                <a:cs typeface="Calibri"/>
              </a:rPr>
              <a:t>Sales Premium + Service Premium + Marketing </a:t>
            </a:r>
          </a:p>
          <a:p>
            <a:pPr marL="0" indent="0">
              <a:buNone/>
            </a:pPr>
            <a:r>
              <a:rPr lang="en-US">
                <a:latin typeface="Arial"/>
                <a:cs typeface="Calibri"/>
              </a:rPr>
              <a:t>        Marketing Platform</a:t>
            </a:r>
            <a:endParaRPr lang="en-US"/>
          </a:p>
        </p:txBody>
      </p:sp>
    </p:spTree>
    <p:extLst>
      <p:ext uri="{BB962C8B-B14F-4D97-AF65-F5344CB8AC3E}">
        <p14:creationId xmlns:p14="http://schemas.microsoft.com/office/powerpoint/2010/main" val="248638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B951FE-A637-9642-AAB2-9FA8010A34D1}"/>
              </a:ext>
            </a:extLst>
          </p:cNvPr>
          <p:cNvSpPr>
            <a:spLocks noGrp="1"/>
          </p:cNvSpPr>
          <p:nvPr>
            <p:ph type="title"/>
          </p:nvPr>
        </p:nvSpPr>
        <p:spPr/>
        <p:txBody>
          <a:bodyPr/>
          <a:lstStyle/>
          <a:p>
            <a:r>
              <a:rPr lang="en-GB"/>
              <a:t>Basic guidelines</a:t>
            </a:r>
          </a:p>
        </p:txBody>
      </p:sp>
      <p:sp>
        <p:nvSpPr>
          <p:cNvPr id="8" name="Content Placeholder 7">
            <a:extLst>
              <a:ext uri="{FF2B5EF4-FFF2-40B4-BE49-F238E27FC236}">
                <a16:creationId xmlns:a16="http://schemas.microsoft.com/office/drawing/2014/main" id="{CF1286AF-DC36-5A4C-8B66-C8F6E9D4C248}"/>
              </a:ext>
            </a:extLst>
          </p:cNvPr>
          <p:cNvSpPr>
            <a:spLocks noGrp="1"/>
          </p:cNvSpPr>
          <p:nvPr>
            <p:ph idx="1"/>
          </p:nvPr>
        </p:nvSpPr>
        <p:spPr>
          <a:xfrm>
            <a:off x="838199" y="1603169"/>
            <a:ext cx="10892883" cy="4526169"/>
          </a:xfrm>
        </p:spPr>
        <p:txBody>
          <a:bodyPr vert="horz" lIns="91440" tIns="45720" rIns="91440" bIns="45720" rtlCol="0" anchor="t">
            <a:normAutofit/>
          </a:bodyPr>
          <a:lstStyle/>
          <a:p>
            <a:pPr marL="285750" indent="-285750">
              <a:buFont typeface="Arial" panose="020B0604020202020204" pitchFamily="34" charset="0"/>
              <a:buChar char="•"/>
            </a:pPr>
            <a:r>
              <a:rPr lang="en-US" sz="2000">
                <a:latin typeface="Arial"/>
                <a:cs typeface="Calibri"/>
              </a:rPr>
              <a:t>If you have Standard + Sales users, then all users --&gt; Sales Premium + Free mailings</a:t>
            </a:r>
          </a:p>
          <a:p>
            <a:pPr marL="285750" indent="-285750">
              <a:buFont typeface="Arial" panose="020B0604020202020204" pitchFamily="34" charset="0"/>
              <a:buChar char="•"/>
            </a:pPr>
            <a:endParaRPr lang="en-US" sz="2000">
              <a:cs typeface="Calibri"/>
            </a:endParaRPr>
          </a:p>
          <a:p>
            <a:pPr marL="285750" indent="-285750">
              <a:buFont typeface="Arial" panose="020B0604020202020204" pitchFamily="34" charset="0"/>
              <a:buChar char="•"/>
            </a:pPr>
            <a:r>
              <a:rPr lang="en-US" sz="2000">
                <a:latin typeface="Arial"/>
                <a:cs typeface="Calibri"/>
              </a:rPr>
              <a:t>If you have Standard + Service users, then Standard users --&gt; Sales Essentials + Free mailings + Free project</a:t>
            </a:r>
            <a:endParaRPr lang="en-US" sz="2000">
              <a:cs typeface="Calibri"/>
            </a:endParaRPr>
          </a:p>
          <a:p>
            <a:endParaRPr lang="en-US" sz="2000">
              <a:cs typeface="Calibri"/>
            </a:endParaRPr>
          </a:p>
          <a:p>
            <a:pPr marL="285750" indent="-285750">
              <a:buFont typeface="Arial" panose="020B0604020202020204" pitchFamily="34" charset="0"/>
              <a:buChar char="•"/>
            </a:pPr>
            <a:r>
              <a:rPr lang="en-US" sz="2000">
                <a:latin typeface="Arial"/>
                <a:cs typeface="Calibri"/>
              </a:rPr>
              <a:t>If you have any Complete users, then all users --&gt; Premium user plans</a:t>
            </a:r>
          </a:p>
          <a:p>
            <a:endParaRPr lang="en-US" sz="2000">
              <a:cs typeface="Calibri"/>
            </a:endParaRPr>
          </a:p>
          <a:p>
            <a:pPr marL="285750" indent="-285750">
              <a:buFont typeface="Arial" panose="020B0604020202020204" pitchFamily="34" charset="0"/>
              <a:buChar char="•"/>
            </a:pPr>
            <a:r>
              <a:rPr lang="en-US" sz="2000">
                <a:latin typeface="Arial"/>
                <a:cs typeface="Calibri"/>
              </a:rPr>
              <a:t>If you have Marketing or Complete users, then add Marketing platform</a:t>
            </a:r>
          </a:p>
          <a:p>
            <a:pPr marL="285750" indent="-285750">
              <a:buFont typeface="Arial" panose="020B0604020202020204" pitchFamily="34" charset="0"/>
              <a:buChar char="•"/>
            </a:pPr>
            <a:endParaRPr lang="en-US" sz="2000">
              <a:cs typeface="Calibri"/>
            </a:endParaRPr>
          </a:p>
          <a:p>
            <a:endParaRPr lang="en-US" sz="1800" i="1">
              <a:cs typeface="Calibri"/>
            </a:endParaRPr>
          </a:p>
          <a:p>
            <a:r>
              <a:rPr lang="en-US" sz="1800" i="1">
                <a:latin typeface="Arial"/>
                <a:cs typeface="Calibri"/>
              </a:rPr>
              <a:t>Remember: All users had Mailings in 9.x, so migration adds at least Free Mailings</a:t>
            </a:r>
          </a:p>
          <a:p>
            <a:endParaRPr lang="en-GB"/>
          </a:p>
        </p:txBody>
      </p:sp>
    </p:spTree>
    <p:extLst>
      <p:ext uri="{BB962C8B-B14F-4D97-AF65-F5344CB8AC3E}">
        <p14:creationId xmlns:p14="http://schemas.microsoft.com/office/powerpoint/2010/main" val="21983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Open book vs. closed book law school exams - ABA for Law Students">
            <a:extLst>
              <a:ext uri="{FF2B5EF4-FFF2-40B4-BE49-F238E27FC236}">
                <a16:creationId xmlns:a16="http://schemas.microsoft.com/office/drawing/2014/main" id="{F473E4C8-C14B-9E4E-B48E-900793F3E29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162D00F4-52C7-F447-9468-3532FBE35C4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Let´s have a test …</a:t>
            </a:r>
          </a:p>
        </p:txBody>
      </p:sp>
      <p:cxnSp>
        <p:nvCxnSpPr>
          <p:cNvPr id="3077"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78"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48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1</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8" y="1689445"/>
            <a:ext cx="3865701" cy="815630"/>
          </a:xfrm>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8" y="2505075"/>
            <a:ext cx="3691766" cy="3684588"/>
          </a:xfrm>
        </p:spPr>
        <p:txBody>
          <a:bodyPr vert="horz" lIns="91440" tIns="45720" rIns="91440" bIns="45720" rtlCol="0" anchor="t">
            <a:normAutofit/>
          </a:bodyPr>
          <a:lstStyle/>
          <a:p>
            <a:r>
              <a:rPr lang="en-US">
                <a:cs typeface="Calibri"/>
              </a:rPr>
              <a:t>10 Standard CRM</a:t>
            </a:r>
            <a:endParaRPr lang="en-US"/>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p:txBody>
          <a:bodyPr vert="horz" lIns="91440" tIns="45720" rIns="91440" bIns="45720" rtlCol="0" anchor="t">
            <a:normAutofit/>
          </a:bodyPr>
          <a:lstStyle/>
          <a:p>
            <a:r>
              <a:rPr lang="en-US">
                <a:latin typeface="Arial"/>
                <a:cs typeface="Calibri"/>
              </a:rPr>
              <a:t>10 Sales Essentials</a:t>
            </a:r>
          </a:p>
          <a:p>
            <a:pPr marL="457200" lvl="1" indent="0">
              <a:buNone/>
            </a:pPr>
            <a:r>
              <a:rPr lang="en-US">
                <a:latin typeface="Arial"/>
                <a:cs typeface="Calibri"/>
              </a:rPr>
              <a:t>+ Free mailings</a:t>
            </a:r>
          </a:p>
          <a:p>
            <a:pPr marL="457200" lvl="1" indent="0">
              <a:buNone/>
            </a:pPr>
            <a:r>
              <a:rPr lang="en-US">
                <a:latin typeface="Arial"/>
                <a:cs typeface="Calibri"/>
              </a:rPr>
              <a:t>+ Free projects (combined selections)</a:t>
            </a:r>
          </a:p>
        </p:txBody>
      </p:sp>
      <p:sp>
        <p:nvSpPr>
          <p:cNvPr id="7" name="Arrow: Right 6">
            <a:extLst>
              <a:ext uri="{FF2B5EF4-FFF2-40B4-BE49-F238E27FC236}">
                <a16:creationId xmlns:a16="http://schemas.microsoft.com/office/drawing/2014/main" id="{FEC55006-3984-4B01-8566-DD5C71C1980F}"/>
              </a:ext>
            </a:extLst>
          </p:cNvPr>
          <p:cNvSpPr/>
          <p:nvPr/>
        </p:nvSpPr>
        <p:spPr>
          <a:xfrm>
            <a:off x="4679143" y="2954771"/>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5852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AE35E84-13A4-B542-9C4C-66423B4DC3EC}"/>
              </a:ext>
            </a:extLst>
          </p:cNvPr>
          <p:cNvSpPr>
            <a:spLocks noGrp="1"/>
          </p:cNvSpPr>
          <p:nvPr>
            <p:ph type="title"/>
          </p:nvPr>
        </p:nvSpPr>
        <p:spPr/>
        <p:txBody>
          <a:bodyPr/>
          <a:lstStyle/>
          <a:p>
            <a:r>
              <a:rPr lang="nb-NO" err="1"/>
              <a:t>Cloud</a:t>
            </a:r>
            <a:r>
              <a:rPr lang="nb-NO"/>
              <a:t> 9 to </a:t>
            </a:r>
            <a:r>
              <a:rPr lang="nb-NO" err="1"/>
              <a:t>Cloud</a:t>
            </a:r>
            <a:r>
              <a:rPr lang="nb-NO"/>
              <a:t> 10</a:t>
            </a:r>
          </a:p>
        </p:txBody>
      </p:sp>
      <p:pic>
        <p:nvPicPr>
          <p:cNvPr id="5" name="Picture 10">
            <a:extLst>
              <a:ext uri="{FF2B5EF4-FFF2-40B4-BE49-F238E27FC236}">
                <a16:creationId xmlns:a16="http://schemas.microsoft.com/office/drawing/2014/main" id="{910DF506-676A-F34F-8E69-75DFF1432A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225" y="274235"/>
            <a:ext cx="5019141" cy="3420246"/>
          </a:xfrm>
          <a:prstGeom prst="rect">
            <a:avLst/>
          </a:prstGeom>
        </p:spPr>
      </p:pic>
    </p:spTree>
    <p:extLst>
      <p:ext uri="{BB962C8B-B14F-4D97-AF65-F5344CB8AC3E}">
        <p14:creationId xmlns:p14="http://schemas.microsoft.com/office/powerpoint/2010/main" val="31234636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3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2</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p:txBody>
          <a:bodyPr vert="horz" lIns="91440" tIns="45720" rIns="91440" bIns="45720" rtlCol="0" anchor="t">
            <a:normAutofit/>
          </a:bodyPr>
          <a:lstStyle/>
          <a:p>
            <a:r>
              <a:rPr lang="en-US">
                <a:cs typeface="Calibri"/>
              </a:rPr>
              <a:t>10 Sales </a:t>
            </a:r>
            <a:endParaRPr lang="en-US"/>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p:txBody>
          <a:bodyPr vert="horz" lIns="91440" tIns="45720" rIns="91440" bIns="45720" rtlCol="0" anchor="t">
            <a:normAutofit/>
          </a:bodyPr>
          <a:lstStyle/>
          <a:p>
            <a:r>
              <a:rPr lang="en-US">
                <a:latin typeface="Arial"/>
                <a:cs typeface="Calibri"/>
              </a:rPr>
              <a:t>10 Sales Premium  </a:t>
            </a:r>
            <a:endParaRPr lang="en-US">
              <a:cs typeface="Calibri"/>
            </a:endParaRPr>
          </a:p>
          <a:p>
            <a:pPr marL="457200" lvl="1" indent="0">
              <a:buNone/>
            </a:pPr>
            <a:r>
              <a:rPr lang="en-US">
                <a:latin typeface="Arial"/>
                <a:cs typeface="Calibri"/>
              </a:rPr>
              <a:t>+ Free mailings</a:t>
            </a:r>
          </a:p>
        </p:txBody>
      </p:sp>
      <p:sp>
        <p:nvSpPr>
          <p:cNvPr id="7" name="Arrow: Right 6">
            <a:extLst>
              <a:ext uri="{FF2B5EF4-FFF2-40B4-BE49-F238E27FC236}">
                <a16:creationId xmlns:a16="http://schemas.microsoft.com/office/drawing/2014/main" id="{D7CCC3E4-95ED-BC4B-90F5-A02CD00902F8}"/>
              </a:ext>
            </a:extLst>
          </p:cNvPr>
          <p:cNvSpPr/>
          <p:nvPr/>
        </p:nvSpPr>
        <p:spPr>
          <a:xfrm>
            <a:off x="4679143" y="2954771"/>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749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3</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p:txBody>
          <a:bodyPr vert="horz" lIns="91440" tIns="45720" rIns="91440" bIns="45720" rtlCol="0" anchor="t">
            <a:normAutofit/>
          </a:bodyPr>
          <a:lstStyle/>
          <a:p>
            <a:r>
              <a:rPr lang="en-US">
                <a:cs typeface="Calibri"/>
              </a:rPr>
              <a:t>10 Service</a:t>
            </a:r>
            <a:endParaRPr lang="en-US"/>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6172200" y="2505075"/>
            <a:ext cx="5183188" cy="3015722"/>
          </a:xfrm>
        </p:spPr>
        <p:txBody>
          <a:bodyPr vert="horz" lIns="91440" tIns="45720" rIns="91440" bIns="45720" rtlCol="0" anchor="t">
            <a:normAutofit/>
          </a:bodyPr>
          <a:lstStyle/>
          <a:p>
            <a:r>
              <a:rPr lang="en-US">
                <a:latin typeface="Arial"/>
                <a:cs typeface="Calibri"/>
              </a:rPr>
              <a:t>10 Service Premium </a:t>
            </a:r>
          </a:p>
          <a:p>
            <a:pPr marL="457200" lvl="1" indent="0">
              <a:buNone/>
            </a:pPr>
            <a:r>
              <a:rPr lang="en-US">
                <a:latin typeface="Arial"/>
                <a:cs typeface="Calibri"/>
              </a:rPr>
              <a:t>+ Free mailings</a:t>
            </a:r>
            <a:endParaRPr lang="en-US">
              <a:latin typeface="Arial"/>
            </a:endParaRPr>
          </a:p>
        </p:txBody>
      </p:sp>
      <p:sp>
        <p:nvSpPr>
          <p:cNvPr id="7" name="Arrow: Right 6">
            <a:extLst>
              <a:ext uri="{FF2B5EF4-FFF2-40B4-BE49-F238E27FC236}">
                <a16:creationId xmlns:a16="http://schemas.microsoft.com/office/drawing/2014/main" id="{35B8E5D8-2DE1-4243-BDD2-AE7295A75526}"/>
              </a:ext>
            </a:extLst>
          </p:cNvPr>
          <p:cNvSpPr/>
          <p:nvPr/>
        </p:nvSpPr>
        <p:spPr>
          <a:xfrm>
            <a:off x="4679143" y="2954771"/>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4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4</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p:txBody>
          <a:bodyPr vert="horz" lIns="91440" tIns="45720" rIns="91440" bIns="45720" rtlCol="0" anchor="t">
            <a:normAutofit/>
          </a:bodyPr>
          <a:lstStyle/>
          <a:p>
            <a:r>
              <a:rPr lang="en-US">
                <a:cs typeface="Calibri"/>
              </a:rPr>
              <a:t>10 Marketing</a:t>
            </a:r>
            <a:endParaRPr lang="en-US"/>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6172200" y="2505075"/>
            <a:ext cx="5183188" cy="2671762"/>
          </a:xfrm>
        </p:spPr>
        <p:txBody>
          <a:bodyPr vert="horz" lIns="91440" tIns="45720" rIns="91440" bIns="45720" rtlCol="0" anchor="t">
            <a:normAutofit/>
          </a:bodyPr>
          <a:lstStyle/>
          <a:p>
            <a:r>
              <a:rPr lang="en-US">
                <a:cs typeface="Calibri"/>
              </a:rPr>
              <a:t>10 Marketing</a:t>
            </a:r>
          </a:p>
          <a:p>
            <a:r>
              <a:rPr lang="en-US">
                <a:cs typeface="Calibri"/>
              </a:rPr>
              <a:t>1 Marketing Platform</a:t>
            </a:r>
          </a:p>
        </p:txBody>
      </p:sp>
      <p:sp>
        <p:nvSpPr>
          <p:cNvPr id="7" name="Arrow: Right 6">
            <a:extLst>
              <a:ext uri="{FF2B5EF4-FFF2-40B4-BE49-F238E27FC236}">
                <a16:creationId xmlns:a16="http://schemas.microsoft.com/office/drawing/2014/main" id="{6B5F7AD9-F315-7E44-9AC5-A6F704AC9E44}"/>
              </a:ext>
            </a:extLst>
          </p:cNvPr>
          <p:cNvSpPr/>
          <p:nvPr/>
        </p:nvSpPr>
        <p:spPr>
          <a:xfrm>
            <a:off x="4679143" y="2954771"/>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66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5</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p:txBody>
          <a:bodyPr vert="horz" lIns="91440" tIns="45720" rIns="91440" bIns="45720" rtlCol="0" anchor="t">
            <a:normAutofit/>
          </a:bodyPr>
          <a:lstStyle/>
          <a:p>
            <a:r>
              <a:rPr lang="en-US">
                <a:cs typeface="Calibri"/>
              </a:rPr>
              <a:t>10 Complete</a:t>
            </a:r>
            <a:endParaRPr lang="en-US"/>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5515010" y="1681163"/>
            <a:ext cx="5183188"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5438810" y="2505075"/>
            <a:ext cx="6175119" cy="2671762"/>
          </a:xfrm>
        </p:spPr>
        <p:txBody>
          <a:bodyPr vert="horz" lIns="91440" tIns="45720" rIns="91440" bIns="45720" rtlCol="0" anchor="t">
            <a:normAutofit/>
          </a:bodyPr>
          <a:lstStyle/>
          <a:p>
            <a:r>
              <a:rPr lang="en-US">
                <a:cs typeface="Calibri"/>
              </a:rPr>
              <a:t>10 Sales Premium + Service Premium + Marketing</a:t>
            </a:r>
          </a:p>
          <a:p>
            <a:r>
              <a:rPr lang="en-US">
                <a:cs typeface="Calibri"/>
              </a:rPr>
              <a:t>1 Marketing Platform</a:t>
            </a:r>
          </a:p>
        </p:txBody>
      </p:sp>
      <p:sp>
        <p:nvSpPr>
          <p:cNvPr id="7" name="Arrow: Right 6">
            <a:extLst>
              <a:ext uri="{FF2B5EF4-FFF2-40B4-BE49-F238E27FC236}">
                <a16:creationId xmlns:a16="http://schemas.microsoft.com/office/drawing/2014/main" id="{163A5274-087B-2146-9F75-5BB5FFDC1813}"/>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9055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ttributes, qualities of an ideal student essay speech">
            <a:extLst>
              <a:ext uri="{FF2B5EF4-FFF2-40B4-BE49-F238E27FC236}">
                <a16:creationId xmlns:a16="http://schemas.microsoft.com/office/drawing/2014/main" id="{69D4116C-A156-C741-99BE-50F3DD26D76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A3EF3F4-F6F1-4B54-9E8E-E1DCB313675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So far, so good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26890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6</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6612" y="1750156"/>
            <a:ext cx="5157787" cy="823912"/>
          </a:xfrm>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9" y="2505075"/>
            <a:ext cx="3643002" cy="3684588"/>
          </a:xfrm>
        </p:spPr>
        <p:txBody>
          <a:bodyPr vert="horz" lIns="91440" tIns="45720" rIns="91440" bIns="45720" rtlCol="0" anchor="t">
            <a:normAutofit/>
          </a:bodyPr>
          <a:lstStyle/>
          <a:p>
            <a:r>
              <a:rPr lang="en-US">
                <a:cs typeface="Calibri"/>
              </a:rPr>
              <a:t>5 Standard</a:t>
            </a:r>
          </a:p>
          <a:p>
            <a:r>
              <a:rPr lang="en-US">
                <a:cs typeface="Calibri"/>
              </a:rPr>
              <a:t>10 Sales</a:t>
            </a:r>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5559387" y="1698096"/>
            <a:ext cx="3643002" cy="806979"/>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5517054" y="2505075"/>
            <a:ext cx="4733796" cy="3684588"/>
          </a:xfrm>
        </p:spPr>
        <p:txBody>
          <a:bodyPr vert="horz" lIns="91440" tIns="45720" rIns="91440" bIns="45720" rtlCol="0" anchor="t">
            <a:normAutofit/>
          </a:bodyPr>
          <a:lstStyle/>
          <a:p>
            <a:r>
              <a:rPr lang="en-US">
                <a:latin typeface="Arial"/>
                <a:cs typeface="Calibri"/>
              </a:rPr>
              <a:t>15 Sales Premium </a:t>
            </a:r>
          </a:p>
          <a:p>
            <a:pPr marL="457200" lvl="1" indent="0">
              <a:buNone/>
            </a:pPr>
            <a:r>
              <a:rPr lang="en-US">
                <a:latin typeface="Arial"/>
                <a:cs typeface="Calibri"/>
              </a:rPr>
              <a:t>+ Free Mailings</a:t>
            </a:r>
          </a:p>
        </p:txBody>
      </p:sp>
      <p:sp>
        <p:nvSpPr>
          <p:cNvPr id="7" name="Arrow: Right 6">
            <a:extLst>
              <a:ext uri="{FF2B5EF4-FFF2-40B4-BE49-F238E27FC236}">
                <a16:creationId xmlns:a16="http://schemas.microsoft.com/office/drawing/2014/main" id="{1EFDAF69-91A6-044C-B0C5-5DAAD81A7DA0}"/>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65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7</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p:txBody>
          <a:bodyPr vert="horz" lIns="91440" tIns="45720" rIns="91440" bIns="45720" rtlCol="0" anchor="t">
            <a:normAutofit/>
          </a:bodyPr>
          <a:lstStyle/>
          <a:p>
            <a:r>
              <a:rPr lang="en-US">
                <a:cs typeface="Calibri"/>
              </a:rPr>
              <a:t>5 Standard</a:t>
            </a:r>
          </a:p>
          <a:p>
            <a:r>
              <a:rPr lang="en-US">
                <a:cs typeface="Calibri"/>
              </a:rPr>
              <a:t>10 Service</a:t>
            </a:r>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6154189" y="1690688"/>
            <a:ext cx="3231545"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6154189" y="2505075"/>
            <a:ext cx="4923711" cy="3684588"/>
          </a:xfrm>
        </p:spPr>
        <p:txBody>
          <a:bodyPr vert="horz" lIns="91440" tIns="45720" rIns="91440" bIns="45720" rtlCol="0" anchor="t">
            <a:normAutofit/>
          </a:bodyPr>
          <a:lstStyle/>
          <a:p>
            <a:r>
              <a:rPr lang="en-US">
                <a:latin typeface="Arial"/>
                <a:cs typeface="Calibri"/>
              </a:rPr>
              <a:t>5 Sales </a:t>
            </a:r>
            <a:r>
              <a:rPr lang="en-US">
                <a:latin typeface="Arial"/>
                <a:ea typeface="+mn-lt"/>
                <a:cs typeface="+mn-lt"/>
              </a:rPr>
              <a:t>Essentials </a:t>
            </a:r>
          </a:p>
          <a:p>
            <a:pPr marL="457200" lvl="1" indent="0">
              <a:buNone/>
            </a:pPr>
            <a:r>
              <a:rPr lang="en-US">
                <a:latin typeface="Arial"/>
                <a:ea typeface="+mn-lt"/>
                <a:cs typeface="+mn-lt"/>
              </a:rPr>
              <a:t>+ Free mailings </a:t>
            </a:r>
          </a:p>
          <a:p>
            <a:pPr marL="457200" lvl="1" indent="0">
              <a:buNone/>
            </a:pPr>
            <a:r>
              <a:rPr lang="en-US">
                <a:latin typeface="Arial"/>
                <a:ea typeface="+mn-lt"/>
                <a:cs typeface="+mn-lt"/>
              </a:rPr>
              <a:t>+ Free projects (combined selections)</a:t>
            </a:r>
            <a:endParaRPr lang="en-US">
              <a:latin typeface="Arial"/>
              <a:cs typeface="Calibri"/>
            </a:endParaRPr>
          </a:p>
          <a:p>
            <a:endParaRPr lang="en-US">
              <a:latin typeface="Arial"/>
              <a:ea typeface="+mn-lt"/>
              <a:cs typeface="+mn-lt"/>
            </a:endParaRPr>
          </a:p>
          <a:p>
            <a:r>
              <a:rPr lang="en-US">
                <a:latin typeface="Arial"/>
                <a:ea typeface="+mn-lt"/>
                <a:cs typeface="+mn-lt"/>
              </a:rPr>
              <a:t>10 Service Premium </a:t>
            </a:r>
          </a:p>
          <a:p>
            <a:pPr marL="457200" lvl="1" indent="0">
              <a:buNone/>
            </a:pPr>
            <a:r>
              <a:rPr lang="en-US">
                <a:latin typeface="Arial"/>
                <a:ea typeface="+mn-lt"/>
                <a:cs typeface="+mn-lt"/>
              </a:rPr>
              <a:t>+ Free mailings</a:t>
            </a:r>
            <a:endParaRPr lang="en-US">
              <a:ea typeface="+mn-lt"/>
              <a:cs typeface="+mn-lt"/>
            </a:endParaRPr>
          </a:p>
        </p:txBody>
      </p:sp>
      <p:sp>
        <p:nvSpPr>
          <p:cNvPr id="7" name="Arrow: Right 6">
            <a:extLst>
              <a:ext uri="{FF2B5EF4-FFF2-40B4-BE49-F238E27FC236}">
                <a16:creationId xmlns:a16="http://schemas.microsoft.com/office/drawing/2014/main" id="{575BAF72-1ABC-8B4B-A437-68DF51BF634D}"/>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910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8</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8" y="1302029"/>
            <a:ext cx="5157787" cy="823912"/>
          </a:xfrm>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9" y="2125941"/>
            <a:ext cx="3252710" cy="3684588"/>
          </a:xfrm>
        </p:spPr>
        <p:txBody>
          <a:bodyPr vert="horz" lIns="91440" tIns="45720" rIns="91440" bIns="45720" rtlCol="0" anchor="t">
            <a:normAutofit/>
          </a:bodyPr>
          <a:lstStyle/>
          <a:p>
            <a:r>
              <a:rPr lang="en-US">
                <a:cs typeface="Calibri"/>
              </a:rPr>
              <a:t>5 Standard</a:t>
            </a:r>
          </a:p>
          <a:p>
            <a:r>
              <a:rPr lang="en-US">
                <a:cs typeface="Calibri"/>
              </a:rPr>
              <a:t>10 Service</a:t>
            </a:r>
          </a:p>
          <a:p>
            <a:r>
              <a:rPr lang="en-US">
                <a:cs typeface="Calibri"/>
              </a:rPr>
              <a:t>3 Complete</a:t>
            </a:r>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5750696" y="1302029"/>
            <a:ext cx="5183188"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5750696" y="2125941"/>
            <a:ext cx="6062930" cy="3987551"/>
          </a:xfrm>
        </p:spPr>
        <p:txBody>
          <a:bodyPr vert="horz" lIns="91440" tIns="45720" rIns="91440" bIns="45720" rtlCol="0" anchor="t">
            <a:normAutofit/>
          </a:bodyPr>
          <a:lstStyle/>
          <a:p>
            <a:r>
              <a:rPr lang="en-US">
                <a:latin typeface="Arial"/>
                <a:cs typeface="Calibri"/>
              </a:rPr>
              <a:t>5 Sales Premium </a:t>
            </a:r>
            <a:endParaRPr lang="en-US">
              <a:cs typeface="Calibri"/>
            </a:endParaRPr>
          </a:p>
          <a:p>
            <a:pPr marL="457200" lvl="1" indent="0">
              <a:buNone/>
            </a:pPr>
            <a:r>
              <a:rPr lang="en-US">
                <a:latin typeface="Arial"/>
                <a:cs typeface="Calibri"/>
              </a:rPr>
              <a:t>+ Free Mailings</a:t>
            </a:r>
          </a:p>
          <a:p>
            <a:r>
              <a:rPr lang="en-US">
                <a:latin typeface="Arial"/>
                <a:ea typeface="+mn-lt"/>
                <a:cs typeface="+mn-lt"/>
              </a:rPr>
              <a:t>10 Service Premium</a:t>
            </a:r>
          </a:p>
          <a:p>
            <a:pPr marL="457200" lvl="1" indent="0">
              <a:buNone/>
            </a:pPr>
            <a:r>
              <a:rPr lang="en-US">
                <a:latin typeface="Arial"/>
                <a:cs typeface="Calibri"/>
              </a:rPr>
              <a:t>+ Free Mailings</a:t>
            </a:r>
            <a:endParaRPr lang="en-US">
              <a:latin typeface="Arial"/>
              <a:ea typeface="+mn-lt"/>
              <a:cs typeface="+mn-lt"/>
            </a:endParaRPr>
          </a:p>
          <a:p>
            <a:r>
              <a:rPr lang="en-US">
                <a:latin typeface="Arial"/>
                <a:ea typeface="+mn-lt"/>
                <a:cs typeface="+mn-lt"/>
              </a:rPr>
              <a:t>3 Sales Premium + Service Premium + Marketing</a:t>
            </a:r>
          </a:p>
          <a:p>
            <a:r>
              <a:rPr lang="en-US">
                <a:latin typeface="Arial"/>
                <a:ea typeface="+mn-lt"/>
                <a:cs typeface="+mn-lt"/>
              </a:rPr>
              <a:t>Marketing Platform</a:t>
            </a:r>
          </a:p>
        </p:txBody>
      </p:sp>
      <p:sp>
        <p:nvSpPr>
          <p:cNvPr id="7" name="Arrow: Right 6">
            <a:extLst>
              <a:ext uri="{FF2B5EF4-FFF2-40B4-BE49-F238E27FC236}">
                <a16:creationId xmlns:a16="http://schemas.microsoft.com/office/drawing/2014/main" id="{BC6F046C-3F83-3F4A-8541-A662274BD3E6}"/>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63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hat makes a good student mentor? | Jobs and Careers at Enterprise">
            <a:extLst>
              <a:ext uri="{FF2B5EF4-FFF2-40B4-BE49-F238E27FC236}">
                <a16:creationId xmlns:a16="http://schemas.microsoft.com/office/drawing/2014/main" id="{4195259B-22C5-6F4D-BA31-3FC2BE2C44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3" b="1516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860C75B-0A5F-4F63-9F48-53586FB7F23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Well done !</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7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872F-E717-4D09-BD48-37F232741D46}"/>
              </a:ext>
            </a:extLst>
          </p:cNvPr>
          <p:cNvSpPr>
            <a:spLocks noGrp="1"/>
          </p:cNvSpPr>
          <p:nvPr>
            <p:ph type="title"/>
          </p:nvPr>
        </p:nvSpPr>
        <p:spPr/>
        <p:txBody>
          <a:bodyPr/>
          <a:lstStyle/>
          <a:p>
            <a:r>
              <a:rPr lang="en-US">
                <a:cs typeface="Calibri Light"/>
              </a:rPr>
              <a:t>Module / Add-ons Migration Rules</a:t>
            </a:r>
            <a:endParaRPr lang="en-US"/>
          </a:p>
        </p:txBody>
      </p:sp>
      <p:sp>
        <p:nvSpPr>
          <p:cNvPr id="3" name="Text Placeholder 2">
            <a:extLst>
              <a:ext uri="{FF2B5EF4-FFF2-40B4-BE49-F238E27FC236}">
                <a16:creationId xmlns:a16="http://schemas.microsoft.com/office/drawing/2014/main" id="{258787A2-6F54-4978-9CE7-C46B4F5ECA31}"/>
              </a:ext>
            </a:extLst>
          </p:cNvPr>
          <p:cNvSpPr>
            <a:spLocks noGrp="1"/>
          </p:cNvSpPr>
          <p:nvPr>
            <p:ph type="body" idx="1"/>
          </p:nvPr>
        </p:nvSpPr>
        <p:spPr/>
        <p:txBody>
          <a:bodyPr/>
          <a:lstStyle/>
          <a:p>
            <a:r>
              <a:rPr lang="en-US">
                <a:cs typeface="Calibri"/>
              </a:rPr>
              <a:t>9.x Modules</a:t>
            </a:r>
            <a:endParaRPr lang="en-US"/>
          </a:p>
        </p:txBody>
      </p:sp>
      <p:sp>
        <p:nvSpPr>
          <p:cNvPr id="4" name="Content Placeholder 3">
            <a:extLst>
              <a:ext uri="{FF2B5EF4-FFF2-40B4-BE49-F238E27FC236}">
                <a16:creationId xmlns:a16="http://schemas.microsoft.com/office/drawing/2014/main" id="{EA710480-13FA-432F-A51D-78E4B8B70C88}"/>
              </a:ext>
            </a:extLst>
          </p:cNvPr>
          <p:cNvSpPr>
            <a:spLocks noGrp="1"/>
          </p:cNvSpPr>
          <p:nvPr>
            <p:ph sz="half" idx="2"/>
          </p:nvPr>
        </p:nvSpPr>
        <p:spPr/>
        <p:txBody>
          <a:bodyPr vert="horz" lIns="91440" tIns="45720" rIns="91440" bIns="45720" rtlCol="0" anchor="t">
            <a:normAutofit/>
          </a:bodyPr>
          <a:lstStyle/>
          <a:p>
            <a:r>
              <a:rPr lang="en-US">
                <a:cs typeface="Calibri"/>
              </a:rPr>
              <a:t>CEP, Free-CEP</a:t>
            </a:r>
          </a:p>
          <a:p>
            <a:r>
              <a:rPr lang="en-US">
                <a:cs typeface="Calibri"/>
              </a:rPr>
              <a:t>Forms</a:t>
            </a:r>
            <a:r>
              <a:rPr lang="en-US">
                <a:ea typeface="+mn-lt"/>
                <a:cs typeface="+mn-lt"/>
              </a:rPr>
              <a:t>, Free-Forms</a:t>
            </a:r>
          </a:p>
          <a:p>
            <a:r>
              <a:rPr lang="en-US">
                <a:cs typeface="Calibri"/>
              </a:rPr>
              <a:t>Chat, Free-Chat</a:t>
            </a:r>
          </a:p>
          <a:p>
            <a:r>
              <a:rPr lang="en-US">
                <a:cs typeface="Calibri"/>
              </a:rPr>
              <a:t>Expander Services</a:t>
            </a:r>
          </a:p>
          <a:p>
            <a:r>
              <a:rPr lang="en-US">
                <a:ea typeface="+mn-lt"/>
                <a:cs typeface="+mn-lt"/>
              </a:rPr>
              <a:t>DB Mirroring</a:t>
            </a:r>
          </a:p>
          <a:p>
            <a:endParaRPr lang="en-US">
              <a:cs typeface="Calibri"/>
            </a:endParaRPr>
          </a:p>
        </p:txBody>
      </p:sp>
      <p:sp>
        <p:nvSpPr>
          <p:cNvPr id="5" name="Text Placeholder 4">
            <a:extLst>
              <a:ext uri="{FF2B5EF4-FFF2-40B4-BE49-F238E27FC236}">
                <a16:creationId xmlns:a16="http://schemas.microsoft.com/office/drawing/2014/main" id="{9158BB78-F6F3-4D82-AF58-49E098BB45D7}"/>
              </a:ext>
            </a:extLst>
          </p:cNvPr>
          <p:cNvSpPr>
            <a:spLocks noGrp="1"/>
          </p:cNvSpPr>
          <p:nvPr>
            <p:ph type="body" sz="quarter" idx="3"/>
          </p:nvPr>
        </p:nvSpPr>
        <p:spPr/>
        <p:txBody>
          <a:bodyPr/>
          <a:lstStyle/>
          <a:p>
            <a:r>
              <a:rPr lang="en-US">
                <a:cs typeface="Calibri"/>
              </a:rPr>
              <a:t>10.x Modules</a:t>
            </a:r>
            <a:endParaRPr lang="en-US"/>
          </a:p>
        </p:txBody>
      </p:sp>
      <p:sp>
        <p:nvSpPr>
          <p:cNvPr id="6" name="Content Placeholder 5">
            <a:extLst>
              <a:ext uri="{FF2B5EF4-FFF2-40B4-BE49-F238E27FC236}">
                <a16:creationId xmlns:a16="http://schemas.microsoft.com/office/drawing/2014/main" id="{C9519503-1151-497E-84D7-55D10FB170F7}"/>
              </a:ext>
            </a:extLst>
          </p:cNvPr>
          <p:cNvSpPr>
            <a:spLocks noGrp="1"/>
          </p:cNvSpPr>
          <p:nvPr>
            <p:ph sz="quarter" idx="4"/>
          </p:nvPr>
        </p:nvSpPr>
        <p:spPr/>
        <p:txBody>
          <a:bodyPr vert="horz" lIns="91440" tIns="45720" rIns="91440" bIns="45720" rtlCol="0" anchor="t">
            <a:normAutofit/>
          </a:bodyPr>
          <a:lstStyle/>
          <a:p>
            <a:r>
              <a:rPr lang="en-US">
                <a:cs typeface="Calibri"/>
              </a:rPr>
              <a:t>CEP, Free-CEP</a:t>
            </a:r>
          </a:p>
          <a:p>
            <a:r>
              <a:rPr lang="en-US">
                <a:cs typeface="Calibri"/>
              </a:rPr>
              <a:t>Forms, Free-Forms</a:t>
            </a:r>
          </a:p>
          <a:p>
            <a:r>
              <a:rPr lang="en-US">
                <a:cs typeface="Calibri"/>
              </a:rPr>
              <a:t>Chat, Free-Chat</a:t>
            </a:r>
          </a:p>
          <a:p>
            <a:r>
              <a:rPr lang="en-US">
                <a:cs typeface="Calibri"/>
              </a:rPr>
              <a:t>New name: Developer Tools</a:t>
            </a:r>
            <a:endParaRPr lang="en-US"/>
          </a:p>
          <a:p>
            <a:r>
              <a:rPr lang="en-US">
                <a:cs typeface="Calibri"/>
              </a:rPr>
              <a:t>DB Mirroring</a:t>
            </a:r>
          </a:p>
        </p:txBody>
      </p:sp>
      <p:sp>
        <p:nvSpPr>
          <p:cNvPr id="7" name="Rectangle 6">
            <a:extLst>
              <a:ext uri="{FF2B5EF4-FFF2-40B4-BE49-F238E27FC236}">
                <a16:creationId xmlns:a16="http://schemas.microsoft.com/office/drawing/2014/main" id="{706F8AEF-0007-BC47-A504-003DAE9FD89D}"/>
              </a:ext>
            </a:extLst>
          </p:cNvPr>
          <p:cNvSpPr/>
          <p:nvPr/>
        </p:nvSpPr>
        <p:spPr>
          <a:xfrm rot="19388941">
            <a:off x="2397357" y="2967335"/>
            <a:ext cx="4825867"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solidFill>
                  <a:srgbClr val="EF7445"/>
                </a:solidFill>
                <a:effectLst/>
                <a:uLnTx/>
                <a:uFillTx/>
                <a:latin typeface="Arial" panose="020B0604020202020204"/>
                <a:ea typeface="+mn-ea"/>
                <a:cs typeface="+mn-cs"/>
              </a:rPr>
              <a:t>Unchanged</a:t>
            </a:r>
          </a:p>
        </p:txBody>
      </p:sp>
    </p:spTree>
    <p:extLst>
      <p:ext uri="{BB962C8B-B14F-4D97-AF65-F5344CB8AC3E}">
        <p14:creationId xmlns:p14="http://schemas.microsoft.com/office/powerpoint/2010/main" val="7296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42967FA-D974-EA40-A80E-088D1B65A186}"/>
              </a:ext>
            </a:extLst>
          </p:cNvPr>
          <p:cNvSpPr>
            <a:spLocks noGrp="1"/>
          </p:cNvSpPr>
          <p:nvPr>
            <p:ph type="title"/>
          </p:nvPr>
        </p:nvSpPr>
        <p:spPr/>
        <p:txBody>
          <a:bodyPr/>
          <a:lstStyle/>
          <a:p>
            <a:r>
              <a:rPr lang="nb-NO" err="1"/>
              <a:t>Pricing</a:t>
            </a:r>
            <a:r>
              <a:rPr lang="nb-NO"/>
              <a:t> </a:t>
            </a:r>
            <a:r>
              <a:rPr lang="nb-NO" err="1"/>
              <a:t>changes</a:t>
            </a:r>
            <a:r>
              <a:rPr lang="nb-NO"/>
              <a:t> – </a:t>
            </a:r>
            <a:r>
              <a:rPr lang="nb-NO" err="1"/>
              <a:t>current</a:t>
            </a:r>
            <a:r>
              <a:rPr lang="nb-NO"/>
              <a:t> </a:t>
            </a:r>
            <a:r>
              <a:rPr lang="nb-NO" err="1"/>
              <a:t>solution</a:t>
            </a:r>
            <a:endParaRPr lang="nb-NO"/>
          </a:p>
        </p:txBody>
      </p:sp>
    </p:spTree>
    <p:extLst>
      <p:ext uri="{BB962C8B-B14F-4D97-AF65-F5344CB8AC3E}">
        <p14:creationId xmlns:p14="http://schemas.microsoft.com/office/powerpoint/2010/main" val="274942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BC5F-38B0-4772-BB07-3199B17C6618}"/>
              </a:ext>
            </a:extLst>
          </p:cNvPr>
          <p:cNvSpPr>
            <a:spLocks noGrp="1"/>
          </p:cNvSpPr>
          <p:nvPr>
            <p:ph type="title"/>
          </p:nvPr>
        </p:nvSpPr>
        <p:spPr/>
        <p:txBody>
          <a:bodyPr/>
          <a:lstStyle/>
          <a:p>
            <a:r>
              <a:rPr lang="en-US">
                <a:cs typeface="Calibri Light"/>
              </a:rPr>
              <a:t>Modules</a:t>
            </a:r>
            <a:endParaRPr lang="en-US"/>
          </a:p>
        </p:txBody>
      </p:sp>
      <p:sp>
        <p:nvSpPr>
          <p:cNvPr id="3" name="Text Placeholder 2">
            <a:extLst>
              <a:ext uri="{FF2B5EF4-FFF2-40B4-BE49-F238E27FC236}">
                <a16:creationId xmlns:a16="http://schemas.microsoft.com/office/drawing/2014/main" id="{E965A5CC-D828-4299-A5D3-A0F319C316D3}"/>
              </a:ext>
            </a:extLst>
          </p:cNvPr>
          <p:cNvSpPr>
            <a:spLocks noGrp="1"/>
          </p:cNvSpPr>
          <p:nvPr>
            <p:ph type="body" idx="1"/>
          </p:nvPr>
        </p:nvSpPr>
        <p:spPr/>
        <p:txBody>
          <a:bodyPr/>
          <a:lstStyle/>
          <a:p>
            <a:r>
              <a:rPr lang="en-US">
                <a:cs typeface="Calibri"/>
              </a:rPr>
              <a:t>Module</a:t>
            </a:r>
            <a:endParaRPr lang="en-US"/>
          </a:p>
        </p:txBody>
      </p:sp>
      <p:sp>
        <p:nvSpPr>
          <p:cNvPr id="4" name="Content Placeholder 3">
            <a:extLst>
              <a:ext uri="{FF2B5EF4-FFF2-40B4-BE49-F238E27FC236}">
                <a16:creationId xmlns:a16="http://schemas.microsoft.com/office/drawing/2014/main" id="{AE2A558F-E3C1-4CD1-BDF1-9D42A9552899}"/>
              </a:ext>
            </a:extLst>
          </p:cNvPr>
          <p:cNvSpPr>
            <a:spLocks noGrp="1"/>
          </p:cNvSpPr>
          <p:nvPr>
            <p:ph sz="half" idx="2"/>
          </p:nvPr>
        </p:nvSpPr>
        <p:spPr>
          <a:xfrm>
            <a:off x="839788" y="2505075"/>
            <a:ext cx="5336380" cy="3684588"/>
          </a:xfrm>
        </p:spPr>
        <p:txBody>
          <a:bodyPr vert="horz" lIns="91440" tIns="45720" rIns="91440" bIns="45720" rtlCol="0" anchor="t">
            <a:normAutofit/>
          </a:bodyPr>
          <a:lstStyle/>
          <a:p>
            <a:r>
              <a:rPr lang="en-US">
                <a:cs typeface="Calibri"/>
              </a:rPr>
              <a:t>CEP, </a:t>
            </a:r>
            <a:r>
              <a:rPr lang="en-US" err="1">
                <a:cs typeface="Calibri"/>
              </a:rPr>
              <a:t>freeCEP</a:t>
            </a:r>
            <a:endParaRPr lang="en-US"/>
          </a:p>
          <a:p>
            <a:r>
              <a:rPr lang="en-US">
                <a:cs typeface="Calibri"/>
              </a:rPr>
              <a:t>Chat, Forms, </a:t>
            </a:r>
            <a:r>
              <a:rPr lang="en-US" err="1">
                <a:cs typeface="Calibri"/>
              </a:rPr>
              <a:t>freeChat</a:t>
            </a:r>
            <a:r>
              <a:rPr lang="en-US">
                <a:cs typeface="Calibri"/>
              </a:rPr>
              <a:t>, </a:t>
            </a:r>
            <a:r>
              <a:rPr lang="en-US" err="1">
                <a:cs typeface="Calibri"/>
              </a:rPr>
              <a:t>freeForms</a:t>
            </a:r>
            <a:endParaRPr lang="en-US"/>
          </a:p>
          <a:p>
            <a:r>
              <a:rPr lang="en-US">
                <a:cs typeface="Calibri"/>
              </a:rPr>
              <a:t>Expander Services</a:t>
            </a:r>
          </a:p>
          <a:p>
            <a:r>
              <a:rPr lang="en-US">
                <a:ea typeface="+mn-lt"/>
                <a:cs typeface="+mn-lt"/>
              </a:rPr>
              <a:t>DB Mirroring</a:t>
            </a:r>
          </a:p>
          <a:p>
            <a:r>
              <a:rPr lang="en-US">
                <a:cs typeface="Calibri"/>
              </a:rPr>
              <a:t>SCIM</a:t>
            </a:r>
            <a:endParaRPr lang="en-US">
              <a:ea typeface="+mn-lt"/>
              <a:cs typeface="+mn-lt"/>
            </a:endParaRPr>
          </a:p>
          <a:p>
            <a:r>
              <a:rPr lang="en-US">
                <a:ea typeface="+mn-lt"/>
                <a:cs typeface="+mn-lt"/>
              </a:rPr>
              <a:t>Synchronizer</a:t>
            </a:r>
          </a:p>
          <a:p>
            <a:r>
              <a:rPr lang="en-US" err="1">
                <a:cs typeface="Calibri"/>
              </a:rPr>
              <a:t>Databridge</a:t>
            </a:r>
            <a:endParaRPr lang="en-US">
              <a:ea typeface="+mn-lt"/>
              <a:cs typeface="+mn-lt"/>
            </a:endParaRPr>
          </a:p>
          <a:p>
            <a:r>
              <a:rPr lang="en-US">
                <a:ea typeface="+mn-lt"/>
                <a:cs typeface="+mn-lt"/>
              </a:rPr>
              <a:t>Sandbox</a:t>
            </a:r>
          </a:p>
          <a:p>
            <a:pPr marL="0" indent="0">
              <a:buNone/>
            </a:pPr>
            <a:endParaRPr lang="en-US">
              <a:ea typeface="+mn-lt"/>
              <a:cs typeface="+mn-lt"/>
            </a:endParaRPr>
          </a:p>
        </p:txBody>
      </p:sp>
      <p:sp>
        <p:nvSpPr>
          <p:cNvPr id="5" name="Text Placeholder 4">
            <a:extLst>
              <a:ext uri="{FF2B5EF4-FFF2-40B4-BE49-F238E27FC236}">
                <a16:creationId xmlns:a16="http://schemas.microsoft.com/office/drawing/2014/main" id="{15C7E525-2A40-4036-80F9-076AAE31726B}"/>
              </a:ext>
            </a:extLst>
          </p:cNvPr>
          <p:cNvSpPr>
            <a:spLocks noGrp="1"/>
          </p:cNvSpPr>
          <p:nvPr>
            <p:ph type="body" sz="quarter" idx="3"/>
          </p:nvPr>
        </p:nvSpPr>
        <p:spPr/>
        <p:txBody>
          <a:bodyPr/>
          <a:lstStyle/>
          <a:p>
            <a:r>
              <a:rPr lang="en-US">
                <a:cs typeface="Calibri"/>
              </a:rPr>
              <a:t>Reason</a:t>
            </a:r>
            <a:endParaRPr lang="en-US"/>
          </a:p>
        </p:txBody>
      </p:sp>
      <p:sp>
        <p:nvSpPr>
          <p:cNvPr id="6" name="Content Placeholder 5">
            <a:extLst>
              <a:ext uri="{FF2B5EF4-FFF2-40B4-BE49-F238E27FC236}">
                <a16:creationId xmlns:a16="http://schemas.microsoft.com/office/drawing/2014/main" id="{E5120D9A-59DA-4956-80D9-3B6C59CE22C6}"/>
              </a:ext>
            </a:extLst>
          </p:cNvPr>
          <p:cNvSpPr>
            <a:spLocks noGrp="1"/>
          </p:cNvSpPr>
          <p:nvPr>
            <p:ph sz="quarter" idx="4"/>
          </p:nvPr>
        </p:nvSpPr>
        <p:spPr>
          <a:xfrm>
            <a:off x="6181380" y="2505075"/>
            <a:ext cx="5752393" cy="3684588"/>
          </a:xfrm>
        </p:spPr>
        <p:txBody>
          <a:bodyPr vert="horz" lIns="91440" tIns="45720" rIns="91440" bIns="45720" rtlCol="0" anchor="t">
            <a:normAutofit/>
          </a:bodyPr>
          <a:lstStyle/>
          <a:p>
            <a:r>
              <a:rPr lang="en-US">
                <a:cs typeface="Calibri"/>
              </a:rPr>
              <a:t>Same as before</a:t>
            </a:r>
            <a:endParaRPr lang="en-US"/>
          </a:p>
          <a:p>
            <a:r>
              <a:rPr lang="en-US">
                <a:cs typeface="Calibri"/>
              </a:rPr>
              <a:t>Same as before</a:t>
            </a:r>
          </a:p>
          <a:p>
            <a:r>
              <a:rPr lang="en-US">
                <a:ea typeface="+mn-lt"/>
                <a:cs typeface="+mn-lt"/>
              </a:rPr>
              <a:t>New name: Developer Tools</a:t>
            </a:r>
            <a:endParaRPr lang="en-US">
              <a:cs typeface="Calibri"/>
            </a:endParaRPr>
          </a:p>
          <a:p>
            <a:r>
              <a:rPr lang="en-US">
                <a:ea typeface="+mn-lt"/>
                <a:cs typeface="+mn-lt"/>
              </a:rPr>
              <a:t>Same as before</a:t>
            </a:r>
          </a:p>
          <a:p>
            <a:r>
              <a:rPr lang="en-US">
                <a:cs typeface="Calibri"/>
              </a:rPr>
              <a:t>New</a:t>
            </a:r>
          </a:p>
          <a:p>
            <a:r>
              <a:rPr lang="en-US">
                <a:cs typeface="Calibri"/>
              </a:rPr>
              <a:t>New</a:t>
            </a:r>
          </a:p>
          <a:p>
            <a:r>
              <a:rPr lang="en-US">
                <a:cs typeface="Calibri"/>
              </a:rPr>
              <a:t>New</a:t>
            </a:r>
          </a:p>
          <a:p>
            <a:r>
              <a:rPr lang="en-US">
                <a:ea typeface="+mn-lt"/>
                <a:cs typeface="+mn-lt"/>
              </a:rPr>
              <a:t>Sandbox/Test environment</a:t>
            </a:r>
          </a:p>
          <a:p>
            <a:endParaRPr lang="en-US">
              <a:cs typeface="Calibri"/>
            </a:endParaRPr>
          </a:p>
        </p:txBody>
      </p:sp>
      <p:cxnSp>
        <p:nvCxnSpPr>
          <p:cNvPr id="7" name="Straight Arrow Connector 6">
            <a:extLst>
              <a:ext uri="{FF2B5EF4-FFF2-40B4-BE49-F238E27FC236}">
                <a16:creationId xmlns:a16="http://schemas.microsoft.com/office/drawing/2014/main" id="{97C06E5F-C857-417B-83CD-63D6E55B675D}"/>
              </a:ext>
            </a:extLst>
          </p:cNvPr>
          <p:cNvCxnSpPr/>
          <p:nvPr/>
        </p:nvCxnSpPr>
        <p:spPr>
          <a:xfrm>
            <a:off x="693794" y="4066321"/>
            <a:ext cx="9961083" cy="9180"/>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91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9</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9" y="1335476"/>
            <a:ext cx="2260764" cy="823912"/>
          </a:xfrm>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9" y="2159388"/>
            <a:ext cx="2628242" cy="3684588"/>
          </a:xfrm>
        </p:spPr>
        <p:txBody>
          <a:bodyPr vert="horz" lIns="91440" tIns="45720" rIns="91440" bIns="45720" rtlCol="0" anchor="t">
            <a:normAutofit/>
          </a:bodyPr>
          <a:lstStyle/>
          <a:p>
            <a:r>
              <a:rPr lang="en-US">
                <a:cs typeface="Calibri"/>
              </a:rPr>
              <a:t>5 Standard</a:t>
            </a:r>
          </a:p>
          <a:p>
            <a:r>
              <a:rPr lang="en-US">
                <a:cs typeface="Calibri"/>
              </a:rPr>
              <a:t>10 Service</a:t>
            </a:r>
          </a:p>
          <a:p>
            <a:r>
              <a:rPr lang="en-US">
                <a:cs typeface="Calibri"/>
              </a:rPr>
              <a:t>1 CEP</a:t>
            </a:r>
            <a:endParaRPr lang="en-US"/>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6617538" y="1335476"/>
            <a:ext cx="3829738"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6617538" y="2159388"/>
            <a:ext cx="5202665" cy="3684588"/>
          </a:xfrm>
        </p:spPr>
        <p:txBody>
          <a:bodyPr vert="horz" lIns="91440" tIns="45720" rIns="91440" bIns="45720" rtlCol="0" anchor="t">
            <a:normAutofit/>
          </a:bodyPr>
          <a:lstStyle/>
          <a:p>
            <a:r>
              <a:rPr lang="en-US">
                <a:latin typeface="Arial"/>
                <a:cs typeface="Calibri"/>
              </a:rPr>
              <a:t>5 Sales </a:t>
            </a:r>
            <a:r>
              <a:rPr lang="en-US">
                <a:latin typeface="Arial"/>
                <a:ea typeface="+mn-lt"/>
                <a:cs typeface="+mn-lt"/>
              </a:rPr>
              <a:t>Essentials </a:t>
            </a:r>
            <a:endParaRPr lang="en-US">
              <a:ea typeface="+mn-lt"/>
              <a:cs typeface="+mn-lt"/>
            </a:endParaRPr>
          </a:p>
          <a:p>
            <a:pPr marL="457200" lvl="1" indent="0">
              <a:buNone/>
            </a:pPr>
            <a:r>
              <a:rPr lang="en-US">
                <a:latin typeface="Arial"/>
                <a:cs typeface="Calibri"/>
              </a:rPr>
              <a:t>+ Free mailings</a:t>
            </a:r>
          </a:p>
          <a:p>
            <a:pPr marL="457200" lvl="1" indent="0">
              <a:buNone/>
            </a:pPr>
            <a:r>
              <a:rPr lang="en-US">
                <a:latin typeface="Arial"/>
                <a:cs typeface="Calibri"/>
              </a:rPr>
              <a:t>+ Free projects (combined selections)</a:t>
            </a:r>
          </a:p>
          <a:p>
            <a:r>
              <a:rPr lang="en-US">
                <a:latin typeface="Arial"/>
                <a:ea typeface="+mn-lt"/>
                <a:cs typeface="+mn-lt"/>
              </a:rPr>
              <a:t>10 Service Premium </a:t>
            </a:r>
            <a:endParaRPr lang="en-US">
              <a:ea typeface="+mn-lt"/>
              <a:cs typeface="+mn-lt"/>
            </a:endParaRPr>
          </a:p>
          <a:p>
            <a:pPr marL="457200" lvl="1" indent="0">
              <a:buNone/>
            </a:pPr>
            <a:r>
              <a:rPr lang="en-US">
                <a:latin typeface="Arial"/>
                <a:ea typeface="+mn-lt"/>
                <a:cs typeface="+mn-lt"/>
              </a:rPr>
              <a:t>+ </a:t>
            </a:r>
            <a:r>
              <a:rPr lang="en-US">
                <a:latin typeface="Arial"/>
                <a:cs typeface="Calibri"/>
              </a:rPr>
              <a:t>Free mailings</a:t>
            </a:r>
            <a:endParaRPr lang="en-US">
              <a:latin typeface="Arial"/>
              <a:ea typeface="+mn-lt"/>
              <a:cs typeface="+mn-lt"/>
            </a:endParaRPr>
          </a:p>
          <a:p>
            <a:r>
              <a:rPr lang="en-US">
                <a:latin typeface="Arial"/>
                <a:cs typeface="Calibri"/>
              </a:rPr>
              <a:t>1 CEP</a:t>
            </a:r>
          </a:p>
        </p:txBody>
      </p:sp>
      <p:sp>
        <p:nvSpPr>
          <p:cNvPr id="7" name="Arrow: Right 6">
            <a:extLst>
              <a:ext uri="{FF2B5EF4-FFF2-40B4-BE49-F238E27FC236}">
                <a16:creationId xmlns:a16="http://schemas.microsoft.com/office/drawing/2014/main" id="{B631F84E-7384-5742-8FEB-609A3B01BF93}"/>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19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10</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9" y="1413539"/>
            <a:ext cx="2449950" cy="823912"/>
          </a:xfrm>
        </p:spPr>
        <p:txBody>
          <a:bodyPr/>
          <a:lstStyle/>
          <a:p>
            <a:r>
              <a:rPr lang="en-US">
                <a:cs typeface="Calibri"/>
              </a:rPr>
              <a:t>9.x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8" y="2237451"/>
            <a:ext cx="2773207" cy="3684588"/>
          </a:xfrm>
        </p:spPr>
        <p:txBody>
          <a:bodyPr vert="horz" lIns="91440" tIns="45720" rIns="91440" bIns="45720" rtlCol="0" anchor="t">
            <a:normAutofit/>
          </a:bodyPr>
          <a:lstStyle/>
          <a:p>
            <a:r>
              <a:rPr lang="en-US">
                <a:cs typeface="Calibri"/>
              </a:rPr>
              <a:t>5 Service</a:t>
            </a:r>
          </a:p>
          <a:p>
            <a:r>
              <a:rPr lang="en-US">
                <a:cs typeface="Calibri"/>
              </a:rPr>
              <a:t>5 Complete</a:t>
            </a:r>
          </a:p>
          <a:p>
            <a:r>
              <a:rPr lang="en-US">
                <a:cs typeface="Calibri"/>
              </a:rPr>
              <a:t>1 Chat</a:t>
            </a:r>
            <a:endParaRPr lang="en-US"/>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5635974" y="1422024"/>
            <a:ext cx="5183188"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5635974" y="2237451"/>
            <a:ext cx="6019994" cy="3684588"/>
          </a:xfrm>
        </p:spPr>
        <p:txBody>
          <a:bodyPr vert="horz" lIns="91440" tIns="45720" rIns="91440" bIns="45720" rtlCol="0" anchor="t">
            <a:normAutofit/>
          </a:bodyPr>
          <a:lstStyle/>
          <a:p>
            <a:r>
              <a:rPr lang="en-US">
                <a:latin typeface="Arial"/>
                <a:cs typeface="Calibri"/>
              </a:rPr>
              <a:t>5 </a:t>
            </a:r>
            <a:r>
              <a:rPr lang="en-US">
                <a:latin typeface="Arial"/>
                <a:ea typeface="+mn-lt"/>
                <a:cs typeface="+mn-lt"/>
              </a:rPr>
              <a:t>Service Premium </a:t>
            </a:r>
            <a:endParaRPr lang="en-US">
              <a:ea typeface="+mn-lt"/>
              <a:cs typeface="+mn-lt"/>
            </a:endParaRPr>
          </a:p>
          <a:p>
            <a:pPr marL="457200" lvl="1" indent="0">
              <a:buNone/>
            </a:pPr>
            <a:r>
              <a:rPr lang="en-US">
                <a:latin typeface="Arial"/>
                <a:cs typeface="Calibri"/>
              </a:rPr>
              <a:t>+ Free mailings</a:t>
            </a:r>
          </a:p>
          <a:p>
            <a:r>
              <a:rPr lang="en-US">
                <a:latin typeface="Arial"/>
                <a:ea typeface="+mn-lt"/>
                <a:cs typeface="+mn-lt"/>
              </a:rPr>
              <a:t>5 Sales Premium + Service Premium + Marketing</a:t>
            </a:r>
          </a:p>
          <a:p>
            <a:r>
              <a:rPr lang="en-US">
                <a:latin typeface="Arial"/>
                <a:ea typeface="+mn-lt"/>
                <a:cs typeface="+mn-lt"/>
              </a:rPr>
              <a:t>1 Marketing Platform</a:t>
            </a:r>
          </a:p>
          <a:p>
            <a:r>
              <a:rPr lang="en-US">
                <a:latin typeface="Arial"/>
                <a:ea typeface="+mn-lt"/>
                <a:cs typeface="+mn-lt"/>
              </a:rPr>
              <a:t>1 </a:t>
            </a:r>
            <a:r>
              <a:rPr lang="en-US">
                <a:latin typeface="Arial"/>
                <a:ea typeface="+mn-lt"/>
                <a:cs typeface="Calibri"/>
              </a:rPr>
              <a:t>C</a:t>
            </a:r>
            <a:r>
              <a:rPr lang="en-US">
                <a:latin typeface="Arial"/>
                <a:cs typeface="Calibri"/>
              </a:rPr>
              <a:t>hat</a:t>
            </a:r>
          </a:p>
        </p:txBody>
      </p:sp>
      <p:sp>
        <p:nvSpPr>
          <p:cNvPr id="7" name="Arrow: Right 6">
            <a:extLst>
              <a:ext uri="{FF2B5EF4-FFF2-40B4-BE49-F238E27FC236}">
                <a16:creationId xmlns:a16="http://schemas.microsoft.com/office/drawing/2014/main" id="{5C5BC6F2-C8B4-4C41-95FE-C0D279D0C836}"/>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1895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4 Ways to Encourage High School Students to Ask Questions | Edutopia">
            <a:extLst>
              <a:ext uri="{FF2B5EF4-FFF2-40B4-BE49-F238E27FC236}">
                <a16:creationId xmlns:a16="http://schemas.microsoft.com/office/drawing/2014/main" id="{A7FE8ADF-F4FD-7147-AB34-D854C0E34F9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162D00F4-52C7-F447-9468-3532FBE35C4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What about 8 Buy customers?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251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latin typeface="Arial"/>
                <a:cs typeface="Calibri Light"/>
              </a:rPr>
              <a:t>Scenario 10</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9" y="1335476"/>
            <a:ext cx="2260764" cy="823912"/>
          </a:xfrm>
        </p:spPr>
        <p:txBody>
          <a:bodyPr/>
          <a:lstStyle/>
          <a:p>
            <a:r>
              <a:rPr lang="en-US">
                <a:cs typeface="Calibri"/>
              </a:rPr>
              <a:t>8.Buy</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9" y="2159388"/>
            <a:ext cx="2628242" cy="3684588"/>
          </a:xfrm>
        </p:spPr>
        <p:txBody>
          <a:bodyPr vert="horz" lIns="91440" tIns="45720" rIns="91440" bIns="45720" rtlCol="0" anchor="t">
            <a:normAutofit/>
          </a:bodyPr>
          <a:lstStyle/>
          <a:p>
            <a:pPr algn="l" rtl="0" fontAlgn="base">
              <a:buFont typeface="Arial" panose="020B0604020202020204" pitchFamily="34" charset="0"/>
              <a:buChar char="•"/>
            </a:pPr>
            <a:r>
              <a:rPr lang="nb-NO" b="0" i="0">
                <a:solidFill>
                  <a:srgbClr val="2B2929"/>
                </a:solidFill>
                <a:effectLst/>
                <a:latin typeface="Arial" panose="020B0604020202020204" pitchFamily="34" charset="0"/>
              </a:rPr>
              <a:t>5 Standard</a:t>
            </a:r>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6617538" y="1335476"/>
            <a:ext cx="3829738"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6617538" y="2159388"/>
            <a:ext cx="5041029" cy="3684588"/>
          </a:xfrm>
        </p:spPr>
        <p:txBody>
          <a:bodyPr vert="horz" lIns="91440" tIns="45720" rIns="91440" bIns="45720" rtlCol="0" anchor="t">
            <a:normAutofit/>
          </a:bodyPr>
          <a:lstStyle/>
          <a:p>
            <a:r>
              <a:rPr lang="nb-NO">
                <a:solidFill>
                  <a:srgbClr val="2B2929"/>
                </a:solidFill>
                <a:latin typeface="Arial"/>
                <a:cs typeface="Calibri"/>
              </a:rPr>
              <a:t>5 Sales Essentials</a:t>
            </a:r>
          </a:p>
          <a:p>
            <a:pPr marL="457200" lvl="1" indent="0">
              <a:buNone/>
            </a:pPr>
            <a:r>
              <a:rPr lang="nb-NO">
                <a:solidFill>
                  <a:srgbClr val="2B2929"/>
                </a:solidFill>
                <a:latin typeface="Arial"/>
                <a:cs typeface="Arial"/>
              </a:rPr>
              <a:t>+ </a:t>
            </a:r>
            <a:r>
              <a:rPr lang="nb-NO" err="1">
                <a:solidFill>
                  <a:srgbClr val="2B2929"/>
                </a:solidFill>
                <a:latin typeface="Arial"/>
                <a:cs typeface="Arial"/>
              </a:rPr>
              <a:t>Free</a:t>
            </a:r>
            <a:r>
              <a:rPr lang="nb-NO">
                <a:solidFill>
                  <a:srgbClr val="2B2929"/>
                </a:solidFill>
                <a:latin typeface="Arial"/>
                <a:cs typeface="Arial"/>
              </a:rPr>
              <a:t> </a:t>
            </a:r>
            <a:r>
              <a:rPr lang="nb-NO" err="1">
                <a:solidFill>
                  <a:srgbClr val="2B2929"/>
                </a:solidFill>
                <a:latin typeface="Arial"/>
                <a:cs typeface="Arial"/>
              </a:rPr>
              <a:t>Mailings</a:t>
            </a:r>
            <a:endParaRPr lang="nb-NO" err="1">
              <a:solidFill>
                <a:srgbClr val="2B2929"/>
              </a:solidFill>
              <a:latin typeface="Arial"/>
              <a:cs typeface="Calibri"/>
            </a:endParaRPr>
          </a:p>
          <a:p>
            <a:pPr marL="457200" lvl="1" indent="0">
              <a:buNone/>
            </a:pPr>
            <a:r>
              <a:rPr lang="nb-NO">
                <a:solidFill>
                  <a:srgbClr val="2B2929"/>
                </a:solidFill>
                <a:latin typeface="Arial"/>
                <a:cs typeface="Calibri"/>
              </a:rPr>
              <a:t>+ </a:t>
            </a:r>
            <a:r>
              <a:rPr lang="nb-NO" err="1">
                <a:solidFill>
                  <a:srgbClr val="2B2929"/>
                </a:solidFill>
                <a:latin typeface="Arial"/>
                <a:cs typeface="Calibri"/>
              </a:rPr>
              <a:t>Free</a:t>
            </a:r>
            <a:r>
              <a:rPr lang="nb-NO">
                <a:solidFill>
                  <a:srgbClr val="2B2929"/>
                </a:solidFill>
                <a:latin typeface="Arial"/>
                <a:cs typeface="Calibri"/>
              </a:rPr>
              <a:t> Project (</a:t>
            </a:r>
            <a:r>
              <a:rPr lang="nb-NO" err="1">
                <a:solidFill>
                  <a:srgbClr val="2B2929"/>
                </a:solidFill>
                <a:latin typeface="Arial"/>
                <a:cs typeface="Calibri"/>
              </a:rPr>
              <a:t>incl</a:t>
            </a:r>
            <a:r>
              <a:rPr lang="nb-NO">
                <a:solidFill>
                  <a:srgbClr val="2B2929"/>
                </a:solidFill>
                <a:latin typeface="Arial"/>
                <a:cs typeface="Calibri"/>
              </a:rPr>
              <a:t> </a:t>
            </a:r>
            <a:r>
              <a:rPr lang="nb-NO" err="1">
                <a:solidFill>
                  <a:srgbClr val="2B2929"/>
                </a:solidFill>
                <a:latin typeface="Arial"/>
                <a:cs typeface="Calibri"/>
              </a:rPr>
              <a:t>Combined</a:t>
            </a:r>
            <a:r>
              <a:rPr lang="nb-NO">
                <a:solidFill>
                  <a:srgbClr val="2B2929"/>
                </a:solidFill>
                <a:latin typeface="Arial"/>
                <a:cs typeface="Calibri"/>
              </a:rPr>
              <a:t> </a:t>
            </a:r>
            <a:r>
              <a:rPr lang="nb-NO" err="1">
                <a:solidFill>
                  <a:srgbClr val="2B2929"/>
                </a:solidFill>
                <a:latin typeface="Arial"/>
                <a:cs typeface="Calibri"/>
              </a:rPr>
              <a:t>Selections</a:t>
            </a:r>
            <a:r>
              <a:rPr lang="nb-NO">
                <a:solidFill>
                  <a:srgbClr val="2B2929"/>
                </a:solidFill>
                <a:latin typeface="Arial"/>
                <a:cs typeface="Calibri"/>
              </a:rPr>
              <a:t>)</a:t>
            </a:r>
            <a:endParaRPr lang="nb-NO">
              <a:latin typeface="Arial"/>
            </a:endParaRPr>
          </a:p>
          <a:p>
            <a:pPr lvl="1"/>
            <a:endParaRPr lang="nb-NO">
              <a:solidFill>
                <a:srgbClr val="2B2929"/>
              </a:solidFill>
              <a:cs typeface="Calibri"/>
            </a:endParaRPr>
          </a:p>
        </p:txBody>
      </p:sp>
      <p:sp>
        <p:nvSpPr>
          <p:cNvPr id="7" name="Arrow: Right 6">
            <a:extLst>
              <a:ext uri="{FF2B5EF4-FFF2-40B4-BE49-F238E27FC236}">
                <a16:creationId xmlns:a16="http://schemas.microsoft.com/office/drawing/2014/main" id="{B631F84E-7384-5742-8FEB-609A3B01BF93}"/>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125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cs typeface="Calibri Light"/>
              </a:rPr>
              <a:t>Scenario 11</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8" y="1355808"/>
            <a:ext cx="2734077" cy="814732"/>
          </a:xfrm>
        </p:spPr>
        <p:txBody>
          <a:bodyPr/>
          <a:lstStyle/>
          <a:p>
            <a:r>
              <a:rPr lang="en-US">
                <a:cs typeface="Calibri"/>
              </a:rPr>
              <a:t>BUY 7.x</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4684796" y="2170540"/>
            <a:ext cx="2486198" cy="3221267"/>
          </a:xfrm>
        </p:spPr>
        <p:txBody>
          <a:bodyPr vert="horz" lIns="91440" tIns="45720" rIns="91440" bIns="45720" rtlCol="0" anchor="t">
            <a:normAutofit/>
          </a:bodyPr>
          <a:lstStyle/>
          <a:p>
            <a:r>
              <a:rPr lang="en-US">
                <a:cs typeface="Calibri"/>
              </a:rPr>
              <a:t>5 Sales</a:t>
            </a:r>
          </a:p>
          <a:p>
            <a:r>
              <a:rPr lang="en-US">
                <a:cs typeface="Calibri"/>
              </a:rPr>
              <a:t>10 Service</a:t>
            </a:r>
          </a:p>
          <a:p>
            <a:r>
              <a:rPr lang="en-US">
                <a:cs typeface="Calibri"/>
              </a:rPr>
              <a:t>1 CEP</a:t>
            </a:r>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8673655" y="1346628"/>
            <a:ext cx="2258266"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8669792" y="2170540"/>
            <a:ext cx="3064084" cy="2716770"/>
          </a:xfrm>
        </p:spPr>
        <p:txBody>
          <a:bodyPr vert="horz" lIns="91440" tIns="45720" rIns="91440" bIns="45720" rtlCol="0" anchor="t">
            <a:normAutofit/>
          </a:bodyPr>
          <a:lstStyle/>
          <a:p>
            <a:r>
              <a:rPr lang="en-US">
                <a:latin typeface="Arial"/>
                <a:cs typeface="Calibri"/>
              </a:rPr>
              <a:t>5 Sales </a:t>
            </a:r>
            <a:r>
              <a:rPr lang="en-US">
                <a:latin typeface="Arial"/>
                <a:ea typeface="+mn-lt"/>
                <a:cs typeface="+mn-lt"/>
              </a:rPr>
              <a:t>Premium </a:t>
            </a:r>
            <a:endParaRPr lang="en-US">
              <a:ea typeface="+mn-lt"/>
              <a:cs typeface="+mn-lt"/>
            </a:endParaRPr>
          </a:p>
          <a:p>
            <a:pPr marL="457200" lvl="1" indent="0">
              <a:buNone/>
            </a:pPr>
            <a:r>
              <a:rPr lang="en-US">
                <a:latin typeface="Arial"/>
                <a:ea typeface="+mn-lt"/>
                <a:cs typeface="Calibri"/>
              </a:rPr>
              <a:t>+</a:t>
            </a:r>
            <a:r>
              <a:rPr lang="en-US">
                <a:latin typeface="Arial"/>
                <a:cs typeface="Calibri"/>
              </a:rPr>
              <a:t> free mailings</a:t>
            </a:r>
          </a:p>
          <a:p>
            <a:r>
              <a:rPr lang="en-US">
                <a:latin typeface="Arial"/>
                <a:ea typeface="+mn-lt"/>
                <a:cs typeface="+mn-lt"/>
              </a:rPr>
              <a:t>10 Service Premium </a:t>
            </a:r>
            <a:endParaRPr lang="en-US">
              <a:ea typeface="+mn-lt"/>
              <a:cs typeface="+mn-lt"/>
            </a:endParaRPr>
          </a:p>
          <a:p>
            <a:pPr marL="457200" lvl="1" indent="0">
              <a:buNone/>
            </a:pPr>
            <a:r>
              <a:rPr lang="en-US">
                <a:latin typeface="Arial"/>
                <a:ea typeface="+mn-lt"/>
                <a:cs typeface="Calibri"/>
              </a:rPr>
              <a:t>+</a:t>
            </a:r>
            <a:r>
              <a:rPr lang="en-US">
                <a:latin typeface="Arial"/>
                <a:cs typeface="Calibri"/>
              </a:rPr>
              <a:t> free mailings</a:t>
            </a:r>
          </a:p>
          <a:p>
            <a:r>
              <a:rPr lang="en-US">
                <a:latin typeface="Arial"/>
                <a:ea typeface="+mn-lt"/>
                <a:cs typeface="+mn-lt"/>
              </a:rPr>
              <a:t>1 </a:t>
            </a:r>
            <a:r>
              <a:rPr lang="en-US">
                <a:latin typeface="Arial"/>
                <a:cs typeface="Calibri"/>
              </a:rPr>
              <a:t>CEP</a:t>
            </a:r>
          </a:p>
        </p:txBody>
      </p:sp>
      <p:sp>
        <p:nvSpPr>
          <p:cNvPr id="8" name="Content Placeholder 3">
            <a:extLst>
              <a:ext uri="{FF2B5EF4-FFF2-40B4-BE49-F238E27FC236}">
                <a16:creationId xmlns:a16="http://schemas.microsoft.com/office/drawing/2014/main" id="{29E6D852-6823-412F-95A3-00CC5B573CB9}"/>
              </a:ext>
            </a:extLst>
          </p:cNvPr>
          <p:cNvSpPr txBox="1">
            <a:spLocks/>
          </p:cNvSpPr>
          <p:nvPr/>
        </p:nvSpPr>
        <p:spPr>
          <a:xfrm>
            <a:off x="836115" y="2240313"/>
            <a:ext cx="2211885"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rPr>
              <a:t>15 users</a:t>
            </a:r>
            <a:endParaRPr kumimoji="0" lang="en-US" sz="2000" b="0" i="0" u="none" strike="noStrike" kern="1200" cap="none" spc="0" normalizeH="0" baseline="0" noProof="0">
              <a:ln>
                <a:noFill/>
              </a:ln>
              <a:solidFill>
                <a:srgbClr val="2B2929"/>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rPr>
              <a:t>5 win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rPr>
              <a:t>3 pocket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rPr>
              <a:t>10 </a:t>
            </a:r>
            <a:r>
              <a:rPr kumimoji="0" lang="en-US" sz="2000" b="0" i="0" u="none" strike="noStrike" kern="1200" cap="none" spc="0" normalizeH="0" baseline="0" noProof="0" err="1">
                <a:ln>
                  <a:noFill/>
                </a:ln>
                <a:solidFill>
                  <a:srgbClr val="2B2929"/>
                </a:solidFill>
                <a:effectLst/>
                <a:uLnTx/>
                <a:uFillTx/>
                <a:latin typeface="Arial" panose="020B0604020202020204"/>
                <a:ea typeface="+mn-ea"/>
                <a:cs typeface="Calibri"/>
              </a:rPr>
              <a:t>ej</a:t>
            </a:r>
            <a:r>
              <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rPr>
              <a:t> user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rPr>
              <a:t>1 </a:t>
            </a:r>
            <a:r>
              <a:rPr kumimoji="0" lang="en-US" sz="2000" b="0" i="0" u="none" strike="noStrike" kern="1200" cap="none" spc="0" normalizeH="0" baseline="0" noProof="0" err="1">
                <a:ln>
                  <a:noFill/>
                </a:ln>
                <a:solidFill>
                  <a:srgbClr val="2B2929"/>
                </a:solidFill>
                <a:effectLst/>
                <a:uLnTx/>
                <a:uFillTx/>
                <a:latin typeface="Arial" panose="020B0604020202020204"/>
                <a:ea typeface="+mn-ea"/>
                <a:cs typeface="Calibri"/>
              </a:rPr>
              <a:t>cust</a:t>
            </a:r>
            <a:r>
              <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rPr>
              <a:t> ctr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2B2929"/>
              </a:solidFill>
              <a:effectLst/>
              <a:uLnTx/>
              <a:uFillTx/>
              <a:latin typeface="Arial" panose="020B0604020202020204"/>
              <a:ea typeface="+mn-ea"/>
              <a:cs typeface="Calibri"/>
            </a:endParaRPr>
          </a:p>
        </p:txBody>
      </p:sp>
      <p:sp>
        <p:nvSpPr>
          <p:cNvPr id="10" name="Text Placeholder 2">
            <a:extLst>
              <a:ext uri="{FF2B5EF4-FFF2-40B4-BE49-F238E27FC236}">
                <a16:creationId xmlns:a16="http://schemas.microsoft.com/office/drawing/2014/main" id="{6059F2E5-D61F-48C5-844C-E8FE53B3E54D}"/>
              </a:ext>
            </a:extLst>
          </p:cNvPr>
          <p:cNvSpPr txBox="1">
            <a:spLocks/>
          </p:cNvSpPr>
          <p:nvPr/>
        </p:nvSpPr>
        <p:spPr>
          <a:xfrm>
            <a:off x="4727028" y="1342955"/>
            <a:ext cx="2073161" cy="81473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2B2929"/>
                </a:solidFill>
                <a:effectLst/>
                <a:uLnTx/>
                <a:uFillTx/>
                <a:latin typeface="Arial" panose="020B0604020202020204"/>
                <a:ea typeface="+mn-ea"/>
                <a:cs typeface="Calibri"/>
              </a:rPr>
              <a:t>9.x</a:t>
            </a:r>
            <a:endParaRPr kumimoji="0" lang="en-US" sz="2400" b="1"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9" name="Arrow: Right 6">
            <a:extLst>
              <a:ext uri="{FF2B5EF4-FFF2-40B4-BE49-F238E27FC236}">
                <a16:creationId xmlns:a16="http://schemas.microsoft.com/office/drawing/2014/main" id="{1CD3C7BE-0D31-8B42-865A-4FAB25744CB4}"/>
              </a:ext>
            </a:extLst>
          </p:cNvPr>
          <p:cNvSpPr/>
          <p:nvPr/>
        </p:nvSpPr>
        <p:spPr>
          <a:xfrm>
            <a:off x="7254178" y="2592992"/>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Arrow: Right 6">
            <a:extLst>
              <a:ext uri="{FF2B5EF4-FFF2-40B4-BE49-F238E27FC236}">
                <a16:creationId xmlns:a16="http://schemas.microsoft.com/office/drawing/2014/main" id="{78336309-3B25-AC47-B8A7-4C590670BE59}"/>
              </a:ext>
            </a:extLst>
          </p:cNvPr>
          <p:cNvSpPr/>
          <p:nvPr/>
        </p:nvSpPr>
        <p:spPr>
          <a:xfrm>
            <a:off x="3048000" y="2592991"/>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4083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latin typeface="Arial"/>
                <a:cs typeface="Calibri Light"/>
              </a:rPr>
              <a:t>Scenario 12</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9" y="1335476"/>
            <a:ext cx="2260764" cy="823912"/>
          </a:xfrm>
        </p:spPr>
        <p:txBody>
          <a:bodyPr/>
          <a:lstStyle/>
          <a:p>
            <a:r>
              <a:rPr lang="en-US">
                <a:cs typeface="Calibri"/>
              </a:rPr>
              <a:t>8.Buy</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9" y="2159388"/>
            <a:ext cx="2628242" cy="3684588"/>
          </a:xfrm>
        </p:spPr>
        <p:txBody>
          <a:bodyPr vert="horz" lIns="91440" tIns="45720" rIns="91440" bIns="45720" rtlCol="0" anchor="t">
            <a:normAutofit/>
          </a:bodyPr>
          <a:lstStyle/>
          <a:p>
            <a:pPr marL="342900" indent="-342900" algn="l" rtl="0" fontAlgn="base"/>
            <a:r>
              <a:rPr lang="en-US" b="0" i="0">
                <a:solidFill>
                  <a:srgbClr val="2B2929"/>
                </a:solidFill>
                <a:effectLst/>
                <a:latin typeface="Arial"/>
                <a:cs typeface="Arial"/>
              </a:rPr>
              <a:t>​</a:t>
            </a:r>
            <a:r>
              <a:rPr lang="nb-NO" b="0" i="0">
                <a:solidFill>
                  <a:srgbClr val="2B2929"/>
                </a:solidFill>
                <a:effectLst/>
                <a:latin typeface="Arial"/>
                <a:cs typeface="Arial"/>
              </a:rPr>
              <a:t>5 Complete ​</a:t>
            </a:r>
            <a:endParaRPr lang="en-US" b="0" i="0">
              <a:effectLst/>
              <a:latin typeface="Arial"/>
              <a:cs typeface="Arial"/>
            </a:endParaRPr>
          </a:p>
          <a:p>
            <a:pPr marL="342900" indent="-342900" algn="l" rtl="0" fontAlgn="base"/>
            <a:r>
              <a:rPr lang="nb-NO" b="0" i="0">
                <a:solidFill>
                  <a:srgbClr val="2B2929"/>
                </a:solidFill>
                <a:effectLst/>
                <a:latin typeface="Arial"/>
                <a:cs typeface="Arial"/>
              </a:rPr>
              <a:t>2 </a:t>
            </a:r>
            <a:r>
              <a:rPr lang="nb-NO" b="0" i="0" err="1">
                <a:solidFill>
                  <a:srgbClr val="2B2929"/>
                </a:solidFill>
                <a:effectLst/>
                <a:latin typeface="Arial"/>
                <a:cs typeface="Arial"/>
              </a:rPr>
              <a:t>Marketing</a:t>
            </a:r>
            <a:r>
              <a:rPr lang="nb-NO" b="0" i="0">
                <a:solidFill>
                  <a:srgbClr val="2B2929"/>
                </a:solidFill>
                <a:effectLst/>
                <a:latin typeface="Arial"/>
                <a:cs typeface="Arial"/>
              </a:rPr>
              <a:t> </a:t>
            </a:r>
            <a:r>
              <a:rPr lang="en-US" b="0" i="0">
                <a:solidFill>
                  <a:srgbClr val="2B2929"/>
                </a:solidFill>
                <a:effectLst/>
                <a:latin typeface="Arial"/>
                <a:cs typeface="Arial"/>
              </a:rPr>
              <a:t>​</a:t>
            </a:r>
          </a:p>
          <a:p>
            <a:pPr marL="342900" indent="-342900" algn="l" rtl="0" fontAlgn="base"/>
            <a:r>
              <a:rPr lang="nb-NO" b="0" i="0">
                <a:solidFill>
                  <a:srgbClr val="2B2929"/>
                </a:solidFill>
                <a:effectLst/>
                <a:latin typeface="Arial"/>
                <a:cs typeface="Arial"/>
              </a:rPr>
              <a:t>3 Service </a:t>
            </a:r>
            <a:endParaRPr lang="en-US" b="0" i="0">
              <a:solidFill>
                <a:srgbClr val="2B2929"/>
              </a:solidFill>
              <a:effectLst/>
              <a:latin typeface="Arial"/>
              <a:cs typeface="Arial"/>
            </a:endParaRPr>
          </a:p>
          <a:p>
            <a:pPr marL="342900" indent="-342900" algn="l" rtl="0" fontAlgn="base"/>
            <a:r>
              <a:rPr lang="nb-NO" b="0" i="0">
                <a:solidFill>
                  <a:srgbClr val="2B2929"/>
                </a:solidFill>
                <a:effectLst/>
                <a:latin typeface="Arial"/>
                <a:cs typeface="Arial"/>
              </a:rPr>
              <a:t>4 Sales </a:t>
            </a:r>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5855538" y="1335476"/>
            <a:ext cx="3829738"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5832448" y="2159388"/>
            <a:ext cx="6149392" cy="3684588"/>
          </a:xfrm>
        </p:spPr>
        <p:txBody>
          <a:bodyPr vert="horz" lIns="91440" tIns="45720" rIns="91440" bIns="45720" rtlCol="0" anchor="t">
            <a:normAutofit/>
          </a:bodyPr>
          <a:lstStyle/>
          <a:p>
            <a:r>
              <a:rPr lang="nb-NO">
                <a:solidFill>
                  <a:srgbClr val="2B2929"/>
                </a:solidFill>
                <a:latin typeface="Arial"/>
                <a:cs typeface="Arial"/>
              </a:rPr>
              <a:t>5 Sales Premium + Service Premium + </a:t>
            </a:r>
            <a:r>
              <a:rPr lang="nb-NO" err="1">
                <a:solidFill>
                  <a:srgbClr val="2B2929"/>
                </a:solidFill>
                <a:latin typeface="Arial"/>
                <a:cs typeface="Arial"/>
              </a:rPr>
              <a:t>Marketing</a:t>
            </a:r>
          </a:p>
          <a:p>
            <a:r>
              <a:rPr lang="nb-NO">
                <a:solidFill>
                  <a:srgbClr val="2B2929"/>
                </a:solidFill>
                <a:latin typeface="Arial"/>
                <a:cs typeface="Calibri"/>
              </a:rPr>
              <a:t>2 </a:t>
            </a:r>
            <a:r>
              <a:rPr lang="nb-NO" err="1">
                <a:solidFill>
                  <a:srgbClr val="2B2929"/>
                </a:solidFill>
                <a:latin typeface="Arial"/>
                <a:cs typeface="Calibri"/>
              </a:rPr>
              <a:t>Marketing</a:t>
            </a:r>
            <a:endParaRPr lang="nb-NO">
              <a:solidFill>
                <a:srgbClr val="2B2929"/>
              </a:solidFill>
              <a:latin typeface="Arial"/>
              <a:cs typeface="Calibri"/>
            </a:endParaRPr>
          </a:p>
          <a:p>
            <a:r>
              <a:rPr lang="nb-NO">
                <a:solidFill>
                  <a:srgbClr val="2B2929"/>
                </a:solidFill>
                <a:latin typeface="Arial"/>
                <a:cs typeface="Calibri"/>
              </a:rPr>
              <a:t>3 Service Premium  </a:t>
            </a:r>
            <a:r>
              <a:rPr lang="nb-NO" sz="1600">
                <a:solidFill>
                  <a:srgbClr val="2B2929"/>
                </a:solidFill>
                <a:latin typeface="Arial"/>
                <a:cs typeface="Calibri"/>
              </a:rPr>
              <a:t>(+ </a:t>
            </a:r>
            <a:r>
              <a:rPr lang="nb-NO" sz="1600" err="1">
                <a:solidFill>
                  <a:srgbClr val="2B2929"/>
                </a:solidFill>
                <a:latin typeface="Arial"/>
                <a:cs typeface="Calibri"/>
              </a:rPr>
              <a:t>Free</a:t>
            </a:r>
            <a:r>
              <a:rPr lang="nb-NO" sz="1600">
                <a:solidFill>
                  <a:srgbClr val="2B2929"/>
                </a:solidFill>
                <a:latin typeface="Arial"/>
                <a:cs typeface="Calibri"/>
              </a:rPr>
              <a:t> </a:t>
            </a:r>
            <a:r>
              <a:rPr lang="nb-NO" sz="1600" err="1">
                <a:solidFill>
                  <a:srgbClr val="2B2929"/>
                </a:solidFill>
                <a:latin typeface="Arial"/>
                <a:cs typeface="Calibri"/>
              </a:rPr>
              <a:t>Mailings</a:t>
            </a:r>
            <a:r>
              <a:rPr lang="nb-NO" sz="1600">
                <a:solidFill>
                  <a:srgbClr val="2B2929"/>
                </a:solidFill>
                <a:latin typeface="Arial"/>
                <a:cs typeface="Calibri"/>
              </a:rPr>
              <a:t>)</a:t>
            </a:r>
          </a:p>
          <a:p>
            <a:r>
              <a:rPr lang="nb-NO">
                <a:solidFill>
                  <a:srgbClr val="2B2929"/>
                </a:solidFill>
                <a:latin typeface="Arial"/>
                <a:cs typeface="Calibri"/>
              </a:rPr>
              <a:t>4 Sales Premium </a:t>
            </a:r>
            <a:r>
              <a:rPr lang="nb-NO" sz="1600">
                <a:solidFill>
                  <a:srgbClr val="2B2929"/>
                </a:solidFill>
                <a:latin typeface="Arial"/>
                <a:cs typeface="Calibri"/>
              </a:rPr>
              <a:t>(</a:t>
            </a:r>
            <a:r>
              <a:rPr lang="nb-NO" sz="1600">
                <a:solidFill>
                  <a:srgbClr val="2B2929"/>
                </a:solidFill>
                <a:latin typeface="Arial"/>
                <a:cs typeface="Arial"/>
              </a:rPr>
              <a:t>+ </a:t>
            </a:r>
            <a:r>
              <a:rPr lang="nb-NO" sz="1600" err="1">
                <a:solidFill>
                  <a:srgbClr val="2B2929"/>
                </a:solidFill>
                <a:latin typeface="Arial"/>
                <a:cs typeface="Arial"/>
              </a:rPr>
              <a:t>Free</a:t>
            </a:r>
            <a:r>
              <a:rPr lang="nb-NO" sz="1600">
                <a:solidFill>
                  <a:srgbClr val="2B2929"/>
                </a:solidFill>
                <a:latin typeface="Arial"/>
                <a:cs typeface="Arial"/>
              </a:rPr>
              <a:t> </a:t>
            </a:r>
            <a:r>
              <a:rPr lang="nb-NO" sz="1600" err="1">
                <a:solidFill>
                  <a:srgbClr val="2B2929"/>
                </a:solidFill>
                <a:latin typeface="Arial"/>
                <a:cs typeface="Arial"/>
              </a:rPr>
              <a:t>Mailings</a:t>
            </a:r>
            <a:r>
              <a:rPr lang="nb-NO" sz="1600">
                <a:solidFill>
                  <a:srgbClr val="2B2929"/>
                </a:solidFill>
                <a:latin typeface="Arial"/>
                <a:cs typeface="Arial"/>
              </a:rPr>
              <a:t>)</a:t>
            </a:r>
          </a:p>
          <a:p>
            <a:r>
              <a:rPr lang="nb-NO" err="1">
                <a:solidFill>
                  <a:srgbClr val="2B2929"/>
                </a:solidFill>
                <a:latin typeface="Arial"/>
                <a:cs typeface="Arial"/>
              </a:rPr>
              <a:t>Marketing</a:t>
            </a:r>
            <a:r>
              <a:rPr lang="nb-NO">
                <a:solidFill>
                  <a:srgbClr val="2B2929"/>
                </a:solidFill>
                <a:latin typeface="Arial"/>
                <a:cs typeface="Arial"/>
              </a:rPr>
              <a:t> Platform</a:t>
            </a:r>
            <a:endParaRPr lang="nb-NO" err="1">
              <a:solidFill>
                <a:srgbClr val="2B2929"/>
              </a:solidFill>
              <a:latin typeface="Arial"/>
              <a:cs typeface="Calibri"/>
            </a:endParaRPr>
          </a:p>
          <a:p>
            <a:endParaRPr lang="nb-NO">
              <a:solidFill>
                <a:srgbClr val="2B2929"/>
              </a:solidFill>
              <a:latin typeface="Arial"/>
              <a:cs typeface="Arial"/>
            </a:endParaRPr>
          </a:p>
          <a:p>
            <a:r>
              <a:rPr lang="nb-NO" err="1">
                <a:solidFill>
                  <a:srgbClr val="2B2929"/>
                </a:solidFill>
                <a:latin typeface="Arial"/>
                <a:cs typeface="Arial"/>
              </a:rPr>
              <a:t>Free</a:t>
            </a:r>
            <a:r>
              <a:rPr lang="nb-NO">
                <a:solidFill>
                  <a:srgbClr val="2B2929"/>
                </a:solidFill>
                <a:latin typeface="Arial"/>
                <a:cs typeface="Arial"/>
              </a:rPr>
              <a:t> Chat, </a:t>
            </a:r>
            <a:r>
              <a:rPr lang="nb-NO" err="1">
                <a:solidFill>
                  <a:srgbClr val="2B2929"/>
                </a:solidFill>
                <a:latin typeface="Arial"/>
                <a:cs typeface="Arial"/>
              </a:rPr>
              <a:t>Free</a:t>
            </a:r>
            <a:r>
              <a:rPr lang="nb-NO">
                <a:solidFill>
                  <a:srgbClr val="2B2929"/>
                </a:solidFill>
                <a:latin typeface="Arial"/>
                <a:cs typeface="Arial"/>
              </a:rPr>
              <a:t> Forms (as in 9.x) for all </a:t>
            </a:r>
            <a:r>
              <a:rPr lang="nb-NO" err="1">
                <a:solidFill>
                  <a:srgbClr val="2B2929"/>
                </a:solidFill>
                <a:latin typeface="Arial"/>
                <a:cs typeface="Arial"/>
              </a:rPr>
              <a:t>users</a:t>
            </a:r>
            <a:endParaRPr lang="nb-NO" err="1">
              <a:solidFill>
                <a:srgbClr val="2B2929"/>
              </a:solidFill>
              <a:latin typeface="Arial"/>
              <a:cs typeface="Calibri"/>
            </a:endParaRPr>
          </a:p>
        </p:txBody>
      </p:sp>
      <p:sp>
        <p:nvSpPr>
          <p:cNvPr id="7" name="Arrow: Right 6">
            <a:extLst>
              <a:ext uri="{FF2B5EF4-FFF2-40B4-BE49-F238E27FC236}">
                <a16:creationId xmlns:a16="http://schemas.microsoft.com/office/drawing/2014/main" id="{B631F84E-7384-5742-8FEB-609A3B01BF93}"/>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469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CDC4-5270-4E47-8E9E-8004B98CC58B}"/>
              </a:ext>
            </a:extLst>
          </p:cNvPr>
          <p:cNvSpPr>
            <a:spLocks noGrp="1"/>
          </p:cNvSpPr>
          <p:nvPr>
            <p:ph type="title"/>
          </p:nvPr>
        </p:nvSpPr>
        <p:spPr/>
        <p:txBody>
          <a:bodyPr/>
          <a:lstStyle/>
          <a:p>
            <a:r>
              <a:rPr lang="en-US">
                <a:latin typeface="Arial"/>
                <a:cs typeface="Calibri Light"/>
              </a:rPr>
              <a:t>Scenario 14</a:t>
            </a:r>
            <a:endParaRPr lang="en-US"/>
          </a:p>
        </p:txBody>
      </p:sp>
      <p:sp>
        <p:nvSpPr>
          <p:cNvPr id="3" name="Text Placeholder 2">
            <a:extLst>
              <a:ext uri="{FF2B5EF4-FFF2-40B4-BE49-F238E27FC236}">
                <a16:creationId xmlns:a16="http://schemas.microsoft.com/office/drawing/2014/main" id="{AED5D8AE-31F8-4E7D-88A0-810EF28ABE83}"/>
              </a:ext>
            </a:extLst>
          </p:cNvPr>
          <p:cNvSpPr>
            <a:spLocks noGrp="1"/>
          </p:cNvSpPr>
          <p:nvPr>
            <p:ph type="body" idx="1"/>
          </p:nvPr>
        </p:nvSpPr>
        <p:spPr>
          <a:xfrm>
            <a:off x="839789" y="1335476"/>
            <a:ext cx="2260764" cy="823912"/>
          </a:xfrm>
        </p:spPr>
        <p:txBody>
          <a:bodyPr/>
          <a:lstStyle/>
          <a:p>
            <a:r>
              <a:rPr lang="en-US">
                <a:cs typeface="Calibri"/>
              </a:rPr>
              <a:t>8.Buy</a:t>
            </a:r>
            <a:endParaRPr lang="en-US"/>
          </a:p>
        </p:txBody>
      </p:sp>
      <p:sp>
        <p:nvSpPr>
          <p:cNvPr id="4" name="Content Placeholder 3">
            <a:extLst>
              <a:ext uri="{FF2B5EF4-FFF2-40B4-BE49-F238E27FC236}">
                <a16:creationId xmlns:a16="http://schemas.microsoft.com/office/drawing/2014/main" id="{5B01A6CB-7E80-4763-B017-DCDFE610723C}"/>
              </a:ext>
            </a:extLst>
          </p:cNvPr>
          <p:cNvSpPr>
            <a:spLocks noGrp="1"/>
          </p:cNvSpPr>
          <p:nvPr>
            <p:ph sz="half" idx="2"/>
          </p:nvPr>
        </p:nvSpPr>
        <p:spPr>
          <a:xfrm>
            <a:off x="839789" y="2159388"/>
            <a:ext cx="2628242" cy="3684588"/>
          </a:xfrm>
        </p:spPr>
        <p:txBody>
          <a:bodyPr vert="horz" lIns="91440" tIns="45720" rIns="91440" bIns="45720" rtlCol="0" anchor="t">
            <a:normAutofit/>
          </a:bodyPr>
          <a:lstStyle/>
          <a:p>
            <a:pPr algn="l" rtl="0" fontAlgn="base">
              <a:buFont typeface="Arial" panose="020B0604020202020204" pitchFamily="34" charset="0"/>
              <a:buChar char="•"/>
            </a:pPr>
            <a:r>
              <a:rPr lang="nb-NO" err="1">
                <a:solidFill>
                  <a:srgbClr val="2B2929"/>
                </a:solidFill>
                <a:latin typeface="Arial"/>
                <a:cs typeface="Arial"/>
              </a:rPr>
              <a:t>Customer</a:t>
            </a:r>
            <a:r>
              <a:rPr lang="nb-NO" b="0" i="0">
                <a:solidFill>
                  <a:srgbClr val="2B2929"/>
                </a:solidFill>
                <a:effectLst/>
                <a:latin typeface="Arial"/>
                <a:cs typeface="Arial"/>
              </a:rPr>
              <a:t> Center </a:t>
            </a:r>
            <a:r>
              <a:rPr lang="en-US" b="0" i="0">
                <a:solidFill>
                  <a:srgbClr val="2B2929"/>
                </a:solidFill>
                <a:effectLst/>
                <a:latin typeface="Arial"/>
                <a:cs typeface="Arial"/>
              </a:rPr>
              <a:t>​</a:t>
            </a:r>
          </a:p>
          <a:p>
            <a:pPr algn="l" rtl="0" fontAlgn="base">
              <a:buFont typeface="Arial" panose="020B0604020202020204" pitchFamily="34" charset="0"/>
              <a:buChar char="•"/>
            </a:pPr>
            <a:r>
              <a:rPr lang="nb-NO" b="0" i="0">
                <a:solidFill>
                  <a:srgbClr val="2B2929"/>
                </a:solidFill>
                <a:effectLst/>
                <a:latin typeface="Arial"/>
                <a:cs typeface="Arial"/>
              </a:rPr>
              <a:t>5 Complete ​</a:t>
            </a:r>
          </a:p>
          <a:p>
            <a:pPr algn="l" rtl="0" fontAlgn="base">
              <a:buFont typeface="Arial" panose="020B0604020202020204" pitchFamily="34" charset="0"/>
              <a:buChar char="•"/>
            </a:pPr>
            <a:r>
              <a:rPr lang="nb-NO" b="0" i="0">
                <a:solidFill>
                  <a:srgbClr val="2B2929"/>
                </a:solidFill>
                <a:effectLst/>
                <a:latin typeface="Arial"/>
                <a:cs typeface="Arial"/>
              </a:rPr>
              <a:t>2 </a:t>
            </a:r>
            <a:r>
              <a:rPr lang="nb-NO" b="0" i="0" err="1">
                <a:solidFill>
                  <a:srgbClr val="2B2929"/>
                </a:solidFill>
                <a:effectLst/>
                <a:latin typeface="Arial"/>
                <a:cs typeface="Arial"/>
              </a:rPr>
              <a:t>Marketing</a:t>
            </a:r>
            <a:r>
              <a:rPr lang="nb-NO" b="0" i="0">
                <a:solidFill>
                  <a:srgbClr val="2B2929"/>
                </a:solidFill>
                <a:effectLst/>
                <a:latin typeface="Arial"/>
                <a:cs typeface="Arial"/>
              </a:rPr>
              <a:t> </a:t>
            </a:r>
            <a:r>
              <a:rPr lang="en-US" b="0" i="0">
                <a:solidFill>
                  <a:srgbClr val="2B2929"/>
                </a:solidFill>
                <a:effectLst/>
                <a:latin typeface="Arial"/>
                <a:cs typeface="Arial"/>
              </a:rPr>
              <a:t>​</a:t>
            </a:r>
          </a:p>
          <a:p>
            <a:pPr algn="l" rtl="0" fontAlgn="base">
              <a:buFont typeface="Arial" panose="020B0604020202020204" pitchFamily="34" charset="0"/>
              <a:buChar char="•"/>
            </a:pPr>
            <a:r>
              <a:rPr lang="nb-NO" b="0" i="0">
                <a:solidFill>
                  <a:srgbClr val="2B2929"/>
                </a:solidFill>
                <a:effectLst/>
                <a:latin typeface="Arial"/>
                <a:cs typeface="Arial"/>
              </a:rPr>
              <a:t>3 Service </a:t>
            </a:r>
            <a:endParaRPr lang="en-US" b="0" i="0">
              <a:solidFill>
                <a:srgbClr val="2B2929"/>
              </a:solidFill>
              <a:effectLst/>
              <a:latin typeface="Arial"/>
              <a:cs typeface="Arial"/>
            </a:endParaRPr>
          </a:p>
          <a:p>
            <a:pPr algn="l" rtl="0" fontAlgn="base">
              <a:buFont typeface="Arial" panose="020B0604020202020204" pitchFamily="34" charset="0"/>
              <a:buChar char="•"/>
            </a:pPr>
            <a:r>
              <a:rPr lang="nb-NO" b="0" i="0">
                <a:solidFill>
                  <a:srgbClr val="2B2929"/>
                </a:solidFill>
                <a:effectLst/>
                <a:latin typeface="Arial"/>
                <a:cs typeface="Arial"/>
              </a:rPr>
              <a:t>4 Sales </a:t>
            </a:r>
          </a:p>
        </p:txBody>
      </p:sp>
      <p:sp>
        <p:nvSpPr>
          <p:cNvPr id="5" name="Text Placeholder 4">
            <a:extLst>
              <a:ext uri="{FF2B5EF4-FFF2-40B4-BE49-F238E27FC236}">
                <a16:creationId xmlns:a16="http://schemas.microsoft.com/office/drawing/2014/main" id="{2BD0AEE4-3098-4257-846A-E590342E2556}"/>
              </a:ext>
            </a:extLst>
          </p:cNvPr>
          <p:cNvSpPr>
            <a:spLocks noGrp="1"/>
          </p:cNvSpPr>
          <p:nvPr>
            <p:ph type="body" sz="quarter" idx="3"/>
          </p:nvPr>
        </p:nvSpPr>
        <p:spPr>
          <a:xfrm>
            <a:off x="5855538" y="1335476"/>
            <a:ext cx="3829738" cy="823912"/>
          </a:xfrm>
        </p:spPr>
        <p:txBody>
          <a:bodyPr/>
          <a:lstStyle/>
          <a:p>
            <a:r>
              <a:rPr lang="en-US">
                <a:cs typeface="Calibri"/>
              </a:rPr>
              <a:t>10.x</a:t>
            </a:r>
            <a:endParaRPr lang="en-US"/>
          </a:p>
        </p:txBody>
      </p:sp>
      <p:sp>
        <p:nvSpPr>
          <p:cNvPr id="6" name="Content Placeholder 5">
            <a:extLst>
              <a:ext uri="{FF2B5EF4-FFF2-40B4-BE49-F238E27FC236}">
                <a16:creationId xmlns:a16="http://schemas.microsoft.com/office/drawing/2014/main" id="{01949C67-5466-4AF2-A299-E5D347FCD520}"/>
              </a:ext>
            </a:extLst>
          </p:cNvPr>
          <p:cNvSpPr>
            <a:spLocks noGrp="1"/>
          </p:cNvSpPr>
          <p:nvPr>
            <p:ph sz="quarter" idx="4"/>
          </p:nvPr>
        </p:nvSpPr>
        <p:spPr>
          <a:xfrm>
            <a:off x="5832448" y="2159388"/>
            <a:ext cx="6149392" cy="3684588"/>
          </a:xfrm>
        </p:spPr>
        <p:txBody>
          <a:bodyPr vert="horz" lIns="91440" tIns="45720" rIns="91440" bIns="45720" rtlCol="0" anchor="t">
            <a:normAutofit/>
          </a:bodyPr>
          <a:lstStyle/>
          <a:p>
            <a:r>
              <a:rPr lang="en-US">
                <a:latin typeface="Arial"/>
                <a:cs typeface="Calibri"/>
              </a:rPr>
              <a:t>CEP </a:t>
            </a:r>
          </a:p>
          <a:p>
            <a:r>
              <a:rPr lang="nb-NO">
                <a:solidFill>
                  <a:srgbClr val="2B2929"/>
                </a:solidFill>
                <a:latin typeface="Arial"/>
                <a:cs typeface="Arial"/>
              </a:rPr>
              <a:t>5 Sales Premium + Service Premium + </a:t>
            </a:r>
            <a:r>
              <a:rPr lang="nb-NO" err="1">
                <a:solidFill>
                  <a:srgbClr val="2B2929"/>
                </a:solidFill>
                <a:latin typeface="Arial"/>
                <a:cs typeface="Arial"/>
              </a:rPr>
              <a:t>Marketing</a:t>
            </a:r>
          </a:p>
          <a:p>
            <a:r>
              <a:rPr lang="nb-NO">
                <a:solidFill>
                  <a:srgbClr val="2B2929"/>
                </a:solidFill>
                <a:latin typeface="Arial"/>
                <a:cs typeface="Calibri"/>
              </a:rPr>
              <a:t>2 </a:t>
            </a:r>
            <a:r>
              <a:rPr lang="nb-NO" err="1">
                <a:solidFill>
                  <a:srgbClr val="2B2929"/>
                </a:solidFill>
                <a:latin typeface="Arial"/>
                <a:cs typeface="Calibri"/>
              </a:rPr>
              <a:t>Marketing</a:t>
            </a:r>
            <a:endParaRPr lang="nb-NO">
              <a:solidFill>
                <a:srgbClr val="2B2929"/>
              </a:solidFill>
              <a:latin typeface="Arial"/>
              <a:cs typeface="Calibri"/>
            </a:endParaRPr>
          </a:p>
          <a:p>
            <a:r>
              <a:rPr lang="nb-NO">
                <a:solidFill>
                  <a:srgbClr val="2B2929"/>
                </a:solidFill>
                <a:latin typeface="Arial"/>
                <a:cs typeface="Calibri"/>
              </a:rPr>
              <a:t>3 Service Premium </a:t>
            </a:r>
            <a:r>
              <a:rPr lang="nb-NO" sz="1600">
                <a:solidFill>
                  <a:srgbClr val="2B2929"/>
                </a:solidFill>
                <a:latin typeface="Arial"/>
                <a:cs typeface="Calibri"/>
              </a:rPr>
              <a:t>(+ </a:t>
            </a:r>
            <a:r>
              <a:rPr lang="nb-NO" sz="1600" err="1">
                <a:solidFill>
                  <a:srgbClr val="2B2929"/>
                </a:solidFill>
                <a:latin typeface="Arial"/>
                <a:cs typeface="Calibri"/>
              </a:rPr>
              <a:t>Free</a:t>
            </a:r>
            <a:r>
              <a:rPr lang="nb-NO" sz="1600">
                <a:solidFill>
                  <a:srgbClr val="2B2929"/>
                </a:solidFill>
                <a:latin typeface="Arial"/>
                <a:cs typeface="Calibri"/>
              </a:rPr>
              <a:t> </a:t>
            </a:r>
            <a:r>
              <a:rPr lang="nb-NO" sz="1600" err="1">
                <a:solidFill>
                  <a:srgbClr val="2B2929"/>
                </a:solidFill>
                <a:latin typeface="Arial"/>
                <a:cs typeface="Calibri"/>
              </a:rPr>
              <a:t>Mailings</a:t>
            </a:r>
            <a:r>
              <a:rPr lang="nb-NO" sz="1600">
                <a:solidFill>
                  <a:srgbClr val="2B2929"/>
                </a:solidFill>
                <a:latin typeface="Arial"/>
                <a:cs typeface="Calibri"/>
              </a:rPr>
              <a:t>)</a:t>
            </a:r>
          </a:p>
          <a:p>
            <a:r>
              <a:rPr lang="nb-NO">
                <a:solidFill>
                  <a:srgbClr val="2B2929"/>
                </a:solidFill>
                <a:latin typeface="Arial"/>
                <a:cs typeface="Calibri"/>
              </a:rPr>
              <a:t>4 Sales Premium </a:t>
            </a:r>
            <a:r>
              <a:rPr lang="nb-NO" sz="1600">
                <a:solidFill>
                  <a:srgbClr val="2B2929"/>
                </a:solidFill>
                <a:latin typeface="Arial"/>
                <a:cs typeface="Arial"/>
              </a:rPr>
              <a:t>(+ </a:t>
            </a:r>
            <a:r>
              <a:rPr lang="nb-NO" sz="1600" err="1">
                <a:solidFill>
                  <a:srgbClr val="2B2929"/>
                </a:solidFill>
                <a:latin typeface="Arial"/>
                <a:cs typeface="Arial"/>
              </a:rPr>
              <a:t>Free</a:t>
            </a:r>
            <a:r>
              <a:rPr lang="nb-NO" sz="1600">
                <a:solidFill>
                  <a:srgbClr val="2B2929"/>
                </a:solidFill>
                <a:latin typeface="Arial"/>
                <a:cs typeface="Arial"/>
              </a:rPr>
              <a:t> </a:t>
            </a:r>
            <a:r>
              <a:rPr lang="nb-NO" sz="1600" err="1">
                <a:solidFill>
                  <a:srgbClr val="2B2929"/>
                </a:solidFill>
                <a:latin typeface="Arial"/>
                <a:cs typeface="Arial"/>
              </a:rPr>
              <a:t>Mailings</a:t>
            </a:r>
            <a:r>
              <a:rPr lang="nb-NO" sz="1600">
                <a:solidFill>
                  <a:srgbClr val="2B2929"/>
                </a:solidFill>
                <a:latin typeface="Arial"/>
                <a:cs typeface="Arial"/>
              </a:rPr>
              <a:t>)</a:t>
            </a:r>
          </a:p>
          <a:p>
            <a:r>
              <a:rPr lang="nb-NO" err="1">
                <a:solidFill>
                  <a:srgbClr val="2B2929"/>
                </a:solidFill>
                <a:latin typeface="Arial"/>
                <a:cs typeface="Arial"/>
              </a:rPr>
              <a:t>Marketing</a:t>
            </a:r>
            <a:r>
              <a:rPr lang="nb-NO">
                <a:solidFill>
                  <a:srgbClr val="2B2929"/>
                </a:solidFill>
                <a:latin typeface="Arial"/>
                <a:cs typeface="Arial"/>
              </a:rPr>
              <a:t> Platform</a:t>
            </a:r>
          </a:p>
        </p:txBody>
      </p:sp>
      <p:sp>
        <p:nvSpPr>
          <p:cNvPr id="7" name="Arrow: Right 6">
            <a:extLst>
              <a:ext uri="{FF2B5EF4-FFF2-40B4-BE49-F238E27FC236}">
                <a16:creationId xmlns:a16="http://schemas.microsoft.com/office/drawing/2014/main" id="{B631F84E-7384-5742-8FEB-609A3B01BF93}"/>
              </a:ext>
            </a:extLst>
          </p:cNvPr>
          <p:cNvSpPr/>
          <p:nvPr/>
        </p:nvSpPr>
        <p:spPr>
          <a:xfrm>
            <a:off x="3995971" y="2943469"/>
            <a:ext cx="977347" cy="9359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1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Why USB Wristbands Are The Perfect Giveaway For Students">
            <a:extLst>
              <a:ext uri="{FF2B5EF4-FFF2-40B4-BE49-F238E27FC236}">
                <a16:creationId xmlns:a16="http://schemas.microsoft.com/office/drawing/2014/main" id="{7737B461-0C6D-E84B-8B1C-3D928D6B2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860C75B-0A5F-4F63-9F48-53586FB7F23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Awesome!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938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Never Make These Graduation Etiquette Mistakes | Southern Living">
            <a:extLst>
              <a:ext uri="{FF2B5EF4-FFF2-40B4-BE49-F238E27FC236}">
                <a16:creationId xmlns:a16="http://schemas.microsoft.com/office/drawing/2014/main" id="{4623EC1D-C0FA-2C4F-8E5A-8F45D2F932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41" b="44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ECA7C9A-A6DB-4739-B91C-AE4F4FE41A3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Migration Rules Graduation – Congratulations!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73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43C65-9042-6246-B4C6-785B8840EACE}"/>
              </a:ext>
            </a:extLst>
          </p:cNvPr>
          <p:cNvSpPr>
            <a:spLocks noGrp="1"/>
          </p:cNvSpPr>
          <p:nvPr>
            <p:ph type="title"/>
          </p:nvPr>
        </p:nvSpPr>
        <p:spPr/>
        <p:txBody>
          <a:bodyPr/>
          <a:lstStyle/>
          <a:p>
            <a:r>
              <a:rPr lang="en-GB"/>
              <a:t>Pricing rules </a:t>
            </a:r>
          </a:p>
        </p:txBody>
      </p:sp>
      <p:sp>
        <p:nvSpPr>
          <p:cNvPr id="5" name="Plassholder for tekst 4">
            <a:extLst>
              <a:ext uri="{FF2B5EF4-FFF2-40B4-BE49-F238E27FC236}">
                <a16:creationId xmlns:a16="http://schemas.microsoft.com/office/drawing/2014/main" id="{48339997-28B5-6044-8936-6937D069ECEB}"/>
              </a:ext>
            </a:extLst>
          </p:cNvPr>
          <p:cNvSpPr>
            <a:spLocks noGrp="1"/>
          </p:cNvSpPr>
          <p:nvPr>
            <p:ph type="body" sz="half" idx="2"/>
          </p:nvPr>
        </p:nvSpPr>
        <p:spPr/>
        <p:txBody>
          <a:bodyPr/>
          <a:lstStyle/>
          <a:p>
            <a:r>
              <a:rPr lang="en-GB"/>
              <a:t>Existing SO 9 configuration upgraded to SO 10</a:t>
            </a:r>
          </a:p>
          <a:p>
            <a:endParaRPr lang="en-GB"/>
          </a:p>
          <a:p>
            <a:r>
              <a:rPr lang="en-GB"/>
              <a:t>Subscription fee is the same</a:t>
            </a:r>
          </a:p>
          <a:p>
            <a:endParaRPr lang="en-GB"/>
          </a:p>
          <a:p>
            <a:r>
              <a:rPr lang="en-GB"/>
              <a:t>Plus 2,9% price increase</a:t>
            </a:r>
          </a:p>
          <a:p>
            <a:endParaRPr lang="en-GB"/>
          </a:p>
          <a:p>
            <a:r>
              <a:rPr lang="en-GB"/>
              <a:t>Very simple &amp; very likeable</a:t>
            </a:r>
          </a:p>
        </p:txBody>
      </p:sp>
    </p:spTree>
    <p:extLst>
      <p:ext uri="{BB962C8B-B14F-4D97-AF65-F5344CB8AC3E}">
        <p14:creationId xmlns:p14="http://schemas.microsoft.com/office/powerpoint/2010/main" val="2556962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94CD46-AF2E-4A99-9019-8BC7ED58E222}"/>
              </a:ext>
            </a:extLst>
          </p:cNvPr>
          <p:cNvSpPr>
            <a:spLocks noGrp="1"/>
          </p:cNvSpPr>
          <p:nvPr>
            <p:ph type="ctrTitle"/>
          </p:nvPr>
        </p:nvSpPr>
        <p:spPr/>
        <p:txBody>
          <a:bodyPr/>
          <a:lstStyle/>
          <a:p>
            <a:r>
              <a:rPr lang="nb-NO"/>
              <a:t>Do </a:t>
            </a:r>
            <a:r>
              <a:rPr lang="nb-NO" err="1"/>
              <a:t>we</a:t>
            </a:r>
            <a:r>
              <a:rPr lang="nb-NO"/>
              <a:t> have </a:t>
            </a:r>
            <a:r>
              <a:rPr lang="nb-NO" err="1"/>
              <a:t>any</a:t>
            </a:r>
            <a:r>
              <a:rPr lang="nb-NO"/>
              <a:t> </a:t>
            </a:r>
            <a:r>
              <a:rPr lang="nb-NO" err="1"/>
              <a:t>tools</a:t>
            </a:r>
            <a:r>
              <a:rPr lang="nb-NO"/>
              <a:t> to assist partners?</a:t>
            </a:r>
            <a:endParaRPr lang="en-US"/>
          </a:p>
        </p:txBody>
      </p:sp>
      <p:sp>
        <p:nvSpPr>
          <p:cNvPr id="6" name="Subtitle 5">
            <a:extLst>
              <a:ext uri="{FF2B5EF4-FFF2-40B4-BE49-F238E27FC236}">
                <a16:creationId xmlns:a16="http://schemas.microsoft.com/office/drawing/2014/main" id="{663752C9-FE53-46C6-8253-4B8054B4D135}"/>
              </a:ext>
            </a:extLst>
          </p:cNvPr>
          <p:cNvSpPr>
            <a:spLocks noGrp="1"/>
          </p:cNvSpPr>
          <p:nvPr>
            <p:ph type="subTitle" idx="1"/>
          </p:nvPr>
        </p:nvSpPr>
        <p:spPr/>
        <p:txBody>
          <a:bodyPr vert="horz" lIns="91440" tIns="45720" rIns="91440" bIns="45720" rtlCol="0" anchor="t">
            <a:normAutofit/>
          </a:bodyPr>
          <a:lstStyle/>
          <a:p>
            <a:pPr marL="342900" indent="-342900" algn="l">
              <a:buFont typeface="Arial" panose="020B0604020202020204" pitchFamily="34" charset="0"/>
              <a:buChar char="•"/>
            </a:pPr>
            <a:r>
              <a:rPr lang="nb-NO">
                <a:latin typeface="Arial"/>
                <a:cs typeface="Arial"/>
              </a:rPr>
              <a:t>Partner license </a:t>
            </a:r>
            <a:r>
              <a:rPr lang="nb-NO" err="1">
                <a:latin typeface="Arial"/>
                <a:cs typeface="Arial"/>
              </a:rPr>
              <a:t>guiding</a:t>
            </a:r>
            <a:r>
              <a:rPr lang="nb-NO">
                <a:latin typeface="Arial"/>
                <a:cs typeface="Arial"/>
              </a:rPr>
              <a:t> service</a:t>
            </a:r>
          </a:p>
          <a:p>
            <a:pPr marL="342900" indent="-342900" algn="l">
              <a:buFont typeface="Arial" panose="020B0604020202020204" pitchFamily="34" charset="0"/>
              <a:buChar char="•"/>
            </a:pPr>
            <a:r>
              <a:rPr lang="nb-NO">
                <a:latin typeface="Arial"/>
                <a:cs typeface="Arial"/>
              </a:rPr>
              <a:t>Product </a:t>
            </a:r>
            <a:r>
              <a:rPr lang="nb-NO" err="1">
                <a:latin typeface="Arial"/>
                <a:cs typeface="Arial"/>
              </a:rPr>
              <a:t>Configurator</a:t>
            </a:r>
            <a:r>
              <a:rPr lang="nb-NO">
                <a:latin typeface="Arial"/>
                <a:cs typeface="Arial"/>
              </a:rPr>
              <a:t> – in Excel</a:t>
            </a:r>
          </a:p>
          <a:p>
            <a:pPr marL="342900" indent="-342900" algn="l">
              <a:buFont typeface="Arial" panose="020B0604020202020204" pitchFamily="34" charset="0"/>
              <a:buChar char="•"/>
            </a:pPr>
            <a:r>
              <a:rPr lang="nb-NO">
                <a:latin typeface="Arial"/>
                <a:cs typeface="Arial"/>
              </a:rPr>
              <a:t>Migration </a:t>
            </a:r>
            <a:r>
              <a:rPr lang="nb-NO" err="1">
                <a:latin typeface="Arial"/>
                <a:cs typeface="Arial"/>
              </a:rPr>
              <a:t>Calculator</a:t>
            </a:r>
            <a:r>
              <a:rPr lang="nb-NO">
                <a:latin typeface="Arial"/>
                <a:cs typeface="Arial"/>
              </a:rPr>
              <a:t> – in Excel</a:t>
            </a:r>
          </a:p>
          <a:p>
            <a:endParaRPr lang="en-US"/>
          </a:p>
        </p:txBody>
      </p:sp>
    </p:spTree>
    <p:extLst>
      <p:ext uri="{BB962C8B-B14F-4D97-AF65-F5344CB8AC3E}">
        <p14:creationId xmlns:p14="http://schemas.microsoft.com/office/powerpoint/2010/main" val="579084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EF38-B49B-4374-9996-F3242EE1B04A}"/>
              </a:ext>
            </a:extLst>
          </p:cNvPr>
          <p:cNvSpPr>
            <a:spLocks noGrp="1"/>
          </p:cNvSpPr>
          <p:nvPr>
            <p:ph type="title"/>
          </p:nvPr>
        </p:nvSpPr>
        <p:spPr/>
        <p:txBody>
          <a:bodyPr/>
          <a:lstStyle/>
          <a:p>
            <a:r>
              <a:rPr lang="nb-NO"/>
              <a:t>Partner license </a:t>
            </a:r>
            <a:r>
              <a:rPr lang="nb-NO" err="1"/>
              <a:t>guiding</a:t>
            </a:r>
            <a:r>
              <a:rPr lang="nb-NO"/>
              <a:t> service</a:t>
            </a:r>
            <a:endParaRPr lang="en-US"/>
          </a:p>
        </p:txBody>
      </p:sp>
      <p:sp>
        <p:nvSpPr>
          <p:cNvPr id="7" name="Plassholder for tekst 6">
            <a:extLst>
              <a:ext uri="{FF2B5EF4-FFF2-40B4-BE49-F238E27FC236}">
                <a16:creationId xmlns:a16="http://schemas.microsoft.com/office/drawing/2014/main" id="{89CEFA2C-34C7-438F-AE84-851AFB37EBC5}"/>
              </a:ext>
            </a:extLst>
          </p:cNvPr>
          <p:cNvSpPr>
            <a:spLocks noGrp="1"/>
          </p:cNvSpPr>
          <p:nvPr>
            <p:ph idx="1"/>
          </p:nvPr>
        </p:nvSpPr>
        <p:spPr/>
        <p:txBody>
          <a:bodyPr>
            <a:normAutofit/>
          </a:bodyPr>
          <a:lstStyle/>
          <a:p>
            <a:pPr>
              <a:lnSpc>
                <a:spcPct val="100000"/>
              </a:lnSpc>
              <a:spcBef>
                <a:spcPts val="600"/>
              </a:spcBef>
            </a:pPr>
            <a:r>
              <a:rPr lang="nb-NO" sz="2000">
                <a:latin typeface="Arial"/>
                <a:cs typeface="Arial"/>
              </a:rPr>
              <a:t>This is a </a:t>
            </a:r>
            <a:r>
              <a:rPr lang="nb-NO" sz="2000" err="1">
                <a:latin typeface="Arial"/>
                <a:cs typeface="Arial"/>
              </a:rPr>
              <a:t>communication</a:t>
            </a:r>
            <a:r>
              <a:rPr lang="nb-NO" sz="2000">
                <a:latin typeface="Arial"/>
                <a:cs typeface="Arial"/>
              </a:rPr>
              <a:t> channel </a:t>
            </a:r>
            <a:r>
              <a:rPr lang="nb-NO" sz="2000" err="1">
                <a:latin typeface="Arial"/>
                <a:cs typeface="Arial"/>
              </a:rPr>
              <a:t>that</a:t>
            </a:r>
            <a:r>
              <a:rPr lang="nb-NO" sz="2000">
                <a:latin typeface="Arial"/>
                <a:cs typeface="Arial"/>
              </a:rPr>
              <a:t> </a:t>
            </a:r>
            <a:r>
              <a:rPr lang="nb-NO" sz="2000" err="1">
                <a:latin typeface="Arial"/>
                <a:cs typeface="Arial"/>
              </a:rPr>
              <a:t>can</a:t>
            </a:r>
            <a:r>
              <a:rPr lang="nb-NO" sz="2000">
                <a:latin typeface="Arial"/>
                <a:cs typeface="Arial"/>
              </a:rPr>
              <a:t> be </a:t>
            </a:r>
            <a:r>
              <a:rPr lang="nb-NO" sz="2000" err="1">
                <a:latin typeface="Arial"/>
                <a:cs typeface="Arial"/>
              </a:rPr>
              <a:t>useful</a:t>
            </a:r>
            <a:r>
              <a:rPr lang="nb-NO" sz="2000">
                <a:latin typeface="Arial"/>
                <a:cs typeface="Arial"/>
              </a:rPr>
              <a:t> in </a:t>
            </a:r>
            <a:r>
              <a:rPr lang="nb-NO" sz="2000" err="1">
                <a:latin typeface="Arial"/>
                <a:cs typeface="Arial"/>
              </a:rPr>
              <a:t>two</a:t>
            </a:r>
            <a:r>
              <a:rPr lang="nb-NO" sz="2000">
                <a:latin typeface="Arial"/>
                <a:cs typeface="Arial"/>
              </a:rPr>
              <a:t> </a:t>
            </a:r>
            <a:r>
              <a:rPr lang="nb-NO" sz="2000" err="1">
                <a:latin typeface="Arial"/>
                <a:cs typeface="Arial"/>
              </a:rPr>
              <a:t>scenarioes</a:t>
            </a:r>
            <a:br>
              <a:rPr lang="nb-NO" sz="2000">
                <a:latin typeface="Arial"/>
                <a:cs typeface="Arial"/>
              </a:rPr>
            </a:br>
            <a:endParaRPr lang="nb-NO" sz="2000">
              <a:latin typeface="Arial"/>
              <a:cs typeface="Arial"/>
            </a:endParaRPr>
          </a:p>
          <a:p>
            <a:pPr marL="1028700" lvl="1" indent="-342900">
              <a:lnSpc>
                <a:spcPct val="100000"/>
              </a:lnSpc>
              <a:spcBef>
                <a:spcPts val="600"/>
              </a:spcBef>
              <a:buFont typeface="+mj-lt"/>
              <a:buAutoNum type="arabicPeriod"/>
            </a:pPr>
            <a:r>
              <a:rPr lang="nb-NO" sz="2000" err="1">
                <a:latin typeface="Arial"/>
                <a:cs typeface="Arial"/>
              </a:rPr>
              <a:t>Existing</a:t>
            </a:r>
            <a:r>
              <a:rPr lang="nb-NO" sz="2000">
                <a:latin typeface="Arial"/>
                <a:cs typeface="Arial"/>
              </a:rPr>
              <a:t> </a:t>
            </a:r>
            <a:r>
              <a:rPr lang="nb-NO" sz="2000" err="1">
                <a:latin typeface="Arial"/>
                <a:cs typeface="Arial"/>
              </a:rPr>
              <a:t>customers</a:t>
            </a:r>
            <a:r>
              <a:rPr lang="nb-NO" sz="2000">
                <a:latin typeface="Arial"/>
                <a:cs typeface="Arial"/>
              </a:rPr>
              <a:t> </a:t>
            </a:r>
            <a:r>
              <a:rPr lang="nb-NO" sz="2000" err="1">
                <a:latin typeface="Arial"/>
                <a:cs typeface="Arial"/>
              </a:rPr>
              <a:t>wants</a:t>
            </a:r>
            <a:r>
              <a:rPr lang="nb-NO" sz="2000">
                <a:latin typeface="Arial"/>
                <a:cs typeface="Arial"/>
              </a:rPr>
              <a:t> to order more </a:t>
            </a:r>
            <a:r>
              <a:rPr lang="nb-NO" sz="2000" err="1">
                <a:latin typeface="Arial"/>
                <a:cs typeface="Arial"/>
              </a:rPr>
              <a:t>licenses</a:t>
            </a:r>
            <a:r>
              <a:rPr lang="nb-NO" sz="2000">
                <a:latin typeface="Arial"/>
                <a:cs typeface="Arial"/>
              </a:rPr>
              <a:t> – </a:t>
            </a:r>
            <a:r>
              <a:rPr lang="nb-NO" sz="2000" err="1">
                <a:latin typeface="Arial"/>
                <a:cs typeface="Arial"/>
              </a:rPr>
              <a:t>how</a:t>
            </a:r>
            <a:r>
              <a:rPr lang="nb-NO" sz="2000">
                <a:latin typeface="Arial"/>
                <a:cs typeface="Arial"/>
              </a:rPr>
              <a:t> </a:t>
            </a:r>
            <a:r>
              <a:rPr lang="nb-NO" sz="2000" err="1">
                <a:latin typeface="Arial"/>
                <a:cs typeface="Arial"/>
              </a:rPr>
              <a:t>can</a:t>
            </a:r>
            <a:r>
              <a:rPr lang="nb-NO" sz="2000">
                <a:latin typeface="Arial"/>
                <a:cs typeface="Arial"/>
              </a:rPr>
              <a:t> </a:t>
            </a:r>
            <a:r>
              <a:rPr lang="nb-NO" sz="2000" err="1">
                <a:latin typeface="Arial"/>
                <a:cs typeface="Arial"/>
              </a:rPr>
              <a:t>the</a:t>
            </a:r>
            <a:r>
              <a:rPr lang="nb-NO" sz="2000">
                <a:latin typeface="Arial"/>
                <a:cs typeface="Arial"/>
              </a:rPr>
              <a:t> partner </a:t>
            </a:r>
            <a:r>
              <a:rPr lang="nb-NO" sz="2000" err="1">
                <a:latin typeface="Arial"/>
                <a:cs typeface="Arial"/>
              </a:rPr>
              <a:t>know</a:t>
            </a:r>
            <a:r>
              <a:rPr lang="nb-NO" sz="2000">
                <a:latin typeface="Arial"/>
                <a:cs typeface="Arial"/>
              </a:rPr>
              <a:t> </a:t>
            </a:r>
            <a:r>
              <a:rPr lang="nb-NO" sz="2000" err="1">
                <a:latin typeface="Arial"/>
                <a:cs typeface="Arial"/>
              </a:rPr>
              <a:t>what</a:t>
            </a:r>
            <a:r>
              <a:rPr lang="nb-NO" sz="2000">
                <a:latin typeface="Arial"/>
                <a:cs typeface="Arial"/>
              </a:rPr>
              <a:t> </a:t>
            </a:r>
            <a:r>
              <a:rPr lang="nb-NO" sz="2000" err="1">
                <a:latin typeface="Arial"/>
                <a:cs typeface="Arial"/>
              </a:rPr>
              <a:t>the</a:t>
            </a:r>
            <a:r>
              <a:rPr lang="nb-NO" sz="2000">
                <a:latin typeface="Arial"/>
                <a:cs typeface="Arial"/>
              </a:rPr>
              <a:t> </a:t>
            </a:r>
            <a:r>
              <a:rPr lang="nb-NO" sz="2000" err="1">
                <a:latin typeface="Arial"/>
                <a:cs typeface="Arial"/>
              </a:rPr>
              <a:t>customer</a:t>
            </a:r>
            <a:r>
              <a:rPr lang="nb-NO" sz="2000">
                <a:latin typeface="Arial"/>
                <a:cs typeface="Arial"/>
              </a:rPr>
              <a:t> has at </a:t>
            </a:r>
            <a:r>
              <a:rPr lang="nb-NO" sz="2000" err="1">
                <a:latin typeface="Arial"/>
                <a:cs typeface="Arial"/>
              </a:rPr>
              <a:t>that</a:t>
            </a:r>
            <a:r>
              <a:rPr lang="nb-NO" sz="2000">
                <a:latin typeface="Arial"/>
                <a:cs typeface="Arial"/>
              </a:rPr>
              <a:t> time – and </a:t>
            </a:r>
            <a:r>
              <a:rPr lang="nb-NO" sz="2000" err="1">
                <a:latin typeface="Arial"/>
                <a:cs typeface="Arial"/>
              </a:rPr>
              <a:t>what</a:t>
            </a:r>
            <a:r>
              <a:rPr lang="nb-NO" sz="2000">
                <a:latin typeface="Arial"/>
                <a:cs typeface="Arial"/>
              </a:rPr>
              <a:t> to </a:t>
            </a:r>
            <a:r>
              <a:rPr lang="nb-NO" sz="2000" err="1">
                <a:latin typeface="Arial"/>
                <a:cs typeface="Arial"/>
              </a:rPr>
              <a:t>sell</a:t>
            </a:r>
            <a:r>
              <a:rPr lang="nb-NO" sz="2000">
                <a:latin typeface="Arial"/>
                <a:cs typeface="Arial"/>
              </a:rPr>
              <a:t> more </a:t>
            </a:r>
            <a:r>
              <a:rPr lang="nb-NO" sz="2000" err="1">
                <a:latin typeface="Arial"/>
                <a:cs typeface="Arial"/>
              </a:rPr>
              <a:t>of</a:t>
            </a:r>
            <a:r>
              <a:rPr lang="nb-NO" sz="2000">
                <a:latin typeface="Arial"/>
                <a:cs typeface="Arial"/>
              </a:rPr>
              <a:t>…</a:t>
            </a:r>
            <a:br>
              <a:rPr lang="nb-NO" sz="2000">
                <a:latin typeface="Arial"/>
                <a:cs typeface="Arial"/>
              </a:rPr>
            </a:br>
            <a:endParaRPr lang="nb-NO" sz="2000">
              <a:latin typeface="Arial"/>
              <a:cs typeface="Arial"/>
            </a:endParaRPr>
          </a:p>
          <a:p>
            <a:pPr marL="1028700" lvl="1" indent="-342900">
              <a:lnSpc>
                <a:spcPct val="100000"/>
              </a:lnSpc>
              <a:spcBef>
                <a:spcPts val="600"/>
              </a:spcBef>
              <a:buFont typeface="+mj-lt"/>
              <a:buAutoNum type="arabicPeriod"/>
            </a:pPr>
            <a:r>
              <a:rPr lang="nb-NO" sz="2000">
                <a:latin typeface="Arial"/>
                <a:cs typeface="Arial"/>
              </a:rPr>
              <a:t>If </a:t>
            </a:r>
            <a:r>
              <a:rPr lang="nb-NO" sz="2000" err="1">
                <a:latin typeface="Arial"/>
                <a:cs typeface="Arial"/>
              </a:rPr>
              <a:t>the</a:t>
            </a:r>
            <a:r>
              <a:rPr lang="nb-NO" sz="2000">
                <a:latin typeface="Arial"/>
                <a:cs typeface="Arial"/>
              </a:rPr>
              <a:t> partner for </a:t>
            </a:r>
            <a:r>
              <a:rPr lang="nb-NO" sz="2000" err="1">
                <a:latin typeface="Arial"/>
                <a:cs typeface="Arial"/>
              </a:rPr>
              <a:t>any</a:t>
            </a:r>
            <a:r>
              <a:rPr lang="nb-NO" sz="2000">
                <a:latin typeface="Arial"/>
                <a:cs typeface="Arial"/>
              </a:rPr>
              <a:t> </a:t>
            </a:r>
            <a:r>
              <a:rPr lang="nb-NO" sz="2000" err="1">
                <a:latin typeface="Arial"/>
                <a:cs typeface="Arial"/>
              </a:rPr>
              <a:t>reason</a:t>
            </a:r>
            <a:r>
              <a:rPr lang="nb-NO" sz="2000">
                <a:latin typeface="Arial"/>
                <a:cs typeface="Arial"/>
              </a:rPr>
              <a:t> </a:t>
            </a:r>
            <a:r>
              <a:rPr lang="nb-NO" sz="2000" err="1">
                <a:latin typeface="Arial"/>
                <a:cs typeface="Arial"/>
              </a:rPr>
              <a:t>need</a:t>
            </a:r>
            <a:r>
              <a:rPr lang="nb-NO" sz="2000">
                <a:latin typeface="Arial"/>
                <a:cs typeface="Arial"/>
              </a:rPr>
              <a:t> to </a:t>
            </a:r>
            <a:r>
              <a:rPr lang="nb-NO" sz="2000" err="1">
                <a:latin typeface="Arial"/>
                <a:cs typeface="Arial"/>
              </a:rPr>
              <a:t>know</a:t>
            </a:r>
            <a:r>
              <a:rPr lang="nb-NO" sz="2000">
                <a:latin typeface="Arial"/>
                <a:cs typeface="Arial"/>
              </a:rPr>
              <a:t> </a:t>
            </a:r>
            <a:r>
              <a:rPr lang="nb-NO" sz="2000" err="1">
                <a:latin typeface="Arial"/>
                <a:cs typeface="Arial"/>
              </a:rPr>
              <a:t>what</a:t>
            </a:r>
            <a:r>
              <a:rPr lang="nb-NO" sz="2000">
                <a:latin typeface="Arial"/>
                <a:cs typeface="Arial"/>
              </a:rPr>
              <a:t> </a:t>
            </a:r>
            <a:r>
              <a:rPr lang="nb-NO" sz="2000" err="1">
                <a:latin typeface="Arial"/>
                <a:cs typeface="Arial"/>
              </a:rPr>
              <a:t>user</a:t>
            </a:r>
            <a:r>
              <a:rPr lang="nb-NO" sz="2000">
                <a:latin typeface="Arial"/>
                <a:cs typeface="Arial"/>
              </a:rPr>
              <a:t> plans </a:t>
            </a:r>
            <a:r>
              <a:rPr lang="nb-NO" sz="2000" err="1">
                <a:latin typeface="Arial"/>
                <a:cs typeface="Arial"/>
              </a:rPr>
              <a:t>their</a:t>
            </a:r>
            <a:r>
              <a:rPr lang="nb-NO" sz="2000">
                <a:latin typeface="Arial"/>
                <a:cs typeface="Arial"/>
              </a:rPr>
              <a:t> </a:t>
            </a:r>
            <a:r>
              <a:rPr lang="nb-NO" sz="2000" err="1">
                <a:latin typeface="Arial"/>
                <a:cs typeface="Arial"/>
              </a:rPr>
              <a:t>customers</a:t>
            </a:r>
            <a:r>
              <a:rPr lang="nb-NO" sz="2000">
                <a:latin typeface="Arial"/>
                <a:cs typeface="Arial"/>
              </a:rPr>
              <a:t> have </a:t>
            </a:r>
            <a:r>
              <a:rPr lang="nb-NO" sz="2000" err="1">
                <a:latin typeface="Arial"/>
                <a:cs typeface="Arial"/>
              </a:rPr>
              <a:t>after</a:t>
            </a:r>
            <a:r>
              <a:rPr lang="nb-NO" sz="2000">
                <a:latin typeface="Arial"/>
                <a:cs typeface="Arial"/>
              </a:rPr>
              <a:t> </a:t>
            </a:r>
            <a:r>
              <a:rPr lang="nb-NO" sz="2000" err="1">
                <a:latin typeface="Arial"/>
                <a:cs typeface="Arial"/>
              </a:rPr>
              <a:t>the</a:t>
            </a:r>
            <a:r>
              <a:rPr lang="nb-NO" sz="2000">
                <a:latin typeface="Arial"/>
                <a:cs typeface="Arial"/>
              </a:rPr>
              <a:t> </a:t>
            </a:r>
            <a:r>
              <a:rPr lang="nb-NO" sz="2000" err="1">
                <a:latin typeface="Arial"/>
                <a:cs typeface="Arial"/>
              </a:rPr>
              <a:t>upgrade</a:t>
            </a:r>
            <a:r>
              <a:rPr lang="nb-NO" sz="2000">
                <a:latin typeface="Arial"/>
                <a:cs typeface="Arial"/>
              </a:rPr>
              <a:t> (</a:t>
            </a:r>
            <a:r>
              <a:rPr lang="nb-NO" sz="2000" err="1">
                <a:latin typeface="Arial"/>
                <a:cs typeface="Arial"/>
              </a:rPr>
              <a:t>ie</a:t>
            </a:r>
            <a:r>
              <a:rPr lang="nb-NO" sz="2000">
                <a:latin typeface="Arial"/>
                <a:cs typeface="Arial"/>
              </a:rPr>
              <a:t> to </a:t>
            </a:r>
            <a:r>
              <a:rPr lang="nb-NO" sz="2000" err="1">
                <a:latin typeface="Arial"/>
                <a:cs typeface="Arial"/>
              </a:rPr>
              <a:t>identify</a:t>
            </a:r>
            <a:r>
              <a:rPr lang="nb-NO" sz="2000">
                <a:latin typeface="Arial"/>
                <a:cs typeface="Arial"/>
              </a:rPr>
              <a:t> </a:t>
            </a:r>
            <a:r>
              <a:rPr lang="nb-NO" sz="2000" err="1">
                <a:latin typeface="Arial"/>
                <a:cs typeface="Arial"/>
              </a:rPr>
              <a:t>white</a:t>
            </a:r>
            <a:r>
              <a:rPr lang="nb-NO" sz="2000">
                <a:latin typeface="Arial"/>
                <a:cs typeface="Arial"/>
              </a:rPr>
              <a:t> </a:t>
            </a:r>
            <a:r>
              <a:rPr lang="nb-NO" sz="2000" err="1">
                <a:latin typeface="Arial"/>
                <a:cs typeface="Arial"/>
              </a:rPr>
              <a:t>space</a:t>
            </a:r>
            <a:r>
              <a:rPr lang="nb-NO" sz="2000">
                <a:latin typeface="Arial"/>
                <a:cs typeface="Arial"/>
              </a:rPr>
              <a:t>, </a:t>
            </a:r>
            <a:r>
              <a:rPr lang="nb-NO" sz="2000" err="1">
                <a:latin typeface="Arial"/>
                <a:cs typeface="Arial"/>
              </a:rPr>
              <a:t>visiting</a:t>
            </a:r>
            <a:r>
              <a:rPr lang="nb-NO" sz="2000">
                <a:latin typeface="Arial"/>
                <a:cs typeface="Arial"/>
              </a:rPr>
              <a:t> a </a:t>
            </a:r>
            <a:r>
              <a:rPr lang="nb-NO" sz="2000" err="1">
                <a:latin typeface="Arial"/>
                <a:cs typeface="Arial"/>
              </a:rPr>
              <a:t>customer</a:t>
            </a:r>
            <a:r>
              <a:rPr lang="nb-NO" sz="2000">
                <a:latin typeface="Arial"/>
                <a:cs typeface="Arial"/>
              </a:rPr>
              <a:t> etc..)</a:t>
            </a:r>
          </a:p>
        </p:txBody>
      </p:sp>
    </p:spTree>
    <p:extLst>
      <p:ext uri="{BB962C8B-B14F-4D97-AF65-F5344CB8AC3E}">
        <p14:creationId xmlns:p14="http://schemas.microsoft.com/office/powerpoint/2010/main" val="75193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EF38-B49B-4374-9996-F3242EE1B04A}"/>
              </a:ext>
            </a:extLst>
          </p:cNvPr>
          <p:cNvSpPr>
            <a:spLocks noGrp="1"/>
          </p:cNvSpPr>
          <p:nvPr>
            <p:ph type="title"/>
          </p:nvPr>
        </p:nvSpPr>
        <p:spPr/>
        <p:txBody>
          <a:bodyPr>
            <a:normAutofit fontScale="90000"/>
          </a:bodyPr>
          <a:lstStyle/>
          <a:p>
            <a:r>
              <a:rPr lang="nb-NO">
                <a:latin typeface="Arial"/>
                <a:cs typeface="Arial"/>
              </a:rPr>
              <a:t>Product </a:t>
            </a:r>
            <a:r>
              <a:rPr lang="nb-NO" err="1">
                <a:latin typeface="Arial"/>
                <a:cs typeface="Arial"/>
              </a:rPr>
              <a:t>Configurator</a:t>
            </a:r>
            <a:r>
              <a:rPr lang="nb-NO">
                <a:latin typeface="Arial"/>
                <a:cs typeface="Arial"/>
              </a:rPr>
              <a:t> for partners - </a:t>
            </a:r>
            <a:r>
              <a:rPr lang="nb-NO" err="1">
                <a:latin typeface="Arial"/>
                <a:cs typeface="Arial"/>
              </a:rPr>
              <a:t>excel</a:t>
            </a:r>
            <a:r>
              <a:rPr lang="nb-NO">
                <a:latin typeface="Arial"/>
                <a:cs typeface="Arial"/>
              </a:rPr>
              <a:t> </a:t>
            </a:r>
            <a:r>
              <a:rPr lang="nb-NO" err="1">
                <a:latin typeface="Arial"/>
                <a:cs typeface="Arial"/>
              </a:rPr>
              <a:t>tool</a:t>
            </a:r>
            <a:endParaRPr lang="nb-NO"/>
          </a:p>
        </p:txBody>
      </p:sp>
      <p:sp>
        <p:nvSpPr>
          <p:cNvPr id="7" name="Plassholder for tekst 6">
            <a:extLst>
              <a:ext uri="{FF2B5EF4-FFF2-40B4-BE49-F238E27FC236}">
                <a16:creationId xmlns:a16="http://schemas.microsoft.com/office/drawing/2014/main" id="{89CEFA2C-34C7-438F-AE84-851AFB37EBC5}"/>
              </a:ext>
            </a:extLst>
          </p:cNvPr>
          <p:cNvSpPr>
            <a:spLocks noGrp="1"/>
          </p:cNvSpPr>
          <p:nvPr>
            <p:ph idx="1"/>
          </p:nvPr>
        </p:nvSpPr>
        <p:spPr/>
        <p:txBody>
          <a:bodyPr/>
          <a:lstStyle/>
          <a:p>
            <a:pPr marL="285750" indent="-285750">
              <a:buFont typeface="Arial" panose="020B0604020202020204" pitchFamily="34" charset="0"/>
              <a:buChar char="•"/>
            </a:pPr>
            <a:r>
              <a:rPr lang="nb-NO">
                <a:latin typeface="Arial"/>
                <a:cs typeface="Arial"/>
              </a:rPr>
              <a:t>This is a </a:t>
            </a:r>
            <a:r>
              <a:rPr lang="nb-NO" err="1">
                <a:latin typeface="Arial"/>
                <a:cs typeface="Arial"/>
              </a:rPr>
              <a:t>tool</a:t>
            </a:r>
            <a:r>
              <a:rPr lang="nb-NO">
                <a:latin typeface="Arial"/>
                <a:cs typeface="Arial"/>
              </a:rPr>
              <a:t> </a:t>
            </a:r>
            <a:r>
              <a:rPr lang="nb-NO" err="1">
                <a:latin typeface="Arial"/>
                <a:cs typeface="Arial"/>
              </a:rPr>
              <a:t>you</a:t>
            </a:r>
            <a:r>
              <a:rPr lang="nb-NO">
                <a:latin typeface="Arial"/>
                <a:cs typeface="Arial"/>
              </a:rPr>
              <a:t> </a:t>
            </a:r>
            <a:r>
              <a:rPr lang="nb-NO" err="1">
                <a:latin typeface="Arial"/>
                <a:cs typeface="Arial"/>
              </a:rPr>
              <a:t>can</a:t>
            </a:r>
            <a:r>
              <a:rPr lang="nb-NO">
                <a:latin typeface="Arial"/>
                <a:cs typeface="Arial"/>
              </a:rPr>
              <a:t> </a:t>
            </a:r>
            <a:r>
              <a:rPr lang="nb-NO" err="1">
                <a:latin typeface="Arial"/>
                <a:cs typeface="Arial"/>
              </a:rPr>
              <a:t>use</a:t>
            </a:r>
            <a:r>
              <a:rPr lang="nb-NO">
                <a:latin typeface="Arial"/>
                <a:cs typeface="Arial"/>
              </a:rPr>
              <a:t> to </a:t>
            </a:r>
            <a:r>
              <a:rPr lang="nb-NO" err="1">
                <a:latin typeface="Arial"/>
                <a:cs typeface="Arial"/>
              </a:rPr>
              <a:t>define</a:t>
            </a:r>
            <a:r>
              <a:rPr lang="nb-NO">
                <a:latin typeface="Arial"/>
                <a:cs typeface="Arial"/>
              </a:rPr>
              <a:t> </a:t>
            </a:r>
            <a:r>
              <a:rPr lang="nb-NO" err="1">
                <a:latin typeface="Arial"/>
                <a:cs typeface="Arial"/>
              </a:rPr>
              <a:t>multi</a:t>
            </a:r>
            <a:r>
              <a:rPr lang="nb-NO">
                <a:latin typeface="Arial"/>
                <a:cs typeface="Arial"/>
              </a:rPr>
              <a:t> plan </a:t>
            </a:r>
            <a:r>
              <a:rPr lang="nb-NO" err="1">
                <a:latin typeface="Arial"/>
                <a:cs typeface="Arial"/>
              </a:rPr>
              <a:t>users</a:t>
            </a:r>
            <a:r>
              <a:rPr lang="nb-NO">
                <a:latin typeface="Arial"/>
                <a:cs typeface="Arial"/>
              </a:rPr>
              <a:t> and </a:t>
            </a:r>
            <a:r>
              <a:rPr lang="nb-NO" err="1">
                <a:latin typeface="Arial"/>
                <a:cs typeface="Arial"/>
              </a:rPr>
              <a:t>addons</a:t>
            </a:r>
            <a:r>
              <a:rPr lang="nb-NO">
                <a:latin typeface="Arial"/>
                <a:cs typeface="Arial"/>
              </a:rPr>
              <a:t>/</a:t>
            </a:r>
            <a:r>
              <a:rPr lang="nb-NO" err="1">
                <a:latin typeface="Arial"/>
                <a:cs typeface="Arial"/>
              </a:rPr>
              <a:t>modules</a:t>
            </a:r>
            <a:r>
              <a:rPr lang="nb-NO">
                <a:latin typeface="Arial"/>
                <a:cs typeface="Arial"/>
              </a:rPr>
              <a:t> </a:t>
            </a:r>
          </a:p>
          <a:p>
            <a:pPr marL="285750" indent="-285750">
              <a:buFont typeface="Arial" panose="020B0604020202020204" pitchFamily="34" charset="0"/>
              <a:buChar char="•"/>
            </a:pPr>
            <a:r>
              <a:rPr lang="nb-NO">
                <a:latin typeface="Arial"/>
                <a:cs typeface="Arial"/>
              </a:rPr>
              <a:t>It </a:t>
            </a:r>
            <a:r>
              <a:rPr lang="nb-NO" err="1">
                <a:latin typeface="Arial"/>
                <a:cs typeface="Arial"/>
              </a:rPr>
              <a:t>will</a:t>
            </a:r>
            <a:r>
              <a:rPr lang="nb-NO">
                <a:latin typeface="Arial"/>
                <a:cs typeface="Arial"/>
              </a:rPr>
              <a:t> </a:t>
            </a:r>
            <a:r>
              <a:rPr lang="nb-NO" err="1">
                <a:latin typeface="Arial"/>
                <a:cs typeface="Arial"/>
              </a:rPr>
              <a:t>together</a:t>
            </a:r>
            <a:r>
              <a:rPr lang="nb-NO">
                <a:latin typeface="Arial"/>
                <a:cs typeface="Arial"/>
              </a:rPr>
              <a:t> </a:t>
            </a:r>
            <a:r>
              <a:rPr lang="nb-NO" err="1">
                <a:latin typeface="Arial"/>
                <a:cs typeface="Arial"/>
              </a:rPr>
              <a:t>with</a:t>
            </a:r>
            <a:r>
              <a:rPr lang="nb-NO">
                <a:latin typeface="Arial"/>
                <a:cs typeface="Arial"/>
              </a:rPr>
              <a:t> </a:t>
            </a:r>
            <a:r>
              <a:rPr lang="nb-NO" err="1">
                <a:latin typeface="Arial"/>
                <a:cs typeface="Arial"/>
              </a:rPr>
              <a:t>the</a:t>
            </a:r>
            <a:r>
              <a:rPr lang="nb-NO">
                <a:latin typeface="Arial"/>
                <a:cs typeface="Arial"/>
              </a:rPr>
              <a:t> Price list be a </a:t>
            </a:r>
            <a:r>
              <a:rPr lang="nb-NO" err="1">
                <a:latin typeface="Arial"/>
                <a:cs typeface="Arial"/>
              </a:rPr>
              <a:t>valuable</a:t>
            </a:r>
            <a:r>
              <a:rPr lang="nb-NO">
                <a:latin typeface="Arial"/>
                <a:cs typeface="Arial"/>
              </a:rPr>
              <a:t> </a:t>
            </a:r>
            <a:r>
              <a:rPr lang="nb-NO" err="1">
                <a:latin typeface="Arial"/>
                <a:cs typeface="Arial"/>
              </a:rPr>
              <a:t>tool</a:t>
            </a:r>
            <a:r>
              <a:rPr lang="nb-NO">
                <a:latin typeface="Arial"/>
                <a:cs typeface="Arial"/>
              </a:rPr>
              <a:t> in </a:t>
            </a:r>
            <a:r>
              <a:rPr lang="nb-NO" err="1">
                <a:latin typeface="Arial"/>
                <a:cs typeface="Arial"/>
              </a:rPr>
              <a:t>Quoting</a:t>
            </a:r>
            <a:r>
              <a:rPr lang="nb-NO">
                <a:latin typeface="Arial"/>
                <a:cs typeface="Arial"/>
              </a:rPr>
              <a:t> SO 10</a:t>
            </a:r>
          </a:p>
        </p:txBody>
      </p:sp>
      <p:pic>
        <p:nvPicPr>
          <p:cNvPr id="5" name="Picture 4">
            <a:extLst>
              <a:ext uri="{FF2B5EF4-FFF2-40B4-BE49-F238E27FC236}">
                <a16:creationId xmlns:a16="http://schemas.microsoft.com/office/drawing/2014/main" id="{BFCBADFA-EDBB-443F-A20E-C763B38F3646}"/>
              </a:ext>
            </a:extLst>
          </p:cNvPr>
          <p:cNvPicPr>
            <a:picLocks noChangeAspect="1"/>
          </p:cNvPicPr>
          <p:nvPr/>
        </p:nvPicPr>
        <p:blipFill>
          <a:blip r:embed="rId2"/>
          <a:stretch>
            <a:fillRect/>
          </a:stretch>
        </p:blipFill>
        <p:spPr>
          <a:xfrm>
            <a:off x="992386" y="2209800"/>
            <a:ext cx="4974638" cy="3793828"/>
          </a:xfrm>
          <a:prstGeom prst="rect">
            <a:avLst/>
          </a:prstGeom>
        </p:spPr>
      </p:pic>
      <p:pic>
        <p:nvPicPr>
          <p:cNvPr id="8" name="Picture 7">
            <a:extLst>
              <a:ext uri="{FF2B5EF4-FFF2-40B4-BE49-F238E27FC236}">
                <a16:creationId xmlns:a16="http://schemas.microsoft.com/office/drawing/2014/main" id="{95338C06-5B71-42F3-8116-0C941812CEED}"/>
              </a:ext>
            </a:extLst>
          </p:cNvPr>
          <p:cNvPicPr>
            <a:picLocks noChangeAspect="1"/>
          </p:cNvPicPr>
          <p:nvPr/>
        </p:nvPicPr>
        <p:blipFill>
          <a:blip r:embed="rId3"/>
          <a:stretch>
            <a:fillRect/>
          </a:stretch>
        </p:blipFill>
        <p:spPr>
          <a:xfrm>
            <a:off x="5975400" y="2300629"/>
            <a:ext cx="5173224" cy="4337927"/>
          </a:xfrm>
          <a:prstGeom prst="rect">
            <a:avLst/>
          </a:prstGeom>
        </p:spPr>
      </p:pic>
    </p:spTree>
    <p:extLst>
      <p:ext uri="{BB962C8B-B14F-4D97-AF65-F5344CB8AC3E}">
        <p14:creationId xmlns:p14="http://schemas.microsoft.com/office/powerpoint/2010/main" val="404077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EF38-B49B-4374-9996-F3242EE1B04A}"/>
              </a:ext>
            </a:extLst>
          </p:cNvPr>
          <p:cNvSpPr>
            <a:spLocks noGrp="1"/>
          </p:cNvSpPr>
          <p:nvPr>
            <p:ph type="title"/>
          </p:nvPr>
        </p:nvSpPr>
        <p:spPr/>
        <p:txBody>
          <a:bodyPr/>
          <a:lstStyle/>
          <a:p>
            <a:r>
              <a:rPr lang="nb-NO">
                <a:latin typeface="Arial"/>
                <a:cs typeface="Arial"/>
              </a:rPr>
              <a:t>Migration </a:t>
            </a:r>
            <a:r>
              <a:rPr lang="nb-NO" err="1">
                <a:latin typeface="Arial"/>
                <a:cs typeface="Arial"/>
              </a:rPr>
              <a:t>Calculator</a:t>
            </a:r>
            <a:r>
              <a:rPr lang="nb-NO">
                <a:latin typeface="Arial"/>
                <a:cs typeface="Arial"/>
              </a:rPr>
              <a:t> - </a:t>
            </a:r>
            <a:r>
              <a:rPr lang="nb-NO" err="1">
                <a:latin typeface="Arial"/>
                <a:cs typeface="Arial"/>
              </a:rPr>
              <a:t>excel</a:t>
            </a:r>
            <a:r>
              <a:rPr lang="nb-NO">
                <a:latin typeface="Arial"/>
                <a:cs typeface="Arial"/>
              </a:rPr>
              <a:t> </a:t>
            </a:r>
            <a:r>
              <a:rPr lang="nb-NO" err="1">
                <a:latin typeface="Arial"/>
                <a:cs typeface="Arial"/>
              </a:rPr>
              <a:t>tool</a:t>
            </a:r>
            <a:endParaRPr lang="nb-NO"/>
          </a:p>
        </p:txBody>
      </p:sp>
      <p:sp>
        <p:nvSpPr>
          <p:cNvPr id="7" name="Plassholder for tekst 6">
            <a:extLst>
              <a:ext uri="{FF2B5EF4-FFF2-40B4-BE49-F238E27FC236}">
                <a16:creationId xmlns:a16="http://schemas.microsoft.com/office/drawing/2014/main" id="{89CEFA2C-34C7-438F-AE84-851AFB37EBC5}"/>
              </a:ext>
            </a:extLst>
          </p:cNvPr>
          <p:cNvSpPr>
            <a:spLocks noGrp="1"/>
          </p:cNvSpPr>
          <p:nvPr>
            <p:ph idx="1"/>
          </p:nvPr>
        </p:nvSpPr>
        <p:spPr>
          <a:xfrm>
            <a:off x="838200" y="1603169"/>
            <a:ext cx="10350500" cy="4526169"/>
          </a:xfrm>
        </p:spPr>
        <p:txBody>
          <a:bodyPr>
            <a:normAutofit/>
          </a:bodyPr>
          <a:lstStyle/>
          <a:p>
            <a:pPr marL="285750" indent="-285750">
              <a:buFont typeface="Arial" panose="020B0604020202020204" pitchFamily="34" charset="0"/>
              <a:buChar char="•"/>
            </a:pPr>
            <a:r>
              <a:rPr lang="nb-NO" sz="2000">
                <a:latin typeface="Arial"/>
                <a:cs typeface="Arial"/>
              </a:rPr>
              <a:t>This is a </a:t>
            </a:r>
            <a:r>
              <a:rPr lang="nb-NO" sz="2000" err="1">
                <a:latin typeface="Arial"/>
                <a:cs typeface="Arial"/>
              </a:rPr>
              <a:t>tool</a:t>
            </a:r>
            <a:r>
              <a:rPr lang="nb-NO" sz="2000">
                <a:latin typeface="Arial"/>
                <a:cs typeface="Arial"/>
              </a:rPr>
              <a:t> </a:t>
            </a:r>
            <a:r>
              <a:rPr lang="nb-NO" sz="2000" err="1">
                <a:latin typeface="Arial"/>
                <a:cs typeface="Arial"/>
              </a:rPr>
              <a:t>you</a:t>
            </a:r>
            <a:r>
              <a:rPr lang="nb-NO" sz="2000">
                <a:latin typeface="Arial"/>
                <a:cs typeface="Arial"/>
              </a:rPr>
              <a:t> </a:t>
            </a:r>
            <a:r>
              <a:rPr lang="nb-NO" sz="2000" err="1">
                <a:latin typeface="Arial"/>
                <a:cs typeface="Arial"/>
              </a:rPr>
              <a:t>can</a:t>
            </a:r>
            <a:r>
              <a:rPr lang="nb-NO" sz="2000">
                <a:latin typeface="Arial"/>
                <a:cs typeface="Arial"/>
              </a:rPr>
              <a:t> </a:t>
            </a:r>
            <a:r>
              <a:rPr lang="nb-NO" sz="2000" err="1">
                <a:latin typeface="Arial"/>
                <a:cs typeface="Arial"/>
              </a:rPr>
              <a:t>use</a:t>
            </a:r>
            <a:r>
              <a:rPr lang="nb-NO" sz="2000">
                <a:latin typeface="Arial"/>
                <a:cs typeface="Arial"/>
              </a:rPr>
              <a:t> </a:t>
            </a:r>
            <a:r>
              <a:rPr lang="nb-NO" sz="2000" err="1">
                <a:latin typeface="Arial"/>
                <a:cs typeface="Arial"/>
              </a:rPr>
              <a:t>if</a:t>
            </a:r>
            <a:r>
              <a:rPr lang="nb-NO" sz="2000">
                <a:latin typeface="Arial"/>
                <a:cs typeface="Arial"/>
              </a:rPr>
              <a:t> </a:t>
            </a:r>
            <a:r>
              <a:rPr lang="nb-NO" sz="2000" err="1">
                <a:latin typeface="Arial"/>
                <a:cs typeface="Arial"/>
              </a:rPr>
              <a:t>you</a:t>
            </a:r>
            <a:r>
              <a:rPr lang="nb-NO" sz="2000">
                <a:latin typeface="Arial"/>
                <a:cs typeface="Arial"/>
              </a:rPr>
              <a:t> have sent </a:t>
            </a:r>
            <a:r>
              <a:rPr lang="nb-NO" sz="2000" err="1">
                <a:latin typeface="Arial"/>
                <a:cs typeface="Arial"/>
              </a:rPr>
              <a:t>out</a:t>
            </a:r>
            <a:r>
              <a:rPr lang="nb-NO" sz="2000">
                <a:latin typeface="Arial"/>
                <a:cs typeface="Arial"/>
              </a:rPr>
              <a:t> </a:t>
            </a:r>
            <a:r>
              <a:rPr lang="nb-NO" sz="2000" err="1">
                <a:latin typeface="Arial"/>
                <a:cs typeface="Arial"/>
              </a:rPr>
              <a:t>proposals</a:t>
            </a:r>
            <a:r>
              <a:rPr lang="nb-NO" sz="2000">
                <a:latin typeface="Arial"/>
                <a:cs typeface="Arial"/>
              </a:rPr>
              <a:t>/</a:t>
            </a:r>
            <a:r>
              <a:rPr lang="nb-NO" sz="2000" err="1">
                <a:latin typeface="Arial"/>
                <a:cs typeface="Arial"/>
              </a:rPr>
              <a:t>quotes</a:t>
            </a:r>
            <a:r>
              <a:rPr lang="nb-NO" sz="2000">
                <a:latin typeface="Arial"/>
                <a:cs typeface="Arial"/>
              </a:rPr>
              <a:t> for </a:t>
            </a:r>
            <a:r>
              <a:rPr lang="nb-NO" sz="2000" err="1">
                <a:latin typeface="Arial"/>
                <a:cs typeface="Arial"/>
              </a:rPr>
              <a:t>version</a:t>
            </a:r>
            <a:r>
              <a:rPr lang="nb-NO" sz="2000">
                <a:latin typeface="Arial"/>
                <a:cs typeface="Arial"/>
              </a:rPr>
              <a:t> 9 and </a:t>
            </a:r>
            <a:r>
              <a:rPr lang="nb-NO" sz="2000" err="1">
                <a:latin typeface="Arial"/>
                <a:cs typeface="Arial"/>
              </a:rPr>
              <a:t>close</a:t>
            </a:r>
            <a:r>
              <a:rPr lang="nb-NO" sz="2000">
                <a:latin typeface="Arial"/>
                <a:cs typeface="Arial"/>
              </a:rPr>
              <a:t> </a:t>
            </a:r>
            <a:r>
              <a:rPr lang="nb-NO" sz="2000" err="1">
                <a:latin typeface="Arial"/>
                <a:cs typeface="Arial"/>
              </a:rPr>
              <a:t>the</a:t>
            </a:r>
            <a:r>
              <a:rPr lang="nb-NO" sz="2000">
                <a:latin typeface="Arial"/>
                <a:cs typeface="Arial"/>
              </a:rPr>
              <a:t> </a:t>
            </a:r>
            <a:r>
              <a:rPr lang="nb-NO" sz="2000" err="1">
                <a:latin typeface="Arial"/>
                <a:cs typeface="Arial"/>
              </a:rPr>
              <a:t>deal</a:t>
            </a:r>
            <a:r>
              <a:rPr lang="nb-NO" sz="2000">
                <a:latin typeface="Arial"/>
                <a:cs typeface="Arial"/>
              </a:rPr>
              <a:t> </a:t>
            </a:r>
            <a:r>
              <a:rPr lang="nb-NO" sz="2000" err="1">
                <a:latin typeface="Arial"/>
                <a:cs typeface="Arial"/>
              </a:rPr>
              <a:t>after</a:t>
            </a:r>
            <a:r>
              <a:rPr lang="nb-NO" sz="2000">
                <a:latin typeface="Arial"/>
                <a:cs typeface="Arial"/>
              </a:rPr>
              <a:t> SuperOffice 10 has </a:t>
            </a:r>
            <a:r>
              <a:rPr lang="nb-NO" sz="2000" err="1">
                <a:latin typeface="Arial"/>
                <a:cs typeface="Arial"/>
              </a:rPr>
              <a:t>been</a:t>
            </a:r>
            <a:r>
              <a:rPr lang="nb-NO" sz="2000">
                <a:latin typeface="Arial"/>
                <a:cs typeface="Arial"/>
              </a:rPr>
              <a:t> </a:t>
            </a:r>
            <a:r>
              <a:rPr lang="nb-NO" sz="2000" err="1">
                <a:latin typeface="Arial"/>
                <a:cs typeface="Arial"/>
              </a:rPr>
              <a:t>released</a:t>
            </a:r>
            <a:endParaRPr lang="nb-NO" sz="2000">
              <a:latin typeface="Arial"/>
              <a:cs typeface="Arial"/>
            </a:endParaRPr>
          </a:p>
          <a:p>
            <a:endParaRPr lang="en-GB" sz="2000"/>
          </a:p>
          <a:p>
            <a:pPr marL="285750" indent="-285750">
              <a:buFont typeface="Arial" panose="020B0604020202020204" pitchFamily="34" charset="0"/>
              <a:buChar char="•"/>
            </a:pPr>
            <a:r>
              <a:rPr lang="en-GB" sz="2000"/>
              <a:t>It is not possible to provision a Cloud 9 after October 6</a:t>
            </a:r>
            <a:r>
              <a:rPr lang="en-GB" sz="2000" baseline="30000"/>
              <a:t>th</a:t>
            </a:r>
            <a:r>
              <a:rPr lang="en-GB" sz="2000"/>
              <a:t> – therefore, you need to update the proposal</a:t>
            </a:r>
          </a:p>
          <a:p>
            <a:pPr marL="971550" lvl="1" indent="-285750"/>
            <a:r>
              <a:rPr lang="en-GB"/>
              <a:t>To reflect the 2,9% price increase</a:t>
            </a:r>
          </a:p>
          <a:p>
            <a:pPr marL="971550" lvl="1" indent="-285750"/>
            <a:r>
              <a:rPr lang="en-GB"/>
              <a:t>Replace 9 plans with 10 plans and </a:t>
            </a:r>
          </a:p>
          <a:p>
            <a:pPr marL="971550" lvl="1" indent="-285750"/>
            <a:r>
              <a:rPr lang="en-GB"/>
              <a:t>Calculate the new discount to reflect the agreed end price of the active proposal. </a:t>
            </a:r>
          </a:p>
          <a:p>
            <a:endParaRPr lang="en-GB" sz="1800"/>
          </a:p>
          <a:p>
            <a:pPr marL="285750" indent="-285750"/>
            <a:r>
              <a:rPr lang="en-GB" sz="2000"/>
              <a:t>You can do all this by using the Excel migration calculator – see next slide for example</a:t>
            </a:r>
            <a:endParaRPr lang="en-US" sz="2000" b="0" i="0" u="none" strike="noStrike" noProof="0">
              <a:solidFill>
                <a:schemeClr val="tx1"/>
              </a:solidFill>
              <a:latin typeface="Arial"/>
            </a:endParaRPr>
          </a:p>
          <a:p>
            <a:endParaRPr lang="nb-NO">
              <a:latin typeface="Arial"/>
              <a:cs typeface="Arial"/>
            </a:endParaRPr>
          </a:p>
        </p:txBody>
      </p:sp>
    </p:spTree>
    <p:extLst>
      <p:ext uri="{BB962C8B-B14F-4D97-AF65-F5344CB8AC3E}">
        <p14:creationId xmlns:p14="http://schemas.microsoft.com/office/powerpoint/2010/main" val="70965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EF38-B49B-4374-9996-F3242EE1B04A}"/>
              </a:ext>
            </a:extLst>
          </p:cNvPr>
          <p:cNvSpPr>
            <a:spLocks noGrp="1"/>
          </p:cNvSpPr>
          <p:nvPr>
            <p:ph type="title"/>
          </p:nvPr>
        </p:nvSpPr>
        <p:spPr/>
        <p:txBody>
          <a:bodyPr/>
          <a:lstStyle/>
          <a:p>
            <a:r>
              <a:rPr lang="nb-NO">
                <a:latin typeface="Arial"/>
                <a:cs typeface="Arial"/>
              </a:rPr>
              <a:t>Migration </a:t>
            </a:r>
            <a:r>
              <a:rPr lang="nb-NO" err="1">
                <a:latin typeface="Arial"/>
                <a:cs typeface="Arial"/>
              </a:rPr>
              <a:t>Calculator</a:t>
            </a:r>
            <a:r>
              <a:rPr lang="nb-NO">
                <a:latin typeface="Arial"/>
                <a:cs typeface="Arial"/>
              </a:rPr>
              <a:t> - </a:t>
            </a:r>
            <a:r>
              <a:rPr lang="nb-NO" err="1">
                <a:latin typeface="Arial"/>
                <a:cs typeface="Arial"/>
              </a:rPr>
              <a:t>excel</a:t>
            </a:r>
            <a:r>
              <a:rPr lang="nb-NO">
                <a:latin typeface="Arial"/>
                <a:cs typeface="Arial"/>
              </a:rPr>
              <a:t> </a:t>
            </a:r>
            <a:r>
              <a:rPr lang="nb-NO" err="1">
                <a:latin typeface="Arial"/>
                <a:cs typeface="Arial"/>
              </a:rPr>
              <a:t>tool</a:t>
            </a:r>
            <a:endParaRPr lang="nb-NO"/>
          </a:p>
        </p:txBody>
      </p:sp>
      <p:sp>
        <p:nvSpPr>
          <p:cNvPr id="7" name="Plassholder for tekst 6">
            <a:extLst>
              <a:ext uri="{FF2B5EF4-FFF2-40B4-BE49-F238E27FC236}">
                <a16:creationId xmlns:a16="http://schemas.microsoft.com/office/drawing/2014/main" id="{89CEFA2C-34C7-438F-AE84-851AFB37EBC5}"/>
              </a:ext>
            </a:extLst>
          </p:cNvPr>
          <p:cNvSpPr>
            <a:spLocks noGrp="1"/>
          </p:cNvSpPr>
          <p:nvPr>
            <p:ph idx="1"/>
          </p:nvPr>
        </p:nvSpPr>
        <p:spPr>
          <a:xfrm>
            <a:off x="838200" y="1603169"/>
            <a:ext cx="5524500" cy="4526169"/>
          </a:xfrm>
        </p:spPr>
        <p:txBody>
          <a:bodyPr>
            <a:normAutofit/>
          </a:bodyPr>
          <a:lstStyle/>
          <a:p>
            <a:r>
              <a:rPr lang="nb-NO" err="1">
                <a:latin typeface="Arial"/>
                <a:cs typeface="Arial"/>
              </a:rPr>
              <a:t>Ie</a:t>
            </a:r>
            <a:r>
              <a:rPr lang="nb-NO">
                <a:latin typeface="Arial"/>
                <a:cs typeface="Arial"/>
              </a:rPr>
              <a:t> </a:t>
            </a:r>
            <a:r>
              <a:rPr lang="nb-NO" err="1">
                <a:latin typeface="Arial"/>
                <a:cs typeface="Arial"/>
              </a:rPr>
              <a:t>converting</a:t>
            </a:r>
            <a:r>
              <a:rPr lang="nb-NO">
                <a:latin typeface="Arial"/>
                <a:cs typeface="Arial"/>
              </a:rPr>
              <a:t> 2 sales, 2 service, 16 </a:t>
            </a:r>
            <a:r>
              <a:rPr lang="nb-NO" err="1">
                <a:latin typeface="Arial"/>
                <a:cs typeface="Arial"/>
              </a:rPr>
              <a:t>complete</a:t>
            </a:r>
            <a:r>
              <a:rPr lang="nb-NO">
                <a:latin typeface="Arial"/>
                <a:cs typeface="Arial"/>
              </a:rPr>
              <a:t> to SO 10</a:t>
            </a:r>
          </a:p>
        </p:txBody>
      </p:sp>
      <p:pic>
        <p:nvPicPr>
          <p:cNvPr id="5" name="Picture 4">
            <a:extLst>
              <a:ext uri="{FF2B5EF4-FFF2-40B4-BE49-F238E27FC236}">
                <a16:creationId xmlns:a16="http://schemas.microsoft.com/office/drawing/2014/main" id="{27635D38-51E1-4FB4-BB78-F9F9960787A8}"/>
              </a:ext>
            </a:extLst>
          </p:cNvPr>
          <p:cNvPicPr>
            <a:picLocks noChangeAspect="1"/>
          </p:cNvPicPr>
          <p:nvPr/>
        </p:nvPicPr>
        <p:blipFill>
          <a:blip r:embed="rId2"/>
          <a:stretch>
            <a:fillRect/>
          </a:stretch>
        </p:blipFill>
        <p:spPr>
          <a:xfrm>
            <a:off x="838200" y="1978699"/>
            <a:ext cx="8572500" cy="4888844"/>
          </a:xfrm>
          <a:prstGeom prst="rect">
            <a:avLst/>
          </a:prstGeom>
        </p:spPr>
      </p:pic>
    </p:spTree>
    <p:extLst>
      <p:ext uri="{BB962C8B-B14F-4D97-AF65-F5344CB8AC3E}">
        <p14:creationId xmlns:p14="http://schemas.microsoft.com/office/powerpoint/2010/main" val="3155600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B1C93-0094-4CF2-8080-6C12BE621467}"/>
              </a:ext>
            </a:extLst>
          </p:cNvPr>
          <p:cNvSpPr>
            <a:spLocks noGrp="1"/>
          </p:cNvSpPr>
          <p:nvPr>
            <p:ph type="ctrTitle"/>
          </p:nvPr>
        </p:nvSpPr>
        <p:spPr/>
        <p:txBody>
          <a:bodyPr/>
          <a:lstStyle/>
          <a:p>
            <a:r>
              <a:rPr lang="nb-NO"/>
              <a:t>EOS</a:t>
            </a:r>
            <a:endParaRPr lang="en-US"/>
          </a:p>
        </p:txBody>
      </p:sp>
      <p:sp>
        <p:nvSpPr>
          <p:cNvPr id="4" name="Subtitle 3">
            <a:extLst>
              <a:ext uri="{FF2B5EF4-FFF2-40B4-BE49-F238E27FC236}">
                <a16:creationId xmlns:a16="http://schemas.microsoft.com/office/drawing/2014/main" id="{C280A480-FAED-4ADD-98D4-DA36A6011F1F}"/>
              </a:ext>
            </a:extLst>
          </p:cNvPr>
          <p:cNvSpPr>
            <a:spLocks noGrp="1"/>
          </p:cNvSpPr>
          <p:nvPr>
            <p:ph type="subTitle" idx="1"/>
          </p:nvPr>
        </p:nvSpPr>
        <p:spPr/>
        <p:txBody>
          <a:bodyPr/>
          <a:lstStyle/>
          <a:p>
            <a:r>
              <a:rPr lang="nb-NO"/>
              <a:t>End </a:t>
            </a:r>
            <a:r>
              <a:rPr lang="nb-NO" err="1"/>
              <a:t>of</a:t>
            </a:r>
            <a:r>
              <a:rPr lang="nb-NO"/>
              <a:t> </a:t>
            </a:r>
            <a:r>
              <a:rPr lang="nb-NO" err="1"/>
              <a:t>Session</a:t>
            </a:r>
            <a:endParaRPr lang="en-US"/>
          </a:p>
        </p:txBody>
      </p:sp>
    </p:spTree>
    <p:extLst>
      <p:ext uri="{BB962C8B-B14F-4D97-AF65-F5344CB8AC3E}">
        <p14:creationId xmlns:p14="http://schemas.microsoft.com/office/powerpoint/2010/main" val="121424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42967FA-D974-EA40-A80E-088D1B65A186}"/>
              </a:ext>
            </a:extLst>
          </p:cNvPr>
          <p:cNvSpPr>
            <a:spLocks noGrp="1"/>
          </p:cNvSpPr>
          <p:nvPr>
            <p:ph type="title"/>
          </p:nvPr>
        </p:nvSpPr>
        <p:spPr/>
        <p:txBody>
          <a:bodyPr/>
          <a:lstStyle/>
          <a:p>
            <a:r>
              <a:rPr lang="nb-NO"/>
              <a:t>Whitespace &amp; </a:t>
            </a:r>
            <a:r>
              <a:rPr lang="nb-NO" err="1"/>
              <a:t>Upsell</a:t>
            </a:r>
            <a:r>
              <a:rPr lang="nb-NO"/>
              <a:t> </a:t>
            </a:r>
            <a:r>
              <a:rPr lang="nb-NO" err="1"/>
              <a:t>on</a:t>
            </a:r>
            <a:r>
              <a:rPr lang="nb-NO"/>
              <a:t> SO 10</a:t>
            </a:r>
          </a:p>
        </p:txBody>
      </p:sp>
    </p:spTree>
    <p:extLst>
      <p:ext uri="{BB962C8B-B14F-4D97-AF65-F5344CB8AC3E}">
        <p14:creationId xmlns:p14="http://schemas.microsoft.com/office/powerpoint/2010/main" val="146189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EA109A7-B35D-9042-8FC4-3A6D70349E4A}"/>
              </a:ext>
            </a:extLst>
          </p:cNvPr>
          <p:cNvSpPr>
            <a:spLocks noGrp="1"/>
          </p:cNvSpPr>
          <p:nvPr>
            <p:ph type="title"/>
          </p:nvPr>
        </p:nvSpPr>
        <p:spPr/>
        <p:txBody>
          <a:bodyPr>
            <a:normAutofit/>
          </a:bodyPr>
          <a:lstStyle/>
          <a:p>
            <a:r>
              <a:rPr lang="nb-NO"/>
              <a:t>White </a:t>
            </a:r>
            <a:r>
              <a:rPr lang="nb-NO" err="1"/>
              <a:t>space</a:t>
            </a:r>
            <a:r>
              <a:rPr lang="nb-NO"/>
              <a:t> – User plans</a:t>
            </a:r>
          </a:p>
        </p:txBody>
      </p:sp>
      <p:sp>
        <p:nvSpPr>
          <p:cNvPr id="4" name="Ellipse 3">
            <a:extLst>
              <a:ext uri="{FF2B5EF4-FFF2-40B4-BE49-F238E27FC236}">
                <a16:creationId xmlns:a16="http://schemas.microsoft.com/office/drawing/2014/main" id="{FF29D72A-483C-3E4E-84C5-F5B4FF5D633A}"/>
              </a:ext>
            </a:extLst>
          </p:cNvPr>
          <p:cNvSpPr/>
          <p:nvPr/>
        </p:nvSpPr>
        <p:spPr>
          <a:xfrm>
            <a:off x="1162435" y="1520436"/>
            <a:ext cx="5254906" cy="5256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3.840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customers</a:t>
            </a: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3E2F9D80-75CD-234E-B710-40BD147D3EC1}"/>
              </a:ext>
            </a:extLst>
          </p:cNvPr>
          <p:cNvSpPr/>
          <p:nvPr/>
        </p:nvSpPr>
        <p:spPr>
          <a:xfrm>
            <a:off x="3537716" y="2549735"/>
            <a:ext cx="630000" cy="630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Sales E </a:t>
            </a:r>
            <a:r>
              <a:rPr kumimoji="0" lang="nb-NO" sz="1000" b="0" i="0" u="none" strike="noStrike" kern="1200" cap="none" spc="0" normalizeH="0" baseline="0" noProof="0" err="1">
                <a:ln>
                  <a:noFill/>
                </a:ln>
                <a:solidFill>
                  <a:srgbClr val="FFFFFF"/>
                </a:solidFill>
                <a:effectLst/>
                <a:uLnTx/>
                <a:uFillTx/>
                <a:latin typeface="Arial" panose="020B0604020202020204"/>
                <a:ea typeface="+mn-ea"/>
                <a:cs typeface="+mn-cs"/>
              </a:rPr>
              <a:t>only</a:t>
            </a: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12%</a:t>
            </a:r>
          </a:p>
        </p:txBody>
      </p:sp>
      <p:sp>
        <p:nvSpPr>
          <p:cNvPr id="6" name="Ellipse 5">
            <a:extLst>
              <a:ext uri="{FF2B5EF4-FFF2-40B4-BE49-F238E27FC236}">
                <a16:creationId xmlns:a16="http://schemas.microsoft.com/office/drawing/2014/main" id="{0A643985-6394-674B-B48E-76FAC920A642}"/>
              </a:ext>
            </a:extLst>
          </p:cNvPr>
          <p:cNvSpPr/>
          <p:nvPr/>
        </p:nvSpPr>
        <p:spPr>
          <a:xfrm>
            <a:off x="3674142" y="4435997"/>
            <a:ext cx="1735200" cy="17352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Sales 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err="1">
                <a:ln>
                  <a:noFill/>
                </a:ln>
                <a:solidFill>
                  <a:srgbClr val="FFFFFF"/>
                </a:solidFill>
                <a:effectLst/>
                <a:uLnTx/>
                <a:uFillTx/>
                <a:latin typeface="Arial" panose="020B0604020202020204"/>
                <a:ea typeface="+mn-ea"/>
                <a:cs typeface="+mn-cs"/>
              </a:rPr>
              <a:t>only</a:t>
            </a: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33%</a:t>
            </a:r>
          </a:p>
        </p:txBody>
      </p:sp>
      <p:sp>
        <p:nvSpPr>
          <p:cNvPr id="8" name="Ellipse 7">
            <a:extLst>
              <a:ext uri="{FF2B5EF4-FFF2-40B4-BE49-F238E27FC236}">
                <a16:creationId xmlns:a16="http://schemas.microsoft.com/office/drawing/2014/main" id="{4EA33870-76BF-6941-B131-4C0BA68926BA}"/>
              </a:ext>
            </a:extLst>
          </p:cNvPr>
          <p:cNvSpPr/>
          <p:nvPr/>
        </p:nvSpPr>
        <p:spPr>
          <a:xfrm>
            <a:off x="1918092" y="3114000"/>
            <a:ext cx="630000" cy="630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Full 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13%</a:t>
            </a:r>
          </a:p>
        </p:txBody>
      </p:sp>
      <p:graphicFrame>
        <p:nvGraphicFramePr>
          <p:cNvPr id="9" name="Tabell 9">
            <a:extLst>
              <a:ext uri="{FF2B5EF4-FFF2-40B4-BE49-F238E27FC236}">
                <a16:creationId xmlns:a16="http://schemas.microsoft.com/office/drawing/2014/main" id="{539D43A2-5163-8549-BE59-911D5FACAE1A}"/>
              </a:ext>
            </a:extLst>
          </p:cNvPr>
          <p:cNvGraphicFramePr>
            <a:graphicFrameLocks noGrp="1"/>
          </p:cNvGraphicFramePr>
          <p:nvPr/>
        </p:nvGraphicFramePr>
        <p:xfrm>
          <a:off x="7172997" y="602820"/>
          <a:ext cx="4684705" cy="5463240"/>
        </p:xfrm>
        <a:graphic>
          <a:graphicData uri="http://schemas.openxmlformats.org/drawingml/2006/table">
            <a:tbl>
              <a:tblPr firstRow="1" bandRow="1">
                <a:tableStyleId>{5C22544A-7EE6-4342-B048-85BDC9FD1C3A}</a:tableStyleId>
              </a:tblPr>
              <a:tblGrid>
                <a:gridCol w="3265257">
                  <a:extLst>
                    <a:ext uri="{9D8B030D-6E8A-4147-A177-3AD203B41FA5}">
                      <a16:colId xmlns:a16="http://schemas.microsoft.com/office/drawing/2014/main" val="2652331328"/>
                    </a:ext>
                  </a:extLst>
                </a:gridCol>
                <a:gridCol w="825507">
                  <a:extLst>
                    <a:ext uri="{9D8B030D-6E8A-4147-A177-3AD203B41FA5}">
                      <a16:colId xmlns:a16="http://schemas.microsoft.com/office/drawing/2014/main" val="3664273104"/>
                    </a:ext>
                  </a:extLst>
                </a:gridCol>
                <a:gridCol w="593941">
                  <a:extLst>
                    <a:ext uri="{9D8B030D-6E8A-4147-A177-3AD203B41FA5}">
                      <a16:colId xmlns:a16="http://schemas.microsoft.com/office/drawing/2014/main" val="3272016788"/>
                    </a:ext>
                  </a:extLst>
                </a:gridCol>
              </a:tblGrid>
              <a:tr h="273162">
                <a:tc>
                  <a:txBody>
                    <a:bodyPr/>
                    <a:lstStyle/>
                    <a:p>
                      <a:pPr algn="l" fontAlgn="b"/>
                      <a:r>
                        <a:rPr lang="nb-NO" sz="1200" b="0" i="0" u="none" strike="noStrike" noProof="1">
                          <a:solidFill>
                            <a:schemeClr val="bg1"/>
                          </a:solidFill>
                          <a:effectLst/>
                          <a:latin typeface="Calibri" panose="020F0502020204030204" pitchFamily="34" charset="0"/>
                        </a:rPr>
                        <a:t> User plan mix</a:t>
                      </a:r>
                    </a:p>
                  </a:txBody>
                  <a:tcPr marL="9525" marR="9525" marT="9525" marB="0" anchor="ctr"/>
                </a:tc>
                <a:tc>
                  <a:txBody>
                    <a:bodyPr/>
                    <a:lstStyle/>
                    <a:p>
                      <a:pPr algn="ctr" fontAlgn="b"/>
                      <a:r>
                        <a:rPr lang="nb-NO" sz="1200" b="0" i="0" u="none" strike="noStrike" noProof="1">
                          <a:solidFill>
                            <a:schemeClr val="bg1"/>
                          </a:solidFill>
                          <a:effectLst/>
                          <a:latin typeface="Calibri" panose="020F0502020204030204" pitchFamily="34" charset="0"/>
                        </a:rPr>
                        <a:t>Customers</a:t>
                      </a:r>
                    </a:p>
                  </a:txBody>
                  <a:tcPr marL="9525" marR="9525" marT="9525" marB="0" anchor="ctr"/>
                </a:tc>
                <a:tc>
                  <a:txBody>
                    <a:bodyPr/>
                    <a:lstStyle/>
                    <a:p>
                      <a:pPr algn="ctr" fontAlgn="b"/>
                      <a:r>
                        <a:rPr lang="nb-NO" sz="1200" b="0" i="0" u="none" strike="noStrike" noProof="1">
                          <a:solidFill>
                            <a:schemeClr val="bg1"/>
                          </a:solidFill>
                          <a:effectLst/>
                          <a:latin typeface="Calibri" panose="020F0502020204030204" pitchFamily="34" charset="0"/>
                        </a:rPr>
                        <a:t>% of C</a:t>
                      </a:r>
                    </a:p>
                  </a:txBody>
                  <a:tcPr marL="9525" marR="9525" marT="9525" marB="0" anchor="ctr"/>
                </a:tc>
                <a:extLst>
                  <a:ext uri="{0D108BD9-81ED-4DB2-BD59-A6C34878D82A}">
                    <a16:rowId xmlns:a16="http://schemas.microsoft.com/office/drawing/2014/main" val="1923263139"/>
                  </a:ext>
                </a:extLst>
              </a:tr>
              <a:tr h="273162">
                <a:tc>
                  <a:txBody>
                    <a:bodyPr/>
                    <a:lstStyle/>
                    <a:p>
                      <a:pPr algn="l" fontAlgn="b"/>
                      <a:r>
                        <a:rPr lang="nb-NO" sz="1200" b="0" i="0" u="none" strike="noStrike" noProof="1">
                          <a:solidFill>
                            <a:srgbClr val="000000"/>
                          </a:solidFill>
                          <a:effectLst/>
                          <a:latin typeface="Calibri" panose="020F0502020204030204" pitchFamily="34" charset="0"/>
                        </a:rPr>
                        <a:t> Sales P users only</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1.260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32,81 %</a:t>
                      </a:r>
                    </a:p>
                  </a:txBody>
                  <a:tcPr marL="9525" marR="9525" marT="9525" marB="0" anchor="ctr"/>
                </a:tc>
                <a:extLst>
                  <a:ext uri="{0D108BD9-81ED-4DB2-BD59-A6C34878D82A}">
                    <a16:rowId xmlns:a16="http://schemas.microsoft.com/office/drawing/2014/main" val="1670115551"/>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Mulitplan + Sales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771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20,08 %</a:t>
                      </a:r>
                    </a:p>
                  </a:txBody>
                  <a:tcPr marL="9525" marR="9525" marT="9525" marB="0" anchor="ctr"/>
                </a:tc>
                <a:extLst>
                  <a:ext uri="{0D108BD9-81ED-4DB2-BD59-A6C34878D82A}">
                    <a16:rowId xmlns:a16="http://schemas.microsoft.com/office/drawing/2014/main" val="2511980636"/>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Multiplan all users</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438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12,71 %</a:t>
                      </a:r>
                    </a:p>
                  </a:txBody>
                  <a:tcPr marL="9525" marR="9525" marT="9525" marB="0" anchor="ctr"/>
                </a:tc>
                <a:extLst>
                  <a:ext uri="{0D108BD9-81ED-4DB2-BD59-A6C34878D82A}">
                    <a16:rowId xmlns:a16="http://schemas.microsoft.com/office/drawing/2014/main" val="3613386350"/>
                  </a:ext>
                </a:extLst>
              </a:tr>
              <a:tr h="273162">
                <a:tc>
                  <a:txBody>
                    <a:bodyPr/>
                    <a:lstStyle/>
                    <a:p>
                      <a:pPr algn="l" fontAlgn="b"/>
                      <a:r>
                        <a:rPr lang="nb-NO" sz="1200" b="0" i="0" u="none" strike="noStrike" noProof="1">
                          <a:solidFill>
                            <a:srgbClr val="000000"/>
                          </a:solidFill>
                          <a:effectLst/>
                          <a:latin typeface="Calibri" panose="020F0502020204030204" pitchFamily="34" charset="0"/>
                        </a:rPr>
                        <a:t> Sales E only</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478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12,45 %</a:t>
                      </a:r>
                    </a:p>
                  </a:txBody>
                  <a:tcPr marL="9525" marR="9525" marT="9525" marB="0" anchor="ctr"/>
                </a:tc>
                <a:extLst>
                  <a:ext uri="{0D108BD9-81ED-4DB2-BD59-A6C34878D82A}">
                    <a16:rowId xmlns:a16="http://schemas.microsoft.com/office/drawing/2014/main" val="908074062"/>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Mulptiplan + Sales P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171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4,45 %</a:t>
                      </a:r>
                    </a:p>
                  </a:txBody>
                  <a:tcPr marL="9525" marR="9525" marT="9525" marB="0" anchor="ctr"/>
                </a:tc>
                <a:extLst>
                  <a:ext uri="{0D108BD9-81ED-4DB2-BD59-A6C34878D82A}">
                    <a16:rowId xmlns:a16="http://schemas.microsoft.com/office/drawing/2014/main" val="560109095"/>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Mulltiplan + Marketing + Sales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129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3,36 %</a:t>
                      </a:r>
                    </a:p>
                  </a:txBody>
                  <a:tcPr marL="9525" marR="9525" marT="9525" marB="0" anchor="ctr"/>
                </a:tc>
                <a:extLst>
                  <a:ext uri="{0D108BD9-81ED-4DB2-BD59-A6C34878D82A}">
                    <a16:rowId xmlns:a16="http://schemas.microsoft.com/office/drawing/2014/main" val="3139883485"/>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Multplan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117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3,05 %</a:t>
                      </a:r>
                    </a:p>
                  </a:txBody>
                  <a:tcPr marL="9525" marR="9525" marT="9525" marB="0" anchor="ctr"/>
                </a:tc>
                <a:extLst>
                  <a:ext uri="{0D108BD9-81ED-4DB2-BD59-A6C34878D82A}">
                    <a16:rowId xmlns:a16="http://schemas.microsoft.com/office/drawing/2014/main" val="1515199922"/>
                  </a:ext>
                </a:extLst>
              </a:tr>
              <a:tr h="273162">
                <a:tc>
                  <a:txBody>
                    <a:bodyPr/>
                    <a:lstStyle/>
                    <a:p>
                      <a:pPr algn="l" fontAlgn="b"/>
                      <a:r>
                        <a:rPr lang="nb-NO" sz="1200" b="0" i="0" u="none" strike="noStrike" noProof="1">
                          <a:solidFill>
                            <a:srgbClr val="000000"/>
                          </a:solidFill>
                          <a:effectLst/>
                          <a:latin typeface="Calibri" panose="020F0502020204030204" pitchFamily="34" charset="0"/>
                        </a:rPr>
                        <a:t> Marketing + Sales E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94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2,45 %</a:t>
                      </a:r>
                    </a:p>
                  </a:txBody>
                  <a:tcPr marL="9525" marR="9525" marT="9525" marB="0" anchor="ctr"/>
                </a:tc>
                <a:extLst>
                  <a:ext uri="{0D108BD9-81ED-4DB2-BD59-A6C34878D82A}">
                    <a16:rowId xmlns:a16="http://schemas.microsoft.com/office/drawing/2014/main" val="3280822143"/>
                  </a:ext>
                </a:extLst>
              </a:tr>
              <a:tr h="273162">
                <a:tc>
                  <a:txBody>
                    <a:bodyPr/>
                    <a:lstStyle/>
                    <a:p>
                      <a:pPr algn="l" fontAlgn="b"/>
                      <a:r>
                        <a:rPr lang="nb-NO" sz="1200" b="0" i="0" u="none" strike="noStrike" noProof="1">
                          <a:solidFill>
                            <a:srgbClr val="000000"/>
                          </a:solidFill>
                          <a:effectLst/>
                          <a:latin typeface="Calibri" panose="020F0502020204030204" pitchFamily="34" charset="0"/>
                        </a:rPr>
                        <a:t> Service P only all users</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85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2,21 %</a:t>
                      </a:r>
                    </a:p>
                  </a:txBody>
                  <a:tcPr marL="9525" marR="9525" marT="9525" marB="0" anchor="ctr"/>
                </a:tc>
                <a:extLst>
                  <a:ext uri="{0D108BD9-81ED-4DB2-BD59-A6C34878D82A}">
                    <a16:rowId xmlns:a16="http://schemas.microsoft.com/office/drawing/2014/main" val="1976868626"/>
                  </a:ext>
                </a:extLst>
              </a:tr>
              <a:tr h="273162">
                <a:tc>
                  <a:txBody>
                    <a:bodyPr/>
                    <a:lstStyle/>
                    <a:p>
                      <a:pPr algn="l" fontAlgn="b"/>
                      <a:r>
                        <a:rPr lang="nb-NO" sz="1200" b="0" i="0" u="none" strike="noStrike" noProof="1">
                          <a:solidFill>
                            <a:srgbClr val="000000"/>
                          </a:solidFill>
                          <a:effectLst/>
                          <a:latin typeface="Calibri" panose="020F0502020204030204" pitchFamily="34" charset="0"/>
                        </a:rPr>
                        <a:t> Marketing + Sales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74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1,93 %</a:t>
                      </a:r>
                    </a:p>
                  </a:txBody>
                  <a:tcPr marL="9525" marR="9525" marT="9525" marB="0" anchor="ctr"/>
                </a:tc>
                <a:extLst>
                  <a:ext uri="{0D108BD9-81ED-4DB2-BD59-A6C34878D82A}">
                    <a16:rowId xmlns:a16="http://schemas.microsoft.com/office/drawing/2014/main" val="4265191442"/>
                  </a:ext>
                </a:extLst>
              </a:tr>
              <a:tr h="273162">
                <a:tc>
                  <a:txBody>
                    <a:bodyPr/>
                    <a:lstStyle/>
                    <a:p>
                      <a:pPr algn="l" fontAlgn="b"/>
                      <a:r>
                        <a:rPr lang="nb-NO" sz="1200" b="0" i="0" u="none" strike="noStrike" noProof="1">
                          <a:solidFill>
                            <a:srgbClr val="000000"/>
                          </a:solidFill>
                          <a:effectLst/>
                          <a:latin typeface="Calibri" panose="020F0502020204030204" pitchFamily="34" charset="0"/>
                        </a:rPr>
                        <a:t> Marketing only</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59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1,54 %</a:t>
                      </a:r>
                    </a:p>
                  </a:txBody>
                  <a:tcPr marL="9525" marR="9525" marT="9525" marB="0" anchor="ctr"/>
                </a:tc>
                <a:extLst>
                  <a:ext uri="{0D108BD9-81ED-4DB2-BD59-A6C34878D82A}">
                    <a16:rowId xmlns:a16="http://schemas.microsoft.com/office/drawing/2014/main" val="3156960442"/>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Multiplan + Marketing + Sales P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48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1,25 %</a:t>
                      </a:r>
                    </a:p>
                  </a:txBody>
                  <a:tcPr marL="9525" marR="9525" marT="9525" marB="0" anchor="ctr"/>
                </a:tc>
                <a:extLst>
                  <a:ext uri="{0D108BD9-81ED-4DB2-BD59-A6C34878D82A}">
                    <a16:rowId xmlns:a16="http://schemas.microsoft.com/office/drawing/2014/main" val="2269304388"/>
                  </a:ext>
                </a:extLst>
              </a:tr>
              <a:tr h="273162">
                <a:tc>
                  <a:txBody>
                    <a:bodyPr/>
                    <a:lstStyle/>
                    <a:p>
                      <a:pPr algn="l" fontAlgn="b"/>
                      <a:r>
                        <a:rPr lang="nb-NO" sz="1200" b="0" i="0" u="none" strike="noStrike" noProof="1">
                          <a:solidFill>
                            <a:srgbClr val="000000"/>
                          </a:solidFill>
                          <a:effectLst/>
                          <a:latin typeface="Calibri" panose="020F0502020204030204" pitchFamily="34" charset="0"/>
                        </a:rPr>
                        <a:t> Sales P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20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0,52 %</a:t>
                      </a:r>
                    </a:p>
                  </a:txBody>
                  <a:tcPr marL="9525" marR="9525" marT="9525" marB="0" anchor="ctr"/>
                </a:tc>
                <a:extLst>
                  <a:ext uri="{0D108BD9-81ED-4DB2-BD59-A6C34878D82A}">
                    <a16:rowId xmlns:a16="http://schemas.microsoft.com/office/drawing/2014/main" val="1275856097"/>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Multiplan + Marketing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17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0,44 %</a:t>
                      </a:r>
                    </a:p>
                  </a:txBody>
                  <a:tcPr marL="9525" marR="9525" marT="9525" marB="0" anchor="ctr"/>
                </a:tc>
                <a:extLst>
                  <a:ext uri="{0D108BD9-81ED-4DB2-BD59-A6C34878D82A}">
                    <a16:rowId xmlns:a16="http://schemas.microsoft.com/office/drawing/2014/main" val="3304975856"/>
                  </a:ext>
                </a:extLst>
              </a:tr>
              <a:tr h="273162">
                <a:tc>
                  <a:txBody>
                    <a:bodyPr/>
                    <a:lstStyle/>
                    <a:p>
                      <a:pPr algn="l" fontAlgn="b"/>
                      <a:r>
                        <a:rPr lang="nb-NO" sz="1200" b="0" i="0" u="none" strike="noStrike" noProof="1">
                          <a:solidFill>
                            <a:srgbClr val="000000"/>
                          </a:solidFill>
                          <a:effectLst/>
                          <a:latin typeface="Calibri" panose="020F0502020204030204" pitchFamily="34" charset="0"/>
                        </a:rPr>
                        <a:t> Sales E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13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0,34 %</a:t>
                      </a:r>
                    </a:p>
                  </a:txBody>
                  <a:tcPr marL="9525" marR="9525" marT="9525" marB="0" anchor="ctr"/>
                </a:tc>
                <a:extLst>
                  <a:ext uri="{0D108BD9-81ED-4DB2-BD59-A6C34878D82A}">
                    <a16:rowId xmlns:a16="http://schemas.microsoft.com/office/drawing/2014/main" val="1466306352"/>
                  </a:ext>
                </a:extLst>
              </a:tr>
              <a:tr h="273162">
                <a:tc>
                  <a:txBody>
                    <a:bodyPr/>
                    <a:lstStyle/>
                    <a:p>
                      <a:pPr algn="l" fontAlgn="b"/>
                      <a:r>
                        <a:rPr lang="nb-NO" sz="1200" b="0" i="0" u="none" strike="noStrike" noProof="1">
                          <a:solidFill>
                            <a:srgbClr val="000000"/>
                          </a:solidFill>
                          <a:effectLst/>
                          <a:latin typeface="Calibri" panose="020F0502020204030204" pitchFamily="34" charset="0"/>
                        </a:rPr>
                        <a:t> Marketing + Sales P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8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0,21 %</a:t>
                      </a:r>
                    </a:p>
                  </a:txBody>
                  <a:tcPr marL="9525" marR="9525" marT="9525" marB="0" anchor="ctr"/>
                </a:tc>
                <a:extLst>
                  <a:ext uri="{0D108BD9-81ED-4DB2-BD59-A6C34878D82A}">
                    <a16:rowId xmlns:a16="http://schemas.microsoft.com/office/drawing/2014/main" val="3746722745"/>
                  </a:ext>
                </a:extLst>
              </a:tr>
              <a:tr h="273162">
                <a:tc>
                  <a:txBody>
                    <a:bodyPr/>
                    <a:lstStyle/>
                    <a:p>
                      <a:pPr algn="l" fontAlgn="b"/>
                      <a:r>
                        <a:rPr lang="nb-NO" sz="1200" b="0" i="0" u="none" strike="noStrike" noProof="1">
                          <a:solidFill>
                            <a:srgbClr val="000000"/>
                          </a:solidFill>
                          <a:effectLst/>
                          <a:latin typeface="Calibri" panose="020F0502020204030204" pitchFamily="34" charset="0"/>
                        </a:rPr>
                        <a:t> Full Multiplan + Marketing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6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0,16 %</a:t>
                      </a:r>
                    </a:p>
                  </a:txBody>
                  <a:tcPr marL="9525" marR="9525" marT="9525" marB="0" anchor="ctr"/>
                </a:tc>
                <a:extLst>
                  <a:ext uri="{0D108BD9-81ED-4DB2-BD59-A6C34878D82A}">
                    <a16:rowId xmlns:a16="http://schemas.microsoft.com/office/drawing/2014/main" val="3379710271"/>
                  </a:ext>
                </a:extLst>
              </a:tr>
              <a:tr h="273162">
                <a:tc>
                  <a:txBody>
                    <a:bodyPr/>
                    <a:lstStyle/>
                    <a:p>
                      <a:pPr algn="l" fontAlgn="b"/>
                      <a:r>
                        <a:rPr lang="nb-NO" sz="1200" b="0" i="0" u="none" strike="noStrike" noProof="1">
                          <a:solidFill>
                            <a:srgbClr val="000000"/>
                          </a:solidFill>
                          <a:effectLst/>
                          <a:latin typeface="Calibri" panose="020F0502020204030204" pitchFamily="34" charset="0"/>
                        </a:rPr>
                        <a:t> Marketing + Sales E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0,03 %</a:t>
                      </a:r>
                    </a:p>
                  </a:txBody>
                  <a:tcPr marL="9525" marR="9525" marT="9525" marB="0" anchor="ctr"/>
                </a:tc>
                <a:extLst>
                  <a:ext uri="{0D108BD9-81ED-4DB2-BD59-A6C34878D82A}">
                    <a16:rowId xmlns:a16="http://schemas.microsoft.com/office/drawing/2014/main" val="830447385"/>
                  </a:ext>
                </a:extLst>
              </a:tr>
              <a:tr h="273162">
                <a:tc>
                  <a:txBody>
                    <a:bodyPr/>
                    <a:lstStyle/>
                    <a:p>
                      <a:pPr algn="l" fontAlgn="b"/>
                      <a:r>
                        <a:rPr lang="nb-NO" sz="1200" b="0" i="0" u="none" strike="noStrike" noProof="1">
                          <a:solidFill>
                            <a:srgbClr val="000000"/>
                          </a:solidFill>
                          <a:effectLst/>
                          <a:latin typeface="Calibri" panose="020F0502020204030204" pitchFamily="34" charset="0"/>
                        </a:rPr>
                        <a:t> Marketing + Service P mix</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1 </a:t>
                      </a:r>
                    </a:p>
                  </a:txBody>
                  <a:tcPr marL="9525" marR="9525" marT="9525" marB="0" anchor="ctr"/>
                </a:tc>
                <a:tc>
                  <a:txBody>
                    <a:bodyPr/>
                    <a:lstStyle/>
                    <a:p>
                      <a:pPr algn="ctr" fontAlgn="b"/>
                      <a:r>
                        <a:rPr lang="nb-NO" sz="1200" b="0" i="0" u="none" strike="noStrike" noProof="1">
                          <a:solidFill>
                            <a:srgbClr val="000000"/>
                          </a:solidFill>
                          <a:effectLst/>
                          <a:latin typeface="Calibri" panose="020F0502020204030204" pitchFamily="34" charset="0"/>
                        </a:rPr>
                        <a:t>0,03 %</a:t>
                      </a:r>
                    </a:p>
                  </a:txBody>
                  <a:tcPr marL="9525" marR="9525" marT="9525" marB="0" anchor="ctr"/>
                </a:tc>
                <a:extLst>
                  <a:ext uri="{0D108BD9-81ED-4DB2-BD59-A6C34878D82A}">
                    <a16:rowId xmlns:a16="http://schemas.microsoft.com/office/drawing/2014/main" val="2162669268"/>
                  </a:ext>
                </a:extLst>
              </a:tr>
            </a:tbl>
          </a:graphicData>
        </a:graphic>
      </p:graphicFrame>
      <p:sp>
        <p:nvSpPr>
          <p:cNvPr id="10" name="Bildeforklaring formet som et rektangel 9">
            <a:extLst>
              <a:ext uri="{FF2B5EF4-FFF2-40B4-BE49-F238E27FC236}">
                <a16:creationId xmlns:a16="http://schemas.microsoft.com/office/drawing/2014/main" id="{DF7859F9-ECB9-5B48-A788-401067D7BBF9}"/>
              </a:ext>
            </a:extLst>
          </p:cNvPr>
          <p:cNvSpPr/>
          <p:nvPr/>
        </p:nvSpPr>
        <p:spPr>
          <a:xfrm>
            <a:off x="5803884" y="6131735"/>
            <a:ext cx="3125164" cy="653346"/>
          </a:xfrm>
          <a:prstGeom prst="wedgeRectCallout">
            <a:avLst>
              <a:gd name="adj1" fmla="val -4166"/>
              <a:gd name="adj2" fmla="val -110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Plenty of opportunities to target</a:t>
            </a:r>
          </a:p>
        </p:txBody>
      </p:sp>
    </p:spTree>
    <p:extLst>
      <p:ext uri="{BB962C8B-B14F-4D97-AF65-F5344CB8AC3E}">
        <p14:creationId xmlns:p14="http://schemas.microsoft.com/office/powerpoint/2010/main" val="325340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EA109A7-B35D-9042-8FC4-3A6D70349E4A}"/>
              </a:ext>
            </a:extLst>
          </p:cNvPr>
          <p:cNvSpPr>
            <a:spLocks noGrp="1"/>
          </p:cNvSpPr>
          <p:nvPr>
            <p:ph type="title"/>
          </p:nvPr>
        </p:nvSpPr>
        <p:spPr/>
        <p:txBody>
          <a:bodyPr>
            <a:normAutofit/>
          </a:bodyPr>
          <a:lstStyle/>
          <a:p>
            <a:r>
              <a:rPr lang="nb-NO"/>
              <a:t>White </a:t>
            </a:r>
            <a:r>
              <a:rPr lang="nb-NO" err="1"/>
              <a:t>space</a:t>
            </a:r>
            <a:r>
              <a:rPr lang="nb-NO"/>
              <a:t> – </a:t>
            </a:r>
            <a:r>
              <a:rPr lang="nb-NO" err="1"/>
              <a:t>Add-ons</a:t>
            </a:r>
            <a:endParaRPr lang="nb-NO"/>
          </a:p>
        </p:txBody>
      </p:sp>
      <p:sp>
        <p:nvSpPr>
          <p:cNvPr id="4" name="Ellipse 3">
            <a:extLst>
              <a:ext uri="{FF2B5EF4-FFF2-40B4-BE49-F238E27FC236}">
                <a16:creationId xmlns:a16="http://schemas.microsoft.com/office/drawing/2014/main" id="{FF29D72A-483C-3E4E-84C5-F5B4FF5D633A}"/>
              </a:ext>
            </a:extLst>
          </p:cNvPr>
          <p:cNvSpPr/>
          <p:nvPr/>
        </p:nvSpPr>
        <p:spPr>
          <a:xfrm>
            <a:off x="1162435" y="1520436"/>
            <a:ext cx="5254906" cy="5256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3.840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customers</a:t>
            </a: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3E2F9D80-75CD-234E-B710-40BD147D3EC1}"/>
              </a:ext>
            </a:extLst>
          </p:cNvPr>
          <p:cNvSpPr/>
          <p:nvPr/>
        </p:nvSpPr>
        <p:spPr>
          <a:xfrm>
            <a:off x="3037756" y="1701503"/>
            <a:ext cx="2206800" cy="2206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srgbClr val="FFFFFF"/>
                </a:solidFill>
                <a:effectLst/>
                <a:uLnTx/>
                <a:uFillTx/>
                <a:latin typeface="Arial" panose="020B0604020202020204"/>
                <a:ea typeface="+mn-ea"/>
                <a:cs typeface="+mn-cs"/>
              </a:rPr>
              <a:t>Free</a:t>
            </a:r>
            <a:r>
              <a:rPr kumimoji="0" lang="nb-NO" sz="1400" b="0" i="0" u="none" strike="noStrike" kern="1200" cap="none" spc="0" normalizeH="0" baseline="0" noProof="0">
                <a:ln>
                  <a:noFill/>
                </a:ln>
                <a:solidFill>
                  <a:srgbClr val="FFFFFF"/>
                </a:solidFill>
                <a:effectLst/>
                <a:uLnTx/>
                <a:uFillTx/>
                <a:latin typeface="Arial" panose="020B0604020202020204"/>
                <a:ea typeface="+mn-ea"/>
                <a:cs typeface="+mn-cs"/>
              </a:rPr>
              <a:t> CEP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solidFill>
                <a:effectLst/>
                <a:uLnTx/>
                <a:uFillTx/>
                <a:latin typeface="Arial" panose="020B0604020202020204"/>
                <a:ea typeface="+mn-ea"/>
                <a:cs typeface="+mn-cs"/>
              </a:rPr>
              <a:t>42%</a:t>
            </a:r>
          </a:p>
        </p:txBody>
      </p:sp>
      <p:sp>
        <p:nvSpPr>
          <p:cNvPr id="6" name="Ellipse 5">
            <a:extLst>
              <a:ext uri="{FF2B5EF4-FFF2-40B4-BE49-F238E27FC236}">
                <a16:creationId xmlns:a16="http://schemas.microsoft.com/office/drawing/2014/main" id="{0A643985-6394-674B-B48E-76FAC920A642}"/>
              </a:ext>
            </a:extLst>
          </p:cNvPr>
          <p:cNvSpPr/>
          <p:nvPr/>
        </p:nvSpPr>
        <p:spPr>
          <a:xfrm>
            <a:off x="2748167" y="4320250"/>
            <a:ext cx="2365200" cy="23652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srgbClr val="FFFFFF"/>
                </a:solidFill>
                <a:effectLst/>
                <a:uLnTx/>
                <a:uFillTx/>
                <a:latin typeface="Arial" panose="020B0604020202020204"/>
                <a:ea typeface="+mn-ea"/>
                <a:cs typeface="+mn-cs"/>
              </a:rPr>
              <a:t>Synchronizer</a:t>
            </a:r>
            <a:endParaRPr kumimoji="0" lang="nb-NO" sz="1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solidFill>
                <a:effectLst/>
                <a:uLnTx/>
                <a:uFillTx/>
                <a:latin typeface="Arial" panose="020B0604020202020204"/>
                <a:ea typeface="+mn-ea"/>
                <a:cs typeface="+mn-cs"/>
              </a:rPr>
              <a:t>45%</a:t>
            </a:r>
          </a:p>
        </p:txBody>
      </p:sp>
      <p:pic>
        <p:nvPicPr>
          <p:cNvPr id="7" name="Bilde 6" descr="Et bilde som inneholder tekst&#10;&#10;Automatisk generert beskrivelse">
            <a:extLst>
              <a:ext uri="{FF2B5EF4-FFF2-40B4-BE49-F238E27FC236}">
                <a16:creationId xmlns:a16="http://schemas.microsoft.com/office/drawing/2014/main" id="{19B49BBA-00AE-FF49-ADF1-94D63D11C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1296" y="739585"/>
            <a:ext cx="3309610" cy="4268779"/>
          </a:xfrm>
          <a:prstGeom prst="rect">
            <a:avLst/>
          </a:prstGeom>
        </p:spPr>
      </p:pic>
      <p:grpSp>
        <p:nvGrpSpPr>
          <p:cNvPr id="16" name="Gruppe 15">
            <a:extLst>
              <a:ext uri="{FF2B5EF4-FFF2-40B4-BE49-F238E27FC236}">
                <a16:creationId xmlns:a16="http://schemas.microsoft.com/office/drawing/2014/main" id="{03F3CB23-51C0-8641-965B-5C8949BD416B}"/>
              </a:ext>
            </a:extLst>
          </p:cNvPr>
          <p:cNvGrpSpPr/>
          <p:nvPr/>
        </p:nvGrpSpPr>
        <p:grpSpPr>
          <a:xfrm>
            <a:off x="439838" y="2260681"/>
            <a:ext cx="1954654" cy="481145"/>
            <a:chOff x="439838" y="2260681"/>
            <a:chExt cx="1954654" cy="481145"/>
          </a:xfrm>
        </p:grpSpPr>
        <p:sp>
          <p:nvSpPr>
            <p:cNvPr id="10" name="Ellipse 9">
              <a:extLst>
                <a:ext uri="{FF2B5EF4-FFF2-40B4-BE49-F238E27FC236}">
                  <a16:creationId xmlns:a16="http://schemas.microsoft.com/office/drawing/2014/main" id="{BBD87E5F-6BFF-FC41-BD4C-792E70AD7F30}"/>
                </a:ext>
              </a:extLst>
            </p:cNvPr>
            <p:cNvSpPr/>
            <p:nvPr/>
          </p:nvSpPr>
          <p:spPr>
            <a:xfrm>
              <a:off x="2156892" y="2260681"/>
              <a:ext cx="237600" cy="244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Bildeforklaring formet som et rektangel 10">
              <a:extLst>
                <a:ext uri="{FF2B5EF4-FFF2-40B4-BE49-F238E27FC236}">
                  <a16:creationId xmlns:a16="http://schemas.microsoft.com/office/drawing/2014/main" id="{787FE0C9-FB91-9344-B916-A2C618BAFC5C}"/>
                </a:ext>
              </a:extLst>
            </p:cNvPr>
            <p:cNvSpPr/>
            <p:nvPr/>
          </p:nvSpPr>
          <p:spPr>
            <a:xfrm>
              <a:off x="439838" y="2395959"/>
              <a:ext cx="960699" cy="345867"/>
            </a:xfrm>
            <a:prstGeom prst="wedgeRectCallout">
              <a:avLst>
                <a:gd name="adj1" fmla="val 138204"/>
                <a:gd name="adj2" fmla="val -512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err="1">
                  <a:ln>
                    <a:noFill/>
                  </a:ln>
                  <a:solidFill>
                    <a:srgbClr val="2B2929"/>
                  </a:solidFill>
                  <a:effectLst/>
                  <a:uLnTx/>
                  <a:uFillTx/>
                  <a:latin typeface="Arial" panose="020B0604020202020204"/>
                  <a:ea typeface="+mn-ea"/>
                  <a:cs typeface="+mn-cs"/>
                </a:rPr>
                <a:t>DataBridge</a:t>
              </a:r>
              <a:endParaRPr kumimoji="0" lang="nb-NO" sz="1000" b="0" i="0" u="none" strike="noStrike" kern="1200" cap="none" spc="0" normalizeH="0" baseline="0" noProof="0">
                <a:ln>
                  <a:noFill/>
                </a:ln>
                <a:solidFill>
                  <a:srgbClr val="2B292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2B2929"/>
                  </a:solidFill>
                  <a:effectLst/>
                  <a:uLnTx/>
                  <a:uFillTx/>
                  <a:latin typeface="Arial" panose="020B0604020202020204"/>
                  <a:ea typeface="+mn-ea"/>
                  <a:cs typeface="+mn-cs"/>
                </a:rPr>
                <a:t>4,6%</a:t>
              </a:r>
            </a:p>
          </p:txBody>
        </p:sp>
      </p:grpSp>
      <p:sp>
        <p:nvSpPr>
          <p:cNvPr id="12" name="Ellipse 11">
            <a:extLst>
              <a:ext uri="{FF2B5EF4-FFF2-40B4-BE49-F238E27FC236}">
                <a16:creationId xmlns:a16="http://schemas.microsoft.com/office/drawing/2014/main" id="{CD05E576-2D0A-4446-B255-4BC55375D518}"/>
              </a:ext>
            </a:extLst>
          </p:cNvPr>
          <p:cNvSpPr/>
          <p:nvPr/>
        </p:nvSpPr>
        <p:spPr>
          <a:xfrm>
            <a:off x="1462305" y="4339209"/>
            <a:ext cx="1220400" cy="1220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FFFFFF"/>
                </a:solidFill>
                <a:effectLst/>
                <a:uLnTx/>
                <a:uFillTx/>
                <a:latin typeface="Arial" panose="020B0604020202020204"/>
                <a:ea typeface="+mn-ea"/>
                <a:cs typeface="+mn-cs"/>
              </a:rPr>
              <a:t>Development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FFFFFF"/>
                </a:solidFill>
                <a:effectLst/>
                <a:uLnTx/>
                <a:uFillTx/>
                <a:latin typeface="Arial" panose="020B0604020202020204"/>
                <a:ea typeface="+mn-ea"/>
                <a:cs typeface="+mn-cs"/>
              </a:rPr>
              <a:t>23,2%</a:t>
            </a:r>
          </a:p>
        </p:txBody>
      </p:sp>
      <p:pic>
        <p:nvPicPr>
          <p:cNvPr id="14" name="Bilde 13">
            <a:extLst>
              <a:ext uri="{FF2B5EF4-FFF2-40B4-BE49-F238E27FC236}">
                <a16:creationId xmlns:a16="http://schemas.microsoft.com/office/drawing/2014/main" id="{86C612C1-9114-5842-9B93-98E642778EAD}"/>
              </a:ext>
            </a:extLst>
          </p:cNvPr>
          <p:cNvPicPr>
            <a:picLocks noChangeAspect="1"/>
          </p:cNvPicPr>
          <p:nvPr/>
        </p:nvPicPr>
        <p:blipFill>
          <a:blip r:embed="rId4"/>
          <a:stretch>
            <a:fillRect/>
          </a:stretch>
        </p:blipFill>
        <p:spPr>
          <a:xfrm>
            <a:off x="8544021" y="3082491"/>
            <a:ext cx="3025508" cy="3012774"/>
          </a:xfrm>
          <a:prstGeom prst="rect">
            <a:avLst/>
          </a:prstGeom>
        </p:spPr>
      </p:pic>
      <p:sp>
        <p:nvSpPr>
          <p:cNvPr id="15" name="Ellipse 14">
            <a:extLst>
              <a:ext uri="{FF2B5EF4-FFF2-40B4-BE49-F238E27FC236}">
                <a16:creationId xmlns:a16="http://schemas.microsoft.com/office/drawing/2014/main" id="{1198130B-8545-7343-9497-5C17E70C2D5E}"/>
              </a:ext>
            </a:extLst>
          </p:cNvPr>
          <p:cNvSpPr/>
          <p:nvPr/>
        </p:nvSpPr>
        <p:spPr>
          <a:xfrm>
            <a:off x="1509834" y="2804903"/>
            <a:ext cx="1418400" cy="1418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err="1">
                <a:ln>
                  <a:noFill/>
                </a:ln>
                <a:solidFill>
                  <a:srgbClr val="FFFFFF"/>
                </a:solidFill>
                <a:effectLst/>
                <a:uLnTx/>
                <a:uFillTx/>
                <a:latin typeface="Arial" panose="020B0604020202020204"/>
                <a:ea typeface="+mn-ea"/>
                <a:cs typeface="+mn-cs"/>
              </a:rPr>
              <a:t>App</a:t>
            </a:r>
            <a:r>
              <a:rPr kumimoji="0" lang="nb-NO" sz="1100" b="0" i="0" u="none" strike="noStrike" kern="1200" cap="none" spc="0" normalizeH="0" baseline="0" noProof="0">
                <a:ln>
                  <a:noFill/>
                </a:ln>
                <a:solidFill>
                  <a:srgbClr val="FFFFFF"/>
                </a:solidFill>
                <a:effectLst/>
                <a:uLnTx/>
                <a:uFillTx/>
                <a:latin typeface="Arial" panose="020B0604020202020204"/>
                <a:ea typeface="+mn-ea"/>
                <a:cs typeface="+mn-cs"/>
              </a:rPr>
              <a:t> Store </a:t>
            </a:r>
            <a:r>
              <a:rPr kumimoji="0" lang="nb-NO" sz="1100" b="0" i="0" u="none" strike="noStrike" kern="1200" cap="none" spc="0" normalizeH="0" baseline="0" noProof="0" err="1">
                <a:ln>
                  <a:noFill/>
                </a:ln>
                <a:solidFill>
                  <a:srgbClr val="FFFFFF"/>
                </a:solidFill>
                <a:effectLst/>
                <a:uLnTx/>
                <a:uFillTx/>
                <a:latin typeface="Arial" panose="020B0604020202020204"/>
                <a:ea typeface="+mn-ea"/>
                <a:cs typeface="+mn-cs"/>
              </a:rPr>
              <a:t>products</a:t>
            </a:r>
            <a:endParaRPr kumimoji="0" lang="nb-NO" sz="11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FFFFFF"/>
                </a:solidFill>
                <a:effectLst/>
                <a:uLnTx/>
                <a:uFillTx/>
                <a:latin typeface="Arial" panose="020B0604020202020204"/>
                <a:ea typeface="+mn-ea"/>
                <a:cs typeface="+mn-cs"/>
              </a:rPr>
              <a:t>27%</a:t>
            </a:r>
          </a:p>
        </p:txBody>
      </p:sp>
    </p:spTree>
    <p:extLst>
      <p:ext uri="{BB962C8B-B14F-4D97-AF65-F5344CB8AC3E}">
        <p14:creationId xmlns:p14="http://schemas.microsoft.com/office/powerpoint/2010/main" val="25517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5" grpId="0" animBg="1"/>
    </p:bldLst>
  </p:timing>
</p:sld>
</file>

<file path=ppt/theme/theme1.xml><?xml version="1.0" encoding="utf-8"?>
<a:theme xmlns:a="http://schemas.openxmlformats.org/drawingml/2006/main" name="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O New Template" id="{58F78780-03BB-EB4A-A8E2-89F834575532}" vid="{F4687AD8-CC5A-B84C-9D1B-A2B22238F2E0}"/>
    </a:ext>
  </a:extLst>
</a:theme>
</file>

<file path=ppt/theme/theme2.xml><?xml version="1.0" encoding="utf-8"?>
<a:theme xmlns:a="http://schemas.openxmlformats.org/drawingml/2006/main" name="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O New Template" id="{58F78780-03BB-EB4A-A8E2-89F834575532}" vid="{BDD77CA2-2E0A-7A43-ABE4-16B7F3BEDF5F}"/>
    </a:ext>
  </a:extLst>
</a:theme>
</file>

<file path=ppt/theme/theme3.xml><?xml version="1.0" encoding="utf-8"?>
<a:theme xmlns:a="http://schemas.openxmlformats.org/drawingml/2006/main" name="End slides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O New Template" id="{58F78780-03BB-EB4A-A8E2-89F834575532}" vid="{CEF18822-7059-9F47-8A6E-AB231DA3091B}"/>
    </a:ext>
  </a:extLst>
</a:theme>
</file>

<file path=ppt/theme/theme4.xml><?xml version="1.0" encoding="utf-8"?>
<a:theme xmlns:a="http://schemas.openxmlformats.org/drawingml/2006/main" name="1_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D55D2C64548F24AB915C89519EA3FE7" ma:contentTypeVersion="14" ma:contentTypeDescription="Opprett et nytt dokument." ma:contentTypeScope="" ma:versionID="3b1e41dcb5a13f93bf617f0498737cc2">
  <xsd:schema xmlns:xsd="http://www.w3.org/2001/XMLSchema" xmlns:xs="http://www.w3.org/2001/XMLSchema" xmlns:p="http://schemas.microsoft.com/office/2006/metadata/properties" xmlns:ns2="f1a1f531-661f-433a-b5ec-e7d9245dcde3" xmlns:ns3="3b75e6a8-7114-4008-bcfa-64b153f4bae5" targetNamespace="http://schemas.microsoft.com/office/2006/metadata/properties" ma:root="true" ma:fieldsID="3e3dd6a438b66d27a539513cbdaba744" ns2:_="" ns3:_="">
    <xsd:import namespace="f1a1f531-661f-433a-b5ec-e7d9245dcde3"/>
    <xsd:import namespace="3b75e6a8-7114-4008-bcfa-64b153f4b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DateTaken" minOccurs="0"/>
                <xsd:element ref="ns2:_Flow_SignoffStatu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1f531-661f-433a-b5ec-e7d9245dcde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Flow_SignoffStatus" ma:index="17" nillable="true" ma:displayName="Godkjenningsstatus" ma:internalName="_x0024_Resources_x003a_core_x002c_Signoff_Status_x003b_">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75e6a8-7114-4008-bcfa-64b153f4bae5" elementFormDefault="qualified">
    <xsd:import namespace="http://schemas.microsoft.com/office/2006/documentManagement/types"/>
    <xsd:import namespace="http://schemas.microsoft.com/office/infopath/2007/PartnerControls"/>
    <xsd:element name="SharedWithUsers" ma:index="11"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b75e6a8-7114-4008-bcfa-64b153f4bae5">
      <UserInfo>
        <DisplayName>Gisle Jentoft</DisplayName>
        <AccountId>32</AccountId>
        <AccountType/>
      </UserInfo>
    </SharedWithUsers>
    <_Flow_SignoffStatus xmlns="f1a1f531-661f-433a-b5ec-e7d9245dcd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D9CE1-4DF9-4FBB-9F19-94D1FCA7C517}"/>
</file>

<file path=customXml/itemProps2.xml><?xml version="1.0" encoding="utf-8"?>
<ds:datastoreItem xmlns:ds="http://schemas.openxmlformats.org/officeDocument/2006/customXml" ds:itemID="{28CAD630-6FDC-4FE7-B534-3374A30CF721}">
  <ds:schemaRefs>
    <ds:schemaRef ds:uri="http://schemas.openxmlformats.org/package/2006/metadata/core-properties"/>
    <ds:schemaRef ds:uri="http://purl.org/dc/terms/"/>
    <ds:schemaRef ds:uri="http://purl.org/dc/elements/1.1/"/>
    <ds:schemaRef ds:uri="http://purl.org/dc/dcmitype/"/>
    <ds:schemaRef ds:uri="http://schemas.microsoft.com/office/2006/metadata/properties"/>
    <ds:schemaRef ds:uri="http://schemas.microsoft.com/office/infopath/2007/PartnerControls"/>
    <ds:schemaRef ds:uri="902e278e-d886-4bc3-8e70-0a4e301bc17e"/>
    <ds:schemaRef ds:uri="http://schemas.microsoft.com/office/2006/documentManagement/types"/>
    <ds:schemaRef ds:uri="dd452d36-8ede-414b-a4d7-eb9f42ef3c47"/>
    <ds:schemaRef ds:uri="http://www.w3.org/XML/1998/namespace"/>
  </ds:schemaRefs>
</ds:datastoreItem>
</file>

<file path=customXml/itemProps3.xml><?xml version="1.0" encoding="utf-8"?>
<ds:datastoreItem xmlns:ds="http://schemas.openxmlformats.org/officeDocument/2006/customXml" ds:itemID="{3F966740-97A2-4570-9991-C91F1F4D64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Title slides and deviders </Template>
  <TotalTime>0</TotalTime>
  <Words>3462</Words>
  <Application>Microsoft Office PowerPoint</Application>
  <PresentationFormat>Widescreen</PresentationFormat>
  <Paragraphs>653</Paragraphs>
  <Slides>65</Slides>
  <Notes>11</Notes>
  <HiddenSlides>6</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65</vt:i4>
      </vt:variant>
    </vt:vector>
  </HeadingPairs>
  <TitlesOfParts>
    <vt:vector size="75" baseType="lpstr">
      <vt:lpstr>Arial</vt:lpstr>
      <vt:lpstr>Arial Black</vt:lpstr>
      <vt:lpstr>Calibri</vt:lpstr>
      <vt:lpstr>Lato</vt:lpstr>
      <vt:lpstr>Title slides and deviders </vt:lpstr>
      <vt:lpstr>Content slides</vt:lpstr>
      <vt:lpstr>End slides </vt:lpstr>
      <vt:lpstr>1_Content slides</vt:lpstr>
      <vt:lpstr>2_Content slides</vt:lpstr>
      <vt:lpstr>1_Title slides and deviders </vt:lpstr>
      <vt:lpstr>Session 3</vt:lpstr>
      <vt:lpstr>Content</vt:lpstr>
      <vt:lpstr>What we are addressing in this session</vt:lpstr>
      <vt:lpstr>Cloud 9 to Cloud 10</vt:lpstr>
      <vt:lpstr>Pricing changes – current solution</vt:lpstr>
      <vt:lpstr>Pricing rules </vt:lpstr>
      <vt:lpstr>Whitespace &amp; Upsell on SO 10</vt:lpstr>
      <vt:lpstr>White space – User plans</vt:lpstr>
      <vt:lpstr>White space – Add-ons</vt:lpstr>
      <vt:lpstr>Handling upsells</vt:lpstr>
      <vt:lpstr>We will inform..</vt:lpstr>
      <vt:lpstr>Email text – distribution on Sept 27/28</vt:lpstr>
      <vt:lpstr>What it means...</vt:lpstr>
      <vt:lpstr>Offering +20 Sales Premium users</vt:lpstr>
      <vt:lpstr>New discounting process</vt:lpstr>
      <vt:lpstr>Financial Friction</vt:lpstr>
      <vt:lpstr>Increase the migration factor!</vt:lpstr>
      <vt:lpstr>How can we use SuperOffice 10 to move our BUY &amp; ONSITE customers in the right direction?</vt:lpstr>
      <vt:lpstr>4 scenarios</vt:lpstr>
      <vt:lpstr>BUY SuperOffice 8: Stay, Migrate or Upgrade?</vt:lpstr>
      <vt:lpstr>Why is staying on BUY so negative?</vt:lpstr>
      <vt:lpstr>Migrate or Upgrade?</vt:lpstr>
      <vt:lpstr>Migrate to Cloud</vt:lpstr>
      <vt:lpstr>Let’s just quickly remind ourselves of how strong our Cloud offering is.. </vt:lpstr>
      <vt:lpstr>SuperOffice Migration Offering</vt:lpstr>
      <vt:lpstr>Cloud Benefits</vt:lpstr>
      <vt:lpstr>Not quite – these products are Cloud Only:</vt:lpstr>
      <vt:lpstr>So what is holding our customers back?  Cloud Readiness Survey (June 2021)</vt:lpstr>
      <vt:lpstr>BUY customers can also upgrade to  SuperOffice 10 Onsite Subscription</vt:lpstr>
      <vt:lpstr>Onsite customers  upgrading to SuperOffice 10</vt:lpstr>
      <vt:lpstr>The Relase Plan</vt:lpstr>
      <vt:lpstr>Release Plan</vt:lpstr>
      <vt:lpstr>Tools we use in the dialogue with customers</vt:lpstr>
      <vt:lpstr>Upgrading from 9 to 10</vt:lpstr>
      <vt:lpstr>New free licenses introduced</vt:lpstr>
      <vt:lpstr>9.x to 10.x migration rules</vt:lpstr>
      <vt:lpstr>Basic guidelines</vt:lpstr>
      <vt:lpstr>Let´s have a test …</vt:lpstr>
      <vt:lpstr>Scenario 1</vt:lpstr>
      <vt:lpstr>Scenario 2</vt:lpstr>
      <vt:lpstr>Scenario 3</vt:lpstr>
      <vt:lpstr>Scenario 4</vt:lpstr>
      <vt:lpstr>Scenario 5</vt:lpstr>
      <vt:lpstr>So far, so good ?</vt:lpstr>
      <vt:lpstr>Scenario 6</vt:lpstr>
      <vt:lpstr>Scenario 7</vt:lpstr>
      <vt:lpstr>Scenario 8</vt:lpstr>
      <vt:lpstr>Well done !</vt:lpstr>
      <vt:lpstr>Module / Add-ons Migration Rules</vt:lpstr>
      <vt:lpstr>Modules</vt:lpstr>
      <vt:lpstr>Scenario 9</vt:lpstr>
      <vt:lpstr>Scenario 10</vt:lpstr>
      <vt:lpstr>What about 8 Buy customers?</vt:lpstr>
      <vt:lpstr>Scenario 10</vt:lpstr>
      <vt:lpstr>Scenario 11</vt:lpstr>
      <vt:lpstr>Scenario 12</vt:lpstr>
      <vt:lpstr>Scenario 14</vt:lpstr>
      <vt:lpstr>Awesome!</vt:lpstr>
      <vt:lpstr>Migration Rules Graduation – Congratulations!</vt:lpstr>
      <vt:lpstr>Do we have any tools to assist partners?</vt:lpstr>
      <vt:lpstr>Partner license guiding service</vt:lpstr>
      <vt:lpstr>Product Configurator for partners - excel tool</vt:lpstr>
      <vt:lpstr>Migration Calculator - excel tool</vt:lpstr>
      <vt:lpstr>Migration Calculator - excel tool</vt:lpstr>
      <vt:lpstr>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10 onboarding program</dc:title>
  <dc:creator>Gisle Jentoft</dc:creator>
  <cp:lastModifiedBy>Cathrine Mula Davis</cp:lastModifiedBy>
  <cp:revision>1</cp:revision>
  <dcterms:created xsi:type="dcterms:W3CDTF">2021-06-28T08:39:56Z</dcterms:created>
  <dcterms:modified xsi:type="dcterms:W3CDTF">2021-09-28T09:39:12Z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0x0101007D55D2C64548F24AB915C89519EA3FE7</vt:lpwstr>
  </property>
  <property fmtid="{D5CDD505-2E9C-101B-9397-08002B2CF9AE}" pid="3" name="Order">
    <vt:r8>220800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