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4" r:id="rId5"/>
    <p:sldMasterId id="2147483690" r:id="rId6"/>
    <p:sldMasterId id="2147483725" r:id="rId7"/>
    <p:sldMasterId id="2147483757" r:id="rId8"/>
    <p:sldMasterId id="2147483793" r:id="rId9"/>
    <p:sldMasterId id="2147483826" r:id="rId10"/>
  </p:sldMasterIdLst>
  <p:notesMasterIdLst>
    <p:notesMasterId r:id="rId86"/>
  </p:notesMasterIdLst>
  <p:sldIdLst>
    <p:sldId id="1731650724" r:id="rId11"/>
    <p:sldId id="1731651145" r:id="rId12"/>
    <p:sldId id="1731651125" r:id="rId13"/>
    <p:sldId id="1731651128" r:id="rId14"/>
    <p:sldId id="1731651028" r:id="rId15"/>
    <p:sldId id="1731651016" r:id="rId16"/>
    <p:sldId id="1731651131" r:id="rId17"/>
    <p:sldId id="1731651132" r:id="rId18"/>
    <p:sldId id="1731651055" r:id="rId19"/>
    <p:sldId id="256" r:id="rId20"/>
    <p:sldId id="1731651134" r:id="rId21"/>
    <p:sldId id="275" r:id="rId22"/>
    <p:sldId id="300" r:id="rId23"/>
    <p:sldId id="1731651136" r:id="rId24"/>
    <p:sldId id="1731651126" r:id="rId25"/>
    <p:sldId id="291" r:id="rId26"/>
    <p:sldId id="293" r:id="rId27"/>
    <p:sldId id="298" r:id="rId28"/>
    <p:sldId id="1731651142" r:id="rId29"/>
    <p:sldId id="1731651138" r:id="rId30"/>
    <p:sldId id="1731651140" r:id="rId31"/>
    <p:sldId id="1731651083" r:id="rId32"/>
    <p:sldId id="1731651341" r:id="rId33"/>
    <p:sldId id="1731651276" r:id="rId34"/>
    <p:sldId id="1731651277" r:id="rId35"/>
    <p:sldId id="1731651141" r:id="rId36"/>
    <p:sldId id="1731651342" r:id="rId37"/>
    <p:sldId id="267" r:id="rId38"/>
    <p:sldId id="1731651102" r:id="rId39"/>
    <p:sldId id="1731651343" r:id="rId40"/>
    <p:sldId id="257" r:id="rId41"/>
    <p:sldId id="1731651144" r:id="rId42"/>
    <p:sldId id="1731651082" r:id="rId43"/>
    <p:sldId id="258" r:id="rId44"/>
    <p:sldId id="1731651103" r:id="rId45"/>
    <p:sldId id="1731651104" r:id="rId46"/>
    <p:sldId id="1731651151" r:id="rId47"/>
    <p:sldId id="1731650801" r:id="rId48"/>
    <p:sldId id="1731650802" r:id="rId49"/>
    <p:sldId id="1731650804" r:id="rId50"/>
    <p:sldId id="1731651146" r:id="rId51"/>
    <p:sldId id="1731651105" r:id="rId52"/>
    <p:sldId id="1731651079" r:id="rId53"/>
    <p:sldId id="1731651106" r:id="rId54"/>
    <p:sldId id="1731651107" r:id="rId55"/>
    <p:sldId id="1731651152" r:id="rId56"/>
    <p:sldId id="1731651109" r:id="rId57"/>
    <p:sldId id="1731651081" r:id="rId58"/>
    <p:sldId id="1731651110" r:id="rId59"/>
    <p:sldId id="1731651111" r:id="rId60"/>
    <p:sldId id="1731651135" r:id="rId61"/>
    <p:sldId id="1731651113" r:id="rId62"/>
    <p:sldId id="1731651085" r:id="rId63"/>
    <p:sldId id="1731651130" r:id="rId64"/>
    <p:sldId id="1731651344" r:id="rId65"/>
    <p:sldId id="1731651147" r:id="rId66"/>
    <p:sldId id="1731651117" r:id="rId67"/>
    <p:sldId id="1731651089" r:id="rId68"/>
    <p:sldId id="1731651118" r:id="rId69"/>
    <p:sldId id="1731651119" r:id="rId70"/>
    <p:sldId id="1731651148" r:id="rId71"/>
    <p:sldId id="1731651121" r:id="rId72"/>
    <p:sldId id="1731651093" r:id="rId73"/>
    <p:sldId id="1731651122" r:id="rId74"/>
    <p:sldId id="1731651123" r:id="rId75"/>
    <p:sldId id="1731651149" r:id="rId76"/>
    <p:sldId id="1731651345" r:id="rId77"/>
    <p:sldId id="1731651097" r:id="rId78"/>
    <p:sldId id="1731651346" r:id="rId79"/>
    <p:sldId id="1731651127" r:id="rId80"/>
    <p:sldId id="1731651150" r:id="rId81"/>
    <p:sldId id="1731651129" r:id="rId82"/>
    <p:sldId id="1731651347" r:id="rId83"/>
    <p:sldId id="1731651348" r:id="rId84"/>
    <p:sldId id="1731651143" r:id="rId85"/>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C3477D-6E02-470D-A04C-AE88A9F063CC}">
          <p14:sldIdLst>
            <p14:sldId id="1731650724"/>
            <p14:sldId id="1731651145"/>
            <p14:sldId id="1731651125"/>
          </p14:sldIdLst>
        </p14:section>
        <p14:section name="ICP" id="{5F37B319-A4D5-4216-9BC8-C530ACFF7116}">
          <p14:sldIdLst>
            <p14:sldId id="1731651128"/>
            <p14:sldId id="1731651028"/>
            <p14:sldId id="1731651016"/>
          </p14:sldIdLst>
        </p14:section>
        <p14:section name="Buyer personas" id="{6C183EA9-7AB9-43BB-A17D-C90DB60DF212}">
          <p14:sldIdLst>
            <p14:sldId id="1731651131"/>
            <p14:sldId id="1731651132"/>
            <p14:sldId id="1731651055"/>
          </p14:sldIdLst>
        </p14:section>
        <p14:section name="Positioning" id="{42986112-7217-40E4-8425-F39204681AA1}">
          <p14:sldIdLst>
            <p14:sldId id="256"/>
            <p14:sldId id="1731651134"/>
            <p14:sldId id="275"/>
            <p14:sldId id="300"/>
            <p14:sldId id="1731651136"/>
            <p14:sldId id="1731651126"/>
            <p14:sldId id="291"/>
            <p14:sldId id="293"/>
            <p14:sldId id="298"/>
            <p14:sldId id="1731651142"/>
          </p14:sldIdLst>
        </p14:section>
        <p14:section name="Materials" id="{342C13A4-E209-42EC-946E-18B7F2BF2BB0}">
          <p14:sldIdLst>
            <p14:sldId id="1731651138"/>
            <p14:sldId id="1731651140"/>
            <p14:sldId id="1731651083"/>
            <p14:sldId id="1731651341"/>
            <p14:sldId id="1731651276"/>
            <p14:sldId id="1731651277"/>
            <p14:sldId id="1731651141"/>
            <p14:sldId id="1731651342"/>
            <p14:sldId id="267"/>
          </p14:sldIdLst>
        </p14:section>
        <p14:section name="Use cases" id="{1B297099-7632-48FB-AEB9-EEA961A2CAE2}">
          <p14:sldIdLst>
            <p14:sldId id="1731651102"/>
            <p14:sldId id="1731651343"/>
            <p14:sldId id="257"/>
            <p14:sldId id="1731651144"/>
            <p14:sldId id="1731651082"/>
            <p14:sldId id="258"/>
            <p14:sldId id="1731651103"/>
            <p14:sldId id="1731651104"/>
            <p14:sldId id="1731651151"/>
            <p14:sldId id="1731650801"/>
            <p14:sldId id="1731650802"/>
            <p14:sldId id="1731650804"/>
            <p14:sldId id="1731651146"/>
            <p14:sldId id="1731651105"/>
            <p14:sldId id="1731651079"/>
            <p14:sldId id="1731651106"/>
            <p14:sldId id="1731651107"/>
            <p14:sldId id="1731651152"/>
            <p14:sldId id="1731651109"/>
            <p14:sldId id="1731651081"/>
            <p14:sldId id="1731651110"/>
            <p14:sldId id="1731651111"/>
            <p14:sldId id="1731651135"/>
            <p14:sldId id="1731651113"/>
            <p14:sldId id="1731651085"/>
            <p14:sldId id="1731651130"/>
            <p14:sldId id="1731651344"/>
            <p14:sldId id="1731651147"/>
            <p14:sldId id="1731651117"/>
            <p14:sldId id="1731651089"/>
            <p14:sldId id="1731651118"/>
            <p14:sldId id="1731651119"/>
            <p14:sldId id="1731651148"/>
            <p14:sldId id="1731651121"/>
            <p14:sldId id="1731651093"/>
            <p14:sldId id="1731651122"/>
            <p14:sldId id="1731651123"/>
            <p14:sldId id="1731651149"/>
            <p14:sldId id="1731651345"/>
            <p14:sldId id="1731651097"/>
            <p14:sldId id="1731651346"/>
            <p14:sldId id="1731651127"/>
            <p14:sldId id="1731651150"/>
            <p14:sldId id="1731651129"/>
          </p14:sldIdLst>
        </p14:section>
        <p14:section name="Summary" id="{CDEB9C49-4800-409D-A06E-C0EC8FB8AC96}">
          <p14:sldIdLst>
            <p14:sldId id="1731651347"/>
            <p14:sldId id="1731651348"/>
            <p14:sldId id="173165114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und" initials="JL" lastIdx="1" clrIdx="0">
    <p:extLst>
      <p:ext uri="{19B8F6BF-5375-455C-9EA6-DF929625EA0E}">
        <p15:presenceInfo xmlns:p15="http://schemas.microsoft.com/office/powerpoint/2012/main" userId="S::jennifer@superoffice.com::eab7face-77b9-43f6-b04a-ad2d83539f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E58"/>
    <a:srgbClr val="A7D4DE"/>
    <a:srgbClr val="D4450D"/>
    <a:srgbClr val="31B494"/>
    <a:srgbClr val="EF754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ADEBC-CC01-64F7-555A-ACD1A8C256E4}" v="30" dt="2021-09-21T09:44:46.585"/>
    <p1510:client id="{95575C19-5C71-422C-9906-7DBCD7711EAA}" v="1" dt="2021-09-17T08:58:58.1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50867" autoAdjust="0"/>
  </p:normalViewPr>
  <p:slideViewPr>
    <p:cSldViewPr snapToGrid="0">
      <p:cViewPr varScale="1">
        <p:scale>
          <a:sx n="82" d="100"/>
          <a:sy n="82" d="100"/>
        </p:scale>
        <p:origin x="5526" y="96"/>
      </p:cViewPr>
      <p:guideLst/>
    </p:cSldViewPr>
  </p:slideViewPr>
  <p:notesTextViewPr>
    <p:cViewPr>
      <p:scale>
        <a:sx n="1" d="1"/>
        <a:sy n="1" d="1"/>
      </p:scale>
      <p:origin x="0" y="0"/>
    </p:cViewPr>
  </p:notesTextViewPr>
  <p:sorterViewPr>
    <p:cViewPr varScale="1">
      <p:scale>
        <a:sx n="100" d="100"/>
        <a:sy n="100" d="100"/>
      </p:scale>
      <p:origin x="0" y="-55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viewProps" Target="viewProp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commentAuthors" Target="commentAuthor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1C29A8-112B-4C2A-9B87-10D39E6494DA}" type="doc">
      <dgm:prSet loTypeId="urn:microsoft.com/office/officeart/2005/8/layout/pyramid3" loCatId="pyramid" qsTypeId="urn:microsoft.com/office/officeart/2005/8/quickstyle/simple5" qsCatId="simple" csTypeId="urn:microsoft.com/office/officeart/2005/8/colors/accent1_2" csCatId="accent1" phldr="1"/>
      <dgm:spPr/>
    </dgm:pt>
    <dgm:pt modelId="{425905B3-9A16-47B8-8C55-04A173A2884F}">
      <dgm:prSet phldrT="[Text]" custT="1"/>
      <dgm:spPr/>
      <dgm:t>
        <a:bodyPr/>
        <a:lstStyle/>
        <a:p>
          <a:r>
            <a:rPr lang="en-US" sz="1600">
              <a:solidFill>
                <a:schemeClr val="bg1"/>
              </a:solidFill>
            </a:rPr>
            <a:t>Target audience </a:t>
          </a:r>
        </a:p>
      </dgm:t>
    </dgm:pt>
    <dgm:pt modelId="{D2014B41-5A3E-4645-B0A9-8BBA21CF8EED}" type="parTrans" cxnId="{ECC34BE1-AAFE-4966-A1E1-1262C7F0A10A}">
      <dgm:prSet/>
      <dgm:spPr/>
      <dgm:t>
        <a:bodyPr/>
        <a:lstStyle/>
        <a:p>
          <a:endParaRPr lang="en-US"/>
        </a:p>
      </dgm:t>
    </dgm:pt>
    <dgm:pt modelId="{5288DBA2-76BC-4BE6-ACDA-2977D8560B9B}" type="sibTrans" cxnId="{ECC34BE1-AAFE-4966-A1E1-1262C7F0A10A}">
      <dgm:prSet/>
      <dgm:spPr/>
      <dgm:t>
        <a:bodyPr/>
        <a:lstStyle/>
        <a:p>
          <a:endParaRPr lang="en-US"/>
        </a:p>
      </dgm:t>
    </dgm:pt>
    <dgm:pt modelId="{A5F34E6D-F7FE-470E-B356-62104E96E471}">
      <dgm:prSet phldrT="[Text]" custT="1"/>
      <dgm:spPr/>
      <dgm:t>
        <a:bodyPr/>
        <a:lstStyle/>
        <a:p>
          <a:r>
            <a:rPr lang="en-US" sz="1600">
              <a:solidFill>
                <a:schemeClr val="bg1"/>
              </a:solidFill>
            </a:rPr>
            <a:t>Potential Customers</a:t>
          </a:r>
        </a:p>
      </dgm:t>
    </dgm:pt>
    <dgm:pt modelId="{87F3FE90-F2A9-401B-8BB1-D6665D55A8D9}" type="parTrans" cxnId="{15B5F17B-A120-4F1F-B58C-67926443CA67}">
      <dgm:prSet/>
      <dgm:spPr/>
      <dgm:t>
        <a:bodyPr/>
        <a:lstStyle/>
        <a:p>
          <a:endParaRPr lang="en-US"/>
        </a:p>
      </dgm:t>
    </dgm:pt>
    <dgm:pt modelId="{40BEBF78-D29D-4FB7-8DA6-2A326582A92C}" type="sibTrans" cxnId="{15B5F17B-A120-4F1F-B58C-67926443CA67}">
      <dgm:prSet/>
      <dgm:spPr/>
      <dgm:t>
        <a:bodyPr/>
        <a:lstStyle/>
        <a:p>
          <a:endParaRPr lang="en-US"/>
        </a:p>
      </dgm:t>
    </dgm:pt>
    <dgm:pt modelId="{9129E8DD-B2B6-4664-A296-1825598542BB}">
      <dgm:prSet phldrT="[Text]" custT="1"/>
      <dgm:spPr/>
      <dgm:t>
        <a:bodyPr/>
        <a:lstStyle/>
        <a:p>
          <a:r>
            <a:rPr lang="en-US" sz="1600">
              <a:solidFill>
                <a:schemeClr val="bg1"/>
              </a:solidFill>
            </a:rPr>
            <a:t>Ideal Customer (ICP)</a:t>
          </a:r>
        </a:p>
      </dgm:t>
    </dgm:pt>
    <dgm:pt modelId="{AFA8801A-ACC7-4B66-B149-F0CF13617775}" type="parTrans" cxnId="{BE93D3B4-78B9-480F-AAEA-654F6CE857AF}">
      <dgm:prSet/>
      <dgm:spPr/>
      <dgm:t>
        <a:bodyPr/>
        <a:lstStyle/>
        <a:p>
          <a:endParaRPr lang="en-US"/>
        </a:p>
      </dgm:t>
    </dgm:pt>
    <dgm:pt modelId="{46732143-AE08-4094-B5AC-7245552127D4}" type="sibTrans" cxnId="{BE93D3B4-78B9-480F-AAEA-654F6CE857AF}">
      <dgm:prSet/>
      <dgm:spPr/>
      <dgm:t>
        <a:bodyPr/>
        <a:lstStyle/>
        <a:p>
          <a:endParaRPr lang="en-US"/>
        </a:p>
      </dgm:t>
    </dgm:pt>
    <dgm:pt modelId="{007AD60A-93CD-42DF-97ED-3AF9F0E758C1}">
      <dgm:prSet phldrT="[Text]" custT="1"/>
      <dgm:spPr/>
      <dgm:t>
        <a:bodyPr/>
        <a:lstStyle/>
        <a:p>
          <a:r>
            <a:rPr lang="en-US" sz="1400"/>
            <a:t>Those with pains we solve</a:t>
          </a:r>
        </a:p>
      </dgm:t>
    </dgm:pt>
    <dgm:pt modelId="{3C438831-48A1-42A1-BFF3-631F3F3858B6}" type="parTrans" cxnId="{D991FC2A-E14F-474A-9959-0995AD8A22EE}">
      <dgm:prSet/>
      <dgm:spPr/>
      <dgm:t>
        <a:bodyPr/>
        <a:lstStyle/>
        <a:p>
          <a:endParaRPr lang="en-US"/>
        </a:p>
      </dgm:t>
    </dgm:pt>
    <dgm:pt modelId="{8A7420ED-9712-4F9F-9689-BB123524D722}" type="sibTrans" cxnId="{D991FC2A-E14F-474A-9959-0995AD8A22EE}">
      <dgm:prSet/>
      <dgm:spPr/>
      <dgm:t>
        <a:bodyPr/>
        <a:lstStyle/>
        <a:p>
          <a:endParaRPr lang="en-US"/>
        </a:p>
      </dgm:t>
    </dgm:pt>
    <dgm:pt modelId="{C9F13AAB-179F-4FD3-BCD0-21EFEF773917}">
      <dgm:prSet phldrT="[Text]" custT="1"/>
      <dgm:spPr/>
      <dgm:t>
        <a:bodyPr/>
        <a:lstStyle/>
        <a:p>
          <a:r>
            <a:rPr lang="en-US" sz="1400"/>
            <a:t>Those who have </a:t>
          </a:r>
          <a:r>
            <a:rPr lang="en-US" sz="1400" b="1"/>
            <a:t>pain + a good fit </a:t>
          </a:r>
          <a:br>
            <a:rPr lang="en-US" sz="1400"/>
          </a:br>
          <a:r>
            <a:rPr lang="en-US" sz="1200"/>
            <a:t>(i.e., have a budget, 20-250 employees, location, industry sectors, serious about CRM) </a:t>
          </a:r>
          <a:endParaRPr lang="en-US" sz="1400"/>
        </a:p>
      </dgm:t>
    </dgm:pt>
    <dgm:pt modelId="{DDE0FDCB-DC92-40E8-9504-08A46AE740C0}" type="parTrans" cxnId="{4FFA4E5F-CDB5-4258-9232-695AE5F8F89D}">
      <dgm:prSet/>
      <dgm:spPr/>
      <dgm:t>
        <a:bodyPr/>
        <a:lstStyle/>
        <a:p>
          <a:endParaRPr lang="en-US"/>
        </a:p>
      </dgm:t>
    </dgm:pt>
    <dgm:pt modelId="{E5154D7E-914B-4E44-8D40-D71B702DAFBD}" type="sibTrans" cxnId="{4FFA4E5F-CDB5-4258-9232-695AE5F8F89D}">
      <dgm:prSet/>
      <dgm:spPr/>
      <dgm:t>
        <a:bodyPr/>
        <a:lstStyle/>
        <a:p>
          <a:endParaRPr lang="en-US"/>
        </a:p>
      </dgm:t>
    </dgm:pt>
    <dgm:pt modelId="{CC4687FE-2A45-4D32-B970-AE129F466FD0}">
      <dgm:prSet phldrT="[Text]" custT="1"/>
      <dgm:spPr/>
      <dgm:t>
        <a:bodyPr/>
        <a:lstStyle/>
        <a:p>
          <a:r>
            <a:rPr lang="en-US" sz="1400"/>
            <a:t>Those with </a:t>
          </a:r>
          <a:r>
            <a:rPr lang="en-US" sz="1400" b="1"/>
            <a:t>pain, fit  </a:t>
          </a:r>
          <a:r>
            <a:rPr lang="en-US" sz="1400" b="0"/>
            <a:t>and who are </a:t>
          </a:r>
          <a:r>
            <a:rPr lang="en-US" sz="1400" b="1"/>
            <a:t>willing to enter into a dialogue</a:t>
          </a:r>
          <a:r>
            <a:rPr lang="en-US" sz="1400" b="0"/>
            <a:t> to discuss a solution</a:t>
          </a:r>
          <a:endParaRPr lang="en-US" sz="1400"/>
        </a:p>
      </dgm:t>
    </dgm:pt>
    <dgm:pt modelId="{D9F9E132-CD52-466B-A335-B814B02F39BE}" type="parTrans" cxnId="{D2E91D34-ECB7-4487-ABA7-FDB661A42BC0}">
      <dgm:prSet/>
      <dgm:spPr/>
      <dgm:t>
        <a:bodyPr/>
        <a:lstStyle/>
        <a:p>
          <a:endParaRPr lang="en-US"/>
        </a:p>
      </dgm:t>
    </dgm:pt>
    <dgm:pt modelId="{09089C3C-EA79-4D87-9A85-8323ABB2479C}" type="sibTrans" cxnId="{D2E91D34-ECB7-4487-ABA7-FDB661A42BC0}">
      <dgm:prSet/>
      <dgm:spPr/>
      <dgm:t>
        <a:bodyPr/>
        <a:lstStyle/>
        <a:p>
          <a:endParaRPr lang="en-US"/>
        </a:p>
      </dgm:t>
    </dgm:pt>
    <dgm:pt modelId="{6506C507-492F-4BE8-9F3A-D964C410728D}">
      <dgm:prSet phldrT="[Text]" custT="1"/>
      <dgm:spPr/>
      <dgm:t>
        <a:bodyPr anchor="t"/>
        <a:lstStyle/>
        <a:p>
          <a:pPr>
            <a:spcBef>
              <a:spcPts val="1200"/>
            </a:spcBef>
          </a:pPr>
          <a:r>
            <a:rPr lang="en-US" sz="1600">
              <a:solidFill>
                <a:schemeClr val="bg1"/>
              </a:solidFill>
            </a:rPr>
            <a:t>Personas                                                       </a:t>
          </a:r>
        </a:p>
      </dgm:t>
    </dgm:pt>
    <dgm:pt modelId="{33B86999-25B3-4C94-87E5-73C754950274}" type="parTrans" cxnId="{2D69F248-CBF5-42FA-A792-8783D6C655B2}">
      <dgm:prSet/>
      <dgm:spPr/>
      <dgm:t>
        <a:bodyPr/>
        <a:lstStyle/>
        <a:p>
          <a:endParaRPr lang="en-US"/>
        </a:p>
      </dgm:t>
    </dgm:pt>
    <dgm:pt modelId="{5CC07E06-8A22-49B1-ADAF-FC56E547F979}" type="sibTrans" cxnId="{2D69F248-CBF5-42FA-A792-8783D6C655B2}">
      <dgm:prSet/>
      <dgm:spPr/>
      <dgm:t>
        <a:bodyPr/>
        <a:lstStyle/>
        <a:p>
          <a:endParaRPr lang="en-US"/>
        </a:p>
      </dgm:t>
    </dgm:pt>
    <dgm:pt modelId="{85227F1B-3893-4B43-9ED0-63B5B106AE45}">
      <dgm:prSet phldrT="[Text]" custT="1"/>
      <dgm:spPr>
        <a:noFill/>
      </dgm:spPr>
      <dgm:t>
        <a:bodyPr/>
        <a:lstStyle/>
        <a:p>
          <a:r>
            <a:rPr lang="en-US" sz="1400">
              <a:solidFill>
                <a:srgbClr val="2B2A2A"/>
              </a:solidFill>
            </a:rPr>
            <a:t>Those ICP with </a:t>
          </a:r>
          <a:r>
            <a:rPr lang="en-US" sz="1400" b="1">
              <a:solidFill>
                <a:srgbClr val="2B2A2A"/>
              </a:solidFill>
            </a:rPr>
            <a:t>match of values</a:t>
          </a:r>
          <a:r>
            <a:rPr lang="en-US" sz="1400">
              <a:solidFill>
                <a:srgbClr val="2B2A2A"/>
              </a:solidFill>
            </a:rPr>
            <a:t>, attitudes and profiles to match ours.  </a:t>
          </a:r>
          <a:br>
            <a:rPr lang="en-US" sz="1400">
              <a:solidFill>
                <a:srgbClr val="2B2A2A"/>
              </a:solidFill>
            </a:rPr>
          </a:br>
          <a:r>
            <a:rPr lang="en-US" sz="1200">
              <a:solidFill>
                <a:srgbClr val="2B2A2A"/>
              </a:solidFill>
            </a:rPr>
            <a:t>E.g., Relationships matters. Customer centric</a:t>
          </a:r>
          <a:r>
            <a:rPr lang="en-US" sz="1400">
              <a:solidFill>
                <a:srgbClr val="2B2A2A"/>
              </a:solidFill>
            </a:rPr>
            <a:t>. </a:t>
          </a:r>
          <a:endParaRPr lang="en-US" sz="1500">
            <a:solidFill>
              <a:srgbClr val="2B2A2A"/>
            </a:solidFill>
          </a:endParaRPr>
        </a:p>
      </dgm:t>
    </dgm:pt>
    <dgm:pt modelId="{C9506C82-A6D2-4664-B053-2FFCDA1D3166}" type="parTrans" cxnId="{C9909C5A-10BD-43BE-8869-2BA426B98EDA}">
      <dgm:prSet/>
      <dgm:spPr/>
      <dgm:t>
        <a:bodyPr/>
        <a:lstStyle/>
        <a:p>
          <a:endParaRPr lang="en-US"/>
        </a:p>
      </dgm:t>
    </dgm:pt>
    <dgm:pt modelId="{F571CEF9-7A78-418F-AB8A-27855BC0CF86}" type="sibTrans" cxnId="{C9909C5A-10BD-43BE-8869-2BA426B98EDA}">
      <dgm:prSet/>
      <dgm:spPr/>
      <dgm:t>
        <a:bodyPr/>
        <a:lstStyle/>
        <a:p>
          <a:endParaRPr lang="en-US"/>
        </a:p>
      </dgm:t>
    </dgm:pt>
    <dgm:pt modelId="{6BB45872-E187-4559-B90B-1A51E1D902E9}" type="pres">
      <dgm:prSet presAssocID="{5A1C29A8-112B-4C2A-9B87-10D39E6494DA}" presName="Name0" presStyleCnt="0">
        <dgm:presLayoutVars>
          <dgm:dir/>
          <dgm:animLvl val="lvl"/>
          <dgm:resizeHandles val="exact"/>
        </dgm:presLayoutVars>
      </dgm:prSet>
      <dgm:spPr/>
    </dgm:pt>
    <dgm:pt modelId="{15FC02A9-5C0E-4EFB-8149-7415DB6888B6}" type="pres">
      <dgm:prSet presAssocID="{425905B3-9A16-47B8-8C55-04A173A2884F}" presName="Name8" presStyleCnt="0"/>
      <dgm:spPr/>
    </dgm:pt>
    <dgm:pt modelId="{9EEA8512-D99C-4BB6-B6F7-3A2487BD058A}" type="pres">
      <dgm:prSet presAssocID="{425905B3-9A16-47B8-8C55-04A173A2884F}" presName="acctBkgd" presStyleLbl="alignAcc1" presStyleIdx="0" presStyleCnt="4"/>
      <dgm:spPr/>
    </dgm:pt>
    <dgm:pt modelId="{D1E8731D-CFC8-4F5C-BA6F-B72977A7FAC0}" type="pres">
      <dgm:prSet presAssocID="{425905B3-9A16-47B8-8C55-04A173A2884F}" presName="acctTx" presStyleLbl="alignAcc1" presStyleIdx="0" presStyleCnt="4">
        <dgm:presLayoutVars>
          <dgm:bulletEnabled val="1"/>
        </dgm:presLayoutVars>
      </dgm:prSet>
      <dgm:spPr/>
    </dgm:pt>
    <dgm:pt modelId="{742FD6F8-E482-4393-A05C-6B918975A856}" type="pres">
      <dgm:prSet presAssocID="{425905B3-9A16-47B8-8C55-04A173A2884F}" presName="level" presStyleLbl="node1" presStyleIdx="0" presStyleCnt="4">
        <dgm:presLayoutVars>
          <dgm:chMax val="1"/>
          <dgm:bulletEnabled val="1"/>
        </dgm:presLayoutVars>
      </dgm:prSet>
      <dgm:spPr/>
    </dgm:pt>
    <dgm:pt modelId="{5D8D5B42-D11C-40C3-9FFB-404BBF125500}" type="pres">
      <dgm:prSet presAssocID="{425905B3-9A16-47B8-8C55-04A173A2884F}" presName="levelTx" presStyleLbl="revTx" presStyleIdx="0" presStyleCnt="0">
        <dgm:presLayoutVars>
          <dgm:chMax val="1"/>
          <dgm:bulletEnabled val="1"/>
        </dgm:presLayoutVars>
      </dgm:prSet>
      <dgm:spPr/>
    </dgm:pt>
    <dgm:pt modelId="{77C348B7-AB74-4D29-9EB5-846E9CD21583}" type="pres">
      <dgm:prSet presAssocID="{A5F34E6D-F7FE-470E-B356-62104E96E471}" presName="Name8" presStyleCnt="0"/>
      <dgm:spPr/>
    </dgm:pt>
    <dgm:pt modelId="{73D78627-EE1F-42BC-B1A3-E0ABEC943C5A}" type="pres">
      <dgm:prSet presAssocID="{A5F34E6D-F7FE-470E-B356-62104E96E471}" presName="acctBkgd" presStyleLbl="alignAcc1" presStyleIdx="1" presStyleCnt="4"/>
      <dgm:spPr/>
    </dgm:pt>
    <dgm:pt modelId="{488BB578-8CF5-4E5F-8FEB-51D41E5CD09C}" type="pres">
      <dgm:prSet presAssocID="{A5F34E6D-F7FE-470E-B356-62104E96E471}" presName="acctTx" presStyleLbl="alignAcc1" presStyleIdx="1" presStyleCnt="4">
        <dgm:presLayoutVars>
          <dgm:bulletEnabled val="1"/>
        </dgm:presLayoutVars>
      </dgm:prSet>
      <dgm:spPr/>
    </dgm:pt>
    <dgm:pt modelId="{3D32AB86-F9EC-421A-91AB-E9B8E3BDEC37}" type="pres">
      <dgm:prSet presAssocID="{A5F34E6D-F7FE-470E-B356-62104E96E471}" presName="level" presStyleLbl="node1" presStyleIdx="1" presStyleCnt="4" custLinFactNeighborX="455" custLinFactNeighborY="-2375">
        <dgm:presLayoutVars>
          <dgm:chMax val="1"/>
          <dgm:bulletEnabled val="1"/>
        </dgm:presLayoutVars>
      </dgm:prSet>
      <dgm:spPr/>
    </dgm:pt>
    <dgm:pt modelId="{A6F538D5-7FAE-4AA4-BDFB-627B30B21812}" type="pres">
      <dgm:prSet presAssocID="{A5F34E6D-F7FE-470E-B356-62104E96E471}" presName="levelTx" presStyleLbl="revTx" presStyleIdx="0" presStyleCnt="0">
        <dgm:presLayoutVars>
          <dgm:chMax val="1"/>
          <dgm:bulletEnabled val="1"/>
        </dgm:presLayoutVars>
      </dgm:prSet>
      <dgm:spPr/>
    </dgm:pt>
    <dgm:pt modelId="{967BB953-6A5C-4F24-A54B-D0CF6ED139D2}" type="pres">
      <dgm:prSet presAssocID="{9129E8DD-B2B6-4664-A296-1825598542BB}" presName="Name8" presStyleCnt="0"/>
      <dgm:spPr/>
    </dgm:pt>
    <dgm:pt modelId="{48050735-3F64-4832-82FF-2A6961D452C6}" type="pres">
      <dgm:prSet presAssocID="{9129E8DD-B2B6-4664-A296-1825598542BB}" presName="acctBkgd" presStyleLbl="alignAcc1" presStyleIdx="2" presStyleCnt="4"/>
      <dgm:spPr/>
    </dgm:pt>
    <dgm:pt modelId="{D86FFF48-A974-4D4C-AA0B-0EF66CB59614}" type="pres">
      <dgm:prSet presAssocID="{9129E8DD-B2B6-4664-A296-1825598542BB}" presName="acctTx" presStyleLbl="alignAcc1" presStyleIdx="2" presStyleCnt="4">
        <dgm:presLayoutVars>
          <dgm:bulletEnabled val="1"/>
        </dgm:presLayoutVars>
      </dgm:prSet>
      <dgm:spPr/>
    </dgm:pt>
    <dgm:pt modelId="{73CB2099-2242-4DD1-B339-66AF5EFC6C2E}" type="pres">
      <dgm:prSet presAssocID="{9129E8DD-B2B6-4664-A296-1825598542BB}" presName="level" presStyleLbl="node1" presStyleIdx="2" presStyleCnt="4">
        <dgm:presLayoutVars>
          <dgm:chMax val="1"/>
          <dgm:bulletEnabled val="1"/>
        </dgm:presLayoutVars>
      </dgm:prSet>
      <dgm:spPr/>
    </dgm:pt>
    <dgm:pt modelId="{4E8726FA-005A-4036-B217-13103E28BFC0}" type="pres">
      <dgm:prSet presAssocID="{9129E8DD-B2B6-4664-A296-1825598542BB}" presName="levelTx" presStyleLbl="revTx" presStyleIdx="0" presStyleCnt="0">
        <dgm:presLayoutVars>
          <dgm:chMax val="1"/>
          <dgm:bulletEnabled val="1"/>
        </dgm:presLayoutVars>
      </dgm:prSet>
      <dgm:spPr/>
    </dgm:pt>
    <dgm:pt modelId="{D5E83708-01FA-4B20-992D-6E07A8257020}" type="pres">
      <dgm:prSet presAssocID="{6506C507-492F-4BE8-9F3A-D964C410728D}" presName="Name8" presStyleCnt="0"/>
      <dgm:spPr/>
    </dgm:pt>
    <dgm:pt modelId="{41D837F1-0D1B-4BE1-9A77-282B8BDC3C1B}" type="pres">
      <dgm:prSet presAssocID="{6506C507-492F-4BE8-9F3A-D964C410728D}" presName="acctBkgd" presStyleLbl="alignAcc1" presStyleIdx="3" presStyleCnt="4"/>
      <dgm:spPr/>
    </dgm:pt>
    <dgm:pt modelId="{6FB59F66-6177-421D-A104-EC77678E9498}" type="pres">
      <dgm:prSet presAssocID="{6506C507-492F-4BE8-9F3A-D964C410728D}" presName="acctTx" presStyleLbl="alignAcc1" presStyleIdx="3" presStyleCnt="4">
        <dgm:presLayoutVars>
          <dgm:bulletEnabled val="1"/>
        </dgm:presLayoutVars>
      </dgm:prSet>
      <dgm:spPr/>
    </dgm:pt>
    <dgm:pt modelId="{AA836FBC-BCCC-42C8-957F-20C82B3733D5}" type="pres">
      <dgm:prSet presAssocID="{6506C507-492F-4BE8-9F3A-D964C410728D}" presName="level" presStyleLbl="node1" presStyleIdx="3" presStyleCnt="4">
        <dgm:presLayoutVars>
          <dgm:chMax val="1"/>
          <dgm:bulletEnabled val="1"/>
        </dgm:presLayoutVars>
      </dgm:prSet>
      <dgm:spPr/>
    </dgm:pt>
    <dgm:pt modelId="{6C481C57-6063-4407-BDE9-AD1A77046D2D}" type="pres">
      <dgm:prSet presAssocID="{6506C507-492F-4BE8-9F3A-D964C410728D}" presName="levelTx" presStyleLbl="revTx" presStyleIdx="0" presStyleCnt="0">
        <dgm:presLayoutVars>
          <dgm:chMax val="1"/>
          <dgm:bulletEnabled val="1"/>
        </dgm:presLayoutVars>
      </dgm:prSet>
      <dgm:spPr/>
    </dgm:pt>
  </dgm:ptLst>
  <dgm:cxnLst>
    <dgm:cxn modelId="{C6C51C2A-F2AD-4260-8A41-2F30BA915726}" type="presOf" srcId="{6506C507-492F-4BE8-9F3A-D964C410728D}" destId="{6C481C57-6063-4407-BDE9-AD1A77046D2D}" srcOrd="1" destOrd="0" presId="urn:microsoft.com/office/officeart/2005/8/layout/pyramid3"/>
    <dgm:cxn modelId="{D991FC2A-E14F-474A-9959-0995AD8A22EE}" srcId="{425905B3-9A16-47B8-8C55-04A173A2884F}" destId="{007AD60A-93CD-42DF-97ED-3AF9F0E758C1}" srcOrd="0" destOrd="0" parTransId="{3C438831-48A1-42A1-BFF3-631F3F3858B6}" sibTransId="{8A7420ED-9712-4F9F-9689-BB123524D722}"/>
    <dgm:cxn modelId="{B3AC7E2E-B8F3-496F-91BB-6703C5D78F91}" type="presOf" srcId="{9129E8DD-B2B6-4664-A296-1825598542BB}" destId="{4E8726FA-005A-4036-B217-13103E28BFC0}" srcOrd="1" destOrd="0" presId="urn:microsoft.com/office/officeart/2005/8/layout/pyramid3"/>
    <dgm:cxn modelId="{A9DC382F-62F5-48C2-A6F1-F3B867802214}" type="presOf" srcId="{A5F34E6D-F7FE-470E-B356-62104E96E471}" destId="{A6F538D5-7FAE-4AA4-BDFB-627B30B21812}" srcOrd="1" destOrd="0" presId="urn:microsoft.com/office/officeart/2005/8/layout/pyramid3"/>
    <dgm:cxn modelId="{D2E91D34-ECB7-4487-ABA7-FDB661A42BC0}" srcId="{9129E8DD-B2B6-4664-A296-1825598542BB}" destId="{CC4687FE-2A45-4D32-B970-AE129F466FD0}" srcOrd="0" destOrd="0" parTransId="{D9F9E132-CD52-466B-A335-B814B02F39BE}" sibTransId="{09089C3C-EA79-4D87-9A85-8323ABB2479C}"/>
    <dgm:cxn modelId="{4FFA4E5F-CDB5-4258-9232-695AE5F8F89D}" srcId="{A5F34E6D-F7FE-470E-B356-62104E96E471}" destId="{C9F13AAB-179F-4FD3-BCD0-21EFEF773917}" srcOrd="0" destOrd="0" parTransId="{DDE0FDCB-DC92-40E8-9504-08A46AE740C0}" sibTransId="{E5154D7E-914B-4E44-8D40-D71B702DAFBD}"/>
    <dgm:cxn modelId="{2D69F248-CBF5-42FA-A792-8783D6C655B2}" srcId="{5A1C29A8-112B-4C2A-9B87-10D39E6494DA}" destId="{6506C507-492F-4BE8-9F3A-D964C410728D}" srcOrd="3" destOrd="0" parTransId="{33B86999-25B3-4C94-87E5-73C754950274}" sibTransId="{5CC07E06-8A22-49B1-ADAF-FC56E547F979}"/>
    <dgm:cxn modelId="{C9909C5A-10BD-43BE-8869-2BA426B98EDA}" srcId="{6506C507-492F-4BE8-9F3A-D964C410728D}" destId="{85227F1B-3893-4B43-9ED0-63B5B106AE45}" srcOrd="0" destOrd="0" parTransId="{C9506C82-A6D2-4664-B053-2FFCDA1D3166}" sibTransId="{F571CEF9-7A78-418F-AB8A-27855BC0CF86}"/>
    <dgm:cxn modelId="{7857A37A-DEE2-4AC8-8F74-A8DCAF297D34}" type="presOf" srcId="{007AD60A-93CD-42DF-97ED-3AF9F0E758C1}" destId="{D1E8731D-CFC8-4F5C-BA6F-B72977A7FAC0}" srcOrd="1" destOrd="0" presId="urn:microsoft.com/office/officeart/2005/8/layout/pyramid3"/>
    <dgm:cxn modelId="{15B5F17B-A120-4F1F-B58C-67926443CA67}" srcId="{5A1C29A8-112B-4C2A-9B87-10D39E6494DA}" destId="{A5F34E6D-F7FE-470E-B356-62104E96E471}" srcOrd="1" destOrd="0" parTransId="{87F3FE90-F2A9-401B-8BB1-D6665D55A8D9}" sibTransId="{40BEBF78-D29D-4FB7-8DA6-2A326582A92C}"/>
    <dgm:cxn modelId="{33632687-E60A-45DB-ACD6-7686CB64E4BA}" type="presOf" srcId="{85227F1B-3893-4B43-9ED0-63B5B106AE45}" destId="{6FB59F66-6177-421D-A104-EC77678E9498}" srcOrd="1" destOrd="0" presId="urn:microsoft.com/office/officeart/2005/8/layout/pyramid3"/>
    <dgm:cxn modelId="{38DCE18C-477D-40A0-990A-7C0CD65F4995}" type="presOf" srcId="{6506C507-492F-4BE8-9F3A-D964C410728D}" destId="{AA836FBC-BCCC-42C8-957F-20C82B3733D5}" srcOrd="0" destOrd="0" presId="urn:microsoft.com/office/officeart/2005/8/layout/pyramid3"/>
    <dgm:cxn modelId="{E9E5C494-42C6-4C20-996E-DD20C4A2A27A}" type="presOf" srcId="{C9F13AAB-179F-4FD3-BCD0-21EFEF773917}" destId="{488BB578-8CF5-4E5F-8FEB-51D41E5CD09C}" srcOrd="1" destOrd="0" presId="urn:microsoft.com/office/officeart/2005/8/layout/pyramid3"/>
    <dgm:cxn modelId="{CE05E0A1-812E-4FDD-B5CA-C614660E8B8C}" type="presOf" srcId="{CC4687FE-2A45-4D32-B970-AE129F466FD0}" destId="{48050735-3F64-4832-82FF-2A6961D452C6}" srcOrd="0" destOrd="0" presId="urn:microsoft.com/office/officeart/2005/8/layout/pyramid3"/>
    <dgm:cxn modelId="{CA57A6A3-44D6-458A-866C-D5D0CA497E73}" type="presOf" srcId="{5A1C29A8-112B-4C2A-9B87-10D39E6494DA}" destId="{6BB45872-E187-4559-B90B-1A51E1D902E9}" srcOrd="0" destOrd="0" presId="urn:microsoft.com/office/officeart/2005/8/layout/pyramid3"/>
    <dgm:cxn modelId="{8F67F4B1-8C4B-4F4E-85F1-84FECDDD75BC}" type="presOf" srcId="{9129E8DD-B2B6-4664-A296-1825598542BB}" destId="{73CB2099-2242-4DD1-B339-66AF5EFC6C2E}" srcOrd="0" destOrd="0" presId="urn:microsoft.com/office/officeart/2005/8/layout/pyramid3"/>
    <dgm:cxn modelId="{BE93D3B4-78B9-480F-AAEA-654F6CE857AF}" srcId="{5A1C29A8-112B-4C2A-9B87-10D39E6494DA}" destId="{9129E8DD-B2B6-4664-A296-1825598542BB}" srcOrd="2" destOrd="0" parTransId="{AFA8801A-ACC7-4B66-B149-F0CF13617775}" sibTransId="{46732143-AE08-4094-B5AC-7245552127D4}"/>
    <dgm:cxn modelId="{1F89DEB5-EEC5-4BB3-A163-C17BE96860EF}" type="presOf" srcId="{C9F13AAB-179F-4FD3-BCD0-21EFEF773917}" destId="{73D78627-EE1F-42BC-B1A3-E0ABEC943C5A}" srcOrd="0" destOrd="0" presId="urn:microsoft.com/office/officeart/2005/8/layout/pyramid3"/>
    <dgm:cxn modelId="{5C3487BC-F200-4316-B78D-8329CCF70A15}" type="presOf" srcId="{CC4687FE-2A45-4D32-B970-AE129F466FD0}" destId="{D86FFF48-A974-4D4C-AA0B-0EF66CB59614}" srcOrd="1" destOrd="0" presId="urn:microsoft.com/office/officeart/2005/8/layout/pyramid3"/>
    <dgm:cxn modelId="{0E286ECD-05F3-4064-A59B-23E636941305}" type="presOf" srcId="{A5F34E6D-F7FE-470E-B356-62104E96E471}" destId="{3D32AB86-F9EC-421A-91AB-E9B8E3BDEC37}" srcOrd="0" destOrd="0" presId="urn:microsoft.com/office/officeart/2005/8/layout/pyramid3"/>
    <dgm:cxn modelId="{DE42F0D9-3B5B-483E-8501-CEEDF61E9CEE}" type="presOf" srcId="{85227F1B-3893-4B43-9ED0-63B5B106AE45}" destId="{41D837F1-0D1B-4BE1-9A77-282B8BDC3C1B}" srcOrd="0" destOrd="0" presId="urn:microsoft.com/office/officeart/2005/8/layout/pyramid3"/>
    <dgm:cxn modelId="{ECC34BE1-AAFE-4966-A1E1-1262C7F0A10A}" srcId="{5A1C29A8-112B-4C2A-9B87-10D39E6494DA}" destId="{425905B3-9A16-47B8-8C55-04A173A2884F}" srcOrd="0" destOrd="0" parTransId="{D2014B41-5A3E-4645-B0A9-8BBA21CF8EED}" sibTransId="{5288DBA2-76BC-4BE6-ACDA-2977D8560B9B}"/>
    <dgm:cxn modelId="{5FE322E8-9A4E-46C8-87BA-F78EFAA06546}" type="presOf" srcId="{007AD60A-93CD-42DF-97ED-3AF9F0E758C1}" destId="{9EEA8512-D99C-4BB6-B6F7-3A2487BD058A}" srcOrd="0" destOrd="0" presId="urn:microsoft.com/office/officeart/2005/8/layout/pyramid3"/>
    <dgm:cxn modelId="{A13056FC-1713-4D72-B268-9AD3F546DE88}" type="presOf" srcId="{425905B3-9A16-47B8-8C55-04A173A2884F}" destId="{5D8D5B42-D11C-40C3-9FFB-404BBF125500}" srcOrd="1" destOrd="0" presId="urn:microsoft.com/office/officeart/2005/8/layout/pyramid3"/>
    <dgm:cxn modelId="{7C1F45FF-6E49-43F7-A9DE-66F334A6125D}" type="presOf" srcId="{425905B3-9A16-47B8-8C55-04A173A2884F}" destId="{742FD6F8-E482-4393-A05C-6B918975A856}" srcOrd="0" destOrd="0" presId="urn:microsoft.com/office/officeart/2005/8/layout/pyramid3"/>
    <dgm:cxn modelId="{EA14F827-B208-45D8-AD64-A258B99B1742}" type="presParOf" srcId="{6BB45872-E187-4559-B90B-1A51E1D902E9}" destId="{15FC02A9-5C0E-4EFB-8149-7415DB6888B6}" srcOrd="0" destOrd="0" presId="urn:microsoft.com/office/officeart/2005/8/layout/pyramid3"/>
    <dgm:cxn modelId="{A01723A9-4056-44D7-9E9A-371C5CF09A46}" type="presParOf" srcId="{15FC02A9-5C0E-4EFB-8149-7415DB6888B6}" destId="{9EEA8512-D99C-4BB6-B6F7-3A2487BD058A}" srcOrd="0" destOrd="0" presId="urn:microsoft.com/office/officeart/2005/8/layout/pyramid3"/>
    <dgm:cxn modelId="{49CCF913-15E6-4937-811B-EF7A665A286D}" type="presParOf" srcId="{15FC02A9-5C0E-4EFB-8149-7415DB6888B6}" destId="{D1E8731D-CFC8-4F5C-BA6F-B72977A7FAC0}" srcOrd="1" destOrd="0" presId="urn:microsoft.com/office/officeart/2005/8/layout/pyramid3"/>
    <dgm:cxn modelId="{20F3BDAA-4D7E-4681-99E4-01124A2E12EA}" type="presParOf" srcId="{15FC02A9-5C0E-4EFB-8149-7415DB6888B6}" destId="{742FD6F8-E482-4393-A05C-6B918975A856}" srcOrd="2" destOrd="0" presId="urn:microsoft.com/office/officeart/2005/8/layout/pyramid3"/>
    <dgm:cxn modelId="{8E053319-A0A7-4DFA-B5E5-6F265B759191}" type="presParOf" srcId="{15FC02A9-5C0E-4EFB-8149-7415DB6888B6}" destId="{5D8D5B42-D11C-40C3-9FFB-404BBF125500}" srcOrd="3" destOrd="0" presId="urn:microsoft.com/office/officeart/2005/8/layout/pyramid3"/>
    <dgm:cxn modelId="{BCF94DF4-E85E-44E2-9A91-1D205B844B28}" type="presParOf" srcId="{6BB45872-E187-4559-B90B-1A51E1D902E9}" destId="{77C348B7-AB74-4D29-9EB5-846E9CD21583}" srcOrd="1" destOrd="0" presId="urn:microsoft.com/office/officeart/2005/8/layout/pyramid3"/>
    <dgm:cxn modelId="{FB95116C-FAC6-4398-8FEB-C50EEF9CE905}" type="presParOf" srcId="{77C348B7-AB74-4D29-9EB5-846E9CD21583}" destId="{73D78627-EE1F-42BC-B1A3-E0ABEC943C5A}" srcOrd="0" destOrd="0" presId="urn:microsoft.com/office/officeart/2005/8/layout/pyramid3"/>
    <dgm:cxn modelId="{77BDFD2C-7ADE-4569-9CF5-E7C1A85712EC}" type="presParOf" srcId="{77C348B7-AB74-4D29-9EB5-846E9CD21583}" destId="{488BB578-8CF5-4E5F-8FEB-51D41E5CD09C}" srcOrd="1" destOrd="0" presId="urn:microsoft.com/office/officeart/2005/8/layout/pyramid3"/>
    <dgm:cxn modelId="{62F42F4D-B5C3-4D36-8609-3B9456D92C39}" type="presParOf" srcId="{77C348B7-AB74-4D29-9EB5-846E9CD21583}" destId="{3D32AB86-F9EC-421A-91AB-E9B8E3BDEC37}" srcOrd="2" destOrd="0" presId="urn:microsoft.com/office/officeart/2005/8/layout/pyramid3"/>
    <dgm:cxn modelId="{6BEAA4DD-3F42-4788-AEF0-6D202C800811}" type="presParOf" srcId="{77C348B7-AB74-4D29-9EB5-846E9CD21583}" destId="{A6F538D5-7FAE-4AA4-BDFB-627B30B21812}" srcOrd="3" destOrd="0" presId="urn:microsoft.com/office/officeart/2005/8/layout/pyramid3"/>
    <dgm:cxn modelId="{FE5BD51A-2BA8-4E1E-AE16-2FDED9D82760}" type="presParOf" srcId="{6BB45872-E187-4559-B90B-1A51E1D902E9}" destId="{967BB953-6A5C-4F24-A54B-D0CF6ED139D2}" srcOrd="2" destOrd="0" presId="urn:microsoft.com/office/officeart/2005/8/layout/pyramid3"/>
    <dgm:cxn modelId="{3E2148BA-7A79-402E-AA2F-0F44E9ABB714}" type="presParOf" srcId="{967BB953-6A5C-4F24-A54B-D0CF6ED139D2}" destId="{48050735-3F64-4832-82FF-2A6961D452C6}" srcOrd="0" destOrd="0" presId="urn:microsoft.com/office/officeart/2005/8/layout/pyramid3"/>
    <dgm:cxn modelId="{13CBF60C-4A1E-4D38-8326-20015EC6D44F}" type="presParOf" srcId="{967BB953-6A5C-4F24-A54B-D0CF6ED139D2}" destId="{D86FFF48-A974-4D4C-AA0B-0EF66CB59614}" srcOrd="1" destOrd="0" presId="urn:microsoft.com/office/officeart/2005/8/layout/pyramid3"/>
    <dgm:cxn modelId="{D632ABDE-72AF-459D-84D6-BC7F6D5C347B}" type="presParOf" srcId="{967BB953-6A5C-4F24-A54B-D0CF6ED139D2}" destId="{73CB2099-2242-4DD1-B339-66AF5EFC6C2E}" srcOrd="2" destOrd="0" presId="urn:microsoft.com/office/officeart/2005/8/layout/pyramid3"/>
    <dgm:cxn modelId="{BDD2D396-80C7-4A54-AF3A-3760D480C264}" type="presParOf" srcId="{967BB953-6A5C-4F24-A54B-D0CF6ED139D2}" destId="{4E8726FA-005A-4036-B217-13103E28BFC0}" srcOrd="3" destOrd="0" presId="urn:microsoft.com/office/officeart/2005/8/layout/pyramid3"/>
    <dgm:cxn modelId="{A763B9E0-C7C9-4E60-9510-98E446BAAE58}" type="presParOf" srcId="{6BB45872-E187-4559-B90B-1A51E1D902E9}" destId="{D5E83708-01FA-4B20-992D-6E07A8257020}" srcOrd="3" destOrd="0" presId="urn:microsoft.com/office/officeart/2005/8/layout/pyramid3"/>
    <dgm:cxn modelId="{56F4894B-3B38-4043-A8E2-69BF06F57A4C}" type="presParOf" srcId="{D5E83708-01FA-4B20-992D-6E07A8257020}" destId="{41D837F1-0D1B-4BE1-9A77-282B8BDC3C1B}" srcOrd="0" destOrd="0" presId="urn:microsoft.com/office/officeart/2005/8/layout/pyramid3"/>
    <dgm:cxn modelId="{4BBDD29D-0BDB-41D0-927A-8F5E5668BFC6}" type="presParOf" srcId="{D5E83708-01FA-4B20-992D-6E07A8257020}" destId="{6FB59F66-6177-421D-A104-EC77678E9498}" srcOrd="1" destOrd="0" presId="urn:microsoft.com/office/officeart/2005/8/layout/pyramid3"/>
    <dgm:cxn modelId="{2B02B867-218C-4125-8DC0-534BA4C1872B}" type="presParOf" srcId="{D5E83708-01FA-4B20-992D-6E07A8257020}" destId="{AA836FBC-BCCC-42C8-957F-20C82B3733D5}" srcOrd="2" destOrd="0" presId="urn:microsoft.com/office/officeart/2005/8/layout/pyramid3"/>
    <dgm:cxn modelId="{726EC40B-2E0A-4CFC-B49C-6C3BD256ABC0}" type="presParOf" srcId="{D5E83708-01FA-4B20-992D-6E07A8257020}" destId="{6C481C57-6063-4407-BDE9-AD1A77046D2D}" srcOrd="3"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AC497E-7FA9-F34D-9FA4-FCF8D4A94586}"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GB"/>
        </a:p>
      </dgm:t>
    </dgm:pt>
    <dgm:pt modelId="{3FA06D9A-87BC-F145-A261-580E368FA252}">
      <dgm:prSet phldrT="[Text]"/>
      <dgm:spPr/>
      <dgm:t>
        <a:bodyPr/>
        <a:lstStyle/>
        <a:p>
          <a:r>
            <a:rPr lang="en-GB"/>
            <a:t>Pain</a:t>
          </a:r>
        </a:p>
      </dgm:t>
    </dgm:pt>
    <dgm:pt modelId="{15212860-3383-BA46-9E08-1FC8DAC6F65E}" type="parTrans" cxnId="{F53473B4-98F9-E443-B2CD-735C8833CEB4}">
      <dgm:prSet/>
      <dgm:spPr/>
      <dgm:t>
        <a:bodyPr/>
        <a:lstStyle/>
        <a:p>
          <a:endParaRPr lang="en-GB"/>
        </a:p>
      </dgm:t>
    </dgm:pt>
    <dgm:pt modelId="{C9ED901E-078F-864F-9F81-1AB68B9722CE}" type="sibTrans" cxnId="{F53473B4-98F9-E443-B2CD-735C8833CEB4}">
      <dgm:prSet/>
      <dgm:spPr>
        <a:solidFill>
          <a:schemeClr val="accent4"/>
        </a:solidFill>
      </dgm:spPr>
      <dgm:t>
        <a:bodyPr/>
        <a:lstStyle/>
        <a:p>
          <a:endParaRPr lang="en-GB"/>
        </a:p>
      </dgm:t>
    </dgm:pt>
    <dgm:pt modelId="{EA31ED14-8EB2-AA4B-8E98-9ACD96C5AEBC}">
      <dgm:prSet phldrT="[Text]"/>
      <dgm:spPr/>
      <dgm:t>
        <a:bodyPr/>
        <a:lstStyle/>
        <a:p>
          <a:r>
            <a:rPr lang="en-GB"/>
            <a:t>Power</a:t>
          </a:r>
        </a:p>
      </dgm:t>
    </dgm:pt>
    <dgm:pt modelId="{BB23A749-A326-6749-A9EE-50187131B9F0}" type="parTrans" cxnId="{F476D2CD-6DF1-3A4A-8259-70BB747FE39A}">
      <dgm:prSet/>
      <dgm:spPr/>
      <dgm:t>
        <a:bodyPr/>
        <a:lstStyle/>
        <a:p>
          <a:endParaRPr lang="en-GB"/>
        </a:p>
      </dgm:t>
    </dgm:pt>
    <dgm:pt modelId="{C4CB4BAA-2ABC-744E-96B0-2871602AB0CC}" type="sibTrans" cxnId="{F476D2CD-6DF1-3A4A-8259-70BB747FE39A}">
      <dgm:prSet/>
      <dgm:spPr>
        <a:solidFill>
          <a:schemeClr val="accent4"/>
        </a:solidFill>
      </dgm:spPr>
      <dgm:t>
        <a:bodyPr/>
        <a:lstStyle/>
        <a:p>
          <a:endParaRPr lang="en-GB"/>
        </a:p>
      </dgm:t>
    </dgm:pt>
    <dgm:pt modelId="{55C41D6E-B69F-DC42-A1DE-A45F48781BD8}">
      <dgm:prSet phldrT="[Text]"/>
      <dgm:spPr/>
      <dgm:t>
        <a:bodyPr/>
        <a:lstStyle/>
        <a:p>
          <a:r>
            <a:rPr lang="en-GB"/>
            <a:t>Value</a:t>
          </a:r>
        </a:p>
      </dgm:t>
    </dgm:pt>
    <dgm:pt modelId="{6D9DC463-4316-7A46-8735-1DB1B45889A3}" type="parTrans" cxnId="{9A6D1419-F7F0-E64B-94F8-3F2941D46DE5}">
      <dgm:prSet/>
      <dgm:spPr/>
      <dgm:t>
        <a:bodyPr/>
        <a:lstStyle/>
        <a:p>
          <a:endParaRPr lang="en-GB"/>
        </a:p>
      </dgm:t>
    </dgm:pt>
    <dgm:pt modelId="{46A25D64-B7F5-4B46-A214-032A814D70B7}" type="sibTrans" cxnId="{9A6D1419-F7F0-E64B-94F8-3F2941D46DE5}">
      <dgm:prSet/>
      <dgm:spPr>
        <a:solidFill>
          <a:schemeClr val="accent4"/>
        </a:solidFill>
      </dgm:spPr>
      <dgm:t>
        <a:bodyPr/>
        <a:lstStyle/>
        <a:p>
          <a:endParaRPr lang="en-GB"/>
        </a:p>
      </dgm:t>
    </dgm:pt>
    <dgm:pt modelId="{A4F120A7-97B5-924B-A3F5-6B6669D54732}">
      <dgm:prSet phldrT="[Text]"/>
      <dgm:spPr/>
      <dgm:t>
        <a:bodyPr/>
        <a:lstStyle/>
        <a:p>
          <a:r>
            <a:rPr lang="en-GB"/>
            <a:t>Vision</a:t>
          </a:r>
        </a:p>
      </dgm:t>
    </dgm:pt>
    <dgm:pt modelId="{FD817215-3A1B-424E-901A-0E54273AF6A3}" type="parTrans" cxnId="{FA7FA0A2-2F49-7D45-9BAB-DF980161DF39}">
      <dgm:prSet/>
      <dgm:spPr/>
      <dgm:t>
        <a:bodyPr/>
        <a:lstStyle/>
        <a:p>
          <a:endParaRPr lang="en-GB"/>
        </a:p>
      </dgm:t>
    </dgm:pt>
    <dgm:pt modelId="{E8E0FDE3-978F-2D4E-879C-DF876805688C}" type="sibTrans" cxnId="{FA7FA0A2-2F49-7D45-9BAB-DF980161DF39}">
      <dgm:prSet/>
      <dgm:spPr>
        <a:solidFill>
          <a:schemeClr val="accent4"/>
        </a:solidFill>
      </dgm:spPr>
      <dgm:t>
        <a:bodyPr/>
        <a:lstStyle/>
        <a:p>
          <a:endParaRPr lang="en-GB"/>
        </a:p>
      </dgm:t>
    </dgm:pt>
    <dgm:pt modelId="{1B46CFB0-93FA-4149-9723-DA5E66AC844E}">
      <dgm:prSet phldrT="[Text]"/>
      <dgm:spPr/>
      <dgm:t>
        <a:bodyPr/>
        <a:lstStyle/>
        <a:p>
          <a:r>
            <a:rPr lang="en-GB"/>
            <a:t>Control</a:t>
          </a:r>
        </a:p>
      </dgm:t>
    </dgm:pt>
    <dgm:pt modelId="{45192E60-203D-D04E-AF0E-0199EFD14224}" type="parTrans" cxnId="{03CAF6D3-E8C7-234C-90A4-B34B6A98EFA8}">
      <dgm:prSet/>
      <dgm:spPr/>
      <dgm:t>
        <a:bodyPr/>
        <a:lstStyle/>
        <a:p>
          <a:endParaRPr lang="en-GB"/>
        </a:p>
      </dgm:t>
    </dgm:pt>
    <dgm:pt modelId="{FED67E74-CA1F-5F4E-A1C6-21A0265F2A78}" type="sibTrans" cxnId="{03CAF6D3-E8C7-234C-90A4-B34B6A98EFA8}">
      <dgm:prSet/>
      <dgm:spPr>
        <a:solidFill>
          <a:schemeClr val="accent4"/>
        </a:solidFill>
      </dgm:spPr>
      <dgm:t>
        <a:bodyPr/>
        <a:lstStyle/>
        <a:p>
          <a:endParaRPr lang="en-GB"/>
        </a:p>
      </dgm:t>
    </dgm:pt>
    <dgm:pt modelId="{01B5906E-5CB9-7D48-92AB-7C5E55FB42D9}" type="pres">
      <dgm:prSet presAssocID="{84AC497E-7FA9-F34D-9FA4-FCF8D4A94586}" presName="cycle" presStyleCnt="0">
        <dgm:presLayoutVars>
          <dgm:dir/>
          <dgm:resizeHandles val="exact"/>
        </dgm:presLayoutVars>
      </dgm:prSet>
      <dgm:spPr/>
    </dgm:pt>
    <dgm:pt modelId="{312DEE19-9886-1540-863E-90A0DA529A65}" type="pres">
      <dgm:prSet presAssocID="{3FA06D9A-87BC-F145-A261-580E368FA252}" presName="node" presStyleLbl="node1" presStyleIdx="0" presStyleCnt="5">
        <dgm:presLayoutVars>
          <dgm:bulletEnabled val="1"/>
        </dgm:presLayoutVars>
      </dgm:prSet>
      <dgm:spPr/>
    </dgm:pt>
    <dgm:pt modelId="{46AEB73D-2859-1448-A4FA-D71A27BA53D0}" type="pres">
      <dgm:prSet presAssocID="{C9ED901E-078F-864F-9F81-1AB68B9722CE}" presName="sibTrans" presStyleLbl="sibTrans2D1" presStyleIdx="0" presStyleCnt="5"/>
      <dgm:spPr/>
    </dgm:pt>
    <dgm:pt modelId="{3337E06A-FFC2-4642-A5F4-B43A7DC53CA4}" type="pres">
      <dgm:prSet presAssocID="{C9ED901E-078F-864F-9F81-1AB68B9722CE}" presName="connectorText" presStyleLbl="sibTrans2D1" presStyleIdx="0" presStyleCnt="5"/>
      <dgm:spPr/>
    </dgm:pt>
    <dgm:pt modelId="{7B777E40-CD44-EF43-B16E-2B3F1B0B2114}" type="pres">
      <dgm:prSet presAssocID="{EA31ED14-8EB2-AA4B-8E98-9ACD96C5AEBC}" presName="node" presStyleLbl="node1" presStyleIdx="1" presStyleCnt="5">
        <dgm:presLayoutVars>
          <dgm:bulletEnabled val="1"/>
        </dgm:presLayoutVars>
      </dgm:prSet>
      <dgm:spPr/>
    </dgm:pt>
    <dgm:pt modelId="{C814A52F-2EF5-B740-931D-5AD7FDBC7B0D}" type="pres">
      <dgm:prSet presAssocID="{C4CB4BAA-2ABC-744E-96B0-2871602AB0CC}" presName="sibTrans" presStyleLbl="sibTrans2D1" presStyleIdx="1" presStyleCnt="5"/>
      <dgm:spPr/>
    </dgm:pt>
    <dgm:pt modelId="{E1B46A6E-3D93-8F47-A4F9-1C97A6ADEA8C}" type="pres">
      <dgm:prSet presAssocID="{C4CB4BAA-2ABC-744E-96B0-2871602AB0CC}" presName="connectorText" presStyleLbl="sibTrans2D1" presStyleIdx="1" presStyleCnt="5"/>
      <dgm:spPr/>
    </dgm:pt>
    <dgm:pt modelId="{99B44068-D5F3-EE45-A4EE-DB33BDFB4A31}" type="pres">
      <dgm:prSet presAssocID="{55C41D6E-B69F-DC42-A1DE-A45F48781BD8}" presName="node" presStyleLbl="node1" presStyleIdx="2" presStyleCnt="5">
        <dgm:presLayoutVars>
          <dgm:bulletEnabled val="1"/>
        </dgm:presLayoutVars>
      </dgm:prSet>
      <dgm:spPr/>
    </dgm:pt>
    <dgm:pt modelId="{70000A66-31D8-FD4C-9757-29A090253C85}" type="pres">
      <dgm:prSet presAssocID="{46A25D64-B7F5-4B46-A214-032A814D70B7}" presName="sibTrans" presStyleLbl="sibTrans2D1" presStyleIdx="2" presStyleCnt="5"/>
      <dgm:spPr/>
    </dgm:pt>
    <dgm:pt modelId="{67FF7438-9BBC-0541-9F63-32A736EC178C}" type="pres">
      <dgm:prSet presAssocID="{46A25D64-B7F5-4B46-A214-032A814D70B7}" presName="connectorText" presStyleLbl="sibTrans2D1" presStyleIdx="2" presStyleCnt="5"/>
      <dgm:spPr/>
    </dgm:pt>
    <dgm:pt modelId="{17BBA597-B6D6-884C-AE32-A0EA9FB9ACD8}" type="pres">
      <dgm:prSet presAssocID="{A4F120A7-97B5-924B-A3F5-6B6669D54732}" presName="node" presStyleLbl="node1" presStyleIdx="3" presStyleCnt="5">
        <dgm:presLayoutVars>
          <dgm:bulletEnabled val="1"/>
        </dgm:presLayoutVars>
      </dgm:prSet>
      <dgm:spPr/>
    </dgm:pt>
    <dgm:pt modelId="{19CB08B6-FC1D-8B4B-9556-B1FAA397AAB5}" type="pres">
      <dgm:prSet presAssocID="{E8E0FDE3-978F-2D4E-879C-DF876805688C}" presName="sibTrans" presStyleLbl="sibTrans2D1" presStyleIdx="3" presStyleCnt="5"/>
      <dgm:spPr/>
    </dgm:pt>
    <dgm:pt modelId="{06FC05EE-6FA1-E746-8C64-427575776941}" type="pres">
      <dgm:prSet presAssocID="{E8E0FDE3-978F-2D4E-879C-DF876805688C}" presName="connectorText" presStyleLbl="sibTrans2D1" presStyleIdx="3" presStyleCnt="5"/>
      <dgm:spPr/>
    </dgm:pt>
    <dgm:pt modelId="{C7365D8A-D930-2C47-BE3B-753CCC4696AF}" type="pres">
      <dgm:prSet presAssocID="{1B46CFB0-93FA-4149-9723-DA5E66AC844E}" presName="node" presStyleLbl="node1" presStyleIdx="4" presStyleCnt="5">
        <dgm:presLayoutVars>
          <dgm:bulletEnabled val="1"/>
        </dgm:presLayoutVars>
      </dgm:prSet>
      <dgm:spPr/>
    </dgm:pt>
    <dgm:pt modelId="{93EE595F-F716-A343-B127-AC8A5DFA98B2}" type="pres">
      <dgm:prSet presAssocID="{FED67E74-CA1F-5F4E-A1C6-21A0265F2A78}" presName="sibTrans" presStyleLbl="sibTrans2D1" presStyleIdx="4" presStyleCnt="5"/>
      <dgm:spPr/>
    </dgm:pt>
    <dgm:pt modelId="{B97D40BB-6E9A-CD46-B95A-573E9FDBBC81}" type="pres">
      <dgm:prSet presAssocID="{FED67E74-CA1F-5F4E-A1C6-21A0265F2A78}" presName="connectorText" presStyleLbl="sibTrans2D1" presStyleIdx="4" presStyleCnt="5"/>
      <dgm:spPr/>
    </dgm:pt>
  </dgm:ptLst>
  <dgm:cxnLst>
    <dgm:cxn modelId="{9A6D1419-F7F0-E64B-94F8-3F2941D46DE5}" srcId="{84AC497E-7FA9-F34D-9FA4-FCF8D4A94586}" destId="{55C41D6E-B69F-DC42-A1DE-A45F48781BD8}" srcOrd="2" destOrd="0" parTransId="{6D9DC463-4316-7A46-8735-1DB1B45889A3}" sibTransId="{46A25D64-B7F5-4B46-A214-032A814D70B7}"/>
    <dgm:cxn modelId="{8639DB19-5971-E945-9481-328D2ADDFA64}" type="presOf" srcId="{A4F120A7-97B5-924B-A3F5-6B6669D54732}" destId="{17BBA597-B6D6-884C-AE32-A0EA9FB9ACD8}" srcOrd="0" destOrd="0" presId="urn:microsoft.com/office/officeart/2005/8/layout/cycle2"/>
    <dgm:cxn modelId="{DF62DE33-EC02-6B45-9114-1937CCB9DE80}" type="presOf" srcId="{C9ED901E-078F-864F-9F81-1AB68B9722CE}" destId="{3337E06A-FFC2-4642-A5F4-B43A7DC53CA4}" srcOrd="1" destOrd="0" presId="urn:microsoft.com/office/officeart/2005/8/layout/cycle2"/>
    <dgm:cxn modelId="{3BCEBE5C-2216-5243-854D-61E0A9C9AEF8}" type="presOf" srcId="{3FA06D9A-87BC-F145-A261-580E368FA252}" destId="{312DEE19-9886-1540-863E-90A0DA529A65}" srcOrd="0" destOrd="0" presId="urn:microsoft.com/office/officeart/2005/8/layout/cycle2"/>
    <dgm:cxn modelId="{51D56663-38F0-C341-AA5F-33955A0F55E0}" type="presOf" srcId="{E8E0FDE3-978F-2D4E-879C-DF876805688C}" destId="{19CB08B6-FC1D-8B4B-9556-B1FAA397AAB5}" srcOrd="0" destOrd="0" presId="urn:microsoft.com/office/officeart/2005/8/layout/cycle2"/>
    <dgm:cxn modelId="{7C964148-DDFC-4B49-B9BF-2BF55C183137}" type="presOf" srcId="{1B46CFB0-93FA-4149-9723-DA5E66AC844E}" destId="{C7365D8A-D930-2C47-BE3B-753CCC4696AF}" srcOrd="0" destOrd="0" presId="urn:microsoft.com/office/officeart/2005/8/layout/cycle2"/>
    <dgm:cxn modelId="{FE7A8449-9567-524A-8CF0-EE9B41B9DAE6}" type="presOf" srcId="{C4CB4BAA-2ABC-744E-96B0-2871602AB0CC}" destId="{E1B46A6E-3D93-8F47-A4F9-1C97A6ADEA8C}" srcOrd="1" destOrd="0" presId="urn:microsoft.com/office/officeart/2005/8/layout/cycle2"/>
    <dgm:cxn modelId="{288AFB70-C189-6C4E-8DA2-1BB208AB90FD}" type="presOf" srcId="{55C41D6E-B69F-DC42-A1DE-A45F48781BD8}" destId="{99B44068-D5F3-EE45-A4EE-DB33BDFB4A31}" srcOrd="0" destOrd="0" presId="urn:microsoft.com/office/officeart/2005/8/layout/cycle2"/>
    <dgm:cxn modelId="{9C2A3582-E73F-B546-8C22-EAE6D37A070B}" type="presOf" srcId="{FED67E74-CA1F-5F4E-A1C6-21A0265F2A78}" destId="{B97D40BB-6E9A-CD46-B95A-573E9FDBBC81}" srcOrd="1" destOrd="0" presId="urn:microsoft.com/office/officeart/2005/8/layout/cycle2"/>
    <dgm:cxn modelId="{FA7FA0A2-2F49-7D45-9BAB-DF980161DF39}" srcId="{84AC497E-7FA9-F34D-9FA4-FCF8D4A94586}" destId="{A4F120A7-97B5-924B-A3F5-6B6669D54732}" srcOrd="3" destOrd="0" parTransId="{FD817215-3A1B-424E-901A-0E54273AF6A3}" sibTransId="{E8E0FDE3-978F-2D4E-879C-DF876805688C}"/>
    <dgm:cxn modelId="{D1F727AA-B3CB-2040-91AB-E6014E2BD637}" type="presOf" srcId="{C4CB4BAA-2ABC-744E-96B0-2871602AB0CC}" destId="{C814A52F-2EF5-B740-931D-5AD7FDBC7B0D}" srcOrd="0" destOrd="0" presId="urn:microsoft.com/office/officeart/2005/8/layout/cycle2"/>
    <dgm:cxn modelId="{EA066CAD-8776-4748-A058-50A098F3EA46}" type="presOf" srcId="{FED67E74-CA1F-5F4E-A1C6-21A0265F2A78}" destId="{93EE595F-F716-A343-B127-AC8A5DFA98B2}" srcOrd="0" destOrd="0" presId="urn:microsoft.com/office/officeart/2005/8/layout/cycle2"/>
    <dgm:cxn modelId="{F53473B4-98F9-E443-B2CD-735C8833CEB4}" srcId="{84AC497E-7FA9-F34D-9FA4-FCF8D4A94586}" destId="{3FA06D9A-87BC-F145-A261-580E368FA252}" srcOrd="0" destOrd="0" parTransId="{15212860-3383-BA46-9E08-1FC8DAC6F65E}" sibTransId="{C9ED901E-078F-864F-9F81-1AB68B9722CE}"/>
    <dgm:cxn modelId="{F476D2CD-6DF1-3A4A-8259-70BB747FE39A}" srcId="{84AC497E-7FA9-F34D-9FA4-FCF8D4A94586}" destId="{EA31ED14-8EB2-AA4B-8E98-9ACD96C5AEBC}" srcOrd="1" destOrd="0" parTransId="{BB23A749-A326-6749-A9EE-50187131B9F0}" sibTransId="{C4CB4BAA-2ABC-744E-96B0-2871602AB0CC}"/>
    <dgm:cxn modelId="{40B708D0-1856-B241-BD0E-F0472B510A3F}" type="presOf" srcId="{84AC497E-7FA9-F34D-9FA4-FCF8D4A94586}" destId="{01B5906E-5CB9-7D48-92AB-7C5E55FB42D9}" srcOrd="0" destOrd="0" presId="urn:microsoft.com/office/officeart/2005/8/layout/cycle2"/>
    <dgm:cxn modelId="{B4A736D0-7FF5-4A47-AD56-393DBF6457BA}" type="presOf" srcId="{46A25D64-B7F5-4B46-A214-032A814D70B7}" destId="{70000A66-31D8-FD4C-9757-29A090253C85}" srcOrd="0" destOrd="0" presId="urn:microsoft.com/office/officeart/2005/8/layout/cycle2"/>
    <dgm:cxn modelId="{952D24D3-AD7C-084F-A487-4E05D6AB3904}" type="presOf" srcId="{E8E0FDE3-978F-2D4E-879C-DF876805688C}" destId="{06FC05EE-6FA1-E746-8C64-427575776941}" srcOrd="1" destOrd="0" presId="urn:microsoft.com/office/officeart/2005/8/layout/cycle2"/>
    <dgm:cxn modelId="{03CAF6D3-E8C7-234C-90A4-B34B6A98EFA8}" srcId="{84AC497E-7FA9-F34D-9FA4-FCF8D4A94586}" destId="{1B46CFB0-93FA-4149-9723-DA5E66AC844E}" srcOrd="4" destOrd="0" parTransId="{45192E60-203D-D04E-AF0E-0199EFD14224}" sibTransId="{FED67E74-CA1F-5F4E-A1C6-21A0265F2A78}"/>
    <dgm:cxn modelId="{6B3ECBDA-ED27-BB4B-A929-1CFFA4A9B995}" type="presOf" srcId="{C9ED901E-078F-864F-9F81-1AB68B9722CE}" destId="{46AEB73D-2859-1448-A4FA-D71A27BA53D0}" srcOrd="0" destOrd="0" presId="urn:microsoft.com/office/officeart/2005/8/layout/cycle2"/>
    <dgm:cxn modelId="{384613E5-166E-8D4B-A1CF-CBDADE264530}" type="presOf" srcId="{46A25D64-B7F5-4B46-A214-032A814D70B7}" destId="{67FF7438-9BBC-0541-9F63-32A736EC178C}" srcOrd="1" destOrd="0" presId="urn:microsoft.com/office/officeart/2005/8/layout/cycle2"/>
    <dgm:cxn modelId="{8E5521EC-A94F-7C49-91FA-3B9D1F3FEE18}" type="presOf" srcId="{EA31ED14-8EB2-AA4B-8E98-9ACD96C5AEBC}" destId="{7B777E40-CD44-EF43-B16E-2B3F1B0B2114}" srcOrd="0" destOrd="0" presId="urn:microsoft.com/office/officeart/2005/8/layout/cycle2"/>
    <dgm:cxn modelId="{061B5B54-3A17-FD49-A2F0-92D25D3499F5}" type="presParOf" srcId="{01B5906E-5CB9-7D48-92AB-7C5E55FB42D9}" destId="{312DEE19-9886-1540-863E-90A0DA529A65}" srcOrd="0" destOrd="0" presId="urn:microsoft.com/office/officeart/2005/8/layout/cycle2"/>
    <dgm:cxn modelId="{FA9F2AF9-4B6A-5641-9B55-3D5CDB4D30D1}" type="presParOf" srcId="{01B5906E-5CB9-7D48-92AB-7C5E55FB42D9}" destId="{46AEB73D-2859-1448-A4FA-D71A27BA53D0}" srcOrd="1" destOrd="0" presId="urn:microsoft.com/office/officeart/2005/8/layout/cycle2"/>
    <dgm:cxn modelId="{C74F60A4-6022-5B40-8E9E-E3CA6C10B945}" type="presParOf" srcId="{46AEB73D-2859-1448-A4FA-D71A27BA53D0}" destId="{3337E06A-FFC2-4642-A5F4-B43A7DC53CA4}" srcOrd="0" destOrd="0" presId="urn:microsoft.com/office/officeart/2005/8/layout/cycle2"/>
    <dgm:cxn modelId="{92C7CFDA-F9E9-1741-8E42-43AD471A87F9}" type="presParOf" srcId="{01B5906E-5CB9-7D48-92AB-7C5E55FB42D9}" destId="{7B777E40-CD44-EF43-B16E-2B3F1B0B2114}" srcOrd="2" destOrd="0" presId="urn:microsoft.com/office/officeart/2005/8/layout/cycle2"/>
    <dgm:cxn modelId="{7728AE79-86F6-6D4B-8FC7-87AFA7390D03}" type="presParOf" srcId="{01B5906E-5CB9-7D48-92AB-7C5E55FB42D9}" destId="{C814A52F-2EF5-B740-931D-5AD7FDBC7B0D}" srcOrd="3" destOrd="0" presId="urn:microsoft.com/office/officeart/2005/8/layout/cycle2"/>
    <dgm:cxn modelId="{181A0999-4414-074D-879D-1404658C9EC3}" type="presParOf" srcId="{C814A52F-2EF5-B740-931D-5AD7FDBC7B0D}" destId="{E1B46A6E-3D93-8F47-A4F9-1C97A6ADEA8C}" srcOrd="0" destOrd="0" presId="urn:microsoft.com/office/officeart/2005/8/layout/cycle2"/>
    <dgm:cxn modelId="{BAAA91AB-793A-1146-B9FD-2FF11A7EC7E4}" type="presParOf" srcId="{01B5906E-5CB9-7D48-92AB-7C5E55FB42D9}" destId="{99B44068-D5F3-EE45-A4EE-DB33BDFB4A31}" srcOrd="4" destOrd="0" presId="urn:microsoft.com/office/officeart/2005/8/layout/cycle2"/>
    <dgm:cxn modelId="{55D89944-8276-EC46-8B18-468F9C268544}" type="presParOf" srcId="{01B5906E-5CB9-7D48-92AB-7C5E55FB42D9}" destId="{70000A66-31D8-FD4C-9757-29A090253C85}" srcOrd="5" destOrd="0" presId="urn:microsoft.com/office/officeart/2005/8/layout/cycle2"/>
    <dgm:cxn modelId="{2A6A0A1C-28EA-E84E-80CF-C9EC6E7B35D6}" type="presParOf" srcId="{70000A66-31D8-FD4C-9757-29A090253C85}" destId="{67FF7438-9BBC-0541-9F63-32A736EC178C}" srcOrd="0" destOrd="0" presId="urn:microsoft.com/office/officeart/2005/8/layout/cycle2"/>
    <dgm:cxn modelId="{3BDD1411-FDA9-144A-A313-C14DE68B518E}" type="presParOf" srcId="{01B5906E-5CB9-7D48-92AB-7C5E55FB42D9}" destId="{17BBA597-B6D6-884C-AE32-A0EA9FB9ACD8}" srcOrd="6" destOrd="0" presId="urn:microsoft.com/office/officeart/2005/8/layout/cycle2"/>
    <dgm:cxn modelId="{70461B83-A1DB-4043-9C13-7ADBE9682EAC}" type="presParOf" srcId="{01B5906E-5CB9-7D48-92AB-7C5E55FB42D9}" destId="{19CB08B6-FC1D-8B4B-9556-B1FAA397AAB5}" srcOrd="7" destOrd="0" presId="urn:microsoft.com/office/officeart/2005/8/layout/cycle2"/>
    <dgm:cxn modelId="{1FCFB0FB-3AB3-3B45-80C3-3C2F9B109E54}" type="presParOf" srcId="{19CB08B6-FC1D-8B4B-9556-B1FAA397AAB5}" destId="{06FC05EE-6FA1-E746-8C64-427575776941}" srcOrd="0" destOrd="0" presId="urn:microsoft.com/office/officeart/2005/8/layout/cycle2"/>
    <dgm:cxn modelId="{CB5FC192-D59E-1149-B928-E6D3141D2D70}" type="presParOf" srcId="{01B5906E-5CB9-7D48-92AB-7C5E55FB42D9}" destId="{C7365D8A-D930-2C47-BE3B-753CCC4696AF}" srcOrd="8" destOrd="0" presId="urn:microsoft.com/office/officeart/2005/8/layout/cycle2"/>
    <dgm:cxn modelId="{60904DD8-EDBF-7042-AAB8-EF9B39E08390}" type="presParOf" srcId="{01B5906E-5CB9-7D48-92AB-7C5E55FB42D9}" destId="{93EE595F-F716-A343-B127-AC8A5DFA98B2}" srcOrd="9" destOrd="0" presId="urn:microsoft.com/office/officeart/2005/8/layout/cycle2"/>
    <dgm:cxn modelId="{0A8ABECE-027D-204D-839D-79CA37BDBBF2}" type="presParOf" srcId="{93EE595F-F716-A343-B127-AC8A5DFA98B2}" destId="{B97D40BB-6E9A-CD46-B95A-573E9FDBBC8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A8512-D99C-4BB6-B6F7-3A2487BD058A}">
      <dsp:nvSpPr>
        <dsp:cNvPr id="0" name=""/>
        <dsp:cNvSpPr/>
      </dsp:nvSpPr>
      <dsp:spPr>
        <a:xfrm>
          <a:off x="3880939" y="0"/>
          <a:ext cx="2641647" cy="1168685"/>
        </a:xfrm>
        <a:prstGeom prst="nonIsoscelesTrapezoid">
          <a:avLst>
            <a:gd name="adj1" fmla="val 47440"/>
            <a:gd name="adj2" fmla="val 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t" anchorCtr="0">
          <a:noAutofit/>
        </a:bodyPr>
        <a:lstStyle/>
        <a:p>
          <a:pPr marL="114300" lvl="1" indent="-114300" algn="l" defTabSz="622300">
            <a:lnSpc>
              <a:spcPct val="90000"/>
            </a:lnSpc>
            <a:spcBef>
              <a:spcPct val="0"/>
            </a:spcBef>
            <a:spcAft>
              <a:spcPct val="15000"/>
            </a:spcAft>
            <a:buChar char="•"/>
          </a:pPr>
          <a:r>
            <a:rPr lang="en-US" sz="1400" kern="1200"/>
            <a:t>Those with pains we solve</a:t>
          </a:r>
        </a:p>
      </dsp:txBody>
      <dsp:txXfrm>
        <a:off x="4435359" y="0"/>
        <a:ext cx="2087227" cy="1168685"/>
      </dsp:txXfrm>
    </dsp:sp>
    <dsp:sp modelId="{742FD6F8-E482-4393-A05C-6B918975A856}">
      <dsp:nvSpPr>
        <dsp:cNvPr id="0" name=""/>
        <dsp:cNvSpPr/>
      </dsp:nvSpPr>
      <dsp:spPr>
        <a:xfrm rot="10800000">
          <a:off x="0" y="0"/>
          <a:ext cx="4435359" cy="1168685"/>
        </a:xfrm>
        <a:prstGeom prst="trapezoid">
          <a:avLst>
            <a:gd name="adj" fmla="val 4744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Target audience </a:t>
          </a:r>
        </a:p>
      </dsp:txBody>
      <dsp:txXfrm rot="-10800000">
        <a:off x="776187" y="0"/>
        <a:ext cx="2882983" cy="1168685"/>
      </dsp:txXfrm>
    </dsp:sp>
    <dsp:sp modelId="{73D78627-EE1F-42BC-B1A3-E0ABEC943C5A}">
      <dsp:nvSpPr>
        <dsp:cNvPr id="0" name=""/>
        <dsp:cNvSpPr/>
      </dsp:nvSpPr>
      <dsp:spPr>
        <a:xfrm>
          <a:off x="3326519" y="1168685"/>
          <a:ext cx="3196067" cy="1168685"/>
        </a:xfrm>
        <a:prstGeom prst="nonIsoscelesTrapezoid">
          <a:avLst>
            <a:gd name="adj1" fmla="val 47440"/>
            <a:gd name="adj2" fmla="val 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t" anchorCtr="0">
          <a:noAutofit/>
        </a:bodyPr>
        <a:lstStyle/>
        <a:p>
          <a:pPr marL="114300" lvl="1" indent="-114300" algn="l" defTabSz="622300">
            <a:lnSpc>
              <a:spcPct val="90000"/>
            </a:lnSpc>
            <a:spcBef>
              <a:spcPct val="0"/>
            </a:spcBef>
            <a:spcAft>
              <a:spcPct val="15000"/>
            </a:spcAft>
            <a:buChar char="•"/>
          </a:pPr>
          <a:r>
            <a:rPr lang="en-US" sz="1400" kern="1200"/>
            <a:t>Those who have </a:t>
          </a:r>
          <a:r>
            <a:rPr lang="en-US" sz="1400" b="1" kern="1200"/>
            <a:t>pain + a good fit </a:t>
          </a:r>
          <a:br>
            <a:rPr lang="en-US" sz="1400" kern="1200"/>
          </a:br>
          <a:r>
            <a:rPr lang="en-US" sz="1200" kern="1200"/>
            <a:t>(i.e., have a budget, 20-250 employees, location, industry sectors, serious about CRM) </a:t>
          </a:r>
          <a:endParaRPr lang="en-US" sz="1400" kern="1200"/>
        </a:p>
      </dsp:txBody>
      <dsp:txXfrm>
        <a:off x="3880939" y="1168685"/>
        <a:ext cx="2641647" cy="1168685"/>
      </dsp:txXfrm>
    </dsp:sp>
    <dsp:sp modelId="{3D32AB86-F9EC-421A-91AB-E9B8E3BDEC37}">
      <dsp:nvSpPr>
        <dsp:cNvPr id="0" name=""/>
        <dsp:cNvSpPr/>
      </dsp:nvSpPr>
      <dsp:spPr>
        <a:xfrm rot="10800000">
          <a:off x="569555" y="1140929"/>
          <a:ext cx="3326519" cy="1168685"/>
        </a:xfrm>
        <a:prstGeom prst="trapezoid">
          <a:avLst>
            <a:gd name="adj" fmla="val 4744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Potential Customers</a:t>
          </a:r>
        </a:p>
      </dsp:txBody>
      <dsp:txXfrm rot="-10800000">
        <a:off x="1151696" y="1140929"/>
        <a:ext cx="2162237" cy="1168685"/>
      </dsp:txXfrm>
    </dsp:sp>
    <dsp:sp modelId="{48050735-3F64-4832-82FF-2A6961D452C6}">
      <dsp:nvSpPr>
        <dsp:cNvPr id="0" name=""/>
        <dsp:cNvSpPr/>
      </dsp:nvSpPr>
      <dsp:spPr>
        <a:xfrm>
          <a:off x="2772099" y="2337371"/>
          <a:ext cx="3750487" cy="1168685"/>
        </a:xfrm>
        <a:prstGeom prst="nonIsoscelesTrapezoid">
          <a:avLst>
            <a:gd name="adj1" fmla="val 47440"/>
            <a:gd name="adj2" fmla="val 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t" anchorCtr="0">
          <a:noAutofit/>
        </a:bodyPr>
        <a:lstStyle/>
        <a:p>
          <a:pPr marL="114300" lvl="1" indent="-114300" algn="l" defTabSz="622300">
            <a:lnSpc>
              <a:spcPct val="90000"/>
            </a:lnSpc>
            <a:spcBef>
              <a:spcPct val="0"/>
            </a:spcBef>
            <a:spcAft>
              <a:spcPct val="15000"/>
            </a:spcAft>
            <a:buChar char="•"/>
          </a:pPr>
          <a:r>
            <a:rPr lang="en-US" sz="1400" kern="1200"/>
            <a:t>Those with </a:t>
          </a:r>
          <a:r>
            <a:rPr lang="en-US" sz="1400" b="1" kern="1200"/>
            <a:t>pain, fit  </a:t>
          </a:r>
          <a:r>
            <a:rPr lang="en-US" sz="1400" b="0" kern="1200"/>
            <a:t>and who are </a:t>
          </a:r>
          <a:r>
            <a:rPr lang="en-US" sz="1400" b="1" kern="1200"/>
            <a:t>willing to enter into a dialogue</a:t>
          </a:r>
          <a:r>
            <a:rPr lang="en-US" sz="1400" b="0" kern="1200"/>
            <a:t> to discuss a solution</a:t>
          </a:r>
          <a:endParaRPr lang="en-US" sz="1400" kern="1200"/>
        </a:p>
      </dsp:txBody>
      <dsp:txXfrm>
        <a:off x="3326519" y="2337371"/>
        <a:ext cx="3196067" cy="1168685"/>
      </dsp:txXfrm>
    </dsp:sp>
    <dsp:sp modelId="{73CB2099-2242-4DD1-B339-66AF5EFC6C2E}">
      <dsp:nvSpPr>
        <dsp:cNvPr id="0" name=""/>
        <dsp:cNvSpPr/>
      </dsp:nvSpPr>
      <dsp:spPr>
        <a:xfrm rot="10800000">
          <a:off x="1108839" y="2337371"/>
          <a:ext cx="2217679" cy="1168685"/>
        </a:xfrm>
        <a:prstGeom prst="trapezoid">
          <a:avLst>
            <a:gd name="adj" fmla="val 4744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Ideal Customer (ICP)</a:t>
          </a:r>
        </a:p>
      </dsp:txBody>
      <dsp:txXfrm rot="-10800000">
        <a:off x="1496933" y="2337371"/>
        <a:ext cx="1441491" cy="1168685"/>
      </dsp:txXfrm>
    </dsp:sp>
    <dsp:sp modelId="{41D837F1-0D1B-4BE1-9A77-282B8BDC3C1B}">
      <dsp:nvSpPr>
        <dsp:cNvPr id="0" name=""/>
        <dsp:cNvSpPr/>
      </dsp:nvSpPr>
      <dsp:spPr>
        <a:xfrm>
          <a:off x="2217679" y="3506056"/>
          <a:ext cx="4304907" cy="1168685"/>
        </a:xfrm>
        <a:prstGeom prst="nonIsoscelesTrapezoid">
          <a:avLst>
            <a:gd name="adj1" fmla="val 47440"/>
            <a:gd name="adj2" fmla="val 0"/>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rgbClr val="2B2A2A"/>
              </a:solidFill>
            </a:rPr>
            <a:t>Those ICP with </a:t>
          </a:r>
          <a:r>
            <a:rPr lang="en-US" sz="1400" b="1" kern="1200">
              <a:solidFill>
                <a:srgbClr val="2B2A2A"/>
              </a:solidFill>
            </a:rPr>
            <a:t>match of values</a:t>
          </a:r>
          <a:r>
            <a:rPr lang="en-US" sz="1400" kern="1200">
              <a:solidFill>
                <a:srgbClr val="2B2A2A"/>
              </a:solidFill>
            </a:rPr>
            <a:t>, attitudes and profiles to match ours.  </a:t>
          </a:r>
          <a:br>
            <a:rPr lang="en-US" sz="1400" kern="1200">
              <a:solidFill>
                <a:srgbClr val="2B2A2A"/>
              </a:solidFill>
            </a:rPr>
          </a:br>
          <a:r>
            <a:rPr lang="en-US" sz="1200" kern="1200">
              <a:solidFill>
                <a:srgbClr val="2B2A2A"/>
              </a:solidFill>
            </a:rPr>
            <a:t>E.g., Relationships matters. Customer centric</a:t>
          </a:r>
          <a:r>
            <a:rPr lang="en-US" sz="1400" kern="1200">
              <a:solidFill>
                <a:srgbClr val="2B2A2A"/>
              </a:solidFill>
            </a:rPr>
            <a:t>. </a:t>
          </a:r>
          <a:endParaRPr lang="en-US" sz="1500" kern="1200">
            <a:solidFill>
              <a:srgbClr val="2B2A2A"/>
            </a:solidFill>
          </a:endParaRPr>
        </a:p>
      </dsp:txBody>
      <dsp:txXfrm>
        <a:off x="2772099" y="3506056"/>
        <a:ext cx="3750487" cy="1168685"/>
      </dsp:txXfrm>
    </dsp:sp>
    <dsp:sp modelId="{AA836FBC-BCCC-42C8-957F-20C82B3733D5}">
      <dsp:nvSpPr>
        <dsp:cNvPr id="0" name=""/>
        <dsp:cNvSpPr/>
      </dsp:nvSpPr>
      <dsp:spPr>
        <a:xfrm rot="10800000">
          <a:off x="1663259" y="3506056"/>
          <a:ext cx="1108839" cy="1168685"/>
        </a:xfrm>
        <a:prstGeom prst="trapezoid">
          <a:avLst>
            <a:gd name="adj"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t" anchorCtr="0">
          <a:noAutofit/>
        </a:bodyPr>
        <a:lstStyle/>
        <a:p>
          <a:pPr marL="0" lvl="0" indent="0" algn="ctr" defTabSz="711200">
            <a:lnSpc>
              <a:spcPct val="90000"/>
            </a:lnSpc>
            <a:spcBef>
              <a:spcPct val="0"/>
            </a:spcBef>
            <a:spcAft>
              <a:spcPct val="35000"/>
            </a:spcAft>
            <a:buNone/>
          </a:pPr>
          <a:r>
            <a:rPr lang="en-US" sz="1600" kern="1200">
              <a:solidFill>
                <a:schemeClr val="bg1"/>
              </a:solidFill>
            </a:rPr>
            <a:t>Personas                                                       </a:t>
          </a:r>
        </a:p>
      </dsp:txBody>
      <dsp:txXfrm rot="-10800000">
        <a:off x="1663259" y="3506056"/>
        <a:ext cx="1108839" cy="11686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DEE19-9886-1540-863E-90A0DA529A65}">
      <dsp:nvSpPr>
        <dsp:cNvPr id="0" name=""/>
        <dsp:cNvSpPr/>
      </dsp:nvSpPr>
      <dsp:spPr>
        <a:xfrm>
          <a:off x="2121220" y="997"/>
          <a:ext cx="1013771" cy="10137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Pain</a:t>
          </a:r>
        </a:p>
      </dsp:txBody>
      <dsp:txXfrm>
        <a:off x="2269683" y="149460"/>
        <a:ext cx="716845" cy="716845"/>
      </dsp:txXfrm>
    </dsp:sp>
    <dsp:sp modelId="{46AEB73D-2859-1448-A4FA-D71A27BA53D0}">
      <dsp:nvSpPr>
        <dsp:cNvPr id="0" name=""/>
        <dsp:cNvSpPr/>
      </dsp:nvSpPr>
      <dsp:spPr>
        <a:xfrm rot="2160000">
          <a:off x="3102951" y="779703"/>
          <a:ext cx="269491" cy="342147"/>
        </a:xfrm>
        <a:prstGeom prst="rightArrow">
          <a:avLst>
            <a:gd name="adj1" fmla="val 60000"/>
            <a:gd name="adj2" fmla="val 50000"/>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3110671" y="824372"/>
        <a:ext cx="188644" cy="205289"/>
      </dsp:txXfrm>
    </dsp:sp>
    <dsp:sp modelId="{7B777E40-CD44-EF43-B16E-2B3F1B0B2114}">
      <dsp:nvSpPr>
        <dsp:cNvPr id="0" name=""/>
        <dsp:cNvSpPr/>
      </dsp:nvSpPr>
      <dsp:spPr>
        <a:xfrm>
          <a:off x="3352743" y="895751"/>
          <a:ext cx="1013771" cy="10137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Power</a:t>
          </a:r>
        </a:p>
      </dsp:txBody>
      <dsp:txXfrm>
        <a:off x="3501206" y="1044214"/>
        <a:ext cx="716845" cy="716845"/>
      </dsp:txXfrm>
    </dsp:sp>
    <dsp:sp modelId="{C814A52F-2EF5-B740-931D-5AD7FDBC7B0D}">
      <dsp:nvSpPr>
        <dsp:cNvPr id="0" name=""/>
        <dsp:cNvSpPr/>
      </dsp:nvSpPr>
      <dsp:spPr>
        <a:xfrm rot="6480000">
          <a:off x="3492040" y="1948180"/>
          <a:ext cx="269491" cy="342147"/>
        </a:xfrm>
        <a:prstGeom prst="rightArrow">
          <a:avLst>
            <a:gd name="adj1" fmla="val 60000"/>
            <a:gd name="adj2" fmla="val 50000"/>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3544955" y="1978164"/>
        <a:ext cx="188644" cy="205289"/>
      </dsp:txXfrm>
    </dsp:sp>
    <dsp:sp modelId="{99B44068-D5F3-EE45-A4EE-DB33BDFB4A31}">
      <dsp:nvSpPr>
        <dsp:cNvPr id="0" name=""/>
        <dsp:cNvSpPr/>
      </dsp:nvSpPr>
      <dsp:spPr>
        <a:xfrm>
          <a:off x="2882343" y="2343493"/>
          <a:ext cx="1013771" cy="10137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Value</a:t>
          </a:r>
        </a:p>
      </dsp:txBody>
      <dsp:txXfrm>
        <a:off x="3030806" y="2491956"/>
        <a:ext cx="716845" cy="716845"/>
      </dsp:txXfrm>
    </dsp:sp>
    <dsp:sp modelId="{70000A66-31D8-FD4C-9757-29A090253C85}">
      <dsp:nvSpPr>
        <dsp:cNvPr id="0" name=""/>
        <dsp:cNvSpPr/>
      </dsp:nvSpPr>
      <dsp:spPr>
        <a:xfrm rot="10800000">
          <a:off x="2500987" y="2679304"/>
          <a:ext cx="269491" cy="342147"/>
        </a:xfrm>
        <a:prstGeom prst="rightArrow">
          <a:avLst>
            <a:gd name="adj1" fmla="val 60000"/>
            <a:gd name="adj2" fmla="val 50000"/>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2581834" y="2747733"/>
        <a:ext cx="188644" cy="205289"/>
      </dsp:txXfrm>
    </dsp:sp>
    <dsp:sp modelId="{17BBA597-B6D6-884C-AE32-A0EA9FB9ACD8}">
      <dsp:nvSpPr>
        <dsp:cNvPr id="0" name=""/>
        <dsp:cNvSpPr/>
      </dsp:nvSpPr>
      <dsp:spPr>
        <a:xfrm>
          <a:off x="1360097" y="2343493"/>
          <a:ext cx="1013771" cy="10137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Vision</a:t>
          </a:r>
        </a:p>
      </dsp:txBody>
      <dsp:txXfrm>
        <a:off x="1508560" y="2491956"/>
        <a:ext cx="716845" cy="716845"/>
      </dsp:txXfrm>
    </dsp:sp>
    <dsp:sp modelId="{19CB08B6-FC1D-8B4B-9556-B1FAA397AAB5}">
      <dsp:nvSpPr>
        <dsp:cNvPr id="0" name=""/>
        <dsp:cNvSpPr/>
      </dsp:nvSpPr>
      <dsp:spPr>
        <a:xfrm rot="15120000">
          <a:off x="1499394" y="1962687"/>
          <a:ext cx="269491" cy="342147"/>
        </a:xfrm>
        <a:prstGeom prst="rightArrow">
          <a:avLst>
            <a:gd name="adj1" fmla="val 60000"/>
            <a:gd name="adj2" fmla="val 50000"/>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1552309" y="2069561"/>
        <a:ext cx="188644" cy="205289"/>
      </dsp:txXfrm>
    </dsp:sp>
    <dsp:sp modelId="{C7365D8A-D930-2C47-BE3B-753CCC4696AF}">
      <dsp:nvSpPr>
        <dsp:cNvPr id="0" name=""/>
        <dsp:cNvSpPr/>
      </dsp:nvSpPr>
      <dsp:spPr>
        <a:xfrm>
          <a:off x="889697" y="895751"/>
          <a:ext cx="1013771" cy="10137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Control</a:t>
          </a:r>
        </a:p>
      </dsp:txBody>
      <dsp:txXfrm>
        <a:off x="1038160" y="1044214"/>
        <a:ext cx="716845" cy="716845"/>
      </dsp:txXfrm>
    </dsp:sp>
    <dsp:sp modelId="{93EE595F-F716-A343-B127-AC8A5DFA98B2}">
      <dsp:nvSpPr>
        <dsp:cNvPr id="0" name=""/>
        <dsp:cNvSpPr/>
      </dsp:nvSpPr>
      <dsp:spPr>
        <a:xfrm rot="19440000">
          <a:off x="1871428" y="788669"/>
          <a:ext cx="269491" cy="342147"/>
        </a:xfrm>
        <a:prstGeom prst="rightArrow">
          <a:avLst>
            <a:gd name="adj1" fmla="val 60000"/>
            <a:gd name="adj2" fmla="val 50000"/>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1879148" y="880858"/>
        <a:ext cx="188644" cy="205289"/>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61466-AE14-8242-B181-56C5872E886D}" type="datetimeFigureOut">
              <a:rPr lang="en-NO" smtClean="0"/>
              <a:t>09/21/2021</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2D82E-70A2-F54F-AE6A-049B18C14448}" type="slidenum">
              <a:rPr lang="en-NO" smtClean="0"/>
              <a:t>‹#›</a:t>
            </a:fld>
            <a:endParaRPr lang="en-NO"/>
          </a:p>
        </p:txBody>
      </p:sp>
    </p:spTree>
    <p:extLst>
      <p:ext uri="{BB962C8B-B14F-4D97-AF65-F5344CB8AC3E}">
        <p14:creationId xmlns:p14="http://schemas.microsoft.com/office/powerpoint/2010/main" val="1960979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D2D82E-70A2-F54F-AE6A-049B18C14448}" type="slidenum">
              <a:rPr lang="en-NO" smtClean="0"/>
              <a:t>1</a:t>
            </a:fld>
            <a:endParaRPr lang="en-NO"/>
          </a:p>
        </p:txBody>
      </p:sp>
    </p:spTree>
    <p:extLst>
      <p:ext uri="{BB962C8B-B14F-4D97-AF65-F5344CB8AC3E}">
        <p14:creationId xmlns:p14="http://schemas.microsoft.com/office/powerpoint/2010/main" val="161788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Positioning</a:t>
            </a:r>
            <a:r>
              <a:rPr lang="en-US" dirty="0"/>
              <a:t> is something that we in Marketing is </a:t>
            </a:r>
            <a:r>
              <a:rPr lang="en-US" b="1" dirty="0"/>
              <a:t>particularly concerned </a:t>
            </a:r>
            <a:r>
              <a:rPr lang="en-US" dirty="0"/>
              <a:t>about because it is our key beacon signal to attract customers. </a:t>
            </a:r>
          </a:p>
          <a:p>
            <a:endParaRPr lang="en-US" dirty="0"/>
          </a:p>
          <a:p>
            <a:r>
              <a:rPr lang="en-US" dirty="0"/>
              <a:t>It’s also strategic to the company in that it says what market space and category we operate in.  </a:t>
            </a:r>
          </a:p>
          <a:p>
            <a:endParaRPr lang="en-US" dirty="0"/>
          </a:p>
          <a:p>
            <a:r>
              <a:rPr lang="en-US" dirty="0"/>
              <a:t>Which is rather important and challenging because, as you all know, t</a:t>
            </a:r>
            <a:r>
              <a:rPr lang="en-NO" dirty="0"/>
              <a:t>he mark</a:t>
            </a:r>
            <a:r>
              <a:rPr lang="en-US" dirty="0"/>
              <a:t>e</a:t>
            </a:r>
            <a:r>
              <a:rPr lang="en-NO" dirty="0"/>
              <a:t>ts that we are in are intensely crowded. </a:t>
            </a:r>
          </a:p>
          <a:p>
            <a:endParaRPr lang="en-US" dirty="0"/>
          </a:p>
        </p:txBody>
      </p:sp>
      <p:sp>
        <p:nvSpPr>
          <p:cNvPr id="4" name="Slide Number Placeholder 3"/>
          <p:cNvSpPr>
            <a:spLocks noGrp="1"/>
          </p:cNvSpPr>
          <p:nvPr>
            <p:ph type="sldNum" sz="quarter" idx="5"/>
          </p:nvPr>
        </p:nvSpPr>
        <p:spPr/>
        <p:txBody>
          <a:bodyPr/>
          <a:lstStyle/>
          <a:p>
            <a:fld id="{94D2D82E-70A2-F54F-AE6A-049B18C14448}" type="slidenum">
              <a:rPr lang="en-NO" smtClean="0"/>
              <a:t>10</a:t>
            </a:fld>
            <a:endParaRPr lang="en-NO"/>
          </a:p>
        </p:txBody>
      </p:sp>
    </p:spTree>
    <p:extLst>
      <p:ext uri="{BB962C8B-B14F-4D97-AF65-F5344CB8AC3E}">
        <p14:creationId xmlns:p14="http://schemas.microsoft.com/office/powerpoint/2010/main" val="3516350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vendors within the CRM and Marketing technology landscape have exploded the last decade or so –so imagine being a customer looking for a vendor – Where do they start ?</a:t>
            </a:r>
          </a:p>
          <a:p>
            <a:endParaRPr lang="en-US" dirty="0"/>
          </a:p>
          <a:p>
            <a:r>
              <a:rPr lang="en-US" dirty="0"/>
              <a:t>So, Market categories help customers focus…. </a:t>
            </a:r>
          </a:p>
          <a:p>
            <a:endParaRPr lang="en-US" dirty="0"/>
          </a:p>
          <a:p>
            <a:r>
              <a:rPr lang="en-US" dirty="0"/>
              <a:t>But even is we just look at the Sales Tech landscape, it’s incredibly crowded and confusing. </a:t>
            </a:r>
          </a:p>
          <a:p>
            <a:endParaRPr lang="en-US" dirty="0"/>
          </a:p>
          <a:p>
            <a:r>
              <a:rPr lang="en-US" b="0" i="0" dirty="0">
                <a:solidFill>
                  <a:srgbClr val="494949"/>
                </a:solidFill>
                <a:effectLst/>
                <a:latin typeface="Proxima-Nova"/>
              </a:rPr>
              <a:t>in order to stand out to potential customers, we need a clear positioning that resonates with the customers we want to do business with. </a:t>
            </a:r>
            <a:r>
              <a:rPr lang="en-US" b="1" i="0" dirty="0">
                <a:solidFill>
                  <a:srgbClr val="494949"/>
                </a:solidFill>
                <a:effectLst/>
                <a:latin typeface="Proxima-Nova"/>
              </a:rPr>
              <a:t>I.e. we need to know and be able to communicate what we do best in the world to someone who cares a lot about what we have to offer.</a:t>
            </a:r>
            <a:endParaRPr lang="en-US" b="1" dirty="0"/>
          </a:p>
          <a:p>
            <a:endParaRPr lang="en-NO" dirty="0"/>
          </a:p>
          <a:p>
            <a:endParaRPr lang="en-US" dirty="0"/>
          </a:p>
          <a:p>
            <a:r>
              <a:rPr lang="en-US" dirty="0"/>
              <a:t>So alongside the pricing discussions, we have crystalized our positioning as:</a:t>
            </a:r>
            <a:endParaRPr lang="en-NO"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4D2D82E-70A2-F54F-AE6A-049B18C14448}" type="slidenum">
              <a:rPr lang="en-NO" smtClean="0"/>
              <a:t>11</a:t>
            </a:fld>
            <a:endParaRPr lang="en-NO"/>
          </a:p>
        </p:txBody>
      </p:sp>
    </p:spTree>
    <p:extLst>
      <p:ext uri="{BB962C8B-B14F-4D97-AF65-F5344CB8AC3E}">
        <p14:creationId xmlns:p14="http://schemas.microsoft.com/office/powerpoint/2010/main" val="65870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90000"/>
              </a:lnSpc>
              <a:spcBef>
                <a:spcPts val="1000"/>
              </a:spcBef>
            </a:pPr>
            <a:endParaRPr lang="en-GB" dirty="0">
              <a:cs typeface="Calibri"/>
            </a:endParaRPr>
          </a:p>
        </p:txBody>
      </p:sp>
      <p:sp>
        <p:nvSpPr>
          <p:cNvPr id="4" name="Pladsholder til slidenummer 3"/>
          <p:cNvSpPr>
            <a:spLocks noGrp="1"/>
          </p:cNvSpPr>
          <p:nvPr>
            <p:ph type="sldNum" sz="quarter" idx="5"/>
          </p:nvPr>
        </p:nvSpPr>
        <p:spPr/>
        <p:txBody>
          <a:bodyPr/>
          <a:lstStyle/>
          <a:p>
            <a:fld id="{4EB7B096-BC13-284E-BACA-90E10A6C5B8D}" type="slidenum">
              <a:rPr lang="da-DK" smtClean="0"/>
              <a:t>12</a:t>
            </a:fld>
            <a:endParaRPr lang="da-DK"/>
          </a:p>
        </p:txBody>
      </p:sp>
    </p:spTree>
    <p:extLst>
      <p:ext uri="{BB962C8B-B14F-4D97-AF65-F5344CB8AC3E}">
        <p14:creationId xmlns:p14="http://schemas.microsoft.com/office/powerpoint/2010/main" val="3478306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cs typeface="Calibri"/>
            </a:endParaRPr>
          </a:p>
        </p:txBody>
      </p:sp>
      <p:sp>
        <p:nvSpPr>
          <p:cNvPr id="4" name="Pladsholder til slidenummer 3"/>
          <p:cNvSpPr>
            <a:spLocks noGrp="1"/>
          </p:cNvSpPr>
          <p:nvPr>
            <p:ph type="sldNum" sz="quarter" idx="5"/>
          </p:nvPr>
        </p:nvSpPr>
        <p:spPr/>
        <p:txBody>
          <a:bodyPr/>
          <a:lstStyle/>
          <a:p>
            <a:fld id="{4EB7B096-BC13-284E-BACA-90E10A6C5B8D}" type="slidenum">
              <a:rPr lang="da-DK" smtClean="0"/>
              <a:t>13</a:t>
            </a:fld>
            <a:endParaRPr lang="da-DK"/>
          </a:p>
        </p:txBody>
      </p:sp>
    </p:spTree>
    <p:extLst>
      <p:ext uri="{BB962C8B-B14F-4D97-AF65-F5344CB8AC3E}">
        <p14:creationId xmlns:p14="http://schemas.microsoft.com/office/powerpoint/2010/main" val="3358632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CATHRINE: I’m not going to read this out loud, but I have shared this with you all in the launch kit and most importantly, we use this to guide our marketing narrative and the story we all tell to the market about SuperOffice CLICK</a:t>
            </a:r>
          </a:p>
        </p:txBody>
      </p:sp>
      <p:sp>
        <p:nvSpPr>
          <p:cNvPr id="4" name="Slide Number Placeholder 3"/>
          <p:cNvSpPr>
            <a:spLocks noGrp="1"/>
          </p:cNvSpPr>
          <p:nvPr>
            <p:ph type="sldNum" sz="quarter" idx="5"/>
          </p:nvPr>
        </p:nvSpPr>
        <p:spPr/>
        <p:txBody>
          <a:bodyPr/>
          <a:lstStyle/>
          <a:p>
            <a:fld id="{94D2D82E-70A2-F54F-AE6A-049B18C14448}" type="slidenum">
              <a:rPr lang="en-NO" smtClean="0"/>
              <a:t>14</a:t>
            </a:fld>
            <a:endParaRPr lang="en-NO"/>
          </a:p>
        </p:txBody>
      </p:sp>
    </p:spTree>
    <p:extLst>
      <p:ext uri="{BB962C8B-B14F-4D97-AF65-F5344CB8AC3E}">
        <p14:creationId xmlns:p14="http://schemas.microsoft.com/office/powerpoint/2010/main" val="1864909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D2D82E-70A2-F54F-AE6A-049B18C14448}" type="slidenum">
              <a:rPr lang="en-NO" smtClean="0"/>
              <a:t>15</a:t>
            </a:fld>
            <a:endParaRPr lang="en-NO"/>
          </a:p>
        </p:txBody>
      </p:sp>
    </p:spTree>
    <p:extLst>
      <p:ext uri="{BB962C8B-B14F-4D97-AF65-F5344CB8AC3E}">
        <p14:creationId xmlns:p14="http://schemas.microsoft.com/office/powerpoint/2010/main" val="4179693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a:p>
            <a:endParaRPr lang="en-US"/>
          </a:p>
          <a:p>
            <a:endParaRPr lang="en-US"/>
          </a:p>
        </p:txBody>
      </p:sp>
      <p:sp>
        <p:nvSpPr>
          <p:cNvPr id="4" name="Pladsholder til slidenummer 3"/>
          <p:cNvSpPr>
            <a:spLocks noGrp="1"/>
          </p:cNvSpPr>
          <p:nvPr>
            <p:ph type="sldNum" sz="quarter" idx="5"/>
          </p:nvPr>
        </p:nvSpPr>
        <p:spPr/>
        <p:txBody>
          <a:bodyPr/>
          <a:lstStyle/>
          <a:p>
            <a:fld id="{4EB7B096-BC13-284E-BACA-90E10A6C5B8D}" type="slidenum">
              <a:rPr lang="da-DK" smtClean="0"/>
              <a:t>16</a:t>
            </a:fld>
            <a:endParaRPr lang="da-DK"/>
          </a:p>
        </p:txBody>
      </p:sp>
    </p:spTree>
    <p:extLst>
      <p:ext uri="{BB962C8B-B14F-4D97-AF65-F5344CB8AC3E}">
        <p14:creationId xmlns:p14="http://schemas.microsoft.com/office/powerpoint/2010/main" val="296064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CATHRINE: Which in short can be expressed as </a:t>
            </a:r>
          </a:p>
          <a:p>
            <a:endParaRPr lang="en-US"/>
          </a:p>
          <a:p>
            <a:r>
              <a:rPr lang="en-US"/>
              <a:t>READ out. </a:t>
            </a:r>
          </a:p>
          <a:p>
            <a:endParaRPr lang="en-US"/>
          </a:p>
          <a:p>
            <a:r>
              <a:rPr lang="en-US"/>
              <a:t>Now whilst positioning is not copy and messaging directly, it guides our messaging and for sure you’ll recognize it in our updated marketing content and sales enablement content that we have prepared for this launch:</a:t>
            </a:r>
          </a:p>
          <a:p>
            <a:endParaRPr lang="en-US"/>
          </a:p>
        </p:txBody>
      </p:sp>
      <p:sp>
        <p:nvSpPr>
          <p:cNvPr id="4" name="Pladsholder til slidenummer 3"/>
          <p:cNvSpPr>
            <a:spLocks noGrp="1"/>
          </p:cNvSpPr>
          <p:nvPr>
            <p:ph type="sldNum" sz="quarter" idx="5"/>
          </p:nvPr>
        </p:nvSpPr>
        <p:spPr/>
        <p:txBody>
          <a:bodyPr/>
          <a:lstStyle/>
          <a:p>
            <a:fld id="{4EB7B096-BC13-284E-BACA-90E10A6C5B8D}" type="slidenum">
              <a:rPr lang="da-DK" smtClean="0"/>
              <a:t>18</a:t>
            </a:fld>
            <a:endParaRPr lang="da-DK"/>
          </a:p>
        </p:txBody>
      </p:sp>
    </p:spTree>
    <p:extLst>
      <p:ext uri="{BB962C8B-B14F-4D97-AF65-F5344CB8AC3E}">
        <p14:creationId xmlns:p14="http://schemas.microsoft.com/office/powerpoint/2010/main" val="860791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CATHRINE With this backdrop, let us share a little bit of the updates that will be made available to you shortly:</a:t>
            </a:r>
          </a:p>
          <a:p>
            <a:endParaRPr lang="en-US"/>
          </a:p>
          <a:p>
            <a:r>
              <a:rPr lang="en-US"/>
              <a:t>CLICK</a:t>
            </a:r>
          </a:p>
        </p:txBody>
      </p:sp>
      <p:sp>
        <p:nvSpPr>
          <p:cNvPr id="4" name="Slide Number Placeholder 3"/>
          <p:cNvSpPr>
            <a:spLocks noGrp="1"/>
          </p:cNvSpPr>
          <p:nvPr>
            <p:ph type="sldNum" sz="quarter" idx="5"/>
          </p:nvPr>
        </p:nvSpPr>
        <p:spPr/>
        <p:txBody>
          <a:bodyPr/>
          <a:lstStyle/>
          <a:p>
            <a:fld id="{94D2D82E-70A2-F54F-AE6A-049B18C14448}" type="slidenum">
              <a:rPr lang="en-NO" smtClean="0"/>
              <a:t>19</a:t>
            </a:fld>
            <a:endParaRPr lang="en-NO"/>
          </a:p>
        </p:txBody>
      </p:sp>
    </p:spTree>
    <p:extLst>
      <p:ext uri="{BB962C8B-B14F-4D97-AF65-F5344CB8AC3E}">
        <p14:creationId xmlns:p14="http://schemas.microsoft.com/office/powerpoint/2010/main" val="4096857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CATHRINE: First – we will publish an updated website on October the 4</a:t>
            </a:r>
            <a:r>
              <a:rPr lang="en-US" baseline="30000" dirty="0"/>
              <a:t>th</a:t>
            </a:r>
            <a:r>
              <a:rPr lang="en-US" dirty="0"/>
              <a:t>. </a:t>
            </a:r>
          </a:p>
          <a:p>
            <a:endParaRPr lang="en-US" dirty="0"/>
          </a:p>
          <a:p>
            <a:r>
              <a:rPr lang="en-US" dirty="0"/>
              <a:t>This will reflect the new positioning, our product and updated pricing as we have referred to earlier. There are more updated content to come, but key changes have been made that hopefully will resonate better with our ICP so that they want to engage with us. </a:t>
            </a:r>
          </a:p>
          <a:p>
            <a:endParaRPr lang="en-US" dirty="0"/>
          </a:p>
          <a:p>
            <a:r>
              <a:rPr lang="en-US" dirty="0"/>
              <a:t>The aim is to convert interest into actual leads that sales sit down with – CLICK:</a:t>
            </a:r>
          </a:p>
        </p:txBody>
      </p:sp>
      <p:sp>
        <p:nvSpPr>
          <p:cNvPr id="4" name="Slide Number Placeholder 3"/>
          <p:cNvSpPr>
            <a:spLocks noGrp="1"/>
          </p:cNvSpPr>
          <p:nvPr>
            <p:ph type="sldNum" sz="quarter" idx="5"/>
          </p:nvPr>
        </p:nvSpPr>
        <p:spPr/>
        <p:txBody>
          <a:bodyPr/>
          <a:lstStyle/>
          <a:p>
            <a:fld id="{94D2D82E-70A2-F54F-AE6A-049B18C14448}" type="slidenum">
              <a:rPr lang="en-NO" smtClean="0"/>
              <a:t>20</a:t>
            </a:fld>
            <a:endParaRPr lang="en-NO"/>
          </a:p>
        </p:txBody>
      </p:sp>
    </p:spTree>
    <p:extLst>
      <p:ext uri="{BB962C8B-B14F-4D97-AF65-F5344CB8AC3E}">
        <p14:creationId xmlns:p14="http://schemas.microsoft.com/office/powerpoint/2010/main" val="529670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600" dirty="0" err="1"/>
              <a:t>Every</a:t>
            </a:r>
            <a:r>
              <a:rPr lang="nb-NO" sz="1600" dirty="0"/>
              <a:t> </a:t>
            </a:r>
            <a:r>
              <a:rPr lang="nb-NO" sz="1600" dirty="0" err="1"/>
              <a:t>company</a:t>
            </a:r>
            <a:r>
              <a:rPr lang="nb-NO" sz="1600" dirty="0"/>
              <a:t> </a:t>
            </a:r>
            <a:r>
              <a:rPr lang="nb-NO" sz="1600" dirty="0" err="1"/>
              <a:t>with</a:t>
            </a:r>
            <a:r>
              <a:rPr lang="nb-NO" sz="1600" dirty="0"/>
              <a:t> a growth </a:t>
            </a:r>
            <a:r>
              <a:rPr lang="nb-NO" sz="1600" dirty="0" err="1"/>
              <a:t>ambition</a:t>
            </a:r>
            <a:r>
              <a:rPr lang="nb-NO" sz="1600" dirty="0"/>
              <a:t> </a:t>
            </a:r>
            <a:r>
              <a:rPr lang="nb-NO" sz="1600" dirty="0" err="1"/>
              <a:t>needs</a:t>
            </a:r>
            <a:r>
              <a:rPr lang="nb-NO" sz="1600" dirty="0"/>
              <a:t> to master </a:t>
            </a:r>
            <a:r>
              <a:rPr lang="nb-NO" sz="1600" dirty="0" err="1"/>
              <a:t>two</a:t>
            </a:r>
            <a:r>
              <a:rPr lang="nb-NO" sz="1600" dirty="0"/>
              <a:t> </a:t>
            </a:r>
            <a:r>
              <a:rPr lang="nb-NO" sz="1600" dirty="0" err="1"/>
              <a:t>things</a:t>
            </a:r>
            <a:r>
              <a:rPr lang="nb-NO" sz="1600" dirty="0"/>
              <a:t>; </a:t>
            </a:r>
            <a:r>
              <a:rPr lang="nb-NO" sz="1600" dirty="0" err="1"/>
              <a:t>win</a:t>
            </a:r>
            <a:r>
              <a:rPr lang="nb-NO" sz="1600" dirty="0"/>
              <a:t> </a:t>
            </a:r>
            <a:r>
              <a:rPr lang="nb-NO" sz="1600" dirty="0" err="1"/>
              <a:t>new</a:t>
            </a:r>
            <a:r>
              <a:rPr lang="nb-NO" sz="1600" dirty="0"/>
              <a:t> </a:t>
            </a:r>
            <a:r>
              <a:rPr lang="nb-NO" sz="1600" dirty="0" err="1"/>
              <a:t>customers</a:t>
            </a:r>
            <a:r>
              <a:rPr lang="nb-NO" sz="1600" dirty="0"/>
              <a:t> and </a:t>
            </a:r>
            <a:r>
              <a:rPr lang="nb-NO" sz="1600" dirty="0" err="1"/>
              <a:t>keep</a:t>
            </a:r>
            <a:r>
              <a:rPr lang="nb-NO" sz="1600" dirty="0"/>
              <a:t> </a:t>
            </a:r>
            <a:r>
              <a:rPr lang="nb-NO" sz="1600" dirty="0" err="1"/>
              <a:t>the</a:t>
            </a:r>
            <a:r>
              <a:rPr lang="nb-NO" sz="1600" dirty="0"/>
              <a:t> </a:t>
            </a:r>
            <a:r>
              <a:rPr lang="nb-NO" sz="1600" dirty="0" err="1"/>
              <a:t>ones</a:t>
            </a:r>
            <a:r>
              <a:rPr lang="nb-NO" sz="1600" dirty="0"/>
              <a:t> </a:t>
            </a:r>
            <a:r>
              <a:rPr lang="nb-NO" sz="1600" dirty="0" err="1"/>
              <a:t>they</a:t>
            </a:r>
            <a:r>
              <a:rPr lang="nb-NO" sz="1600" dirty="0"/>
              <a:t> have. </a:t>
            </a:r>
            <a:r>
              <a:rPr lang="nb-NO" sz="1600" dirty="0" err="1"/>
              <a:t>When</a:t>
            </a:r>
            <a:r>
              <a:rPr lang="nb-NO" sz="1600" dirty="0"/>
              <a:t> it </a:t>
            </a:r>
            <a:r>
              <a:rPr lang="nb-NO" sz="1600" dirty="0" err="1"/>
              <a:t>comes</a:t>
            </a:r>
            <a:r>
              <a:rPr lang="nb-NO" sz="1600" dirty="0"/>
              <a:t> to </a:t>
            </a:r>
            <a:r>
              <a:rPr lang="nb-NO" sz="1600" dirty="0" err="1"/>
              <a:t>growing</a:t>
            </a:r>
            <a:r>
              <a:rPr lang="nb-NO" sz="1600" dirty="0"/>
              <a:t> faster </a:t>
            </a:r>
            <a:r>
              <a:rPr lang="nb-NO" sz="1600" dirty="0" err="1"/>
              <a:t>than</a:t>
            </a:r>
            <a:r>
              <a:rPr lang="nb-NO" sz="1600" dirty="0"/>
              <a:t> </a:t>
            </a:r>
            <a:r>
              <a:rPr lang="nb-NO" sz="1600" dirty="0" err="1"/>
              <a:t>the</a:t>
            </a:r>
            <a:r>
              <a:rPr lang="nb-NO" sz="1600" dirty="0"/>
              <a:t> </a:t>
            </a:r>
            <a:r>
              <a:rPr lang="nb-NO" sz="1600" dirty="0" err="1"/>
              <a:t>market</a:t>
            </a:r>
            <a:r>
              <a:rPr lang="nb-NO" sz="1600" dirty="0"/>
              <a:t> and </a:t>
            </a:r>
            <a:r>
              <a:rPr lang="nb-NO" sz="1600" dirty="0" err="1"/>
              <a:t>your</a:t>
            </a:r>
            <a:r>
              <a:rPr lang="nb-NO" sz="1600" dirty="0"/>
              <a:t> </a:t>
            </a:r>
            <a:r>
              <a:rPr lang="nb-NO" sz="1600" dirty="0" err="1"/>
              <a:t>competitors</a:t>
            </a:r>
            <a:r>
              <a:rPr lang="nb-NO" sz="1600" dirty="0"/>
              <a:t>, </a:t>
            </a:r>
            <a:r>
              <a:rPr lang="nb-NO" sz="1600" dirty="0" err="1"/>
              <a:t>closing</a:t>
            </a:r>
            <a:r>
              <a:rPr lang="nb-NO" sz="1600" dirty="0"/>
              <a:t> Net New Business is </a:t>
            </a:r>
            <a:r>
              <a:rPr lang="nb-NO" sz="1600" dirty="0" err="1"/>
              <a:t>key</a:t>
            </a:r>
            <a:r>
              <a:rPr lang="nb-NO" sz="1600" dirty="0"/>
              <a:t>.</a:t>
            </a:r>
          </a:p>
          <a:p>
            <a:endParaRPr lang="nb-NO" sz="1600" dirty="0"/>
          </a:p>
          <a:p>
            <a:r>
              <a:rPr lang="nb-NO" sz="1600" dirty="0"/>
              <a:t>The CRM </a:t>
            </a:r>
            <a:r>
              <a:rPr lang="nb-NO" sz="1600" dirty="0" err="1"/>
              <a:t>market</a:t>
            </a:r>
            <a:r>
              <a:rPr lang="nb-NO" sz="1600" dirty="0"/>
              <a:t> has an </a:t>
            </a:r>
            <a:r>
              <a:rPr lang="nb-NO" sz="1600" dirty="0" err="1"/>
              <a:t>expected</a:t>
            </a:r>
            <a:r>
              <a:rPr lang="nb-NO" sz="1600" dirty="0"/>
              <a:t> growth rate </a:t>
            </a:r>
            <a:r>
              <a:rPr lang="nb-NO" sz="1600" dirty="0" err="1"/>
              <a:t>year</a:t>
            </a:r>
            <a:r>
              <a:rPr lang="nb-NO" sz="1600" dirty="0"/>
              <a:t> over </a:t>
            </a:r>
            <a:r>
              <a:rPr lang="nb-NO" sz="1600" dirty="0" err="1"/>
              <a:t>year</a:t>
            </a:r>
            <a:r>
              <a:rPr lang="nb-NO" sz="1600" dirty="0"/>
              <a:t> </a:t>
            </a:r>
            <a:r>
              <a:rPr lang="nb-NO" sz="1600" dirty="0" err="1"/>
              <a:t>of</a:t>
            </a:r>
            <a:r>
              <a:rPr lang="nb-NO" sz="1600" dirty="0"/>
              <a:t> </a:t>
            </a:r>
            <a:r>
              <a:rPr lang="nb-NO" sz="1600" dirty="0" err="1"/>
              <a:t>approx</a:t>
            </a:r>
            <a:r>
              <a:rPr lang="nb-NO" sz="1600" dirty="0"/>
              <a:t> 15%, so </a:t>
            </a:r>
            <a:r>
              <a:rPr lang="nb-NO" sz="1600" dirty="0" err="1"/>
              <a:t>winning</a:t>
            </a:r>
            <a:r>
              <a:rPr lang="nb-NO" sz="1600" dirty="0"/>
              <a:t> </a:t>
            </a:r>
            <a:r>
              <a:rPr lang="nb-NO" sz="1600" dirty="0" err="1"/>
              <a:t>new</a:t>
            </a:r>
            <a:r>
              <a:rPr lang="nb-NO" sz="1600" dirty="0"/>
              <a:t> logos </a:t>
            </a:r>
            <a:r>
              <a:rPr lang="nb-NO" sz="1600" dirty="0" err="1"/>
              <a:t>should</a:t>
            </a:r>
            <a:r>
              <a:rPr lang="nb-NO" sz="1600" dirty="0"/>
              <a:t> be at </a:t>
            </a:r>
            <a:r>
              <a:rPr lang="nb-NO" sz="1600" dirty="0" err="1"/>
              <a:t>the</a:t>
            </a:r>
            <a:r>
              <a:rPr lang="nb-NO" sz="1600" dirty="0"/>
              <a:t> </a:t>
            </a:r>
            <a:r>
              <a:rPr lang="nb-NO" sz="1600" dirty="0" err="1"/>
              <a:t>top</a:t>
            </a:r>
            <a:r>
              <a:rPr lang="nb-NO" sz="1600" dirty="0"/>
              <a:t> </a:t>
            </a:r>
            <a:r>
              <a:rPr lang="nb-NO" sz="1600" dirty="0" err="1"/>
              <a:t>of</a:t>
            </a:r>
            <a:r>
              <a:rPr lang="nb-NO" sz="1600" dirty="0"/>
              <a:t> </a:t>
            </a:r>
            <a:r>
              <a:rPr lang="nb-NO" sz="1600" dirty="0" err="1"/>
              <a:t>everybodys</a:t>
            </a:r>
            <a:r>
              <a:rPr lang="nb-NO" sz="1600" dirty="0"/>
              <a:t> </a:t>
            </a:r>
            <a:r>
              <a:rPr lang="nb-NO" sz="1600" dirty="0" err="1"/>
              <a:t>priority</a:t>
            </a:r>
            <a:r>
              <a:rPr lang="nb-NO" sz="1600" dirty="0"/>
              <a:t> list. </a:t>
            </a:r>
            <a:endParaRPr lang="nb-NO" sz="1600" dirty="0">
              <a:cs typeface="Calibri"/>
            </a:endParaRPr>
          </a:p>
          <a:p>
            <a:endParaRPr lang="en-US" dirty="0"/>
          </a:p>
        </p:txBody>
      </p:sp>
      <p:sp>
        <p:nvSpPr>
          <p:cNvPr id="4" name="Slide Number Placeholder 3"/>
          <p:cNvSpPr>
            <a:spLocks noGrp="1"/>
          </p:cNvSpPr>
          <p:nvPr>
            <p:ph type="sldNum" sz="quarter" idx="5"/>
          </p:nvPr>
        </p:nvSpPr>
        <p:spPr/>
        <p:txBody>
          <a:bodyPr/>
          <a:lstStyle/>
          <a:p>
            <a:fld id="{94D2D82E-70A2-F54F-AE6A-049B18C14448}" type="slidenum">
              <a:rPr lang="en-NO" smtClean="0"/>
              <a:t>2</a:t>
            </a:fld>
            <a:endParaRPr lang="en-NO"/>
          </a:p>
        </p:txBody>
      </p:sp>
    </p:spTree>
    <p:extLst>
      <p:ext uri="{BB962C8B-B14F-4D97-AF65-F5344CB8AC3E}">
        <p14:creationId xmlns:p14="http://schemas.microsoft.com/office/powerpoint/2010/main" val="3592740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The M1 </a:t>
            </a:r>
            <a:r>
              <a:rPr lang="nb-NO" dirty="0" err="1"/>
              <a:t>meeting</a:t>
            </a:r>
            <a:r>
              <a:rPr lang="nb-NO" dirty="0"/>
              <a:t> is </a:t>
            </a:r>
            <a:r>
              <a:rPr lang="nb-NO" dirty="0" err="1"/>
              <a:t>often</a:t>
            </a:r>
            <a:r>
              <a:rPr lang="nb-NO" dirty="0"/>
              <a:t> </a:t>
            </a:r>
            <a:r>
              <a:rPr lang="nb-NO" dirty="0" err="1"/>
              <a:t>the</a:t>
            </a:r>
            <a:r>
              <a:rPr lang="nb-NO" dirty="0"/>
              <a:t> make or break </a:t>
            </a:r>
            <a:r>
              <a:rPr lang="nb-NO" dirty="0" err="1"/>
              <a:t>meeting</a:t>
            </a:r>
            <a:r>
              <a:rPr lang="nb-NO" dirty="0"/>
              <a:t> </a:t>
            </a:r>
            <a:r>
              <a:rPr lang="nb-NO" dirty="0" err="1"/>
              <a:t>with</a:t>
            </a:r>
            <a:r>
              <a:rPr lang="nb-NO" dirty="0"/>
              <a:t> </a:t>
            </a:r>
            <a:r>
              <a:rPr lang="nb-NO" dirty="0" err="1"/>
              <a:t>potential</a:t>
            </a:r>
            <a:r>
              <a:rPr lang="nb-NO" dirty="0"/>
              <a:t> </a:t>
            </a:r>
            <a:r>
              <a:rPr lang="nb-NO" dirty="0" err="1"/>
              <a:t>customers</a:t>
            </a:r>
            <a:r>
              <a:rPr lang="nb-NO" dirty="0"/>
              <a:t>, </a:t>
            </a:r>
            <a:r>
              <a:rPr lang="nb-NO" dirty="0" err="1"/>
              <a:t>it’s</a:t>
            </a:r>
            <a:r>
              <a:rPr lang="nb-NO" dirty="0"/>
              <a:t> </a:t>
            </a:r>
            <a:r>
              <a:rPr lang="nb-NO" dirty="0" err="1"/>
              <a:t>our</a:t>
            </a:r>
            <a:r>
              <a:rPr lang="nb-NO" dirty="0"/>
              <a:t> </a:t>
            </a:r>
            <a:r>
              <a:rPr lang="nb-NO" dirty="0" err="1"/>
              <a:t>chance</a:t>
            </a:r>
            <a:r>
              <a:rPr lang="nb-NO" dirty="0"/>
              <a:t> to </a:t>
            </a:r>
            <a:r>
              <a:rPr lang="nb-NO" dirty="0" err="1"/>
              <a:t>create</a:t>
            </a:r>
            <a:r>
              <a:rPr lang="nb-NO" dirty="0"/>
              <a:t> </a:t>
            </a:r>
            <a:r>
              <a:rPr lang="nb-NO" dirty="0" err="1"/>
              <a:t>interest</a:t>
            </a:r>
            <a:r>
              <a:rPr lang="nb-NO" dirty="0"/>
              <a:t> and </a:t>
            </a:r>
            <a:r>
              <a:rPr lang="nb-NO" dirty="0" err="1"/>
              <a:t>enthusiasm</a:t>
            </a:r>
            <a:r>
              <a:rPr lang="nb-NO" dirty="0"/>
              <a:t> </a:t>
            </a:r>
            <a:r>
              <a:rPr lang="nb-NO" dirty="0" err="1"/>
              <a:t>around</a:t>
            </a:r>
            <a:r>
              <a:rPr lang="nb-NO" dirty="0"/>
              <a:t> CRM and SuperOffice.</a:t>
            </a:r>
            <a:endParaRPr lang="en-US" dirty="0"/>
          </a:p>
        </p:txBody>
      </p:sp>
      <p:sp>
        <p:nvSpPr>
          <p:cNvPr id="4" name="Slide Number Placeholder 3"/>
          <p:cNvSpPr>
            <a:spLocks noGrp="1"/>
          </p:cNvSpPr>
          <p:nvPr>
            <p:ph type="sldNum" sz="quarter" idx="5"/>
          </p:nvPr>
        </p:nvSpPr>
        <p:spPr/>
        <p:txBody>
          <a:bodyPr/>
          <a:lstStyle/>
          <a:p>
            <a:fld id="{94D2D82E-70A2-F54F-AE6A-049B18C14448}" type="slidenum">
              <a:rPr lang="en-NO" smtClean="0"/>
              <a:t>21</a:t>
            </a:fld>
            <a:endParaRPr lang="en-NO"/>
          </a:p>
        </p:txBody>
      </p:sp>
    </p:spTree>
    <p:extLst>
      <p:ext uri="{BB962C8B-B14F-4D97-AF65-F5344CB8AC3E}">
        <p14:creationId xmlns:p14="http://schemas.microsoft.com/office/powerpoint/2010/main" val="1825132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These</a:t>
            </a:r>
            <a:r>
              <a:rPr lang="nb-NO" dirty="0"/>
              <a:t> </a:t>
            </a:r>
            <a:r>
              <a:rPr lang="nb-NO" dirty="0" err="1"/>
              <a:t>are</a:t>
            </a:r>
            <a:r>
              <a:rPr lang="nb-NO" dirty="0"/>
              <a:t> </a:t>
            </a:r>
            <a:r>
              <a:rPr lang="nb-NO" dirty="0" err="1"/>
              <a:t>our</a:t>
            </a:r>
            <a:r>
              <a:rPr lang="nb-NO" dirty="0"/>
              <a:t> </a:t>
            </a:r>
            <a:r>
              <a:rPr lang="nb-NO" dirty="0" err="1"/>
              <a:t>main</a:t>
            </a:r>
            <a:r>
              <a:rPr lang="nb-NO" dirty="0"/>
              <a:t> sales </a:t>
            </a:r>
            <a:r>
              <a:rPr lang="nb-NO" dirty="0" err="1"/>
              <a:t>meetings</a:t>
            </a:r>
            <a:r>
              <a:rPr lang="nb-NO" dirty="0"/>
              <a:t> </a:t>
            </a:r>
            <a:r>
              <a:rPr lang="nb-NO" dirty="0" err="1"/>
              <a:t>with</a:t>
            </a:r>
            <a:r>
              <a:rPr lang="nb-NO" dirty="0"/>
              <a:t> </a:t>
            </a:r>
            <a:r>
              <a:rPr lang="nb-NO" dirty="0" err="1"/>
              <a:t>customers</a:t>
            </a:r>
            <a:r>
              <a:rPr lang="nb-NO" dirty="0"/>
              <a:t>.</a:t>
            </a:r>
          </a:p>
          <a:p>
            <a:r>
              <a:rPr lang="nb-NO" dirty="0"/>
              <a:t>And </a:t>
            </a:r>
            <a:r>
              <a:rPr lang="nb-NO" dirty="0" err="1"/>
              <a:t>it’s</a:t>
            </a:r>
            <a:r>
              <a:rPr lang="nb-NO" dirty="0"/>
              <a:t> </a:t>
            </a:r>
            <a:r>
              <a:rPr lang="nb-NO" dirty="0" err="1"/>
              <a:t>especially</a:t>
            </a:r>
            <a:r>
              <a:rPr lang="nb-NO" dirty="0"/>
              <a:t> </a:t>
            </a:r>
            <a:r>
              <a:rPr lang="nb-NO" dirty="0" err="1"/>
              <a:t>the</a:t>
            </a:r>
            <a:r>
              <a:rPr lang="nb-NO" dirty="0"/>
              <a:t> M1 / </a:t>
            </a:r>
            <a:r>
              <a:rPr lang="nb-NO" dirty="0" err="1"/>
              <a:t>the</a:t>
            </a:r>
            <a:r>
              <a:rPr lang="nb-NO" dirty="0"/>
              <a:t> first </a:t>
            </a:r>
            <a:r>
              <a:rPr lang="nb-NO" dirty="0" err="1"/>
              <a:t>presentation</a:t>
            </a:r>
            <a:r>
              <a:rPr lang="nb-NO" dirty="0"/>
              <a:t> </a:t>
            </a:r>
            <a:r>
              <a:rPr lang="nb-NO" dirty="0" err="1"/>
              <a:t>that</a:t>
            </a:r>
            <a:r>
              <a:rPr lang="nb-NO" dirty="0"/>
              <a:t> has </a:t>
            </a:r>
            <a:r>
              <a:rPr lang="nb-NO" dirty="0" err="1"/>
              <a:t>changed</a:t>
            </a:r>
            <a:r>
              <a:rPr lang="nb-NO" dirty="0"/>
              <a:t> due to SO 10.</a:t>
            </a:r>
            <a:br>
              <a:rPr lang="nb-NO"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88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So at an </a:t>
            </a:r>
            <a:r>
              <a:rPr lang="nb-NO" err="1"/>
              <a:t>overview</a:t>
            </a:r>
            <a:r>
              <a:rPr lang="nb-NO"/>
              <a:t> </a:t>
            </a:r>
            <a:r>
              <a:rPr lang="nb-NO" err="1"/>
              <a:t>you</a:t>
            </a:r>
            <a:r>
              <a:rPr lang="nb-NO"/>
              <a:t> </a:t>
            </a:r>
            <a:r>
              <a:rPr lang="nb-NO" err="1"/>
              <a:t>can</a:t>
            </a:r>
            <a:r>
              <a:rPr lang="nb-NO"/>
              <a:t> </a:t>
            </a:r>
            <a:r>
              <a:rPr lang="nb-NO" err="1"/>
              <a:t>see</a:t>
            </a:r>
            <a:r>
              <a:rPr lang="nb-NO"/>
              <a:t> </a:t>
            </a:r>
            <a:r>
              <a:rPr lang="nb-NO" err="1"/>
              <a:t>that</a:t>
            </a:r>
            <a:r>
              <a:rPr lang="nb-NO"/>
              <a:t> </a:t>
            </a:r>
            <a:r>
              <a:rPr lang="nb-NO" err="1"/>
              <a:t>the</a:t>
            </a:r>
            <a:r>
              <a:rPr lang="nb-NO"/>
              <a:t> slides </a:t>
            </a:r>
            <a:r>
              <a:rPr lang="nb-NO" err="1"/>
              <a:t>are</a:t>
            </a:r>
            <a:r>
              <a:rPr lang="nb-NO"/>
              <a:t> </a:t>
            </a:r>
            <a:r>
              <a:rPr lang="nb-NO" err="1"/>
              <a:t>meant</a:t>
            </a:r>
            <a:r>
              <a:rPr lang="nb-NO"/>
              <a:t> for </a:t>
            </a:r>
            <a:r>
              <a:rPr lang="nb-NO" err="1"/>
              <a:t>conversations</a:t>
            </a:r>
            <a:r>
              <a:rPr lang="nb-NO"/>
              <a:t> and </a:t>
            </a:r>
            <a:r>
              <a:rPr lang="nb-NO" err="1"/>
              <a:t>discussions</a:t>
            </a:r>
            <a:r>
              <a:rPr lang="nb-NO"/>
              <a:t> </a:t>
            </a:r>
            <a:r>
              <a:rPr lang="nb-NO" err="1"/>
              <a:t>rather</a:t>
            </a:r>
            <a:r>
              <a:rPr lang="nb-NO"/>
              <a:t> </a:t>
            </a:r>
            <a:r>
              <a:rPr lang="nb-NO" err="1"/>
              <a:t>than</a:t>
            </a:r>
            <a:r>
              <a:rPr lang="nb-NO"/>
              <a:t> </a:t>
            </a:r>
            <a:r>
              <a:rPr lang="nb-NO" err="1"/>
              <a:t>reading</a:t>
            </a:r>
            <a:r>
              <a:rPr lang="nb-NO"/>
              <a:t> – </a:t>
            </a:r>
            <a:r>
              <a:rPr lang="nb-NO" err="1"/>
              <a:t>no</a:t>
            </a:r>
            <a:r>
              <a:rPr lang="nb-NO"/>
              <a:t> </a:t>
            </a:r>
            <a:r>
              <a:rPr lang="nb-NO" err="1"/>
              <a:t>death</a:t>
            </a:r>
            <a:r>
              <a:rPr lang="nb-NO"/>
              <a:t> by </a:t>
            </a:r>
            <a:r>
              <a:rPr lang="nb-NO" err="1"/>
              <a:t>powerpoint</a:t>
            </a:r>
            <a:r>
              <a:rPr lang="nb-NO"/>
              <a:t> </a:t>
            </a:r>
            <a:r>
              <a:rPr lang="nb-NO" err="1"/>
              <a:t>here</a:t>
            </a:r>
            <a:r>
              <a:rPr lang="nb-NO"/>
              <a:t>…</a:t>
            </a:r>
          </a:p>
          <a:p>
            <a:r>
              <a:rPr lang="nb-NO"/>
              <a:t>In </a:t>
            </a:r>
            <a:r>
              <a:rPr lang="nb-NO" err="1"/>
              <a:t>addition</a:t>
            </a:r>
            <a:r>
              <a:rPr lang="nb-NO"/>
              <a:t> to </a:t>
            </a:r>
            <a:r>
              <a:rPr lang="nb-NO" err="1"/>
              <a:t>picking</a:t>
            </a:r>
            <a:r>
              <a:rPr lang="nb-NO"/>
              <a:t> up </a:t>
            </a:r>
            <a:r>
              <a:rPr lang="nb-NO" err="1"/>
              <a:t>some</a:t>
            </a:r>
            <a:r>
              <a:rPr lang="nb-NO"/>
              <a:t> </a:t>
            </a:r>
            <a:r>
              <a:rPr lang="nb-NO" err="1"/>
              <a:t>of</a:t>
            </a:r>
            <a:r>
              <a:rPr lang="nb-NO"/>
              <a:t> </a:t>
            </a:r>
            <a:r>
              <a:rPr lang="nb-NO" err="1"/>
              <a:t>the</a:t>
            </a:r>
            <a:r>
              <a:rPr lang="nb-NO"/>
              <a:t> </a:t>
            </a:r>
            <a:r>
              <a:rPr lang="nb-NO" err="1"/>
              <a:t>positining</a:t>
            </a:r>
            <a:r>
              <a:rPr lang="nb-NO"/>
              <a:t>, </a:t>
            </a:r>
            <a:r>
              <a:rPr lang="nb-NO" err="1"/>
              <a:t>the</a:t>
            </a:r>
            <a:r>
              <a:rPr lang="nb-NO"/>
              <a:t> </a:t>
            </a:r>
            <a:r>
              <a:rPr lang="nb-NO" err="1"/>
              <a:t>biggest</a:t>
            </a:r>
            <a:r>
              <a:rPr lang="nb-NO"/>
              <a:t> </a:t>
            </a:r>
            <a:r>
              <a:rPr lang="nb-NO" err="1"/>
              <a:t>change</a:t>
            </a:r>
            <a:r>
              <a:rPr lang="nb-NO"/>
              <a:t> is </a:t>
            </a:r>
            <a:r>
              <a:rPr lang="nb-NO" err="1"/>
              <a:t>how</a:t>
            </a:r>
            <a:r>
              <a:rPr lang="nb-NO"/>
              <a:t> </a:t>
            </a:r>
            <a:r>
              <a:rPr lang="nb-NO" err="1"/>
              <a:t>we</a:t>
            </a:r>
            <a:r>
              <a:rPr lang="nb-NO"/>
              <a:t> </a:t>
            </a:r>
            <a:r>
              <a:rPr lang="nb-NO" err="1"/>
              <a:t>explain</a:t>
            </a:r>
            <a:r>
              <a:rPr lang="nb-NO"/>
              <a:t> </a:t>
            </a:r>
            <a:r>
              <a:rPr lang="nb-NO" err="1"/>
              <a:t>the</a:t>
            </a:r>
            <a:r>
              <a:rPr lang="nb-NO"/>
              <a:t> </a:t>
            </a:r>
            <a:r>
              <a:rPr lang="nb-NO" err="1"/>
              <a:t>user</a:t>
            </a:r>
            <a:r>
              <a:rPr lang="nb-NO"/>
              <a:t> plans and </a:t>
            </a:r>
            <a:r>
              <a:rPr lang="nb-NO" err="1"/>
              <a:t>the</a:t>
            </a:r>
            <a:r>
              <a:rPr lang="nb-NO"/>
              <a:t> </a:t>
            </a:r>
            <a:r>
              <a:rPr lang="nb-NO" err="1"/>
              <a:t>functionality</a:t>
            </a:r>
            <a:r>
              <a:rPr lang="nb-NO"/>
              <a:t> in </a:t>
            </a:r>
            <a:r>
              <a:rPr lang="nb-NO" err="1"/>
              <a:t>the</a:t>
            </a:r>
            <a:r>
              <a:rPr lang="nb-NO"/>
              <a:t> </a:t>
            </a:r>
            <a:r>
              <a:rPr lang="nb-NO" err="1"/>
              <a:t>solution</a:t>
            </a:r>
            <a:r>
              <a:rPr lang="nb-NO"/>
              <a:t>…</a:t>
            </a:r>
            <a:endParaRPr lang="en-US"/>
          </a:p>
        </p:txBody>
      </p:sp>
      <p:sp>
        <p:nvSpPr>
          <p:cNvPr id="4" name="Slide Number Placeholder 3"/>
          <p:cNvSpPr>
            <a:spLocks noGrp="1"/>
          </p:cNvSpPr>
          <p:nvPr>
            <p:ph type="sldNum" sz="quarter" idx="5"/>
          </p:nvPr>
        </p:nvSpPr>
        <p:spPr/>
        <p:txBody>
          <a:bodyPr/>
          <a:lstStyle/>
          <a:p>
            <a:fld id="{94D2D82E-70A2-F54F-AE6A-049B18C14448}" type="slidenum">
              <a:rPr lang="en-NO" smtClean="0"/>
              <a:t>23</a:t>
            </a:fld>
            <a:endParaRPr lang="en-NO"/>
          </a:p>
        </p:txBody>
      </p:sp>
    </p:spTree>
    <p:extLst>
      <p:ext uri="{BB962C8B-B14F-4D97-AF65-F5344CB8AC3E}">
        <p14:creationId xmlns:p14="http://schemas.microsoft.com/office/powerpoint/2010/main" val="3310070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800" b="0" u="none" err="1">
                <a:latin typeface="Arial" panose="020B0604020202020204" pitchFamily="34" charset="0"/>
                <a:cs typeface="Arial" panose="020B0604020202020204" pitchFamily="34" charset="0"/>
              </a:rPr>
              <a:t>We</a:t>
            </a:r>
            <a:r>
              <a:rPr lang="nb-NO" sz="800" b="0" u="none">
                <a:latin typeface="Arial" panose="020B0604020202020204" pitchFamily="34" charset="0"/>
                <a:cs typeface="Arial" panose="020B0604020202020204" pitchFamily="34" charset="0"/>
              </a:rPr>
              <a:t> have </a:t>
            </a:r>
            <a:r>
              <a:rPr lang="nb-NO" sz="800" b="0" u="none" err="1">
                <a:latin typeface="Arial" panose="020B0604020202020204" pitchFamily="34" charset="0"/>
                <a:cs typeface="Arial" panose="020B0604020202020204" pitchFamily="34" charset="0"/>
              </a:rPr>
              <a:t>created</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illustrations</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of</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our</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functionality</a:t>
            </a:r>
            <a:r>
              <a:rPr lang="nb-NO" sz="800" b="0" u="none">
                <a:latin typeface="Arial" panose="020B0604020202020204" pitchFamily="34" charset="0"/>
                <a:cs typeface="Arial" panose="020B0604020202020204" pitchFamily="34" charset="0"/>
              </a:rPr>
              <a:t> so </a:t>
            </a:r>
            <a:r>
              <a:rPr lang="nb-NO" sz="800" b="0" u="none" err="1">
                <a:latin typeface="Arial" panose="020B0604020202020204" pitchFamily="34" charset="0"/>
                <a:cs typeface="Arial" panose="020B0604020202020204" pitchFamily="34" charset="0"/>
              </a:rPr>
              <a:t>when</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you’re</a:t>
            </a:r>
            <a:r>
              <a:rPr lang="nb-NO" sz="800" b="0" u="none">
                <a:latin typeface="Arial" panose="020B0604020202020204" pitchFamily="34" charset="0"/>
                <a:cs typeface="Arial" panose="020B0604020202020204" pitchFamily="34" charset="0"/>
              </a:rPr>
              <a:t> in </a:t>
            </a:r>
            <a:r>
              <a:rPr lang="nb-NO" sz="800" b="0" u="none" err="1">
                <a:latin typeface="Arial" panose="020B0604020202020204" pitchFamily="34" charset="0"/>
                <a:cs typeface="Arial" panose="020B0604020202020204" pitchFamily="34" charset="0"/>
              </a:rPr>
              <a:t>the</a:t>
            </a:r>
            <a:r>
              <a:rPr lang="nb-NO" sz="800" b="0" u="none">
                <a:latin typeface="Arial" panose="020B0604020202020204" pitchFamily="34" charset="0"/>
                <a:cs typeface="Arial" panose="020B0604020202020204" pitchFamily="34" charset="0"/>
              </a:rPr>
              <a:t> first </a:t>
            </a:r>
            <a:r>
              <a:rPr lang="nb-NO" sz="800" b="0" u="none" err="1">
                <a:latin typeface="Arial" panose="020B0604020202020204" pitchFamily="34" charset="0"/>
                <a:cs typeface="Arial" panose="020B0604020202020204" pitchFamily="34" charset="0"/>
              </a:rPr>
              <a:t>meeting</a:t>
            </a:r>
            <a:r>
              <a:rPr lang="nb-NO" sz="800" b="0" u="none">
                <a:latin typeface="Arial" panose="020B0604020202020204" pitchFamily="34" charset="0"/>
                <a:cs typeface="Arial" panose="020B0604020202020204" pitchFamily="34" charset="0"/>
              </a:rPr>
              <a:t>, and </a:t>
            </a:r>
            <a:r>
              <a:rPr lang="nb-NO" sz="800" b="0" u="none" err="1">
                <a:latin typeface="Arial" panose="020B0604020202020204" pitchFamily="34" charset="0"/>
                <a:cs typeface="Arial" panose="020B0604020202020204" pitchFamily="34" charset="0"/>
              </a:rPr>
              <a:t>the</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customer</a:t>
            </a:r>
            <a:r>
              <a:rPr lang="nb-NO" sz="800" b="0" u="none">
                <a:latin typeface="Arial" panose="020B0604020202020204" pitchFamily="34" charset="0"/>
                <a:cs typeface="Arial" panose="020B0604020202020204" pitchFamily="34" charset="0"/>
              </a:rPr>
              <a:t> asks for a demo – </a:t>
            </a:r>
            <a:r>
              <a:rPr lang="nb-NO" sz="800" b="0" u="none" err="1">
                <a:latin typeface="Arial" panose="020B0604020202020204" pitchFamily="34" charset="0"/>
                <a:cs typeface="Arial" panose="020B0604020202020204" pitchFamily="34" charset="0"/>
              </a:rPr>
              <a:t>you</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don’t</a:t>
            </a:r>
            <a:r>
              <a:rPr lang="nb-NO" sz="800" b="0" u="none">
                <a:latin typeface="Arial" panose="020B0604020202020204" pitchFamily="34" charset="0"/>
                <a:cs typeface="Arial" panose="020B0604020202020204" pitchFamily="34" charset="0"/>
              </a:rPr>
              <a:t> have to </a:t>
            </a:r>
            <a:r>
              <a:rPr lang="nb-NO" sz="800" b="0" u="none" err="1">
                <a:latin typeface="Arial" panose="020B0604020202020204" pitchFamily="34" charset="0"/>
                <a:cs typeface="Arial" panose="020B0604020202020204" pitchFamily="34" charset="0"/>
              </a:rPr>
              <a:t>drop</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the</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candy</a:t>
            </a:r>
            <a:r>
              <a:rPr lang="nb-NO" sz="800" b="0" u="none">
                <a:latin typeface="Arial" panose="020B0604020202020204" pitchFamily="34" charset="0"/>
                <a:cs typeface="Arial" panose="020B0604020202020204" pitchFamily="34" charset="0"/>
              </a:rPr>
              <a:t> in </a:t>
            </a:r>
            <a:r>
              <a:rPr lang="nb-NO" sz="800" b="0" u="none" err="1">
                <a:latin typeface="Arial" panose="020B0604020202020204" pitchFamily="34" charset="0"/>
                <a:cs typeface="Arial" panose="020B0604020202020204" pitchFamily="34" charset="0"/>
              </a:rPr>
              <a:t>the</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reception</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you</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can</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rather</a:t>
            </a:r>
            <a:r>
              <a:rPr lang="nb-NO" sz="800" b="0" u="none">
                <a:latin typeface="Arial" panose="020B0604020202020204" pitchFamily="34" charset="0"/>
                <a:cs typeface="Arial" panose="020B0604020202020204" pitchFamily="34" charset="0"/>
              </a:rPr>
              <a:t> show and </a:t>
            </a:r>
            <a:r>
              <a:rPr lang="nb-NO" sz="800" b="0" u="none" err="1">
                <a:latin typeface="Arial" panose="020B0604020202020204" pitchFamily="34" charset="0"/>
                <a:cs typeface="Arial" panose="020B0604020202020204" pitchFamily="34" charset="0"/>
              </a:rPr>
              <a:t>discuss</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what</a:t>
            </a:r>
            <a:r>
              <a:rPr lang="nb-NO" sz="800" b="0" u="none">
                <a:latin typeface="Arial" panose="020B0604020202020204" pitchFamily="34" charset="0"/>
                <a:cs typeface="Arial" panose="020B0604020202020204" pitchFamily="34" charset="0"/>
              </a:rPr>
              <a:t> areas </a:t>
            </a:r>
            <a:r>
              <a:rPr lang="nb-NO" sz="800" b="0" u="none" err="1">
                <a:latin typeface="Arial" panose="020B0604020202020204" pitchFamily="34" charset="0"/>
                <a:cs typeface="Arial" panose="020B0604020202020204" pitchFamily="34" charset="0"/>
              </a:rPr>
              <a:t>are</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of</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interest</a:t>
            </a:r>
            <a:r>
              <a:rPr lang="nb-NO" sz="800" b="0" u="none">
                <a:latin typeface="Arial" panose="020B0604020202020204" pitchFamily="34" charset="0"/>
                <a:cs typeface="Arial" panose="020B0604020202020204" pitchFamily="34" charset="0"/>
              </a:rPr>
              <a:t> to </a:t>
            </a:r>
            <a:r>
              <a:rPr lang="nb-NO" sz="800" b="0" u="none" err="1">
                <a:latin typeface="Arial" panose="020B0604020202020204" pitchFamily="34" charset="0"/>
                <a:cs typeface="Arial" panose="020B0604020202020204" pitchFamily="34" charset="0"/>
              </a:rPr>
              <a:t>the</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customer</a:t>
            </a:r>
            <a:r>
              <a:rPr lang="nb-NO" sz="800" b="0" u="none">
                <a:latin typeface="Arial" panose="020B0604020202020204" pitchFamily="34" charset="0"/>
                <a:cs typeface="Arial" panose="020B0604020202020204" pitchFamily="34" charset="0"/>
              </a:rPr>
              <a:t>. </a:t>
            </a:r>
          </a:p>
          <a:p>
            <a:r>
              <a:rPr lang="nb-NO" sz="800" b="0" u="none" err="1">
                <a:latin typeface="Arial" panose="020B0604020202020204" pitchFamily="34" charset="0"/>
                <a:cs typeface="Arial" panose="020B0604020202020204" pitchFamily="34" charset="0"/>
              </a:rPr>
              <a:t>You</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see</a:t>
            </a:r>
            <a:r>
              <a:rPr lang="nb-NO" sz="800" b="0" u="none">
                <a:latin typeface="Arial" panose="020B0604020202020204" pitchFamily="34" charset="0"/>
                <a:cs typeface="Arial" panose="020B0604020202020204" pitchFamily="34" charset="0"/>
              </a:rPr>
              <a:t> a </a:t>
            </a:r>
            <a:r>
              <a:rPr lang="nb-NO" sz="800" b="0" u="none" err="1">
                <a:latin typeface="Arial" panose="020B0604020202020204" pitchFamily="34" charset="0"/>
                <a:cs typeface="Arial" panose="020B0604020202020204" pitchFamily="34" charset="0"/>
              </a:rPr>
              <a:t>colour</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code</a:t>
            </a:r>
            <a:r>
              <a:rPr lang="nb-NO" sz="800" b="0" u="none">
                <a:latin typeface="Arial" panose="020B0604020202020204" pitchFamily="34" charset="0"/>
                <a:cs typeface="Arial" panose="020B0604020202020204" pitchFamily="34" charset="0"/>
              </a:rPr>
              <a:t> for Premium (</a:t>
            </a:r>
            <a:r>
              <a:rPr lang="nb-NO" sz="800" b="0" u="none" err="1">
                <a:latin typeface="Arial" panose="020B0604020202020204" pitchFamily="34" charset="0"/>
                <a:cs typeface="Arial" panose="020B0604020202020204" pitchFamily="34" charset="0"/>
              </a:rPr>
              <a:t>orange</a:t>
            </a:r>
            <a:r>
              <a:rPr lang="nb-NO" sz="800" b="0" u="none">
                <a:latin typeface="Arial" panose="020B0604020202020204" pitchFamily="34" charset="0"/>
                <a:cs typeface="Arial" panose="020B0604020202020204" pitchFamily="34" charset="0"/>
              </a:rPr>
              <a:t>), so </a:t>
            </a:r>
            <a:r>
              <a:rPr lang="nb-NO" sz="800" b="0" u="none" err="1">
                <a:latin typeface="Arial" panose="020B0604020202020204" pitchFamily="34" charset="0"/>
                <a:cs typeface="Arial" panose="020B0604020202020204" pitchFamily="34" charset="0"/>
              </a:rPr>
              <a:t>if</a:t>
            </a:r>
            <a:r>
              <a:rPr lang="nb-NO" sz="800" b="0" u="none">
                <a:latin typeface="Arial" panose="020B0604020202020204" pitchFamily="34" charset="0"/>
                <a:cs typeface="Arial" panose="020B0604020202020204" pitchFamily="34" charset="0"/>
              </a:rPr>
              <a:t> a </a:t>
            </a:r>
            <a:r>
              <a:rPr lang="nb-NO" sz="800" b="0" u="none" err="1">
                <a:latin typeface="Arial" panose="020B0604020202020204" pitchFamily="34" charset="0"/>
                <a:cs typeface="Arial" panose="020B0604020202020204" pitchFamily="34" charset="0"/>
              </a:rPr>
              <a:t>customer</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needs</a:t>
            </a:r>
            <a:r>
              <a:rPr lang="nb-NO" sz="800" b="0" u="none">
                <a:latin typeface="Arial" panose="020B0604020202020204" pitchFamily="34" charset="0"/>
                <a:cs typeface="Arial" panose="020B0604020202020204" pitchFamily="34" charset="0"/>
              </a:rPr>
              <a:t> Sales Guide, </a:t>
            </a:r>
            <a:r>
              <a:rPr lang="nb-NO" sz="800" b="0" u="none" err="1">
                <a:latin typeface="Arial" panose="020B0604020202020204" pitchFamily="34" charset="0"/>
                <a:cs typeface="Arial" panose="020B0604020202020204" pitchFamily="34" charset="0"/>
              </a:rPr>
              <a:t>customized</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dashboards</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Quote</a:t>
            </a:r>
            <a:r>
              <a:rPr lang="nb-NO" sz="800" b="0" u="none">
                <a:latin typeface="Arial" panose="020B0604020202020204" pitchFamily="34" charset="0"/>
                <a:cs typeface="Arial" panose="020B0604020202020204" pitchFamily="34" charset="0"/>
              </a:rPr>
              <a:t> and/or stakeholders </a:t>
            </a:r>
            <a:r>
              <a:rPr lang="nb-NO" sz="800" b="0" u="none" err="1">
                <a:latin typeface="Arial" panose="020B0604020202020204" pitchFamily="34" charset="0"/>
                <a:cs typeface="Arial" panose="020B0604020202020204" pitchFamily="34" charset="0"/>
              </a:rPr>
              <a:t>they</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will</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need</a:t>
            </a:r>
            <a:r>
              <a:rPr lang="nb-NO" sz="800" b="0" u="none">
                <a:latin typeface="Arial" panose="020B0604020202020204" pitchFamily="34" charset="0"/>
                <a:cs typeface="Arial" panose="020B0604020202020204" pitchFamily="34" charset="0"/>
              </a:rPr>
              <a:t> to </a:t>
            </a:r>
            <a:r>
              <a:rPr lang="nb-NO" sz="800" b="0" u="none" err="1">
                <a:latin typeface="Arial" panose="020B0604020202020204" pitchFamily="34" charset="0"/>
                <a:cs typeface="Arial" panose="020B0604020202020204" pitchFamily="34" charset="0"/>
              </a:rPr>
              <a:t>buy</a:t>
            </a:r>
            <a:r>
              <a:rPr lang="nb-NO" sz="800" b="0" u="none">
                <a:latin typeface="Arial" panose="020B0604020202020204" pitchFamily="34" charset="0"/>
                <a:cs typeface="Arial" panose="020B0604020202020204" pitchFamily="34" charset="0"/>
              </a:rPr>
              <a:t> Sales Premium for all </a:t>
            </a:r>
            <a:r>
              <a:rPr lang="nb-NO" sz="800" b="0" u="none" err="1">
                <a:latin typeface="Arial" panose="020B0604020202020204" pitchFamily="34" charset="0"/>
                <a:cs typeface="Arial" panose="020B0604020202020204" pitchFamily="34" charset="0"/>
              </a:rPr>
              <a:t>their</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users</a:t>
            </a:r>
            <a:r>
              <a:rPr lang="nb-NO" sz="800" b="0" u="none">
                <a:latin typeface="Arial" panose="020B0604020202020204" pitchFamily="34" charset="0"/>
                <a:cs typeface="Arial" panose="020B0604020202020204" pitchFamily="34" charset="0"/>
              </a:rPr>
              <a:t>.</a:t>
            </a:r>
          </a:p>
          <a:p>
            <a:r>
              <a:rPr lang="nb-NO" sz="800" b="0" u="none" err="1">
                <a:latin typeface="Arial" panose="020B0604020202020204" pitchFamily="34" charset="0"/>
                <a:cs typeface="Arial" panose="020B0604020202020204" pitchFamily="34" charset="0"/>
              </a:rPr>
              <a:t>We</a:t>
            </a:r>
            <a:r>
              <a:rPr lang="nb-NO" sz="800" b="0" u="none">
                <a:latin typeface="Arial" panose="020B0604020202020204" pitchFamily="34" charset="0"/>
                <a:cs typeface="Arial" panose="020B0604020202020204" pitchFamily="34" charset="0"/>
              </a:rPr>
              <a:t> have </a:t>
            </a:r>
            <a:r>
              <a:rPr lang="nb-NO" sz="800" b="0" u="none" err="1">
                <a:latin typeface="Arial" panose="020B0604020202020204" pitchFamily="34" charset="0"/>
                <a:cs typeface="Arial" panose="020B0604020202020204" pitchFamily="34" charset="0"/>
              </a:rPr>
              <a:t>also</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added</a:t>
            </a:r>
            <a:r>
              <a:rPr lang="nb-NO" sz="800" b="0" u="none">
                <a:latin typeface="Arial" panose="020B0604020202020204" pitchFamily="34" charset="0"/>
                <a:cs typeface="Arial" panose="020B0604020202020204" pitchFamily="34" charset="0"/>
              </a:rPr>
              <a:t> Apps and </a:t>
            </a:r>
            <a:r>
              <a:rPr lang="nb-NO" sz="800" b="0" u="none" err="1">
                <a:latin typeface="Arial" panose="020B0604020202020204" pitchFamily="34" charset="0"/>
                <a:cs typeface="Arial" panose="020B0604020202020204" pitchFamily="34" charset="0"/>
              </a:rPr>
              <a:t>suggest</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that</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you</a:t>
            </a:r>
            <a:r>
              <a:rPr lang="nb-NO" sz="800" b="0" u="none">
                <a:latin typeface="Arial" panose="020B0604020202020204" pitchFamily="34" charset="0"/>
                <a:cs typeface="Arial" panose="020B0604020202020204" pitchFamily="34" charset="0"/>
              </a:rPr>
              <a:t> – to a </a:t>
            </a:r>
            <a:r>
              <a:rPr lang="nb-NO" sz="800" b="0" u="none" err="1">
                <a:latin typeface="Arial" panose="020B0604020202020204" pitchFamily="34" charset="0"/>
                <a:cs typeface="Arial" panose="020B0604020202020204" pitchFamily="34" charset="0"/>
              </a:rPr>
              <a:t>larger</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extent</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spread</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the</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fantastic</a:t>
            </a:r>
            <a:r>
              <a:rPr lang="nb-NO" sz="800" b="0" u="none">
                <a:latin typeface="Arial" panose="020B0604020202020204" pitchFamily="34" charset="0"/>
                <a:cs typeface="Arial" panose="020B0604020202020204" pitchFamily="34" charset="0"/>
              </a:rPr>
              <a:t> </a:t>
            </a:r>
            <a:r>
              <a:rPr lang="nb-NO" sz="800" b="0" u="none" err="1">
                <a:latin typeface="Arial" panose="020B0604020202020204" pitchFamily="34" charset="0"/>
                <a:cs typeface="Arial" panose="020B0604020202020204" pitchFamily="34" charset="0"/>
              </a:rPr>
              <a:t>offering</a:t>
            </a:r>
            <a:r>
              <a:rPr lang="nb-NO" sz="800" b="0" u="none">
                <a:latin typeface="Arial" panose="020B0604020202020204" pitchFamily="34" charset="0"/>
                <a:cs typeface="Arial" panose="020B0604020202020204" pitchFamily="34" charset="0"/>
              </a:rPr>
              <a:t> in </a:t>
            </a:r>
            <a:r>
              <a:rPr lang="nb-NO" sz="800" b="0" u="none" err="1">
                <a:latin typeface="Arial" panose="020B0604020202020204" pitchFamily="34" charset="0"/>
                <a:cs typeface="Arial" panose="020B0604020202020204" pitchFamily="34" charset="0"/>
              </a:rPr>
              <a:t>the</a:t>
            </a:r>
            <a:r>
              <a:rPr lang="nb-NO" sz="800" b="0" u="none">
                <a:latin typeface="Arial" panose="020B0604020202020204" pitchFamily="34" charset="0"/>
                <a:cs typeface="Arial" panose="020B0604020202020204" pitchFamily="34" charset="0"/>
              </a:rPr>
              <a:t> App Store to </a:t>
            </a:r>
            <a:r>
              <a:rPr lang="nb-NO" sz="800" b="0" u="none" err="1">
                <a:latin typeface="Arial" panose="020B0604020202020204" pitchFamily="34" charset="0"/>
                <a:cs typeface="Arial" panose="020B0604020202020204" pitchFamily="34" charset="0"/>
              </a:rPr>
              <a:t>customers</a:t>
            </a:r>
            <a:r>
              <a:rPr lang="nb-NO" sz="800" b="0" u="none">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077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a:latin typeface="Arial"/>
                <a:cs typeface="Arial"/>
              </a:rPr>
              <a:t>Same principle applies for service, showing you that posting FAQs externally, the need for functionality for automatic SLA escalation or customizing your dashboards leads to the need for Service Premium user plans.</a:t>
            </a:r>
          </a:p>
          <a:p>
            <a:r>
              <a:rPr lang="en-GB" sz="1200" u="none">
                <a:latin typeface="Arial"/>
                <a:cs typeface="Arial"/>
              </a:rPr>
              <a:t>We have many more of these illustrations in the M1 template for discussions ; Marketing Inbound and Outbound, AI, IoT, Customer Engagement Platform etc.</a:t>
            </a:r>
          </a:p>
          <a:p>
            <a:endParaRPr lang="en-GB" sz="1200" u="none">
              <a:latin typeface="Arial"/>
              <a:cs typeface="Arial"/>
            </a:endParaRPr>
          </a:p>
          <a:p>
            <a:r>
              <a:rPr lang="en-GB" sz="1200" u="none">
                <a:latin typeface="Arial"/>
                <a:cs typeface="Arial"/>
              </a:rPr>
              <a:t>So, say that we have captured their interest and run a successful sales process, Cathrine – How do we create proposals?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552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Proposals have also been updated to reflect the key messaging we have been saying as well as we have updated the product descriptions to reflect our new pricing and packaging. </a:t>
            </a:r>
          </a:p>
        </p:txBody>
      </p:sp>
      <p:sp>
        <p:nvSpPr>
          <p:cNvPr id="4" name="Slide Number Placeholder 3"/>
          <p:cNvSpPr>
            <a:spLocks noGrp="1"/>
          </p:cNvSpPr>
          <p:nvPr>
            <p:ph type="sldNum" sz="quarter" idx="5"/>
          </p:nvPr>
        </p:nvSpPr>
        <p:spPr/>
        <p:txBody>
          <a:bodyPr/>
          <a:lstStyle/>
          <a:p>
            <a:fld id="{94D2D82E-70A2-F54F-AE6A-049B18C14448}" type="slidenum">
              <a:rPr lang="en-NO" smtClean="0"/>
              <a:t>26</a:t>
            </a:fld>
            <a:endParaRPr lang="en-NO"/>
          </a:p>
        </p:txBody>
      </p:sp>
    </p:spTree>
    <p:extLst>
      <p:ext uri="{BB962C8B-B14F-4D97-AF65-F5344CB8AC3E}">
        <p14:creationId xmlns:p14="http://schemas.microsoft.com/office/powerpoint/2010/main" val="1936547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SuperOffice internal people, the Quote template is also placed within the initial order form, and there’s a new product configurator being released to help you pick the right products. </a:t>
            </a:r>
          </a:p>
          <a:p>
            <a:endParaRPr lang="en-US" dirty="0"/>
          </a:p>
          <a:p>
            <a:r>
              <a:rPr lang="en-US" dirty="0"/>
              <a:t>For all, including partners, there will be a version of this in Excel. Partners then can use this to create their product configuration and copy and paste this into the proposal template. </a:t>
            </a:r>
          </a:p>
        </p:txBody>
      </p:sp>
      <p:sp>
        <p:nvSpPr>
          <p:cNvPr id="4" name="Slide Number Placeholder 3"/>
          <p:cNvSpPr>
            <a:spLocks noGrp="1"/>
          </p:cNvSpPr>
          <p:nvPr>
            <p:ph type="sldNum" sz="quarter" idx="5"/>
          </p:nvPr>
        </p:nvSpPr>
        <p:spPr/>
        <p:txBody>
          <a:bodyPr/>
          <a:lstStyle/>
          <a:p>
            <a:fld id="{94D2D82E-70A2-F54F-AE6A-049B18C14448}" type="slidenum">
              <a:rPr lang="en-NO" smtClean="0"/>
              <a:t>27</a:t>
            </a:fld>
            <a:endParaRPr lang="en-NO"/>
          </a:p>
        </p:txBody>
      </p:sp>
    </p:spTree>
    <p:extLst>
      <p:ext uri="{BB962C8B-B14F-4D97-AF65-F5344CB8AC3E}">
        <p14:creationId xmlns:p14="http://schemas.microsoft.com/office/powerpoint/2010/main" val="946891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D2D82E-70A2-F54F-AE6A-049B18C14448}" type="slidenum">
              <a:rPr lang="en-NO" smtClean="0"/>
              <a:t>28</a:t>
            </a:fld>
            <a:endParaRPr lang="en-NO"/>
          </a:p>
        </p:txBody>
      </p:sp>
    </p:spTree>
    <p:extLst>
      <p:ext uri="{BB962C8B-B14F-4D97-AF65-F5344CB8AC3E}">
        <p14:creationId xmlns:p14="http://schemas.microsoft.com/office/powerpoint/2010/main" val="2150046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a:t>CATHRINE: So – we suspect a lot of sales team notice that </a:t>
            </a:r>
            <a:r>
              <a:rPr lang="nb-NO" sz="1800" b="1" i="0" u="none" strike="noStrike" kern="1200">
                <a:solidFill>
                  <a:srgbClr val="FFFFFF"/>
                </a:solidFill>
                <a:effectLst/>
                <a:latin typeface="Arial" panose="020B0604020202020204" pitchFamily="34" charset="0"/>
              </a:rPr>
              <a:t>If </a:t>
            </a:r>
            <a:r>
              <a:rPr lang="nb-NO" sz="1800" b="1" i="0" u="none" strike="noStrike" kern="1200" err="1">
                <a:solidFill>
                  <a:srgbClr val="FFFFFF"/>
                </a:solidFill>
                <a:effectLst/>
                <a:latin typeface="Arial" panose="020B0604020202020204" pitchFamily="34" charset="0"/>
              </a:rPr>
              <a:t>you</a:t>
            </a:r>
            <a:r>
              <a:rPr lang="nb-NO" sz="1800" b="1" i="0" u="none" strike="noStrike" kern="1200">
                <a:solidFill>
                  <a:srgbClr val="FFFFFF"/>
                </a:solidFill>
                <a:effectLst/>
                <a:latin typeface="Arial" panose="020B0604020202020204" pitchFamily="34" charset="0"/>
              </a:rPr>
              <a:t> </a:t>
            </a:r>
            <a:r>
              <a:rPr lang="nb-NO" sz="1800" b="1" i="0" u="none" strike="noStrike" kern="1200" err="1">
                <a:solidFill>
                  <a:srgbClr val="FFFFFF"/>
                </a:solidFill>
                <a:effectLst/>
                <a:latin typeface="Arial" panose="020B0604020202020204" pitchFamily="34" charset="0"/>
              </a:rPr>
              <a:t>need</a:t>
            </a:r>
            <a:r>
              <a:rPr lang="nb-NO" sz="1800" b="1" i="0" u="none" strike="noStrike" kern="1200">
                <a:solidFill>
                  <a:srgbClr val="FFFFFF"/>
                </a:solidFill>
                <a:effectLst/>
                <a:latin typeface="Arial" panose="020B0604020202020204" pitchFamily="34" charset="0"/>
              </a:rPr>
              <a:t> Project, </a:t>
            </a:r>
            <a:r>
              <a:rPr lang="nb-NO" sz="1800" b="1" i="0" u="none" strike="noStrike" kern="1200" err="1">
                <a:solidFill>
                  <a:srgbClr val="FFFFFF"/>
                </a:solidFill>
                <a:effectLst/>
                <a:latin typeface="Arial" panose="020B0604020202020204" pitchFamily="34" charset="0"/>
              </a:rPr>
              <a:t>you</a:t>
            </a:r>
            <a:r>
              <a:rPr lang="nb-NO" sz="1800" b="1" i="0" u="none" strike="noStrike" kern="1200">
                <a:solidFill>
                  <a:srgbClr val="FFFFFF"/>
                </a:solidFill>
                <a:effectLst/>
                <a:latin typeface="Arial" panose="020B0604020202020204" pitchFamily="34" charset="0"/>
              </a:rPr>
              <a:t> </a:t>
            </a:r>
            <a:r>
              <a:rPr lang="nb-NO" sz="1800" b="1" i="0" u="none" strike="noStrike" kern="1200" err="1">
                <a:solidFill>
                  <a:srgbClr val="FFFFFF"/>
                </a:solidFill>
                <a:effectLst/>
                <a:latin typeface="Arial" panose="020B0604020202020204" pitchFamily="34" charset="0"/>
              </a:rPr>
              <a:t>need</a:t>
            </a:r>
            <a:r>
              <a:rPr lang="nb-NO" sz="1800" b="1" i="0" u="none" strike="noStrike" kern="1200">
                <a:solidFill>
                  <a:srgbClr val="FFFFFF"/>
                </a:solidFill>
                <a:effectLst/>
                <a:latin typeface="Arial" panose="020B0604020202020204" pitchFamily="34" charset="0"/>
              </a:rPr>
              <a:t> Premium. </a:t>
            </a:r>
            <a:r>
              <a:rPr lang="nb-NO" sz="1800" b="1" i="0" u="none" strike="noStrike" kern="1200" err="1">
                <a:solidFill>
                  <a:srgbClr val="FFFFFF"/>
                </a:solidFill>
                <a:effectLst/>
                <a:latin typeface="Arial" panose="020B0604020202020204" pitchFamily="34" charset="0"/>
              </a:rPr>
              <a:t>That’s</a:t>
            </a:r>
            <a:r>
              <a:rPr lang="nb-NO" sz="1800" b="1" i="0" u="none" strike="noStrike" kern="1200">
                <a:solidFill>
                  <a:srgbClr val="FFFFFF"/>
                </a:solidFill>
                <a:effectLst/>
                <a:latin typeface="Arial" panose="020B0604020202020204" pitchFamily="34" charset="0"/>
              </a:rPr>
              <a:t> a </a:t>
            </a:r>
            <a:r>
              <a:rPr lang="nb-NO" sz="1800" b="1" i="0" u="none" strike="noStrike" kern="1200" err="1">
                <a:solidFill>
                  <a:srgbClr val="FFFFFF"/>
                </a:solidFill>
                <a:effectLst/>
                <a:latin typeface="Arial" panose="020B0604020202020204" pitchFamily="34" charset="0"/>
              </a:rPr>
              <a:t>tough</a:t>
            </a:r>
            <a:r>
              <a:rPr lang="nb-NO" sz="1800" b="1" i="0" u="none" strike="noStrike" kern="1200">
                <a:solidFill>
                  <a:srgbClr val="FFFFFF"/>
                </a:solidFill>
                <a:effectLst/>
                <a:latin typeface="Arial" panose="020B0604020202020204" pitchFamily="34" charset="0"/>
              </a:rPr>
              <a:t> </a:t>
            </a:r>
            <a:r>
              <a:rPr lang="nb-NO" sz="1800" b="1" i="0" u="none" strike="noStrike" kern="1200" err="1">
                <a:solidFill>
                  <a:srgbClr val="FFFFFF"/>
                </a:solidFill>
                <a:effectLst/>
                <a:latin typeface="Arial" panose="020B0604020202020204" pitchFamily="34" charset="0"/>
              </a:rPr>
              <a:t>one</a:t>
            </a:r>
            <a:r>
              <a:rPr lang="nb-NO" sz="1800" b="1" i="0" u="none" strike="noStrike" kern="1200">
                <a:solidFill>
                  <a:srgbClr val="FFFFFF"/>
                </a:solidFill>
                <a:effectLst/>
                <a:latin typeface="Arial" panose="020B0604020202020204" pitchFamily="34" charset="0"/>
              </a:rPr>
              <a:t> to </a:t>
            </a:r>
            <a:r>
              <a:rPr lang="nb-NO" sz="1800" b="1" i="0" u="none" strike="noStrike" kern="1200" err="1">
                <a:solidFill>
                  <a:srgbClr val="FFFFFF"/>
                </a:solidFill>
                <a:effectLst/>
                <a:latin typeface="Arial" panose="020B0604020202020204" pitchFamily="34" charset="0"/>
              </a:rPr>
              <a:t>get</a:t>
            </a:r>
            <a:r>
              <a:rPr lang="nb-NO" sz="1800" b="1" i="0" u="none" strike="noStrike" kern="1200">
                <a:solidFill>
                  <a:srgbClr val="FFFFFF"/>
                </a:solidFill>
                <a:effectLst/>
                <a:latin typeface="Arial" panose="020B0604020202020204" pitchFamily="34" charset="0"/>
              </a:rPr>
              <a:t> </a:t>
            </a:r>
            <a:r>
              <a:rPr lang="nb-NO" sz="1800" b="1" i="0" u="none" strike="noStrike" kern="1200" err="1">
                <a:solidFill>
                  <a:srgbClr val="FFFFFF"/>
                </a:solidFill>
                <a:effectLst/>
                <a:latin typeface="Arial" panose="020B0604020202020204" pitchFamily="34" charset="0"/>
              </a:rPr>
              <a:t>their</a:t>
            </a:r>
            <a:r>
              <a:rPr lang="nb-NO" sz="1800" b="1" i="0" u="none" strike="noStrike" kern="1200">
                <a:solidFill>
                  <a:srgbClr val="FFFFFF"/>
                </a:solidFill>
                <a:effectLst/>
                <a:latin typeface="Arial" panose="020B0604020202020204" pitchFamily="34" charset="0"/>
              </a:rPr>
              <a:t> head </a:t>
            </a:r>
            <a:r>
              <a:rPr lang="nb-NO" sz="1800" b="1" i="0" u="none" strike="noStrike" kern="1200" err="1">
                <a:solidFill>
                  <a:srgbClr val="FFFFFF"/>
                </a:solidFill>
                <a:effectLst/>
                <a:latin typeface="Arial" panose="020B0604020202020204" pitchFamily="34" charset="0"/>
              </a:rPr>
              <a:t>around</a:t>
            </a:r>
            <a:r>
              <a:rPr lang="nb-NO" sz="1800" b="1" i="0" u="none" strike="noStrike" kern="1200">
                <a:solidFill>
                  <a:srgbClr val="FFFFFF"/>
                </a:solidFill>
                <a:effectLst/>
                <a:latin typeface="Arial" panose="020B0604020202020204" pitchFamily="34" charset="0"/>
              </a:rPr>
              <a:t>.</a:t>
            </a:r>
            <a:endParaRPr lang="en-US" sz="1800" b="0" i="0" u="none" strike="noStrike">
              <a:effectLst/>
              <a:latin typeface="Arial" panose="020B0604020202020204" pitchFamily="34" charset="0"/>
            </a:endParaRPr>
          </a:p>
          <a:p>
            <a:pPr marL="0" algn="l" rtl="0" eaLnBrk="1" fontAlgn="t" latinLnBrk="0" hangingPunct="1">
              <a:spcBef>
                <a:spcPts val="0"/>
              </a:spcBef>
              <a:spcAft>
                <a:spcPts val="0"/>
              </a:spcAft>
            </a:pPr>
            <a:endParaRPr lang="nb-NO" sz="1800" b="1" i="0" u="none" strike="noStrike" kern="1200">
              <a:solidFill>
                <a:srgbClr val="FFFFFF"/>
              </a:solidFill>
              <a:effectLst/>
              <a:latin typeface="Arial" panose="020B0604020202020204" pitchFamily="34" charset="0"/>
            </a:endParaRPr>
          </a:p>
          <a:p>
            <a:pPr marL="0" algn="l" rtl="0" eaLnBrk="1" fontAlgn="t" latinLnBrk="0" hangingPunct="1">
              <a:spcBef>
                <a:spcPts val="0"/>
              </a:spcBef>
              <a:spcAft>
                <a:spcPts val="0"/>
              </a:spcAft>
            </a:pPr>
            <a:r>
              <a:rPr lang="nb-NO" sz="1800" b="1" i="0" u="none" strike="noStrike" kern="1200">
                <a:solidFill>
                  <a:srgbClr val="FFFFFF"/>
                </a:solidFill>
                <a:effectLst/>
                <a:latin typeface="Arial" panose="020B0604020202020204" pitchFamily="34" charset="0"/>
              </a:rPr>
              <a:t>ERIK: </a:t>
            </a:r>
            <a:r>
              <a:rPr lang="nb-NO" sz="1800" b="1" i="0" u="none" strike="noStrike" kern="1200" err="1">
                <a:solidFill>
                  <a:srgbClr val="FFFFFF"/>
                </a:solidFill>
                <a:effectLst/>
                <a:latin typeface="Arial" panose="020B0604020202020204" pitchFamily="34" charset="0"/>
              </a:rPr>
              <a:t>That’s</a:t>
            </a:r>
            <a:r>
              <a:rPr lang="nb-NO" sz="1800" b="1" i="0" u="none" strike="noStrike" kern="1200">
                <a:solidFill>
                  <a:srgbClr val="FFFFFF"/>
                </a:solidFill>
                <a:effectLst/>
                <a:latin typeface="Arial" panose="020B0604020202020204" pitchFamily="34" charset="0"/>
              </a:rPr>
              <a:t> right. It is </a:t>
            </a:r>
            <a:r>
              <a:rPr lang="nb-NO" sz="1800" b="1" i="0" u="none" strike="noStrike" kern="1200" err="1">
                <a:solidFill>
                  <a:srgbClr val="FFFFFF"/>
                </a:solidFill>
                <a:effectLst/>
                <a:latin typeface="Arial" panose="020B0604020202020204" pitchFamily="34" charset="0"/>
              </a:rPr>
              <a:t>meant</a:t>
            </a:r>
            <a:r>
              <a:rPr lang="nb-NO" sz="1800" b="1" i="0" u="none" strike="noStrike" kern="1200">
                <a:solidFill>
                  <a:srgbClr val="FFFFFF"/>
                </a:solidFill>
                <a:effectLst/>
                <a:latin typeface="Arial" panose="020B0604020202020204" pitchFamily="34" charset="0"/>
              </a:rPr>
              <a:t> to be a «Premium driver» ... </a:t>
            </a:r>
            <a:endParaRPr lang="en-US" sz="1800" b="0"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39</a:t>
            </a:fld>
            <a:endParaRPr lang="en-NO"/>
          </a:p>
        </p:txBody>
      </p:sp>
    </p:spTree>
    <p:extLst>
      <p:ext uri="{BB962C8B-B14F-4D97-AF65-F5344CB8AC3E}">
        <p14:creationId xmlns:p14="http://schemas.microsoft.com/office/powerpoint/2010/main" val="1058754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nb-NO" sz="1800" b="1" i="0" u="none" strike="noStrike" kern="1200">
                <a:solidFill>
                  <a:srgbClr val="FFFFFF"/>
                </a:solidFill>
                <a:effectLst/>
                <a:latin typeface="Arial" panose="020B0604020202020204" pitchFamily="34" charset="0"/>
              </a:rPr>
              <a:t> </a:t>
            </a:r>
            <a:endParaRPr lang="en-US" sz="1800" b="0"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40</a:t>
            </a:fld>
            <a:endParaRPr lang="en-NO"/>
          </a:p>
        </p:txBody>
      </p:sp>
    </p:spTree>
    <p:extLst>
      <p:ext uri="{BB962C8B-B14F-4D97-AF65-F5344CB8AC3E}">
        <p14:creationId xmlns:p14="http://schemas.microsoft.com/office/powerpoint/2010/main" val="1744881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4D2D82E-70A2-F54F-AE6A-049B18C14448}" type="slidenum">
              <a:rPr lang="en-NO" smtClean="0"/>
              <a:t>3</a:t>
            </a:fld>
            <a:endParaRPr lang="en-NO"/>
          </a:p>
        </p:txBody>
      </p:sp>
    </p:spTree>
    <p:extLst>
      <p:ext uri="{BB962C8B-B14F-4D97-AF65-F5344CB8AC3E}">
        <p14:creationId xmlns:p14="http://schemas.microsoft.com/office/powerpoint/2010/main" val="783536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CMD:</a:t>
            </a:r>
          </a:p>
          <a:p>
            <a:r>
              <a:rPr lang="en-US"/>
              <a:t>Service premium because the ability to create more workflows and specific rules for assignment, escalation and </a:t>
            </a:r>
            <a:r>
              <a:rPr lang="en-US" err="1"/>
              <a:t>priorisation</a:t>
            </a:r>
            <a:r>
              <a:rPr lang="en-US"/>
              <a:t> and knowledgebase. . </a:t>
            </a:r>
          </a:p>
          <a:p>
            <a:endParaRPr lang="en-US"/>
          </a:p>
          <a:p>
            <a:r>
              <a:rPr lang="en-US"/>
              <a:t>Maybe they can use Service Essentials + Development Tools – allow for workflows and customization but suspect they need the additional ability to escalate and define knowledge base etc. </a:t>
            </a:r>
          </a:p>
        </p:txBody>
      </p:sp>
      <p:sp>
        <p:nvSpPr>
          <p:cNvPr id="4" name="Slide Number Placeholder 3"/>
          <p:cNvSpPr>
            <a:spLocks noGrp="1"/>
          </p:cNvSpPr>
          <p:nvPr>
            <p:ph type="sldNum" sz="quarter" idx="5"/>
          </p:nvPr>
        </p:nvSpPr>
        <p:spPr/>
        <p:txBody>
          <a:bodyPr/>
          <a:lstStyle/>
          <a:p>
            <a:fld id="{7D01D8F5-F81D-C84A-98C1-750C41B6CE4F}" type="slidenum">
              <a:rPr lang="en-NO" smtClean="0"/>
              <a:t>46</a:t>
            </a:fld>
            <a:endParaRPr lang="en-NO"/>
          </a:p>
        </p:txBody>
      </p:sp>
    </p:spTree>
    <p:extLst>
      <p:ext uri="{BB962C8B-B14F-4D97-AF65-F5344CB8AC3E}">
        <p14:creationId xmlns:p14="http://schemas.microsoft.com/office/powerpoint/2010/main" val="3067226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CMD:</a:t>
            </a:r>
          </a:p>
          <a:p>
            <a:r>
              <a:rPr lang="en-US"/>
              <a:t>Service premium because the ability to create more workflows and specific rules for assignment, escalation and </a:t>
            </a:r>
            <a:r>
              <a:rPr lang="en-US" err="1"/>
              <a:t>priorisation</a:t>
            </a:r>
            <a:r>
              <a:rPr lang="en-US"/>
              <a:t> and knowledgebase. . </a:t>
            </a:r>
          </a:p>
          <a:p>
            <a:endParaRPr lang="en-US"/>
          </a:p>
          <a:p>
            <a:r>
              <a:rPr lang="en-US"/>
              <a:t>Maybe they can use Service Essentials + Development Tools – allow for workflows and customization but suspect they need the additional ability to escalate and define knowledge base etc. </a:t>
            </a:r>
          </a:p>
        </p:txBody>
      </p:sp>
      <p:sp>
        <p:nvSpPr>
          <p:cNvPr id="4" name="Slide Number Placeholder 3"/>
          <p:cNvSpPr>
            <a:spLocks noGrp="1"/>
          </p:cNvSpPr>
          <p:nvPr>
            <p:ph type="sldNum" sz="quarter" idx="5"/>
          </p:nvPr>
        </p:nvSpPr>
        <p:spPr/>
        <p:txBody>
          <a:bodyPr/>
          <a:lstStyle/>
          <a:p>
            <a:fld id="{7D01D8F5-F81D-C84A-98C1-750C41B6CE4F}" type="slidenum">
              <a:rPr lang="en-NO" smtClean="0"/>
              <a:t>51</a:t>
            </a:fld>
            <a:endParaRPr lang="en-NO"/>
          </a:p>
        </p:txBody>
      </p:sp>
    </p:spTree>
    <p:extLst>
      <p:ext uri="{BB962C8B-B14F-4D97-AF65-F5344CB8AC3E}">
        <p14:creationId xmlns:p14="http://schemas.microsoft.com/office/powerpoint/2010/main" val="3756583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7D01D8F5-F81D-C84A-98C1-750C41B6CE4F}" type="slidenum">
              <a:rPr lang="en-NO" smtClean="0"/>
              <a:t>55</a:t>
            </a:fld>
            <a:endParaRPr lang="en-NO"/>
          </a:p>
        </p:txBody>
      </p:sp>
    </p:spTree>
    <p:extLst>
      <p:ext uri="{BB962C8B-B14F-4D97-AF65-F5344CB8AC3E}">
        <p14:creationId xmlns:p14="http://schemas.microsoft.com/office/powerpoint/2010/main" val="3380539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CMD:</a:t>
            </a:r>
          </a:p>
          <a:p>
            <a:r>
              <a:rPr lang="en-US"/>
              <a:t>Service premium because the ability to create more workflows and specific rules for assignment, escalation and </a:t>
            </a:r>
            <a:r>
              <a:rPr lang="en-US" err="1"/>
              <a:t>priorisation</a:t>
            </a:r>
            <a:r>
              <a:rPr lang="en-US"/>
              <a:t> and knowledgebase. . </a:t>
            </a:r>
          </a:p>
          <a:p>
            <a:endParaRPr lang="en-US"/>
          </a:p>
          <a:p>
            <a:r>
              <a:rPr lang="en-US"/>
              <a:t>Maybe they can use Service Essentials + Development Tools – allow for workflows and customization but suspect they need the additional ability to escalate and define knowledge base etc. </a:t>
            </a:r>
          </a:p>
        </p:txBody>
      </p:sp>
      <p:sp>
        <p:nvSpPr>
          <p:cNvPr id="4" name="Slide Number Placeholder 3"/>
          <p:cNvSpPr>
            <a:spLocks noGrp="1"/>
          </p:cNvSpPr>
          <p:nvPr>
            <p:ph type="sldNum" sz="quarter" idx="5"/>
          </p:nvPr>
        </p:nvSpPr>
        <p:spPr/>
        <p:txBody>
          <a:bodyPr/>
          <a:lstStyle/>
          <a:p>
            <a:fld id="{7D01D8F5-F81D-C84A-98C1-750C41B6CE4F}" type="slidenum">
              <a:rPr lang="en-NO" smtClean="0"/>
              <a:t>56</a:t>
            </a:fld>
            <a:endParaRPr lang="en-NO"/>
          </a:p>
        </p:txBody>
      </p:sp>
    </p:spTree>
    <p:extLst>
      <p:ext uri="{BB962C8B-B14F-4D97-AF65-F5344CB8AC3E}">
        <p14:creationId xmlns:p14="http://schemas.microsoft.com/office/powerpoint/2010/main" val="3968223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CMD:</a:t>
            </a:r>
          </a:p>
          <a:p>
            <a:r>
              <a:rPr lang="en-US"/>
              <a:t>Service premium because the ability to create more workflows and specific rules for assignment, escalation and </a:t>
            </a:r>
            <a:r>
              <a:rPr lang="en-US" err="1"/>
              <a:t>priorisation</a:t>
            </a:r>
            <a:r>
              <a:rPr lang="en-US"/>
              <a:t> and knowledgebase. . </a:t>
            </a:r>
          </a:p>
          <a:p>
            <a:endParaRPr lang="en-US"/>
          </a:p>
          <a:p>
            <a:r>
              <a:rPr lang="en-US"/>
              <a:t>Maybe they can use Service Essentials + Development Tools – allow for workflows and customization but suspect they need the additional ability to escalate and define knowledge base etc. </a:t>
            </a:r>
          </a:p>
        </p:txBody>
      </p:sp>
      <p:sp>
        <p:nvSpPr>
          <p:cNvPr id="4" name="Slide Number Placeholder 3"/>
          <p:cNvSpPr>
            <a:spLocks noGrp="1"/>
          </p:cNvSpPr>
          <p:nvPr>
            <p:ph type="sldNum" sz="quarter" idx="5"/>
          </p:nvPr>
        </p:nvSpPr>
        <p:spPr/>
        <p:txBody>
          <a:bodyPr/>
          <a:lstStyle/>
          <a:p>
            <a:fld id="{7D01D8F5-F81D-C84A-98C1-750C41B6CE4F}" type="slidenum">
              <a:rPr lang="en-NO" smtClean="0"/>
              <a:t>61</a:t>
            </a:fld>
            <a:endParaRPr lang="en-NO"/>
          </a:p>
        </p:txBody>
      </p:sp>
    </p:spTree>
    <p:extLst>
      <p:ext uri="{BB962C8B-B14F-4D97-AF65-F5344CB8AC3E}">
        <p14:creationId xmlns:p14="http://schemas.microsoft.com/office/powerpoint/2010/main" val="3463351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CMD:</a:t>
            </a:r>
          </a:p>
          <a:p>
            <a:r>
              <a:rPr lang="en-US"/>
              <a:t>Service premium because the ability to create more workflows and specific rules for assignment, escalation and </a:t>
            </a:r>
            <a:r>
              <a:rPr lang="en-US" err="1"/>
              <a:t>priorisation</a:t>
            </a:r>
            <a:r>
              <a:rPr lang="en-US"/>
              <a:t> and knowledgebase. . </a:t>
            </a:r>
          </a:p>
          <a:p>
            <a:endParaRPr lang="en-US"/>
          </a:p>
          <a:p>
            <a:r>
              <a:rPr lang="en-US"/>
              <a:t>Maybe they can use Service Essentials + Development Tools – allow for workflows and customization but suspect they need the additional ability to escalate and define knowledge base etc. </a:t>
            </a:r>
          </a:p>
        </p:txBody>
      </p:sp>
      <p:sp>
        <p:nvSpPr>
          <p:cNvPr id="4" name="Slide Number Placeholder 3"/>
          <p:cNvSpPr>
            <a:spLocks noGrp="1"/>
          </p:cNvSpPr>
          <p:nvPr>
            <p:ph type="sldNum" sz="quarter" idx="5"/>
          </p:nvPr>
        </p:nvSpPr>
        <p:spPr/>
        <p:txBody>
          <a:bodyPr/>
          <a:lstStyle/>
          <a:p>
            <a:fld id="{7D01D8F5-F81D-C84A-98C1-750C41B6CE4F}" type="slidenum">
              <a:rPr lang="en-NO" smtClean="0"/>
              <a:t>66</a:t>
            </a:fld>
            <a:endParaRPr lang="en-NO"/>
          </a:p>
        </p:txBody>
      </p:sp>
    </p:spTree>
    <p:extLst>
      <p:ext uri="{BB962C8B-B14F-4D97-AF65-F5344CB8AC3E}">
        <p14:creationId xmlns:p14="http://schemas.microsoft.com/office/powerpoint/2010/main" val="3394817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CMD:</a:t>
            </a:r>
          </a:p>
          <a:p>
            <a:r>
              <a:rPr lang="en-US"/>
              <a:t>Service premium because the ability to create more workflows and specific rules for assignment, escalation and </a:t>
            </a:r>
            <a:r>
              <a:rPr lang="en-US" err="1"/>
              <a:t>priorisation</a:t>
            </a:r>
            <a:r>
              <a:rPr lang="en-US"/>
              <a:t> and knowledgebase. . </a:t>
            </a:r>
          </a:p>
          <a:p>
            <a:endParaRPr lang="en-US"/>
          </a:p>
          <a:p>
            <a:r>
              <a:rPr lang="en-US"/>
              <a:t>Maybe they can use Service Essentials + Development Tools – allow for workflows and customization but suspect they need the additional ability to escalate and define knowledge base etc. </a:t>
            </a:r>
          </a:p>
        </p:txBody>
      </p:sp>
      <p:sp>
        <p:nvSpPr>
          <p:cNvPr id="4" name="Slide Number Placeholder 3"/>
          <p:cNvSpPr>
            <a:spLocks noGrp="1"/>
          </p:cNvSpPr>
          <p:nvPr>
            <p:ph type="sldNum" sz="quarter" idx="5"/>
          </p:nvPr>
        </p:nvSpPr>
        <p:spPr/>
        <p:txBody>
          <a:bodyPr/>
          <a:lstStyle/>
          <a:p>
            <a:fld id="{7D01D8F5-F81D-C84A-98C1-750C41B6CE4F}" type="slidenum">
              <a:rPr lang="en-NO" smtClean="0"/>
              <a:t>71</a:t>
            </a:fld>
            <a:endParaRPr lang="en-NO"/>
          </a:p>
        </p:txBody>
      </p:sp>
    </p:spTree>
    <p:extLst>
      <p:ext uri="{BB962C8B-B14F-4D97-AF65-F5344CB8AC3E}">
        <p14:creationId xmlns:p14="http://schemas.microsoft.com/office/powerpoint/2010/main" val="2004391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Remind ourselves who we think are the most relevant customers to target – and whilst we have talked about this quite a lot and I included it in our blog posts, this is also important to our partners who we work with and attends this readiness program. </a:t>
            </a:r>
            <a:endParaRPr lang="en-US" dirty="0"/>
          </a:p>
        </p:txBody>
      </p:sp>
      <p:sp>
        <p:nvSpPr>
          <p:cNvPr id="4" name="Slide Number Placeholder 3"/>
          <p:cNvSpPr>
            <a:spLocks noGrp="1"/>
          </p:cNvSpPr>
          <p:nvPr>
            <p:ph type="sldNum" sz="quarter" idx="5"/>
          </p:nvPr>
        </p:nvSpPr>
        <p:spPr/>
        <p:txBody>
          <a:bodyPr/>
          <a:lstStyle/>
          <a:p>
            <a:fld id="{94D2D82E-70A2-F54F-AE6A-049B18C14448}" type="slidenum">
              <a:rPr lang="en-NO" smtClean="0"/>
              <a:t>4</a:t>
            </a:fld>
            <a:endParaRPr lang="en-NO"/>
          </a:p>
        </p:txBody>
      </p:sp>
    </p:spTree>
    <p:extLst>
      <p:ext uri="{BB962C8B-B14F-4D97-AF65-F5344CB8AC3E}">
        <p14:creationId xmlns:p14="http://schemas.microsoft.com/office/powerpoint/2010/main" val="1419906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When we </a:t>
            </a:r>
            <a:r>
              <a:rPr lang="en-US" sz="1200" dirty="0">
                <a:latin typeface="+mn-lt"/>
                <a:cs typeface="Calibri"/>
              </a:rPr>
              <a:t>often talk about</a:t>
            </a:r>
            <a:r>
              <a:rPr lang="en-US" dirty="0">
                <a:cs typeface="Calibri"/>
              </a:rPr>
              <a:t> ICP, it's very typical to mention the </a:t>
            </a:r>
            <a:r>
              <a:rPr lang="en-US" sz="1200" dirty="0">
                <a:latin typeface="+mn-lt"/>
                <a:cs typeface="Calibri"/>
              </a:rPr>
              <a:t>size and industry, so called Firmographics, but our ICP is more than that.</a:t>
            </a:r>
            <a:endParaRPr lang="en-US" dirty="0">
              <a:cs typeface="Arial"/>
            </a:endParaRPr>
          </a:p>
          <a:p>
            <a:pPr>
              <a:defRPr/>
            </a:pPr>
            <a:r>
              <a:rPr lang="en-US" dirty="0">
                <a:cs typeface="Calibri"/>
              </a:rPr>
              <a:t> </a:t>
            </a:r>
            <a:endParaRPr lang="en-US" sz="1200" dirty="0">
              <a:latin typeface="+mn-lt"/>
              <a:cs typeface="Calibri"/>
            </a:endParaRPr>
          </a:p>
          <a:p>
            <a:pPr marL="0" indent="0" fontAlgn="base">
              <a:buNone/>
            </a:pPr>
            <a:r>
              <a:rPr lang="en-US" sz="1200" dirty="0">
                <a:latin typeface="+mn-lt"/>
                <a:cs typeface="Calibri"/>
              </a:rPr>
              <a:t>Our ideal customers are prospects experiencing </a:t>
            </a:r>
            <a:r>
              <a:rPr lang="en-US" dirty="0">
                <a:cs typeface="Calibri"/>
              </a:rPr>
              <a:t>pains</a:t>
            </a:r>
            <a:r>
              <a:rPr lang="en-US" sz="1200" dirty="0">
                <a:latin typeface="+mn-lt"/>
                <a:cs typeface="Calibri"/>
              </a:rPr>
              <a:t> we can solve, and who are ready, willing, and able to buy our product and services</a:t>
            </a:r>
          </a:p>
          <a:p>
            <a:pPr marL="0" indent="0" fontAlgn="base">
              <a:buNone/>
            </a:pPr>
            <a:endParaRPr lang="en-US" sz="1200" b="0" i="0" dirty="0">
              <a:solidFill>
                <a:srgbClr val="303A3E"/>
              </a:solidFill>
              <a:effectLst/>
              <a:latin typeface="+mn-lt"/>
              <a:cs typeface="Arial"/>
            </a:endParaRPr>
          </a:p>
          <a:p>
            <a:pPr marL="0" indent="0" fontAlgn="base">
              <a:buNone/>
            </a:pPr>
            <a:r>
              <a:rPr lang="en-US" b="0" i="0" dirty="0">
                <a:solidFill>
                  <a:srgbClr val="303A3E"/>
                </a:solidFill>
                <a:effectLst/>
                <a:latin typeface="+mn-lt"/>
              </a:rPr>
              <a:t>Simply put: And ideal customer is one who we bring a lot of value and one who brings a lot of value to us. </a:t>
            </a:r>
          </a:p>
          <a:p>
            <a:pPr marL="0" indent="0" fontAlgn="base">
              <a:buNone/>
            </a:pPr>
            <a:endParaRPr lang="en-US" b="0" i="0" dirty="0">
              <a:solidFill>
                <a:srgbClr val="303A3E"/>
              </a:solidFill>
              <a:effectLst/>
              <a:latin typeface="+mn-lt"/>
            </a:endParaRPr>
          </a:p>
          <a:p>
            <a:pPr marL="0" indent="0" fontAlgn="base">
              <a:buNone/>
            </a:pPr>
            <a:r>
              <a:rPr lang="en-US" b="0" i="0" dirty="0">
                <a:solidFill>
                  <a:srgbClr val="303A3E"/>
                </a:solidFill>
                <a:effectLst/>
                <a:latin typeface="+mn-lt"/>
              </a:rPr>
              <a:t>Why bother with an ICP? </a:t>
            </a:r>
          </a:p>
          <a:p>
            <a:pPr marL="0" indent="0" fontAlgn="base">
              <a:buNone/>
            </a:pPr>
            <a:endParaRPr lang="en-US" b="0" i="0" dirty="0">
              <a:solidFill>
                <a:srgbClr val="303A3E"/>
              </a:solidFill>
              <a:effectLst/>
              <a:latin typeface="+mn-lt"/>
            </a:endParaRPr>
          </a:p>
          <a:p>
            <a:pPr fontAlgn="base"/>
            <a:r>
              <a:rPr lang="en-US" dirty="0">
                <a:solidFill>
                  <a:srgbClr val="303A3E"/>
                </a:solidFill>
                <a:latin typeface="Georgia"/>
              </a:rPr>
              <a:t>Knowing who it is that has the most success with our products and services will </a:t>
            </a:r>
            <a:r>
              <a:rPr lang="en-US" b="0" i="0" dirty="0">
                <a:solidFill>
                  <a:srgbClr val="303A3E"/>
                </a:solidFill>
                <a:effectLst/>
                <a:latin typeface="Georgia"/>
              </a:rPr>
              <a:t>help align sales and marketing as well as focus our effort to get the most out of our investments. It is also the most profitable for our company</a:t>
            </a:r>
            <a:r>
              <a:rPr lang="en-US" dirty="0">
                <a:solidFill>
                  <a:srgbClr val="303A3E"/>
                </a:solidFill>
                <a:latin typeface="Georgia"/>
              </a:rPr>
              <a:t> and our partners. </a:t>
            </a:r>
          </a:p>
          <a:p>
            <a:endParaRPr lang="en-US" dirty="0">
              <a:solidFill>
                <a:srgbClr val="303A3E"/>
              </a:solidFill>
              <a:latin typeface="Georgia"/>
            </a:endParaRPr>
          </a:p>
          <a:p>
            <a:r>
              <a:rPr lang="en-US" dirty="0">
                <a:solidFill>
                  <a:srgbClr val="303A3E"/>
                </a:solidFill>
                <a:latin typeface="Georgia"/>
              </a:rPr>
              <a:t>So, what are the characteristics of our ideal customer?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98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94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an update on the buyer personas, I took a deep dive into recent new biz sales and identified the key decision makers, what was focused on, who they were as people, their digital profiles and so on. A bit of internet stalking…. And that allowed me to come up with some more general buyer personas:</a:t>
            </a:r>
          </a:p>
          <a:p>
            <a:endParaRPr lang="en-US" dirty="0"/>
          </a:p>
        </p:txBody>
      </p:sp>
      <p:sp>
        <p:nvSpPr>
          <p:cNvPr id="4" name="Slide Number Placeholder 3"/>
          <p:cNvSpPr>
            <a:spLocks noGrp="1"/>
          </p:cNvSpPr>
          <p:nvPr>
            <p:ph type="sldNum" sz="quarter" idx="5"/>
          </p:nvPr>
        </p:nvSpPr>
        <p:spPr/>
        <p:txBody>
          <a:bodyPr/>
          <a:lstStyle/>
          <a:p>
            <a:fld id="{94D2D82E-70A2-F54F-AE6A-049B18C14448}" type="slidenum">
              <a:rPr lang="en-NO" smtClean="0"/>
              <a:t>7</a:t>
            </a:fld>
            <a:endParaRPr lang="en-NO"/>
          </a:p>
        </p:txBody>
      </p:sp>
    </p:spTree>
    <p:extLst>
      <p:ext uri="{BB962C8B-B14F-4D97-AF65-F5344CB8AC3E}">
        <p14:creationId xmlns:p14="http://schemas.microsoft.com/office/powerpoint/2010/main" val="1557594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4D2D82E-70A2-F54F-AE6A-049B18C14448}" type="slidenum">
              <a:rPr lang="en-NO" smtClean="0"/>
              <a:t>8</a:t>
            </a:fld>
            <a:endParaRPr lang="en-NO"/>
          </a:p>
        </p:txBody>
      </p:sp>
    </p:spTree>
    <p:extLst>
      <p:ext uri="{BB962C8B-B14F-4D97-AF65-F5344CB8AC3E}">
        <p14:creationId xmlns:p14="http://schemas.microsoft.com/office/powerpoint/2010/main" val="240711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these are factors we need to present to them in our communications. </a:t>
            </a:r>
          </a:p>
          <a:p>
            <a:endParaRPr lang="en-US" dirty="0"/>
          </a:p>
          <a:p>
            <a:r>
              <a:rPr lang="en-US" dirty="0"/>
              <a:t>So, now we know what companies we want to attract, we have some people in mind, and have some things we know they are looking for when considering a new CRM vendor. </a:t>
            </a:r>
          </a:p>
          <a:p>
            <a:endParaRPr lang="en-US" dirty="0"/>
          </a:p>
          <a:p>
            <a:r>
              <a:rPr lang="en-US" dirty="0"/>
              <a:t>This then has allowed us to re-define and come up with a new positioning for SuperOffice in the market place: </a:t>
            </a:r>
          </a:p>
          <a:p>
            <a:endParaRPr lang="en-US" dirty="0"/>
          </a:p>
          <a:p>
            <a:endParaRPr lang="en-US" dirty="0"/>
          </a:p>
        </p:txBody>
      </p:sp>
      <p:sp>
        <p:nvSpPr>
          <p:cNvPr id="4" name="Slide Number Placeholder 3"/>
          <p:cNvSpPr>
            <a:spLocks noGrp="1"/>
          </p:cNvSpPr>
          <p:nvPr>
            <p:ph type="sldNum" sz="quarter" idx="5"/>
          </p:nvPr>
        </p:nvSpPr>
        <p:spPr/>
        <p:txBody>
          <a:bodyPr/>
          <a:lstStyle/>
          <a:p>
            <a:fld id="{94D2D82E-70A2-F54F-AE6A-049B18C14448}" type="slidenum">
              <a:rPr lang="en-NO" smtClean="0"/>
              <a:t>9</a:t>
            </a:fld>
            <a:endParaRPr lang="en-NO"/>
          </a:p>
        </p:txBody>
      </p:sp>
    </p:spTree>
    <p:extLst>
      <p:ext uri="{BB962C8B-B14F-4D97-AF65-F5344CB8AC3E}">
        <p14:creationId xmlns:p14="http://schemas.microsoft.com/office/powerpoint/2010/main" val="1589413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1209400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394828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13998343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6695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21294291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2379735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42497784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0713539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3994358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304814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29175014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156783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9254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280036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19937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410973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27691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353246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4769666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41664638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6042660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4559743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098747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x-none"/>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x-none"/>
          </a:p>
        </p:txBody>
      </p:sp>
    </p:spTree>
    <p:extLst>
      <p:ext uri="{BB962C8B-B14F-4D97-AF65-F5344CB8AC3E}">
        <p14:creationId xmlns:p14="http://schemas.microsoft.com/office/powerpoint/2010/main" val="28049565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28759330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8184067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31283671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4469584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4642624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25252296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7052749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2549" y="2059201"/>
            <a:ext cx="10886904" cy="1470025"/>
          </a:xfrm>
        </p:spPr>
        <p:txBody>
          <a:bodyPr lIns="0" tIns="0" rIns="0" bIns="0">
            <a:noAutofit/>
          </a:bodyPr>
          <a:lstStyle>
            <a:lvl1pPr algn="ctr">
              <a:defRPr sz="7200" b="1"/>
            </a:lvl1pPr>
          </a:lstStyle>
          <a:p>
            <a:r>
              <a:rPr lang="en-GB"/>
              <a:t>Click to edit Title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Tree>
    <p:extLst>
      <p:ext uri="{BB962C8B-B14F-4D97-AF65-F5344CB8AC3E}">
        <p14:creationId xmlns:p14="http://schemas.microsoft.com/office/powerpoint/2010/main" val="21422684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5969805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1140872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1955"/>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184891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42020055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242193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69702417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214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7206514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32643046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6332420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1010532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32562502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30333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4049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11896198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45957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202559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50644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331272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1349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42991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7821150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0033366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85710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rot="10800000">
            <a:off x="7860300" y="1912854"/>
            <a:ext cx="2433485" cy="3130759"/>
          </a:xfrm>
          <a:prstGeom prst="rect">
            <a:avLst/>
          </a:prstGeom>
        </p:spPr>
      </p:pic>
    </p:spTree>
    <p:extLst>
      <p:ext uri="{BB962C8B-B14F-4D97-AF65-F5344CB8AC3E}">
        <p14:creationId xmlns:p14="http://schemas.microsoft.com/office/powerpoint/2010/main" val="18469723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4814201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290192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8585595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32672113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37695984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4837272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7529817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23338718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7853217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3460718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0149174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14353705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1217215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2919134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222072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729130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2437635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6090691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22081155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12766101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769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400933531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22660536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2431467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3079881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2549" y="2059201"/>
            <a:ext cx="10886904" cy="1470025"/>
          </a:xfrm>
        </p:spPr>
        <p:txBody>
          <a:bodyPr lIns="0" tIns="0" rIns="0" bIns="0">
            <a:noAutofit/>
          </a:bodyPr>
          <a:lstStyle>
            <a:lvl1pPr algn="ctr">
              <a:defRPr sz="7200" b="1"/>
            </a:lvl1pPr>
          </a:lstStyle>
          <a:p>
            <a:r>
              <a:rPr lang="en-GB"/>
              <a:t>Click to edit Title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Tree>
    <p:extLst>
      <p:ext uri="{BB962C8B-B14F-4D97-AF65-F5344CB8AC3E}">
        <p14:creationId xmlns:p14="http://schemas.microsoft.com/office/powerpoint/2010/main" val="4022772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85664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3" name="Content Placeholder 2"/>
          <p:cNvSpPr>
            <a:spLocks noGrp="1"/>
          </p:cNvSpPr>
          <p:nvPr>
            <p:ph idx="1" hasCustomPrompt="1"/>
          </p:nvPr>
        </p:nvSpPr>
        <p:spPr/>
        <p:txBody>
          <a:bodyPr/>
          <a:lstStyle>
            <a:lvl1pPr>
              <a:defRPr/>
            </a:lvl1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0341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Red">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pic>
        <p:nvPicPr>
          <p:cNvPr id="7" name="Picture 6">
            <a:extLst>
              <a:ext uri="{FF2B5EF4-FFF2-40B4-BE49-F238E27FC236}">
                <a16:creationId xmlns:a16="http://schemas.microsoft.com/office/drawing/2014/main" id="{2B34EAC8-B81A-7845-9E39-AC95B9EA766A}"/>
              </a:ext>
            </a:extLst>
          </p:cNvPr>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165" r="24666" b="48217"/>
          <a:stretch/>
        </p:blipFill>
        <p:spPr>
          <a:xfrm>
            <a:off x="394323" y="0"/>
            <a:ext cx="11797677" cy="6857554"/>
          </a:xfrm>
          <a:prstGeom prst="rect">
            <a:avLst/>
          </a:prstGeom>
        </p:spPr>
      </p:pic>
      <p:sp>
        <p:nvSpPr>
          <p:cNvPr id="2" name="Title 1"/>
          <p:cNvSpPr>
            <a:spLocks noGrp="1"/>
          </p:cNvSpPr>
          <p:nvPr>
            <p:ph type="ctrTitle" hasCustomPrompt="1"/>
          </p:nvPr>
        </p:nvSpPr>
        <p:spPr>
          <a:xfrm>
            <a:off x="652549" y="2077201"/>
            <a:ext cx="10886904" cy="1470025"/>
          </a:xfrm>
        </p:spPr>
        <p:txBody>
          <a:bodyPr lIns="0" tIns="0" rIns="0" bIns="0">
            <a:noAutofit/>
          </a:bodyPr>
          <a:lstStyle>
            <a:lvl1pPr algn="ctr">
              <a:defRPr sz="7200" b="1">
                <a:solidFill>
                  <a:schemeClr val="bg1"/>
                </a:solidFill>
              </a:defRPr>
            </a:lvl1pPr>
          </a:lstStyle>
          <a:p>
            <a:r>
              <a:rPr lang="en-GB"/>
              <a:t>Click to edit Title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4" name="Picture 3" descr="SuperOffice_Logo_White_CMYK.ai"/>
          <p:cNvPicPr>
            <a:picLocks noChangeAspect="1"/>
          </p:cNvPicPr>
          <p:nvPr userDrawn="1"/>
        </p:nvPicPr>
        <p:blipFill rotWithShape="1">
          <a:blip r:embed="rId3">
            <a:extLst>
              <a:ext uri="{28A0092B-C50C-407E-A947-70E740481C1C}">
                <a14:useLocalDpi xmlns:a14="http://schemas.microsoft.com/office/drawing/2010/main" val="0"/>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4088128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52549" y="4655164"/>
            <a:ext cx="10886904" cy="718053"/>
          </a:xfrm>
        </p:spPr>
        <p:txBody>
          <a:bodyPr lIns="0">
            <a:noAutofit/>
          </a:bodyPr>
          <a:lstStyle>
            <a:lvl1pPr marL="0" indent="0" algn="ctr">
              <a:buNone/>
              <a:defRPr sz="2400" b="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11" name="Logo r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6544" y="2616420"/>
            <a:ext cx="5078911" cy="903263"/>
          </a:xfrm>
          <a:prstGeom prst="rect">
            <a:avLst/>
          </a:prstGeom>
        </p:spPr>
      </p:pic>
    </p:spTree>
    <p:extLst>
      <p:ext uri="{BB962C8B-B14F-4D97-AF65-F5344CB8AC3E}">
        <p14:creationId xmlns:p14="http://schemas.microsoft.com/office/powerpoint/2010/main" val="3377195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Logo Red">
    <p:bg>
      <p:bgPr>
        <a:solidFill>
          <a:schemeClr val="tx2"/>
        </a:solidFill>
        <a:effectLst/>
      </p:bgPr>
    </p:bg>
    <p:spTree>
      <p:nvGrpSpPr>
        <p:cNvPr id="1" name=""/>
        <p:cNvGrpSpPr/>
        <p:nvPr/>
      </p:nvGrpSpPr>
      <p:grpSpPr>
        <a:xfrm>
          <a:off x="0" y="0"/>
          <a:ext cx="0" cy="0"/>
          <a:chOff x="0" y="0"/>
          <a:chExt cx="0" cy="0"/>
        </a:xfrm>
      </p:grpSpPr>
      <p:sp>
        <p:nvSpPr>
          <p:cNvPr id="11"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pic>
        <p:nvPicPr>
          <p:cNvPr id="6" name="Picture 5">
            <a:extLst>
              <a:ext uri="{FF2B5EF4-FFF2-40B4-BE49-F238E27FC236}">
                <a16:creationId xmlns:a16="http://schemas.microsoft.com/office/drawing/2014/main" id="{7867DDEC-0DB2-CA45-83F5-58F708C54429}"/>
              </a:ext>
            </a:extLst>
          </p:cNvPr>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165" r="24666" b="48217"/>
          <a:stretch/>
        </p:blipFill>
        <p:spPr>
          <a:xfrm>
            <a:off x="394323" y="0"/>
            <a:ext cx="11797677" cy="6857554"/>
          </a:xfrm>
          <a:prstGeom prst="rect">
            <a:avLst/>
          </a:prstGeom>
        </p:spPr>
      </p:pic>
      <p:sp>
        <p:nvSpPr>
          <p:cNvPr id="3" name="Subtitle 1"/>
          <p:cNvSpPr>
            <a:spLocks noGrp="1"/>
          </p:cNvSpPr>
          <p:nvPr>
            <p:ph type="subTitle" idx="1" hasCustomPrompt="1"/>
          </p:nvPr>
        </p:nvSpPr>
        <p:spPr>
          <a:xfrm>
            <a:off x="652549" y="4655164"/>
            <a:ext cx="10886904" cy="718053"/>
          </a:xfrm>
        </p:spPr>
        <p:txBody>
          <a:bodyPr lIns="0">
            <a:noAutofit/>
          </a:bodyPr>
          <a:lstStyle>
            <a:lvl1pPr marL="0" indent="0" algn="ctr">
              <a:buNone/>
              <a:defRPr sz="2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5" name="Picture 4" descr="SuperOffice_Logo_White_CMYK.ai"/>
          <p:cNvPicPr>
            <a:picLocks noChangeAspect="1"/>
          </p:cNvPicPr>
          <p:nvPr userDrawn="1"/>
        </p:nvPicPr>
        <p:blipFill rotWithShape="1">
          <a:blip r:embed="rId3">
            <a:extLst>
              <a:ext uri="{28A0092B-C50C-407E-A947-70E740481C1C}">
                <a14:useLocalDpi xmlns:a14="http://schemas.microsoft.com/office/drawing/2010/main" val="0"/>
              </a:ext>
            </a:extLst>
          </a:blip>
          <a:srcRect l="6193" t="23662" r="5776" b="18911"/>
          <a:stretch/>
        </p:blipFill>
        <p:spPr>
          <a:xfrm>
            <a:off x="3431357" y="2548150"/>
            <a:ext cx="5203849" cy="1024867"/>
          </a:xfrm>
          <a:prstGeom prst="rect">
            <a:avLst/>
          </a:prstGeom>
        </p:spPr>
      </p:pic>
    </p:spTree>
    <p:extLst>
      <p:ext uri="{BB962C8B-B14F-4D97-AF65-F5344CB8AC3E}">
        <p14:creationId xmlns:p14="http://schemas.microsoft.com/office/powerpoint/2010/main" val="3372416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10" name="Content Placeholder 2"/>
          <p:cNvSpPr>
            <a:spLocks noGrp="1"/>
          </p:cNvSpPr>
          <p:nvPr>
            <p:ph sz="quarter" idx="13" hasCustomPrompt="1"/>
          </p:nvPr>
        </p:nvSpPr>
        <p:spPr>
          <a:xfrm>
            <a:off x="652548" y="1619250"/>
            <a:ext cx="518862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14" hasCustomPrompt="1"/>
          </p:nvPr>
        </p:nvSpPr>
        <p:spPr>
          <a:xfrm>
            <a:off x="6354777" y="1619250"/>
            <a:ext cx="518827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76227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8767" y="2862081"/>
            <a:ext cx="5180686" cy="494912"/>
          </a:xfrm>
        </p:spPr>
        <p:txBody>
          <a:bodyPr/>
          <a:lstStyle>
            <a:lvl1pPr algn="ctr">
              <a:defRPr/>
            </a:lvl1pPr>
          </a:lstStyle>
          <a:p>
            <a:r>
              <a:rPr lang="en-GB"/>
              <a:t>Click to edit Headline</a:t>
            </a:r>
          </a:p>
        </p:txBody>
      </p:sp>
      <p:sp>
        <p:nvSpPr>
          <p:cNvPr id="9" name="Picture Placeholder 8"/>
          <p:cNvSpPr>
            <a:spLocks noGrp="1"/>
          </p:cNvSpPr>
          <p:nvPr>
            <p:ph type="pic" sz="quarter" idx="13" hasCustomPrompt="1"/>
          </p:nvPr>
        </p:nvSpPr>
        <p:spPr>
          <a:xfrm>
            <a:off x="652548" y="658814"/>
            <a:ext cx="5188625" cy="5076825"/>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inset picture</a:t>
            </a:r>
          </a:p>
        </p:txBody>
      </p:sp>
    </p:spTree>
    <p:extLst>
      <p:ext uri="{BB962C8B-B14F-4D97-AF65-F5344CB8AC3E}">
        <p14:creationId xmlns:p14="http://schemas.microsoft.com/office/powerpoint/2010/main" val="3476642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48" y="4804741"/>
            <a:ext cx="10975816" cy="494912"/>
          </a:xfrm>
        </p:spPr>
        <p:txBody>
          <a:bodyPr/>
          <a:lstStyle>
            <a:lvl1pPr algn="ctr">
              <a:defRPr/>
            </a:lvl1pPr>
          </a:lstStyle>
          <a:p>
            <a:r>
              <a:rPr lang="en-GB"/>
              <a:t>Click to edit Headline</a:t>
            </a:r>
          </a:p>
        </p:txBody>
      </p:sp>
      <p:sp>
        <p:nvSpPr>
          <p:cNvPr id="10" name="Subtitle 2"/>
          <p:cNvSpPr>
            <a:spLocks noGrp="1"/>
          </p:cNvSpPr>
          <p:nvPr>
            <p:ph type="subTitle" idx="1" hasCustomPrompt="1"/>
          </p:nvPr>
        </p:nvSpPr>
        <p:spPr>
          <a:xfrm>
            <a:off x="652548" y="5490945"/>
            <a:ext cx="10959938" cy="360040"/>
          </a:xfrm>
        </p:spPr>
        <p:txBody>
          <a:bodyPr lIns="0">
            <a:noAutofit/>
          </a:bodyPr>
          <a:lstStyle>
            <a:lvl1pPr marL="0" indent="0" algn="ctr">
              <a:buNone/>
              <a:defRPr sz="2400" b="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
        <p:nvSpPr>
          <p:cNvPr id="9" name="Picture Placeholder 8"/>
          <p:cNvSpPr>
            <a:spLocks noGrp="1"/>
          </p:cNvSpPr>
          <p:nvPr>
            <p:ph type="pic" sz="quarter" idx="13" hasCustomPrompt="1"/>
          </p:nvPr>
        </p:nvSpPr>
        <p:spPr>
          <a:xfrm>
            <a:off x="2873280" y="658814"/>
            <a:ext cx="6445442" cy="3994323"/>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inset picture</a:t>
            </a:r>
          </a:p>
        </p:txBody>
      </p:sp>
    </p:spTree>
    <p:extLst>
      <p:ext uri="{BB962C8B-B14F-4D97-AF65-F5344CB8AC3E}">
        <p14:creationId xmlns:p14="http://schemas.microsoft.com/office/powerpoint/2010/main" val="4095875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1"/>
          <p:cNvSpPr>
            <a:spLocks noGrp="1"/>
          </p:cNvSpPr>
          <p:nvPr>
            <p:ph type="body" sz="quarter" idx="10" hasCustomPrompt="1"/>
          </p:nvPr>
        </p:nvSpPr>
        <p:spPr>
          <a:xfrm>
            <a:off x="652548" y="658814"/>
            <a:ext cx="8036077" cy="3598851"/>
          </a:xfrm>
        </p:spPr>
        <p:txBody>
          <a:bodyPr lIns="1332000">
            <a:noAutofit/>
          </a:bodyPr>
          <a:lstStyle>
            <a:lvl1pPr marL="0" indent="0">
              <a:lnSpc>
                <a:spcPct val="100000"/>
              </a:lnSpc>
              <a:buNone/>
              <a:defRPr sz="4800" baseline="0">
                <a:solidFill>
                  <a:schemeClr val="accent4"/>
                </a:solidFill>
              </a:defRPr>
            </a:lvl1pPr>
          </a:lstStyle>
          <a:p>
            <a:pPr lvl="0"/>
            <a:r>
              <a:rPr lang="en-US"/>
              <a:t>Click to edit Quote or thought</a:t>
            </a:r>
          </a:p>
        </p:txBody>
      </p:sp>
      <p:sp>
        <p:nvSpPr>
          <p:cNvPr id="9" name="Subtitle 2"/>
          <p:cNvSpPr>
            <a:spLocks noGrp="1"/>
          </p:cNvSpPr>
          <p:nvPr>
            <p:ph type="subTitle" idx="1" hasCustomPrompt="1"/>
          </p:nvPr>
        </p:nvSpPr>
        <p:spPr>
          <a:xfrm>
            <a:off x="652548" y="4930880"/>
            <a:ext cx="8036077" cy="396000"/>
          </a:xfrm>
        </p:spPr>
        <p:txBody>
          <a:bodyPr lIns="1332000">
            <a:noAutofit/>
          </a:bodyPr>
          <a:lstStyle>
            <a:lvl1pPr marL="0" indent="0" algn="l">
              <a:lnSpc>
                <a:spcPct val="100000"/>
              </a:lnSpc>
              <a:spcAft>
                <a:spcPts val="0"/>
              </a:spcAft>
              <a:buNone/>
              <a:defRPr sz="2400" b="1">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Name</a:t>
            </a:r>
          </a:p>
        </p:txBody>
      </p:sp>
      <p:sp>
        <p:nvSpPr>
          <p:cNvPr id="11" name="Text Placeholder 3"/>
          <p:cNvSpPr>
            <a:spLocks noGrp="1"/>
          </p:cNvSpPr>
          <p:nvPr>
            <p:ph type="body" sz="quarter" idx="11" hasCustomPrompt="1"/>
          </p:nvPr>
        </p:nvSpPr>
        <p:spPr>
          <a:xfrm>
            <a:off x="652547" y="5332386"/>
            <a:ext cx="8036246" cy="396000"/>
          </a:xfrm>
        </p:spPr>
        <p:txBody>
          <a:bodyPr lIns="1332000"/>
          <a:lstStyle>
            <a:lvl1pPr marL="0" indent="0">
              <a:lnSpc>
                <a:spcPct val="100000"/>
              </a:lnSpc>
              <a:spcAft>
                <a:spcPts val="0"/>
              </a:spcAft>
              <a:buNone/>
              <a:defRPr baseline="0"/>
            </a:lvl1pPr>
            <a:lvl5pPr marL="1440000" indent="0">
              <a:buNone/>
              <a:defRPr/>
            </a:lvl5pPr>
          </a:lstStyle>
          <a:p>
            <a:pPr lvl="0"/>
            <a:r>
              <a:rPr lang="en-US"/>
              <a:t>Click to edit Position and Company</a:t>
            </a:r>
          </a:p>
        </p:txBody>
      </p:sp>
      <p:sp>
        <p:nvSpPr>
          <p:cNvPr id="14" name="TextBox 13"/>
          <p:cNvSpPr txBox="1"/>
          <p:nvPr userDrawn="1"/>
        </p:nvSpPr>
        <p:spPr>
          <a:xfrm>
            <a:off x="844538" y="565531"/>
            <a:ext cx="1044252" cy="1296144"/>
          </a:xfrm>
          <a:prstGeom prst="rect">
            <a:avLst/>
          </a:prstGeom>
          <a:noFill/>
        </p:spPr>
        <p:txBody>
          <a:bodyPr wrap="square" lIns="0" tIns="0" rIns="0" bIns="0" rtlCol="0">
            <a:noAutofit/>
          </a:bodyPr>
          <a:lstStyle/>
          <a:p>
            <a:pPr marL="0" marR="0" lvl="0" indent="0" algn="l" defTabSz="914400" rtl="0" eaLnBrk="1" fontAlgn="auto" latinLnBrk="0" hangingPunct="1">
              <a:lnSpc>
                <a:spcPct val="89000"/>
              </a:lnSpc>
              <a:spcBef>
                <a:spcPts val="0"/>
              </a:spcBef>
              <a:spcAft>
                <a:spcPts val="1200"/>
              </a:spcAft>
              <a:buClr>
                <a:schemeClr val="tx1"/>
              </a:buClr>
              <a:buSzTx/>
              <a:buFont typeface="Arial" pitchFamily="34" charset="0"/>
              <a:buNone/>
              <a:tabLst/>
              <a:defRPr/>
            </a:pPr>
            <a:r>
              <a:rPr lang="en-US" sz="14800" b="1" kern="1200">
                <a:solidFill>
                  <a:schemeClr val="accent4"/>
                </a:solidFill>
                <a:latin typeface="+mn-lt"/>
                <a:ea typeface="+mn-ea"/>
                <a:cs typeface="+mn-cs"/>
              </a:rPr>
              <a:t>“</a:t>
            </a:r>
            <a:endParaRPr lang="en-GB" sz="14800" b="1" kern="1200">
              <a:solidFill>
                <a:schemeClr val="accent4"/>
              </a:solidFill>
              <a:latin typeface="+mn-lt"/>
              <a:ea typeface="+mn-ea"/>
              <a:cs typeface="+mn-cs"/>
            </a:endParaRPr>
          </a:p>
        </p:txBody>
      </p:sp>
    </p:spTree>
    <p:extLst>
      <p:ext uri="{BB962C8B-B14F-4D97-AF65-F5344CB8AC3E}">
        <p14:creationId xmlns:p14="http://schemas.microsoft.com/office/powerpoint/2010/main" val="1089719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Red">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pic>
        <p:nvPicPr>
          <p:cNvPr id="7" name="Picture 6">
            <a:extLst>
              <a:ext uri="{FF2B5EF4-FFF2-40B4-BE49-F238E27FC236}">
                <a16:creationId xmlns:a16="http://schemas.microsoft.com/office/drawing/2014/main" id="{E7801F45-6B83-8848-86B6-AC5C0E5C1D40}"/>
              </a:ext>
            </a:extLst>
          </p:cNvPr>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165" r="24666" b="48217"/>
          <a:stretch/>
        </p:blipFill>
        <p:spPr>
          <a:xfrm>
            <a:off x="394323" y="0"/>
            <a:ext cx="11797677" cy="6857554"/>
          </a:xfrm>
          <a:prstGeom prst="rect">
            <a:avLst/>
          </a:prstGeom>
        </p:spPr>
      </p:pic>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6" name="Picture 5" descr="SuperOffice_Logo_White_CMYK.ai"/>
          <p:cNvPicPr>
            <a:picLocks noChangeAspect="1"/>
          </p:cNvPicPr>
          <p:nvPr userDrawn="1"/>
        </p:nvPicPr>
        <p:blipFill rotWithShape="1">
          <a:blip r:embed="rId3">
            <a:extLst>
              <a:ext uri="{28A0092B-C50C-407E-A947-70E740481C1C}">
                <a14:useLocalDpi xmlns:a14="http://schemas.microsoft.com/office/drawing/2010/main" val="0"/>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742966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Blue">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pic>
        <p:nvPicPr>
          <p:cNvPr id="7" name="Picture 6">
            <a:extLst>
              <a:ext uri="{FF2B5EF4-FFF2-40B4-BE49-F238E27FC236}">
                <a16:creationId xmlns:a16="http://schemas.microsoft.com/office/drawing/2014/main" id="{69365D58-2C4E-8F4A-A16C-FD2BA25FE876}"/>
              </a:ext>
            </a:extLst>
          </p:cNvPr>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165" r="24666" b="48217"/>
          <a:stretch/>
        </p:blipFill>
        <p:spPr>
          <a:xfrm>
            <a:off x="394323" y="0"/>
            <a:ext cx="11797677" cy="6857554"/>
          </a:xfrm>
          <a:prstGeom prst="rect">
            <a:avLst/>
          </a:prstGeom>
        </p:spPr>
      </p:pic>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6" name="Picture 5" descr="SuperOffice_Logo_White_CMYK.ai"/>
          <p:cNvPicPr>
            <a:picLocks noChangeAspect="1"/>
          </p:cNvPicPr>
          <p:nvPr userDrawn="1"/>
        </p:nvPicPr>
        <p:blipFill rotWithShape="1">
          <a:blip r:embed="rId3">
            <a:extLst>
              <a:ext uri="{28A0092B-C50C-407E-A947-70E740481C1C}">
                <a14:useLocalDpi xmlns:a14="http://schemas.microsoft.com/office/drawing/2010/main" val="0"/>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1405597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4603368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End Red">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6" name="Picture 5" descr="SuperOffice_Logo_White_CMYK.ai"/>
          <p:cNvPicPr>
            <a:picLocks noChangeAspect="1"/>
          </p:cNvPicPr>
          <p:nvPr userDrawn="1"/>
        </p:nvPicPr>
        <p:blipFill rotWithShape="1">
          <a:blip r:embed="rId2">
            <a:extLst>
              <a:ext uri="{28A0092B-C50C-407E-A947-70E740481C1C}">
                <a14:useLocalDpi xmlns:a14="http://schemas.microsoft.com/office/drawing/2010/main" val="0"/>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1954011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End Blue">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6" name="Picture 5" descr="SuperOffice_Logo_White_CMYK.ai"/>
          <p:cNvPicPr>
            <a:picLocks noChangeAspect="1"/>
          </p:cNvPicPr>
          <p:nvPr userDrawn="1"/>
        </p:nvPicPr>
        <p:blipFill rotWithShape="1">
          <a:blip r:embed="rId2">
            <a:extLst>
              <a:ext uri="{28A0092B-C50C-407E-A947-70E740481C1C}">
                <a14:useLocalDpi xmlns:a14="http://schemas.microsoft.com/office/drawing/2010/main" val="0"/>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2749710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Tree>
    <p:extLst>
      <p:ext uri="{BB962C8B-B14F-4D97-AF65-F5344CB8AC3E}">
        <p14:creationId xmlns:p14="http://schemas.microsoft.com/office/powerpoint/2010/main" val="3233330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105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3069677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757803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1450523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2057660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91282912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441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604135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37782528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160511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4115203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4181488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36873324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305575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14574525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195420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127993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08149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921009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69609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80164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19547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5316376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2280342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149227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661836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3647656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7206437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360411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8894140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15001961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7547546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1760638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41296659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14107158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x-none"/>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30800135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x-none"/>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11427930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x-none"/>
          </a:p>
        </p:txBody>
      </p:sp>
    </p:spTree>
    <p:extLst>
      <p:ext uri="{BB962C8B-B14F-4D97-AF65-F5344CB8AC3E}">
        <p14:creationId xmlns:p14="http://schemas.microsoft.com/office/powerpoint/2010/main" val="3500294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x-none"/>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4076647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x-none"/>
          </a:p>
        </p:txBody>
      </p:sp>
    </p:spTree>
    <p:extLst>
      <p:ext uri="{BB962C8B-B14F-4D97-AF65-F5344CB8AC3E}">
        <p14:creationId xmlns:p14="http://schemas.microsoft.com/office/powerpoint/2010/main" val="129546352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1208031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5526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26407613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x-none"/>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6831832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x-none"/>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9605047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x-none"/>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887765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x-none"/>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6452892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x-none"/>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89000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x-none"/>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13879569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rgbClr val="D5450D"/>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rgbClr val="D5450D"/>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rgbClr val="D5450D"/>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x-none"/>
          </a:p>
        </p:txBody>
      </p:sp>
    </p:spTree>
    <p:extLst>
      <p:ext uri="{BB962C8B-B14F-4D97-AF65-F5344CB8AC3E}">
        <p14:creationId xmlns:p14="http://schemas.microsoft.com/office/powerpoint/2010/main" val="31842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x-none"/>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117585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42321508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x-none"/>
          </a:p>
        </p:txBody>
      </p:sp>
    </p:spTree>
    <p:extLst>
      <p:ext uri="{BB962C8B-B14F-4D97-AF65-F5344CB8AC3E}">
        <p14:creationId xmlns:p14="http://schemas.microsoft.com/office/powerpoint/2010/main" val="292874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1574012" cy="124792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4"/>
            <a:ext cx="1574012" cy="124792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rgbClr val="FC8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4"/>
            <a:ext cx="1574012" cy="124792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x-none"/>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4"/>
            <a:ext cx="1574012" cy="124792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rgbClr val="D5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4"/>
            <a:ext cx="1574012" cy="124792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52606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 boxes with caption, color, sub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1574012" cy="124792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4"/>
            <a:ext cx="1574012" cy="124792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rgbClr val="FC8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4"/>
            <a:ext cx="1574012" cy="124792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x-none"/>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4"/>
            <a:ext cx="1574012" cy="124792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rgbClr val="D5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4"/>
            <a:ext cx="1574012" cy="124792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84073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x-none"/>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375452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x-none"/>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x-none"/>
          </a:p>
        </p:txBody>
      </p:sp>
    </p:spTree>
    <p:extLst>
      <p:ext uri="{BB962C8B-B14F-4D97-AF65-F5344CB8AC3E}">
        <p14:creationId xmlns:p14="http://schemas.microsoft.com/office/powerpoint/2010/main" val="12362851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x-none"/>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x-none"/>
              <a:t>Clik to insert image </a:t>
            </a:r>
          </a:p>
        </p:txBody>
      </p:sp>
    </p:spTree>
    <p:extLst>
      <p:ext uri="{BB962C8B-B14F-4D97-AF65-F5344CB8AC3E}">
        <p14:creationId xmlns:p14="http://schemas.microsoft.com/office/powerpoint/2010/main" val="21634832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x-none"/>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x-none"/>
              <a:t>Clik to insert image </a:t>
            </a:r>
          </a:p>
        </p:txBody>
      </p:sp>
    </p:spTree>
    <p:extLst>
      <p:ext uri="{BB962C8B-B14F-4D97-AF65-F5344CB8AC3E}">
        <p14:creationId xmlns:p14="http://schemas.microsoft.com/office/powerpoint/2010/main" val="4259701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x-none"/>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x-none"/>
          </a:p>
        </p:txBody>
      </p:sp>
    </p:spTree>
    <p:extLst>
      <p:ext uri="{BB962C8B-B14F-4D97-AF65-F5344CB8AC3E}">
        <p14:creationId xmlns:p14="http://schemas.microsoft.com/office/powerpoint/2010/main" val="33291006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x-none"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x-none"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x-none"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x-none"/>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x-none"/>
          </a:p>
        </p:txBody>
      </p:sp>
    </p:spTree>
    <p:extLst>
      <p:ext uri="{BB962C8B-B14F-4D97-AF65-F5344CB8AC3E}">
        <p14:creationId xmlns:p14="http://schemas.microsoft.com/office/powerpoint/2010/main" val="41601509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x-none"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x-none"/>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x-none"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x-none"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x-none"/>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x-none" sz="2400" b="1">
              <a:solidFill>
                <a:schemeClr val="accent1"/>
              </a:solidFill>
            </a:endParaRPr>
          </a:p>
        </p:txBody>
      </p:sp>
    </p:spTree>
    <p:extLst>
      <p:ext uri="{BB962C8B-B14F-4D97-AF65-F5344CB8AC3E}">
        <p14:creationId xmlns:p14="http://schemas.microsoft.com/office/powerpoint/2010/main" val="2723690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23409786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x-none"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x-none"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x-none"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x-none"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x-none"/>
          </a:p>
        </p:txBody>
      </p:sp>
    </p:spTree>
    <p:extLst>
      <p:ext uri="{BB962C8B-B14F-4D97-AF65-F5344CB8AC3E}">
        <p14:creationId xmlns:p14="http://schemas.microsoft.com/office/powerpoint/2010/main" val="15345780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x-none"/>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x-none"/>
          </a:p>
        </p:txBody>
      </p:sp>
    </p:spTree>
    <p:extLst>
      <p:ext uri="{BB962C8B-B14F-4D97-AF65-F5344CB8AC3E}">
        <p14:creationId xmlns:p14="http://schemas.microsoft.com/office/powerpoint/2010/main" val="7698345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x-none"/>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x-none"/>
          </a:p>
        </p:txBody>
      </p:sp>
    </p:spTree>
    <p:extLst>
      <p:ext uri="{BB962C8B-B14F-4D97-AF65-F5344CB8AC3E}">
        <p14:creationId xmlns:p14="http://schemas.microsoft.com/office/powerpoint/2010/main" val="28304095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x-none"/>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9338822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7793303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26964161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39787724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19542564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20727251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106605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14.emf"/><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image" Target="../media/image1.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heme" Target="../theme/theme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image" Target="../media/image1.png"/><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theme" Target="../theme/theme4.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8"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34" Type="http://schemas.openxmlformats.org/officeDocument/2006/relationships/image" Target="../media/image1.png"/><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theme" Target="../theme/theme5.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8" Type="http://schemas.openxmlformats.org/officeDocument/2006/relationships/slideLayout" Target="../slideLayouts/slideLayout10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34" Type="http://schemas.openxmlformats.org/officeDocument/2006/relationships/image" Target="../media/image1.png"/><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theme" Target="../theme/theme6.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8" Type="http://schemas.openxmlformats.org/officeDocument/2006/relationships/slideLayout" Target="../slideLayouts/slideLayout1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50182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3" r:id="rId10"/>
    <p:sldLayoutId id="2147483790" r:id="rId11"/>
    <p:sldLayoutId id="2147483791" r:id="rId12"/>
    <p:sldLayoutId id="2147483792" r:id="rId13"/>
    <p:sldLayoutId id="2147483839" r:id="rId14"/>
    <p:sldLayoutId id="2147483840" r:id="rId15"/>
    <p:sldLayoutId id="2147483841" r:id="rId16"/>
    <p:sldLayoutId id="2147483842" r:id="rId17"/>
    <p:sldLayoutId id="2147483843" r:id="rId18"/>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1116" y="660148"/>
            <a:ext cx="10888337" cy="676787"/>
          </a:xfrm>
          <a:prstGeom prst="rect">
            <a:avLst/>
          </a:prstGeom>
        </p:spPr>
        <p:txBody>
          <a:bodyPr vert="horz" lIns="0" tIns="0" rIns="0" bIns="0" rtlCol="0" anchor="t" anchorCtr="0">
            <a:noAutofit/>
          </a:bodyPr>
          <a:lstStyle/>
          <a:p>
            <a:r>
              <a:rPr lang="en-GB"/>
              <a:t>Click to edit Headline</a:t>
            </a:r>
          </a:p>
        </p:txBody>
      </p:sp>
      <p:sp>
        <p:nvSpPr>
          <p:cNvPr id="3" name="Text Placeholder 2"/>
          <p:cNvSpPr>
            <a:spLocks noGrp="1"/>
          </p:cNvSpPr>
          <p:nvPr>
            <p:ph type="body" idx="1"/>
          </p:nvPr>
        </p:nvSpPr>
        <p:spPr>
          <a:xfrm>
            <a:off x="651115" y="1619251"/>
            <a:ext cx="10888337" cy="4116388"/>
          </a:xfrm>
          <a:prstGeom prst="rect">
            <a:avLst/>
          </a:prstGeom>
        </p:spPr>
        <p:txBody>
          <a:bodyPr vert="horz" lIns="0" tIns="0" rIns="0" bIns="0" rtlCol="0">
            <a:noAutofit/>
          </a:body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 level</a:t>
            </a:r>
          </a:p>
          <a:p>
            <a:pPr lvl="7"/>
            <a:r>
              <a:rPr lang="en-GB"/>
              <a:t>8 level</a:t>
            </a:r>
          </a:p>
          <a:p>
            <a:pPr lvl="8"/>
            <a:r>
              <a:rPr lang="en-GB"/>
              <a:t>9 level</a:t>
            </a:r>
          </a:p>
        </p:txBody>
      </p:sp>
      <p:sp>
        <p:nvSpPr>
          <p:cNvPr id="4" name="Date Placeholder 3"/>
          <p:cNvSpPr>
            <a:spLocks noGrp="1"/>
          </p:cNvSpPr>
          <p:nvPr>
            <p:ph type="dt" sz="half" idx="2"/>
          </p:nvPr>
        </p:nvSpPr>
        <p:spPr>
          <a:xfrm>
            <a:off x="-2163953" y="4437113"/>
            <a:ext cx="733253" cy="85449"/>
          </a:xfrm>
          <a:prstGeom prst="rect">
            <a:avLst/>
          </a:prstGeom>
        </p:spPr>
        <p:txBody>
          <a:bodyPr vert="horz" lIns="91440" tIns="45720" rIns="91440" bIns="45720" rtlCol="0" anchor="ctr"/>
          <a:lstStyle>
            <a:lvl1pPr algn="l">
              <a:defRPr sz="800">
                <a:solidFill>
                  <a:schemeClr val="bg1">
                    <a:lumMod val="75000"/>
                  </a:schemeClr>
                </a:solidFill>
              </a:defRPr>
            </a:lvl1pPr>
          </a:lstStyle>
          <a:p>
            <a:fld id="{A2EB18CD-1F1B-42E5-9637-51AAA4CC8AAA}" type="datetimeFigureOut">
              <a:rPr lang="en-GB" smtClean="0"/>
              <a:pPr/>
              <a:t>21/09/2021</a:t>
            </a:fld>
            <a:endParaRPr lang="en-GB"/>
          </a:p>
        </p:txBody>
      </p:sp>
      <p:sp>
        <p:nvSpPr>
          <p:cNvPr id="5" name="Footer Placeholder 4"/>
          <p:cNvSpPr>
            <a:spLocks noGrp="1"/>
          </p:cNvSpPr>
          <p:nvPr>
            <p:ph type="ftr" sz="quarter" idx="3"/>
          </p:nvPr>
        </p:nvSpPr>
        <p:spPr>
          <a:xfrm>
            <a:off x="-2185998" y="5013177"/>
            <a:ext cx="706103" cy="168993"/>
          </a:xfrm>
          <a:prstGeom prst="rect">
            <a:avLst/>
          </a:prstGeom>
        </p:spPr>
        <p:txBody>
          <a:bodyPr vert="horz" lIns="91440" tIns="45720" rIns="91440" bIns="45720" rtlCol="0" anchor="ctr"/>
          <a:lstStyle>
            <a:lvl1pPr algn="ctr">
              <a:defRPr sz="800">
                <a:solidFill>
                  <a:schemeClr val="bg1">
                    <a:lumMod val="75000"/>
                  </a:schemeClr>
                </a:solidFill>
              </a:defRPr>
            </a:lvl1pPr>
          </a:lstStyle>
          <a:p>
            <a:endParaRPr lang="en-GB"/>
          </a:p>
        </p:txBody>
      </p:sp>
      <p:sp>
        <p:nvSpPr>
          <p:cNvPr id="6" name="Slide Number Placeholder 5"/>
          <p:cNvSpPr>
            <a:spLocks noGrp="1"/>
          </p:cNvSpPr>
          <p:nvPr>
            <p:ph type="sldNum" sz="quarter" idx="4"/>
          </p:nvPr>
        </p:nvSpPr>
        <p:spPr>
          <a:xfrm>
            <a:off x="-2024337" y="4653137"/>
            <a:ext cx="475867" cy="252189"/>
          </a:xfrm>
          <a:prstGeom prst="rect">
            <a:avLst/>
          </a:prstGeom>
        </p:spPr>
        <p:txBody>
          <a:bodyPr vert="horz" lIns="91440" tIns="45720" rIns="91440" bIns="45720" rtlCol="0" anchor="ctr"/>
          <a:lstStyle>
            <a:lvl1pPr algn="r">
              <a:defRPr sz="800">
                <a:solidFill>
                  <a:schemeClr val="bg1">
                    <a:lumMod val="75000"/>
                  </a:schemeClr>
                </a:solidFill>
              </a:defRPr>
            </a:lvl1pPr>
          </a:lstStyle>
          <a:p>
            <a:fld id="{5BA07366-CB75-4AA8-9E5B-928B849F427C}" type="slidenum">
              <a:rPr lang="en-GB" smtClean="0"/>
              <a:pPr/>
              <a:t>‹#›</a:t>
            </a:fld>
            <a:endParaRPr lang="en-GB"/>
          </a:p>
        </p:txBody>
      </p:sp>
      <p:pic>
        <p:nvPicPr>
          <p:cNvPr id="14" name="Picture 1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280982" y="6228766"/>
            <a:ext cx="2395745" cy="426073"/>
          </a:xfrm>
          <a:prstGeom prst="rect">
            <a:avLst/>
          </a:prstGeom>
        </p:spPr>
      </p:pic>
    </p:spTree>
    <p:extLst>
      <p:ext uri="{BB962C8B-B14F-4D97-AF65-F5344CB8AC3E}">
        <p14:creationId xmlns:p14="http://schemas.microsoft.com/office/powerpoint/2010/main" val="38678884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l" defTabSz="914400" rtl="0" eaLnBrk="1" latinLnBrk="0" hangingPunct="1">
        <a:spcBef>
          <a:spcPct val="0"/>
        </a:spcBef>
        <a:buNone/>
        <a:defRPr sz="3600" kern="1200">
          <a:solidFill>
            <a:schemeClr val="tx2"/>
          </a:solidFill>
          <a:latin typeface="Arial" panose="020B0604020202020204" pitchFamily="34" charset="0"/>
          <a:ea typeface="+mj-ea"/>
          <a:cs typeface="Arial" panose="020B0604020202020204" pitchFamily="34" charset="0"/>
        </a:defRPr>
      </a:lvl1pPr>
    </p:titleStyle>
    <p:bodyStyle>
      <a:lvl1pPr marL="360000" indent="-360000" algn="l" defTabSz="914400" rtl="0" eaLnBrk="1" latinLnBrk="0" hangingPunct="1">
        <a:lnSpc>
          <a:spcPct val="89000"/>
        </a:lnSpc>
        <a:spcBef>
          <a:spcPts val="0"/>
        </a:spcBef>
        <a:spcAft>
          <a:spcPts val="1200"/>
        </a:spcAft>
        <a:buClr>
          <a:schemeClr val="tx1"/>
        </a:buClr>
        <a:buFont typeface="Arial" pitchFamily="34" charset="0"/>
        <a:buChar char="•"/>
        <a:defRPr sz="2400" kern="1200">
          <a:solidFill>
            <a:schemeClr val="tx1">
              <a:lumMod val="50000"/>
            </a:schemeClr>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89000"/>
        </a:lnSpc>
        <a:spcBef>
          <a:spcPts val="0"/>
        </a:spcBef>
        <a:spcAft>
          <a:spcPts val="1200"/>
        </a:spcAft>
        <a:buClr>
          <a:schemeClr val="tx1"/>
        </a:buClr>
        <a:buFont typeface="Arial" pitchFamily="34" charset="0"/>
        <a:buChar char="•"/>
        <a:defRPr sz="2200" kern="1200">
          <a:solidFill>
            <a:schemeClr val="tx1">
              <a:lumMod val="50000"/>
            </a:schemeClr>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89000"/>
        </a:lnSpc>
        <a:spcBef>
          <a:spcPts val="0"/>
        </a:spcBef>
        <a:spcAft>
          <a:spcPts val="1200"/>
        </a:spcAft>
        <a:buClr>
          <a:schemeClr val="tx1"/>
        </a:buClr>
        <a:buFont typeface="Arial" pitchFamily="34" charset="0"/>
        <a:buChar char="•"/>
        <a:defRPr sz="2000" kern="1200">
          <a:solidFill>
            <a:schemeClr val="tx1">
              <a:lumMod val="50000"/>
            </a:schemeClr>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ct val="89000"/>
        </a:lnSpc>
        <a:spcBef>
          <a:spcPts val="0"/>
        </a:spcBef>
        <a:spcAft>
          <a:spcPts val="1200"/>
        </a:spcAft>
        <a:buClr>
          <a:schemeClr val="tx1"/>
        </a:buClr>
        <a:buFont typeface="Arial" pitchFamily="34" charset="0"/>
        <a:buChar char="•"/>
        <a:defRPr sz="1800" kern="1200">
          <a:solidFill>
            <a:schemeClr val="tx1">
              <a:lumMod val="50000"/>
            </a:schemeClr>
          </a:solidFill>
          <a:latin typeface="Arial" panose="020B0604020202020204" pitchFamily="34" charset="0"/>
          <a:ea typeface="+mn-ea"/>
          <a:cs typeface="Arial" panose="020B0604020202020204" pitchFamily="34" charset="0"/>
        </a:defRPr>
      </a:lvl4pPr>
      <a:lvl5pPr marL="1800000" indent="-360000" algn="l" defTabSz="914400" rtl="0" eaLnBrk="1" latinLnBrk="0" hangingPunct="1">
        <a:lnSpc>
          <a:spcPct val="89000"/>
        </a:lnSpc>
        <a:spcBef>
          <a:spcPts val="0"/>
        </a:spcBef>
        <a:spcAft>
          <a:spcPts val="1200"/>
        </a:spcAft>
        <a:buClr>
          <a:schemeClr val="tx1"/>
        </a:buClr>
        <a:buFont typeface="Arial" pitchFamily="34" charset="0"/>
        <a:buChar char="•"/>
        <a:defRPr sz="1600" kern="1200">
          <a:solidFill>
            <a:schemeClr val="tx1">
              <a:lumMod val="50000"/>
            </a:schemeClr>
          </a:solidFill>
          <a:latin typeface="Arial" panose="020B0604020202020204" pitchFamily="34" charset="0"/>
          <a:ea typeface="+mn-ea"/>
          <a:cs typeface="Arial" panose="020B0604020202020204" pitchFamily="34" charset="0"/>
        </a:defRPr>
      </a:lvl5pPr>
      <a:lvl6pPr marL="2160000" indent="-360000" algn="l" defTabSz="914400" rtl="0" eaLnBrk="1" latinLnBrk="0" hangingPunct="1">
        <a:lnSpc>
          <a:spcPct val="89000"/>
        </a:lnSpc>
        <a:spcBef>
          <a:spcPts val="0"/>
        </a:spcBef>
        <a:spcAft>
          <a:spcPts val="1200"/>
        </a:spcAft>
        <a:buClr>
          <a:schemeClr val="tx1"/>
        </a:buClr>
        <a:buFont typeface="Arial" pitchFamily="34" charset="0"/>
        <a:buChar char="•"/>
        <a:defRPr sz="1400" kern="1200">
          <a:solidFill>
            <a:schemeClr val="tx1">
              <a:lumMod val="50000"/>
            </a:schemeClr>
          </a:solidFill>
          <a:latin typeface="Arial" panose="020B0604020202020204" pitchFamily="34" charset="0"/>
          <a:ea typeface="+mn-ea"/>
          <a:cs typeface="Arial" panose="020B0604020202020204" pitchFamily="34" charset="0"/>
        </a:defRPr>
      </a:lvl6pPr>
      <a:lvl7pPr marL="2520000" indent="-360000" algn="l" defTabSz="914400" rtl="0" eaLnBrk="1" latinLnBrk="0" hangingPunct="1">
        <a:lnSpc>
          <a:spcPct val="89000"/>
        </a:lnSpc>
        <a:spcBef>
          <a:spcPts val="0"/>
        </a:spcBef>
        <a:spcAft>
          <a:spcPts val="1200"/>
        </a:spcAft>
        <a:buClr>
          <a:schemeClr val="tx1"/>
        </a:buClr>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7pPr>
      <a:lvl8pPr marL="288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8pPr>
      <a:lvl9pPr marL="324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721907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x-none"/>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x-none"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x-none"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x-none"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x-none"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36398311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82153643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3570462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163611865"/>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53.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7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svg"/><Relationship Id="rId39" Type="http://schemas.openxmlformats.org/officeDocument/2006/relationships/image" Target="../media/image81.png"/><Relationship Id="rId21" Type="http://schemas.openxmlformats.org/officeDocument/2006/relationships/image" Target="../media/image63.png"/><Relationship Id="rId34" Type="http://schemas.openxmlformats.org/officeDocument/2006/relationships/image" Target="../media/image76.svg"/><Relationship Id="rId42" Type="http://schemas.openxmlformats.org/officeDocument/2006/relationships/image" Target="../media/image84.png"/><Relationship Id="rId7" Type="http://schemas.openxmlformats.org/officeDocument/2006/relationships/image" Target="../media/image49.png"/><Relationship Id="rId2" Type="http://schemas.openxmlformats.org/officeDocument/2006/relationships/notesSlide" Target="../notesSlides/notesSlide23.xml"/><Relationship Id="rId16" Type="http://schemas.openxmlformats.org/officeDocument/2006/relationships/image" Target="../media/image58.svg"/><Relationship Id="rId29" Type="http://schemas.openxmlformats.org/officeDocument/2006/relationships/image" Target="../media/image71.png"/><Relationship Id="rId1" Type="http://schemas.openxmlformats.org/officeDocument/2006/relationships/slideLayout" Target="../slideLayouts/slideLayout159.xml"/><Relationship Id="rId6" Type="http://schemas.openxmlformats.org/officeDocument/2006/relationships/image" Target="../media/image48.svg"/><Relationship Id="rId11" Type="http://schemas.openxmlformats.org/officeDocument/2006/relationships/image" Target="../media/image53.png"/><Relationship Id="rId24" Type="http://schemas.openxmlformats.org/officeDocument/2006/relationships/image" Target="../media/image66.svg"/><Relationship Id="rId32" Type="http://schemas.openxmlformats.org/officeDocument/2006/relationships/image" Target="../media/image74.svg"/><Relationship Id="rId37" Type="http://schemas.openxmlformats.org/officeDocument/2006/relationships/image" Target="../media/image79.png"/><Relationship Id="rId40" Type="http://schemas.openxmlformats.org/officeDocument/2006/relationships/image" Target="../media/image82.png"/><Relationship Id="rId45" Type="http://schemas.openxmlformats.org/officeDocument/2006/relationships/image" Target="../media/image87.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svg"/><Relationship Id="rId36" Type="http://schemas.openxmlformats.org/officeDocument/2006/relationships/image" Target="../media/image78.svg"/><Relationship Id="rId10" Type="http://schemas.openxmlformats.org/officeDocument/2006/relationships/image" Target="../media/image52.svg"/><Relationship Id="rId19" Type="http://schemas.openxmlformats.org/officeDocument/2006/relationships/image" Target="../media/image61.png"/><Relationship Id="rId31" Type="http://schemas.openxmlformats.org/officeDocument/2006/relationships/image" Target="../media/image73.png"/><Relationship Id="rId44" Type="http://schemas.openxmlformats.org/officeDocument/2006/relationships/image" Target="../media/image86.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image" Target="../media/image69.png"/><Relationship Id="rId30" Type="http://schemas.openxmlformats.org/officeDocument/2006/relationships/image" Target="../media/image72.svg"/><Relationship Id="rId35" Type="http://schemas.openxmlformats.org/officeDocument/2006/relationships/image" Target="../media/image77.png"/><Relationship Id="rId43" Type="http://schemas.openxmlformats.org/officeDocument/2006/relationships/image" Target="../media/image85.png"/><Relationship Id="rId8" Type="http://schemas.openxmlformats.org/officeDocument/2006/relationships/image" Target="../media/image50.svg"/><Relationship Id="rId3" Type="http://schemas.openxmlformats.org/officeDocument/2006/relationships/image" Target="../media/image45.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67.png"/><Relationship Id="rId33" Type="http://schemas.openxmlformats.org/officeDocument/2006/relationships/image" Target="../media/image75.png"/><Relationship Id="rId38" Type="http://schemas.openxmlformats.org/officeDocument/2006/relationships/image" Target="../media/image80.png"/><Relationship Id="rId46" Type="http://schemas.openxmlformats.org/officeDocument/2006/relationships/image" Target="../media/image88.svg"/><Relationship Id="rId20" Type="http://schemas.openxmlformats.org/officeDocument/2006/relationships/image" Target="../media/image62.svg"/><Relationship Id="rId41" Type="http://schemas.openxmlformats.org/officeDocument/2006/relationships/image" Target="../media/image83.png"/></Relationships>
</file>

<file path=ppt/slides/_rels/slide25.xml.rels><?xml version="1.0" encoding="UTF-8" standalone="yes"?>
<Relationships xmlns="http://schemas.openxmlformats.org/package/2006/relationships"><Relationship Id="rId26" Type="http://schemas.openxmlformats.org/officeDocument/2006/relationships/image" Target="../media/image110.svg"/><Relationship Id="rId21" Type="http://schemas.openxmlformats.org/officeDocument/2006/relationships/image" Target="../media/image105.png"/><Relationship Id="rId42" Type="http://schemas.openxmlformats.org/officeDocument/2006/relationships/image" Target="../media/image124.svg"/><Relationship Id="rId47" Type="http://schemas.openxmlformats.org/officeDocument/2006/relationships/image" Target="../media/image57.png"/><Relationship Id="rId63" Type="http://schemas.openxmlformats.org/officeDocument/2006/relationships/image" Target="../media/image71.png"/><Relationship Id="rId68" Type="http://schemas.openxmlformats.org/officeDocument/2006/relationships/image" Target="../media/image78.svg"/><Relationship Id="rId2" Type="http://schemas.openxmlformats.org/officeDocument/2006/relationships/notesSlide" Target="../notesSlides/notesSlide24.xml"/><Relationship Id="rId16" Type="http://schemas.openxmlformats.org/officeDocument/2006/relationships/image" Target="../media/image100.svg"/><Relationship Id="rId29" Type="http://schemas.openxmlformats.org/officeDocument/2006/relationships/image" Target="../media/image111.png"/><Relationship Id="rId11" Type="http://schemas.openxmlformats.org/officeDocument/2006/relationships/image" Target="../media/image97.png"/><Relationship Id="rId24" Type="http://schemas.openxmlformats.org/officeDocument/2006/relationships/image" Target="../media/image108.svg"/><Relationship Id="rId32" Type="http://schemas.openxmlformats.org/officeDocument/2006/relationships/image" Target="../media/image114.svg"/><Relationship Id="rId37" Type="http://schemas.openxmlformats.org/officeDocument/2006/relationships/image" Target="../media/image119.png"/><Relationship Id="rId40" Type="http://schemas.openxmlformats.org/officeDocument/2006/relationships/image" Target="../media/image122.svg"/><Relationship Id="rId45" Type="http://schemas.openxmlformats.org/officeDocument/2006/relationships/image" Target="../media/image55.png"/><Relationship Id="rId53" Type="http://schemas.openxmlformats.org/officeDocument/2006/relationships/image" Target="../media/image129.png"/><Relationship Id="rId58" Type="http://schemas.openxmlformats.org/officeDocument/2006/relationships/image" Target="../media/image134.svg"/><Relationship Id="rId66" Type="http://schemas.openxmlformats.org/officeDocument/2006/relationships/image" Target="../media/image68.svg"/><Relationship Id="rId74" Type="http://schemas.openxmlformats.org/officeDocument/2006/relationships/image" Target="../media/image144.svg"/><Relationship Id="rId5" Type="http://schemas.openxmlformats.org/officeDocument/2006/relationships/image" Target="../media/image91.png"/><Relationship Id="rId61" Type="http://schemas.openxmlformats.org/officeDocument/2006/relationships/image" Target="../media/image137.png"/><Relationship Id="rId19" Type="http://schemas.openxmlformats.org/officeDocument/2006/relationships/image" Target="../media/image103.png"/><Relationship Id="rId14" Type="http://schemas.openxmlformats.org/officeDocument/2006/relationships/image" Target="../media/image64.svg"/><Relationship Id="rId22" Type="http://schemas.openxmlformats.org/officeDocument/2006/relationships/image" Target="../media/image106.svg"/><Relationship Id="rId27" Type="http://schemas.openxmlformats.org/officeDocument/2006/relationships/image" Target="../media/image51.png"/><Relationship Id="rId30" Type="http://schemas.openxmlformats.org/officeDocument/2006/relationships/image" Target="../media/image112.svg"/><Relationship Id="rId35" Type="http://schemas.openxmlformats.org/officeDocument/2006/relationships/image" Target="../media/image117.png"/><Relationship Id="rId43" Type="http://schemas.openxmlformats.org/officeDocument/2006/relationships/image" Target="../media/image59.png"/><Relationship Id="rId48" Type="http://schemas.openxmlformats.org/officeDocument/2006/relationships/image" Target="../media/image58.svg"/><Relationship Id="rId56" Type="http://schemas.openxmlformats.org/officeDocument/2006/relationships/image" Target="../media/image132.svg"/><Relationship Id="rId64" Type="http://schemas.openxmlformats.org/officeDocument/2006/relationships/image" Target="../media/image72.svg"/><Relationship Id="rId69" Type="http://schemas.openxmlformats.org/officeDocument/2006/relationships/image" Target="../media/image139.png"/><Relationship Id="rId8" Type="http://schemas.openxmlformats.org/officeDocument/2006/relationships/image" Target="../media/image94.svg"/><Relationship Id="rId51" Type="http://schemas.openxmlformats.org/officeDocument/2006/relationships/image" Target="../media/image127.png"/><Relationship Id="rId72" Type="http://schemas.openxmlformats.org/officeDocument/2006/relationships/image" Target="../media/image142.svg"/><Relationship Id="rId3" Type="http://schemas.openxmlformats.org/officeDocument/2006/relationships/image" Target="../media/image89.png"/><Relationship Id="rId12" Type="http://schemas.openxmlformats.org/officeDocument/2006/relationships/image" Target="../media/image98.svg"/><Relationship Id="rId17" Type="http://schemas.openxmlformats.org/officeDocument/2006/relationships/image" Target="../media/image101.png"/><Relationship Id="rId25" Type="http://schemas.openxmlformats.org/officeDocument/2006/relationships/image" Target="../media/image109.png"/><Relationship Id="rId33" Type="http://schemas.openxmlformats.org/officeDocument/2006/relationships/image" Target="../media/image115.png"/><Relationship Id="rId38" Type="http://schemas.openxmlformats.org/officeDocument/2006/relationships/image" Target="../media/image120.svg"/><Relationship Id="rId46" Type="http://schemas.openxmlformats.org/officeDocument/2006/relationships/image" Target="../media/image56.svg"/><Relationship Id="rId59" Type="http://schemas.openxmlformats.org/officeDocument/2006/relationships/image" Target="../media/image135.png"/><Relationship Id="rId67" Type="http://schemas.openxmlformats.org/officeDocument/2006/relationships/image" Target="../media/image77.png"/><Relationship Id="rId20" Type="http://schemas.openxmlformats.org/officeDocument/2006/relationships/image" Target="../media/image104.svg"/><Relationship Id="rId41" Type="http://schemas.openxmlformats.org/officeDocument/2006/relationships/image" Target="../media/image123.png"/><Relationship Id="rId54" Type="http://schemas.openxmlformats.org/officeDocument/2006/relationships/image" Target="../media/image130.svg"/><Relationship Id="rId62" Type="http://schemas.openxmlformats.org/officeDocument/2006/relationships/image" Target="../media/image138.svg"/><Relationship Id="rId70" Type="http://schemas.openxmlformats.org/officeDocument/2006/relationships/image" Target="../media/image140.svg"/><Relationship Id="rId1" Type="http://schemas.openxmlformats.org/officeDocument/2006/relationships/slideLayout" Target="../slideLayouts/slideLayout7.xml"/><Relationship Id="rId6" Type="http://schemas.openxmlformats.org/officeDocument/2006/relationships/image" Target="../media/image92.svg"/><Relationship Id="rId15" Type="http://schemas.openxmlformats.org/officeDocument/2006/relationships/image" Target="../media/image99.png"/><Relationship Id="rId23" Type="http://schemas.openxmlformats.org/officeDocument/2006/relationships/image" Target="../media/image107.png"/><Relationship Id="rId28" Type="http://schemas.openxmlformats.org/officeDocument/2006/relationships/image" Target="../media/image52.svg"/><Relationship Id="rId36" Type="http://schemas.openxmlformats.org/officeDocument/2006/relationships/image" Target="../media/image118.svg"/><Relationship Id="rId49" Type="http://schemas.openxmlformats.org/officeDocument/2006/relationships/image" Target="../media/image125.png"/><Relationship Id="rId57" Type="http://schemas.openxmlformats.org/officeDocument/2006/relationships/image" Target="../media/image133.png"/><Relationship Id="rId10" Type="http://schemas.openxmlformats.org/officeDocument/2006/relationships/image" Target="../media/image96.svg"/><Relationship Id="rId31" Type="http://schemas.openxmlformats.org/officeDocument/2006/relationships/image" Target="../media/image113.png"/><Relationship Id="rId44" Type="http://schemas.openxmlformats.org/officeDocument/2006/relationships/image" Target="../media/image60.svg"/><Relationship Id="rId52" Type="http://schemas.openxmlformats.org/officeDocument/2006/relationships/image" Target="../media/image128.svg"/><Relationship Id="rId60" Type="http://schemas.openxmlformats.org/officeDocument/2006/relationships/image" Target="../media/image136.svg"/><Relationship Id="rId65" Type="http://schemas.openxmlformats.org/officeDocument/2006/relationships/image" Target="../media/image67.png"/><Relationship Id="rId73" Type="http://schemas.openxmlformats.org/officeDocument/2006/relationships/image" Target="../media/image143.png"/><Relationship Id="rId4" Type="http://schemas.openxmlformats.org/officeDocument/2006/relationships/image" Target="../media/image90.svg"/><Relationship Id="rId9" Type="http://schemas.openxmlformats.org/officeDocument/2006/relationships/image" Target="../media/image95.png"/><Relationship Id="rId13" Type="http://schemas.openxmlformats.org/officeDocument/2006/relationships/image" Target="../media/image63.png"/><Relationship Id="rId18" Type="http://schemas.openxmlformats.org/officeDocument/2006/relationships/image" Target="../media/image102.svg"/><Relationship Id="rId39" Type="http://schemas.openxmlformats.org/officeDocument/2006/relationships/image" Target="../media/image121.png"/><Relationship Id="rId34" Type="http://schemas.openxmlformats.org/officeDocument/2006/relationships/image" Target="../media/image116.svg"/><Relationship Id="rId50" Type="http://schemas.openxmlformats.org/officeDocument/2006/relationships/image" Target="../media/image126.svg"/><Relationship Id="rId55" Type="http://schemas.openxmlformats.org/officeDocument/2006/relationships/image" Target="../media/image131.png"/><Relationship Id="rId7" Type="http://schemas.openxmlformats.org/officeDocument/2006/relationships/image" Target="../media/image93.png"/><Relationship Id="rId71" Type="http://schemas.openxmlformats.org/officeDocument/2006/relationships/image" Target="../media/image1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image" Target="../media/image14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147.tiff"/><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9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E5432-1013-1C4B-8A8A-0D6DF57FDD6F}"/>
              </a:ext>
            </a:extLst>
          </p:cNvPr>
          <p:cNvSpPr>
            <a:spLocks noGrp="1"/>
          </p:cNvSpPr>
          <p:nvPr>
            <p:ph type="ctrTitle"/>
          </p:nvPr>
        </p:nvSpPr>
        <p:spPr>
          <a:xfrm>
            <a:off x="958850" y="1071563"/>
            <a:ext cx="10274300" cy="1992796"/>
          </a:xfrm>
        </p:spPr>
        <p:txBody>
          <a:bodyPr anchor="ctr">
            <a:normAutofit/>
          </a:bodyPr>
          <a:lstStyle/>
          <a:p>
            <a:r>
              <a:rPr lang="en-US">
                <a:latin typeface="Arial Black"/>
              </a:rPr>
              <a:t>SuperOffice 10 Readiness Program</a:t>
            </a:r>
            <a:endParaRPr lang="en-NO">
              <a:latin typeface="Arial Black"/>
            </a:endParaRPr>
          </a:p>
        </p:txBody>
      </p:sp>
      <p:sp>
        <p:nvSpPr>
          <p:cNvPr id="4" name="Subtitle 3">
            <a:extLst>
              <a:ext uri="{FF2B5EF4-FFF2-40B4-BE49-F238E27FC236}">
                <a16:creationId xmlns:a16="http://schemas.microsoft.com/office/drawing/2014/main" id="{EA8A8568-FE22-47D7-8174-D247D94332B7}"/>
              </a:ext>
            </a:extLst>
          </p:cNvPr>
          <p:cNvSpPr>
            <a:spLocks noGrp="1"/>
          </p:cNvSpPr>
          <p:nvPr>
            <p:ph type="subTitle" idx="1"/>
          </p:nvPr>
        </p:nvSpPr>
        <p:spPr>
          <a:xfrm>
            <a:off x="1524000" y="2924244"/>
            <a:ext cx="9144000" cy="1992796"/>
          </a:xfrm>
        </p:spPr>
        <p:txBody>
          <a:bodyPr>
            <a:normAutofit/>
          </a:bodyPr>
          <a:lstStyle/>
          <a:p>
            <a:r>
              <a:rPr lang="en-US">
                <a:solidFill>
                  <a:srgbClr val="005E58"/>
                </a:solidFill>
                <a:latin typeface="Arial Black" panose="020B0A04020102020204" pitchFamily="34" charset="0"/>
              </a:rPr>
              <a:t>Session 2</a:t>
            </a:r>
          </a:p>
          <a:p>
            <a:r>
              <a:rPr lang="en-US">
                <a:solidFill>
                  <a:srgbClr val="005E58"/>
                </a:solidFill>
                <a:latin typeface="Arial Black" panose="020B0A04020102020204" pitchFamily="34" charset="0"/>
              </a:rPr>
              <a:t>Using the new price model with new customers</a:t>
            </a:r>
          </a:p>
        </p:txBody>
      </p:sp>
    </p:spTree>
    <p:extLst>
      <p:ext uri="{BB962C8B-B14F-4D97-AF65-F5344CB8AC3E}">
        <p14:creationId xmlns:p14="http://schemas.microsoft.com/office/powerpoint/2010/main" val="2287192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0F6E-9030-F34A-99D8-8655B4F36BB0}"/>
              </a:ext>
            </a:extLst>
          </p:cNvPr>
          <p:cNvSpPr>
            <a:spLocks noGrp="1"/>
          </p:cNvSpPr>
          <p:nvPr>
            <p:ph type="title"/>
          </p:nvPr>
        </p:nvSpPr>
        <p:spPr/>
        <p:txBody>
          <a:bodyPr/>
          <a:lstStyle/>
          <a:p>
            <a:r>
              <a:rPr lang="en-US"/>
              <a:t>PRODUCT POSITIONING</a:t>
            </a:r>
          </a:p>
        </p:txBody>
      </p:sp>
      <p:pic>
        <p:nvPicPr>
          <p:cNvPr id="5" name="Picture 4" descr="A picture containing text&#10;&#10;Description automatically generated">
            <a:extLst>
              <a:ext uri="{FF2B5EF4-FFF2-40B4-BE49-F238E27FC236}">
                <a16:creationId xmlns:a16="http://schemas.microsoft.com/office/drawing/2014/main" id="{A9109111-8D51-45AE-B49D-6AFEF4BE2302}"/>
              </a:ext>
            </a:extLst>
          </p:cNvPr>
          <p:cNvPicPr>
            <a:picLocks noChangeAspect="1"/>
          </p:cNvPicPr>
          <p:nvPr/>
        </p:nvPicPr>
        <p:blipFill>
          <a:blip r:embed="rId3"/>
          <a:stretch>
            <a:fillRect/>
          </a:stretch>
        </p:blipFill>
        <p:spPr>
          <a:xfrm>
            <a:off x="5546678" y="259000"/>
            <a:ext cx="6012976" cy="6012976"/>
          </a:xfrm>
          <a:prstGeom prst="rect">
            <a:avLst/>
          </a:prstGeom>
        </p:spPr>
      </p:pic>
    </p:spTree>
    <p:extLst>
      <p:ext uri="{BB962C8B-B14F-4D97-AF65-F5344CB8AC3E}">
        <p14:creationId xmlns:p14="http://schemas.microsoft.com/office/powerpoint/2010/main" val="3663636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97F7F-9757-4FB6-86A6-7897790E3EF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52925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F0FCAFE-E822-F94F-99E9-242E0C15E6B9}"/>
              </a:ext>
            </a:extLst>
          </p:cNvPr>
          <p:cNvSpPr txBox="1">
            <a:spLocks/>
          </p:cNvSpPr>
          <p:nvPr/>
        </p:nvSpPr>
        <p:spPr>
          <a:xfrm>
            <a:off x="460502" y="1636184"/>
            <a:ext cx="10490264" cy="19360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a:lstStyle>
          <a:p>
            <a:r>
              <a:rPr lang="en-US" sz="2400"/>
              <a:t>DESIGNED FOR TOMORROW’S CRM NEEDS. </a:t>
            </a:r>
            <a:br>
              <a:rPr lang="en-US" sz="2400"/>
            </a:br>
            <a:r>
              <a:rPr lang="en-US" sz="2400"/>
              <a:t>BUILT ON 30+ YEARS OF EXPERIENCE IN GROWING EUROPEAN BUSINESSES.</a:t>
            </a:r>
            <a:endParaRPr lang="en-US" sz="3200"/>
          </a:p>
        </p:txBody>
      </p:sp>
      <p:sp>
        <p:nvSpPr>
          <p:cNvPr id="5" name="Subtitle 2">
            <a:extLst>
              <a:ext uri="{FF2B5EF4-FFF2-40B4-BE49-F238E27FC236}">
                <a16:creationId xmlns:a16="http://schemas.microsoft.com/office/drawing/2014/main" id="{2AAA52C0-4680-9345-8B5A-43B753785567}"/>
              </a:ext>
            </a:extLst>
          </p:cNvPr>
          <p:cNvSpPr txBox="1">
            <a:spLocks/>
          </p:cNvSpPr>
          <p:nvPr/>
        </p:nvSpPr>
        <p:spPr>
          <a:xfrm>
            <a:off x="460502" y="2908453"/>
            <a:ext cx="11270996" cy="32919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solidFill>
                  <a:schemeClr val="bg1"/>
                </a:solidFill>
                <a:latin typeface="Arial"/>
                <a:cs typeface="Arial"/>
              </a:rPr>
              <a:t>For B2B businesses that want to work smarter and be more efficient, SuperOffice CRM offers a 360-degree view of all customer data and centralizes customer insights in one place, while helping them optimize and automate their workflows and processes with the help of the newest technology. </a:t>
            </a:r>
            <a:endParaRPr lang="da-DK" sz="1800">
              <a:solidFill>
                <a:schemeClr val="bg1"/>
              </a:solidFill>
              <a:latin typeface="Arial"/>
              <a:cs typeface="Arial"/>
            </a:endParaRPr>
          </a:p>
          <a:p>
            <a:pPr marL="0" indent="0">
              <a:buNone/>
            </a:pPr>
            <a:r>
              <a:rPr lang="en-GB" sz="1800">
                <a:solidFill>
                  <a:schemeClr val="bg1"/>
                </a:solidFill>
              </a:rPr>
              <a:t>SuperOffice CRM is a modern solution that is designed to fuel sales, marketing and customer service processes. </a:t>
            </a:r>
          </a:p>
          <a:p>
            <a:pPr marL="0" indent="0">
              <a:buNone/>
            </a:pPr>
            <a:r>
              <a:rPr lang="en-GB" sz="1800">
                <a:solidFill>
                  <a:schemeClr val="bg1"/>
                </a:solidFill>
              </a:rPr>
              <a:t>We help </a:t>
            </a:r>
            <a:r>
              <a:rPr lang="en-US" sz="1800">
                <a:solidFill>
                  <a:schemeClr val="bg1"/>
                </a:solidFill>
              </a:rPr>
              <a:t>organizations</a:t>
            </a:r>
            <a:r>
              <a:rPr lang="en-GB" sz="1800">
                <a:solidFill>
                  <a:schemeClr val="bg1"/>
                </a:solidFill>
              </a:rPr>
              <a:t> establish, nurture and grow long-lasting, profitable customer relationships, by offering an agile CRM solution that will adapt to a company’s growing business needs and help generate more revenue. </a:t>
            </a:r>
            <a:endParaRPr lang="da-DK" sz="1800">
              <a:solidFill>
                <a:schemeClr val="bg1"/>
              </a:solidFill>
            </a:endParaRPr>
          </a:p>
          <a:p>
            <a:pPr marL="0" indent="0">
              <a:spcAft>
                <a:spcPts val="600"/>
              </a:spcAft>
              <a:buNone/>
            </a:pPr>
            <a:endParaRPr lang="en-AU">
              <a:solidFill>
                <a:schemeClr val="bg1"/>
              </a:solidFill>
            </a:endParaRPr>
          </a:p>
        </p:txBody>
      </p:sp>
    </p:spTree>
    <p:extLst>
      <p:ext uri="{BB962C8B-B14F-4D97-AF65-F5344CB8AC3E}">
        <p14:creationId xmlns:p14="http://schemas.microsoft.com/office/powerpoint/2010/main" val="4160102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FA3680-560E-754C-9706-0E0ADA80B614}"/>
              </a:ext>
            </a:extLst>
          </p:cNvPr>
          <p:cNvSpPr>
            <a:spLocks noGrp="1"/>
          </p:cNvSpPr>
          <p:nvPr>
            <p:ph type="body" sz="quarter" idx="13"/>
          </p:nvPr>
        </p:nvSpPr>
        <p:spPr>
          <a:xfrm>
            <a:off x="6642893" y="3570423"/>
            <a:ext cx="4710907" cy="1715854"/>
          </a:xfrm>
        </p:spPr>
        <p:txBody>
          <a:bodyPr vert="horz" lIns="91440" tIns="45720" rIns="91440" bIns="45720" rtlCol="0" anchor="t">
            <a:normAutofit lnSpcReduction="10000"/>
          </a:bodyPr>
          <a:lstStyle/>
          <a:p>
            <a:pPr>
              <a:lnSpc>
                <a:spcPct val="120000"/>
              </a:lnSpc>
            </a:pPr>
            <a:r>
              <a:rPr lang="en-GB" sz="1400">
                <a:latin typeface="Arial"/>
                <a:cs typeface="Arial"/>
              </a:rPr>
              <a:t>SuperOffice is a modern CRM solution based on 30+ years of experience in growing European businesses. </a:t>
            </a:r>
            <a:endParaRPr lang="en-GB" sz="1400"/>
          </a:p>
          <a:p>
            <a:pPr>
              <a:lnSpc>
                <a:spcPct val="120000"/>
              </a:lnSpc>
            </a:pPr>
            <a:br>
              <a:rPr lang="en-GB" sz="1400"/>
            </a:br>
            <a:r>
              <a:rPr lang="en-GB" sz="1400">
                <a:latin typeface="Arial"/>
                <a:cs typeface="Arial"/>
              </a:rPr>
              <a:t>Combining a 360-degree customer view, innovative technology, process improvements and an understanding of people, we help you </a:t>
            </a:r>
            <a:r>
              <a:rPr lang="en-GB" sz="1400" b="1">
                <a:latin typeface="Arial"/>
                <a:cs typeface="Arial"/>
              </a:rPr>
              <a:t>turn relationships into revenue</a:t>
            </a:r>
            <a:r>
              <a:rPr lang="en-GB" sz="1400">
                <a:latin typeface="Arial"/>
                <a:cs typeface="Arial"/>
              </a:rPr>
              <a:t>.</a:t>
            </a:r>
          </a:p>
        </p:txBody>
      </p:sp>
      <p:sp>
        <p:nvSpPr>
          <p:cNvPr id="3" name="Text Placeholder 2">
            <a:extLst>
              <a:ext uri="{FF2B5EF4-FFF2-40B4-BE49-F238E27FC236}">
                <a16:creationId xmlns:a16="http://schemas.microsoft.com/office/drawing/2014/main" id="{60575D04-ED88-400A-9601-A9D878F04201}"/>
              </a:ext>
            </a:extLst>
          </p:cNvPr>
          <p:cNvSpPr>
            <a:spLocks noGrp="1"/>
          </p:cNvSpPr>
          <p:nvPr>
            <p:ph type="body" sz="quarter" idx="20"/>
          </p:nvPr>
        </p:nvSpPr>
        <p:spPr>
          <a:xfrm>
            <a:off x="6642894" y="2486934"/>
            <a:ext cx="4984353" cy="800644"/>
          </a:xfrm>
        </p:spPr>
        <p:txBody>
          <a:bodyPr/>
          <a:lstStyle/>
          <a:p>
            <a:r>
              <a:rPr lang="en-US" sz="2000" b="1"/>
              <a:t>We turn relationships into revenue</a:t>
            </a:r>
          </a:p>
        </p:txBody>
      </p:sp>
      <p:sp>
        <p:nvSpPr>
          <p:cNvPr id="4" name="Title 3">
            <a:extLst>
              <a:ext uri="{FF2B5EF4-FFF2-40B4-BE49-F238E27FC236}">
                <a16:creationId xmlns:a16="http://schemas.microsoft.com/office/drawing/2014/main" id="{E7867FA5-795D-5A42-8D13-F2C799C33AEA}"/>
              </a:ext>
            </a:extLst>
          </p:cNvPr>
          <p:cNvSpPr>
            <a:spLocks noGrp="1"/>
          </p:cNvSpPr>
          <p:nvPr>
            <p:ph type="title"/>
          </p:nvPr>
        </p:nvSpPr>
        <p:spPr/>
        <p:txBody>
          <a:bodyPr/>
          <a:lstStyle/>
          <a:p>
            <a:r>
              <a:rPr lang="en-US"/>
              <a:t>Value proposition</a:t>
            </a:r>
          </a:p>
        </p:txBody>
      </p:sp>
      <p:pic>
        <p:nvPicPr>
          <p:cNvPr id="7" name="Picture Placeholder 6">
            <a:extLst>
              <a:ext uri="{FF2B5EF4-FFF2-40B4-BE49-F238E27FC236}">
                <a16:creationId xmlns:a16="http://schemas.microsoft.com/office/drawing/2014/main" id="{0DA922FA-7EC0-E044-8A93-FBA780E02F12}"/>
              </a:ext>
            </a:extLst>
          </p:cNvPr>
          <p:cNvPicPr>
            <a:picLocks noGrp="1" noChangeAspect="1"/>
          </p:cNvPicPr>
          <p:nvPr>
            <p:ph type="pic" sz="quarter" idx="21"/>
          </p:nvPr>
        </p:nvPicPr>
        <p:blipFill rotWithShape="1">
          <a:blip r:embed="rId3"/>
          <a:srcRect l="6910" r="6910"/>
          <a:stretch/>
        </p:blipFill>
        <p:spPr/>
      </p:pic>
      <p:pic>
        <p:nvPicPr>
          <p:cNvPr id="9" name="Picture 8" descr="A picture containing person, wall, indoor, person&#10;&#10;Description automatically generated">
            <a:extLst>
              <a:ext uri="{FF2B5EF4-FFF2-40B4-BE49-F238E27FC236}">
                <a16:creationId xmlns:a16="http://schemas.microsoft.com/office/drawing/2014/main" id="{01B314E1-92A3-0743-8378-6BE2C2905D49}"/>
              </a:ext>
            </a:extLst>
          </p:cNvPr>
          <p:cNvPicPr>
            <a:picLocks noChangeAspect="1"/>
          </p:cNvPicPr>
          <p:nvPr/>
        </p:nvPicPr>
        <p:blipFill rotWithShape="1">
          <a:blip r:embed="rId4"/>
          <a:srcRect l="10630" r="10560" b="8565"/>
          <a:stretch/>
        </p:blipFill>
        <p:spPr>
          <a:xfrm>
            <a:off x="838198" y="2057400"/>
            <a:ext cx="4984353" cy="3855278"/>
          </a:xfrm>
          <a:prstGeom prst="rect">
            <a:avLst/>
          </a:prstGeom>
        </p:spPr>
      </p:pic>
    </p:spTree>
    <p:extLst>
      <p:ext uri="{BB962C8B-B14F-4D97-AF65-F5344CB8AC3E}">
        <p14:creationId xmlns:p14="http://schemas.microsoft.com/office/powerpoint/2010/main" val="2597086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7FCF27-216D-4D7E-9A88-391894B624FC}"/>
              </a:ext>
            </a:extLst>
          </p:cNvPr>
          <p:cNvPicPr>
            <a:picLocks noChangeAspect="1"/>
          </p:cNvPicPr>
          <p:nvPr/>
        </p:nvPicPr>
        <p:blipFill>
          <a:blip r:embed="rId3"/>
          <a:stretch>
            <a:fillRect/>
          </a:stretch>
        </p:blipFill>
        <p:spPr>
          <a:xfrm>
            <a:off x="4498403" y="2034111"/>
            <a:ext cx="3553367" cy="3482428"/>
          </a:xfrm>
          <a:prstGeom prst="rect">
            <a:avLst/>
          </a:prstGeom>
        </p:spPr>
      </p:pic>
      <p:pic>
        <p:nvPicPr>
          <p:cNvPr id="10" name="Picture 9">
            <a:extLst>
              <a:ext uri="{FF2B5EF4-FFF2-40B4-BE49-F238E27FC236}">
                <a16:creationId xmlns:a16="http://schemas.microsoft.com/office/drawing/2014/main" id="{257F3649-6C8F-4E4B-91CD-D1C42AE81FA7}"/>
              </a:ext>
            </a:extLst>
          </p:cNvPr>
          <p:cNvPicPr>
            <a:picLocks noChangeAspect="1"/>
          </p:cNvPicPr>
          <p:nvPr/>
        </p:nvPicPr>
        <p:blipFill>
          <a:blip r:embed="rId4"/>
          <a:stretch>
            <a:fillRect/>
          </a:stretch>
        </p:blipFill>
        <p:spPr>
          <a:xfrm>
            <a:off x="8477455" y="2034111"/>
            <a:ext cx="3417938" cy="3482428"/>
          </a:xfrm>
          <a:prstGeom prst="rect">
            <a:avLst/>
          </a:prstGeom>
        </p:spPr>
      </p:pic>
      <p:sp>
        <p:nvSpPr>
          <p:cNvPr id="11" name="Title 10">
            <a:extLst>
              <a:ext uri="{FF2B5EF4-FFF2-40B4-BE49-F238E27FC236}">
                <a16:creationId xmlns:a16="http://schemas.microsoft.com/office/drawing/2014/main" id="{2A99B9EE-B235-463E-B873-2A88E8C3D7B9}"/>
              </a:ext>
            </a:extLst>
          </p:cNvPr>
          <p:cNvSpPr>
            <a:spLocks noGrp="1"/>
          </p:cNvSpPr>
          <p:nvPr>
            <p:ph type="title"/>
          </p:nvPr>
        </p:nvSpPr>
        <p:spPr/>
        <p:txBody>
          <a:bodyPr/>
          <a:lstStyle/>
          <a:p>
            <a:r>
              <a:rPr lang="en-US"/>
              <a:t>Sales, Marketing and Service</a:t>
            </a:r>
          </a:p>
        </p:txBody>
      </p:sp>
      <p:pic>
        <p:nvPicPr>
          <p:cNvPr id="13" name="Picture 12">
            <a:extLst>
              <a:ext uri="{FF2B5EF4-FFF2-40B4-BE49-F238E27FC236}">
                <a16:creationId xmlns:a16="http://schemas.microsoft.com/office/drawing/2014/main" id="{831B0B26-C751-4DF6-B513-2270C3A1D5BF}"/>
              </a:ext>
            </a:extLst>
          </p:cNvPr>
          <p:cNvPicPr>
            <a:picLocks noChangeAspect="1"/>
          </p:cNvPicPr>
          <p:nvPr/>
        </p:nvPicPr>
        <p:blipFill>
          <a:blip r:embed="rId5"/>
          <a:stretch>
            <a:fillRect/>
          </a:stretch>
        </p:blipFill>
        <p:spPr>
          <a:xfrm>
            <a:off x="551597" y="2034111"/>
            <a:ext cx="3521122" cy="3482429"/>
          </a:xfrm>
          <a:prstGeom prst="rect">
            <a:avLst/>
          </a:prstGeom>
        </p:spPr>
      </p:pic>
    </p:spTree>
    <p:extLst>
      <p:ext uri="{BB962C8B-B14F-4D97-AF65-F5344CB8AC3E}">
        <p14:creationId xmlns:p14="http://schemas.microsoft.com/office/powerpoint/2010/main" val="69719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 name="Picture 43" descr="A picture containing snow, outdoor, sky, nature&#10;&#10;Description automatically generated">
            <a:extLst>
              <a:ext uri="{FF2B5EF4-FFF2-40B4-BE49-F238E27FC236}">
                <a16:creationId xmlns:a16="http://schemas.microsoft.com/office/drawing/2014/main" id="{C0EDC215-B9DB-F349-93C8-D4C09A4C69B6}"/>
              </a:ext>
            </a:extLst>
          </p:cNvPr>
          <p:cNvPicPr>
            <a:picLocks noChangeAspect="1"/>
          </p:cNvPicPr>
          <p:nvPr/>
        </p:nvPicPr>
        <p:blipFill rotWithShape="1">
          <a:blip r:embed="rId3">
            <a:alphaModFix amt="45000"/>
          </a:blip>
          <a:srcRect l="25068" r="37260" b="26087"/>
          <a:stretch/>
        </p:blipFill>
        <p:spPr>
          <a:xfrm>
            <a:off x="0" y="0"/>
            <a:ext cx="5237758" cy="6858000"/>
          </a:xfrm>
          <a:prstGeom prst="rect">
            <a:avLst/>
          </a:prstGeom>
        </p:spPr>
      </p:pic>
      <p:sp>
        <p:nvSpPr>
          <p:cNvPr id="34" name="Rectangle 33">
            <a:extLst>
              <a:ext uri="{FF2B5EF4-FFF2-40B4-BE49-F238E27FC236}">
                <a16:creationId xmlns:a16="http://schemas.microsoft.com/office/drawing/2014/main" id="{16642AE7-487B-F345-B975-5E000C2F450E}"/>
              </a:ext>
            </a:extLst>
          </p:cNvPr>
          <p:cNvSpPr/>
          <p:nvPr/>
        </p:nvSpPr>
        <p:spPr>
          <a:xfrm>
            <a:off x="5237758" y="5508"/>
            <a:ext cx="7119991" cy="6858000"/>
          </a:xfrm>
          <a:prstGeom prst="rect">
            <a:avLst/>
          </a:prstGeom>
          <a:solidFill>
            <a:srgbClr val="F2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8">
            <a:extLst>
              <a:ext uri="{FF2B5EF4-FFF2-40B4-BE49-F238E27FC236}">
                <a16:creationId xmlns:a16="http://schemas.microsoft.com/office/drawing/2014/main" id="{0DCE09B7-FD64-C24C-9B1B-16CB02CE538E}"/>
              </a:ext>
            </a:extLst>
          </p:cNvPr>
          <p:cNvSpPr txBox="1">
            <a:spLocks/>
          </p:cNvSpPr>
          <p:nvPr/>
        </p:nvSpPr>
        <p:spPr>
          <a:xfrm>
            <a:off x="839788" y="1379204"/>
            <a:ext cx="3318772" cy="132182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en-US">
                <a:latin typeface="Arial"/>
                <a:cs typeface="Arial"/>
              </a:rPr>
              <a:t>Product</a:t>
            </a:r>
            <a:endParaRPr lang="en-US"/>
          </a:p>
          <a:p>
            <a:endParaRPr lang="en-US" sz="500"/>
          </a:p>
          <a:p>
            <a:r>
              <a:rPr lang="en-US">
                <a:solidFill>
                  <a:srgbClr val="A7D4DE"/>
                </a:solidFill>
                <a:latin typeface="Arial"/>
                <a:cs typeface="Arial"/>
              </a:rPr>
              <a:t>Sales</a:t>
            </a:r>
            <a:r>
              <a:rPr lang="en-US">
                <a:latin typeface="Arial"/>
                <a:cs typeface="Arial"/>
              </a:rPr>
              <a:t> </a:t>
            </a:r>
            <a:endParaRPr lang="en-US"/>
          </a:p>
        </p:txBody>
      </p:sp>
      <p:sp>
        <p:nvSpPr>
          <p:cNvPr id="38" name="Subtitle 2">
            <a:extLst>
              <a:ext uri="{FF2B5EF4-FFF2-40B4-BE49-F238E27FC236}">
                <a16:creationId xmlns:a16="http://schemas.microsoft.com/office/drawing/2014/main" id="{16CB8737-62AC-7547-B752-8C19F10CD655}"/>
              </a:ext>
            </a:extLst>
          </p:cNvPr>
          <p:cNvSpPr txBox="1">
            <a:spLocks/>
          </p:cNvSpPr>
          <p:nvPr/>
        </p:nvSpPr>
        <p:spPr>
          <a:xfrm>
            <a:off x="5926350" y="1620777"/>
            <a:ext cx="5866638" cy="33208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solidFill>
                  <a:srgbClr val="005E58"/>
                </a:solidFill>
              </a:rPr>
              <a:t>SALES</a:t>
            </a:r>
            <a:endParaRPr lang="en-US" b="1">
              <a:solidFill>
                <a:srgbClr val="005E58"/>
              </a:solidFill>
            </a:endParaRPr>
          </a:p>
        </p:txBody>
      </p:sp>
      <p:sp>
        <p:nvSpPr>
          <p:cNvPr id="43" name="Text Placeholder 1">
            <a:extLst>
              <a:ext uri="{FF2B5EF4-FFF2-40B4-BE49-F238E27FC236}">
                <a16:creationId xmlns:a16="http://schemas.microsoft.com/office/drawing/2014/main" id="{F3577605-280F-2B41-B8A0-8720FF6A0508}"/>
              </a:ext>
            </a:extLst>
          </p:cNvPr>
          <p:cNvSpPr txBox="1">
            <a:spLocks/>
          </p:cNvSpPr>
          <p:nvPr/>
        </p:nvSpPr>
        <p:spPr>
          <a:xfrm>
            <a:off x="5926350" y="2118905"/>
            <a:ext cx="5944225" cy="3202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20"/>
              </a:lnSpc>
              <a:buNone/>
            </a:pPr>
            <a:r>
              <a:rPr lang="en-GB" sz="1400" b="1"/>
              <a:t>Want to grow your business?</a:t>
            </a:r>
            <a:br>
              <a:rPr lang="en-GB" sz="1400" b="1"/>
            </a:br>
            <a:r>
              <a:rPr lang="en-GB" sz="1400" b="1"/>
              <a:t>So do we.</a:t>
            </a:r>
          </a:p>
          <a:p>
            <a:pPr marL="0" indent="0">
              <a:lnSpc>
                <a:spcPts val="1920"/>
              </a:lnSpc>
              <a:buNone/>
            </a:pPr>
            <a:r>
              <a:rPr lang="en-US" sz="1400"/>
              <a:t>SuperOffice CRM is built for salespeople by salespeople. </a:t>
            </a:r>
          </a:p>
          <a:p>
            <a:pPr marL="0" indent="0">
              <a:lnSpc>
                <a:spcPts val="1980"/>
              </a:lnSpc>
              <a:spcBef>
                <a:spcPts val="600"/>
              </a:spcBef>
              <a:spcAft>
                <a:spcPts val="600"/>
              </a:spcAft>
              <a:buNone/>
            </a:pPr>
            <a:r>
              <a:rPr lang="en-US" sz="1400"/>
              <a:t>For 30+ years we have helped sales organizations in Europe to get the most out of their most precious commodity – time. </a:t>
            </a:r>
          </a:p>
          <a:p>
            <a:pPr marL="0" indent="0">
              <a:lnSpc>
                <a:spcPts val="1980"/>
              </a:lnSpc>
              <a:spcBef>
                <a:spcPts val="600"/>
              </a:spcBef>
              <a:spcAft>
                <a:spcPts val="600"/>
              </a:spcAft>
              <a:buNone/>
            </a:pPr>
            <a:r>
              <a:rPr lang="en-US" sz="1400"/>
              <a:t>By giving your salespeople the tools they need to close more deals and optimize workflows, </a:t>
            </a:r>
            <a:r>
              <a:rPr lang="en-US" sz="1400" b="1"/>
              <a:t>SuperOffice Sales </a:t>
            </a:r>
            <a:r>
              <a:rPr lang="en-US" sz="1400"/>
              <a:t>frees up the time for them to focus on turning relationships into revenue.</a:t>
            </a:r>
          </a:p>
          <a:p>
            <a:pPr marL="0" indent="0">
              <a:lnSpc>
                <a:spcPts val="1980"/>
              </a:lnSpc>
              <a:spcBef>
                <a:spcPts val="600"/>
              </a:spcBef>
              <a:spcAft>
                <a:spcPts val="600"/>
              </a:spcAft>
              <a:buNone/>
            </a:pPr>
            <a:r>
              <a:rPr lang="en-US" sz="1400"/>
              <a:t>SuperOffice Sales is a tool that helps you create long-lasting customer relationships and maximize revenue – all with an aim to grow your business. </a:t>
            </a:r>
          </a:p>
        </p:txBody>
      </p:sp>
    </p:spTree>
    <p:extLst>
      <p:ext uri="{BB962C8B-B14F-4D97-AF65-F5344CB8AC3E}">
        <p14:creationId xmlns:p14="http://schemas.microsoft.com/office/powerpoint/2010/main" val="2874411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 name="Picture 43" descr="A picture containing snow, outdoor, sky, nature&#10;&#10;Description automatically generated">
            <a:extLst>
              <a:ext uri="{FF2B5EF4-FFF2-40B4-BE49-F238E27FC236}">
                <a16:creationId xmlns:a16="http://schemas.microsoft.com/office/drawing/2014/main" id="{C0EDC215-B9DB-F349-93C8-D4C09A4C69B6}"/>
              </a:ext>
            </a:extLst>
          </p:cNvPr>
          <p:cNvPicPr>
            <a:picLocks noChangeAspect="1"/>
          </p:cNvPicPr>
          <p:nvPr/>
        </p:nvPicPr>
        <p:blipFill rotWithShape="1">
          <a:blip r:embed="rId3">
            <a:alphaModFix amt="45000"/>
          </a:blip>
          <a:srcRect l="25068" r="37260" b="26087"/>
          <a:stretch/>
        </p:blipFill>
        <p:spPr>
          <a:xfrm>
            <a:off x="0" y="0"/>
            <a:ext cx="5237758" cy="6858000"/>
          </a:xfrm>
          <a:prstGeom prst="rect">
            <a:avLst/>
          </a:prstGeom>
        </p:spPr>
      </p:pic>
      <p:sp>
        <p:nvSpPr>
          <p:cNvPr id="34" name="Rectangle 33">
            <a:extLst>
              <a:ext uri="{FF2B5EF4-FFF2-40B4-BE49-F238E27FC236}">
                <a16:creationId xmlns:a16="http://schemas.microsoft.com/office/drawing/2014/main" id="{16642AE7-487B-F345-B975-5E000C2F450E}"/>
              </a:ext>
            </a:extLst>
          </p:cNvPr>
          <p:cNvSpPr/>
          <p:nvPr/>
        </p:nvSpPr>
        <p:spPr>
          <a:xfrm>
            <a:off x="5237758" y="0"/>
            <a:ext cx="7119991" cy="6858000"/>
          </a:xfrm>
          <a:prstGeom prst="rect">
            <a:avLst/>
          </a:prstGeom>
          <a:solidFill>
            <a:srgbClr val="F2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0B2C0E58-B12C-8B4F-AEDC-7741D452772A}"/>
              </a:ext>
            </a:extLst>
          </p:cNvPr>
          <p:cNvSpPr txBox="1">
            <a:spLocks/>
          </p:cNvSpPr>
          <p:nvPr/>
        </p:nvSpPr>
        <p:spPr>
          <a:xfrm>
            <a:off x="839788" y="1379204"/>
            <a:ext cx="3318772" cy="132182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en-US">
                <a:latin typeface="Arial"/>
                <a:cs typeface="Arial"/>
              </a:rPr>
              <a:t>Product</a:t>
            </a:r>
            <a:endParaRPr lang="en-US"/>
          </a:p>
          <a:p>
            <a:endParaRPr lang="en-US" sz="500"/>
          </a:p>
          <a:p>
            <a:r>
              <a:rPr lang="en-US">
                <a:solidFill>
                  <a:srgbClr val="A7D4DE"/>
                </a:solidFill>
                <a:latin typeface="Arial"/>
                <a:cs typeface="Arial"/>
              </a:rPr>
              <a:t>Service</a:t>
            </a:r>
            <a:r>
              <a:rPr lang="en-US">
                <a:latin typeface="Arial"/>
                <a:cs typeface="Arial"/>
              </a:rPr>
              <a:t> </a:t>
            </a:r>
            <a:endParaRPr lang="en-US"/>
          </a:p>
        </p:txBody>
      </p:sp>
      <p:sp>
        <p:nvSpPr>
          <p:cNvPr id="8" name="Subtitle 2">
            <a:extLst>
              <a:ext uri="{FF2B5EF4-FFF2-40B4-BE49-F238E27FC236}">
                <a16:creationId xmlns:a16="http://schemas.microsoft.com/office/drawing/2014/main" id="{9052BE32-E383-CA40-8FA0-DED72FE71462}"/>
              </a:ext>
            </a:extLst>
          </p:cNvPr>
          <p:cNvSpPr txBox="1">
            <a:spLocks/>
          </p:cNvSpPr>
          <p:nvPr/>
        </p:nvSpPr>
        <p:spPr>
          <a:xfrm>
            <a:off x="5926350" y="1483097"/>
            <a:ext cx="5866638" cy="33208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solidFill>
                  <a:srgbClr val="005E58"/>
                </a:solidFill>
              </a:rPr>
              <a:t>SERVICE</a:t>
            </a:r>
            <a:endParaRPr lang="en-US" b="1">
              <a:solidFill>
                <a:srgbClr val="005E58"/>
              </a:solidFill>
            </a:endParaRPr>
          </a:p>
        </p:txBody>
      </p:sp>
      <p:sp>
        <p:nvSpPr>
          <p:cNvPr id="9" name="Text Placeholder 1">
            <a:extLst>
              <a:ext uri="{FF2B5EF4-FFF2-40B4-BE49-F238E27FC236}">
                <a16:creationId xmlns:a16="http://schemas.microsoft.com/office/drawing/2014/main" id="{FBC2513D-8099-F740-AA56-93FFEFAD94EA}"/>
              </a:ext>
            </a:extLst>
          </p:cNvPr>
          <p:cNvSpPr txBox="1">
            <a:spLocks/>
          </p:cNvSpPr>
          <p:nvPr/>
        </p:nvSpPr>
        <p:spPr>
          <a:xfrm>
            <a:off x="5926350" y="1932638"/>
            <a:ext cx="5944225" cy="396635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20"/>
              </a:lnSpc>
              <a:buNone/>
            </a:pPr>
            <a:r>
              <a:rPr lang="en-GB" sz="1400" b="1">
                <a:latin typeface="Arial"/>
                <a:cs typeface="Arial"/>
              </a:rPr>
              <a:t>Want to improve your customer satisfaction?</a:t>
            </a:r>
            <a:br>
              <a:rPr lang="en-GB" sz="1400" b="1"/>
            </a:br>
            <a:r>
              <a:rPr lang="en-GB" sz="1400" b="1">
                <a:latin typeface="Arial"/>
                <a:cs typeface="Arial"/>
              </a:rPr>
              <a:t>So do we. </a:t>
            </a:r>
            <a:endParaRPr lang="en-GB" sz="1400" b="1"/>
          </a:p>
          <a:p>
            <a:pPr marL="0" indent="0">
              <a:lnSpc>
                <a:spcPct val="100000"/>
              </a:lnSpc>
              <a:spcAft>
                <a:spcPts val="200"/>
              </a:spcAft>
              <a:buNone/>
            </a:pPr>
            <a:r>
              <a:rPr lang="en-GB" sz="1400">
                <a:latin typeface="Arial"/>
                <a:cs typeface="Arial"/>
              </a:rPr>
              <a:t>How you work today determines how you’ll grow your business tomorrow. </a:t>
            </a:r>
            <a:endParaRPr lang="en-GB" sz="1400"/>
          </a:p>
          <a:p>
            <a:pPr marL="0" indent="0">
              <a:lnSpc>
                <a:spcPct val="100000"/>
              </a:lnSpc>
              <a:spcAft>
                <a:spcPts val="200"/>
              </a:spcAft>
              <a:buNone/>
            </a:pPr>
            <a:r>
              <a:rPr lang="en-GB" sz="1400" b="1">
                <a:latin typeface="Arial"/>
                <a:cs typeface="Arial"/>
              </a:rPr>
              <a:t>SuperOffice Service </a:t>
            </a:r>
            <a:r>
              <a:rPr lang="en-GB" sz="1400">
                <a:latin typeface="Arial"/>
                <a:cs typeface="Arial"/>
              </a:rPr>
              <a:t>gives all of your customer-facing teams a 360-degree view of the customer and the ability to access critical data in one place, so that you have complete control over all interactions and touchpoints. </a:t>
            </a:r>
            <a:endParaRPr lang="en-GB" sz="1400"/>
          </a:p>
          <a:p>
            <a:pPr marL="0" indent="0">
              <a:lnSpc>
                <a:spcPct val="100000"/>
              </a:lnSpc>
              <a:spcAft>
                <a:spcPts val="200"/>
              </a:spcAft>
              <a:buNone/>
            </a:pPr>
            <a:r>
              <a:rPr lang="en-GB" sz="1400"/>
              <a:t>This enables you to support your customers smarter, streamline your service processes, and focus on the things that matter – building mutually profitable, long-lasting relationships with your potential and existing customers. </a:t>
            </a:r>
          </a:p>
          <a:p>
            <a:pPr marL="0" indent="0">
              <a:lnSpc>
                <a:spcPct val="100000"/>
              </a:lnSpc>
              <a:spcAft>
                <a:spcPts val="200"/>
              </a:spcAft>
              <a:buNone/>
            </a:pPr>
            <a:r>
              <a:rPr lang="en-GB" sz="1400">
                <a:latin typeface="Arial"/>
                <a:cs typeface="Arial"/>
              </a:rPr>
              <a:t>By optimizing the support you provide to your customers with SuperOffice Service, you will retain more customers and increase your revenue.</a:t>
            </a:r>
          </a:p>
          <a:p>
            <a:pPr marL="0" indent="0">
              <a:lnSpc>
                <a:spcPct val="100000"/>
              </a:lnSpc>
              <a:spcAft>
                <a:spcPts val="200"/>
              </a:spcAft>
              <a:buNone/>
            </a:pPr>
            <a:br>
              <a:rPr lang="en-GB" sz="1400"/>
            </a:br>
            <a:br>
              <a:rPr lang="en-GB" sz="1400"/>
            </a:br>
            <a:endParaRPr lang="en-GB" sz="1400"/>
          </a:p>
        </p:txBody>
      </p:sp>
    </p:spTree>
    <p:extLst>
      <p:ext uri="{BB962C8B-B14F-4D97-AF65-F5344CB8AC3E}">
        <p14:creationId xmlns:p14="http://schemas.microsoft.com/office/powerpoint/2010/main" val="3270682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 name="Picture 43" descr="A picture containing snow, outdoor, sky, nature&#10;&#10;Description automatically generated">
            <a:extLst>
              <a:ext uri="{FF2B5EF4-FFF2-40B4-BE49-F238E27FC236}">
                <a16:creationId xmlns:a16="http://schemas.microsoft.com/office/drawing/2014/main" id="{C0EDC215-B9DB-F349-93C8-D4C09A4C69B6}"/>
              </a:ext>
            </a:extLst>
          </p:cNvPr>
          <p:cNvPicPr>
            <a:picLocks noChangeAspect="1"/>
          </p:cNvPicPr>
          <p:nvPr/>
        </p:nvPicPr>
        <p:blipFill rotWithShape="1">
          <a:blip r:embed="rId2">
            <a:alphaModFix amt="45000"/>
          </a:blip>
          <a:srcRect l="25068" r="37260" b="26087"/>
          <a:stretch/>
        </p:blipFill>
        <p:spPr>
          <a:xfrm>
            <a:off x="0" y="0"/>
            <a:ext cx="5237758" cy="6858000"/>
          </a:xfrm>
          <a:prstGeom prst="rect">
            <a:avLst/>
          </a:prstGeom>
        </p:spPr>
      </p:pic>
      <p:sp>
        <p:nvSpPr>
          <p:cNvPr id="34" name="Rectangle 33">
            <a:extLst>
              <a:ext uri="{FF2B5EF4-FFF2-40B4-BE49-F238E27FC236}">
                <a16:creationId xmlns:a16="http://schemas.microsoft.com/office/drawing/2014/main" id="{16642AE7-487B-F345-B975-5E000C2F450E}"/>
              </a:ext>
            </a:extLst>
          </p:cNvPr>
          <p:cNvSpPr/>
          <p:nvPr/>
        </p:nvSpPr>
        <p:spPr>
          <a:xfrm>
            <a:off x="5186451" y="0"/>
            <a:ext cx="7119991" cy="6858000"/>
          </a:xfrm>
          <a:prstGeom prst="rect">
            <a:avLst/>
          </a:prstGeom>
          <a:solidFill>
            <a:srgbClr val="F2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AAF61534-EFF8-8940-A22A-8F14CDBB3237}"/>
              </a:ext>
            </a:extLst>
          </p:cNvPr>
          <p:cNvSpPr txBox="1">
            <a:spLocks/>
          </p:cNvSpPr>
          <p:nvPr/>
        </p:nvSpPr>
        <p:spPr>
          <a:xfrm>
            <a:off x="839788" y="1379204"/>
            <a:ext cx="3318772" cy="132182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en-US">
                <a:latin typeface="Arial"/>
                <a:cs typeface="Arial"/>
              </a:rPr>
              <a:t>Product</a:t>
            </a:r>
            <a:endParaRPr lang="en-US"/>
          </a:p>
          <a:p>
            <a:endParaRPr lang="en-US" sz="500"/>
          </a:p>
          <a:p>
            <a:r>
              <a:rPr lang="en-US">
                <a:solidFill>
                  <a:srgbClr val="A7D4DE"/>
                </a:solidFill>
                <a:latin typeface="Arial"/>
                <a:cs typeface="Arial"/>
              </a:rPr>
              <a:t>Marketing</a:t>
            </a:r>
            <a:r>
              <a:rPr lang="en-US">
                <a:latin typeface="Arial"/>
                <a:cs typeface="Arial"/>
              </a:rPr>
              <a:t> </a:t>
            </a:r>
            <a:endParaRPr lang="en-US"/>
          </a:p>
        </p:txBody>
      </p:sp>
      <p:sp>
        <p:nvSpPr>
          <p:cNvPr id="8" name="Subtitle 2">
            <a:extLst>
              <a:ext uri="{FF2B5EF4-FFF2-40B4-BE49-F238E27FC236}">
                <a16:creationId xmlns:a16="http://schemas.microsoft.com/office/drawing/2014/main" id="{72A4D181-377C-AE42-9D59-D35279F4924A}"/>
              </a:ext>
            </a:extLst>
          </p:cNvPr>
          <p:cNvSpPr txBox="1">
            <a:spLocks/>
          </p:cNvSpPr>
          <p:nvPr/>
        </p:nvSpPr>
        <p:spPr>
          <a:xfrm>
            <a:off x="5926350" y="1669363"/>
            <a:ext cx="5866638" cy="33208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solidFill>
                  <a:srgbClr val="005E58"/>
                </a:solidFill>
              </a:rPr>
              <a:t>MARKETING</a:t>
            </a:r>
            <a:endParaRPr lang="en-US" sz="1600" b="1">
              <a:solidFill>
                <a:srgbClr val="005E58"/>
              </a:solidFill>
            </a:endParaRPr>
          </a:p>
        </p:txBody>
      </p:sp>
      <p:sp>
        <p:nvSpPr>
          <p:cNvPr id="9" name="Text Placeholder 1">
            <a:extLst>
              <a:ext uri="{FF2B5EF4-FFF2-40B4-BE49-F238E27FC236}">
                <a16:creationId xmlns:a16="http://schemas.microsoft.com/office/drawing/2014/main" id="{359BB1D4-C1BA-234F-B193-5CC442A1EB81}"/>
              </a:ext>
            </a:extLst>
          </p:cNvPr>
          <p:cNvSpPr txBox="1">
            <a:spLocks/>
          </p:cNvSpPr>
          <p:nvPr/>
        </p:nvSpPr>
        <p:spPr>
          <a:xfrm>
            <a:off x="5926350" y="2118905"/>
            <a:ext cx="5944225" cy="35198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400" b="1"/>
              <a:t>Want to improve your customer communication?</a:t>
            </a:r>
            <a:br>
              <a:rPr lang="en-GB" sz="1400" b="1"/>
            </a:br>
            <a:r>
              <a:rPr lang="en-GB" sz="1400" b="1"/>
              <a:t>So do we. </a:t>
            </a:r>
          </a:p>
          <a:p>
            <a:pPr marL="0" indent="0">
              <a:lnSpc>
                <a:spcPct val="100000"/>
              </a:lnSpc>
              <a:buNone/>
            </a:pPr>
            <a:r>
              <a:rPr lang="en-GB" sz="1400"/>
              <a:t>We believe that every engagement presents an opportunity. </a:t>
            </a:r>
          </a:p>
          <a:p>
            <a:pPr marL="0" indent="0">
              <a:lnSpc>
                <a:spcPct val="100000"/>
              </a:lnSpc>
              <a:buNone/>
            </a:pPr>
            <a:r>
              <a:rPr lang="en-GB" sz="1400"/>
              <a:t>This is why </a:t>
            </a:r>
            <a:r>
              <a:rPr lang="en-GB" sz="1400" b="1"/>
              <a:t>SuperOffice Marketing </a:t>
            </a:r>
            <a:r>
              <a:rPr lang="en-GB" sz="1400"/>
              <a:t>is designed to help you get your message out and connect with the right customers, at the right time. </a:t>
            </a:r>
          </a:p>
          <a:p>
            <a:pPr marL="0" indent="0">
              <a:lnSpc>
                <a:spcPct val="100000"/>
              </a:lnSpc>
              <a:buNone/>
            </a:pPr>
            <a:r>
              <a:rPr lang="en-GB" sz="1400"/>
              <a:t>We help you improve your marketing processes across the entire customer journey, providing a solid foundation for generating more leads and streamlining your customer communication. </a:t>
            </a:r>
          </a:p>
          <a:p>
            <a:pPr marL="0" indent="0">
              <a:lnSpc>
                <a:spcPct val="100000"/>
              </a:lnSpc>
              <a:buNone/>
            </a:pPr>
            <a:r>
              <a:rPr lang="en-GB" sz="1400"/>
              <a:t>SuperOffice Marketing offers you the tools you need to better target and effectively dispatch your marketing communication, as well as initiate meaningful conversations that convert into revenue.</a:t>
            </a:r>
            <a:br>
              <a:rPr lang="en-GB" sz="1400"/>
            </a:br>
            <a:endParaRPr lang="en-GB" sz="1400"/>
          </a:p>
          <a:p>
            <a:pPr marL="0" indent="0">
              <a:lnSpc>
                <a:spcPts val="1920"/>
              </a:lnSpc>
              <a:buNone/>
            </a:pPr>
            <a:r>
              <a:rPr lang="en-GB" sz="1400"/>
              <a:t> </a:t>
            </a:r>
          </a:p>
          <a:p>
            <a:pPr marL="0" indent="0">
              <a:lnSpc>
                <a:spcPts val="1920"/>
              </a:lnSpc>
              <a:buNone/>
            </a:pPr>
            <a:br>
              <a:rPr lang="en-GB" sz="1400"/>
            </a:br>
            <a:endParaRPr lang="en-GB" sz="1400"/>
          </a:p>
        </p:txBody>
      </p:sp>
    </p:spTree>
    <p:extLst>
      <p:ext uri="{BB962C8B-B14F-4D97-AF65-F5344CB8AC3E}">
        <p14:creationId xmlns:p14="http://schemas.microsoft.com/office/powerpoint/2010/main" val="624085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C9A1841-5DF7-654A-AE5F-91C89F0B38AA}"/>
              </a:ext>
            </a:extLst>
          </p:cNvPr>
          <p:cNvPicPr>
            <a:picLocks noChangeAspect="1"/>
          </p:cNvPicPr>
          <p:nvPr/>
        </p:nvPicPr>
        <p:blipFill rotWithShape="1">
          <a:blip r:embed="rId3"/>
          <a:srcRect l="17733" r="-17733"/>
          <a:stretch/>
        </p:blipFill>
        <p:spPr>
          <a:xfrm>
            <a:off x="101" y="0"/>
            <a:ext cx="9140842" cy="6858000"/>
          </a:xfrm>
          <a:prstGeom prst="rect">
            <a:avLst/>
          </a:prstGeom>
        </p:spPr>
      </p:pic>
      <p:sp>
        <p:nvSpPr>
          <p:cNvPr id="34" name="Rectangle 33">
            <a:extLst>
              <a:ext uri="{FF2B5EF4-FFF2-40B4-BE49-F238E27FC236}">
                <a16:creationId xmlns:a16="http://schemas.microsoft.com/office/drawing/2014/main" id="{16642AE7-487B-F345-B975-5E000C2F450E}"/>
              </a:ext>
            </a:extLst>
          </p:cNvPr>
          <p:cNvSpPr/>
          <p:nvPr/>
        </p:nvSpPr>
        <p:spPr>
          <a:xfrm>
            <a:off x="5186451" y="0"/>
            <a:ext cx="7119991" cy="6858000"/>
          </a:xfrm>
          <a:prstGeom prst="rect">
            <a:avLst/>
          </a:prstGeom>
          <a:solidFill>
            <a:srgbClr val="F2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AAF61534-EFF8-8940-A22A-8F14CDBB3237}"/>
              </a:ext>
            </a:extLst>
          </p:cNvPr>
          <p:cNvSpPr txBox="1">
            <a:spLocks/>
          </p:cNvSpPr>
          <p:nvPr/>
        </p:nvSpPr>
        <p:spPr>
          <a:xfrm>
            <a:off x="839788" y="1379204"/>
            <a:ext cx="3318772" cy="1321823"/>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en-US"/>
              <a:t>Core Story</a:t>
            </a:r>
          </a:p>
        </p:txBody>
      </p:sp>
      <p:sp>
        <p:nvSpPr>
          <p:cNvPr id="8" name="Pladsholder til tekst 2">
            <a:extLst>
              <a:ext uri="{FF2B5EF4-FFF2-40B4-BE49-F238E27FC236}">
                <a16:creationId xmlns:a16="http://schemas.microsoft.com/office/drawing/2014/main" id="{09E652A7-4AFD-704E-ABD3-A7CB0F267ACF}"/>
              </a:ext>
            </a:extLst>
          </p:cNvPr>
          <p:cNvSpPr txBox="1">
            <a:spLocks/>
          </p:cNvSpPr>
          <p:nvPr/>
        </p:nvSpPr>
        <p:spPr>
          <a:xfrm>
            <a:off x="839788" y="2701027"/>
            <a:ext cx="3765463" cy="3167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1400"/>
          </a:p>
        </p:txBody>
      </p:sp>
      <p:sp>
        <p:nvSpPr>
          <p:cNvPr id="14" name="Subtitle 2">
            <a:extLst>
              <a:ext uri="{FF2B5EF4-FFF2-40B4-BE49-F238E27FC236}">
                <a16:creationId xmlns:a16="http://schemas.microsoft.com/office/drawing/2014/main" id="{4CF00475-EEF7-2048-BABD-F411EB85D39C}"/>
              </a:ext>
            </a:extLst>
          </p:cNvPr>
          <p:cNvSpPr txBox="1">
            <a:spLocks/>
          </p:cNvSpPr>
          <p:nvPr/>
        </p:nvSpPr>
        <p:spPr>
          <a:xfrm>
            <a:off x="5926350" y="1452380"/>
            <a:ext cx="5866638" cy="33208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solidFill>
                  <a:srgbClr val="005E58"/>
                </a:solidFill>
              </a:rPr>
              <a:t>THE SHORT PITCH</a:t>
            </a:r>
            <a:endParaRPr lang="en-US" b="1">
              <a:solidFill>
                <a:srgbClr val="005E58"/>
              </a:solidFill>
            </a:endParaRPr>
          </a:p>
        </p:txBody>
      </p:sp>
      <p:sp>
        <p:nvSpPr>
          <p:cNvPr id="15" name="Text Placeholder 1">
            <a:extLst>
              <a:ext uri="{FF2B5EF4-FFF2-40B4-BE49-F238E27FC236}">
                <a16:creationId xmlns:a16="http://schemas.microsoft.com/office/drawing/2014/main" id="{2DC7AD5C-0A71-C64C-8C53-B872709F9C2F}"/>
              </a:ext>
            </a:extLst>
          </p:cNvPr>
          <p:cNvSpPr txBox="1">
            <a:spLocks/>
          </p:cNvSpPr>
          <p:nvPr/>
        </p:nvSpPr>
        <p:spPr>
          <a:xfrm>
            <a:off x="5926350" y="2118905"/>
            <a:ext cx="5944225" cy="38416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20"/>
              </a:lnSpc>
              <a:buNone/>
            </a:pPr>
            <a:r>
              <a:rPr lang="en-GB" sz="1400"/>
              <a:t>SuperOffice CRM is a modern, forward-thinking CRM solution </a:t>
            </a:r>
            <a:r>
              <a:rPr lang="en-US" sz="1400"/>
              <a:t>built on 30+ years of experience in helping European businesses build strong and profitable customer relationships.</a:t>
            </a:r>
            <a:endParaRPr lang="en-GB" sz="1400"/>
          </a:p>
          <a:p>
            <a:pPr marL="0" indent="0">
              <a:lnSpc>
                <a:spcPts val="1920"/>
              </a:lnSpc>
              <a:buNone/>
            </a:pPr>
            <a:r>
              <a:rPr lang="en-GB" sz="1400"/>
              <a:t>Offering a 360-degree customer view to your sales, marketing and service teams, the solution is designed to help you maximize the value of your customer data and give you actionable insights to turn relationships into revenue.</a:t>
            </a:r>
          </a:p>
          <a:p>
            <a:pPr marL="0" indent="0">
              <a:lnSpc>
                <a:spcPts val="1920"/>
              </a:lnSpc>
              <a:buNone/>
            </a:pPr>
            <a:r>
              <a:rPr lang="en-GB" sz="1400"/>
              <a:t>SuperOffice CRM offers the tools to optimize your processes and bridge the gap between customer data and revenue. It’s an agile, scalable solution that will grow together with your business. </a:t>
            </a:r>
          </a:p>
          <a:p>
            <a:pPr marL="0" indent="0">
              <a:lnSpc>
                <a:spcPts val="1920"/>
              </a:lnSpc>
              <a:buNone/>
            </a:pPr>
            <a:r>
              <a:rPr lang="en-GB" sz="1400"/>
              <a:t>When you buy into SuperOffice, you buy into a partnership with people who truly understand your business and are there to help you maximize the value of your CRM solution. </a:t>
            </a:r>
          </a:p>
          <a:p>
            <a:pPr marL="0" indent="0">
              <a:lnSpc>
                <a:spcPts val="1920"/>
              </a:lnSpc>
              <a:buNone/>
            </a:pPr>
            <a:endParaRPr lang="en-GB" sz="1400"/>
          </a:p>
        </p:txBody>
      </p:sp>
    </p:spTree>
    <p:extLst>
      <p:ext uri="{BB962C8B-B14F-4D97-AF65-F5344CB8AC3E}">
        <p14:creationId xmlns:p14="http://schemas.microsoft.com/office/powerpoint/2010/main" val="496789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5FF73-491F-4255-B448-9036568A2316}"/>
              </a:ext>
            </a:extLst>
          </p:cNvPr>
          <p:cNvSpPr>
            <a:spLocks noGrp="1"/>
          </p:cNvSpPr>
          <p:nvPr>
            <p:ph type="title" idx="4294967295"/>
          </p:nvPr>
        </p:nvSpPr>
        <p:spPr>
          <a:xfrm>
            <a:off x="838199" y="690824"/>
            <a:ext cx="10515600" cy="850900"/>
          </a:xfrm>
        </p:spPr>
        <p:txBody>
          <a:bodyPr/>
          <a:lstStyle/>
          <a:p>
            <a:r>
              <a:rPr lang="en-US">
                <a:latin typeface="Arial"/>
                <a:cs typeface="Arial"/>
              </a:rPr>
              <a:t>Tools to help you close the deals</a:t>
            </a:r>
            <a:endParaRPr lang="en-US"/>
          </a:p>
        </p:txBody>
      </p:sp>
      <p:pic>
        <p:nvPicPr>
          <p:cNvPr id="4" name="Picture 3">
            <a:extLst>
              <a:ext uri="{FF2B5EF4-FFF2-40B4-BE49-F238E27FC236}">
                <a16:creationId xmlns:a16="http://schemas.microsoft.com/office/drawing/2014/main" id="{898500A4-D5F2-41FC-B8F6-226021031212}"/>
              </a:ext>
            </a:extLst>
          </p:cNvPr>
          <p:cNvPicPr>
            <a:picLocks noChangeAspect="1"/>
          </p:cNvPicPr>
          <p:nvPr/>
        </p:nvPicPr>
        <p:blipFill>
          <a:blip r:embed="rId3"/>
          <a:stretch>
            <a:fillRect/>
          </a:stretch>
        </p:blipFill>
        <p:spPr>
          <a:xfrm>
            <a:off x="990884" y="1971833"/>
            <a:ext cx="1966131" cy="3392718"/>
          </a:xfrm>
          <a:prstGeom prst="rect">
            <a:avLst/>
          </a:prstGeom>
        </p:spPr>
      </p:pic>
      <p:pic>
        <p:nvPicPr>
          <p:cNvPr id="6" name="Picture 5">
            <a:extLst>
              <a:ext uri="{FF2B5EF4-FFF2-40B4-BE49-F238E27FC236}">
                <a16:creationId xmlns:a16="http://schemas.microsoft.com/office/drawing/2014/main" id="{66F67C97-8974-4D7B-83F8-EF1E5884A0EE}"/>
              </a:ext>
            </a:extLst>
          </p:cNvPr>
          <p:cNvPicPr>
            <a:picLocks noChangeAspect="1"/>
          </p:cNvPicPr>
          <p:nvPr/>
        </p:nvPicPr>
        <p:blipFill>
          <a:blip r:embed="rId4"/>
          <a:stretch>
            <a:fillRect/>
          </a:stretch>
        </p:blipFill>
        <p:spPr>
          <a:xfrm>
            <a:off x="3748584" y="2055808"/>
            <a:ext cx="3393743" cy="1882605"/>
          </a:xfrm>
          <a:prstGeom prst="rect">
            <a:avLst/>
          </a:prstGeom>
        </p:spPr>
      </p:pic>
      <p:pic>
        <p:nvPicPr>
          <p:cNvPr id="8" name="Picture 7">
            <a:extLst>
              <a:ext uri="{FF2B5EF4-FFF2-40B4-BE49-F238E27FC236}">
                <a16:creationId xmlns:a16="http://schemas.microsoft.com/office/drawing/2014/main" id="{D94781DC-877E-4A35-8AFB-E8950CB10B64}"/>
              </a:ext>
            </a:extLst>
          </p:cNvPr>
          <p:cNvPicPr>
            <a:picLocks noChangeAspect="1"/>
          </p:cNvPicPr>
          <p:nvPr/>
        </p:nvPicPr>
        <p:blipFill>
          <a:blip r:embed="rId5"/>
          <a:stretch>
            <a:fillRect/>
          </a:stretch>
        </p:blipFill>
        <p:spPr>
          <a:xfrm>
            <a:off x="4383027" y="4115682"/>
            <a:ext cx="3425945" cy="1937100"/>
          </a:xfrm>
          <a:prstGeom prst="rect">
            <a:avLst/>
          </a:prstGeom>
        </p:spPr>
      </p:pic>
      <p:pic>
        <p:nvPicPr>
          <p:cNvPr id="12" name="Picture 11">
            <a:extLst>
              <a:ext uri="{FF2B5EF4-FFF2-40B4-BE49-F238E27FC236}">
                <a16:creationId xmlns:a16="http://schemas.microsoft.com/office/drawing/2014/main" id="{412854CB-CFEE-46A2-9CE7-5EDEDFDC57D7}"/>
              </a:ext>
            </a:extLst>
          </p:cNvPr>
          <p:cNvPicPr>
            <a:picLocks noChangeAspect="1"/>
          </p:cNvPicPr>
          <p:nvPr/>
        </p:nvPicPr>
        <p:blipFill>
          <a:blip r:embed="rId6"/>
          <a:stretch>
            <a:fillRect/>
          </a:stretch>
        </p:blipFill>
        <p:spPr>
          <a:xfrm>
            <a:off x="9926808" y="3897668"/>
            <a:ext cx="1770715" cy="2269508"/>
          </a:xfrm>
          <a:prstGeom prst="rect">
            <a:avLst/>
          </a:prstGeom>
        </p:spPr>
      </p:pic>
      <p:pic>
        <p:nvPicPr>
          <p:cNvPr id="10" name="Picture 9">
            <a:extLst>
              <a:ext uri="{FF2B5EF4-FFF2-40B4-BE49-F238E27FC236}">
                <a16:creationId xmlns:a16="http://schemas.microsoft.com/office/drawing/2014/main" id="{C3939591-5DC0-422B-AC70-34C1DFBAE79E}"/>
              </a:ext>
            </a:extLst>
          </p:cNvPr>
          <p:cNvPicPr>
            <a:picLocks noChangeAspect="1"/>
          </p:cNvPicPr>
          <p:nvPr/>
        </p:nvPicPr>
        <p:blipFill>
          <a:blip r:embed="rId7"/>
          <a:stretch>
            <a:fillRect/>
          </a:stretch>
        </p:blipFill>
        <p:spPr>
          <a:xfrm>
            <a:off x="8216958" y="2075995"/>
            <a:ext cx="2086410" cy="2706010"/>
          </a:xfrm>
          <a:prstGeom prst="rect">
            <a:avLst/>
          </a:prstGeom>
          <a:ln>
            <a:solidFill>
              <a:srgbClr val="A7D4DE"/>
            </a:solidFill>
          </a:ln>
        </p:spPr>
      </p:pic>
    </p:spTree>
    <p:extLst>
      <p:ext uri="{BB962C8B-B14F-4D97-AF65-F5344CB8AC3E}">
        <p14:creationId xmlns:p14="http://schemas.microsoft.com/office/powerpoint/2010/main" val="4137919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96A98A-4271-4589-9953-4459830F9F88}"/>
              </a:ext>
            </a:extLst>
          </p:cNvPr>
          <p:cNvSpPr>
            <a:spLocks noGrp="1"/>
          </p:cNvSpPr>
          <p:nvPr>
            <p:ph type="title"/>
          </p:nvPr>
        </p:nvSpPr>
        <p:spPr>
          <a:xfrm>
            <a:off x="831849" y="1930529"/>
            <a:ext cx="7075021" cy="4074459"/>
          </a:xfrm>
        </p:spPr>
        <p:txBody>
          <a:bodyPr>
            <a:normAutofit/>
          </a:bodyPr>
          <a:lstStyle/>
          <a:p>
            <a:r>
              <a:rPr lang="nb-NO" sz="6000"/>
              <a:t>NET NEW CUSTOMERS </a:t>
            </a:r>
            <a:br>
              <a:rPr lang="nb-NO" sz="6000"/>
            </a:br>
            <a:r>
              <a:rPr lang="nb-NO" sz="6000"/>
              <a:t>ARE VITAL </a:t>
            </a:r>
            <a:br>
              <a:rPr lang="nb-NO" sz="6000"/>
            </a:br>
            <a:r>
              <a:rPr lang="nb-NO" sz="6000"/>
              <a:t>TO GROW</a:t>
            </a:r>
            <a:endParaRPr lang="en-US" sz="6000"/>
          </a:p>
        </p:txBody>
      </p:sp>
      <p:pic>
        <p:nvPicPr>
          <p:cNvPr id="6" name="Picture 2">
            <a:extLst>
              <a:ext uri="{FF2B5EF4-FFF2-40B4-BE49-F238E27FC236}">
                <a16:creationId xmlns:a16="http://schemas.microsoft.com/office/drawing/2014/main" id="{CEBC3DEB-7B2F-491D-84FF-0CF550DB8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98329"/>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053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0EC476-E02E-4397-AD8F-6D8B1F0212FB}"/>
              </a:ext>
            </a:extLst>
          </p:cNvPr>
          <p:cNvSpPr>
            <a:spLocks noGrp="1"/>
          </p:cNvSpPr>
          <p:nvPr>
            <p:ph type="title"/>
          </p:nvPr>
        </p:nvSpPr>
        <p:spPr>
          <a:xfrm>
            <a:off x="839788" y="987424"/>
            <a:ext cx="3932237" cy="862204"/>
          </a:xfrm>
        </p:spPr>
        <p:txBody>
          <a:bodyPr anchor="b">
            <a:normAutofit/>
          </a:bodyPr>
          <a:lstStyle/>
          <a:p>
            <a:r>
              <a:rPr lang="en-US">
                <a:latin typeface="Arial"/>
                <a:cs typeface="Arial"/>
              </a:rPr>
              <a:t>Website update</a:t>
            </a:r>
          </a:p>
        </p:txBody>
      </p:sp>
      <p:pic>
        <p:nvPicPr>
          <p:cNvPr id="11" name="Picture 10">
            <a:extLst>
              <a:ext uri="{FF2B5EF4-FFF2-40B4-BE49-F238E27FC236}">
                <a16:creationId xmlns:a16="http://schemas.microsoft.com/office/drawing/2014/main" id="{4AF124AF-4C8A-407D-9574-1C67F480A3D9}"/>
              </a:ext>
            </a:extLst>
          </p:cNvPr>
          <p:cNvPicPr>
            <a:picLocks noChangeAspect="1"/>
          </p:cNvPicPr>
          <p:nvPr/>
        </p:nvPicPr>
        <p:blipFill>
          <a:blip r:embed="rId3"/>
          <a:stretch>
            <a:fillRect/>
          </a:stretch>
        </p:blipFill>
        <p:spPr>
          <a:xfrm>
            <a:off x="7419977" y="322729"/>
            <a:ext cx="3679635" cy="6344202"/>
          </a:xfrm>
          <a:prstGeom prst="rect">
            <a:avLst/>
          </a:prstGeom>
          <a:noFill/>
        </p:spPr>
      </p:pic>
      <p:sp>
        <p:nvSpPr>
          <p:cNvPr id="4" name="Text Placeholder 3">
            <a:extLst>
              <a:ext uri="{FF2B5EF4-FFF2-40B4-BE49-F238E27FC236}">
                <a16:creationId xmlns:a16="http://schemas.microsoft.com/office/drawing/2014/main" id="{35CC669E-9F3A-411E-AFAD-9C2D16258679}"/>
              </a:ext>
            </a:extLst>
          </p:cNvPr>
          <p:cNvSpPr>
            <a:spLocks noGrp="1"/>
          </p:cNvSpPr>
          <p:nvPr>
            <p:ph type="body" sz="half" idx="2"/>
          </p:nvPr>
        </p:nvSpPr>
        <p:spPr>
          <a:xfrm>
            <a:off x="839788" y="2510724"/>
            <a:ext cx="3932237" cy="3358263"/>
          </a:xfrm>
        </p:spPr>
        <p:txBody>
          <a:bodyPr>
            <a:normAutofit/>
          </a:bodyPr>
          <a:lstStyle/>
          <a:p>
            <a:pPr marL="342900" indent="-342900">
              <a:buFont typeface="Arial" panose="020B0604020202020204" pitchFamily="34" charset="0"/>
              <a:buChar char="•"/>
            </a:pPr>
            <a:r>
              <a:rPr lang="en-US" dirty="0"/>
              <a:t>New positioning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New content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New concept video</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Updated pricing</a:t>
            </a:r>
          </a:p>
          <a:p>
            <a:endParaRPr lang="en-US" dirty="0"/>
          </a:p>
          <a:p>
            <a:endParaRPr lang="en-US" dirty="0"/>
          </a:p>
        </p:txBody>
      </p:sp>
    </p:spTree>
    <p:extLst>
      <p:ext uri="{BB962C8B-B14F-4D97-AF65-F5344CB8AC3E}">
        <p14:creationId xmlns:p14="http://schemas.microsoft.com/office/powerpoint/2010/main" val="3843307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9B7BE-194F-4766-9F6C-321C37664AAA}"/>
              </a:ext>
            </a:extLst>
          </p:cNvPr>
          <p:cNvSpPr>
            <a:spLocks noGrp="1"/>
          </p:cNvSpPr>
          <p:nvPr>
            <p:ph type="title"/>
          </p:nvPr>
        </p:nvSpPr>
        <p:spPr/>
        <p:txBody>
          <a:bodyPr/>
          <a:lstStyle/>
          <a:p>
            <a:r>
              <a:rPr lang="en-US"/>
              <a:t>Updated </a:t>
            </a:r>
            <a:br>
              <a:rPr lang="en-US"/>
            </a:br>
            <a:r>
              <a:rPr lang="en-US"/>
              <a:t>M1 Presentation</a:t>
            </a:r>
          </a:p>
        </p:txBody>
      </p:sp>
      <p:sp>
        <p:nvSpPr>
          <p:cNvPr id="4" name="Text Placeholder 3">
            <a:extLst>
              <a:ext uri="{FF2B5EF4-FFF2-40B4-BE49-F238E27FC236}">
                <a16:creationId xmlns:a16="http://schemas.microsoft.com/office/drawing/2014/main" id="{F042F731-886B-4EB1-967B-F134CCF969EA}"/>
              </a:ext>
            </a:extLst>
          </p:cNvPr>
          <p:cNvSpPr>
            <a:spLocks noGrp="1"/>
          </p:cNvSpPr>
          <p:nvPr>
            <p:ph type="body" sz="half" idx="2"/>
          </p:nvPr>
        </p:nvSpPr>
        <p:spPr/>
        <p:txBody>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Business Oriented</a:t>
            </a:r>
          </a:p>
          <a:p>
            <a:pPr marL="342900" indent="-342900">
              <a:buFont typeface="Arial" panose="020B0604020202020204" pitchFamily="34" charset="0"/>
              <a:buChar char="•"/>
            </a:pPr>
            <a:r>
              <a:rPr lang="en-US"/>
              <a:t>Updated story</a:t>
            </a:r>
          </a:p>
          <a:p>
            <a:pPr marL="342900" indent="-342900">
              <a:buFont typeface="Arial" panose="020B0604020202020204" pitchFamily="34" charset="0"/>
              <a:buChar char="•"/>
            </a:pPr>
            <a:r>
              <a:rPr lang="en-US"/>
              <a:t>Shows functionality in Essentials vs Premium User Plans</a:t>
            </a:r>
          </a:p>
        </p:txBody>
      </p:sp>
      <p:pic>
        <p:nvPicPr>
          <p:cNvPr id="5" name="Content Placeholder 4">
            <a:extLst>
              <a:ext uri="{FF2B5EF4-FFF2-40B4-BE49-F238E27FC236}">
                <a16:creationId xmlns:a16="http://schemas.microsoft.com/office/drawing/2014/main" id="{CC3D6C79-C03A-45D6-B3DE-38DA8E26DA4F}"/>
              </a:ext>
            </a:extLst>
          </p:cNvPr>
          <p:cNvPicPr>
            <a:picLocks noGrp="1" noChangeAspect="1"/>
          </p:cNvPicPr>
          <p:nvPr>
            <p:ph idx="1"/>
          </p:nvPr>
        </p:nvPicPr>
        <p:blipFill>
          <a:blip r:embed="rId3"/>
          <a:stretch>
            <a:fillRect/>
          </a:stretch>
        </p:blipFill>
        <p:spPr>
          <a:xfrm>
            <a:off x="6572586" y="2020958"/>
            <a:ext cx="5076512" cy="2816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4978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0DBD5D0-116D-4BC4-B35B-B92C05BA8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24322"/>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33DCD5-1B42-4800-BDF2-BD4D05E10658}"/>
              </a:ext>
            </a:extLst>
          </p:cNvPr>
          <p:cNvSpPr>
            <a:spLocks noGrp="1"/>
          </p:cNvSpPr>
          <p:nvPr>
            <p:ph type="title"/>
          </p:nvPr>
        </p:nvSpPr>
        <p:spPr/>
        <p:txBody>
          <a:bodyPr/>
          <a:lstStyle/>
          <a:p>
            <a:r>
              <a:rPr lang="en-US"/>
              <a:t>Our Sales Meetings </a:t>
            </a:r>
          </a:p>
        </p:txBody>
      </p:sp>
      <p:sp>
        <p:nvSpPr>
          <p:cNvPr id="3" name="Content Placeholder 2">
            <a:extLst>
              <a:ext uri="{FF2B5EF4-FFF2-40B4-BE49-F238E27FC236}">
                <a16:creationId xmlns:a16="http://schemas.microsoft.com/office/drawing/2014/main" id="{89CE79D4-51AE-44B1-89B8-7F9D017D6EBB}"/>
              </a:ext>
            </a:extLst>
          </p:cNvPr>
          <p:cNvSpPr>
            <a:spLocks noGrp="1"/>
          </p:cNvSpPr>
          <p:nvPr>
            <p:ph idx="1"/>
          </p:nvPr>
        </p:nvSpPr>
        <p:spPr>
          <a:xfrm>
            <a:off x="1191802" y="1810870"/>
            <a:ext cx="10161998" cy="4444309"/>
          </a:xfrm>
        </p:spPr>
        <p:txBody>
          <a:bodyPr>
            <a:noAutofit/>
          </a:bodyPr>
          <a:lstStyle/>
          <a:p>
            <a:pPr lvl="1" indent="0">
              <a:buNone/>
            </a:pPr>
            <a:r>
              <a:rPr lang="en-US" sz="1400" b="1">
                <a:solidFill>
                  <a:srgbClr val="005E58"/>
                </a:solidFill>
              </a:rPr>
              <a:t>M1 Meeting</a:t>
            </a:r>
          </a:p>
          <a:p>
            <a:pPr marL="971550" lvl="1" indent="-285750"/>
            <a:r>
              <a:rPr lang="en-US" sz="1400">
                <a:solidFill>
                  <a:srgbClr val="005E58"/>
                </a:solidFill>
              </a:rPr>
              <a:t>What do you want to achieve? What effects do you want to realize with CRM?</a:t>
            </a:r>
            <a:br>
              <a:rPr lang="en-US" sz="1400">
                <a:solidFill>
                  <a:srgbClr val="005E58"/>
                </a:solidFill>
              </a:rPr>
            </a:br>
            <a:br>
              <a:rPr lang="en-US" sz="1400">
                <a:solidFill>
                  <a:srgbClr val="005E58"/>
                </a:solidFill>
              </a:rPr>
            </a:br>
            <a:endParaRPr lang="en-US" sz="1400">
              <a:solidFill>
                <a:srgbClr val="005E58"/>
              </a:solidFill>
            </a:endParaRPr>
          </a:p>
          <a:p>
            <a:pPr lvl="1" indent="0">
              <a:buNone/>
            </a:pPr>
            <a:r>
              <a:rPr lang="en-US" sz="1400" b="1">
                <a:solidFill>
                  <a:srgbClr val="005E58"/>
                </a:solidFill>
              </a:rPr>
              <a:t>Description of Solution (Specification of delivery)</a:t>
            </a:r>
          </a:p>
          <a:p>
            <a:pPr marL="971550" lvl="1" indent="-285750"/>
            <a:r>
              <a:rPr lang="en-US" sz="1400">
                <a:solidFill>
                  <a:srgbClr val="005E58"/>
                </a:solidFill>
              </a:rPr>
              <a:t>What are you going to measure? (KPIs)</a:t>
            </a:r>
          </a:p>
          <a:p>
            <a:pPr marL="971550" lvl="1" indent="-285750"/>
            <a:r>
              <a:rPr lang="en-US" sz="1400">
                <a:solidFill>
                  <a:srgbClr val="005E58"/>
                </a:solidFill>
              </a:rPr>
              <a:t>What processes do you want to improve?</a:t>
            </a:r>
          </a:p>
          <a:p>
            <a:pPr marL="971550" lvl="1" indent="-285750"/>
            <a:r>
              <a:rPr lang="en-US" sz="1400">
                <a:solidFill>
                  <a:srgbClr val="005E58"/>
                </a:solidFill>
              </a:rPr>
              <a:t>Integration points?</a:t>
            </a:r>
          </a:p>
          <a:p>
            <a:pPr marL="971550" lvl="1" indent="-285750"/>
            <a:r>
              <a:rPr lang="en-US" sz="1400">
                <a:solidFill>
                  <a:srgbClr val="005E58"/>
                </a:solidFill>
              </a:rPr>
              <a:t>What risks do we see in this project?</a:t>
            </a:r>
            <a:br>
              <a:rPr lang="en-US" sz="1400">
                <a:solidFill>
                  <a:srgbClr val="005E58"/>
                </a:solidFill>
              </a:rPr>
            </a:br>
            <a:br>
              <a:rPr lang="en-US" sz="1400">
                <a:solidFill>
                  <a:srgbClr val="005E58"/>
                </a:solidFill>
              </a:rPr>
            </a:br>
            <a:endParaRPr lang="en-US" sz="1600">
              <a:solidFill>
                <a:srgbClr val="005E58"/>
              </a:solidFill>
            </a:endParaRPr>
          </a:p>
          <a:p>
            <a:pPr lvl="1" indent="0">
              <a:buNone/>
            </a:pPr>
            <a:r>
              <a:rPr lang="en-US" sz="1400" b="1">
                <a:solidFill>
                  <a:srgbClr val="005E58"/>
                </a:solidFill>
              </a:rPr>
              <a:t>SuperOffice Demo:</a:t>
            </a:r>
            <a:br>
              <a:rPr lang="en-US" sz="1400">
                <a:solidFill>
                  <a:srgbClr val="005E58"/>
                </a:solidFill>
              </a:rPr>
            </a:br>
            <a:r>
              <a:rPr lang="en-US" sz="1400">
                <a:solidFill>
                  <a:srgbClr val="005E58"/>
                </a:solidFill>
              </a:rPr>
              <a:t>How SuperOffice CRM will cover your desired processes and needs</a:t>
            </a:r>
            <a:br>
              <a:rPr lang="en-US" sz="1400">
                <a:solidFill>
                  <a:srgbClr val="005E58"/>
                </a:solidFill>
              </a:rPr>
            </a:br>
            <a:br>
              <a:rPr lang="en-US" sz="1400">
                <a:solidFill>
                  <a:srgbClr val="005E58"/>
                </a:solidFill>
              </a:rPr>
            </a:br>
            <a:endParaRPr lang="en-US" sz="1400">
              <a:solidFill>
                <a:srgbClr val="005E58"/>
              </a:solidFill>
            </a:endParaRPr>
          </a:p>
          <a:p>
            <a:pPr lvl="1" indent="0">
              <a:buNone/>
            </a:pPr>
            <a:r>
              <a:rPr lang="en-US" sz="1400" b="1">
                <a:solidFill>
                  <a:srgbClr val="005E58"/>
                </a:solidFill>
              </a:rPr>
              <a:t>Proposal presentation</a:t>
            </a:r>
          </a:p>
          <a:p>
            <a:pPr lvl="1" indent="0">
              <a:buNone/>
            </a:pPr>
            <a:r>
              <a:rPr lang="en-US" sz="1400">
                <a:solidFill>
                  <a:srgbClr val="005E58"/>
                </a:solidFill>
              </a:rPr>
              <a:t>Signing the contract</a:t>
            </a:r>
          </a:p>
          <a:p>
            <a:pPr marL="285750" indent="-285750"/>
            <a:endParaRPr lang="nb-NO" sz="1400">
              <a:solidFill>
                <a:srgbClr val="005E58"/>
              </a:solidFill>
            </a:endParaRPr>
          </a:p>
          <a:p>
            <a:pPr marL="285750" indent="-285750">
              <a:buFont typeface="Arial" panose="020B0604020202020204" pitchFamily="34" charset="0"/>
              <a:buChar char="•"/>
            </a:pPr>
            <a:endParaRPr lang="nb-NO" sz="1400">
              <a:solidFill>
                <a:srgbClr val="005E58"/>
              </a:solidFill>
            </a:endParaRPr>
          </a:p>
        </p:txBody>
      </p:sp>
      <p:grpSp>
        <p:nvGrpSpPr>
          <p:cNvPr id="5" name="Group 4">
            <a:extLst>
              <a:ext uri="{FF2B5EF4-FFF2-40B4-BE49-F238E27FC236}">
                <a16:creationId xmlns:a16="http://schemas.microsoft.com/office/drawing/2014/main" id="{F1EB4E1F-AAD0-4BB3-BF0F-B6916F74A61C}"/>
              </a:ext>
            </a:extLst>
          </p:cNvPr>
          <p:cNvGrpSpPr/>
          <p:nvPr/>
        </p:nvGrpSpPr>
        <p:grpSpPr>
          <a:xfrm>
            <a:off x="992312" y="1654391"/>
            <a:ext cx="672102" cy="4188469"/>
            <a:chOff x="992312" y="1510555"/>
            <a:chExt cx="672102" cy="4188469"/>
          </a:xfrm>
        </p:grpSpPr>
        <p:sp>
          <p:nvSpPr>
            <p:cNvPr id="4" name="Oval 3">
              <a:extLst>
                <a:ext uri="{FF2B5EF4-FFF2-40B4-BE49-F238E27FC236}">
                  <a16:creationId xmlns:a16="http://schemas.microsoft.com/office/drawing/2014/main" id="{662C5818-CDCF-4BA6-81CB-E3083892D2EA}"/>
                </a:ext>
              </a:extLst>
            </p:cNvPr>
            <p:cNvSpPr/>
            <p:nvPr/>
          </p:nvSpPr>
          <p:spPr>
            <a:xfrm>
              <a:off x="992312" y="1510555"/>
              <a:ext cx="672102" cy="674734"/>
            </a:xfrm>
            <a:prstGeom prst="ellipse">
              <a:avLst/>
            </a:prstGeom>
            <a:solidFill>
              <a:srgbClr val="30B494"/>
            </a:solidFill>
            <a:ln>
              <a:solidFill>
                <a:srgbClr val="30B49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rgbClr val="FFFFFF"/>
                  </a:solidFill>
                  <a:effectLst/>
                  <a:uLnTx/>
                  <a:uFillTx/>
                  <a:latin typeface="Arial" panose="020B0604020202020204"/>
                  <a:ea typeface="+mn-ea"/>
                  <a:cs typeface="+mn-cs"/>
                </a:rPr>
                <a:t>Meeting </a:t>
              </a:r>
              <a:r>
                <a:rPr kumimoji="0" lang="en-US" sz="1200" i="0" u="none" strike="noStrike" kern="1200" cap="none" spc="0" normalizeH="0" baseline="0" noProof="0">
                  <a:ln>
                    <a:noFill/>
                  </a:ln>
                  <a:solidFill>
                    <a:srgbClr val="FFFFFF"/>
                  </a:solidFill>
                  <a:effectLst/>
                  <a:uLnTx/>
                  <a:uFillTx/>
                  <a:latin typeface="Arial" panose="020B0604020202020204"/>
                  <a:ea typeface="+mn-ea"/>
                  <a:cs typeface="+mn-cs"/>
                </a:rPr>
                <a:t>1</a:t>
              </a:r>
              <a:endParaRPr kumimoji="0" lang="en-US" sz="100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48370BEA-2E20-48E1-8282-4C9BF02EF72E}"/>
                </a:ext>
              </a:extLst>
            </p:cNvPr>
            <p:cNvSpPr/>
            <p:nvPr/>
          </p:nvSpPr>
          <p:spPr>
            <a:xfrm>
              <a:off x="992312" y="4089564"/>
              <a:ext cx="672102" cy="674734"/>
            </a:xfrm>
            <a:prstGeom prst="ellipse">
              <a:avLst/>
            </a:prstGeom>
            <a:solidFill>
              <a:srgbClr val="FC8B5F"/>
            </a:solidFill>
            <a:ln>
              <a:solidFill>
                <a:srgbClr val="FC8A5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rgbClr val="FFFFFF"/>
                  </a:solidFill>
                  <a:effectLst/>
                  <a:uLnTx/>
                  <a:uFillTx/>
                  <a:latin typeface="Arial" panose="020B0604020202020204"/>
                  <a:ea typeface="+mn-ea"/>
                  <a:cs typeface="+mn-cs"/>
                </a:rPr>
                <a:t>Meeting </a:t>
              </a:r>
              <a:r>
                <a:rPr kumimoji="0" lang="en-US" sz="1200" i="0" u="none" strike="noStrike" kern="1200" cap="none" spc="0" normalizeH="0" baseline="0" noProof="0">
                  <a:ln>
                    <a:noFill/>
                  </a:ln>
                  <a:solidFill>
                    <a:srgbClr val="FFFFFF"/>
                  </a:solidFill>
                  <a:effectLst/>
                  <a:uLnTx/>
                  <a:uFillTx/>
                  <a:latin typeface="Arial" panose="020B0604020202020204"/>
                  <a:ea typeface="+mn-ea"/>
                  <a:cs typeface="+mn-cs"/>
                </a:rPr>
                <a:t>3</a:t>
              </a:r>
              <a:endParaRPr kumimoji="0" lang="en-US" sz="100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E5AB09A4-AF86-4C01-B38D-5B877A055EFE}"/>
                </a:ext>
              </a:extLst>
            </p:cNvPr>
            <p:cNvSpPr/>
            <p:nvPr/>
          </p:nvSpPr>
          <p:spPr>
            <a:xfrm>
              <a:off x="992312" y="2750031"/>
              <a:ext cx="672102" cy="674734"/>
            </a:xfrm>
            <a:prstGeom prst="ellipse">
              <a:avLst/>
            </a:prstGeom>
            <a:solidFill>
              <a:srgbClr val="005E58"/>
            </a:solidFill>
            <a:ln>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rgbClr val="FFFFFF"/>
                  </a:solidFill>
                  <a:effectLst/>
                  <a:uLnTx/>
                  <a:uFillTx/>
                  <a:latin typeface="Arial" panose="020B0604020202020204"/>
                  <a:ea typeface="+mn-ea"/>
                  <a:cs typeface="+mn-cs"/>
                </a:rPr>
                <a:t>Meeting </a:t>
              </a:r>
              <a:r>
                <a:rPr kumimoji="0" lang="en-US" sz="1200" i="0" u="none" strike="noStrike" kern="1200" cap="none" spc="0" normalizeH="0" baseline="0" noProof="0">
                  <a:ln>
                    <a:noFill/>
                  </a:ln>
                  <a:solidFill>
                    <a:srgbClr val="FFFFFF"/>
                  </a:solidFill>
                  <a:effectLst/>
                  <a:uLnTx/>
                  <a:uFillTx/>
                  <a:latin typeface="Arial" panose="020B0604020202020204"/>
                  <a:ea typeface="+mn-ea"/>
                  <a:cs typeface="+mn-cs"/>
                </a:rPr>
                <a:t>2</a:t>
              </a:r>
              <a:endParaRPr kumimoji="0" lang="en-US" sz="100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44E35CCC-3C1A-45DC-B43E-231EB5A4C6EE}"/>
                </a:ext>
              </a:extLst>
            </p:cNvPr>
            <p:cNvSpPr/>
            <p:nvPr/>
          </p:nvSpPr>
          <p:spPr>
            <a:xfrm>
              <a:off x="992312" y="5024290"/>
              <a:ext cx="672102" cy="674734"/>
            </a:xfrm>
            <a:prstGeom prst="ellipse">
              <a:avLst/>
            </a:prstGeom>
            <a:solidFill>
              <a:srgbClr val="D5450D"/>
            </a:solidFill>
            <a:ln>
              <a:solidFill>
                <a:srgbClr val="D5450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rgbClr val="FFFFFF"/>
                  </a:solidFill>
                  <a:effectLst/>
                  <a:uLnTx/>
                  <a:uFillTx/>
                  <a:latin typeface="Arial" panose="020B0604020202020204"/>
                  <a:ea typeface="+mn-ea"/>
                  <a:cs typeface="+mn-cs"/>
                </a:rPr>
                <a:t>Meeting </a:t>
              </a:r>
              <a:r>
                <a:rPr kumimoji="0" lang="en-US" sz="1200" i="0" u="none" strike="noStrike" kern="1200" cap="none" spc="0" normalizeH="0" baseline="0" noProof="0">
                  <a:ln>
                    <a:noFill/>
                  </a:ln>
                  <a:solidFill>
                    <a:srgbClr val="FFFFFF"/>
                  </a:solidFill>
                  <a:effectLst/>
                  <a:uLnTx/>
                  <a:uFillTx/>
                  <a:latin typeface="Arial" panose="020B0604020202020204"/>
                  <a:ea typeface="+mn-ea"/>
                  <a:cs typeface="+mn-cs"/>
                </a:rPr>
                <a:t>4</a:t>
              </a:r>
              <a:endParaRPr kumimoji="0" lang="en-US" sz="100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864211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22F858-B778-4D5A-8BEF-64DFBC651674}"/>
              </a:ext>
            </a:extLst>
          </p:cNvPr>
          <p:cNvSpPr>
            <a:spLocks noGrp="1"/>
          </p:cNvSpPr>
          <p:nvPr>
            <p:ph type="title"/>
          </p:nvPr>
        </p:nvSpPr>
        <p:spPr>
          <a:xfrm>
            <a:off x="838200" y="602820"/>
            <a:ext cx="10907332" cy="851941"/>
          </a:xfrm>
        </p:spPr>
        <p:txBody>
          <a:bodyPr>
            <a:normAutofit/>
          </a:bodyPr>
          <a:lstStyle/>
          <a:p>
            <a:r>
              <a:rPr lang="en-US"/>
              <a:t>The Updated M1 Presentation</a:t>
            </a:r>
          </a:p>
        </p:txBody>
      </p:sp>
      <p:sp>
        <p:nvSpPr>
          <p:cNvPr id="4" name="Content Placeholder 3">
            <a:extLst>
              <a:ext uri="{FF2B5EF4-FFF2-40B4-BE49-F238E27FC236}">
                <a16:creationId xmlns:a16="http://schemas.microsoft.com/office/drawing/2014/main" id="{D5A7444B-701B-4291-9525-FDF0E307F001}"/>
              </a:ext>
            </a:extLst>
          </p:cNvPr>
          <p:cNvSpPr>
            <a:spLocks noGrp="1"/>
          </p:cNvSpPr>
          <p:nvPr>
            <p:ph idx="1"/>
          </p:nvPr>
        </p:nvSpPr>
        <p:spPr>
          <a:xfrm>
            <a:off x="838200" y="1626920"/>
            <a:ext cx="3911930" cy="4526169"/>
          </a:xfrm>
        </p:spPr>
        <p:txBody>
          <a:bodyPr>
            <a:normAutofit/>
          </a:bodyPr>
          <a:lstStyle/>
          <a:p>
            <a:endParaRPr lang="en-US" sz="1800"/>
          </a:p>
          <a:p>
            <a:endParaRPr lang="en-US" sz="1800"/>
          </a:p>
          <a:p>
            <a:r>
              <a:rPr lang="en-US" sz="1800"/>
              <a:t>Focus on story telling, creating interest, showing a high-level overview of our solutions. </a:t>
            </a:r>
          </a:p>
          <a:p>
            <a:endParaRPr lang="en-US" sz="1800"/>
          </a:p>
          <a:p>
            <a:r>
              <a:rPr lang="en-US" sz="1800"/>
              <a:t>Focus on understanding the customers needs and what effects the CRM solution should have.</a:t>
            </a:r>
          </a:p>
          <a:p>
            <a:endParaRPr lang="en-US" sz="1800"/>
          </a:p>
          <a:p>
            <a:r>
              <a:rPr lang="en-US" sz="1800"/>
              <a:t>(This is relevant also for most existing customers, as they don’t know all we can deliver.)</a:t>
            </a:r>
          </a:p>
        </p:txBody>
      </p:sp>
      <p:pic>
        <p:nvPicPr>
          <p:cNvPr id="5" name="Picture 4">
            <a:extLst>
              <a:ext uri="{FF2B5EF4-FFF2-40B4-BE49-F238E27FC236}">
                <a16:creationId xmlns:a16="http://schemas.microsoft.com/office/drawing/2014/main" id="{EED03326-4745-415A-BADF-D9E3834FD1F8}"/>
              </a:ext>
            </a:extLst>
          </p:cNvPr>
          <p:cNvPicPr>
            <a:picLocks noChangeAspect="1"/>
          </p:cNvPicPr>
          <p:nvPr/>
        </p:nvPicPr>
        <p:blipFill>
          <a:blip r:embed="rId3"/>
          <a:stretch>
            <a:fillRect/>
          </a:stretch>
        </p:blipFill>
        <p:spPr>
          <a:xfrm>
            <a:off x="4871576" y="2113170"/>
            <a:ext cx="6873956" cy="4363638"/>
          </a:xfrm>
          <a:prstGeom prst="rect">
            <a:avLst/>
          </a:prstGeom>
        </p:spPr>
      </p:pic>
    </p:spTree>
    <p:extLst>
      <p:ext uri="{BB962C8B-B14F-4D97-AF65-F5344CB8AC3E}">
        <p14:creationId xmlns:p14="http://schemas.microsoft.com/office/powerpoint/2010/main" val="3703132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uppe 116">
            <a:extLst>
              <a:ext uri="{FF2B5EF4-FFF2-40B4-BE49-F238E27FC236}">
                <a16:creationId xmlns:a16="http://schemas.microsoft.com/office/drawing/2014/main" id="{556A7419-D156-4142-8517-619554F7803B}"/>
              </a:ext>
            </a:extLst>
          </p:cNvPr>
          <p:cNvGrpSpPr/>
          <p:nvPr/>
        </p:nvGrpSpPr>
        <p:grpSpPr>
          <a:xfrm>
            <a:off x="445757" y="1920439"/>
            <a:ext cx="3402374" cy="2799849"/>
            <a:chOff x="445757" y="1920439"/>
            <a:chExt cx="3402374" cy="2799849"/>
          </a:xfrm>
        </p:grpSpPr>
        <p:grpSp>
          <p:nvGrpSpPr>
            <p:cNvPr id="114" name="Gruppe 113">
              <a:extLst>
                <a:ext uri="{FF2B5EF4-FFF2-40B4-BE49-F238E27FC236}">
                  <a16:creationId xmlns:a16="http://schemas.microsoft.com/office/drawing/2014/main" id="{364A188A-FD94-402E-98C3-48BD7315D26A}"/>
                </a:ext>
              </a:extLst>
            </p:cNvPr>
            <p:cNvGrpSpPr/>
            <p:nvPr/>
          </p:nvGrpSpPr>
          <p:grpSpPr>
            <a:xfrm>
              <a:off x="445757" y="1920439"/>
              <a:ext cx="3402374" cy="2799849"/>
              <a:chOff x="445757" y="1920439"/>
              <a:chExt cx="3402374" cy="2799849"/>
            </a:xfrm>
          </p:grpSpPr>
          <p:grpSp>
            <p:nvGrpSpPr>
              <p:cNvPr id="2" name="Group 1">
                <a:extLst>
                  <a:ext uri="{FF2B5EF4-FFF2-40B4-BE49-F238E27FC236}">
                    <a16:creationId xmlns:a16="http://schemas.microsoft.com/office/drawing/2014/main" id="{A3850034-0249-4EB0-A06B-EEF341871B29}"/>
                  </a:ext>
                </a:extLst>
              </p:cNvPr>
              <p:cNvGrpSpPr>
                <a:grpSpLocks noChangeAspect="1"/>
              </p:cNvGrpSpPr>
              <p:nvPr/>
            </p:nvGrpSpPr>
            <p:grpSpPr>
              <a:xfrm>
                <a:off x="445757" y="2302238"/>
                <a:ext cx="3402374" cy="2418050"/>
                <a:chOff x="1135063" y="1903473"/>
                <a:chExt cx="4453860" cy="3150599"/>
              </a:xfrm>
            </p:grpSpPr>
            <p:grpSp>
              <p:nvGrpSpPr>
                <p:cNvPr id="4" name="Gruppe 24">
                  <a:extLst>
                    <a:ext uri="{FF2B5EF4-FFF2-40B4-BE49-F238E27FC236}">
                      <a16:creationId xmlns:a16="http://schemas.microsoft.com/office/drawing/2014/main" id="{DBB697CC-4735-488A-8896-F769C91D71DB}"/>
                    </a:ext>
                  </a:extLst>
                </p:cNvPr>
                <p:cNvGrpSpPr>
                  <a:grpSpLocks noChangeAspect="1"/>
                </p:cNvGrpSpPr>
                <p:nvPr/>
              </p:nvGrpSpPr>
              <p:grpSpPr>
                <a:xfrm>
                  <a:off x="1135063" y="1903473"/>
                  <a:ext cx="4453860" cy="3150599"/>
                  <a:chOff x="4126517" y="3495723"/>
                  <a:chExt cx="3352800" cy="2371725"/>
                </a:xfrm>
              </p:grpSpPr>
              <p:grpSp>
                <p:nvGrpSpPr>
                  <p:cNvPr id="5" name="Gruppe 120">
                    <a:extLst>
                      <a:ext uri="{FF2B5EF4-FFF2-40B4-BE49-F238E27FC236}">
                        <a16:creationId xmlns:a16="http://schemas.microsoft.com/office/drawing/2014/main" id="{5A50D8A7-D589-4911-80B6-C411B31CBA82}"/>
                      </a:ext>
                    </a:extLst>
                  </p:cNvPr>
                  <p:cNvGrpSpPr/>
                  <p:nvPr/>
                </p:nvGrpSpPr>
                <p:grpSpPr>
                  <a:xfrm>
                    <a:off x="4126517" y="3495723"/>
                    <a:ext cx="3352800" cy="2371725"/>
                    <a:chOff x="1333500" y="2085975"/>
                    <a:chExt cx="3352800" cy="2371725"/>
                  </a:xfrm>
                </p:grpSpPr>
                <p:sp>
                  <p:nvSpPr>
                    <p:cNvPr id="21" name="Rektangel 121">
                      <a:extLst>
                        <a:ext uri="{FF2B5EF4-FFF2-40B4-BE49-F238E27FC236}">
                          <a16:creationId xmlns:a16="http://schemas.microsoft.com/office/drawing/2014/main" id="{06D84F23-8385-4243-A455-7FA3A91661D5}"/>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2" name="Rektangel 122">
                      <a:extLst>
                        <a:ext uri="{FF2B5EF4-FFF2-40B4-BE49-F238E27FC236}">
                          <a16:creationId xmlns:a16="http://schemas.microsoft.com/office/drawing/2014/main" id="{1345958A-9D79-43F0-A2D5-5C5C679B507B}"/>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Salg</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Ellipse 139">
                      <a:extLst>
                        <a:ext uri="{FF2B5EF4-FFF2-40B4-BE49-F238E27FC236}">
                          <a16:creationId xmlns:a16="http://schemas.microsoft.com/office/drawing/2014/main" id="{3ECC3A66-2AFF-42CC-9A03-A34CDF2DEFEB}"/>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24" name="Rett linje 124">
                      <a:extLst>
                        <a:ext uri="{FF2B5EF4-FFF2-40B4-BE49-F238E27FC236}">
                          <a16:creationId xmlns:a16="http://schemas.microsoft.com/office/drawing/2014/main" id="{5260A99A-21D1-48FA-89F1-BE3565A235DD}"/>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5" name="Gruppe 131">
                      <a:extLst>
                        <a:ext uri="{FF2B5EF4-FFF2-40B4-BE49-F238E27FC236}">
                          <a16:creationId xmlns:a16="http://schemas.microsoft.com/office/drawing/2014/main" id="{6337B43D-B13F-4FD1-A9D3-83727F3BE8EF}"/>
                        </a:ext>
                      </a:extLst>
                    </p:cNvPr>
                    <p:cNvGrpSpPr/>
                    <p:nvPr/>
                  </p:nvGrpSpPr>
                  <p:grpSpPr>
                    <a:xfrm>
                      <a:off x="4376737" y="2278856"/>
                      <a:ext cx="171450" cy="78581"/>
                      <a:chOff x="3910012" y="2269331"/>
                      <a:chExt cx="171450" cy="78581"/>
                    </a:xfrm>
                  </p:grpSpPr>
                  <p:cxnSp>
                    <p:nvCxnSpPr>
                      <p:cNvPr id="27" name="Rett linje 136">
                        <a:extLst>
                          <a:ext uri="{FF2B5EF4-FFF2-40B4-BE49-F238E27FC236}">
                            <a16:creationId xmlns:a16="http://schemas.microsoft.com/office/drawing/2014/main" id="{12849DEC-BFC6-4C24-AC23-26173B3252E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Rett linje 137">
                        <a:extLst>
                          <a:ext uri="{FF2B5EF4-FFF2-40B4-BE49-F238E27FC236}">
                            <a16:creationId xmlns:a16="http://schemas.microsoft.com/office/drawing/2014/main" id="{DEF03B45-E763-4CD0-8126-BD307E673A50}"/>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9" name="Rett linje 138">
                        <a:extLst>
                          <a:ext uri="{FF2B5EF4-FFF2-40B4-BE49-F238E27FC236}">
                            <a16:creationId xmlns:a16="http://schemas.microsoft.com/office/drawing/2014/main" id="{68E6D1DA-178E-49E3-8E45-DFA8DB21297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6" name="Grafikk 132" descr="Stjerne kontur">
                      <a:extLst>
                        <a:ext uri="{FF2B5EF4-FFF2-40B4-BE49-F238E27FC236}">
                          <a16:creationId xmlns:a16="http://schemas.microsoft.com/office/drawing/2014/main" id="{AFFDED82-E2EC-488A-B293-9B9F1B571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4126473" y="2527812"/>
                      <a:ext cx="407712" cy="407712"/>
                    </a:xfrm>
                    <a:prstGeom prst="rect">
                      <a:avLst/>
                    </a:prstGeom>
                  </p:spPr>
                </p:pic>
              </p:grpSp>
              <p:pic>
                <p:nvPicPr>
                  <p:cNvPr id="6" name="Grafikk 14" descr="Dollar med heldekkende fyll">
                    <a:extLst>
                      <a:ext uri="{FF2B5EF4-FFF2-40B4-BE49-F238E27FC236}">
                        <a16:creationId xmlns:a16="http://schemas.microsoft.com/office/drawing/2014/main" id="{3514C69D-1623-463C-90B1-0BC1E9D022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3022" y="3962863"/>
                    <a:ext cx="666749" cy="666749"/>
                  </a:xfrm>
                  <a:prstGeom prst="rect">
                    <a:avLst/>
                  </a:prstGeom>
                </p:spPr>
              </p:pic>
              <p:sp>
                <p:nvSpPr>
                  <p:cNvPr id="7" name="Rektangel: avrundede hjørner 141">
                    <a:extLst>
                      <a:ext uri="{FF2B5EF4-FFF2-40B4-BE49-F238E27FC236}">
                        <a16:creationId xmlns:a16="http://schemas.microsoft.com/office/drawing/2014/main" id="{DEFC0564-9FD4-49FC-A695-FD66DE351EAF}"/>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 name="Rett linje 142">
                    <a:extLst>
                      <a:ext uri="{FF2B5EF4-FFF2-40B4-BE49-F238E27FC236}">
                        <a16:creationId xmlns:a16="http://schemas.microsoft.com/office/drawing/2014/main" id="{F1014DB6-21CA-4F6B-93E0-569BFBC48D3F}"/>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9" name="Rett linje 143">
                    <a:extLst>
                      <a:ext uri="{FF2B5EF4-FFF2-40B4-BE49-F238E27FC236}">
                        <a16:creationId xmlns:a16="http://schemas.microsoft.com/office/drawing/2014/main" id="{BB65CE6C-47CC-486F-AFFD-413871937F9C}"/>
                      </a:ext>
                    </a:extLst>
                  </p:cNvPr>
                  <p:cNvCxnSpPr>
                    <a:cxnSpLocks/>
                  </p:cNvCxnSpPr>
                  <p:nvPr/>
                </p:nvCxnSpPr>
                <p:spPr>
                  <a:xfrm>
                    <a:off x="446172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ett linje 150">
                    <a:extLst>
                      <a:ext uri="{FF2B5EF4-FFF2-40B4-BE49-F238E27FC236}">
                        <a16:creationId xmlns:a16="http://schemas.microsoft.com/office/drawing/2014/main" id="{0855CB95-3525-4E81-80DF-30A28BBEB756}"/>
                      </a:ext>
                    </a:extLst>
                  </p:cNvPr>
                  <p:cNvCxnSpPr>
                    <a:cxnSpLocks/>
                  </p:cNvCxnSpPr>
                  <p:nvPr/>
                </p:nvCxnSpPr>
                <p:spPr>
                  <a:xfrm>
                    <a:off x="4461729" y="552123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Rett linje 151">
                    <a:extLst>
                      <a:ext uri="{FF2B5EF4-FFF2-40B4-BE49-F238E27FC236}">
                        <a16:creationId xmlns:a16="http://schemas.microsoft.com/office/drawing/2014/main" id="{255792A6-CB47-4CA4-9B7D-45835CAD8384}"/>
                      </a:ext>
                    </a:extLst>
                  </p:cNvPr>
                  <p:cNvCxnSpPr>
                    <a:cxnSpLocks/>
                  </p:cNvCxnSpPr>
                  <p:nvPr/>
                </p:nvCxnSpPr>
                <p:spPr>
                  <a:xfrm>
                    <a:off x="539520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52">
                    <a:extLst>
                      <a:ext uri="{FF2B5EF4-FFF2-40B4-BE49-F238E27FC236}">
                        <a16:creationId xmlns:a16="http://schemas.microsoft.com/office/drawing/2014/main" id="{5A79D9D2-885E-4CAB-92E6-4D1CA4760FD8}"/>
                      </a:ext>
                    </a:extLst>
                  </p:cNvPr>
                  <p:cNvCxnSpPr>
                    <a:cxnSpLocks/>
                  </p:cNvCxnSpPr>
                  <p:nvPr/>
                </p:nvCxnSpPr>
                <p:spPr>
                  <a:xfrm>
                    <a:off x="5395209" y="552685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53">
                    <a:extLst>
                      <a:ext uri="{FF2B5EF4-FFF2-40B4-BE49-F238E27FC236}">
                        <a16:creationId xmlns:a16="http://schemas.microsoft.com/office/drawing/2014/main" id="{BC9DA6C3-BD68-4ABA-A01E-0B02E463778D}"/>
                      </a:ext>
                    </a:extLst>
                  </p:cNvPr>
                  <p:cNvCxnSpPr>
                    <a:cxnSpLocks/>
                  </p:cNvCxnSpPr>
                  <p:nvPr/>
                </p:nvCxnSpPr>
                <p:spPr>
                  <a:xfrm>
                    <a:off x="6306715" y="5526856"/>
                    <a:ext cx="67511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54">
                    <a:extLst>
                      <a:ext uri="{FF2B5EF4-FFF2-40B4-BE49-F238E27FC236}">
                        <a16:creationId xmlns:a16="http://schemas.microsoft.com/office/drawing/2014/main" id="{C30B5360-1594-45F2-9AA7-F546AEB2AFEE}"/>
                      </a:ext>
                    </a:extLst>
                  </p:cNvPr>
                  <p:cNvCxnSpPr>
                    <a:cxnSpLocks/>
                  </p:cNvCxnSpPr>
                  <p:nvPr/>
                </p:nvCxnSpPr>
                <p:spPr>
                  <a:xfrm>
                    <a:off x="6306715" y="5633176"/>
                    <a:ext cx="43337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Pil: vinkeltegn 23">
                    <a:extLst>
                      <a:ext uri="{FF2B5EF4-FFF2-40B4-BE49-F238E27FC236}">
                        <a16:creationId xmlns:a16="http://schemas.microsoft.com/office/drawing/2014/main" id="{5E8FDFD0-DC9A-4A3E-8A0D-C418AB96B1F9}"/>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 name="Pil: vinkeltegn 157">
                    <a:extLst>
                      <a:ext uri="{FF2B5EF4-FFF2-40B4-BE49-F238E27FC236}">
                        <a16:creationId xmlns:a16="http://schemas.microsoft.com/office/drawing/2014/main" id="{EBD87141-67BE-48FD-90B0-D0ABA8405573}"/>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7" name="Pil: vinkeltegn 158">
                    <a:extLst>
                      <a:ext uri="{FF2B5EF4-FFF2-40B4-BE49-F238E27FC236}">
                        <a16:creationId xmlns:a16="http://schemas.microsoft.com/office/drawing/2014/main" id="{3AC7E1A7-1F48-4DB1-AD96-0F2D3ACBFAA4}"/>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 name="Pil: vinkeltegn 160">
                    <a:extLst>
                      <a:ext uri="{FF2B5EF4-FFF2-40B4-BE49-F238E27FC236}">
                        <a16:creationId xmlns:a16="http://schemas.microsoft.com/office/drawing/2014/main" id="{D6DB54C7-FD39-4A1A-AF6B-250B0D98D972}"/>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9" name="Rett linje 161">
                    <a:extLst>
                      <a:ext uri="{FF2B5EF4-FFF2-40B4-BE49-F238E27FC236}">
                        <a16:creationId xmlns:a16="http://schemas.microsoft.com/office/drawing/2014/main" id="{491F5F58-3192-4110-9B35-67337D7A49C5}"/>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Rett linje 162">
                    <a:extLst>
                      <a:ext uri="{FF2B5EF4-FFF2-40B4-BE49-F238E27FC236}">
                        <a16:creationId xmlns:a16="http://schemas.microsoft.com/office/drawing/2014/main" id="{0474B2C8-75E7-4179-BF6A-3349F197EB51}"/>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30" name="Grafikk 11" descr="Sjekkboks avmerket med heldekkende fyll">
                  <a:extLst>
                    <a:ext uri="{FF2B5EF4-FFF2-40B4-BE49-F238E27FC236}">
                      <a16:creationId xmlns:a16="http://schemas.microsoft.com/office/drawing/2014/main" id="{BB27CA41-F8CF-4D4D-A5BC-90D19CA37C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0051" y="3793273"/>
                  <a:ext cx="452051" cy="452051"/>
                </a:xfrm>
                <a:prstGeom prst="rect">
                  <a:avLst/>
                </a:prstGeom>
              </p:spPr>
            </p:pic>
            <p:sp>
              <p:nvSpPr>
                <p:cNvPr id="31" name="Pil: vinkeltegn 160">
                  <a:extLst>
                    <a:ext uri="{FF2B5EF4-FFF2-40B4-BE49-F238E27FC236}">
                      <a16:creationId xmlns:a16="http://schemas.microsoft.com/office/drawing/2014/main" id="{3AC8F38A-5E75-4969-83D4-5C6BBC68F25B}"/>
                    </a:ext>
                  </a:extLst>
                </p:cNvPr>
                <p:cNvSpPr/>
                <p:nvPr/>
              </p:nvSpPr>
              <p:spPr>
                <a:xfrm>
                  <a:off x="4203714" y="3811345"/>
                  <a:ext cx="760748" cy="38218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pic>
            <p:nvPicPr>
              <p:cNvPr id="151" name="Graphic 150" descr="Arrow: Rotate right with solid fill">
                <a:extLst>
                  <a:ext uri="{FF2B5EF4-FFF2-40B4-BE49-F238E27FC236}">
                    <a16:creationId xmlns:a16="http://schemas.microsoft.com/office/drawing/2014/main" id="{4EEE5B83-ADE7-4C8E-89B3-2E15B8336A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6330" y="1920439"/>
                <a:ext cx="387309" cy="387309"/>
              </a:xfrm>
              <a:prstGeom prst="rect">
                <a:avLst/>
              </a:prstGeom>
            </p:spPr>
          </p:pic>
          <p:sp>
            <p:nvSpPr>
              <p:cNvPr id="160" name="TekstSylinder 48">
                <a:extLst>
                  <a:ext uri="{FF2B5EF4-FFF2-40B4-BE49-F238E27FC236}">
                    <a16:creationId xmlns:a16="http://schemas.microsoft.com/office/drawing/2014/main" id="{E024756C-AD42-49AC-9952-BAD3355F7D29}"/>
                  </a:ext>
                </a:extLst>
              </p:cNvPr>
              <p:cNvSpPr txBox="1"/>
              <p:nvPr/>
            </p:nvSpPr>
            <p:spPr>
              <a:xfrm>
                <a:off x="752425" y="1920736"/>
                <a:ext cx="28335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B2929"/>
                    </a:solidFill>
                    <a:effectLst/>
                    <a:uLnTx/>
                    <a:uFillTx/>
                    <a:latin typeface="Arial" panose="020B0604020202020204"/>
                    <a:ea typeface="+mn-ea"/>
                    <a:cs typeface="+mn-cs"/>
                  </a:rPr>
                  <a:t>Sales opportunity registered</a:t>
                </a:r>
              </a:p>
            </p:txBody>
          </p:sp>
        </p:grpSp>
        <p:sp>
          <p:nvSpPr>
            <p:cNvPr id="194" name="TextBox 51">
              <a:extLst>
                <a:ext uri="{FF2B5EF4-FFF2-40B4-BE49-F238E27FC236}">
                  <a16:creationId xmlns:a16="http://schemas.microsoft.com/office/drawing/2014/main" id="{CCB24E64-734F-4562-A1A6-96D8DE3EC3F2}"/>
                </a:ext>
              </a:extLst>
            </p:cNvPr>
            <p:cNvSpPr txBox="1"/>
            <p:nvPr/>
          </p:nvSpPr>
          <p:spPr>
            <a:xfrm>
              <a:off x="735413" y="378379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10%</a:t>
              </a:r>
            </a:p>
          </p:txBody>
        </p:sp>
        <p:sp>
          <p:nvSpPr>
            <p:cNvPr id="195" name="TextBox 103">
              <a:extLst>
                <a:ext uri="{FF2B5EF4-FFF2-40B4-BE49-F238E27FC236}">
                  <a16:creationId xmlns:a16="http://schemas.microsoft.com/office/drawing/2014/main" id="{B0D1AB3E-9275-4967-9BEF-F9003208502D}"/>
                </a:ext>
              </a:extLst>
            </p:cNvPr>
            <p:cNvSpPr txBox="1"/>
            <p:nvPr/>
          </p:nvSpPr>
          <p:spPr>
            <a:xfrm>
              <a:off x="1280303" y="3791501"/>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30%</a:t>
              </a:r>
            </a:p>
          </p:txBody>
        </p:sp>
        <p:sp>
          <p:nvSpPr>
            <p:cNvPr id="196" name="TextBox 104">
              <a:extLst>
                <a:ext uri="{FF2B5EF4-FFF2-40B4-BE49-F238E27FC236}">
                  <a16:creationId xmlns:a16="http://schemas.microsoft.com/office/drawing/2014/main" id="{E71A08B3-9D28-4ACC-AB92-96CEE675B732}"/>
                </a:ext>
              </a:extLst>
            </p:cNvPr>
            <p:cNvSpPr txBox="1"/>
            <p:nvPr/>
          </p:nvSpPr>
          <p:spPr>
            <a:xfrm>
              <a:off x="1814646" y="378592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60%</a:t>
              </a:r>
            </a:p>
          </p:txBody>
        </p:sp>
        <p:sp>
          <p:nvSpPr>
            <p:cNvPr id="200" name="TextBox 104">
              <a:extLst>
                <a:ext uri="{FF2B5EF4-FFF2-40B4-BE49-F238E27FC236}">
                  <a16:creationId xmlns:a16="http://schemas.microsoft.com/office/drawing/2014/main" id="{72DE0525-C81C-4D3F-8B5E-839A5A93AF02}"/>
                </a:ext>
              </a:extLst>
            </p:cNvPr>
            <p:cNvSpPr txBox="1"/>
            <p:nvPr/>
          </p:nvSpPr>
          <p:spPr>
            <a:xfrm>
              <a:off x="2370760" y="3778398"/>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80%</a:t>
              </a:r>
            </a:p>
          </p:txBody>
        </p:sp>
        <p:sp>
          <p:nvSpPr>
            <p:cNvPr id="201" name="TextBox 104">
              <a:extLst>
                <a:ext uri="{FF2B5EF4-FFF2-40B4-BE49-F238E27FC236}">
                  <a16:creationId xmlns:a16="http://schemas.microsoft.com/office/drawing/2014/main" id="{C330BAD0-0082-4EA7-B187-D4675869FCCA}"/>
                </a:ext>
              </a:extLst>
            </p:cNvPr>
            <p:cNvSpPr txBox="1"/>
            <p:nvPr/>
          </p:nvSpPr>
          <p:spPr>
            <a:xfrm>
              <a:off x="2885116" y="3803110"/>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99%</a:t>
              </a:r>
            </a:p>
          </p:txBody>
        </p:sp>
      </p:grpSp>
      <p:sp>
        <p:nvSpPr>
          <p:cNvPr id="148" name="Rektangel 147">
            <a:extLst>
              <a:ext uri="{FF2B5EF4-FFF2-40B4-BE49-F238E27FC236}">
                <a16:creationId xmlns:a16="http://schemas.microsoft.com/office/drawing/2014/main" id="{DFE81D15-40BB-4A0B-A64D-4D365B953665}"/>
              </a:ext>
            </a:extLst>
          </p:cNvPr>
          <p:cNvSpPr/>
          <p:nvPr/>
        </p:nvSpPr>
        <p:spPr>
          <a:xfrm>
            <a:off x="254122" y="6331995"/>
            <a:ext cx="148843" cy="14885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9" name="TekstSylinder 48">
            <a:extLst>
              <a:ext uri="{FF2B5EF4-FFF2-40B4-BE49-F238E27FC236}">
                <a16:creationId xmlns:a16="http://schemas.microsoft.com/office/drawing/2014/main" id="{D4A9A8E8-016C-4F4F-AC57-B657582E06D2}"/>
              </a:ext>
            </a:extLst>
          </p:cNvPr>
          <p:cNvSpPr txBox="1"/>
          <p:nvPr/>
        </p:nvSpPr>
        <p:spPr>
          <a:xfrm>
            <a:off x="392820" y="6286251"/>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Sales Essentials</a:t>
            </a:r>
            <a:endParaRPr kumimoji="0" lang="en-US" sz="1100" b="0" i="1"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50" name="Rektangel 149">
            <a:extLst>
              <a:ext uri="{FF2B5EF4-FFF2-40B4-BE49-F238E27FC236}">
                <a16:creationId xmlns:a16="http://schemas.microsoft.com/office/drawing/2014/main" id="{1CFEDF05-E0E0-4232-B41B-D25055EA2055}"/>
              </a:ext>
            </a:extLst>
          </p:cNvPr>
          <p:cNvSpPr/>
          <p:nvPr/>
        </p:nvSpPr>
        <p:spPr>
          <a:xfrm>
            <a:off x="254122" y="6572339"/>
            <a:ext cx="148843" cy="148856"/>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2" name="TekstSylinder 48">
            <a:extLst>
              <a:ext uri="{FF2B5EF4-FFF2-40B4-BE49-F238E27FC236}">
                <a16:creationId xmlns:a16="http://schemas.microsoft.com/office/drawing/2014/main" id="{0BA6C971-F2F9-4E3D-9045-7C6DF6E1D948}"/>
              </a:ext>
            </a:extLst>
          </p:cNvPr>
          <p:cNvSpPr txBox="1"/>
          <p:nvPr/>
        </p:nvSpPr>
        <p:spPr>
          <a:xfrm>
            <a:off x="360137" y="6547861"/>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Sales Premium</a:t>
            </a:r>
            <a:endParaRPr kumimoji="0" lang="en-US" sz="1100" b="0" i="1"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3" name="TekstSylinder 48">
            <a:extLst>
              <a:ext uri="{FF2B5EF4-FFF2-40B4-BE49-F238E27FC236}">
                <a16:creationId xmlns:a16="http://schemas.microsoft.com/office/drawing/2014/main" id="{1DB904B5-F3E9-4285-90D4-4E7F9A29E35A}"/>
              </a:ext>
            </a:extLst>
          </p:cNvPr>
          <p:cNvSpPr txBox="1"/>
          <p:nvPr/>
        </p:nvSpPr>
        <p:spPr>
          <a:xfrm>
            <a:off x="2697483" y="5164381"/>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Sales Guide</a:t>
            </a:r>
          </a:p>
        </p:txBody>
      </p:sp>
      <p:grpSp>
        <p:nvGrpSpPr>
          <p:cNvPr id="111" name="Group 110">
            <a:extLst>
              <a:ext uri="{FF2B5EF4-FFF2-40B4-BE49-F238E27FC236}">
                <a16:creationId xmlns:a16="http://schemas.microsoft.com/office/drawing/2014/main" id="{383D6A07-1023-4DDA-A397-F4088E70B5FF}"/>
              </a:ext>
            </a:extLst>
          </p:cNvPr>
          <p:cNvGrpSpPr>
            <a:grpSpLocks noChangeAspect="1"/>
          </p:cNvGrpSpPr>
          <p:nvPr/>
        </p:nvGrpSpPr>
        <p:grpSpPr>
          <a:xfrm>
            <a:off x="2212696" y="3526555"/>
            <a:ext cx="2978511" cy="1605361"/>
            <a:chOff x="6460044" y="1664258"/>
            <a:chExt cx="4569347" cy="2498777"/>
          </a:xfrm>
        </p:grpSpPr>
        <p:sp>
          <p:nvSpPr>
            <p:cNvPr id="60" name="TekstSylinder 48">
              <a:extLst>
                <a:ext uri="{FF2B5EF4-FFF2-40B4-BE49-F238E27FC236}">
                  <a16:creationId xmlns:a16="http://schemas.microsoft.com/office/drawing/2014/main" id="{EF8F9E79-E63E-4335-8686-17E607943D2A}"/>
                </a:ext>
              </a:extLst>
            </p:cNvPr>
            <p:cNvSpPr txBox="1"/>
            <p:nvPr/>
          </p:nvSpPr>
          <p:spPr>
            <a:xfrm>
              <a:off x="7432649" y="219079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Tilbud</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7363E249-CD99-4E22-8150-10B1A918C823}"/>
                </a:ext>
              </a:extLst>
            </p:cNvPr>
            <p:cNvGrpSpPr/>
            <p:nvPr/>
          </p:nvGrpSpPr>
          <p:grpSpPr>
            <a:xfrm>
              <a:off x="6460044" y="1664258"/>
              <a:ext cx="4569347" cy="2498777"/>
              <a:chOff x="5362928" y="3429000"/>
              <a:chExt cx="4569347" cy="2498777"/>
            </a:xfrm>
          </p:grpSpPr>
          <p:sp>
            <p:nvSpPr>
              <p:cNvPr id="62" name="Rektangel 58">
                <a:extLst>
                  <a:ext uri="{FF2B5EF4-FFF2-40B4-BE49-F238E27FC236}">
                    <a16:creationId xmlns:a16="http://schemas.microsoft.com/office/drawing/2014/main" id="{F31340BD-FB94-4404-A821-DECA02AACEBB}"/>
                  </a:ext>
                </a:extLst>
              </p:cNvPr>
              <p:cNvSpPr/>
              <p:nvPr/>
            </p:nvSpPr>
            <p:spPr>
              <a:xfrm rot="5400000">
                <a:off x="6398213" y="2393715"/>
                <a:ext cx="2498777" cy="4569347"/>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3" name="Pil: vinkeltegn 157">
                <a:extLst>
                  <a:ext uri="{FF2B5EF4-FFF2-40B4-BE49-F238E27FC236}">
                    <a16:creationId xmlns:a16="http://schemas.microsoft.com/office/drawing/2014/main" id="{4C4B62B2-73C9-437E-82D8-D58A65251FD7}"/>
                  </a:ext>
                </a:extLst>
              </p:cNvPr>
              <p:cNvSpPr/>
              <p:nvPr/>
            </p:nvSpPr>
            <p:spPr>
              <a:xfrm>
                <a:off x="5550782" y="3685602"/>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4" name="Pil: vinkeltegn 158">
                <a:extLst>
                  <a:ext uri="{FF2B5EF4-FFF2-40B4-BE49-F238E27FC236}">
                    <a16:creationId xmlns:a16="http://schemas.microsoft.com/office/drawing/2014/main" id="{78F65725-E7D2-4521-AEEA-16E0F142A022}"/>
                  </a:ext>
                </a:extLst>
              </p:cNvPr>
              <p:cNvSpPr/>
              <p:nvPr/>
            </p:nvSpPr>
            <p:spPr>
              <a:xfrm>
                <a:off x="6625035" y="3691175"/>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5" name="Pil: vinkeltegn 160">
                <a:extLst>
                  <a:ext uri="{FF2B5EF4-FFF2-40B4-BE49-F238E27FC236}">
                    <a16:creationId xmlns:a16="http://schemas.microsoft.com/office/drawing/2014/main" id="{89038525-FF7B-4B1A-B336-E88EA6004A26}"/>
                  </a:ext>
                </a:extLst>
              </p:cNvPr>
              <p:cNvSpPr/>
              <p:nvPr/>
            </p:nvSpPr>
            <p:spPr>
              <a:xfrm>
                <a:off x="7654263" y="3692226"/>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6" name="Pil: vinkeltegn 160">
                <a:extLst>
                  <a:ext uri="{FF2B5EF4-FFF2-40B4-BE49-F238E27FC236}">
                    <a16:creationId xmlns:a16="http://schemas.microsoft.com/office/drawing/2014/main" id="{505BA2EF-CC63-431E-A2A4-606895B07434}"/>
                  </a:ext>
                </a:extLst>
              </p:cNvPr>
              <p:cNvSpPr/>
              <p:nvPr/>
            </p:nvSpPr>
            <p:spPr>
              <a:xfrm>
                <a:off x="8635337" y="3680147"/>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67" name="Rett linje 124">
                <a:extLst>
                  <a:ext uri="{FF2B5EF4-FFF2-40B4-BE49-F238E27FC236}">
                    <a16:creationId xmlns:a16="http://schemas.microsoft.com/office/drawing/2014/main" id="{E2A215AC-D1D9-4212-8215-C1C0EDFD56EA}"/>
                  </a:ext>
                </a:extLst>
              </p:cNvPr>
              <p:cNvCxnSpPr>
                <a:cxnSpLocks/>
              </p:cNvCxnSpPr>
              <p:nvPr/>
            </p:nvCxnSpPr>
            <p:spPr>
              <a:xfrm flipV="1">
                <a:off x="6453535" y="4380807"/>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Rett linje 124">
                <a:extLst>
                  <a:ext uri="{FF2B5EF4-FFF2-40B4-BE49-F238E27FC236}">
                    <a16:creationId xmlns:a16="http://schemas.microsoft.com/office/drawing/2014/main" id="{1FE6299F-8373-42F0-A56E-850CE7CB411E}"/>
                  </a:ext>
                </a:extLst>
              </p:cNvPr>
              <p:cNvCxnSpPr>
                <a:cxnSpLocks/>
              </p:cNvCxnSpPr>
              <p:nvPr/>
            </p:nvCxnSpPr>
            <p:spPr>
              <a:xfrm flipV="1">
                <a:off x="7530383" y="4367415"/>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Rett linje 124">
                <a:extLst>
                  <a:ext uri="{FF2B5EF4-FFF2-40B4-BE49-F238E27FC236}">
                    <a16:creationId xmlns:a16="http://schemas.microsoft.com/office/drawing/2014/main" id="{E8B87886-6ED4-4861-A820-E9FE13992BC7}"/>
                  </a:ext>
                </a:extLst>
              </p:cNvPr>
              <p:cNvCxnSpPr>
                <a:cxnSpLocks/>
              </p:cNvCxnSpPr>
              <p:nvPr/>
            </p:nvCxnSpPr>
            <p:spPr>
              <a:xfrm flipV="1">
                <a:off x="8605150" y="4367415"/>
                <a:ext cx="0" cy="1264093"/>
              </a:xfrm>
              <a:prstGeom prst="line">
                <a:avLst/>
              </a:prstGeom>
              <a:ln w="19050"/>
            </p:spPr>
            <p:style>
              <a:lnRef idx="1">
                <a:schemeClr val="dk1"/>
              </a:lnRef>
              <a:fillRef idx="0">
                <a:schemeClr val="dk1"/>
              </a:fillRef>
              <a:effectRef idx="0">
                <a:schemeClr val="dk1"/>
              </a:effectRef>
              <a:fontRef idx="minor">
                <a:schemeClr val="tx1"/>
              </a:fontRef>
            </p:style>
          </p:cxnSp>
          <p:sp>
            <p:nvSpPr>
              <p:cNvPr id="73" name="Rektangel: avrundede hjørner 141">
                <a:extLst>
                  <a:ext uri="{FF2B5EF4-FFF2-40B4-BE49-F238E27FC236}">
                    <a16:creationId xmlns:a16="http://schemas.microsoft.com/office/drawing/2014/main" id="{164AEC3D-C4EE-45A5-8FD2-75DBB90A8056}"/>
                  </a:ext>
                </a:extLst>
              </p:cNvPr>
              <p:cNvSpPr/>
              <p:nvPr/>
            </p:nvSpPr>
            <p:spPr>
              <a:xfrm rot="5400000">
                <a:off x="5298631" y="4623331"/>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Rektangel: avrundede hjørner 141">
                <a:extLst>
                  <a:ext uri="{FF2B5EF4-FFF2-40B4-BE49-F238E27FC236}">
                    <a16:creationId xmlns:a16="http://schemas.microsoft.com/office/drawing/2014/main" id="{3A02782E-A008-4E2F-BC97-7237A4250674}"/>
                  </a:ext>
                </a:extLst>
              </p:cNvPr>
              <p:cNvSpPr/>
              <p:nvPr/>
            </p:nvSpPr>
            <p:spPr>
              <a:xfrm rot="5400000">
                <a:off x="6335390" y="4579144"/>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ktangel: avrundede hjørner 141">
                <a:extLst>
                  <a:ext uri="{FF2B5EF4-FFF2-40B4-BE49-F238E27FC236}">
                    <a16:creationId xmlns:a16="http://schemas.microsoft.com/office/drawing/2014/main" id="{81E5CB1D-C135-48CB-9E11-B7FFB66BC296}"/>
                  </a:ext>
                </a:extLst>
              </p:cNvPr>
              <p:cNvSpPr/>
              <p:nvPr/>
            </p:nvSpPr>
            <p:spPr>
              <a:xfrm rot="5400000">
                <a:off x="7444221" y="4565752"/>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Rektangel: avrundede hjørner 141">
                <a:extLst>
                  <a:ext uri="{FF2B5EF4-FFF2-40B4-BE49-F238E27FC236}">
                    <a16:creationId xmlns:a16="http://schemas.microsoft.com/office/drawing/2014/main" id="{80312BC6-EA2E-4DA7-B147-AD2F50F20368}"/>
                  </a:ext>
                </a:extLst>
              </p:cNvPr>
              <p:cNvSpPr/>
              <p:nvPr/>
            </p:nvSpPr>
            <p:spPr>
              <a:xfrm rot="5400000">
                <a:off x="8507869" y="4556266"/>
                <a:ext cx="1309849"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8" name="Rett linje 154">
                <a:extLst>
                  <a:ext uri="{FF2B5EF4-FFF2-40B4-BE49-F238E27FC236}">
                    <a16:creationId xmlns:a16="http://schemas.microsoft.com/office/drawing/2014/main" id="{E7938C13-F57E-4112-A1E1-2382A46EC8AD}"/>
                  </a:ext>
                </a:extLst>
              </p:cNvPr>
              <p:cNvCxnSpPr>
                <a:cxnSpLocks/>
              </p:cNvCxnSpPr>
              <p:nvPr/>
            </p:nvCxnSpPr>
            <p:spPr>
              <a:xfrm>
                <a:off x="5642828" y="4630422"/>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Rett linje 154">
                <a:extLst>
                  <a:ext uri="{FF2B5EF4-FFF2-40B4-BE49-F238E27FC236}">
                    <a16:creationId xmlns:a16="http://schemas.microsoft.com/office/drawing/2014/main" id="{E4F79BB8-63B7-4797-BA98-6BD20CCD22B9}"/>
                  </a:ext>
                </a:extLst>
              </p:cNvPr>
              <p:cNvCxnSpPr>
                <a:cxnSpLocks/>
              </p:cNvCxnSpPr>
              <p:nvPr/>
            </p:nvCxnSpPr>
            <p:spPr>
              <a:xfrm>
                <a:off x="5642828" y="4782822"/>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Rett linje 154">
                <a:extLst>
                  <a:ext uri="{FF2B5EF4-FFF2-40B4-BE49-F238E27FC236}">
                    <a16:creationId xmlns:a16="http://schemas.microsoft.com/office/drawing/2014/main" id="{A9470534-0DD1-4EB5-8C2E-5D09A7B87FB9}"/>
                  </a:ext>
                </a:extLst>
              </p:cNvPr>
              <p:cNvCxnSpPr>
                <a:cxnSpLocks/>
              </p:cNvCxnSpPr>
              <p:nvPr/>
            </p:nvCxnSpPr>
            <p:spPr>
              <a:xfrm>
                <a:off x="5642828" y="4942190"/>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Rett linje 154">
                <a:extLst>
                  <a:ext uri="{FF2B5EF4-FFF2-40B4-BE49-F238E27FC236}">
                    <a16:creationId xmlns:a16="http://schemas.microsoft.com/office/drawing/2014/main" id="{D8C7661D-9A78-4CBB-BF44-C4A9539A3283}"/>
                  </a:ext>
                </a:extLst>
              </p:cNvPr>
              <p:cNvCxnSpPr>
                <a:cxnSpLocks/>
              </p:cNvCxnSpPr>
              <p:nvPr/>
            </p:nvCxnSpPr>
            <p:spPr>
              <a:xfrm>
                <a:off x="5642828" y="510699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54">
                <a:extLst>
                  <a:ext uri="{FF2B5EF4-FFF2-40B4-BE49-F238E27FC236}">
                    <a16:creationId xmlns:a16="http://schemas.microsoft.com/office/drawing/2014/main" id="{3A9317A5-9653-4160-9AE7-96F895C7A79A}"/>
                  </a:ext>
                </a:extLst>
              </p:cNvPr>
              <p:cNvCxnSpPr>
                <a:cxnSpLocks/>
              </p:cNvCxnSpPr>
              <p:nvPr/>
            </p:nvCxnSpPr>
            <p:spPr>
              <a:xfrm>
                <a:off x="5642828" y="5245046"/>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Rett linje 154">
                <a:extLst>
                  <a:ext uri="{FF2B5EF4-FFF2-40B4-BE49-F238E27FC236}">
                    <a16:creationId xmlns:a16="http://schemas.microsoft.com/office/drawing/2014/main" id="{BDA4507A-9BD4-42E8-AAB8-45FACA36F90D}"/>
                  </a:ext>
                </a:extLst>
              </p:cNvPr>
              <p:cNvCxnSpPr>
                <a:cxnSpLocks/>
              </p:cNvCxnSpPr>
              <p:nvPr/>
            </p:nvCxnSpPr>
            <p:spPr>
              <a:xfrm>
                <a:off x="6679587" y="462672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Rett linje 154">
                <a:extLst>
                  <a:ext uri="{FF2B5EF4-FFF2-40B4-BE49-F238E27FC236}">
                    <a16:creationId xmlns:a16="http://schemas.microsoft.com/office/drawing/2014/main" id="{B9D75002-95B3-4C0E-86A2-8DB52B08CC50}"/>
                  </a:ext>
                </a:extLst>
              </p:cNvPr>
              <p:cNvCxnSpPr>
                <a:cxnSpLocks/>
              </p:cNvCxnSpPr>
              <p:nvPr/>
            </p:nvCxnSpPr>
            <p:spPr>
              <a:xfrm>
                <a:off x="6679587" y="477912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154">
                <a:extLst>
                  <a:ext uri="{FF2B5EF4-FFF2-40B4-BE49-F238E27FC236}">
                    <a16:creationId xmlns:a16="http://schemas.microsoft.com/office/drawing/2014/main" id="{C1074B87-3642-486A-8A86-273384FA677A}"/>
                  </a:ext>
                </a:extLst>
              </p:cNvPr>
              <p:cNvCxnSpPr>
                <a:cxnSpLocks/>
              </p:cNvCxnSpPr>
              <p:nvPr/>
            </p:nvCxnSpPr>
            <p:spPr>
              <a:xfrm>
                <a:off x="6679587" y="4938496"/>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54">
                <a:extLst>
                  <a:ext uri="{FF2B5EF4-FFF2-40B4-BE49-F238E27FC236}">
                    <a16:creationId xmlns:a16="http://schemas.microsoft.com/office/drawing/2014/main" id="{5E6B520B-10E8-47C1-8F71-4E723496C927}"/>
                  </a:ext>
                </a:extLst>
              </p:cNvPr>
              <p:cNvCxnSpPr>
                <a:cxnSpLocks/>
              </p:cNvCxnSpPr>
              <p:nvPr/>
            </p:nvCxnSpPr>
            <p:spPr>
              <a:xfrm>
                <a:off x="6679587" y="5103305"/>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Rett linje 154">
                <a:extLst>
                  <a:ext uri="{FF2B5EF4-FFF2-40B4-BE49-F238E27FC236}">
                    <a16:creationId xmlns:a16="http://schemas.microsoft.com/office/drawing/2014/main" id="{F9924120-3929-4A68-8F8E-C6D85B65E85F}"/>
                  </a:ext>
                </a:extLst>
              </p:cNvPr>
              <p:cNvCxnSpPr>
                <a:cxnSpLocks/>
              </p:cNvCxnSpPr>
              <p:nvPr/>
            </p:nvCxnSpPr>
            <p:spPr>
              <a:xfrm>
                <a:off x="6679587" y="5254364"/>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Rett linje 154">
                <a:extLst>
                  <a:ext uri="{FF2B5EF4-FFF2-40B4-BE49-F238E27FC236}">
                    <a16:creationId xmlns:a16="http://schemas.microsoft.com/office/drawing/2014/main" id="{ECCA38F1-95B2-44EB-8FE2-B8367FDC1E37}"/>
                  </a:ext>
                </a:extLst>
              </p:cNvPr>
              <p:cNvCxnSpPr>
                <a:cxnSpLocks/>
              </p:cNvCxnSpPr>
              <p:nvPr/>
            </p:nvCxnSpPr>
            <p:spPr>
              <a:xfrm>
                <a:off x="7784956" y="4621111"/>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Rett linje 154">
                <a:extLst>
                  <a:ext uri="{FF2B5EF4-FFF2-40B4-BE49-F238E27FC236}">
                    <a16:creationId xmlns:a16="http://schemas.microsoft.com/office/drawing/2014/main" id="{243674F9-637B-4FD9-9051-DA58732F717B}"/>
                  </a:ext>
                </a:extLst>
              </p:cNvPr>
              <p:cNvCxnSpPr>
                <a:cxnSpLocks/>
              </p:cNvCxnSpPr>
              <p:nvPr/>
            </p:nvCxnSpPr>
            <p:spPr>
              <a:xfrm>
                <a:off x="7784956" y="4773511"/>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Rett linje 154">
                <a:extLst>
                  <a:ext uri="{FF2B5EF4-FFF2-40B4-BE49-F238E27FC236}">
                    <a16:creationId xmlns:a16="http://schemas.microsoft.com/office/drawing/2014/main" id="{0B50EDE5-A4BB-496C-85EB-9CBA49BDBE07}"/>
                  </a:ext>
                </a:extLst>
              </p:cNvPr>
              <p:cNvCxnSpPr>
                <a:cxnSpLocks/>
              </p:cNvCxnSpPr>
              <p:nvPr/>
            </p:nvCxnSpPr>
            <p:spPr>
              <a:xfrm>
                <a:off x="7784956" y="493287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Rett linje 154">
                <a:extLst>
                  <a:ext uri="{FF2B5EF4-FFF2-40B4-BE49-F238E27FC236}">
                    <a16:creationId xmlns:a16="http://schemas.microsoft.com/office/drawing/2014/main" id="{1B8A1D90-EC9B-47E3-977C-28BC4D80F4C3}"/>
                  </a:ext>
                </a:extLst>
              </p:cNvPr>
              <p:cNvCxnSpPr>
                <a:cxnSpLocks/>
              </p:cNvCxnSpPr>
              <p:nvPr/>
            </p:nvCxnSpPr>
            <p:spPr>
              <a:xfrm>
                <a:off x="7784956" y="509768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154">
                <a:extLst>
                  <a:ext uri="{FF2B5EF4-FFF2-40B4-BE49-F238E27FC236}">
                    <a16:creationId xmlns:a16="http://schemas.microsoft.com/office/drawing/2014/main" id="{B1092778-06A8-44C3-BA52-2C55A67675F3}"/>
                  </a:ext>
                </a:extLst>
              </p:cNvPr>
              <p:cNvCxnSpPr>
                <a:cxnSpLocks/>
              </p:cNvCxnSpPr>
              <p:nvPr/>
            </p:nvCxnSpPr>
            <p:spPr>
              <a:xfrm>
                <a:off x="8874061" y="461086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154">
                <a:extLst>
                  <a:ext uri="{FF2B5EF4-FFF2-40B4-BE49-F238E27FC236}">
                    <a16:creationId xmlns:a16="http://schemas.microsoft.com/office/drawing/2014/main" id="{299A3587-2381-488F-BDF1-445CFD07E314}"/>
                  </a:ext>
                </a:extLst>
              </p:cNvPr>
              <p:cNvCxnSpPr>
                <a:cxnSpLocks/>
              </p:cNvCxnSpPr>
              <p:nvPr/>
            </p:nvCxnSpPr>
            <p:spPr>
              <a:xfrm>
                <a:off x="8874061" y="476326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154">
                <a:extLst>
                  <a:ext uri="{FF2B5EF4-FFF2-40B4-BE49-F238E27FC236}">
                    <a16:creationId xmlns:a16="http://schemas.microsoft.com/office/drawing/2014/main" id="{4248DBA2-3831-47A2-BE21-15019F62D5D7}"/>
                  </a:ext>
                </a:extLst>
              </p:cNvPr>
              <p:cNvCxnSpPr>
                <a:cxnSpLocks/>
              </p:cNvCxnSpPr>
              <p:nvPr/>
            </p:nvCxnSpPr>
            <p:spPr>
              <a:xfrm>
                <a:off x="8874061" y="4922637"/>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9" name="Grafikk 11" descr="Sjekkboks avmerket med heldekkende fyll">
                <a:extLst>
                  <a:ext uri="{FF2B5EF4-FFF2-40B4-BE49-F238E27FC236}">
                    <a16:creationId xmlns:a16="http://schemas.microsoft.com/office/drawing/2014/main" id="{FEAE4558-2ED1-4E27-8F01-5B78304D42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92153" y="5259292"/>
                <a:ext cx="452051" cy="452051"/>
              </a:xfrm>
              <a:prstGeom prst="rect">
                <a:avLst/>
              </a:prstGeom>
            </p:spPr>
          </p:pic>
        </p:grpSp>
        <p:sp>
          <p:nvSpPr>
            <p:cNvPr id="52" name="TextBox 51">
              <a:extLst>
                <a:ext uri="{FF2B5EF4-FFF2-40B4-BE49-F238E27FC236}">
                  <a16:creationId xmlns:a16="http://schemas.microsoft.com/office/drawing/2014/main" id="{A58D5877-0BB3-4E3B-829A-0851EE942055}"/>
                </a:ext>
              </a:extLst>
            </p:cNvPr>
            <p:cNvSpPr txBox="1"/>
            <p:nvPr/>
          </p:nvSpPr>
          <p:spPr>
            <a:xfrm>
              <a:off x="6877810" y="2009423"/>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10%</a:t>
              </a:r>
            </a:p>
          </p:txBody>
        </p:sp>
        <p:sp>
          <p:nvSpPr>
            <p:cNvPr id="104" name="TextBox 103">
              <a:extLst>
                <a:ext uri="{FF2B5EF4-FFF2-40B4-BE49-F238E27FC236}">
                  <a16:creationId xmlns:a16="http://schemas.microsoft.com/office/drawing/2014/main" id="{D8365E38-A095-402B-9D40-BF68B1E5A0C2}"/>
                </a:ext>
              </a:extLst>
            </p:cNvPr>
            <p:cNvSpPr txBox="1"/>
            <p:nvPr/>
          </p:nvSpPr>
          <p:spPr>
            <a:xfrm>
              <a:off x="7941326" y="2019465"/>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30%</a:t>
              </a:r>
            </a:p>
          </p:txBody>
        </p:sp>
        <p:sp>
          <p:nvSpPr>
            <p:cNvPr id="105" name="TextBox 104">
              <a:extLst>
                <a:ext uri="{FF2B5EF4-FFF2-40B4-BE49-F238E27FC236}">
                  <a16:creationId xmlns:a16="http://schemas.microsoft.com/office/drawing/2014/main" id="{EFFB4592-EBD8-4297-B47C-6DA15AFBC2FE}"/>
                </a:ext>
              </a:extLst>
            </p:cNvPr>
            <p:cNvSpPr txBox="1"/>
            <p:nvPr/>
          </p:nvSpPr>
          <p:spPr>
            <a:xfrm>
              <a:off x="8990218" y="201170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60%</a:t>
              </a:r>
            </a:p>
          </p:txBody>
        </p:sp>
        <p:sp>
          <p:nvSpPr>
            <p:cNvPr id="106" name="TextBox 105">
              <a:extLst>
                <a:ext uri="{FF2B5EF4-FFF2-40B4-BE49-F238E27FC236}">
                  <a16:creationId xmlns:a16="http://schemas.microsoft.com/office/drawing/2014/main" id="{010172F8-2EDB-435E-8D7B-0FD852625D3A}"/>
                </a:ext>
              </a:extLst>
            </p:cNvPr>
            <p:cNvSpPr txBox="1"/>
            <p:nvPr/>
          </p:nvSpPr>
          <p:spPr>
            <a:xfrm>
              <a:off x="9939899" y="201792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Arial" panose="020B0604020202020204"/>
                  <a:ea typeface="+mn-ea"/>
                  <a:cs typeface="+mn-cs"/>
                </a:rPr>
                <a:t>80%</a:t>
              </a:r>
            </a:p>
          </p:txBody>
        </p:sp>
        <p:pic>
          <p:nvPicPr>
            <p:cNvPr id="55" name="Graphic 54" descr="Badge with solid fill">
              <a:extLst>
                <a:ext uri="{FF2B5EF4-FFF2-40B4-BE49-F238E27FC236}">
                  <a16:creationId xmlns:a16="http://schemas.microsoft.com/office/drawing/2014/main" id="{0855AEE5-5481-4867-A06C-D78E724910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40797" y="2477559"/>
              <a:ext cx="325948" cy="325948"/>
            </a:xfrm>
            <a:prstGeom prst="rect">
              <a:avLst/>
            </a:prstGeom>
          </p:spPr>
        </p:pic>
        <p:pic>
          <p:nvPicPr>
            <p:cNvPr id="57" name="Graphic 56" descr="Badge 3 with solid fill">
              <a:extLst>
                <a:ext uri="{FF2B5EF4-FFF2-40B4-BE49-F238E27FC236}">
                  <a16:creationId xmlns:a16="http://schemas.microsoft.com/office/drawing/2014/main" id="{5D595BF8-D6F7-4550-8274-FBE3503F58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35340" y="2474950"/>
              <a:ext cx="320090" cy="320090"/>
            </a:xfrm>
            <a:prstGeom prst="rect">
              <a:avLst/>
            </a:prstGeom>
          </p:spPr>
        </p:pic>
        <p:pic>
          <p:nvPicPr>
            <p:cNvPr id="108" name="Graphic 107" descr="Badge 1 with solid fill">
              <a:extLst>
                <a:ext uri="{FF2B5EF4-FFF2-40B4-BE49-F238E27FC236}">
                  <a16:creationId xmlns:a16="http://schemas.microsoft.com/office/drawing/2014/main" id="{92CBFA4C-0721-40C6-A5CE-A023C6A3DE5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90107" y="2481765"/>
              <a:ext cx="325948" cy="325948"/>
            </a:xfrm>
            <a:prstGeom prst="rect">
              <a:avLst/>
            </a:prstGeom>
          </p:spPr>
        </p:pic>
        <p:pic>
          <p:nvPicPr>
            <p:cNvPr id="110" name="Graphic 109" descr="Badge 4 with solid fill">
              <a:extLst>
                <a:ext uri="{FF2B5EF4-FFF2-40B4-BE49-F238E27FC236}">
                  <a16:creationId xmlns:a16="http://schemas.microsoft.com/office/drawing/2014/main" id="{D32098CA-A1D1-404C-9C89-3D6A614ED24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10524" y="2449640"/>
              <a:ext cx="325948" cy="325948"/>
            </a:xfrm>
            <a:prstGeom prst="rect">
              <a:avLst/>
            </a:prstGeom>
          </p:spPr>
        </p:pic>
      </p:grpSp>
      <p:sp>
        <p:nvSpPr>
          <p:cNvPr id="112" name="TekstSylinder 48">
            <a:extLst>
              <a:ext uri="{FF2B5EF4-FFF2-40B4-BE49-F238E27FC236}">
                <a16:creationId xmlns:a16="http://schemas.microsoft.com/office/drawing/2014/main" id="{FFC92279-02CE-42AE-B0B7-E3E12E10F355}"/>
              </a:ext>
            </a:extLst>
          </p:cNvPr>
          <p:cNvSpPr txBox="1"/>
          <p:nvPr/>
        </p:nvSpPr>
        <p:spPr>
          <a:xfrm>
            <a:off x="6746910" y="3126990"/>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err="1">
                <a:ln>
                  <a:noFill/>
                </a:ln>
                <a:solidFill>
                  <a:srgbClr val="2B2929"/>
                </a:solidFill>
                <a:effectLst/>
                <a:uLnTx/>
                <a:uFillTx/>
                <a:latin typeface="Arial" panose="020B0604020202020204"/>
                <a:ea typeface="+mn-ea"/>
                <a:cs typeface="+mn-cs"/>
              </a:rPr>
              <a:t>Proposals</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15" name="TekstSylinder 48">
            <a:extLst>
              <a:ext uri="{FF2B5EF4-FFF2-40B4-BE49-F238E27FC236}">
                <a16:creationId xmlns:a16="http://schemas.microsoft.com/office/drawing/2014/main" id="{C11A57A1-D7A9-4748-9723-3B5E0ACFC45C}"/>
              </a:ext>
            </a:extLst>
          </p:cNvPr>
          <p:cNvSpPr txBox="1"/>
          <p:nvPr/>
        </p:nvSpPr>
        <p:spPr>
          <a:xfrm>
            <a:off x="369183" y="5470507"/>
            <a:ext cx="22552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Stakeholders</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36" name="Group 35">
            <a:extLst>
              <a:ext uri="{FF2B5EF4-FFF2-40B4-BE49-F238E27FC236}">
                <a16:creationId xmlns:a16="http://schemas.microsoft.com/office/drawing/2014/main" id="{F810DA06-2C12-42C7-8030-8B503CDCAA6B}"/>
              </a:ext>
            </a:extLst>
          </p:cNvPr>
          <p:cNvGrpSpPr>
            <a:grpSpLocks noChangeAspect="1"/>
          </p:cNvGrpSpPr>
          <p:nvPr/>
        </p:nvGrpSpPr>
        <p:grpSpPr>
          <a:xfrm>
            <a:off x="1202981" y="4941576"/>
            <a:ext cx="501403" cy="477563"/>
            <a:chOff x="9425502" y="4349135"/>
            <a:chExt cx="1281940" cy="1220988"/>
          </a:xfrm>
        </p:grpSpPr>
        <p:grpSp>
          <p:nvGrpSpPr>
            <p:cNvPr id="116" name="Gruppe 25">
              <a:extLst>
                <a:ext uri="{FF2B5EF4-FFF2-40B4-BE49-F238E27FC236}">
                  <a16:creationId xmlns:a16="http://schemas.microsoft.com/office/drawing/2014/main" id="{F3C7128E-B0E1-4FFD-B563-A959060ADCDE}"/>
                </a:ext>
              </a:extLst>
            </p:cNvPr>
            <p:cNvGrpSpPr/>
            <p:nvPr/>
          </p:nvGrpSpPr>
          <p:grpSpPr>
            <a:xfrm>
              <a:off x="9425502" y="4349135"/>
              <a:ext cx="1281940" cy="1220988"/>
              <a:chOff x="3686623" y="4754761"/>
              <a:chExt cx="659684" cy="618942"/>
            </a:xfrm>
            <a:solidFill>
              <a:schemeClr val="bg1"/>
            </a:solidFill>
          </p:grpSpPr>
          <p:pic>
            <p:nvPicPr>
              <p:cNvPr id="118" name="Grafikk 18" descr="Brukere">
                <a:extLst>
                  <a:ext uri="{FF2B5EF4-FFF2-40B4-BE49-F238E27FC236}">
                    <a16:creationId xmlns:a16="http://schemas.microsoft.com/office/drawing/2014/main" id="{86770C63-058F-4BBB-805D-FF50FD38D82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64928" y="4793701"/>
                <a:ext cx="541062" cy="541062"/>
              </a:xfrm>
              <a:prstGeom prst="rect">
                <a:avLst/>
              </a:prstGeom>
            </p:spPr>
          </p:pic>
          <p:sp>
            <p:nvSpPr>
              <p:cNvPr id="119" name="Ellipse 51">
                <a:extLst>
                  <a:ext uri="{FF2B5EF4-FFF2-40B4-BE49-F238E27FC236}">
                    <a16:creationId xmlns:a16="http://schemas.microsoft.com/office/drawing/2014/main" id="{8ECE1AB8-D980-424D-B651-2D672A9ECBAE}"/>
                  </a:ext>
                </a:extLst>
              </p:cNvPr>
              <p:cNvSpPr/>
              <p:nvPr/>
            </p:nvSpPr>
            <p:spPr>
              <a:xfrm>
                <a:off x="3686623" y="4754761"/>
                <a:ext cx="659684" cy="618942"/>
              </a:xfrm>
              <a:prstGeom prst="ellipse">
                <a:avLst/>
              </a:prstGeom>
              <a:grp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21" name="Graphic 120" descr="Users with solid fill">
              <a:extLst>
                <a:ext uri="{FF2B5EF4-FFF2-40B4-BE49-F238E27FC236}">
                  <a16:creationId xmlns:a16="http://schemas.microsoft.com/office/drawing/2014/main" id="{FC7E1D05-FB69-4BBC-97E4-5BC6C5A1342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502041" y="4417628"/>
              <a:ext cx="1132081" cy="1132082"/>
            </a:xfrm>
            <a:prstGeom prst="rect">
              <a:avLst/>
            </a:prstGeom>
          </p:spPr>
        </p:pic>
      </p:grpSp>
      <p:grpSp>
        <p:nvGrpSpPr>
          <p:cNvPr id="168" name="Group 167">
            <a:extLst>
              <a:ext uri="{FF2B5EF4-FFF2-40B4-BE49-F238E27FC236}">
                <a16:creationId xmlns:a16="http://schemas.microsoft.com/office/drawing/2014/main" id="{EE3175FF-61D6-4E2A-837C-B0F6201A5B4C}"/>
              </a:ext>
            </a:extLst>
          </p:cNvPr>
          <p:cNvGrpSpPr>
            <a:grpSpLocks noChangeAspect="1"/>
          </p:cNvGrpSpPr>
          <p:nvPr/>
        </p:nvGrpSpPr>
        <p:grpSpPr>
          <a:xfrm>
            <a:off x="5403211" y="2331281"/>
            <a:ext cx="1565369" cy="1266837"/>
            <a:chOff x="6345059" y="2072906"/>
            <a:chExt cx="2675346" cy="2196766"/>
          </a:xfrm>
        </p:grpSpPr>
        <p:sp>
          <p:nvSpPr>
            <p:cNvPr id="124" name="Rektangel 58">
              <a:extLst>
                <a:ext uri="{FF2B5EF4-FFF2-40B4-BE49-F238E27FC236}">
                  <a16:creationId xmlns:a16="http://schemas.microsoft.com/office/drawing/2014/main" id="{AEE09490-01F8-427F-A00D-5786547D221E}"/>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5" name="Rektangel: avrundede hjørner 57">
              <a:extLst>
                <a:ext uri="{FF2B5EF4-FFF2-40B4-BE49-F238E27FC236}">
                  <a16:creationId xmlns:a16="http://schemas.microsoft.com/office/drawing/2014/main" id="{C512D69E-5A69-4D53-B479-B476F966501C}"/>
                </a:ext>
              </a:extLst>
            </p:cNvPr>
            <p:cNvSpPr>
              <a:spLocks noChangeAspect="1"/>
            </p:cNvSpPr>
            <p:nvPr/>
          </p:nvSpPr>
          <p:spPr>
            <a:xfrm>
              <a:off x="6547958" y="2482158"/>
              <a:ext cx="2117864" cy="1583883"/>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6" name="Rett linje 70">
              <a:extLst>
                <a:ext uri="{FF2B5EF4-FFF2-40B4-BE49-F238E27FC236}">
                  <a16:creationId xmlns:a16="http://schemas.microsoft.com/office/drawing/2014/main" id="{F110EE8B-FC1A-44DB-8F25-866A31E9BCE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27" name="Rett linje 70">
              <a:extLst>
                <a:ext uri="{FF2B5EF4-FFF2-40B4-BE49-F238E27FC236}">
                  <a16:creationId xmlns:a16="http://schemas.microsoft.com/office/drawing/2014/main" id="{964E9B5B-524C-4DA9-ADD6-236459FB7D75}"/>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28" name="Rett linje 70">
              <a:extLst>
                <a:ext uri="{FF2B5EF4-FFF2-40B4-BE49-F238E27FC236}">
                  <a16:creationId xmlns:a16="http://schemas.microsoft.com/office/drawing/2014/main" id="{F59CCCCF-3C47-40E4-BC7A-1FA49EE33C6D}"/>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29" name="Rett linje 70">
              <a:extLst>
                <a:ext uri="{FF2B5EF4-FFF2-40B4-BE49-F238E27FC236}">
                  <a16:creationId xmlns:a16="http://schemas.microsoft.com/office/drawing/2014/main" id="{FB07AD4F-AF7B-4686-A1C9-E1BE4B898433}"/>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0" name="Rett linje 70">
              <a:extLst>
                <a:ext uri="{FF2B5EF4-FFF2-40B4-BE49-F238E27FC236}">
                  <a16:creationId xmlns:a16="http://schemas.microsoft.com/office/drawing/2014/main" id="{5275F210-FACF-4266-AFC4-9977D8E5F8C0}"/>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1" name="Rett linje 70">
              <a:extLst>
                <a:ext uri="{FF2B5EF4-FFF2-40B4-BE49-F238E27FC236}">
                  <a16:creationId xmlns:a16="http://schemas.microsoft.com/office/drawing/2014/main" id="{80D80FFF-DBFC-4F06-914F-7FAF3DADB7D7}"/>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2" name="Rett linje 70">
              <a:extLst>
                <a:ext uri="{FF2B5EF4-FFF2-40B4-BE49-F238E27FC236}">
                  <a16:creationId xmlns:a16="http://schemas.microsoft.com/office/drawing/2014/main" id="{5541D573-4612-4597-9F25-ED6CE435CFB7}"/>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3" name="Rett linje 70">
              <a:extLst>
                <a:ext uri="{FF2B5EF4-FFF2-40B4-BE49-F238E27FC236}">
                  <a16:creationId xmlns:a16="http://schemas.microsoft.com/office/drawing/2014/main" id="{0C8C0A1B-4812-4E92-A722-E209791C4B24}"/>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8" name="Rektangel 54">
              <a:extLst>
                <a:ext uri="{FF2B5EF4-FFF2-40B4-BE49-F238E27FC236}">
                  <a16:creationId xmlns:a16="http://schemas.microsoft.com/office/drawing/2014/main" id="{C29ADE82-C244-47D6-9F5D-CABD02796205}"/>
                </a:ext>
              </a:extLst>
            </p:cNvPr>
            <p:cNvSpPr/>
            <p:nvPr/>
          </p:nvSpPr>
          <p:spPr>
            <a:xfrm>
              <a:off x="6448020" y="2164649"/>
              <a:ext cx="2469423" cy="255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Prognose</a:t>
              </a:r>
            </a:p>
          </p:txBody>
        </p:sp>
        <p:sp>
          <p:nvSpPr>
            <p:cNvPr id="167" name="Freeform: Shape 166">
              <a:extLst>
                <a:ext uri="{FF2B5EF4-FFF2-40B4-BE49-F238E27FC236}">
                  <a16:creationId xmlns:a16="http://schemas.microsoft.com/office/drawing/2014/main" id="{CB599D0A-D3E2-4F69-8AE0-F0E661413ACF}"/>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42" name="Graphic 141" descr="Back with solid fill">
            <a:extLst>
              <a:ext uri="{FF2B5EF4-FFF2-40B4-BE49-F238E27FC236}">
                <a16:creationId xmlns:a16="http://schemas.microsoft.com/office/drawing/2014/main" id="{B402C187-8BD6-47B8-B2E7-61379997666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1803407" flipH="1">
            <a:off x="592009" y="4802777"/>
            <a:ext cx="564912" cy="564911"/>
          </a:xfrm>
          <a:prstGeom prst="rect">
            <a:avLst/>
          </a:prstGeom>
        </p:spPr>
      </p:pic>
      <p:sp>
        <p:nvSpPr>
          <p:cNvPr id="144" name="TekstSylinder 48">
            <a:extLst>
              <a:ext uri="{FF2B5EF4-FFF2-40B4-BE49-F238E27FC236}">
                <a16:creationId xmlns:a16="http://schemas.microsoft.com/office/drawing/2014/main" id="{5F1045C8-7DD5-4EDC-ADA4-9A78E5285ABD}"/>
              </a:ext>
            </a:extLst>
          </p:cNvPr>
          <p:cNvSpPr txBox="1"/>
          <p:nvPr/>
        </p:nvSpPr>
        <p:spPr>
          <a:xfrm>
            <a:off x="4513330" y="5629151"/>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Product register</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224" name="Group 223">
            <a:extLst>
              <a:ext uri="{FF2B5EF4-FFF2-40B4-BE49-F238E27FC236}">
                <a16:creationId xmlns:a16="http://schemas.microsoft.com/office/drawing/2014/main" id="{21D95804-A9A8-4A8E-969A-09CEABD73339}"/>
              </a:ext>
            </a:extLst>
          </p:cNvPr>
          <p:cNvGrpSpPr>
            <a:grpSpLocks noChangeAspect="1"/>
          </p:cNvGrpSpPr>
          <p:nvPr/>
        </p:nvGrpSpPr>
        <p:grpSpPr>
          <a:xfrm>
            <a:off x="4700298" y="4296046"/>
            <a:ext cx="1518214" cy="1277794"/>
            <a:chOff x="6182185" y="3728254"/>
            <a:chExt cx="2787525" cy="2380385"/>
          </a:xfrm>
        </p:grpSpPr>
        <p:sp>
          <p:nvSpPr>
            <p:cNvPr id="187" name="Rektangel 58">
              <a:extLst>
                <a:ext uri="{FF2B5EF4-FFF2-40B4-BE49-F238E27FC236}">
                  <a16:creationId xmlns:a16="http://schemas.microsoft.com/office/drawing/2014/main" id="{3255F9C4-E263-46F4-BCF0-80218B25D1EF}"/>
                </a:ext>
              </a:extLst>
            </p:cNvPr>
            <p:cNvSpPr/>
            <p:nvPr/>
          </p:nvSpPr>
          <p:spPr>
            <a:xfrm>
              <a:off x="6182185" y="3728254"/>
              <a:ext cx="2613018" cy="2380385"/>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8" name="Rektangel 54">
              <a:extLst>
                <a:ext uri="{FF2B5EF4-FFF2-40B4-BE49-F238E27FC236}">
                  <a16:creationId xmlns:a16="http://schemas.microsoft.com/office/drawing/2014/main" id="{3940D810-A3C7-46A1-9D4A-9D284C18670C}"/>
                </a:ext>
              </a:extLst>
            </p:cNvPr>
            <p:cNvSpPr/>
            <p:nvPr/>
          </p:nvSpPr>
          <p:spPr>
            <a:xfrm>
              <a:off x="6265874" y="3826722"/>
              <a:ext cx="2469423" cy="255339"/>
            </a:xfrm>
            <a:prstGeom prst="rect">
              <a:avLst/>
            </a:prstGeom>
            <a:solidFill>
              <a:schemeClr val="accent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Product</a:t>
              </a:r>
            </a:p>
          </p:txBody>
        </p:sp>
        <p:sp>
          <p:nvSpPr>
            <p:cNvPr id="189" name="Rektangel: avrundede hjørner 141">
              <a:extLst>
                <a:ext uri="{FF2B5EF4-FFF2-40B4-BE49-F238E27FC236}">
                  <a16:creationId xmlns:a16="http://schemas.microsoft.com/office/drawing/2014/main" id="{5FCDE4D6-B9A5-4E59-9C11-FA5F531F836C}"/>
                </a:ext>
              </a:extLst>
            </p:cNvPr>
            <p:cNvSpPr/>
            <p:nvPr/>
          </p:nvSpPr>
          <p:spPr>
            <a:xfrm rot="5400000">
              <a:off x="7378914" y="4687280"/>
              <a:ext cx="1309849" cy="1167317"/>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0" name="Rektangel: avrundede hjørner 141">
              <a:extLst>
                <a:ext uri="{FF2B5EF4-FFF2-40B4-BE49-F238E27FC236}">
                  <a16:creationId xmlns:a16="http://schemas.microsoft.com/office/drawing/2014/main" id="{9135EB70-F2C0-43BD-967E-37FE4058D6D8}"/>
                </a:ext>
              </a:extLst>
            </p:cNvPr>
            <p:cNvSpPr/>
            <p:nvPr/>
          </p:nvSpPr>
          <p:spPr>
            <a:xfrm rot="5400000">
              <a:off x="6146148" y="4736829"/>
              <a:ext cx="1309849" cy="1024246"/>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1" name="Rett linje 142">
              <a:extLst>
                <a:ext uri="{FF2B5EF4-FFF2-40B4-BE49-F238E27FC236}">
                  <a16:creationId xmlns:a16="http://schemas.microsoft.com/office/drawing/2014/main" id="{7A6310BA-D6B5-4C53-B8D7-9ED3F177539D}"/>
                </a:ext>
              </a:extLst>
            </p:cNvPr>
            <p:cNvCxnSpPr>
              <a:cxnSpLocks/>
            </p:cNvCxnSpPr>
            <p:nvPr/>
          </p:nvCxnSpPr>
          <p:spPr>
            <a:xfrm flipV="1">
              <a:off x="6348349" y="4471100"/>
              <a:ext cx="2215637" cy="10140"/>
            </a:xfrm>
            <a:prstGeom prst="line">
              <a:avLst/>
            </a:prstGeom>
            <a:ln w="34925">
              <a:solidFill>
                <a:srgbClr val="005E58"/>
              </a:solidFill>
            </a:ln>
          </p:spPr>
          <p:style>
            <a:lnRef idx="1">
              <a:schemeClr val="dk1"/>
            </a:lnRef>
            <a:fillRef idx="0">
              <a:schemeClr val="dk1"/>
            </a:fillRef>
            <a:effectRef idx="0">
              <a:schemeClr val="dk1"/>
            </a:effectRef>
            <a:fontRef idx="minor">
              <a:schemeClr val="tx1"/>
            </a:fontRef>
          </p:style>
        </p:cxnSp>
        <p:cxnSp>
          <p:nvCxnSpPr>
            <p:cNvPr id="193" name="Rett linje 124">
              <a:extLst>
                <a:ext uri="{FF2B5EF4-FFF2-40B4-BE49-F238E27FC236}">
                  <a16:creationId xmlns:a16="http://schemas.microsoft.com/office/drawing/2014/main" id="{D903FB7F-46E1-4127-93BE-AC32A0917C23}"/>
                </a:ext>
              </a:extLst>
            </p:cNvPr>
            <p:cNvCxnSpPr/>
            <p:nvPr/>
          </p:nvCxnSpPr>
          <p:spPr>
            <a:xfrm>
              <a:off x="6356785" y="4284054"/>
              <a:ext cx="1663870" cy="0"/>
            </a:xfrm>
            <a:prstGeom prst="line">
              <a:avLst/>
            </a:prstGeom>
            <a:ln w="19050"/>
          </p:spPr>
          <p:style>
            <a:lnRef idx="1">
              <a:schemeClr val="dk1"/>
            </a:lnRef>
            <a:fillRef idx="0">
              <a:schemeClr val="dk1"/>
            </a:fillRef>
            <a:effectRef idx="0">
              <a:schemeClr val="dk1"/>
            </a:effectRef>
            <a:fontRef idx="minor">
              <a:schemeClr val="tx1"/>
            </a:fontRef>
          </p:style>
        </p:cxnSp>
        <p:pic>
          <p:nvPicPr>
            <p:cNvPr id="197" name="Graphic 196" descr="Office Chair with solid fill">
              <a:extLst>
                <a:ext uri="{FF2B5EF4-FFF2-40B4-BE49-F238E27FC236}">
                  <a16:creationId xmlns:a16="http://schemas.microsoft.com/office/drawing/2014/main" id="{76A10F55-CDCF-49D5-9696-5E8CC0B5ADB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595286" y="4901726"/>
              <a:ext cx="914400" cy="914400"/>
            </a:xfrm>
            <a:prstGeom prst="rect">
              <a:avLst/>
            </a:prstGeom>
          </p:spPr>
        </p:pic>
        <p:cxnSp>
          <p:nvCxnSpPr>
            <p:cNvPr id="204" name="Rett linje 124">
              <a:extLst>
                <a:ext uri="{FF2B5EF4-FFF2-40B4-BE49-F238E27FC236}">
                  <a16:creationId xmlns:a16="http://schemas.microsoft.com/office/drawing/2014/main" id="{3E3F39CB-FF61-4921-AC07-2D8B1BB02DD7}"/>
                </a:ext>
              </a:extLst>
            </p:cNvPr>
            <p:cNvCxnSpPr>
              <a:cxnSpLocks/>
            </p:cNvCxnSpPr>
            <p:nvPr/>
          </p:nvCxnSpPr>
          <p:spPr>
            <a:xfrm>
              <a:off x="7764440" y="5816126"/>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8" name="Rett linje 154">
              <a:extLst>
                <a:ext uri="{FF2B5EF4-FFF2-40B4-BE49-F238E27FC236}">
                  <a16:creationId xmlns:a16="http://schemas.microsoft.com/office/drawing/2014/main" id="{2E4D9082-9345-43DD-B40E-CA0E163E888B}"/>
                </a:ext>
              </a:extLst>
            </p:cNvPr>
            <p:cNvCxnSpPr>
              <a:cxnSpLocks/>
            </p:cNvCxnSpPr>
            <p:nvPr/>
          </p:nvCxnSpPr>
          <p:spPr>
            <a:xfrm>
              <a:off x="7757781" y="4810645"/>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154">
              <a:extLst>
                <a:ext uri="{FF2B5EF4-FFF2-40B4-BE49-F238E27FC236}">
                  <a16:creationId xmlns:a16="http://schemas.microsoft.com/office/drawing/2014/main" id="{410890BA-8EC3-422C-8F4F-AE0FB46DC2E5}"/>
                </a:ext>
              </a:extLst>
            </p:cNvPr>
            <p:cNvCxnSpPr>
              <a:cxnSpLocks/>
            </p:cNvCxnSpPr>
            <p:nvPr/>
          </p:nvCxnSpPr>
          <p:spPr>
            <a:xfrm>
              <a:off x="6529933" y="4810645"/>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Rett linje 154">
              <a:extLst>
                <a:ext uri="{FF2B5EF4-FFF2-40B4-BE49-F238E27FC236}">
                  <a16:creationId xmlns:a16="http://schemas.microsoft.com/office/drawing/2014/main" id="{ED79A7E2-C0F5-4158-9D34-D9A469EA944C}"/>
                </a:ext>
              </a:extLst>
            </p:cNvPr>
            <p:cNvCxnSpPr>
              <a:cxnSpLocks/>
            </p:cNvCxnSpPr>
            <p:nvPr/>
          </p:nvCxnSpPr>
          <p:spPr>
            <a:xfrm>
              <a:off x="6529933" y="497176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Rett linje 154">
              <a:extLst>
                <a:ext uri="{FF2B5EF4-FFF2-40B4-BE49-F238E27FC236}">
                  <a16:creationId xmlns:a16="http://schemas.microsoft.com/office/drawing/2014/main" id="{2EB336C2-27AF-4983-8023-F93587EB098C}"/>
                </a:ext>
              </a:extLst>
            </p:cNvPr>
            <p:cNvCxnSpPr>
              <a:cxnSpLocks/>
            </p:cNvCxnSpPr>
            <p:nvPr/>
          </p:nvCxnSpPr>
          <p:spPr>
            <a:xfrm>
              <a:off x="6529933" y="5105230"/>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78170DDE-9A76-4265-95D6-171328C1F8BE}"/>
                </a:ext>
              </a:extLst>
            </p:cNvPr>
            <p:cNvSpPr txBox="1"/>
            <p:nvPr/>
          </p:nvSpPr>
          <p:spPr>
            <a:xfrm>
              <a:off x="6796619" y="5441120"/>
              <a:ext cx="364141" cy="38468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005E58"/>
                  </a:solidFill>
                  <a:effectLst/>
                  <a:uLnTx/>
                  <a:uFillTx/>
                  <a:latin typeface="Arial" panose="020B0604020202020204"/>
                  <a:ea typeface="+mn-ea"/>
                  <a:cs typeface="+mn-cs"/>
                </a:rPr>
                <a:t>%</a:t>
              </a:r>
              <a:endParaRPr kumimoji="0" lang="nb-NO" sz="18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213" name="TextBox 212">
              <a:extLst>
                <a:ext uri="{FF2B5EF4-FFF2-40B4-BE49-F238E27FC236}">
                  <a16:creationId xmlns:a16="http://schemas.microsoft.com/office/drawing/2014/main" id="{71021801-722A-4A69-A073-3FB98BB56010}"/>
                </a:ext>
              </a:extLst>
            </p:cNvPr>
            <p:cNvSpPr txBox="1"/>
            <p:nvPr/>
          </p:nvSpPr>
          <p:spPr>
            <a:xfrm>
              <a:off x="8198697" y="4076759"/>
              <a:ext cx="771013" cy="40731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005E58"/>
                  </a:solidFill>
                  <a:effectLst/>
                  <a:uLnTx/>
                  <a:uFillTx/>
                  <a:latin typeface="Arial" panose="020B0604020202020204"/>
                  <a:ea typeface="+mn-ea"/>
                  <a:cs typeface="+mn-cs"/>
                </a:rPr>
                <a:t>$</a:t>
              </a:r>
            </a:p>
          </p:txBody>
        </p:sp>
        <p:cxnSp>
          <p:nvCxnSpPr>
            <p:cNvPr id="214" name="Rett linje 154">
              <a:extLst>
                <a:ext uri="{FF2B5EF4-FFF2-40B4-BE49-F238E27FC236}">
                  <a16:creationId xmlns:a16="http://schemas.microsoft.com/office/drawing/2014/main" id="{43545D2A-CA8F-43D7-B51A-7F6248A4E7A9}"/>
                </a:ext>
              </a:extLst>
            </p:cNvPr>
            <p:cNvCxnSpPr>
              <a:cxnSpLocks/>
            </p:cNvCxnSpPr>
            <p:nvPr/>
          </p:nvCxnSpPr>
          <p:spPr>
            <a:xfrm>
              <a:off x="6550153" y="5368237"/>
              <a:ext cx="25091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Rett linje 124">
              <a:extLst>
                <a:ext uri="{FF2B5EF4-FFF2-40B4-BE49-F238E27FC236}">
                  <a16:creationId xmlns:a16="http://schemas.microsoft.com/office/drawing/2014/main" id="{F23B619A-772B-4469-8FB5-C4523477A36E}"/>
                </a:ext>
              </a:extLst>
            </p:cNvPr>
            <p:cNvCxnSpPr>
              <a:cxnSpLocks/>
            </p:cNvCxnSpPr>
            <p:nvPr/>
          </p:nvCxnSpPr>
          <p:spPr>
            <a:xfrm>
              <a:off x="6529933" y="5804015"/>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7" name="Rett linje 124">
              <a:extLst>
                <a:ext uri="{FF2B5EF4-FFF2-40B4-BE49-F238E27FC236}">
                  <a16:creationId xmlns:a16="http://schemas.microsoft.com/office/drawing/2014/main" id="{3D1B45CC-59CA-431E-8ACF-F5E3AF2847ED}"/>
                </a:ext>
              </a:extLst>
            </p:cNvPr>
            <p:cNvCxnSpPr>
              <a:cxnSpLocks/>
            </p:cNvCxnSpPr>
            <p:nvPr/>
          </p:nvCxnSpPr>
          <p:spPr>
            <a:xfrm>
              <a:off x="6529933" y="5530338"/>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8" name="Rett linje 154">
              <a:extLst>
                <a:ext uri="{FF2B5EF4-FFF2-40B4-BE49-F238E27FC236}">
                  <a16:creationId xmlns:a16="http://schemas.microsoft.com/office/drawing/2014/main" id="{0E11B8F0-613C-40C8-BD1E-1A8F718D3CA9}"/>
                </a:ext>
              </a:extLst>
            </p:cNvPr>
            <p:cNvCxnSpPr>
              <a:cxnSpLocks/>
            </p:cNvCxnSpPr>
            <p:nvPr/>
          </p:nvCxnSpPr>
          <p:spPr>
            <a:xfrm>
              <a:off x="6550153" y="5241148"/>
              <a:ext cx="44805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0" name="Rett linje 138">
              <a:extLst>
                <a:ext uri="{FF2B5EF4-FFF2-40B4-BE49-F238E27FC236}">
                  <a16:creationId xmlns:a16="http://schemas.microsoft.com/office/drawing/2014/main" id="{EF0ED320-1C38-4345-806D-CBD38EEC2DE1}"/>
                </a:ext>
              </a:extLst>
            </p:cNvPr>
            <p:cNvCxnSpPr>
              <a:cxnSpLocks/>
            </p:cNvCxnSpPr>
            <p:nvPr/>
          </p:nvCxnSpPr>
          <p:spPr>
            <a:xfrm>
              <a:off x="8471128" y="3883962"/>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1" name="Rett linje 138">
              <a:extLst>
                <a:ext uri="{FF2B5EF4-FFF2-40B4-BE49-F238E27FC236}">
                  <a16:creationId xmlns:a16="http://schemas.microsoft.com/office/drawing/2014/main" id="{999FCB7B-7BB1-4B5F-8DE4-822C80E249D6}"/>
                </a:ext>
              </a:extLst>
            </p:cNvPr>
            <p:cNvCxnSpPr>
              <a:cxnSpLocks/>
            </p:cNvCxnSpPr>
            <p:nvPr/>
          </p:nvCxnSpPr>
          <p:spPr>
            <a:xfrm>
              <a:off x="8476383" y="3931260"/>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3" name="Rett linje 138">
              <a:extLst>
                <a:ext uri="{FF2B5EF4-FFF2-40B4-BE49-F238E27FC236}">
                  <a16:creationId xmlns:a16="http://schemas.microsoft.com/office/drawing/2014/main" id="{61D11349-D54B-4C37-AB9F-05D1DB8C0BCA}"/>
                </a:ext>
              </a:extLst>
            </p:cNvPr>
            <p:cNvCxnSpPr>
              <a:cxnSpLocks/>
            </p:cNvCxnSpPr>
            <p:nvPr/>
          </p:nvCxnSpPr>
          <p:spPr>
            <a:xfrm>
              <a:off x="8471132" y="3968046"/>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grpSp>
      <p:sp>
        <p:nvSpPr>
          <p:cNvPr id="147" name="TekstSylinder 48">
            <a:extLst>
              <a:ext uri="{FF2B5EF4-FFF2-40B4-BE49-F238E27FC236}">
                <a16:creationId xmlns:a16="http://schemas.microsoft.com/office/drawing/2014/main" id="{A2D15537-2CB7-48C4-B807-55EFD060F59D}"/>
              </a:ext>
            </a:extLst>
          </p:cNvPr>
          <p:cNvSpPr txBox="1"/>
          <p:nvPr/>
        </p:nvSpPr>
        <p:spPr>
          <a:xfrm>
            <a:off x="5263612" y="2041959"/>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Standard Dashbord</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55" name="Graphic 154" descr="Arrow: Rotate right with solid fill">
            <a:extLst>
              <a:ext uri="{FF2B5EF4-FFF2-40B4-BE49-F238E27FC236}">
                <a16:creationId xmlns:a16="http://schemas.microsoft.com/office/drawing/2014/main" id="{4469B4E0-1236-4B4F-99E2-12635B3019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49973" y="3915328"/>
            <a:ext cx="387309" cy="387309"/>
          </a:xfrm>
          <a:prstGeom prst="rect">
            <a:avLst/>
          </a:prstGeom>
        </p:spPr>
      </p:pic>
      <p:pic>
        <p:nvPicPr>
          <p:cNvPr id="157" name="Graphic 156" descr="Back with solid fill">
            <a:extLst>
              <a:ext uri="{FF2B5EF4-FFF2-40B4-BE49-F238E27FC236}">
                <a16:creationId xmlns:a16="http://schemas.microsoft.com/office/drawing/2014/main" id="{ADEEA7A0-C091-442B-A91C-2EE8E8555DE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461175" flipH="1" flipV="1">
            <a:off x="4761675" y="2992157"/>
            <a:ext cx="533477" cy="533477"/>
          </a:xfrm>
          <a:prstGeom prst="rect">
            <a:avLst/>
          </a:prstGeom>
        </p:spPr>
      </p:pic>
      <p:pic>
        <p:nvPicPr>
          <p:cNvPr id="159" name="Graphic 158" descr="Arrow: Straight with solid fill">
            <a:extLst>
              <a:ext uri="{FF2B5EF4-FFF2-40B4-BE49-F238E27FC236}">
                <a16:creationId xmlns:a16="http://schemas.microsoft.com/office/drawing/2014/main" id="{933833F1-F49C-461C-AA85-308997756E0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800000">
            <a:off x="6210428" y="4670213"/>
            <a:ext cx="586706" cy="586706"/>
          </a:xfrm>
          <a:prstGeom prst="rect">
            <a:avLst/>
          </a:prstGeom>
        </p:spPr>
      </p:pic>
      <p:pic>
        <p:nvPicPr>
          <p:cNvPr id="161" name="Graphic 160" descr="Arrow: Rotate right with solid fill">
            <a:extLst>
              <a:ext uri="{FF2B5EF4-FFF2-40B4-BE49-F238E27FC236}">
                <a16:creationId xmlns:a16="http://schemas.microsoft.com/office/drawing/2014/main" id="{CA5A745D-2AB8-4492-866F-F39A3BF786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93292" y="3158649"/>
            <a:ext cx="387309" cy="387309"/>
          </a:xfrm>
          <a:prstGeom prst="rect">
            <a:avLst/>
          </a:prstGeom>
        </p:spPr>
      </p:pic>
      <p:grpSp>
        <p:nvGrpSpPr>
          <p:cNvPr id="32" name="Group 31">
            <a:extLst>
              <a:ext uri="{FF2B5EF4-FFF2-40B4-BE49-F238E27FC236}">
                <a16:creationId xmlns:a16="http://schemas.microsoft.com/office/drawing/2014/main" id="{12AC88D7-3A51-459F-81D6-BC4622AEC2E5}"/>
              </a:ext>
            </a:extLst>
          </p:cNvPr>
          <p:cNvGrpSpPr>
            <a:grpSpLocks noChangeAspect="1"/>
          </p:cNvGrpSpPr>
          <p:nvPr/>
        </p:nvGrpSpPr>
        <p:grpSpPr>
          <a:xfrm>
            <a:off x="6875375" y="3425313"/>
            <a:ext cx="1577044" cy="2439973"/>
            <a:chOff x="9349477" y="3218914"/>
            <a:chExt cx="2579360" cy="3990739"/>
          </a:xfrm>
        </p:grpSpPr>
        <p:grpSp>
          <p:nvGrpSpPr>
            <p:cNvPr id="42" name="Group 41">
              <a:extLst>
                <a:ext uri="{FF2B5EF4-FFF2-40B4-BE49-F238E27FC236}">
                  <a16:creationId xmlns:a16="http://schemas.microsoft.com/office/drawing/2014/main" id="{26AE45F9-7B5B-44EF-B7E2-B62AF4813193}"/>
                </a:ext>
              </a:extLst>
            </p:cNvPr>
            <p:cNvGrpSpPr>
              <a:grpSpLocks noChangeAspect="1"/>
            </p:cNvGrpSpPr>
            <p:nvPr/>
          </p:nvGrpSpPr>
          <p:grpSpPr>
            <a:xfrm>
              <a:off x="9349477" y="3218914"/>
              <a:ext cx="2579360" cy="3990739"/>
              <a:chOff x="9808412" y="1717767"/>
              <a:chExt cx="1484289" cy="2296458"/>
            </a:xfrm>
          </p:grpSpPr>
          <p:grpSp>
            <p:nvGrpSpPr>
              <p:cNvPr id="61" name="Group 60">
                <a:extLst>
                  <a:ext uri="{FF2B5EF4-FFF2-40B4-BE49-F238E27FC236}">
                    <a16:creationId xmlns:a16="http://schemas.microsoft.com/office/drawing/2014/main" id="{8B041612-0A9C-4862-AEA9-F7DF3ED94FA3}"/>
                  </a:ext>
                </a:extLst>
              </p:cNvPr>
              <p:cNvGrpSpPr>
                <a:grpSpLocks noChangeAspect="1"/>
              </p:cNvGrpSpPr>
              <p:nvPr/>
            </p:nvGrpSpPr>
            <p:grpSpPr>
              <a:xfrm>
                <a:off x="9808412" y="1717767"/>
                <a:ext cx="1484289" cy="2296458"/>
                <a:chOff x="7814577" y="1898037"/>
                <a:chExt cx="1983241" cy="3068421"/>
              </a:xfrm>
            </p:grpSpPr>
            <p:sp>
              <p:nvSpPr>
                <p:cNvPr id="33" name="Rektangel 58">
                  <a:extLst>
                    <a:ext uri="{FF2B5EF4-FFF2-40B4-BE49-F238E27FC236}">
                      <a16:creationId xmlns:a16="http://schemas.microsoft.com/office/drawing/2014/main" id="{233A1DBD-F1C6-4090-814B-47D0B1ACC315}"/>
                    </a:ext>
                  </a:extLst>
                </p:cNvPr>
                <p:cNvSpPr>
                  <a:spLocks noChangeAspect="1"/>
                </p:cNvSpPr>
                <p:nvPr/>
              </p:nvSpPr>
              <p:spPr>
                <a:xfrm>
                  <a:off x="7814577" y="1898037"/>
                  <a:ext cx="1983241" cy="3068421"/>
                </a:xfrm>
                <a:prstGeom prst="rect">
                  <a:avLst/>
                </a:prstGeom>
                <a:ln w="38100">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5" name="Rett linje 87">
                  <a:extLst>
                    <a:ext uri="{FF2B5EF4-FFF2-40B4-BE49-F238E27FC236}">
                      <a16:creationId xmlns:a16="http://schemas.microsoft.com/office/drawing/2014/main" id="{0896EED7-1BE8-4D5A-A48E-953C028D6303}"/>
                    </a:ext>
                  </a:extLst>
                </p:cNvPr>
                <p:cNvCxnSpPr>
                  <a:cxnSpLocks/>
                </p:cNvCxnSpPr>
                <p:nvPr/>
              </p:nvCxnSpPr>
              <p:spPr>
                <a:xfrm>
                  <a:off x="8020989" y="3327956"/>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37" name="Rektangel 89">
                  <a:extLst>
                    <a:ext uri="{FF2B5EF4-FFF2-40B4-BE49-F238E27FC236}">
                      <a16:creationId xmlns:a16="http://schemas.microsoft.com/office/drawing/2014/main" id="{6DDC4C98-D5C8-460C-B731-80BFAC6BFED3}"/>
                    </a:ext>
                  </a:extLst>
                </p:cNvPr>
                <p:cNvSpPr/>
                <p:nvPr/>
              </p:nvSpPr>
              <p:spPr>
                <a:xfrm>
                  <a:off x="8046154" y="4093279"/>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8" name="Rett linje 90">
                  <a:extLst>
                    <a:ext uri="{FF2B5EF4-FFF2-40B4-BE49-F238E27FC236}">
                      <a16:creationId xmlns:a16="http://schemas.microsoft.com/office/drawing/2014/main" id="{8E24C398-4F65-4160-9C28-151041CB977F}"/>
                    </a:ext>
                  </a:extLst>
                </p:cNvPr>
                <p:cNvCxnSpPr>
                  <a:cxnSpLocks/>
                </p:cNvCxnSpPr>
                <p:nvPr/>
              </p:nvCxnSpPr>
              <p:spPr>
                <a:xfrm>
                  <a:off x="8358213" y="3574440"/>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39" name="Rett linje 191">
                  <a:extLst>
                    <a:ext uri="{FF2B5EF4-FFF2-40B4-BE49-F238E27FC236}">
                      <a16:creationId xmlns:a16="http://schemas.microsoft.com/office/drawing/2014/main" id="{DEDCB8F5-5E5C-42FC-9F34-795481DEE9A5}"/>
                    </a:ext>
                  </a:extLst>
                </p:cNvPr>
                <p:cNvCxnSpPr>
                  <a:cxnSpLocks/>
                </p:cNvCxnSpPr>
                <p:nvPr/>
              </p:nvCxnSpPr>
              <p:spPr>
                <a:xfrm>
                  <a:off x="8020989" y="3108881"/>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0" name="Rett linje 192">
                  <a:extLst>
                    <a:ext uri="{FF2B5EF4-FFF2-40B4-BE49-F238E27FC236}">
                      <a16:creationId xmlns:a16="http://schemas.microsoft.com/office/drawing/2014/main" id="{5981D697-6FA6-403D-BA27-2BFBF30E96A8}"/>
                    </a:ext>
                  </a:extLst>
                </p:cNvPr>
                <p:cNvCxnSpPr>
                  <a:cxnSpLocks/>
                </p:cNvCxnSpPr>
                <p:nvPr/>
              </p:nvCxnSpPr>
              <p:spPr>
                <a:xfrm>
                  <a:off x="8020989" y="2881973"/>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1" name="Rett linje 193">
                  <a:extLst>
                    <a:ext uri="{FF2B5EF4-FFF2-40B4-BE49-F238E27FC236}">
                      <a16:creationId xmlns:a16="http://schemas.microsoft.com/office/drawing/2014/main" id="{BD3C79F1-DDDD-4851-92A0-630EF8246C34}"/>
                    </a:ext>
                  </a:extLst>
                </p:cNvPr>
                <p:cNvCxnSpPr>
                  <a:cxnSpLocks/>
                </p:cNvCxnSpPr>
                <p:nvPr/>
              </p:nvCxnSpPr>
              <p:spPr>
                <a:xfrm>
                  <a:off x="8020989" y="2642609"/>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3" name="Rett linje 197">
                  <a:extLst>
                    <a:ext uri="{FF2B5EF4-FFF2-40B4-BE49-F238E27FC236}">
                      <a16:creationId xmlns:a16="http://schemas.microsoft.com/office/drawing/2014/main" id="{B4B4F895-D792-47DD-97F9-3BB7F9AE843A}"/>
                    </a:ext>
                  </a:extLst>
                </p:cNvPr>
                <p:cNvCxnSpPr>
                  <a:cxnSpLocks/>
                </p:cNvCxnSpPr>
                <p:nvPr/>
              </p:nvCxnSpPr>
              <p:spPr>
                <a:xfrm>
                  <a:off x="8364914" y="4184345"/>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6" name="Rett linje 197">
                  <a:extLst>
                    <a:ext uri="{FF2B5EF4-FFF2-40B4-BE49-F238E27FC236}">
                      <a16:creationId xmlns:a16="http://schemas.microsoft.com/office/drawing/2014/main" id="{B780A75F-69F8-4FF1-99DF-3A131CA5F3E9}"/>
                    </a:ext>
                  </a:extLst>
                </p:cNvPr>
                <p:cNvCxnSpPr>
                  <a:cxnSpLocks/>
                </p:cNvCxnSpPr>
                <p:nvPr/>
              </p:nvCxnSpPr>
              <p:spPr>
                <a:xfrm>
                  <a:off x="8001205"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8" name="Rett linje 197">
                  <a:extLst>
                    <a:ext uri="{FF2B5EF4-FFF2-40B4-BE49-F238E27FC236}">
                      <a16:creationId xmlns:a16="http://schemas.microsoft.com/office/drawing/2014/main" id="{126A477E-906D-4AB9-8EAC-6630EF056A20}"/>
                    </a:ext>
                  </a:extLst>
                </p:cNvPr>
                <p:cNvCxnSpPr>
                  <a:cxnSpLocks/>
                </p:cNvCxnSpPr>
                <p:nvPr/>
              </p:nvCxnSpPr>
              <p:spPr>
                <a:xfrm>
                  <a:off x="8972269"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A5514ADF-B3E1-4CBB-AD3E-A4174164CBDC}"/>
                    </a:ext>
                  </a:extLst>
                </p:cNvPr>
                <p:cNvSpPr/>
                <p:nvPr/>
              </p:nvSpPr>
              <p:spPr>
                <a:xfrm>
                  <a:off x="8001205" y="4457319"/>
                  <a:ext cx="506312" cy="456003"/>
                </a:xfrm>
                <a:custGeom>
                  <a:avLst/>
                  <a:gdLst>
                    <a:gd name="connsiteX0" fmla="*/ 0 w 486743"/>
                    <a:gd name="connsiteY0" fmla="*/ 74194 h 486409"/>
                    <a:gd name="connsiteX1" fmla="*/ 52551 w 486743"/>
                    <a:gd name="connsiteY1" fmla="*/ 84704 h 486409"/>
                    <a:gd name="connsiteX2" fmla="*/ 94593 w 486743"/>
                    <a:gd name="connsiteY2" fmla="*/ 105725 h 486409"/>
                    <a:gd name="connsiteX3" fmla="*/ 126124 w 486743"/>
                    <a:gd name="connsiteY3" fmla="*/ 116235 h 486409"/>
                    <a:gd name="connsiteX4" fmla="*/ 168165 w 486743"/>
                    <a:gd name="connsiteY4" fmla="*/ 105725 h 486409"/>
                    <a:gd name="connsiteX5" fmla="*/ 178676 w 486743"/>
                    <a:gd name="connsiteY5" fmla="*/ 74194 h 486409"/>
                    <a:gd name="connsiteX6" fmla="*/ 210207 w 486743"/>
                    <a:gd name="connsiteY6" fmla="*/ 32152 h 486409"/>
                    <a:gd name="connsiteX7" fmla="*/ 220717 w 486743"/>
                    <a:gd name="connsiteY7" fmla="*/ 621 h 486409"/>
                    <a:gd name="connsiteX8" fmla="*/ 220717 w 486743"/>
                    <a:gd name="connsiteY8" fmla="*/ 74194 h 486409"/>
                    <a:gd name="connsiteX9" fmla="*/ 210207 w 486743"/>
                    <a:gd name="connsiteY9" fmla="*/ 147766 h 486409"/>
                    <a:gd name="connsiteX10" fmla="*/ 189186 w 486743"/>
                    <a:gd name="connsiteY10" fmla="*/ 210828 h 486409"/>
                    <a:gd name="connsiteX11" fmla="*/ 178676 w 486743"/>
                    <a:gd name="connsiteY11" fmla="*/ 263380 h 486409"/>
                    <a:gd name="connsiteX12" fmla="*/ 168165 w 486743"/>
                    <a:gd name="connsiteY12" fmla="*/ 294911 h 486409"/>
                    <a:gd name="connsiteX13" fmla="*/ 147144 w 486743"/>
                    <a:gd name="connsiteY13" fmla="*/ 378994 h 486409"/>
                    <a:gd name="connsiteX14" fmla="*/ 136634 w 486743"/>
                    <a:gd name="connsiteY14" fmla="*/ 452566 h 486409"/>
                    <a:gd name="connsiteX15" fmla="*/ 126124 w 486743"/>
                    <a:gd name="connsiteY15" fmla="*/ 484097 h 486409"/>
                    <a:gd name="connsiteX16" fmla="*/ 136634 w 486743"/>
                    <a:gd name="connsiteY16" fmla="*/ 305421 h 486409"/>
                    <a:gd name="connsiteX17" fmla="*/ 115613 w 486743"/>
                    <a:gd name="connsiteY17" fmla="*/ 242359 h 486409"/>
                    <a:gd name="connsiteX18" fmla="*/ 63062 w 486743"/>
                    <a:gd name="connsiteY18" fmla="*/ 263380 h 486409"/>
                    <a:gd name="connsiteX19" fmla="*/ 31531 w 486743"/>
                    <a:gd name="connsiteY19" fmla="*/ 273890 h 486409"/>
                    <a:gd name="connsiteX20" fmla="*/ 63062 w 486743"/>
                    <a:gd name="connsiteY20" fmla="*/ 242359 h 486409"/>
                    <a:gd name="connsiteX21" fmla="*/ 126124 w 486743"/>
                    <a:gd name="connsiteY21" fmla="*/ 221339 h 486409"/>
                    <a:gd name="connsiteX22" fmla="*/ 157655 w 486743"/>
                    <a:gd name="connsiteY22" fmla="*/ 210828 h 486409"/>
                    <a:gd name="connsiteX23" fmla="*/ 220717 w 486743"/>
                    <a:gd name="connsiteY23" fmla="*/ 179297 h 486409"/>
                    <a:gd name="connsiteX24" fmla="*/ 262758 w 486743"/>
                    <a:gd name="connsiteY24" fmla="*/ 158277 h 486409"/>
                    <a:gd name="connsiteX25" fmla="*/ 325820 w 486743"/>
                    <a:gd name="connsiteY25" fmla="*/ 137256 h 486409"/>
                    <a:gd name="connsiteX26" fmla="*/ 294289 w 486743"/>
                    <a:gd name="connsiteY26" fmla="*/ 200318 h 486409"/>
                    <a:gd name="connsiteX27" fmla="*/ 304800 w 486743"/>
                    <a:gd name="connsiteY27" fmla="*/ 263380 h 486409"/>
                    <a:gd name="connsiteX28" fmla="*/ 325820 w 486743"/>
                    <a:gd name="connsiteY28" fmla="*/ 231849 h 486409"/>
                    <a:gd name="connsiteX29" fmla="*/ 336331 w 486743"/>
                    <a:gd name="connsiteY29" fmla="*/ 200318 h 486409"/>
                    <a:gd name="connsiteX30" fmla="*/ 367862 w 486743"/>
                    <a:gd name="connsiteY30" fmla="*/ 221339 h 486409"/>
                    <a:gd name="connsiteX31" fmla="*/ 388882 w 486743"/>
                    <a:gd name="connsiteY31" fmla="*/ 147766 h 486409"/>
                    <a:gd name="connsiteX32" fmla="*/ 420413 w 486743"/>
                    <a:gd name="connsiteY32" fmla="*/ 200318 h 486409"/>
                    <a:gd name="connsiteX33" fmla="*/ 430924 w 486743"/>
                    <a:gd name="connsiteY33" fmla="*/ 231849 h 486409"/>
                    <a:gd name="connsiteX34" fmla="*/ 451944 w 486743"/>
                    <a:gd name="connsiteY34" fmla="*/ 200318 h 486409"/>
                    <a:gd name="connsiteX35" fmla="*/ 462455 w 486743"/>
                    <a:gd name="connsiteY35" fmla="*/ 158277 h 486409"/>
                    <a:gd name="connsiteX36" fmla="*/ 472965 w 486743"/>
                    <a:gd name="connsiteY36" fmla="*/ 126745 h 486409"/>
                    <a:gd name="connsiteX37" fmla="*/ 483476 w 486743"/>
                    <a:gd name="connsiteY37" fmla="*/ 273890 h 48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6743" h="486409">
                      <a:moveTo>
                        <a:pt x="0" y="74194"/>
                      </a:moveTo>
                      <a:cubicBezTo>
                        <a:pt x="17517" y="77697"/>
                        <a:pt x="35604" y="79055"/>
                        <a:pt x="52551" y="84704"/>
                      </a:cubicBezTo>
                      <a:cubicBezTo>
                        <a:pt x="67415" y="89659"/>
                        <a:pt x="80192" y="99553"/>
                        <a:pt x="94593" y="105725"/>
                      </a:cubicBezTo>
                      <a:cubicBezTo>
                        <a:pt x="104776" y="110089"/>
                        <a:pt x="115614" y="112732"/>
                        <a:pt x="126124" y="116235"/>
                      </a:cubicBezTo>
                      <a:cubicBezTo>
                        <a:pt x="140138" y="112732"/>
                        <a:pt x="156885" y="114749"/>
                        <a:pt x="168165" y="105725"/>
                      </a:cubicBezTo>
                      <a:cubicBezTo>
                        <a:pt x="176816" y="98804"/>
                        <a:pt x="173179" y="83813"/>
                        <a:pt x="178676" y="74194"/>
                      </a:cubicBezTo>
                      <a:cubicBezTo>
                        <a:pt x="187367" y="58985"/>
                        <a:pt x="199697" y="46166"/>
                        <a:pt x="210207" y="32152"/>
                      </a:cubicBezTo>
                      <a:cubicBezTo>
                        <a:pt x="213710" y="21642"/>
                        <a:pt x="210808" y="-4334"/>
                        <a:pt x="220717" y="621"/>
                      </a:cubicBezTo>
                      <a:cubicBezTo>
                        <a:pt x="247111" y="13819"/>
                        <a:pt x="225673" y="59324"/>
                        <a:pt x="220717" y="74194"/>
                      </a:cubicBezTo>
                      <a:cubicBezTo>
                        <a:pt x="217214" y="98718"/>
                        <a:pt x="215777" y="123627"/>
                        <a:pt x="210207" y="147766"/>
                      </a:cubicBezTo>
                      <a:cubicBezTo>
                        <a:pt x="205225" y="169356"/>
                        <a:pt x="193531" y="189100"/>
                        <a:pt x="189186" y="210828"/>
                      </a:cubicBezTo>
                      <a:cubicBezTo>
                        <a:pt x="185683" y="228345"/>
                        <a:pt x="183009" y="246049"/>
                        <a:pt x="178676" y="263380"/>
                      </a:cubicBezTo>
                      <a:cubicBezTo>
                        <a:pt x="175989" y="274128"/>
                        <a:pt x="170852" y="284163"/>
                        <a:pt x="168165" y="294911"/>
                      </a:cubicBezTo>
                      <a:lnTo>
                        <a:pt x="147144" y="378994"/>
                      </a:lnTo>
                      <a:cubicBezTo>
                        <a:pt x="143641" y="403518"/>
                        <a:pt x="141492" y="428274"/>
                        <a:pt x="136634" y="452566"/>
                      </a:cubicBezTo>
                      <a:cubicBezTo>
                        <a:pt x="134461" y="463430"/>
                        <a:pt x="126124" y="495176"/>
                        <a:pt x="126124" y="484097"/>
                      </a:cubicBezTo>
                      <a:cubicBezTo>
                        <a:pt x="126124" y="424435"/>
                        <a:pt x="133131" y="364980"/>
                        <a:pt x="136634" y="305421"/>
                      </a:cubicBezTo>
                      <a:cubicBezTo>
                        <a:pt x="129627" y="284400"/>
                        <a:pt x="134851" y="253352"/>
                        <a:pt x="115613" y="242359"/>
                      </a:cubicBezTo>
                      <a:cubicBezTo>
                        <a:pt x="99232" y="232999"/>
                        <a:pt x="80727" y="256755"/>
                        <a:pt x="63062" y="263380"/>
                      </a:cubicBezTo>
                      <a:cubicBezTo>
                        <a:pt x="52689" y="267270"/>
                        <a:pt x="42041" y="270387"/>
                        <a:pt x="31531" y="273890"/>
                      </a:cubicBezTo>
                      <a:cubicBezTo>
                        <a:pt x="42041" y="263380"/>
                        <a:pt x="50069" y="249577"/>
                        <a:pt x="63062" y="242359"/>
                      </a:cubicBezTo>
                      <a:cubicBezTo>
                        <a:pt x="82431" y="231598"/>
                        <a:pt x="105103" y="228346"/>
                        <a:pt x="126124" y="221339"/>
                      </a:cubicBezTo>
                      <a:cubicBezTo>
                        <a:pt x="136634" y="217836"/>
                        <a:pt x="148437" y="216973"/>
                        <a:pt x="157655" y="210828"/>
                      </a:cubicBezTo>
                      <a:cubicBezTo>
                        <a:pt x="218248" y="170434"/>
                        <a:pt x="159799" y="205405"/>
                        <a:pt x="220717" y="179297"/>
                      </a:cubicBezTo>
                      <a:cubicBezTo>
                        <a:pt x="235118" y="173125"/>
                        <a:pt x="248211" y="164096"/>
                        <a:pt x="262758" y="158277"/>
                      </a:cubicBezTo>
                      <a:cubicBezTo>
                        <a:pt x="283331" y="150048"/>
                        <a:pt x="325820" y="137256"/>
                        <a:pt x="325820" y="137256"/>
                      </a:cubicBezTo>
                      <a:cubicBezTo>
                        <a:pt x="315193" y="153196"/>
                        <a:pt x="294289" y="178563"/>
                        <a:pt x="294289" y="200318"/>
                      </a:cubicBezTo>
                      <a:cubicBezTo>
                        <a:pt x="294289" y="221629"/>
                        <a:pt x="301296" y="242359"/>
                        <a:pt x="304800" y="263380"/>
                      </a:cubicBezTo>
                      <a:cubicBezTo>
                        <a:pt x="311807" y="252870"/>
                        <a:pt x="320171" y="243147"/>
                        <a:pt x="325820" y="231849"/>
                      </a:cubicBezTo>
                      <a:cubicBezTo>
                        <a:pt x="330775" y="221940"/>
                        <a:pt x="325583" y="203005"/>
                        <a:pt x="336331" y="200318"/>
                      </a:cubicBezTo>
                      <a:cubicBezTo>
                        <a:pt x="348586" y="197254"/>
                        <a:pt x="357352" y="214332"/>
                        <a:pt x="367862" y="221339"/>
                      </a:cubicBezTo>
                      <a:cubicBezTo>
                        <a:pt x="397029" y="308842"/>
                        <a:pt x="353362" y="192167"/>
                        <a:pt x="388882" y="147766"/>
                      </a:cubicBezTo>
                      <a:cubicBezTo>
                        <a:pt x="401643" y="131814"/>
                        <a:pt x="411277" y="182046"/>
                        <a:pt x="420413" y="200318"/>
                      </a:cubicBezTo>
                      <a:cubicBezTo>
                        <a:pt x="425368" y="210227"/>
                        <a:pt x="427420" y="221339"/>
                        <a:pt x="430924" y="231849"/>
                      </a:cubicBezTo>
                      <a:cubicBezTo>
                        <a:pt x="437931" y="221339"/>
                        <a:pt x="446968" y="211928"/>
                        <a:pt x="451944" y="200318"/>
                      </a:cubicBezTo>
                      <a:cubicBezTo>
                        <a:pt x="457634" y="187041"/>
                        <a:pt x="458487" y="172166"/>
                        <a:pt x="462455" y="158277"/>
                      </a:cubicBezTo>
                      <a:cubicBezTo>
                        <a:pt x="465499" y="147624"/>
                        <a:pt x="469462" y="137256"/>
                        <a:pt x="472965" y="126745"/>
                      </a:cubicBezTo>
                      <a:cubicBezTo>
                        <a:pt x="495663" y="194837"/>
                        <a:pt x="483476" y="147198"/>
                        <a:pt x="483476" y="273890"/>
                      </a:cubicBezTo>
                    </a:path>
                  </a:pathLst>
                </a:custGeom>
                <a:noFill/>
                <a:ln w="1905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4" name="Grafikk 11" descr="Sjekkboks avmerket med heldekkende fyll">
                  <a:extLst>
                    <a:ext uri="{FF2B5EF4-FFF2-40B4-BE49-F238E27FC236}">
                      <a16:creationId xmlns:a16="http://schemas.microsoft.com/office/drawing/2014/main" id="{41F242B9-8544-4A1C-98B5-7126FE1D18B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947373" y="3406942"/>
                  <a:ext cx="364292" cy="364292"/>
                </a:xfrm>
                <a:prstGeom prst="rect">
                  <a:avLst/>
                </a:prstGeom>
              </p:spPr>
            </p:pic>
            <p:sp>
              <p:nvSpPr>
                <p:cNvPr id="44" name="Ellipse 201">
                  <a:extLst>
                    <a:ext uri="{FF2B5EF4-FFF2-40B4-BE49-F238E27FC236}">
                      <a16:creationId xmlns:a16="http://schemas.microsoft.com/office/drawing/2014/main" id="{7F15BC34-AEEB-4151-909F-ECAA6A5C51F6}"/>
                    </a:ext>
                  </a:extLst>
                </p:cNvPr>
                <p:cNvSpPr>
                  <a:spLocks noChangeAspect="1"/>
                </p:cNvSpPr>
                <p:nvPr/>
              </p:nvSpPr>
              <p:spPr>
                <a:xfrm>
                  <a:off x="7923315" y="1963280"/>
                  <a:ext cx="547182" cy="545511"/>
                </a:xfrm>
                <a:prstGeom prst="ellipse">
                  <a:avLst/>
                </a:prstGeom>
                <a:ln w="28575">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cxnSp>
            <p:nvCxnSpPr>
              <p:cNvPr id="134" name="Rett linje 90">
                <a:extLst>
                  <a:ext uri="{FF2B5EF4-FFF2-40B4-BE49-F238E27FC236}">
                    <a16:creationId xmlns:a16="http://schemas.microsoft.com/office/drawing/2014/main" id="{ACC227CB-1293-4081-A7F1-CE3BB49F5BC5}"/>
                  </a:ext>
                </a:extLst>
              </p:cNvPr>
              <p:cNvCxnSpPr>
                <a:cxnSpLocks/>
              </p:cNvCxnSpPr>
              <p:nvPr/>
            </p:nvCxnSpPr>
            <p:spPr>
              <a:xfrm>
                <a:off x="9992334" y="3196109"/>
                <a:ext cx="1138419"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grpSp>
        <p:pic>
          <p:nvPicPr>
            <p:cNvPr id="143" name="Grafikk 14" descr="Dollar med heldekkende fyll">
              <a:extLst>
                <a:ext uri="{FF2B5EF4-FFF2-40B4-BE49-F238E27FC236}">
                  <a16:creationId xmlns:a16="http://schemas.microsoft.com/office/drawing/2014/main" id="{A09AB635-D612-4640-81C1-081CC8875B5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566266" y="3404352"/>
              <a:ext cx="548552" cy="551119"/>
            </a:xfrm>
            <a:prstGeom prst="rect">
              <a:avLst/>
            </a:prstGeom>
          </p:spPr>
        </p:pic>
      </p:grpSp>
      <p:sp>
        <p:nvSpPr>
          <p:cNvPr id="163" name="TekstSylinder 48">
            <a:extLst>
              <a:ext uri="{FF2B5EF4-FFF2-40B4-BE49-F238E27FC236}">
                <a16:creationId xmlns:a16="http://schemas.microsoft.com/office/drawing/2014/main" id="{4BE48DEE-0D91-4BBC-BD73-81B61F45961F}"/>
              </a:ext>
            </a:extLst>
          </p:cNvPr>
          <p:cNvSpPr txBox="1"/>
          <p:nvPr/>
        </p:nvSpPr>
        <p:spPr>
          <a:xfrm>
            <a:off x="6886317" y="1863777"/>
            <a:ext cx="18100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Customized</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Dashbord</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66" name="Graphic 156" descr="Back with solid fill">
            <a:extLst>
              <a:ext uri="{FF2B5EF4-FFF2-40B4-BE49-F238E27FC236}">
                <a16:creationId xmlns:a16="http://schemas.microsoft.com/office/drawing/2014/main" id="{2D929B10-83AD-4244-B10E-42E9AEE226B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8207742" flipH="1">
            <a:off x="7063930" y="2468676"/>
            <a:ext cx="533477" cy="533477"/>
          </a:xfrm>
          <a:prstGeom prst="rect">
            <a:avLst/>
          </a:prstGeom>
        </p:spPr>
      </p:pic>
      <p:grpSp>
        <p:nvGrpSpPr>
          <p:cNvPr id="58" name="Gruppe 57">
            <a:extLst>
              <a:ext uri="{FF2B5EF4-FFF2-40B4-BE49-F238E27FC236}">
                <a16:creationId xmlns:a16="http://schemas.microsoft.com/office/drawing/2014/main" id="{951CC35E-7AE5-4BCE-8615-82468C466638}"/>
              </a:ext>
            </a:extLst>
          </p:cNvPr>
          <p:cNvGrpSpPr/>
          <p:nvPr/>
        </p:nvGrpSpPr>
        <p:grpSpPr>
          <a:xfrm>
            <a:off x="7501674" y="2167920"/>
            <a:ext cx="501403" cy="477563"/>
            <a:chOff x="7501674" y="1756794"/>
            <a:chExt cx="689732" cy="656937"/>
          </a:xfrm>
        </p:grpSpPr>
        <p:sp>
          <p:nvSpPr>
            <p:cNvPr id="164" name="Ellipse 51">
              <a:extLst>
                <a:ext uri="{FF2B5EF4-FFF2-40B4-BE49-F238E27FC236}">
                  <a16:creationId xmlns:a16="http://schemas.microsoft.com/office/drawing/2014/main" id="{6A9A92AA-BF45-408F-A28E-98A33DB88A60}"/>
                </a:ext>
              </a:extLst>
            </p:cNvPr>
            <p:cNvSpPr/>
            <p:nvPr/>
          </p:nvSpPr>
          <p:spPr>
            <a:xfrm>
              <a:off x="7501674" y="1756794"/>
              <a:ext cx="689732" cy="656937"/>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6" name="Grafikk 55" descr="Puslespillbiter med heldekkende fyll">
              <a:extLst>
                <a:ext uri="{FF2B5EF4-FFF2-40B4-BE49-F238E27FC236}">
                  <a16:creationId xmlns:a16="http://schemas.microsoft.com/office/drawing/2014/main" id="{B3C71111-2F72-407E-88AB-D18B18577D44}"/>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588444" y="1792600"/>
              <a:ext cx="573429" cy="573429"/>
            </a:xfrm>
            <a:prstGeom prst="rect">
              <a:avLst/>
            </a:prstGeom>
          </p:spPr>
        </p:pic>
      </p:grpSp>
      <p:sp>
        <p:nvSpPr>
          <p:cNvPr id="169" name="Tittel 50">
            <a:extLst>
              <a:ext uri="{FF2B5EF4-FFF2-40B4-BE49-F238E27FC236}">
                <a16:creationId xmlns:a16="http://schemas.microsoft.com/office/drawing/2014/main" id="{EA10EB3C-BE17-4F7F-8192-4FD92B0E37AB}"/>
              </a:ext>
            </a:extLst>
          </p:cNvPr>
          <p:cNvSpPr>
            <a:spLocks noGrp="1"/>
          </p:cNvSpPr>
          <p:nvPr>
            <p:ph type="title"/>
          </p:nvPr>
        </p:nvSpPr>
        <p:spPr>
          <a:xfrm>
            <a:off x="960712" y="492297"/>
            <a:ext cx="10515600" cy="851941"/>
          </a:xfrm>
        </p:spPr>
        <p:txBody>
          <a:bodyPr>
            <a:normAutofit/>
          </a:bodyPr>
          <a:lstStyle/>
          <a:p>
            <a:pPr algn="ctr"/>
            <a:r>
              <a:rPr lang="nb-NO"/>
              <a:t>SuperOffice Sales</a:t>
            </a:r>
            <a:endParaRPr lang="en-US"/>
          </a:p>
        </p:txBody>
      </p:sp>
      <p:grpSp>
        <p:nvGrpSpPr>
          <p:cNvPr id="109" name="Gruppe 108">
            <a:extLst>
              <a:ext uri="{FF2B5EF4-FFF2-40B4-BE49-F238E27FC236}">
                <a16:creationId xmlns:a16="http://schemas.microsoft.com/office/drawing/2014/main" id="{75637664-4EF7-4B8B-BA8E-F49D6BEEF656}"/>
              </a:ext>
            </a:extLst>
          </p:cNvPr>
          <p:cNvGrpSpPr>
            <a:grpSpLocks noChangeAspect="1"/>
          </p:cNvGrpSpPr>
          <p:nvPr/>
        </p:nvGrpSpPr>
        <p:grpSpPr>
          <a:xfrm>
            <a:off x="9694033" y="1470518"/>
            <a:ext cx="2384590" cy="3312000"/>
            <a:chOff x="9562697" y="1765262"/>
            <a:chExt cx="2823935" cy="3922225"/>
          </a:xfrm>
        </p:grpSpPr>
        <p:grpSp>
          <p:nvGrpSpPr>
            <p:cNvPr id="170" name="Gruppe 169">
              <a:extLst>
                <a:ext uri="{FF2B5EF4-FFF2-40B4-BE49-F238E27FC236}">
                  <a16:creationId xmlns:a16="http://schemas.microsoft.com/office/drawing/2014/main" id="{A967C246-197A-4439-9F82-2A43EC8EE643}"/>
                </a:ext>
              </a:extLst>
            </p:cNvPr>
            <p:cNvGrpSpPr/>
            <p:nvPr/>
          </p:nvGrpSpPr>
          <p:grpSpPr>
            <a:xfrm>
              <a:off x="9562697" y="1765262"/>
              <a:ext cx="2823935" cy="3922225"/>
              <a:chOff x="9562697" y="1765262"/>
              <a:chExt cx="2823935" cy="3922225"/>
            </a:xfrm>
          </p:grpSpPr>
          <p:sp>
            <p:nvSpPr>
              <p:cNvPr id="171" name="Rektangel 58">
                <a:extLst>
                  <a:ext uri="{FF2B5EF4-FFF2-40B4-BE49-F238E27FC236}">
                    <a16:creationId xmlns:a16="http://schemas.microsoft.com/office/drawing/2014/main" id="{853BEE11-BE1C-4CA6-9127-BBE223060AC5}"/>
                  </a:ext>
                </a:extLst>
              </p:cNvPr>
              <p:cNvSpPr>
                <a:spLocks noChangeAspect="1"/>
              </p:cNvSpPr>
              <p:nvPr/>
            </p:nvSpPr>
            <p:spPr>
              <a:xfrm>
                <a:off x="9940564" y="2097943"/>
                <a:ext cx="2005266" cy="3589544"/>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72" name="Rektangel 54">
                <a:extLst>
                  <a:ext uri="{FF2B5EF4-FFF2-40B4-BE49-F238E27FC236}">
                    <a16:creationId xmlns:a16="http://schemas.microsoft.com/office/drawing/2014/main" id="{0C1E4D38-1EAD-496A-8AE4-598AECB648B8}"/>
                  </a:ext>
                </a:extLst>
              </p:cNvPr>
              <p:cNvSpPr>
                <a:spLocks noChangeAspect="1"/>
              </p:cNvSpPr>
              <p:nvPr/>
            </p:nvSpPr>
            <p:spPr>
              <a:xfrm>
                <a:off x="10022492" y="2200435"/>
                <a:ext cx="1841410"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SuperOffice App Store</a:t>
                </a:r>
                <a:endParaRPr kumimoji="0" lang="en-US" sz="10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
            <p:nvSpPr>
              <p:cNvPr id="182" name="TekstSylinder 48">
                <a:extLst>
                  <a:ext uri="{FF2B5EF4-FFF2-40B4-BE49-F238E27FC236}">
                    <a16:creationId xmlns:a16="http://schemas.microsoft.com/office/drawing/2014/main" id="{29310F15-F3A9-48CA-848C-543BCFF62C03}"/>
                  </a:ext>
                </a:extLst>
              </p:cNvPr>
              <p:cNvSpPr txBox="1"/>
              <p:nvPr/>
            </p:nvSpPr>
            <p:spPr>
              <a:xfrm>
                <a:off x="9562697" y="1765262"/>
                <a:ext cx="2823935" cy="3280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Relevant Apps for Sales</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pic>
          <p:nvPicPr>
            <p:cNvPr id="70" name="Bilde 69">
              <a:extLst>
                <a:ext uri="{FF2B5EF4-FFF2-40B4-BE49-F238E27FC236}">
                  <a16:creationId xmlns:a16="http://schemas.microsoft.com/office/drawing/2014/main" id="{BF1A51C8-0F4B-4F05-A70B-11054F75C884}"/>
                </a:ext>
              </a:extLst>
            </p:cNvPr>
            <p:cNvPicPr>
              <a:picLocks noChangeAspect="1"/>
            </p:cNvPicPr>
            <p:nvPr/>
          </p:nvPicPr>
          <p:blipFill>
            <a:blip r:embed="rId37">
              <a:duotone>
                <a:schemeClr val="accent1">
                  <a:shade val="45000"/>
                  <a:satMod val="135000"/>
                </a:schemeClr>
                <a:prstClr val="white"/>
              </a:duotone>
            </a:blip>
            <a:stretch>
              <a:fillRect/>
            </a:stretch>
          </p:blipFill>
          <p:spPr>
            <a:xfrm>
              <a:off x="10136587" y="2652831"/>
              <a:ext cx="740326" cy="858432"/>
            </a:xfrm>
            <a:prstGeom prst="rect">
              <a:avLst/>
            </a:prstGeom>
            <a:ln w="19050">
              <a:solidFill>
                <a:srgbClr val="005E58"/>
              </a:solidFill>
            </a:ln>
          </p:spPr>
        </p:pic>
        <p:pic>
          <p:nvPicPr>
            <p:cNvPr id="74" name="Bilde 73">
              <a:extLst>
                <a:ext uri="{FF2B5EF4-FFF2-40B4-BE49-F238E27FC236}">
                  <a16:creationId xmlns:a16="http://schemas.microsoft.com/office/drawing/2014/main" id="{AF568B6E-1627-4501-AB42-7EB724626229}"/>
                </a:ext>
              </a:extLst>
            </p:cNvPr>
            <p:cNvPicPr>
              <a:picLocks noChangeAspect="1"/>
            </p:cNvPicPr>
            <p:nvPr/>
          </p:nvPicPr>
          <p:blipFill>
            <a:blip r:embed="rId38">
              <a:duotone>
                <a:schemeClr val="accent1">
                  <a:shade val="45000"/>
                  <a:satMod val="135000"/>
                </a:schemeClr>
                <a:prstClr val="white"/>
              </a:duotone>
            </a:blip>
            <a:stretch>
              <a:fillRect/>
            </a:stretch>
          </p:blipFill>
          <p:spPr>
            <a:xfrm>
              <a:off x="11041208" y="2644783"/>
              <a:ext cx="740326" cy="844717"/>
            </a:xfrm>
            <a:prstGeom prst="rect">
              <a:avLst/>
            </a:prstGeom>
            <a:ln w="19050">
              <a:solidFill>
                <a:srgbClr val="005E58"/>
              </a:solidFill>
            </a:ln>
          </p:spPr>
        </p:pic>
        <p:pic>
          <p:nvPicPr>
            <p:cNvPr id="93" name="Bilde 92">
              <a:extLst>
                <a:ext uri="{FF2B5EF4-FFF2-40B4-BE49-F238E27FC236}">
                  <a16:creationId xmlns:a16="http://schemas.microsoft.com/office/drawing/2014/main" id="{E6637D72-EB9D-4F7C-ACFA-B23269AAB324}"/>
                </a:ext>
              </a:extLst>
            </p:cNvPr>
            <p:cNvPicPr>
              <a:picLocks noChangeAspect="1"/>
            </p:cNvPicPr>
            <p:nvPr/>
          </p:nvPicPr>
          <p:blipFill>
            <a:blip r:embed="rId39">
              <a:duotone>
                <a:schemeClr val="accent1">
                  <a:shade val="45000"/>
                  <a:satMod val="135000"/>
                </a:schemeClr>
                <a:prstClr val="white"/>
              </a:duotone>
            </a:blip>
            <a:stretch>
              <a:fillRect/>
            </a:stretch>
          </p:blipFill>
          <p:spPr>
            <a:xfrm>
              <a:off x="10123485" y="3616058"/>
              <a:ext cx="751352" cy="874977"/>
            </a:xfrm>
            <a:prstGeom prst="rect">
              <a:avLst/>
            </a:prstGeom>
            <a:ln w="19050">
              <a:solidFill>
                <a:srgbClr val="005E58"/>
              </a:solidFill>
            </a:ln>
          </p:spPr>
        </p:pic>
        <p:pic>
          <p:nvPicPr>
            <p:cNvPr id="98" name="Bilde 97">
              <a:extLst>
                <a:ext uri="{FF2B5EF4-FFF2-40B4-BE49-F238E27FC236}">
                  <a16:creationId xmlns:a16="http://schemas.microsoft.com/office/drawing/2014/main" id="{528F9190-3C9C-4286-84A8-A321B9A6EB8C}"/>
                </a:ext>
              </a:extLst>
            </p:cNvPr>
            <p:cNvPicPr>
              <a:picLocks noChangeAspect="1"/>
            </p:cNvPicPr>
            <p:nvPr/>
          </p:nvPicPr>
          <p:blipFill>
            <a:blip r:embed="rId40">
              <a:duotone>
                <a:schemeClr val="accent1">
                  <a:shade val="45000"/>
                  <a:satMod val="135000"/>
                </a:schemeClr>
                <a:prstClr val="white"/>
              </a:duotone>
            </a:blip>
            <a:stretch>
              <a:fillRect/>
            </a:stretch>
          </p:blipFill>
          <p:spPr>
            <a:xfrm>
              <a:off x="11053130" y="3605194"/>
              <a:ext cx="714406" cy="893524"/>
            </a:xfrm>
            <a:prstGeom prst="rect">
              <a:avLst/>
            </a:prstGeom>
            <a:ln w="19050">
              <a:solidFill>
                <a:srgbClr val="005E58"/>
              </a:solidFill>
            </a:ln>
          </p:spPr>
        </p:pic>
        <p:pic>
          <p:nvPicPr>
            <p:cNvPr id="101" name="Bilde 100">
              <a:extLst>
                <a:ext uri="{FF2B5EF4-FFF2-40B4-BE49-F238E27FC236}">
                  <a16:creationId xmlns:a16="http://schemas.microsoft.com/office/drawing/2014/main" id="{C04DB4B4-21CE-4E93-A776-A2FD250F2942}"/>
                </a:ext>
              </a:extLst>
            </p:cNvPr>
            <p:cNvPicPr>
              <a:picLocks noChangeAspect="1"/>
            </p:cNvPicPr>
            <p:nvPr/>
          </p:nvPicPr>
          <p:blipFill>
            <a:blip r:embed="rId41">
              <a:duotone>
                <a:schemeClr val="accent1">
                  <a:shade val="45000"/>
                  <a:satMod val="135000"/>
                </a:schemeClr>
                <a:prstClr val="white"/>
              </a:duotone>
            </a:blip>
            <a:stretch>
              <a:fillRect/>
            </a:stretch>
          </p:blipFill>
          <p:spPr>
            <a:xfrm>
              <a:off x="10123485" y="4645299"/>
              <a:ext cx="751352" cy="867860"/>
            </a:xfrm>
            <a:prstGeom prst="rect">
              <a:avLst/>
            </a:prstGeom>
            <a:ln w="19050">
              <a:solidFill>
                <a:srgbClr val="005E58"/>
              </a:solidFill>
            </a:ln>
          </p:spPr>
        </p:pic>
        <p:pic>
          <p:nvPicPr>
            <p:cNvPr id="107" name="Bilde 106">
              <a:extLst>
                <a:ext uri="{FF2B5EF4-FFF2-40B4-BE49-F238E27FC236}">
                  <a16:creationId xmlns:a16="http://schemas.microsoft.com/office/drawing/2014/main" id="{39025624-4E87-464C-95C6-48FEE132D727}"/>
                </a:ext>
              </a:extLst>
            </p:cNvPr>
            <p:cNvPicPr>
              <a:picLocks noChangeAspect="1"/>
            </p:cNvPicPr>
            <p:nvPr/>
          </p:nvPicPr>
          <p:blipFill>
            <a:blip r:embed="rId42">
              <a:duotone>
                <a:schemeClr val="accent1">
                  <a:shade val="45000"/>
                  <a:satMod val="135000"/>
                </a:schemeClr>
                <a:prstClr val="white"/>
              </a:duotone>
            </a:blip>
            <a:stretch>
              <a:fillRect/>
            </a:stretch>
          </p:blipFill>
          <p:spPr>
            <a:xfrm>
              <a:off x="11062410" y="4634830"/>
              <a:ext cx="695847" cy="888797"/>
            </a:xfrm>
            <a:prstGeom prst="rect">
              <a:avLst/>
            </a:prstGeom>
            <a:ln w="19050">
              <a:solidFill>
                <a:srgbClr val="005E58"/>
              </a:solidFill>
            </a:ln>
          </p:spPr>
        </p:pic>
      </p:grpSp>
      <p:pic>
        <p:nvPicPr>
          <p:cNvPr id="206" name="Graphic 279" descr="Back with solid fill">
            <a:extLst>
              <a:ext uri="{FF2B5EF4-FFF2-40B4-BE49-F238E27FC236}">
                <a16:creationId xmlns:a16="http://schemas.microsoft.com/office/drawing/2014/main" id="{266059F7-C1A0-4B51-9CFE-342F7260153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10604521" y="4854448"/>
            <a:ext cx="510470" cy="510470"/>
          </a:xfrm>
          <a:prstGeom prst="rect">
            <a:avLst/>
          </a:prstGeom>
        </p:spPr>
      </p:pic>
      <p:sp>
        <p:nvSpPr>
          <p:cNvPr id="207" name="TekstSylinder 48">
            <a:extLst>
              <a:ext uri="{FF2B5EF4-FFF2-40B4-BE49-F238E27FC236}">
                <a16:creationId xmlns:a16="http://schemas.microsoft.com/office/drawing/2014/main" id="{7BAD1BA8-E3F8-4EB5-9F28-F061E060408C}"/>
              </a:ext>
            </a:extLst>
          </p:cNvPr>
          <p:cNvSpPr txBox="1"/>
          <p:nvPr/>
        </p:nvSpPr>
        <p:spPr>
          <a:xfrm>
            <a:off x="9285784" y="5470507"/>
            <a:ext cx="290621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err="1">
                <a:ln>
                  <a:noFill/>
                </a:ln>
                <a:solidFill>
                  <a:srgbClr val="2B2929"/>
                </a:solidFill>
                <a:effectLst/>
                <a:uLnTx/>
                <a:uFillTx/>
                <a:latin typeface="Arial" panose="020B0604020202020204"/>
              </a:rPr>
              <a:t>Seamless</a:t>
            </a:r>
            <a:r>
              <a:rPr kumimoji="0" lang="nb-NO" sz="1050" b="0" i="0" u="none" strike="noStrike" kern="1200" cap="none" spc="0" normalizeH="0" baseline="0" noProof="0">
                <a:ln>
                  <a:noFill/>
                </a:ln>
                <a:solidFill>
                  <a:srgbClr val="2B2929"/>
                </a:solidFill>
                <a:effectLst/>
                <a:uLnTx/>
                <a:uFillTx/>
                <a:latin typeface="Arial" panose="020B0604020202020204"/>
              </a:rPr>
              <a:t> </a:t>
            </a:r>
            <a:r>
              <a:rPr kumimoji="0" lang="nb-NO" sz="1050" b="0" i="0" u="none" strike="noStrike" kern="1200" cap="none" spc="0" normalizeH="0" baseline="0" noProof="0" err="1">
                <a:ln>
                  <a:noFill/>
                </a:ln>
                <a:solidFill>
                  <a:srgbClr val="2B2929"/>
                </a:solidFill>
                <a:effectLst/>
                <a:uLnTx/>
                <a:uFillTx/>
                <a:latin typeface="Arial" panose="020B0604020202020204"/>
              </a:rPr>
              <a:t>connection</a:t>
            </a:r>
            <a:r>
              <a:rPr kumimoji="0" lang="nb-NO" sz="1050" b="0" i="0" u="none" strike="noStrike" kern="1200" cap="none" spc="0" normalizeH="0" baseline="0" noProof="0">
                <a:ln>
                  <a:noFill/>
                </a:ln>
                <a:solidFill>
                  <a:srgbClr val="2B2929"/>
                </a:solidFill>
                <a:effectLst/>
                <a:uLnTx/>
                <a:uFillTx/>
                <a:latin typeface="Arial" panose="020B0604020202020204"/>
              </a:rPr>
              <a:t> </a:t>
            </a:r>
            <a:r>
              <a:rPr kumimoji="0" lang="nb-NO" sz="1050" b="0" i="0" u="none" strike="noStrike" kern="1200" cap="none" spc="0" normalizeH="0" baseline="0" noProof="0" err="1">
                <a:ln>
                  <a:noFill/>
                </a:ln>
                <a:solidFill>
                  <a:srgbClr val="2B2929"/>
                </a:solidFill>
                <a:effectLst/>
                <a:uLnTx/>
                <a:uFillTx/>
                <a:latin typeface="Arial" panose="020B0604020202020204"/>
              </a:rPr>
              <a:t>between</a:t>
            </a:r>
            <a:r>
              <a:rPr lang="nb-NO" sz="1050">
                <a:solidFill>
                  <a:srgbClr val="2B2929"/>
                </a:solidFill>
                <a:latin typeface="Arial" panose="020B0604020202020204"/>
              </a:rPr>
              <a:t> </a:t>
            </a:r>
            <a:r>
              <a:rPr kumimoji="0" lang="nb-NO" sz="1050" b="0" i="0" u="none" strike="noStrike" kern="1200" cap="none" spc="0" normalizeH="0" baseline="0" noProof="0">
                <a:ln>
                  <a:noFill/>
                </a:ln>
                <a:solidFill>
                  <a:srgbClr val="2B2929"/>
                </a:solidFill>
                <a:effectLst/>
                <a:uLnTx/>
                <a:uFillTx/>
                <a:latin typeface="Arial" panose="020B0604020202020204"/>
              </a:rPr>
              <a:t>CRM and App</a:t>
            </a:r>
            <a:endParaRPr kumimoji="0" lang="en-US" sz="1050" b="0" i="0" u="none" strike="noStrike" kern="1200" cap="none" spc="0" normalizeH="0" baseline="0" noProof="0">
              <a:ln>
                <a:noFill/>
              </a:ln>
              <a:solidFill>
                <a:srgbClr val="2B2929"/>
              </a:solidFill>
              <a:effectLst/>
              <a:uLnTx/>
              <a:uFillTx/>
              <a:latin typeface="Arial" panose="020B0604020202020204"/>
            </a:endParaRPr>
          </a:p>
        </p:txBody>
      </p:sp>
      <p:grpSp>
        <p:nvGrpSpPr>
          <p:cNvPr id="215" name="Gruppe 214">
            <a:extLst>
              <a:ext uri="{FF2B5EF4-FFF2-40B4-BE49-F238E27FC236}">
                <a16:creationId xmlns:a16="http://schemas.microsoft.com/office/drawing/2014/main" id="{9B0E30E9-F8BA-4553-988E-795C4BB61248}"/>
              </a:ext>
            </a:extLst>
          </p:cNvPr>
          <p:cNvGrpSpPr/>
          <p:nvPr/>
        </p:nvGrpSpPr>
        <p:grpSpPr>
          <a:xfrm>
            <a:off x="10013112" y="4895193"/>
            <a:ext cx="510470" cy="479640"/>
            <a:chOff x="9839352" y="4768471"/>
            <a:chExt cx="510470" cy="479640"/>
          </a:xfrm>
        </p:grpSpPr>
        <p:sp>
          <p:nvSpPr>
            <p:cNvPr id="219" name="Oval 281">
              <a:extLst>
                <a:ext uri="{FF2B5EF4-FFF2-40B4-BE49-F238E27FC236}">
                  <a16:creationId xmlns:a16="http://schemas.microsoft.com/office/drawing/2014/main" id="{A291D0D0-4B11-4EC8-9A2F-D45FC34B7AE1}"/>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2" name="Grafikk 221" descr="Tilkoblet frakoblet med heldekkende fyll">
              <a:extLst>
                <a:ext uri="{FF2B5EF4-FFF2-40B4-BE49-F238E27FC236}">
                  <a16:creationId xmlns:a16="http://schemas.microsoft.com/office/drawing/2014/main" id="{0C8F86AF-98D4-4CAF-9CA9-A287F7962CDF}"/>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887609" y="4793043"/>
              <a:ext cx="430495" cy="430495"/>
            </a:xfrm>
            <a:prstGeom prst="rect">
              <a:avLst/>
            </a:prstGeom>
          </p:spPr>
        </p:pic>
      </p:grpSp>
      <p:sp>
        <p:nvSpPr>
          <p:cNvPr id="225" name="TekstSylinder 48">
            <a:extLst>
              <a:ext uri="{FF2B5EF4-FFF2-40B4-BE49-F238E27FC236}">
                <a16:creationId xmlns:a16="http://schemas.microsoft.com/office/drawing/2014/main" id="{0D2557FB-44D0-47A7-A0C4-4337FFF27671}"/>
              </a:ext>
            </a:extLst>
          </p:cNvPr>
          <p:cNvSpPr txBox="1"/>
          <p:nvPr/>
        </p:nvSpPr>
        <p:spPr>
          <a:xfrm>
            <a:off x="5364240" y="6555039"/>
            <a:ext cx="462266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err="1">
                <a:ln>
                  <a:noFill/>
                </a:ln>
                <a:solidFill>
                  <a:srgbClr val="2B2929"/>
                </a:solidFill>
                <a:effectLst/>
                <a:uLnTx/>
                <a:uFillTx/>
                <a:latin typeface="Arial" panose="020B0604020202020204"/>
                <a:ea typeface="+mn-ea"/>
                <a:cs typeface="+mn-cs"/>
              </a:rPr>
              <a:t>Seperate</a:t>
            </a: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err="1">
                <a:ln>
                  <a:noFill/>
                </a:ln>
                <a:solidFill>
                  <a:srgbClr val="2B2929"/>
                </a:solidFill>
                <a:effectLst/>
                <a:uLnTx/>
                <a:uFillTx/>
                <a:latin typeface="Arial" panose="020B0604020202020204"/>
                <a:ea typeface="+mn-ea"/>
                <a:cs typeface="+mn-cs"/>
              </a:rPr>
              <a:t>agreements</a:t>
            </a: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err="1">
                <a:ln>
                  <a:noFill/>
                </a:ln>
                <a:solidFill>
                  <a:srgbClr val="2B2929"/>
                </a:solidFill>
                <a:effectLst/>
                <a:uLnTx/>
                <a:uFillTx/>
                <a:latin typeface="Arial" panose="020B0604020202020204"/>
                <a:ea typeface="+mn-ea"/>
                <a:cs typeface="+mn-cs"/>
              </a:rPr>
              <a:t>prices</a:t>
            </a: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 and terms </a:t>
            </a:r>
            <a:r>
              <a:rPr kumimoji="0" lang="nb-NO" sz="1100" b="0" i="1" u="none" strike="noStrike" kern="1200" cap="none" spc="0" normalizeH="0" baseline="0" noProof="0" err="1">
                <a:ln>
                  <a:noFill/>
                </a:ln>
                <a:solidFill>
                  <a:srgbClr val="2B2929"/>
                </a:solidFill>
                <a:effectLst/>
                <a:uLnTx/>
                <a:uFillTx/>
                <a:latin typeface="Arial" panose="020B0604020202020204"/>
                <a:ea typeface="+mn-ea"/>
                <a:cs typeface="+mn-cs"/>
              </a:rPr>
              <a:t>apply</a:t>
            </a: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err="1">
                <a:ln>
                  <a:noFill/>
                </a:ln>
                <a:solidFill>
                  <a:srgbClr val="2B2929"/>
                </a:solidFill>
                <a:effectLst/>
                <a:uLnTx/>
                <a:uFillTx/>
                <a:latin typeface="Arial" panose="020B0604020202020204"/>
                <a:ea typeface="+mn-ea"/>
                <a:cs typeface="+mn-cs"/>
              </a:rPr>
              <a:t>when</a:t>
            </a: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err="1">
                <a:ln>
                  <a:noFill/>
                </a:ln>
                <a:solidFill>
                  <a:srgbClr val="2B2929"/>
                </a:solidFill>
                <a:effectLst/>
                <a:uLnTx/>
                <a:uFillTx/>
                <a:latin typeface="Arial" panose="020B0604020202020204"/>
                <a:ea typeface="+mn-ea"/>
                <a:cs typeface="+mn-cs"/>
              </a:rPr>
              <a:t>buying</a:t>
            </a: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 Apps</a:t>
            </a:r>
            <a:endParaRPr kumimoji="0" lang="en-US" sz="1100" b="0" i="1"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76" name="Graphic 156" descr="Back with solid fill">
            <a:extLst>
              <a:ext uri="{FF2B5EF4-FFF2-40B4-BE49-F238E27FC236}">
                <a16:creationId xmlns:a16="http://schemas.microsoft.com/office/drawing/2014/main" id="{0208E014-DFEB-492A-B35C-BC908DD6B61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7650567" flipH="1">
            <a:off x="8503159" y="3738886"/>
            <a:ext cx="533477" cy="533477"/>
          </a:xfrm>
          <a:prstGeom prst="rect">
            <a:avLst/>
          </a:prstGeom>
        </p:spPr>
      </p:pic>
      <p:sp>
        <p:nvSpPr>
          <p:cNvPr id="180" name="TekstSylinder 48">
            <a:extLst>
              <a:ext uri="{FF2B5EF4-FFF2-40B4-BE49-F238E27FC236}">
                <a16:creationId xmlns:a16="http://schemas.microsoft.com/office/drawing/2014/main" id="{A712271E-A8A7-4B03-9C75-3014A54A862B}"/>
              </a:ext>
            </a:extLst>
          </p:cNvPr>
          <p:cNvSpPr txBox="1"/>
          <p:nvPr/>
        </p:nvSpPr>
        <p:spPr>
          <a:xfrm>
            <a:off x="8193561" y="3009692"/>
            <a:ext cx="18100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Products &amp;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prices</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45" name="Gruppe 44">
            <a:extLst>
              <a:ext uri="{FF2B5EF4-FFF2-40B4-BE49-F238E27FC236}">
                <a16:creationId xmlns:a16="http://schemas.microsoft.com/office/drawing/2014/main" id="{8C2D6D08-BE21-4382-AD50-1C28B4422284}"/>
              </a:ext>
            </a:extLst>
          </p:cNvPr>
          <p:cNvGrpSpPr/>
          <p:nvPr/>
        </p:nvGrpSpPr>
        <p:grpSpPr>
          <a:xfrm>
            <a:off x="8764416" y="3297356"/>
            <a:ext cx="501403" cy="477563"/>
            <a:chOff x="8764416" y="3117982"/>
            <a:chExt cx="689732" cy="656937"/>
          </a:xfrm>
        </p:grpSpPr>
        <p:sp>
          <p:nvSpPr>
            <p:cNvPr id="178" name="Ellipse 51">
              <a:extLst>
                <a:ext uri="{FF2B5EF4-FFF2-40B4-BE49-F238E27FC236}">
                  <a16:creationId xmlns:a16="http://schemas.microsoft.com/office/drawing/2014/main" id="{F4AE4010-1761-4A41-919E-C828CE6833E2}"/>
                </a:ext>
              </a:extLst>
            </p:cNvPr>
            <p:cNvSpPr/>
            <p:nvPr/>
          </p:nvSpPr>
          <p:spPr>
            <a:xfrm>
              <a:off x="8764416" y="3117982"/>
              <a:ext cx="689732" cy="656937"/>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 name="Grafikk 33" descr="Strekkode med heldekkende fyll">
              <a:extLst>
                <a:ext uri="{FF2B5EF4-FFF2-40B4-BE49-F238E27FC236}">
                  <a16:creationId xmlns:a16="http://schemas.microsoft.com/office/drawing/2014/main" id="{CBBE9443-06EC-4A47-A5DB-FA0B53A75869}"/>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854635" y="3184782"/>
              <a:ext cx="529409" cy="529409"/>
            </a:xfrm>
            <a:prstGeom prst="rect">
              <a:avLst/>
            </a:prstGeom>
          </p:spPr>
        </p:pic>
      </p:grpSp>
    </p:spTree>
    <p:extLst>
      <p:ext uri="{BB962C8B-B14F-4D97-AF65-F5344CB8AC3E}">
        <p14:creationId xmlns:p14="http://schemas.microsoft.com/office/powerpoint/2010/main" val="2748189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ittel 50">
            <a:extLst>
              <a:ext uri="{FF2B5EF4-FFF2-40B4-BE49-F238E27FC236}">
                <a16:creationId xmlns:a16="http://schemas.microsoft.com/office/drawing/2014/main" id="{97AAF643-30EA-4EC9-BE76-858A0E30C770}"/>
              </a:ext>
            </a:extLst>
          </p:cNvPr>
          <p:cNvSpPr>
            <a:spLocks noGrp="1"/>
          </p:cNvSpPr>
          <p:nvPr>
            <p:ph type="title"/>
          </p:nvPr>
        </p:nvSpPr>
        <p:spPr>
          <a:xfrm>
            <a:off x="846091" y="480165"/>
            <a:ext cx="10515600" cy="851941"/>
          </a:xfrm>
        </p:spPr>
        <p:txBody>
          <a:bodyPr>
            <a:normAutofit/>
          </a:bodyPr>
          <a:lstStyle/>
          <a:p>
            <a:pPr algn="ctr"/>
            <a:r>
              <a:rPr lang="nb-NO"/>
              <a:t>SuperOffice Service</a:t>
            </a:r>
            <a:endParaRPr lang="en-US"/>
          </a:p>
        </p:txBody>
      </p:sp>
      <p:sp>
        <p:nvSpPr>
          <p:cNvPr id="180" name="Rektangel 147">
            <a:extLst>
              <a:ext uri="{FF2B5EF4-FFF2-40B4-BE49-F238E27FC236}">
                <a16:creationId xmlns:a16="http://schemas.microsoft.com/office/drawing/2014/main" id="{100AF73F-1D27-4557-9D6D-2C4DE1467416}"/>
              </a:ext>
            </a:extLst>
          </p:cNvPr>
          <p:cNvSpPr/>
          <p:nvPr/>
        </p:nvSpPr>
        <p:spPr>
          <a:xfrm>
            <a:off x="120946" y="6248635"/>
            <a:ext cx="161800" cy="17269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3" name="TekstSylinder 48">
            <a:extLst>
              <a:ext uri="{FF2B5EF4-FFF2-40B4-BE49-F238E27FC236}">
                <a16:creationId xmlns:a16="http://schemas.microsoft.com/office/drawing/2014/main" id="{214111E9-ECBE-48F2-9227-8B152563FD5A}"/>
              </a:ext>
            </a:extLst>
          </p:cNvPr>
          <p:cNvSpPr txBox="1"/>
          <p:nvPr/>
        </p:nvSpPr>
        <p:spPr>
          <a:xfrm>
            <a:off x="379994" y="6206074"/>
            <a:ext cx="1621868"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Service Essentials</a:t>
            </a:r>
            <a:endParaRPr kumimoji="0" lang="en-US" sz="1100" b="0" i="1"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4" name="Rektangel 149">
            <a:extLst>
              <a:ext uri="{FF2B5EF4-FFF2-40B4-BE49-F238E27FC236}">
                <a16:creationId xmlns:a16="http://schemas.microsoft.com/office/drawing/2014/main" id="{952DB42A-193D-43C3-9A81-DFF515C27CB8}"/>
              </a:ext>
            </a:extLst>
          </p:cNvPr>
          <p:cNvSpPr/>
          <p:nvPr/>
        </p:nvSpPr>
        <p:spPr>
          <a:xfrm>
            <a:off x="120946" y="6566750"/>
            <a:ext cx="161800" cy="172697"/>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5" name="TekstSylinder 48">
            <a:extLst>
              <a:ext uri="{FF2B5EF4-FFF2-40B4-BE49-F238E27FC236}">
                <a16:creationId xmlns:a16="http://schemas.microsoft.com/office/drawing/2014/main" id="{9A33E6B8-0DC6-40C1-90F4-A94E7FB1C690}"/>
              </a:ext>
            </a:extLst>
          </p:cNvPr>
          <p:cNvSpPr txBox="1"/>
          <p:nvPr/>
        </p:nvSpPr>
        <p:spPr>
          <a:xfrm>
            <a:off x="305021" y="6541175"/>
            <a:ext cx="1621868"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Service Premium</a:t>
            </a:r>
            <a:endParaRPr kumimoji="0" lang="en-US" sz="1100" b="0" i="1"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63" name="TekstSylinder 159">
            <a:extLst>
              <a:ext uri="{FF2B5EF4-FFF2-40B4-BE49-F238E27FC236}">
                <a16:creationId xmlns:a16="http://schemas.microsoft.com/office/drawing/2014/main" id="{AC89B147-C880-4A6B-A259-27038205D91E}"/>
              </a:ext>
            </a:extLst>
          </p:cNvPr>
          <p:cNvSpPr txBox="1"/>
          <p:nvPr/>
        </p:nvSpPr>
        <p:spPr>
          <a:xfrm>
            <a:off x="1093681" y="2492249"/>
            <a:ext cx="2492748" cy="3213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Scripts og Macros</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 name="TekstSylinder 48">
            <a:extLst>
              <a:ext uri="{FF2B5EF4-FFF2-40B4-BE49-F238E27FC236}">
                <a16:creationId xmlns:a16="http://schemas.microsoft.com/office/drawing/2014/main" id="{6F1430B9-AB84-4C8E-B2AC-C71DFDB6EDFA}"/>
              </a:ext>
            </a:extLst>
          </p:cNvPr>
          <p:cNvSpPr txBox="1"/>
          <p:nvPr/>
        </p:nvSpPr>
        <p:spPr>
          <a:xfrm>
            <a:off x="3571574" y="2100444"/>
            <a:ext cx="2473216" cy="3189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Inc.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requests</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FEBBC393-8A79-439B-89E6-E9C64558B9EE}"/>
              </a:ext>
            </a:extLst>
          </p:cNvPr>
          <p:cNvGrpSpPr>
            <a:grpSpLocks noChangeAspect="1"/>
          </p:cNvGrpSpPr>
          <p:nvPr/>
        </p:nvGrpSpPr>
        <p:grpSpPr>
          <a:xfrm>
            <a:off x="3640130" y="2424526"/>
            <a:ext cx="2281457" cy="2013736"/>
            <a:chOff x="474116" y="2512248"/>
            <a:chExt cx="3352800" cy="2772872"/>
          </a:xfrm>
        </p:grpSpPr>
        <p:sp>
          <p:nvSpPr>
            <p:cNvPr id="6" name="Rektangel 5">
              <a:extLst>
                <a:ext uri="{FF2B5EF4-FFF2-40B4-BE49-F238E27FC236}">
                  <a16:creationId xmlns:a16="http://schemas.microsoft.com/office/drawing/2014/main" id="{DEB78CAF-AA6D-4F33-8889-10FF9DE2F18D}"/>
                </a:ext>
              </a:extLst>
            </p:cNvPr>
            <p:cNvSpPr/>
            <p:nvPr/>
          </p:nvSpPr>
          <p:spPr>
            <a:xfrm>
              <a:off x="474116" y="2512248"/>
              <a:ext cx="3352800" cy="27728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7" name="Rektangel 8">
              <a:extLst>
                <a:ext uri="{FF2B5EF4-FFF2-40B4-BE49-F238E27FC236}">
                  <a16:creationId xmlns:a16="http://schemas.microsoft.com/office/drawing/2014/main" id="{AD96EEA6-45FE-4DF4-AABA-C28E255E0091}"/>
                </a:ext>
              </a:extLst>
            </p:cNvPr>
            <p:cNvSpPr/>
            <p:nvPr/>
          </p:nvSpPr>
          <p:spPr>
            <a:xfrm>
              <a:off x="597941" y="2633484"/>
              <a:ext cx="3152775" cy="27966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Sak</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 name="Gruppe 32">
              <a:extLst>
                <a:ext uri="{FF2B5EF4-FFF2-40B4-BE49-F238E27FC236}">
                  <a16:creationId xmlns:a16="http://schemas.microsoft.com/office/drawing/2014/main" id="{52CE4585-661B-45D0-88F4-D55818BF8A8F}"/>
                </a:ext>
              </a:extLst>
            </p:cNvPr>
            <p:cNvGrpSpPr/>
            <p:nvPr/>
          </p:nvGrpSpPr>
          <p:grpSpPr>
            <a:xfrm>
              <a:off x="3517353" y="2731115"/>
              <a:ext cx="171450" cy="78581"/>
              <a:chOff x="3910012" y="2269331"/>
              <a:chExt cx="171450" cy="78581"/>
            </a:xfrm>
          </p:grpSpPr>
          <p:cxnSp>
            <p:nvCxnSpPr>
              <p:cNvPr id="32" name="Rett linje 26">
                <a:extLst>
                  <a:ext uri="{FF2B5EF4-FFF2-40B4-BE49-F238E27FC236}">
                    <a16:creationId xmlns:a16="http://schemas.microsoft.com/office/drawing/2014/main" id="{AB590505-06BF-4978-8E66-A037CCA5464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3" name="Rett linje 30">
                <a:extLst>
                  <a:ext uri="{FF2B5EF4-FFF2-40B4-BE49-F238E27FC236}">
                    <a16:creationId xmlns:a16="http://schemas.microsoft.com/office/drawing/2014/main" id="{013C9349-0837-4611-80C1-CA6AB2259101}"/>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4" name="Rett linje 31">
                <a:extLst>
                  <a:ext uri="{FF2B5EF4-FFF2-40B4-BE49-F238E27FC236}">
                    <a16:creationId xmlns:a16="http://schemas.microsoft.com/office/drawing/2014/main" id="{C5F68F6A-5549-4170-94E9-69F2EF3E7E8B}"/>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9" name="Grafikk 34" descr="Stjerne kontur">
              <a:extLst>
                <a:ext uri="{FF2B5EF4-FFF2-40B4-BE49-F238E27FC236}">
                  <a16:creationId xmlns:a16="http://schemas.microsoft.com/office/drawing/2014/main" id="{7ABE87C8-8135-435E-BDD4-717804425A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0" name="Gruppe 99">
              <a:extLst>
                <a:ext uri="{FF2B5EF4-FFF2-40B4-BE49-F238E27FC236}">
                  <a16:creationId xmlns:a16="http://schemas.microsoft.com/office/drawing/2014/main" id="{2D8D5D14-BCF7-42AA-8F68-C44A2BB351FF}"/>
                </a:ext>
              </a:extLst>
            </p:cNvPr>
            <p:cNvGrpSpPr/>
            <p:nvPr/>
          </p:nvGrpSpPr>
          <p:grpSpPr>
            <a:xfrm>
              <a:off x="597941" y="2981146"/>
              <a:ext cx="2621077" cy="759996"/>
              <a:chOff x="2095122" y="3034783"/>
              <a:chExt cx="2621077" cy="759996"/>
            </a:xfrm>
          </p:grpSpPr>
          <p:sp>
            <p:nvSpPr>
              <p:cNvPr id="28" name="Rektangel: avrundede hjørner 98">
                <a:extLst>
                  <a:ext uri="{FF2B5EF4-FFF2-40B4-BE49-F238E27FC236}">
                    <a16:creationId xmlns:a16="http://schemas.microsoft.com/office/drawing/2014/main" id="{235F0D65-35EC-4F85-AE13-8D35EE4D253D}"/>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9" name="Gruppe 10">
                <a:extLst>
                  <a:ext uri="{FF2B5EF4-FFF2-40B4-BE49-F238E27FC236}">
                    <a16:creationId xmlns:a16="http://schemas.microsoft.com/office/drawing/2014/main" id="{37FDE5F0-1BDE-49F9-8B92-F64D91759FC5}"/>
                  </a:ext>
                </a:extLst>
              </p:cNvPr>
              <p:cNvGrpSpPr/>
              <p:nvPr/>
            </p:nvGrpSpPr>
            <p:grpSpPr>
              <a:xfrm>
                <a:off x="2203510" y="3199310"/>
                <a:ext cx="461709" cy="430941"/>
                <a:chOff x="5676900" y="2528887"/>
                <a:chExt cx="551750" cy="487959"/>
              </a:xfrm>
            </p:grpSpPr>
            <p:sp>
              <p:nvSpPr>
                <p:cNvPr id="30" name="Ellipse 9">
                  <a:extLst>
                    <a:ext uri="{FF2B5EF4-FFF2-40B4-BE49-F238E27FC236}">
                      <a16:creationId xmlns:a16="http://schemas.microsoft.com/office/drawing/2014/main" id="{9BDFC470-3546-4FD6-86FD-0C7155A992C7}"/>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1" name="Grafikk 7" descr="Bruker med heldekkende fyll">
                  <a:extLst>
                    <a:ext uri="{FF2B5EF4-FFF2-40B4-BE49-F238E27FC236}">
                      <a16:creationId xmlns:a16="http://schemas.microsoft.com/office/drawing/2014/main" id="{7A66CB0A-4794-45BE-872E-0B7B5B96E6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1" name="Rett linje 100">
              <a:extLst>
                <a:ext uri="{FF2B5EF4-FFF2-40B4-BE49-F238E27FC236}">
                  <a16:creationId xmlns:a16="http://schemas.microsoft.com/office/drawing/2014/main" id="{FAF56C44-3993-4E13-9EDD-48FD43264AD1}"/>
                </a:ext>
              </a:extLst>
            </p:cNvPr>
            <p:cNvCxnSpPr>
              <a:cxnSpLocks/>
            </p:cNvCxnSpPr>
            <p:nvPr/>
          </p:nvCxnSpPr>
          <p:spPr>
            <a:xfrm>
              <a:off x="1287477" y="3235200"/>
              <a:ext cx="484440"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02">
              <a:extLst>
                <a:ext uri="{FF2B5EF4-FFF2-40B4-BE49-F238E27FC236}">
                  <a16:creationId xmlns:a16="http://schemas.microsoft.com/office/drawing/2014/main" id="{7BA3CC49-FB0A-42FC-BE0D-684284013286}"/>
                </a:ext>
              </a:extLst>
            </p:cNvPr>
            <p:cNvCxnSpPr>
              <a:cxnSpLocks/>
            </p:cNvCxnSpPr>
            <p:nvPr/>
          </p:nvCxnSpPr>
          <p:spPr>
            <a:xfrm>
              <a:off x="1287477" y="3387600"/>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04">
              <a:extLst>
                <a:ext uri="{FF2B5EF4-FFF2-40B4-BE49-F238E27FC236}">
                  <a16:creationId xmlns:a16="http://schemas.microsoft.com/office/drawing/2014/main" id="{84C4A421-D724-4AD6-9E0F-80E074582B8F}"/>
                </a:ext>
              </a:extLst>
            </p:cNvPr>
            <p:cNvCxnSpPr>
              <a:cxnSpLocks/>
            </p:cNvCxnSpPr>
            <p:nvPr/>
          </p:nvCxnSpPr>
          <p:spPr>
            <a:xfrm>
              <a:off x="1287476" y="3521548"/>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 name="Gruppe 105">
              <a:extLst>
                <a:ext uri="{FF2B5EF4-FFF2-40B4-BE49-F238E27FC236}">
                  <a16:creationId xmlns:a16="http://schemas.microsoft.com/office/drawing/2014/main" id="{0AE69FAB-BBB5-4601-AA1C-68AA6B6FE080}"/>
                </a:ext>
              </a:extLst>
            </p:cNvPr>
            <p:cNvGrpSpPr/>
            <p:nvPr/>
          </p:nvGrpSpPr>
          <p:grpSpPr>
            <a:xfrm>
              <a:off x="597941" y="3855490"/>
              <a:ext cx="2621077" cy="759996"/>
              <a:chOff x="2095122" y="3034783"/>
              <a:chExt cx="2621077" cy="759996"/>
            </a:xfrm>
          </p:grpSpPr>
          <p:sp>
            <p:nvSpPr>
              <p:cNvPr id="24" name="Rektangel: avrundede hjørner 106">
                <a:extLst>
                  <a:ext uri="{FF2B5EF4-FFF2-40B4-BE49-F238E27FC236}">
                    <a16:creationId xmlns:a16="http://schemas.microsoft.com/office/drawing/2014/main" id="{775CD080-DB7F-400D-B10E-124449FAA6A2}"/>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 name="Gruppe 107">
                <a:extLst>
                  <a:ext uri="{FF2B5EF4-FFF2-40B4-BE49-F238E27FC236}">
                    <a16:creationId xmlns:a16="http://schemas.microsoft.com/office/drawing/2014/main" id="{1BC2836F-2AB9-4CE5-A972-4543FA742377}"/>
                  </a:ext>
                </a:extLst>
              </p:cNvPr>
              <p:cNvGrpSpPr/>
              <p:nvPr/>
            </p:nvGrpSpPr>
            <p:grpSpPr>
              <a:xfrm>
                <a:off x="2203510" y="3199310"/>
                <a:ext cx="461709" cy="430941"/>
                <a:chOff x="5676900" y="2528887"/>
                <a:chExt cx="551750" cy="487959"/>
              </a:xfrm>
            </p:grpSpPr>
            <p:sp>
              <p:nvSpPr>
                <p:cNvPr id="26" name="Ellipse 108">
                  <a:extLst>
                    <a:ext uri="{FF2B5EF4-FFF2-40B4-BE49-F238E27FC236}">
                      <a16:creationId xmlns:a16="http://schemas.microsoft.com/office/drawing/2014/main" id="{0989715D-1505-4B43-BD50-8A4A704190EC}"/>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7" name="Grafikk 109" descr="Bruker med heldekkende fyll">
                  <a:extLst>
                    <a:ext uri="{FF2B5EF4-FFF2-40B4-BE49-F238E27FC236}">
                      <a16:creationId xmlns:a16="http://schemas.microsoft.com/office/drawing/2014/main" id="{4E6F55E8-9464-4F4F-B279-C9D18EAD42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5" name="Rett linje 110">
              <a:extLst>
                <a:ext uri="{FF2B5EF4-FFF2-40B4-BE49-F238E27FC236}">
                  <a16:creationId xmlns:a16="http://schemas.microsoft.com/office/drawing/2014/main" id="{82936D0A-74D8-4AE6-A383-AA02157DC6AB}"/>
                </a:ext>
              </a:extLst>
            </p:cNvPr>
            <p:cNvCxnSpPr>
              <a:cxnSpLocks/>
            </p:cNvCxnSpPr>
            <p:nvPr/>
          </p:nvCxnSpPr>
          <p:spPr>
            <a:xfrm>
              <a:off x="1252404" y="4079762"/>
              <a:ext cx="1675065" cy="0"/>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11">
              <a:extLst>
                <a:ext uri="{FF2B5EF4-FFF2-40B4-BE49-F238E27FC236}">
                  <a16:creationId xmlns:a16="http://schemas.microsoft.com/office/drawing/2014/main" id="{89E06436-D240-4734-ADD7-A31257D41E0F}"/>
                </a:ext>
              </a:extLst>
            </p:cNvPr>
            <p:cNvCxnSpPr>
              <a:cxnSpLocks/>
            </p:cNvCxnSpPr>
            <p:nvPr/>
          </p:nvCxnSpPr>
          <p:spPr>
            <a:xfrm>
              <a:off x="1242879" y="421904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12">
              <a:extLst>
                <a:ext uri="{FF2B5EF4-FFF2-40B4-BE49-F238E27FC236}">
                  <a16:creationId xmlns:a16="http://schemas.microsoft.com/office/drawing/2014/main" id="{EB6A3AE0-67C8-40CF-A6D7-19A37D903AF1}"/>
                </a:ext>
              </a:extLst>
            </p:cNvPr>
            <p:cNvCxnSpPr>
              <a:cxnSpLocks/>
            </p:cNvCxnSpPr>
            <p:nvPr/>
          </p:nvCxnSpPr>
          <p:spPr>
            <a:xfrm>
              <a:off x="1252404" y="437423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ktangel: avrundede hjørner 119">
              <a:extLst>
                <a:ext uri="{FF2B5EF4-FFF2-40B4-BE49-F238E27FC236}">
                  <a16:creationId xmlns:a16="http://schemas.microsoft.com/office/drawing/2014/main" id="{2FC26788-A548-4D85-9437-4661DE960454}"/>
                </a:ext>
              </a:extLst>
            </p:cNvPr>
            <p:cNvSpPr/>
            <p:nvPr/>
          </p:nvSpPr>
          <p:spPr>
            <a:xfrm>
              <a:off x="597941" y="4720236"/>
              <a:ext cx="2621077" cy="378584"/>
            </a:xfrm>
            <a:prstGeom prst="roundRect">
              <a:avLst/>
            </a:prstGeom>
            <a:solidFill>
              <a:schemeClr val="accent3">
                <a:lumMod val="20000"/>
                <a:lumOff val="80000"/>
              </a:schemeClr>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 name="Rett linje 123">
              <a:extLst>
                <a:ext uri="{FF2B5EF4-FFF2-40B4-BE49-F238E27FC236}">
                  <a16:creationId xmlns:a16="http://schemas.microsoft.com/office/drawing/2014/main" id="{F0467DE7-DF2E-4197-BD6D-1EC6DF66F356}"/>
                </a:ext>
              </a:extLst>
            </p:cNvPr>
            <p:cNvCxnSpPr>
              <a:cxnSpLocks/>
            </p:cNvCxnSpPr>
            <p:nvPr/>
          </p:nvCxnSpPr>
          <p:spPr>
            <a:xfrm>
              <a:off x="1242878" y="4863521"/>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25">
              <a:extLst>
                <a:ext uri="{FF2B5EF4-FFF2-40B4-BE49-F238E27FC236}">
                  <a16:creationId xmlns:a16="http://schemas.microsoft.com/office/drawing/2014/main" id="{AD2D842C-8454-4B51-94B0-11D9EDBBCF3E}"/>
                </a:ext>
              </a:extLst>
            </p:cNvPr>
            <p:cNvCxnSpPr>
              <a:cxnSpLocks/>
            </p:cNvCxnSpPr>
            <p:nvPr/>
          </p:nvCxnSpPr>
          <p:spPr>
            <a:xfrm>
              <a:off x="1252404" y="4971448"/>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1" name="Grafikk 141" descr="Tilbake med heldekkende fyll">
              <a:extLst>
                <a:ext uri="{FF2B5EF4-FFF2-40B4-BE49-F238E27FC236}">
                  <a16:creationId xmlns:a16="http://schemas.microsoft.com/office/drawing/2014/main" id="{64CC1CC0-14E1-487C-8939-047876B580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22" name="Grafikk 143" descr="Pil: roter mot venstre med heldekkende fyll">
              <a:extLst>
                <a:ext uri="{FF2B5EF4-FFF2-40B4-BE49-F238E27FC236}">
                  <a16:creationId xmlns:a16="http://schemas.microsoft.com/office/drawing/2014/main" id="{EA97A94D-35E2-400A-B221-EFBE705094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23" name="Grafikk 151" descr="Pil: vannrett U-sving med heldekkende fyll">
              <a:extLst>
                <a:ext uri="{FF2B5EF4-FFF2-40B4-BE49-F238E27FC236}">
                  <a16:creationId xmlns:a16="http://schemas.microsoft.com/office/drawing/2014/main" id="{78C74428-A4DB-4F2E-AEAF-BB249BE810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grpSp>
        <p:nvGrpSpPr>
          <p:cNvPr id="39" name="Group 38">
            <a:extLst>
              <a:ext uri="{FF2B5EF4-FFF2-40B4-BE49-F238E27FC236}">
                <a16:creationId xmlns:a16="http://schemas.microsoft.com/office/drawing/2014/main" id="{9A506573-25D8-48D7-ABBF-4377549D05E9}"/>
              </a:ext>
            </a:extLst>
          </p:cNvPr>
          <p:cNvGrpSpPr>
            <a:grpSpLocks noChangeAspect="1"/>
          </p:cNvGrpSpPr>
          <p:nvPr/>
        </p:nvGrpSpPr>
        <p:grpSpPr>
          <a:xfrm>
            <a:off x="2973305" y="1839030"/>
            <a:ext cx="545265" cy="536963"/>
            <a:chOff x="9806918" y="4214624"/>
            <a:chExt cx="1281940" cy="1220988"/>
          </a:xfrm>
        </p:grpSpPr>
        <p:grpSp>
          <p:nvGrpSpPr>
            <p:cNvPr id="42" name="Gruppe 25">
              <a:extLst>
                <a:ext uri="{FF2B5EF4-FFF2-40B4-BE49-F238E27FC236}">
                  <a16:creationId xmlns:a16="http://schemas.microsoft.com/office/drawing/2014/main" id="{42AD7B4D-1089-4119-BD71-9EF727E5DD5A}"/>
                </a:ext>
              </a:extLst>
            </p:cNvPr>
            <p:cNvGrpSpPr/>
            <p:nvPr/>
          </p:nvGrpSpPr>
          <p:grpSpPr>
            <a:xfrm>
              <a:off x="9806918" y="4214624"/>
              <a:ext cx="1281940" cy="1220988"/>
              <a:chOff x="3686623" y="4754761"/>
              <a:chExt cx="659684" cy="618942"/>
            </a:xfrm>
            <a:solidFill>
              <a:schemeClr val="bg1"/>
            </a:solidFill>
          </p:grpSpPr>
          <p:pic>
            <p:nvPicPr>
              <p:cNvPr id="44" name="Grafikk 18" descr="Brukere">
                <a:extLst>
                  <a:ext uri="{FF2B5EF4-FFF2-40B4-BE49-F238E27FC236}">
                    <a16:creationId xmlns:a16="http://schemas.microsoft.com/office/drawing/2014/main" id="{8D998085-54D3-4598-900A-9D163B4818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64928" y="4793701"/>
                <a:ext cx="541062" cy="541062"/>
              </a:xfrm>
              <a:prstGeom prst="rect">
                <a:avLst/>
              </a:prstGeom>
            </p:spPr>
          </p:pic>
          <p:sp>
            <p:nvSpPr>
              <p:cNvPr id="45" name="Ellipse 51">
                <a:extLst>
                  <a:ext uri="{FF2B5EF4-FFF2-40B4-BE49-F238E27FC236}">
                    <a16:creationId xmlns:a16="http://schemas.microsoft.com/office/drawing/2014/main" id="{F5E7F0FB-1B42-453D-8A82-44873EBE5639}"/>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1" name="Graphic 40" descr="Ticket outline">
              <a:extLst>
                <a:ext uri="{FF2B5EF4-FFF2-40B4-BE49-F238E27FC236}">
                  <a16:creationId xmlns:a16="http://schemas.microsoft.com/office/drawing/2014/main" id="{9E0CA91B-4B1C-48DD-A05C-32637E16EBE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170745">
              <a:off x="9996816" y="4358323"/>
              <a:ext cx="914400" cy="914400"/>
            </a:xfrm>
            <a:prstGeom prst="rect">
              <a:avLst/>
            </a:prstGeom>
          </p:spPr>
        </p:pic>
      </p:grpSp>
      <p:sp>
        <p:nvSpPr>
          <p:cNvPr id="46" name="TekstSylinder 48">
            <a:extLst>
              <a:ext uri="{FF2B5EF4-FFF2-40B4-BE49-F238E27FC236}">
                <a16:creationId xmlns:a16="http://schemas.microsoft.com/office/drawing/2014/main" id="{21C0CA1C-4DA7-4824-9B95-0320A3D41F82}"/>
              </a:ext>
            </a:extLst>
          </p:cNvPr>
          <p:cNvSpPr txBox="1"/>
          <p:nvPr/>
        </p:nvSpPr>
        <p:spPr>
          <a:xfrm>
            <a:off x="2429934" y="1473526"/>
            <a:ext cx="1773168" cy="3213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929"/>
                </a:solidFill>
                <a:effectLst/>
                <a:uLnTx/>
                <a:uFillTx/>
                <a:latin typeface="Arial" panose="020B0604020202020204"/>
                <a:ea typeface="+mn-ea"/>
                <a:cs typeface="+mn-cs"/>
              </a:rPr>
              <a:t>Receipt</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to sender</a:t>
            </a:r>
          </a:p>
        </p:txBody>
      </p:sp>
      <p:grpSp>
        <p:nvGrpSpPr>
          <p:cNvPr id="43" name="Group 42">
            <a:extLst>
              <a:ext uri="{FF2B5EF4-FFF2-40B4-BE49-F238E27FC236}">
                <a16:creationId xmlns:a16="http://schemas.microsoft.com/office/drawing/2014/main" id="{34D8BEE6-825E-4B4C-81FC-58DEAF186A6F}"/>
              </a:ext>
            </a:extLst>
          </p:cNvPr>
          <p:cNvGrpSpPr/>
          <p:nvPr/>
        </p:nvGrpSpPr>
        <p:grpSpPr>
          <a:xfrm>
            <a:off x="5920623" y="3106522"/>
            <a:ext cx="1773168" cy="723636"/>
            <a:chOff x="1896007" y="5269411"/>
            <a:chExt cx="2293124" cy="876859"/>
          </a:xfrm>
        </p:grpSpPr>
        <p:sp>
          <p:nvSpPr>
            <p:cNvPr id="116" name="Rektangel: avrundede hjørner 164">
              <a:extLst>
                <a:ext uri="{FF2B5EF4-FFF2-40B4-BE49-F238E27FC236}">
                  <a16:creationId xmlns:a16="http://schemas.microsoft.com/office/drawing/2014/main" id="{2F37DD9D-52C7-4AC1-B339-9DFF8B18FC0F}"/>
                </a:ext>
              </a:extLst>
            </p:cNvPr>
            <p:cNvSpPr/>
            <p:nvPr/>
          </p:nvSpPr>
          <p:spPr>
            <a:xfrm>
              <a:off x="2102189" y="5649048"/>
              <a:ext cx="1794372" cy="4838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17" name="TekstSylinder 159">
              <a:extLst>
                <a:ext uri="{FF2B5EF4-FFF2-40B4-BE49-F238E27FC236}">
                  <a16:creationId xmlns:a16="http://schemas.microsoft.com/office/drawing/2014/main" id="{5B5A1C5C-7F03-49A0-8FA7-8F0341E94282}"/>
                </a:ext>
              </a:extLst>
            </p:cNvPr>
            <p:cNvSpPr txBox="1"/>
            <p:nvPr/>
          </p:nvSpPr>
          <p:spPr>
            <a:xfrm>
              <a:off x="1896007" y="5269411"/>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929"/>
                  </a:solidFill>
                  <a:effectLst/>
                  <a:uLnTx/>
                  <a:uFillTx/>
                  <a:latin typeface="Arial" panose="020B0604020202020204"/>
                  <a:ea typeface="+mn-ea"/>
                  <a:cs typeface="+mn-cs"/>
                </a:rPr>
                <a:t>Categorization</a:t>
              </a:r>
            </a:p>
          </p:txBody>
        </p:sp>
        <p:pic>
          <p:nvPicPr>
            <p:cNvPr id="118" name="Graphic 117" descr="Network diagram outline">
              <a:extLst>
                <a:ext uri="{FF2B5EF4-FFF2-40B4-BE49-F238E27FC236}">
                  <a16:creationId xmlns:a16="http://schemas.microsoft.com/office/drawing/2014/main" id="{0A17689F-A2AA-46C4-9B26-F60414F59A3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0800000">
              <a:off x="2123172" y="5625062"/>
              <a:ext cx="521208" cy="521208"/>
            </a:xfrm>
            <a:prstGeom prst="rect">
              <a:avLst/>
            </a:prstGeom>
          </p:spPr>
        </p:pic>
        <p:cxnSp>
          <p:nvCxnSpPr>
            <p:cNvPr id="119" name="Rett linje 171">
              <a:extLst>
                <a:ext uri="{FF2B5EF4-FFF2-40B4-BE49-F238E27FC236}">
                  <a16:creationId xmlns:a16="http://schemas.microsoft.com/office/drawing/2014/main" id="{DBECD34C-6045-4D16-956D-07C5B0CADA6B}"/>
                </a:ext>
              </a:extLst>
            </p:cNvPr>
            <p:cNvCxnSpPr>
              <a:cxnSpLocks/>
            </p:cNvCxnSpPr>
            <p:nvPr/>
          </p:nvCxnSpPr>
          <p:spPr>
            <a:xfrm>
              <a:off x="2836087" y="5782087"/>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Rett linje 171">
              <a:extLst>
                <a:ext uri="{FF2B5EF4-FFF2-40B4-BE49-F238E27FC236}">
                  <a16:creationId xmlns:a16="http://schemas.microsoft.com/office/drawing/2014/main" id="{33AB1EF5-A11B-44E9-8125-3C1D3D71CB5A}"/>
                </a:ext>
              </a:extLst>
            </p:cNvPr>
            <p:cNvCxnSpPr>
              <a:cxnSpLocks/>
            </p:cNvCxnSpPr>
            <p:nvPr/>
          </p:nvCxnSpPr>
          <p:spPr>
            <a:xfrm>
              <a:off x="2836088" y="5887595"/>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Rett linje 171">
              <a:extLst>
                <a:ext uri="{FF2B5EF4-FFF2-40B4-BE49-F238E27FC236}">
                  <a16:creationId xmlns:a16="http://schemas.microsoft.com/office/drawing/2014/main" id="{C3AA3E82-59B7-47D6-9DF5-C79149B9520D}"/>
                </a:ext>
              </a:extLst>
            </p:cNvPr>
            <p:cNvCxnSpPr>
              <a:cxnSpLocks/>
            </p:cNvCxnSpPr>
            <p:nvPr/>
          </p:nvCxnSpPr>
          <p:spPr>
            <a:xfrm>
              <a:off x="2836088" y="5991538"/>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7E9EE3A4-49EB-472B-A1A6-C24EBF2723DA}"/>
              </a:ext>
            </a:extLst>
          </p:cNvPr>
          <p:cNvGrpSpPr>
            <a:grpSpLocks noChangeAspect="1"/>
          </p:cNvGrpSpPr>
          <p:nvPr/>
        </p:nvGrpSpPr>
        <p:grpSpPr>
          <a:xfrm>
            <a:off x="8964130" y="1686668"/>
            <a:ext cx="1773168" cy="1584920"/>
            <a:chOff x="9005613" y="1356205"/>
            <a:chExt cx="2457222" cy="2057943"/>
          </a:xfrm>
        </p:grpSpPr>
        <p:grpSp>
          <p:nvGrpSpPr>
            <p:cNvPr id="129" name="Group 128">
              <a:extLst>
                <a:ext uri="{FF2B5EF4-FFF2-40B4-BE49-F238E27FC236}">
                  <a16:creationId xmlns:a16="http://schemas.microsoft.com/office/drawing/2014/main" id="{AB329BDB-B3BE-4245-B240-507BD4E7F00B}"/>
                </a:ext>
              </a:extLst>
            </p:cNvPr>
            <p:cNvGrpSpPr>
              <a:grpSpLocks noChangeAspect="1"/>
            </p:cNvGrpSpPr>
            <p:nvPr/>
          </p:nvGrpSpPr>
          <p:grpSpPr>
            <a:xfrm>
              <a:off x="9242659" y="1809218"/>
              <a:ext cx="1983133" cy="1604930"/>
              <a:chOff x="6345059" y="2072906"/>
              <a:chExt cx="2675346" cy="2196766"/>
            </a:xfrm>
          </p:grpSpPr>
          <p:sp>
            <p:nvSpPr>
              <p:cNvPr id="130" name="Rektangel 58">
                <a:extLst>
                  <a:ext uri="{FF2B5EF4-FFF2-40B4-BE49-F238E27FC236}">
                    <a16:creationId xmlns:a16="http://schemas.microsoft.com/office/drawing/2014/main" id="{73B8DF3A-6A0B-4876-96D5-09FBF56218A8}"/>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31" name="Rektangel: avrundede hjørner 57">
                <a:extLst>
                  <a:ext uri="{FF2B5EF4-FFF2-40B4-BE49-F238E27FC236}">
                    <a16:creationId xmlns:a16="http://schemas.microsoft.com/office/drawing/2014/main" id="{95920539-2C97-4E6B-90C0-6AABF3ADF834}"/>
                  </a:ext>
                </a:extLst>
              </p:cNvPr>
              <p:cNvSpPr>
                <a:spLocks noChangeAspect="1"/>
              </p:cNvSpPr>
              <p:nvPr/>
            </p:nvSpPr>
            <p:spPr>
              <a:xfrm>
                <a:off x="6547957" y="2630567"/>
                <a:ext cx="2117864" cy="143547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2" name="Rett linje 70">
                <a:extLst>
                  <a:ext uri="{FF2B5EF4-FFF2-40B4-BE49-F238E27FC236}">
                    <a16:creationId xmlns:a16="http://schemas.microsoft.com/office/drawing/2014/main" id="{EE25FEFF-14B2-4EF5-B133-A422EB14030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33" name="Rett linje 70">
                <a:extLst>
                  <a:ext uri="{FF2B5EF4-FFF2-40B4-BE49-F238E27FC236}">
                    <a16:creationId xmlns:a16="http://schemas.microsoft.com/office/drawing/2014/main" id="{EA352D18-F2CD-4472-B3C5-8B30D779D219}"/>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4" name="Rett linje 70">
                <a:extLst>
                  <a:ext uri="{FF2B5EF4-FFF2-40B4-BE49-F238E27FC236}">
                    <a16:creationId xmlns:a16="http://schemas.microsoft.com/office/drawing/2014/main" id="{38014832-209C-4175-9C90-33CE408CF94B}"/>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5" name="Rett linje 70">
                <a:extLst>
                  <a:ext uri="{FF2B5EF4-FFF2-40B4-BE49-F238E27FC236}">
                    <a16:creationId xmlns:a16="http://schemas.microsoft.com/office/drawing/2014/main" id="{F6A49395-5FFB-4096-A27B-DB471119521A}"/>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6" name="Rett linje 70">
                <a:extLst>
                  <a:ext uri="{FF2B5EF4-FFF2-40B4-BE49-F238E27FC236}">
                    <a16:creationId xmlns:a16="http://schemas.microsoft.com/office/drawing/2014/main" id="{7F1E7763-17FD-4935-A038-EDDC90D13346}"/>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7" name="Rett linje 70">
                <a:extLst>
                  <a:ext uri="{FF2B5EF4-FFF2-40B4-BE49-F238E27FC236}">
                    <a16:creationId xmlns:a16="http://schemas.microsoft.com/office/drawing/2014/main" id="{E2C250D2-F466-49A1-8DE3-6FD337FAF048}"/>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8" name="Rett linje 70">
                <a:extLst>
                  <a:ext uri="{FF2B5EF4-FFF2-40B4-BE49-F238E27FC236}">
                    <a16:creationId xmlns:a16="http://schemas.microsoft.com/office/drawing/2014/main" id="{3E59184D-7AC6-42F9-B5BE-53301EE3D380}"/>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9" name="Rett linje 70">
                <a:extLst>
                  <a:ext uri="{FF2B5EF4-FFF2-40B4-BE49-F238E27FC236}">
                    <a16:creationId xmlns:a16="http://schemas.microsoft.com/office/drawing/2014/main" id="{547C359E-025D-4822-B1AC-141D7C898F6C}"/>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0" name="Rektangel 54">
                <a:extLst>
                  <a:ext uri="{FF2B5EF4-FFF2-40B4-BE49-F238E27FC236}">
                    <a16:creationId xmlns:a16="http://schemas.microsoft.com/office/drawing/2014/main" id="{5935A355-2959-407B-A7BB-7427A4E767B6}"/>
                  </a:ext>
                </a:extLst>
              </p:cNvPr>
              <p:cNvSpPr/>
              <p:nvPr/>
            </p:nvSpPr>
            <p:spPr>
              <a:xfrm>
                <a:off x="6448020" y="2164649"/>
                <a:ext cx="2469424" cy="4274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Responstid</a:t>
                </a:r>
              </a:p>
            </p:txBody>
          </p:sp>
          <p:sp>
            <p:nvSpPr>
              <p:cNvPr id="141" name="Freeform: Shape 140">
                <a:extLst>
                  <a:ext uri="{FF2B5EF4-FFF2-40B4-BE49-F238E27FC236}">
                    <a16:creationId xmlns:a16="http://schemas.microsoft.com/office/drawing/2014/main" id="{E7C5A234-1A55-47C7-93F0-5417896DBABE}"/>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42" name="TekstSylinder 48">
              <a:extLst>
                <a:ext uri="{FF2B5EF4-FFF2-40B4-BE49-F238E27FC236}">
                  <a16:creationId xmlns:a16="http://schemas.microsoft.com/office/drawing/2014/main" id="{C4B6BF2A-8C39-4709-B7E7-F3D97A20A588}"/>
                </a:ext>
              </a:extLst>
            </p:cNvPr>
            <p:cNvSpPr txBox="1"/>
            <p:nvPr/>
          </p:nvSpPr>
          <p:spPr>
            <a:xfrm>
              <a:off x="9005613" y="1356205"/>
              <a:ext cx="2457222" cy="4141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Standard Dashbord</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144" name="TekstSylinder 48">
            <a:extLst>
              <a:ext uri="{FF2B5EF4-FFF2-40B4-BE49-F238E27FC236}">
                <a16:creationId xmlns:a16="http://schemas.microsoft.com/office/drawing/2014/main" id="{5607F8B0-A978-4F87-914E-FC9C1256CDAA}"/>
              </a:ext>
            </a:extLst>
          </p:cNvPr>
          <p:cNvSpPr txBox="1"/>
          <p:nvPr/>
        </p:nvSpPr>
        <p:spPr>
          <a:xfrm>
            <a:off x="5420452" y="1475652"/>
            <a:ext cx="2005082" cy="3213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Notification to agent</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145" name="Group 144">
            <a:extLst>
              <a:ext uri="{FF2B5EF4-FFF2-40B4-BE49-F238E27FC236}">
                <a16:creationId xmlns:a16="http://schemas.microsoft.com/office/drawing/2014/main" id="{6B090EA7-D2EF-4925-85C5-0F4A930FD1FE}"/>
              </a:ext>
            </a:extLst>
          </p:cNvPr>
          <p:cNvGrpSpPr/>
          <p:nvPr/>
        </p:nvGrpSpPr>
        <p:grpSpPr>
          <a:xfrm>
            <a:off x="6052475" y="1847026"/>
            <a:ext cx="547544" cy="549076"/>
            <a:chOff x="9693790" y="483661"/>
            <a:chExt cx="708105" cy="665338"/>
          </a:xfrm>
        </p:grpSpPr>
        <p:sp>
          <p:nvSpPr>
            <p:cNvPr id="146" name="Oval 145">
              <a:extLst>
                <a:ext uri="{FF2B5EF4-FFF2-40B4-BE49-F238E27FC236}">
                  <a16:creationId xmlns:a16="http://schemas.microsoft.com/office/drawing/2014/main" id="{13B7C6E7-DED9-453C-85B8-81BD89E8019D}"/>
                </a:ext>
              </a:extLst>
            </p:cNvPr>
            <p:cNvSpPr/>
            <p:nvPr/>
          </p:nvSpPr>
          <p:spPr>
            <a:xfrm>
              <a:off x="9693790" y="483661"/>
              <a:ext cx="708105" cy="66533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7" name="Graphic 146" descr="Bell with solid fill">
              <a:extLst>
                <a:ext uri="{FF2B5EF4-FFF2-40B4-BE49-F238E27FC236}">
                  <a16:creationId xmlns:a16="http://schemas.microsoft.com/office/drawing/2014/main" id="{FD7BFCDB-3D93-4574-9F26-36B5A88B59A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71434" y="530242"/>
              <a:ext cx="559354" cy="559354"/>
            </a:xfrm>
            <a:prstGeom prst="rect">
              <a:avLst/>
            </a:prstGeom>
          </p:spPr>
        </p:pic>
      </p:grpSp>
      <p:grpSp>
        <p:nvGrpSpPr>
          <p:cNvPr id="52" name="Group 51">
            <a:extLst>
              <a:ext uri="{FF2B5EF4-FFF2-40B4-BE49-F238E27FC236}">
                <a16:creationId xmlns:a16="http://schemas.microsoft.com/office/drawing/2014/main" id="{024A541E-9D1D-46BE-A4D4-01CAB3033E3E}"/>
              </a:ext>
            </a:extLst>
          </p:cNvPr>
          <p:cNvGrpSpPr>
            <a:grpSpLocks noChangeAspect="1"/>
          </p:cNvGrpSpPr>
          <p:nvPr/>
        </p:nvGrpSpPr>
        <p:grpSpPr>
          <a:xfrm>
            <a:off x="7463176" y="1877572"/>
            <a:ext cx="1333476" cy="1063428"/>
            <a:chOff x="7751047" y="4788467"/>
            <a:chExt cx="2293124" cy="1713490"/>
          </a:xfrm>
        </p:grpSpPr>
        <p:sp>
          <p:nvSpPr>
            <p:cNvPr id="257" name="TekstSylinder 159">
              <a:extLst>
                <a:ext uri="{FF2B5EF4-FFF2-40B4-BE49-F238E27FC236}">
                  <a16:creationId xmlns:a16="http://schemas.microsoft.com/office/drawing/2014/main" id="{194F7ED7-8E2D-4134-8E99-1A9EF43E46D7}"/>
                </a:ext>
              </a:extLst>
            </p:cNvPr>
            <p:cNvSpPr txBox="1"/>
            <p:nvPr/>
          </p:nvSpPr>
          <p:spPr>
            <a:xfrm>
              <a:off x="7751047" y="4788467"/>
              <a:ext cx="2293124" cy="513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929"/>
                  </a:solidFill>
                  <a:effectLst/>
                  <a:uLnTx/>
                  <a:uFillTx/>
                  <a:latin typeface="Arial" panose="020B0604020202020204"/>
                  <a:ea typeface="+mn-ea"/>
                  <a:cs typeface="+mn-cs"/>
                </a:rPr>
                <a:t>History</a:t>
              </a:r>
            </a:p>
          </p:txBody>
        </p:sp>
        <p:grpSp>
          <p:nvGrpSpPr>
            <p:cNvPr id="220" name="Group 219">
              <a:extLst>
                <a:ext uri="{FF2B5EF4-FFF2-40B4-BE49-F238E27FC236}">
                  <a16:creationId xmlns:a16="http://schemas.microsoft.com/office/drawing/2014/main" id="{8861290B-E9AC-45F4-A300-3C1BDA1BB6E4}"/>
                </a:ext>
              </a:extLst>
            </p:cNvPr>
            <p:cNvGrpSpPr/>
            <p:nvPr/>
          </p:nvGrpSpPr>
          <p:grpSpPr>
            <a:xfrm>
              <a:off x="8226964" y="5290037"/>
              <a:ext cx="1198179" cy="1211920"/>
              <a:chOff x="5391806" y="3069021"/>
              <a:chExt cx="1198179" cy="1211920"/>
            </a:xfrm>
          </p:grpSpPr>
          <p:sp>
            <p:nvSpPr>
              <p:cNvPr id="221" name="Flowchart: Multidocument 220">
                <a:extLst>
                  <a:ext uri="{FF2B5EF4-FFF2-40B4-BE49-F238E27FC236}">
                    <a16:creationId xmlns:a16="http://schemas.microsoft.com/office/drawing/2014/main" id="{D9EF0488-495A-4211-8348-73C92468E70E}"/>
                  </a:ext>
                </a:extLst>
              </p:cNvPr>
              <p:cNvSpPr/>
              <p:nvPr/>
            </p:nvSpPr>
            <p:spPr>
              <a:xfrm>
                <a:off x="5391806" y="3069021"/>
                <a:ext cx="1198179" cy="1211920"/>
              </a:xfrm>
              <a:prstGeom prst="flowChartMultidocument">
                <a:avLst/>
              </a:prstGeom>
              <a:solidFill>
                <a:schemeClr val="bg1"/>
              </a:solid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w="0"/>
                  <a:solidFill>
                    <a:srgbClr val="005E58"/>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cxnSp>
            <p:nvCxnSpPr>
              <p:cNvPr id="222" name="Rett linje 193">
                <a:extLst>
                  <a:ext uri="{FF2B5EF4-FFF2-40B4-BE49-F238E27FC236}">
                    <a16:creationId xmlns:a16="http://schemas.microsoft.com/office/drawing/2014/main" id="{477D8BB4-B43D-40AB-A7F5-EF65E5AAF0D5}"/>
                  </a:ext>
                </a:extLst>
              </p:cNvPr>
              <p:cNvCxnSpPr>
                <a:cxnSpLocks/>
              </p:cNvCxnSpPr>
              <p:nvPr/>
            </p:nvCxnSpPr>
            <p:spPr>
              <a:xfrm>
                <a:off x="5467591" y="3429000"/>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 name="Rett linje 193">
                <a:extLst>
                  <a:ext uri="{FF2B5EF4-FFF2-40B4-BE49-F238E27FC236}">
                    <a16:creationId xmlns:a16="http://schemas.microsoft.com/office/drawing/2014/main" id="{F699E93C-BFB6-456F-838B-4A3A6A606033}"/>
                  </a:ext>
                </a:extLst>
              </p:cNvPr>
              <p:cNvCxnSpPr>
                <a:cxnSpLocks/>
              </p:cNvCxnSpPr>
              <p:nvPr/>
            </p:nvCxnSpPr>
            <p:spPr>
              <a:xfrm>
                <a:off x="5467591" y="35367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Rett linje 193">
                <a:extLst>
                  <a:ext uri="{FF2B5EF4-FFF2-40B4-BE49-F238E27FC236}">
                    <a16:creationId xmlns:a16="http://schemas.microsoft.com/office/drawing/2014/main" id="{B39D3F63-6D3D-4AE6-A1DD-CB0F0BCBB470}"/>
                  </a:ext>
                </a:extLst>
              </p:cNvPr>
              <p:cNvCxnSpPr>
                <a:cxnSpLocks/>
              </p:cNvCxnSpPr>
              <p:nvPr/>
            </p:nvCxnSpPr>
            <p:spPr>
              <a:xfrm>
                <a:off x="5467591" y="363657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193">
                <a:extLst>
                  <a:ext uri="{FF2B5EF4-FFF2-40B4-BE49-F238E27FC236}">
                    <a16:creationId xmlns:a16="http://schemas.microsoft.com/office/drawing/2014/main" id="{5DD44B8C-80AC-4246-BA56-9105CD85E9A6}"/>
                  </a:ext>
                </a:extLst>
              </p:cNvPr>
              <p:cNvCxnSpPr>
                <a:cxnSpLocks/>
              </p:cNvCxnSpPr>
              <p:nvPr/>
            </p:nvCxnSpPr>
            <p:spPr>
              <a:xfrm>
                <a:off x="5467591" y="373642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193">
                <a:extLst>
                  <a:ext uri="{FF2B5EF4-FFF2-40B4-BE49-F238E27FC236}">
                    <a16:creationId xmlns:a16="http://schemas.microsoft.com/office/drawing/2014/main" id="{DDD59544-577C-4CE0-BFBD-36E8E30E90D6}"/>
                  </a:ext>
                </a:extLst>
              </p:cNvPr>
              <p:cNvCxnSpPr>
                <a:cxnSpLocks/>
              </p:cNvCxnSpPr>
              <p:nvPr/>
            </p:nvCxnSpPr>
            <p:spPr>
              <a:xfrm>
                <a:off x="5467591" y="38415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7" name="Group 46">
            <a:extLst>
              <a:ext uri="{FF2B5EF4-FFF2-40B4-BE49-F238E27FC236}">
                <a16:creationId xmlns:a16="http://schemas.microsoft.com/office/drawing/2014/main" id="{CFFD44D8-6D4C-47EE-9F1D-E2089757F9AF}"/>
              </a:ext>
            </a:extLst>
          </p:cNvPr>
          <p:cNvGrpSpPr/>
          <p:nvPr/>
        </p:nvGrpSpPr>
        <p:grpSpPr>
          <a:xfrm>
            <a:off x="7141007" y="3400027"/>
            <a:ext cx="1773168" cy="688879"/>
            <a:chOff x="4260395" y="5303789"/>
            <a:chExt cx="2293124" cy="834743"/>
          </a:xfrm>
        </p:grpSpPr>
        <p:grpSp>
          <p:nvGrpSpPr>
            <p:cNvPr id="124" name="Group 123">
              <a:extLst>
                <a:ext uri="{FF2B5EF4-FFF2-40B4-BE49-F238E27FC236}">
                  <a16:creationId xmlns:a16="http://schemas.microsoft.com/office/drawing/2014/main" id="{44B28183-74E5-45F7-B5E0-8774B7D32D1B}"/>
                </a:ext>
              </a:extLst>
            </p:cNvPr>
            <p:cNvGrpSpPr/>
            <p:nvPr/>
          </p:nvGrpSpPr>
          <p:grpSpPr>
            <a:xfrm>
              <a:off x="4353888" y="5636879"/>
              <a:ext cx="2015161" cy="501653"/>
              <a:chOff x="5772553" y="5847076"/>
              <a:chExt cx="2015161" cy="501653"/>
            </a:xfrm>
          </p:grpSpPr>
          <p:sp>
            <p:nvSpPr>
              <p:cNvPr id="259" name="Rektangel: avrundede hjørner 152">
                <a:extLst>
                  <a:ext uri="{FF2B5EF4-FFF2-40B4-BE49-F238E27FC236}">
                    <a16:creationId xmlns:a16="http://schemas.microsoft.com/office/drawing/2014/main" id="{B2A673AF-C8E9-4D8F-8DBD-48ECC35C5867}"/>
                  </a:ext>
                </a:extLst>
              </p:cNvPr>
              <p:cNvSpPr/>
              <p:nvPr/>
            </p:nvSpPr>
            <p:spPr>
              <a:xfrm>
                <a:off x="5772553" y="5847076"/>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8" name="Graphic 87" descr="Stopwatch 25% with solid fill">
                <a:extLst>
                  <a:ext uri="{FF2B5EF4-FFF2-40B4-BE49-F238E27FC236}">
                    <a16:creationId xmlns:a16="http://schemas.microsoft.com/office/drawing/2014/main" id="{B6862BD2-BF12-4158-A84C-41E074E37ED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60798" y="5863558"/>
                <a:ext cx="478976" cy="478973"/>
              </a:xfrm>
              <a:prstGeom prst="rect">
                <a:avLst/>
              </a:prstGeom>
            </p:spPr>
          </p:pic>
          <p:pic>
            <p:nvPicPr>
              <p:cNvPr id="90" name="Graphic 89" descr="Stopwatch 50% with solid fill">
                <a:extLst>
                  <a:ext uri="{FF2B5EF4-FFF2-40B4-BE49-F238E27FC236}">
                    <a16:creationId xmlns:a16="http://schemas.microsoft.com/office/drawing/2014/main" id="{AA7BCFAA-401F-4DE9-B101-A05492B7632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500353" y="5853464"/>
                <a:ext cx="478360" cy="478357"/>
              </a:xfrm>
              <a:prstGeom prst="rect">
                <a:avLst/>
              </a:prstGeom>
            </p:spPr>
          </p:pic>
          <p:pic>
            <p:nvPicPr>
              <p:cNvPr id="92" name="Graphic 91" descr="Stopwatch 75% with solid fill">
                <a:extLst>
                  <a:ext uri="{FF2B5EF4-FFF2-40B4-BE49-F238E27FC236}">
                    <a16:creationId xmlns:a16="http://schemas.microsoft.com/office/drawing/2014/main" id="{D6482CF2-2C2E-41AC-8635-79AD5D19C2B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162461" y="5861088"/>
                <a:ext cx="487644" cy="487641"/>
              </a:xfrm>
              <a:prstGeom prst="rect">
                <a:avLst/>
              </a:prstGeom>
            </p:spPr>
          </p:pic>
        </p:grpSp>
        <p:sp>
          <p:nvSpPr>
            <p:cNvPr id="248" name="TekstSylinder 159">
              <a:extLst>
                <a:ext uri="{FF2B5EF4-FFF2-40B4-BE49-F238E27FC236}">
                  <a16:creationId xmlns:a16="http://schemas.microsoft.com/office/drawing/2014/main" id="{3301DB01-E11B-4F91-A109-A2B2FC0F43E0}"/>
                </a:ext>
              </a:extLst>
            </p:cNvPr>
            <p:cNvSpPr txBox="1"/>
            <p:nvPr/>
          </p:nvSpPr>
          <p:spPr>
            <a:xfrm>
              <a:off x="4260395" y="5303789"/>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929"/>
                  </a:solidFill>
                  <a:effectLst/>
                  <a:uLnTx/>
                  <a:uFillTx/>
                  <a:latin typeface="Arial" panose="020B0604020202020204"/>
                  <a:ea typeface="+mn-ea"/>
                  <a:cs typeface="+mn-cs"/>
                </a:rPr>
                <a:t>Priority</a:t>
              </a:r>
            </a:p>
          </p:txBody>
        </p:sp>
      </p:grpSp>
      <p:sp>
        <p:nvSpPr>
          <p:cNvPr id="256" name="TekstSylinder 159">
            <a:extLst>
              <a:ext uri="{FF2B5EF4-FFF2-40B4-BE49-F238E27FC236}">
                <a16:creationId xmlns:a16="http://schemas.microsoft.com/office/drawing/2014/main" id="{6A5CF70C-332B-4F4F-8766-4577C2A85EBF}"/>
              </a:ext>
            </a:extLst>
          </p:cNvPr>
          <p:cNvSpPr txBox="1"/>
          <p:nvPr/>
        </p:nvSpPr>
        <p:spPr>
          <a:xfrm>
            <a:off x="4869354" y="5619065"/>
            <a:ext cx="1437857"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B2929"/>
                </a:solidFill>
                <a:effectLst/>
                <a:uLnTx/>
                <a:uFillTx/>
                <a:latin typeface="Arial" panose="020B0604020202020204"/>
                <a:ea typeface="+mn-ea"/>
                <a:cs typeface="+mn-cs"/>
              </a:rPr>
              <a:t>Collaboration</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62" name="Graphic 161" descr="Arrow: Rotate right with solid fill">
            <a:extLst>
              <a:ext uri="{FF2B5EF4-FFF2-40B4-BE49-F238E27FC236}">
                <a16:creationId xmlns:a16="http://schemas.microsoft.com/office/drawing/2014/main" id="{AAEA3B3E-A426-4AE1-A83B-C2FCBE0BA6B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a:off x="3174698" y="2396103"/>
            <a:ext cx="379415" cy="404933"/>
          </a:xfrm>
          <a:prstGeom prst="rect">
            <a:avLst/>
          </a:prstGeom>
        </p:spPr>
      </p:pic>
      <p:pic>
        <p:nvPicPr>
          <p:cNvPr id="168" name="Graphic 167" descr="Arrow: Rotate right with solid fill">
            <a:extLst>
              <a:ext uri="{FF2B5EF4-FFF2-40B4-BE49-F238E27FC236}">
                <a16:creationId xmlns:a16="http://schemas.microsoft.com/office/drawing/2014/main" id="{B2383015-D513-4014-A2E1-7C1928966ED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a:off x="6030425" y="2408677"/>
            <a:ext cx="379415" cy="404933"/>
          </a:xfrm>
          <a:prstGeom prst="rect">
            <a:avLst/>
          </a:prstGeom>
        </p:spPr>
      </p:pic>
      <p:pic>
        <p:nvPicPr>
          <p:cNvPr id="169" name="Graphic 168" descr="Arrow: Counter-clockwise curve with solid fill">
            <a:extLst>
              <a:ext uri="{FF2B5EF4-FFF2-40B4-BE49-F238E27FC236}">
                <a16:creationId xmlns:a16="http://schemas.microsoft.com/office/drawing/2014/main" id="{1E3EF778-9E31-4A5A-902D-0E47871A179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6880679" flipH="1">
            <a:off x="3603083" y="1975039"/>
            <a:ext cx="418569" cy="392191"/>
          </a:xfrm>
          <a:prstGeom prst="rect">
            <a:avLst/>
          </a:prstGeom>
        </p:spPr>
      </p:pic>
      <p:pic>
        <p:nvPicPr>
          <p:cNvPr id="171" name="Graphic 170" descr="Arrow: Counter-clockwise curve with solid fill">
            <a:extLst>
              <a:ext uri="{FF2B5EF4-FFF2-40B4-BE49-F238E27FC236}">
                <a16:creationId xmlns:a16="http://schemas.microsoft.com/office/drawing/2014/main" id="{071B359E-B133-4D66-A155-32954F75BCC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461994">
            <a:off x="9655062" y="3374827"/>
            <a:ext cx="482929" cy="515408"/>
          </a:xfrm>
          <a:prstGeom prst="rect">
            <a:avLst/>
          </a:prstGeom>
        </p:spPr>
      </p:pic>
      <p:grpSp>
        <p:nvGrpSpPr>
          <p:cNvPr id="65" name="Group 64">
            <a:extLst>
              <a:ext uri="{FF2B5EF4-FFF2-40B4-BE49-F238E27FC236}">
                <a16:creationId xmlns:a16="http://schemas.microsoft.com/office/drawing/2014/main" id="{F9360D80-3295-46D7-9CAC-181E9CB23DB7}"/>
              </a:ext>
            </a:extLst>
          </p:cNvPr>
          <p:cNvGrpSpPr/>
          <p:nvPr/>
        </p:nvGrpSpPr>
        <p:grpSpPr>
          <a:xfrm>
            <a:off x="8439034" y="3620891"/>
            <a:ext cx="1773168" cy="697950"/>
            <a:chOff x="7265931" y="5472276"/>
            <a:chExt cx="2293124" cy="845735"/>
          </a:xfrm>
        </p:grpSpPr>
        <p:sp>
          <p:nvSpPr>
            <p:cNvPr id="181" name="TekstSylinder 159">
              <a:extLst>
                <a:ext uri="{FF2B5EF4-FFF2-40B4-BE49-F238E27FC236}">
                  <a16:creationId xmlns:a16="http://schemas.microsoft.com/office/drawing/2014/main" id="{2C4D32E9-103A-40DA-8751-19E655CA5538}"/>
                </a:ext>
              </a:extLst>
            </p:cNvPr>
            <p:cNvSpPr txBox="1"/>
            <p:nvPr/>
          </p:nvSpPr>
          <p:spPr>
            <a:xfrm>
              <a:off x="7265931" y="5472276"/>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Status</a:t>
              </a: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64" name="Group 63">
              <a:extLst>
                <a:ext uri="{FF2B5EF4-FFF2-40B4-BE49-F238E27FC236}">
                  <a16:creationId xmlns:a16="http://schemas.microsoft.com/office/drawing/2014/main" id="{E9BBFE11-2DCB-487F-8AE7-81F667F073B4}"/>
                </a:ext>
              </a:extLst>
            </p:cNvPr>
            <p:cNvGrpSpPr/>
            <p:nvPr/>
          </p:nvGrpSpPr>
          <p:grpSpPr>
            <a:xfrm>
              <a:off x="7404913" y="5826877"/>
              <a:ext cx="2015161" cy="491134"/>
              <a:chOff x="7404913" y="5826877"/>
              <a:chExt cx="2015161" cy="491134"/>
            </a:xfrm>
          </p:grpSpPr>
          <p:sp>
            <p:nvSpPr>
              <p:cNvPr id="182" name="Rektangel: avrundede hjørner 152">
                <a:extLst>
                  <a:ext uri="{FF2B5EF4-FFF2-40B4-BE49-F238E27FC236}">
                    <a16:creationId xmlns:a16="http://schemas.microsoft.com/office/drawing/2014/main" id="{C5294BC2-FCCF-405D-A312-85AC34375FFF}"/>
                  </a:ext>
                </a:extLst>
              </p:cNvPr>
              <p:cNvSpPr/>
              <p:nvPr/>
            </p:nvSpPr>
            <p:spPr>
              <a:xfrm>
                <a:off x="7404913" y="5826877"/>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4" name="Graphic 53" descr="Badge Cross with solid fill">
                <a:extLst>
                  <a:ext uri="{FF2B5EF4-FFF2-40B4-BE49-F238E27FC236}">
                    <a16:creationId xmlns:a16="http://schemas.microsoft.com/office/drawing/2014/main" id="{DE498957-4B64-4591-992B-EC565CA30FC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500508" y="5852328"/>
                <a:ext cx="455601" cy="455601"/>
              </a:xfrm>
              <a:prstGeom prst="rect">
                <a:avLst/>
              </a:prstGeom>
            </p:spPr>
          </p:pic>
          <p:pic>
            <p:nvPicPr>
              <p:cNvPr id="59" name="Graphic 58" descr="Badge Tick1 with solid fill">
                <a:extLst>
                  <a:ext uri="{FF2B5EF4-FFF2-40B4-BE49-F238E27FC236}">
                    <a16:creationId xmlns:a16="http://schemas.microsoft.com/office/drawing/2014/main" id="{42ABA415-A0AF-4E56-8431-98E964061596}"/>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828908" y="5839638"/>
                <a:ext cx="455601" cy="455601"/>
              </a:xfrm>
              <a:prstGeom prst="rect">
                <a:avLst/>
              </a:prstGeom>
            </p:spPr>
          </p:pic>
          <p:pic>
            <p:nvPicPr>
              <p:cNvPr id="63" name="Graphic 62" descr="Badge Unfollow with solid fill">
                <a:extLst>
                  <a:ext uri="{FF2B5EF4-FFF2-40B4-BE49-F238E27FC236}">
                    <a16:creationId xmlns:a16="http://schemas.microsoft.com/office/drawing/2014/main" id="{93EEB08C-662B-4E5C-9E1A-E2A1838DD31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196869" y="5850379"/>
                <a:ext cx="455601" cy="455601"/>
              </a:xfrm>
              <a:prstGeom prst="rect">
                <a:avLst/>
              </a:prstGeom>
            </p:spPr>
          </p:pic>
        </p:grpSp>
      </p:grpSp>
      <p:pic>
        <p:nvPicPr>
          <p:cNvPr id="215" name="Graphic 214" descr="Arrow: Counter-clockwise curve with solid fill">
            <a:extLst>
              <a:ext uri="{FF2B5EF4-FFF2-40B4-BE49-F238E27FC236}">
                <a16:creationId xmlns:a16="http://schemas.microsoft.com/office/drawing/2014/main" id="{BA4BB7EC-3B9A-4AB8-B169-346879CA7D7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4321444" y="4458375"/>
            <a:ext cx="461732" cy="432635"/>
          </a:xfrm>
          <a:prstGeom prst="rect">
            <a:avLst/>
          </a:prstGeom>
        </p:spPr>
      </p:pic>
      <p:pic>
        <p:nvPicPr>
          <p:cNvPr id="217" name="Graphic 216" descr="Arrow: Rotate right with solid fill">
            <a:extLst>
              <a:ext uri="{FF2B5EF4-FFF2-40B4-BE49-F238E27FC236}">
                <a16:creationId xmlns:a16="http://schemas.microsoft.com/office/drawing/2014/main" id="{A9103AA5-B30A-439C-B7E9-76F32C0B8DF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420176" y="3017489"/>
            <a:ext cx="379415" cy="404933"/>
          </a:xfrm>
          <a:prstGeom prst="rect">
            <a:avLst/>
          </a:prstGeom>
        </p:spPr>
      </p:pic>
      <p:pic>
        <p:nvPicPr>
          <p:cNvPr id="227" name="Graphic 226" descr="Arrow: Rotate right with solid fill">
            <a:extLst>
              <a:ext uri="{FF2B5EF4-FFF2-40B4-BE49-F238E27FC236}">
                <a16:creationId xmlns:a16="http://schemas.microsoft.com/office/drawing/2014/main" id="{2CABEFFF-9F58-416D-AE2F-20F0DBB2B7F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676309" y="3368356"/>
            <a:ext cx="379415" cy="404933"/>
          </a:xfrm>
          <a:prstGeom prst="rect">
            <a:avLst/>
          </a:prstGeom>
        </p:spPr>
      </p:pic>
      <p:pic>
        <p:nvPicPr>
          <p:cNvPr id="228" name="Graphic 227" descr="Arrow: Rotate right with solid fill">
            <a:extLst>
              <a:ext uri="{FF2B5EF4-FFF2-40B4-BE49-F238E27FC236}">
                <a16:creationId xmlns:a16="http://schemas.microsoft.com/office/drawing/2014/main" id="{5C161AEA-34E3-4C78-9893-399F6FAC9EF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041895" y="2796856"/>
            <a:ext cx="379415" cy="404933"/>
          </a:xfrm>
          <a:prstGeom prst="rect">
            <a:avLst/>
          </a:prstGeom>
        </p:spPr>
      </p:pic>
      <p:pic>
        <p:nvPicPr>
          <p:cNvPr id="229" name="Graphic 228" descr="Arrow: Counter-clockwise curve with solid fill">
            <a:extLst>
              <a:ext uri="{FF2B5EF4-FFF2-40B4-BE49-F238E27FC236}">
                <a16:creationId xmlns:a16="http://schemas.microsoft.com/office/drawing/2014/main" id="{B8EA9E3A-FA31-41EA-8CF4-DC65757A447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8510621" y="1847912"/>
            <a:ext cx="515408" cy="482929"/>
          </a:xfrm>
          <a:prstGeom prst="rect">
            <a:avLst/>
          </a:prstGeom>
        </p:spPr>
      </p:pic>
      <p:grpSp>
        <p:nvGrpSpPr>
          <p:cNvPr id="230" name="Group 229">
            <a:extLst>
              <a:ext uri="{FF2B5EF4-FFF2-40B4-BE49-F238E27FC236}">
                <a16:creationId xmlns:a16="http://schemas.microsoft.com/office/drawing/2014/main" id="{A140092E-B1BE-4884-BAB8-0EC5BD868FBF}"/>
              </a:ext>
            </a:extLst>
          </p:cNvPr>
          <p:cNvGrpSpPr/>
          <p:nvPr/>
        </p:nvGrpSpPr>
        <p:grpSpPr>
          <a:xfrm>
            <a:off x="4807435" y="4025834"/>
            <a:ext cx="1626773" cy="1572588"/>
            <a:chOff x="6144485" y="3105759"/>
            <a:chExt cx="2103801" cy="1905568"/>
          </a:xfrm>
        </p:grpSpPr>
        <p:grpSp>
          <p:nvGrpSpPr>
            <p:cNvPr id="231" name="Group 230">
              <a:extLst>
                <a:ext uri="{FF2B5EF4-FFF2-40B4-BE49-F238E27FC236}">
                  <a16:creationId xmlns:a16="http://schemas.microsoft.com/office/drawing/2014/main" id="{BA465436-D13C-45C4-A581-1D7F6ABCA800}"/>
                </a:ext>
              </a:extLst>
            </p:cNvPr>
            <p:cNvGrpSpPr/>
            <p:nvPr/>
          </p:nvGrpSpPr>
          <p:grpSpPr>
            <a:xfrm>
              <a:off x="6144485" y="3105759"/>
              <a:ext cx="2103801" cy="1905568"/>
              <a:chOff x="9262587" y="3400244"/>
              <a:chExt cx="2103801" cy="1905568"/>
            </a:xfrm>
          </p:grpSpPr>
          <p:pic>
            <p:nvPicPr>
              <p:cNvPr id="233" name="Graphic 232" descr="Arrow: Clockwise curve with solid fill">
                <a:extLst>
                  <a:ext uri="{FF2B5EF4-FFF2-40B4-BE49-F238E27FC236}">
                    <a16:creationId xmlns:a16="http://schemas.microsoft.com/office/drawing/2014/main" id="{B42C6FA4-0BD4-49BF-9B22-E633D6279320}"/>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9438450" flipH="1" flipV="1">
                <a:off x="9697839" y="3939603"/>
                <a:ext cx="620627" cy="620628"/>
              </a:xfrm>
              <a:prstGeom prst="rect">
                <a:avLst/>
              </a:prstGeom>
            </p:spPr>
          </p:pic>
          <p:sp>
            <p:nvSpPr>
              <p:cNvPr id="234" name="Rektangel 58">
                <a:extLst>
                  <a:ext uri="{FF2B5EF4-FFF2-40B4-BE49-F238E27FC236}">
                    <a16:creationId xmlns:a16="http://schemas.microsoft.com/office/drawing/2014/main" id="{BC8DD5FE-32A0-420C-B130-A6954FB2E5D7}"/>
                  </a:ext>
                </a:extLst>
              </p:cNvPr>
              <p:cNvSpPr/>
              <p:nvPr/>
            </p:nvSpPr>
            <p:spPr>
              <a:xfrm>
                <a:off x="9262587" y="3400244"/>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35" name="Rektangel 54">
                <a:extLst>
                  <a:ext uri="{FF2B5EF4-FFF2-40B4-BE49-F238E27FC236}">
                    <a16:creationId xmlns:a16="http://schemas.microsoft.com/office/drawing/2014/main" id="{BBA52387-FB3C-4072-B21E-4B49763E3062}"/>
                  </a:ext>
                </a:extLst>
              </p:cNvPr>
              <p:cNvSpPr/>
              <p:nvPr/>
            </p:nvSpPr>
            <p:spPr>
              <a:xfrm>
                <a:off x="9319796" y="3493712"/>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Eskalering</a:t>
                </a: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6" name="Graphic 235" descr="User with solid fill">
                <a:extLst>
                  <a:ext uri="{FF2B5EF4-FFF2-40B4-BE49-F238E27FC236}">
                    <a16:creationId xmlns:a16="http://schemas.microsoft.com/office/drawing/2014/main" id="{626907A3-3659-4922-B3EE-C94F09B48A5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665145" y="3872307"/>
                <a:ext cx="317914" cy="317915"/>
              </a:xfrm>
              <a:prstGeom prst="rect">
                <a:avLst/>
              </a:prstGeom>
            </p:spPr>
          </p:pic>
          <p:grpSp>
            <p:nvGrpSpPr>
              <p:cNvPr id="237" name="Group 236">
                <a:extLst>
                  <a:ext uri="{FF2B5EF4-FFF2-40B4-BE49-F238E27FC236}">
                    <a16:creationId xmlns:a16="http://schemas.microsoft.com/office/drawing/2014/main" id="{68E8B6F0-6322-4588-986C-E1E85A61154A}"/>
                  </a:ext>
                </a:extLst>
              </p:cNvPr>
              <p:cNvGrpSpPr/>
              <p:nvPr/>
            </p:nvGrpSpPr>
            <p:grpSpPr>
              <a:xfrm>
                <a:off x="10552594" y="4215238"/>
                <a:ext cx="543280" cy="259147"/>
                <a:chOff x="1602754" y="2808785"/>
                <a:chExt cx="890297" cy="424674"/>
              </a:xfrm>
            </p:grpSpPr>
            <p:sp>
              <p:nvSpPr>
                <p:cNvPr id="268" name="Rektangel: avrundede hjørner 106">
                  <a:extLst>
                    <a:ext uri="{FF2B5EF4-FFF2-40B4-BE49-F238E27FC236}">
                      <a16:creationId xmlns:a16="http://schemas.microsoft.com/office/drawing/2014/main" id="{B63DDD5F-C3BA-41E7-9EDF-807E0D11D3B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9" name="Rett linje 73">
                  <a:extLst>
                    <a:ext uri="{FF2B5EF4-FFF2-40B4-BE49-F238E27FC236}">
                      <a16:creationId xmlns:a16="http://schemas.microsoft.com/office/drawing/2014/main" id="{97DE50E2-93EF-4D3E-94FC-589721286A20}"/>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0" name="Rett linje 73">
                  <a:extLst>
                    <a:ext uri="{FF2B5EF4-FFF2-40B4-BE49-F238E27FC236}">
                      <a16:creationId xmlns:a16="http://schemas.microsoft.com/office/drawing/2014/main" id="{0A921819-A84A-4502-8CC9-D9BC8CD50B6E}"/>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1" name="Rett linje 73">
                  <a:extLst>
                    <a:ext uri="{FF2B5EF4-FFF2-40B4-BE49-F238E27FC236}">
                      <a16:creationId xmlns:a16="http://schemas.microsoft.com/office/drawing/2014/main" id="{9FDC8F4A-F7FA-45EE-965F-FA5C6A61AB41}"/>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CF975861-9E8C-4F3A-A90C-7457A2DC59C3}"/>
                  </a:ext>
                </a:extLst>
              </p:cNvPr>
              <p:cNvGrpSpPr/>
              <p:nvPr/>
            </p:nvGrpSpPr>
            <p:grpSpPr>
              <a:xfrm>
                <a:off x="10568182" y="4842040"/>
                <a:ext cx="543280" cy="259147"/>
                <a:chOff x="1602754" y="2808785"/>
                <a:chExt cx="890297" cy="424674"/>
              </a:xfrm>
            </p:grpSpPr>
            <p:sp>
              <p:nvSpPr>
                <p:cNvPr id="264" name="Rektangel: avrundede hjørner 106">
                  <a:extLst>
                    <a:ext uri="{FF2B5EF4-FFF2-40B4-BE49-F238E27FC236}">
                      <a16:creationId xmlns:a16="http://schemas.microsoft.com/office/drawing/2014/main" id="{AE911F54-2696-440A-8A50-EF133C34577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5" name="Rett linje 73">
                  <a:extLst>
                    <a:ext uri="{FF2B5EF4-FFF2-40B4-BE49-F238E27FC236}">
                      <a16:creationId xmlns:a16="http://schemas.microsoft.com/office/drawing/2014/main" id="{44257B0A-FB3F-47F3-9523-187457732678}"/>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6" name="Rett linje 73">
                  <a:extLst>
                    <a:ext uri="{FF2B5EF4-FFF2-40B4-BE49-F238E27FC236}">
                      <a16:creationId xmlns:a16="http://schemas.microsoft.com/office/drawing/2014/main" id="{BEE5B452-B7F6-4DDE-BC56-8492308ACC63}"/>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Rett linje 73">
                  <a:extLst>
                    <a:ext uri="{FF2B5EF4-FFF2-40B4-BE49-F238E27FC236}">
                      <a16:creationId xmlns:a16="http://schemas.microsoft.com/office/drawing/2014/main" id="{2E6CD91A-7685-4429-81B6-B80146F264A5}"/>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39" name="Graphic 238" descr="User with solid fill">
                <a:extLst>
                  <a:ext uri="{FF2B5EF4-FFF2-40B4-BE49-F238E27FC236}">
                    <a16:creationId xmlns:a16="http://schemas.microsoft.com/office/drawing/2014/main" id="{B7DCD47A-744E-4711-A912-17D76D5DD66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580322" y="4069735"/>
                <a:ext cx="317914" cy="317915"/>
              </a:xfrm>
              <a:prstGeom prst="rect">
                <a:avLst/>
              </a:prstGeom>
            </p:spPr>
          </p:pic>
          <p:grpSp>
            <p:nvGrpSpPr>
              <p:cNvPr id="241" name="Group 240">
                <a:extLst>
                  <a:ext uri="{FF2B5EF4-FFF2-40B4-BE49-F238E27FC236}">
                    <a16:creationId xmlns:a16="http://schemas.microsoft.com/office/drawing/2014/main" id="{2A447068-9C94-47D0-A08A-0078B2C6D380}"/>
                  </a:ext>
                </a:extLst>
              </p:cNvPr>
              <p:cNvGrpSpPr/>
              <p:nvPr/>
            </p:nvGrpSpPr>
            <p:grpSpPr>
              <a:xfrm>
                <a:off x="9463469" y="4415843"/>
                <a:ext cx="543280" cy="259147"/>
                <a:chOff x="1602754" y="2808785"/>
                <a:chExt cx="890297" cy="424674"/>
              </a:xfrm>
            </p:grpSpPr>
            <p:sp>
              <p:nvSpPr>
                <p:cNvPr id="258" name="Rektangel: avrundede hjørner 106">
                  <a:extLst>
                    <a:ext uri="{FF2B5EF4-FFF2-40B4-BE49-F238E27FC236}">
                      <a16:creationId xmlns:a16="http://schemas.microsoft.com/office/drawing/2014/main" id="{F9582F8A-C579-41B5-89D0-5945EAE49B11}"/>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0" name="Rett linje 73">
                  <a:extLst>
                    <a:ext uri="{FF2B5EF4-FFF2-40B4-BE49-F238E27FC236}">
                      <a16:creationId xmlns:a16="http://schemas.microsoft.com/office/drawing/2014/main" id="{0C43C90B-159D-4054-B0ED-35C428B32F16}"/>
                    </a:ext>
                  </a:extLst>
                </p:cNvPr>
                <p:cNvCxnSpPr>
                  <a:cxnSpLocks/>
                </p:cNvCxnSpPr>
                <p:nvPr/>
              </p:nvCxnSpPr>
              <p:spPr>
                <a:xfrm>
                  <a:off x="1740562" y="2914555"/>
                  <a:ext cx="632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1" name="Rett linje 73">
                  <a:extLst>
                    <a:ext uri="{FF2B5EF4-FFF2-40B4-BE49-F238E27FC236}">
                      <a16:creationId xmlns:a16="http://schemas.microsoft.com/office/drawing/2014/main" id="{217B0F8A-0716-4977-A90D-EADD8F770FE4}"/>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2" name="Rett linje 73">
                  <a:extLst>
                    <a:ext uri="{FF2B5EF4-FFF2-40B4-BE49-F238E27FC236}">
                      <a16:creationId xmlns:a16="http://schemas.microsoft.com/office/drawing/2014/main" id="{8827BA87-E1F4-4C1F-AC8A-D6E23CCB741A}"/>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42" name="Straight Connector 241">
                <a:extLst>
                  <a:ext uri="{FF2B5EF4-FFF2-40B4-BE49-F238E27FC236}">
                    <a16:creationId xmlns:a16="http://schemas.microsoft.com/office/drawing/2014/main" id="{316DAB2A-6478-48BA-8F1B-B16DEDEB4F3C}"/>
                  </a:ext>
                </a:extLst>
              </p:cNvPr>
              <p:cNvCxnSpPr>
                <a:cxnSpLocks/>
              </p:cNvCxnSpPr>
              <p:nvPr/>
            </p:nvCxnSpPr>
            <p:spPr>
              <a:xfrm>
                <a:off x="10275493" y="4168805"/>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4F6DBCB2-BE07-4540-A157-B851FFFFAACF}"/>
                  </a:ext>
                </a:extLst>
              </p:cNvPr>
              <p:cNvCxnSpPr>
                <a:cxnSpLocks/>
              </p:cNvCxnSpPr>
              <p:nvPr/>
            </p:nvCxnSpPr>
            <p:spPr>
              <a:xfrm flipH="1" flipV="1">
                <a:off x="10272406" y="4855543"/>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E7C15D6-6695-4FCA-9733-D10A17887B7C}"/>
                  </a:ext>
                </a:extLst>
              </p:cNvPr>
              <p:cNvCxnSpPr>
                <a:cxnSpLocks/>
              </p:cNvCxnSpPr>
              <p:nvPr/>
            </p:nvCxnSpPr>
            <p:spPr>
              <a:xfrm flipH="1" flipV="1">
                <a:off x="10266001" y="4183120"/>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3668576F-550C-4956-AD6A-CC430028C694}"/>
                  </a:ext>
                </a:extLst>
              </p:cNvPr>
              <p:cNvCxnSpPr>
                <a:cxnSpLocks/>
              </p:cNvCxnSpPr>
              <p:nvPr/>
            </p:nvCxnSpPr>
            <p:spPr>
              <a:xfrm flipH="1" flipV="1">
                <a:off x="10127047" y="4512841"/>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52" name="Graphic 251" descr="Users with solid fill">
                <a:extLst>
                  <a:ext uri="{FF2B5EF4-FFF2-40B4-BE49-F238E27FC236}">
                    <a16:creationId xmlns:a16="http://schemas.microsoft.com/office/drawing/2014/main" id="{30760EDB-5F00-45FD-A353-18788D6BA09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629677" y="4477149"/>
                <a:ext cx="426808" cy="426809"/>
              </a:xfrm>
              <a:prstGeom prst="rect">
                <a:avLst/>
              </a:prstGeom>
            </p:spPr>
          </p:pic>
          <p:pic>
            <p:nvPicPr>
              <p:cNvPr id="253" name="Graphic 252" descr="Badge 1 with solid fill">
                <a:extLst>
                  <a:ext uri="{FF2B5EF4-FFF2-40B4-BE49-F238E27FC236}">
                    <a16:creationId xmlns:a16="http://schemas.microsoft.com/office/drawing/2014/main" id="{C5E9D2B6-1611-446A-B61C-2A151C8FD0F7}"/>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922483" y="4046924"/>
                <a:ext cx="201840" cy="198934"/>
              </a:xfrm>
              <a:prstGeom prst="rect">
                <a:avLst/>
              </a:prstGeom>
            </p:spPr>
          </p:pic>
          <p:pic>
            <p:nvPicPr>
              <p:cNvPr id="254" name="Graphic 253" descr="Badge with solid fill">
                <a:extLst>
                  <a:ext uri="{FF2B5EF4-FFF2-40B4-BE49-F238E27FC236}">
                    <a16:creationId xmlns:a16="http://schemas.microsoft.com/office/drawing/2014/main" id="{4CCC4837-A519-4F70-AF31-1956361C9F04}"/>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1045451" y="3867448"/>
                <a:ext cx="201840" cy="198934"/>
              </a:xfrm>
              <a:prstGeom prst="rect">
                <a:avLst/>
              </a:prstGeom>
            </p:spPr>
          </p:pic>
          <p:pic>
            <p:nvPicPr>
              <p:cNvPr id="255" name="Graphic 254" descr="Badge 3 with solid fill">
                <a:extLst>
                  <a:ext uri="{FF2B5EF4-FFF2-40B4-BE49-F238E27FC236}">
                    <a16:creationId xmlns:a16="http://schemas.microsoft.com/office/drawing/2014/main" id="{B65CDAAA-8B0B-49E7-80B4-D12B1816784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1033053" y="4512841"/>
                <a:ext cx="198213" cy="195359"/>
              </a:xfrm>
              <a:prstGeom prst="rect">
                <a:avLst/>
              </a:prstGeom>
            </p:spPr>
          </p:pic>
        </p:grpSp>
        <p:pic>
          <p:nvPicPr>
            <p:cNvPr id="232" name="Graphic 231" descr="Compass with solid fill">
              <a:extLst>
                <a:ext uri="{FF2B5EF4-FFF2-40B4-BE49-F238E27FC236}">
                  <a16:creationId xmlns:a16="http://schemas.microsoft.com/office/drawing/2014/main" id="{4A74D688-41C0-4EE5-84DF-985575A1F1E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818814" y="3167801"/>
              <a:ext cx="317915" cy="317915"/>
            </a:xfrm>
            <a:prstGeom prst="rect">
              <a:avLst/>
            </a:prstGeom>
          </p:spPr>
        </p:pic>
      </p:grpSp>
      <p:grpSp>
        <p:nvGrpSpPr>
          <p:cNvPr id="69" name="Group 68">
            <a:extLst>
              <a:ext uri="{FF2B5EF4-FFF2-40B4-BE49-F238E27FC236}">
                <a16:creationId xmlns:a16="http://schemas.microsoft.com/office/drawing/2014/main" id="{97E5F3F6-5825-4E2A-A07F-56ABA5B77E9E}"/>
              </a:ext>
            </a:extLst>
          </p:cNvPr>
          <p:cNvGrpSpPr/>
          <p:nvPr/>
        </p:nvGrpSpPr>
        <p:grpSpPr>
          <a:xfrm>
            <a:off x="1929564" y="4279101"/>
            <a:ext cx="1911515" cy="1354994"/>
            <a:chOff x="5116493" y="5041852"/>
            <a:chExt cx="2943581" cy="1835740"/>
          </a:xfrm>
        </p:grpSpPr>
        <p:sp>
          <p:nvSpPr>
            <p:cNvPr id="160" name="Rektangel 58">
              <a:extLst>
                <a:ext uri="{FF2B5EF4-FFF2-40B4-BE49-F238E27FC236}">
                  <a16:creationId xmlns:a16="http://schemas.microsoft.com/office/drawing/2014/main" id="{1CFA75C4-7401-4D16-9107-0F1459FE6E38}"/>
                </a:ext>
              </a:extLst>
            </p:cNvPr>
            <p:cNvSpPr/>
            <p:nvPr/>
          </p:nvSpPr>
          <p:spPr>
            <a:xfrm rot="5400000">
              <a:off x="5707693" y="4450652"/>
              <a:ext cx="1761181" cy="294358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92" name="Rektangel 8">
              <a:extLst>
                <a:ext uri="{FF2B5EF4-FFF2-40B4-BE49-F238E27FC236}">
                  <a16:creationId xmlns:a16="http://schemas.microsoft.com/office/drawing/2014/main" id="{F758CB54-DB78-48F4-83DB-E3463B93C6C3}"/>
                </a:ext>
              </a:extLst>
            </p:cNvPr>
            <p:cNvSpPr/>
            <p:nvPr/>
          </p:nvSpPr>
          <p:spPr>
            <a:xfrm>
              <a:off x="5177940" y="5119889"/>
              <a:ext cx="2819243" cy="275269"/>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FAQ</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3" name="Rektangel: avrundede hjørner 106">
              <a:extLst>
                <a:ext uri="{FF2B5EF4-FFF2-40B4-BE49-F238E27FC236}">
                  <a16:creationId xmlns:a16="http://schemas.microsoft.com/office/drawing/2014/main" id="{8E6DC4E4-22DB-4504-B260-FF42FABEDE8C}"/>
                </a:ext>
              </a:extLst>
            </p:cNvPr>
            <p:cNvSpPr/>
            <p:nvPr/>
          </p:nvSpPr>
          <p:spPr>
            <a:xfrm>
              <a:off x="5230383" y="5475258"/>
              <a:ext cx="2183416" cy="229575"/>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 name="Graphic 34" descr="Folder Search outline">
              <a:extLst>
                <a:ext uri="{FF2B5EF4-FFF2-40B4-BE49-F238E27FC236}">
                  <a16:creationId xmlns:a16="http://schemas.microsoft.com/office/drawing/2014/main" id="{D1F671AC-9D0B-48FC-91A5-18A30A024EEA}"/>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7448755" y="5343886"/>
              <a:ext cx="526402" cy="526402"/>
            </a:xfrm>
            <a:prstGeom prst="rect">
              <a:avLst/>
            </a:prstGeom>
          </p:spPr>
        </p:pic>
        <p:sp>
          <p:nvSpPr>
            <p:cNvPr id="195" name="Rektangel: avrundede hjørner 57">
              <a:extLst>
                <a:ext uri="{FF2B5EF4-FFF2-40B4-BE49-F238E27FC236}">
                  <a16:creationId xmlns:a16="http://schemas.microsoft.com/office/drawing/2014/main" id="{71F4F8AC-2B33-4408-93A9-BE68B25CFCBE}"/>
                </a:ext>
              </a:extLst>
            </p:cNvPr>
            <p:cNvSpPr>
              <a:spLocks noChangeAspect="1"/>
            </p:cNvSpPr>
            <p:nvPr/>
          </p:nvSpPr>
          <p:spPr>
            <a:xfrm>
              <a:off x="5252949" y="5804345"/>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6" name="Rektangel: avrundede hjørner 57">
              <a:extLst>
                <a:ext uri="{FF2B5EF4-FFF2-40B4-BE49-F238E27FC236}">
                  <a16:creationId xmlns:a16="http://schemas.microsoft.com/office/drawing/2014/main" id="{C48B07CE-2AF0-435C-B591-574E2141FAB0}"/>
                </a:ext>
              </a:extLst>
            </p:cNvPr>
            <p:cNvSpPr>
              <a:spLocks noChangeAspect="1"/>
            </p:cNvSpPr>
            <p:nvPr/>
          </p:nvSpPr>
          <p:spPr>
            <a:xfrm>
              <a:off x="6379933" y="5793274"/>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7" name="Rett linje 125">
              <a:extLst>
                <a:ext uri="{FF2B5EF4-FFF2-40B4-BE49-F238E27FC236}">
                  <a16:creationId xmlns:a16="http://schemas.microsoft.com/office/drawing/2014/main" id="{977FEA40-8122-4625-A06A-8DFCF02D0124}"/>
                </a:ext>
              </a:extLst>
            </p:cNvPr>
            <p:cNvCxnSpPr>
              <a:cxnSpLocks/>
            </p:cNvCxnSpPr>
            <p:nvPr/>
          </p:nvCxnSpPr>
          <p:spPr>
            <a:xfrm>
              <a:off x="5375271" y="6043693"/>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Rett linje 125">
              <a:extLst>
                <a:ext uri="{FF2B5EF4-FFF2-40B4-BE49-F238E27FC236}">
                  <a16:creationId xmlns:a16="http://schemas.microsoft.com/office/drawing/2014/main" id="{168C5D33-5663-42FE-9121-3D0735955253}"/>
                </a:ext>
              </a:extLst>
            </p:cNvPr>
            <p:cNvCxnSpPr>
              <a:cxnSpLocks/>
            </p:cNvCxnSpPr>
            <p:nvPr/>
          </p:nvCxnSpPr>
          <p:spPr>
            <a:xfrm>
              <a:off x="5376829" y="615439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Rett linje 125">
              <a:extLst>
                <a:ext uri="{FF2B5EF4-FFF2-40B4-BE49-F238E27FC236}">
                  <a16:creationId xmlns:a16="http://schemas.microsoft.com/office/drawing/2014/main" id="{976BEE9F-7098-49E4-9158-6FCFCD2B51E2}"/>
                </a:ext>
              </a:extLst>
            </p:cNvPr>
            <p:cNvCxnSpPr>
              <a:cxnSpLocks/>
            </p:cNvCxnSpPr>
            <p:nvPr/>
          </p:nvCxnSpPr>
          <p:spPr>
            <a:xfrm>
              <a:off x="5384083" y="62741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Rett linje 125">
              <a:extLst>
                <a:ext uri="{FF2B5EF4-FFF2-40B4-BE49-F238E27FC236}">
                  <a16:creationId xmlns:a16="http://schemas.microsoft.com/office/drawing/2014/main" id="{5220734B-74C3-4C07-BE1A-E2B6CBEC46AD}"/>
                </a:ext>
              </a:extLst>
            </p:cNvPr>
            <p:cNvCxnSpPr>
              <a:cxnSpLocks/>
            </p:cNvCxnSpPr>
            <p:nvPr/>
          </p:nvCxnSpPr>
          <p:spPr>
            <a:xfrm>
              <a:off x="5392859"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Rett linje 125">
              <a:extLst>
                <a:ext uri="{FF2B5EF4-FFF2-40B4-BE49-F238E27FC236}">
                  <a16:creationId xmlns:a16="http://schemas.microsoft.com/office/drawing/2014/main" id="{6A133E3B-3095-4747-818B-9094CB3194AD}"/>
                </a:ext>
              </a:extLst>
            </p:cNvPr>
            <p:cNvCxnSpPr>
              <a:cxnSpLocks/>
            </p:cNvCxnSpPr>
            <p:nvPr/>
          </p:nvCxnSpPr>
          <p:spPr>
            <a:xfrm>
              <a:off x="6519843" y="60375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Rett linje 125">
              <a:extLst>
                <a:ext uri="{FF2B5EF4-FFF2-40B4-BE49-F238E27FC236}">
                  <a16:creationId xmlns:a16="http://schemas.microsoft.com/office/drawing/2014/main" id="{AE18C3E0-3F41-41D3-B397-F6A9926F640D}"/>
                </a:ext>
              </a:extLst>
            </p:cNvPr>
            <p:cNvCxnSpPr>
              <a:cxnSpLocks/>
            </p:cNvCxnSpPr>
            <p:nvPr/>
          </p:nvCxnSpPr>
          <p:spPr>
            <a:xfrm>
              <a:off x="6519843" y="6153247"/>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Rett linje 125">
              <a:extLst>
                <a:ext uri="{FF2B5EF4-FFF2-40B4-BE49-F238E27FC236}">
                  <a16:creationId xmlns:a16="http://schemas.microsoft.com/office/drawing/2014/main" id="{0F91AA2F-EC91-4B5B-BFEB-7DEDA3115370}"/>
                </a:ext>
              </a:extLst>
            </p:cNvPr>
            <p:cNvCxnSpPr>
              <a:cxnSpLocks/>
            </p:cNvCxnSpPr>
            <p:nvPr/>
          </p:nvCxnSpPr>
          <p:spPr>
            <a:xfrm>
              <a:off x="6519843" y="6276070"/>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Rett linje 125">
              <a:extLst>
                <a:ext uri="{FF2B5EF4-FFF2-40B4-BE49-F238E27FC236}">
                  <a16:creationId xmlns:a16="http://schemas.microsoft.com/office/drawing/2014/main" id="{5DD8E1FE-3B6E-415A-8904-6394237791F0}"/>
                </a:ext>
              </a:extLst>
            </p:cNvPr>
            <p:cNvCxnSpPr>
              <a:cxnSpLocks/>
            </p:cNvCxnSpPr>
            <p:nvPr/>
          </p:nvCxnSpPr>
          <p:spPr>
            <a:xfrm>
              <a:off x="6527097"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06" name="Graphic 205" descr="Miscellaneous with solid fill">
              <a:extLst>
                <a:ext uri="{FF2B5EF4-FFF2-40B4-BE49-F238E27FC236}">
                  <a16:creationId xmlns:a16="http://schemas.microsoft.com/office/drawing/2014/main" id="{45CDC501-E8F8-4EE1-A46F-E5B5408B828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16200000">
              <a:off x="7814677" y="5175857"/>
              <a:ext cx="157008" cy="157008"/>
            </a:xfrm>
            <a:prstGeom prst="rect">
              <a:avLst/>
            </a:prstGeom>
          </p:spPr>
        </p:pic>
        <p:sp>
          <p:nvSpPr>
            <p:cNvPr id="207" name="TextBox 206">
              <a:extLst>
                <a:ext uri="{FF2B5EF4-FFF2-40B4-BE49-F238E27FC236}">
                  <a16:creationId xmlns:a16="http://schemas.microsoft.com/office/drawing/2014/main" id="{0A2D6741-6671-4096-9A9A-1266F2E5F3BA}"/>
                </a:ext>
              </a:extLst>
            </p:cNvPr>
            <p:cNvSpPr txBox="1"/>
            <p:nvPr/>
          </p:nvSpPr>
          <p:spPr>
            <a:xfrm>
              <a:off x="5342336" y="5787491"/>
              <a:ext cx="788324" cy="31444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srgbClr val="005E58"/>
                  </a:solidFill>
                  <a:effectLst/>
                  <a:uLnTx/>
                  <a:uFillTx/>
                  <a:latin typeface="Arial" panose="020B0604020202020204"/>
                  <a:ea typeface="+mn-ea"/>
                  <a:cs typeface="+mn-cs"/>
                </a:rPr>
                <a:t>Q &amp; A</a:t>
              </a:r>
            </a:p>
          </p:txBody>
        </p:sp>
        <p:sp>
          <p:nvSpPr>
            <p:cNvPr id="208" name="TextBox 207">
              <a:extLst>
                <a:ext uri="{FF2B5EF4-FFF2-40B4-BE49-F238E27FC236}">
                  <a16:creationId xmlns:a16="http://schemas.microsoft.com/office/drawing/2014/main" id="{7B4527C9-E4C7-4922-A5DE-F6928BDD6BCD}"/>
                </a:ext>
              </a:extLst>
            </p:cNvPr>
            <p:cNvSpPr txBox="1"/>
            <p:nvPr/>
          </p:nvSpPr>
          <p:spPr>
            <a:xfrm>
              <a:off x="6509927" y="5735672"/>
              <a:ext cx="791379" cy="36281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srgbClr val="005E58"/>
                  </a:solidFill>
                  <a:effectLst/>
                  <a:uLnTx/>
                  <a:uFillTx/>
                  <a:latin typeface="Arial" panose="020B0604020202020204"/>
                  <a:ea typeface="+mn-ea"/>
                  <a:cs typeface="+mn-cs"/>
                </a:rPr>
                <a:t>Q </a:t>
              </a:r>
              <a:r>
                <a:rPr kumimoji="0" lang="nb-NO" sz="900" b="1" i="0" u="none" strike="noStrike" kern="1200" cap="none" spc="0" normalizeH="0" baseline="0" noProof="0">
                  <a:ln>
                    <a:noFill/>
                  </a:ln>
                  <a:solidFill>
                    <a:srgbClr val="005E58"/>
                  </a:solidFill>
                  <a:effectLst/>
                  <a:uLnTx/>
                  <a:uFillTx/>
                  <a:latin typeface="Arial" panose="020B0604020202020204"/>
                  <a:ea typeface="+mn-ea"/>
                  <a:cs typeface="+mn-cs"/>
                </a:rPr>
                <a:t>&amp;</a:t>
              </a:r>
              <a:r>
                <a:rPr kumimoji="0" lang="nb-NO" sz="700" b="1" i="0" u="none" strike="noStrike" kern="1200" cap="none" spc="0" normalizeH="0" baseline="0" noProof="0">
                  <a:ln>
                    <a:noFill/>
                  </a:ln>
                  <a:solidFill>
                    <a:srgbClr val="005E58"/>
                  </a:solidFill>
                  <a:effectLst/>
                  <a:uLnTx/>
                  <a:uFillTx/>
                  <a:latin typeface="Arial" panose="020B0604020202020204"/>
                  <a:ea typeface="+mn-ea"/>
                  <a:cs typeface="+mn-cs"/>
                </a:rPr>
                <a:t> A</a:t>
              </a:r>
            </a:p>
          </p:txBody>
        </p:sp>
        <p:cxnSp>
          <p:nvCxnSpPr>
            <p:cNvPr id="209" name="Rett linje 124">
              <a:extLst>
                <a:ext uri="{FF2B5EF4-FFF2-40B4-BE49-F238E27FC236}">
                  <a16:creationId xmlns:a16="http://schemas.microsoft.com/office/drawing/2014/main" id="{877AFAD8-293A-426B-BEBC-E04310290A00}"/>
                </a:ext>
              </a:extLst>
            </p:cNvPr>
            <p:cNvCxnSpPr>
              <a:cxnSpLocks/>
            </p:cNvCxnSpPr>
            <p:nvPr/>
          </p:nvCxnSpPr>
          <p:spPr>
            <a:xfrm flipV="1">
              <a:off x="6290663" y="5853626"/>
              <a:ext cx="0" cy="710137"/>
            </a:xfrm>
            <a:prstGeom prst="line">
              <a:avLst/>
            </a:prstGeom>
            <a:ln w="19050"/>
          </p:spPr>
          <p:style>
            <a:lnRef idx="1">
              <a:schemeClr val="dk1"/>
            </a:lnRef>
            <a:fillRef idx="0">
              <a:schemeClr val="dk1"/>
            </a:fillRef>
            <a:effectRef idx="0">
              <a:schemeClr val="dk1"/>
            </a:effectRef>
            <a:fontRef idx="minor">
              <a:schemeClr val="tx1"/>
            </a:fontRef>
          </p:style>
        </p:cxnSp>
        <p:pic>
          <p:nvPicPr>
            <p:cNvPr id="49" name="Graphic 48" descr="Rating Star with solid fill">
              <a:extLst>
                <a:ext uri="{FF2B5EF4-FFF2-40B4-BE49-F238E27FC236}">
                  <a16:creationId xmlns:a16="http://schemas.microsoft.com/office/drawing/2014/main" id="{2C640599-D182-4F20-AA0E-FE45481DA166}"/>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7432459" y="6328476"/>
              <a:ext cx="549116" cy="549116"/>
            </a:xfrm>
            <a:prstGeom prst="rect">
              <a:avLst/>
            </a:prstGeom>
          </p:spPr>
        </p:pic>
        <p:cxnSp>
          <p:nvCxnSpPr>
            <p:cNvPr id="211" name="Rett linje 162">
              <a:extLst>
                <a:ext uri="{FF2B5EF4-FFF2-40B4-BE49-F238E27FC236}">
                  <a16:creationId xmlns:a16="http://schemas.microsoft.com/office/drawing/2014/main" id="{2C43E0A6-6CEF-4CB8-B553-E62804DD7451}"/>
                </a:ext>
              </a:extLst>
            </p:cNvPr>
            <p:cNvCxnSpPr>
              <a:cxnSpLocks/>
            </p:cNvCxnSpPr>
            <p:nvPr/>
          </p:nvCxnSpPr>
          <p:spPr>
            <a:xfrm>
              <a:off x="7528584" y="5924080"/>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Rett linje 162">
              <a:extLst>
                <a:ext uri="{FF2B5EF4-FFF2-40B4-BE49-F238E27FC236}">
                  <a16:creationId xmlns:a16="http://schemas.microsoft.com/office/drawing/2014/main" id="{7A082AED-FEBA-4A0D-8E64-0269602490F6}"/>
                </a:ext>
              </a:extLst>
            </p:cNvPr>
            <p:cNvCxnSpPr>
              <a:cxnSpLocks/>
            </p:cNvCxnSpPr>
            <p:nvPr/>
          </p:nvCxnSpPr>
          <p:spPr>
            <a:xfrm>
              <a:off x="7531688" y="6019617"/>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3" name="Rett linje 162">
              <a:extLst>
                <a:ext uri="{FF2B5EF4-FFF2-40B4-BE49-F238E27FC236}">
                  <a16:creationId xmlns:a16="http://schemas.microsoft.com/office/drawing/2014/main" id="{D2F52E5C-E275-446B-AEF0-8F3AB58A14C1}"/>
                </a:ext>
              </a:extLst>
            </p:cNvPr>
            <p:cNvCxnSpPr>
              <a:cxnSpLocks/>
            </p:cNvCxnSpPr>
            <p:nvPr/>
          </p:nvCxnSpPr>
          <p:spPr>
            <a:xfrm>
              <a:off x="7528584" y="6124805"/>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4" name="Rett linje 162">
              <a:extLst>
                <a:ext uri="{FF2B5EF4-FFF2-40B4-BE49-F238E27FC236}">
                  <a16:creationId xmlns:a16="http://schemas.microsoft.com/office/drawing/2014/main" id="{0737E7F2-4C0E-4ECF-9068-105023FD22E6}"/>
                </a:ext>
              </a:extLst>
            </p:cNvPr>
            <p:cNvCxnSpPr>
              <a:cxnSpLocks/>
            </p:cNvCxnSpPr>
            <p:nvPr/>
          </p:nvCxnSpPr>
          <p:spPr>
            <a:xfrm>
              <a:off x="7531688" y="6245073"/>
              <a:ext cx="330309"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72" name="Graphic 271" descr="Arrow: Counter-clockwise curve with solid fill">
            <a:extLst>
              <a:ext uri="{FF2B5EF4-FFF2-40B4-BE49-F238E27FC236}">
                <a16:creationId xmlns:a16="http://schemas.microsoft.com/office/drawing/2014/main" id="{D44A8685-57B0-4D1E-80D0-C2A86A0072E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3665738" flipH="1">
            <a:off x="3882224" y="4464198"/>
            <a:ext cx="461732" cy="432635"/>
          </a:xfrm>
          <a:prstGeom prst="rect">
            <a:avLst/>
          </a:prstGeom>
        </p:spPr>
      </p:pic>
      <p:grpSp>
        <p:nvGrpSpPr>
          <p:cNvPr id="283" name="Group 282">
            <a:extLst>
              <a:ext uri="{FF2B5EF4-FFF2-40B4-BE49-F238E27FC236}">
                <a16:creationId xmlns:a16="http://schemas.microsoft.com/office/drawing/2014/main" id="{71C6F6E2-A384-4F9E-8797-4FB9125B7E69}"/>
              </a:ext>
            </a:extLst>
          </p:cNvPr>
          <p:cNvGrpSpPr>
            <a:grpSpLocks noChangeAspect="1"/>
          </p:cNvGrpSpPr>
          <p:nvPr/>
        </p:nvGrpSpPr>
        <p:grpSpPr>
          <a:xfrm>
            <a:off x="1748379" y="2842024"/>
            <a:ext cx="1252615" cy="1221860"/>
            <a:chOff x="8888090" y="1263482"/>
            <a:chExt cx="2103801" cy="1922830"/>
          </a:xfrm>
        </p:grpSpPr>
        <p:pic>
          <p:nvPicPr>
            <p:cNvPr id="284" name="Graphic 283" descr="Arrow: Clockwise curve with solid fill">
              <a:extLst>
                <a:ext uri="{FF2B5EF4-FFF2-40B4-BE49-F238E27FC236}">
                  <a16:creationId xmlns:a16="http://schemas.microsoft.com/office/drawing/2014/main" id="{A1D5F7FE-4C47-4D3C-916F-D7544498BFE1}"/>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9438450" flipH="1" flipV="1">
              <a:off x="9323342" y="1802841"/>
              <a:ext cx="620627" cy="620628"/>
            </a:xfrm>
            <a:prstGeom prst="rect">
              <a:avLst/>
            </a:prstGeom>
          </p:spPr>
        </p:pic>
        <p:sp>
          <p:nvSpPr>
            <p:cNvPr id="285" name="Rektangel 58">
              <a:extLst>
                <a:ext uri="{FF2B5EF4-FFF2-40B4-BE49-F238E27FC236}">
                  <a16:creationId xmlns:a16="http://schemas.microsoft.com/office/drawing/2014/main" id="{8F39110C-9BB8-44CF-8652-667515A63950}"/>
                </a:ext>
              </a:extLst>
            </p:cNvPr>
            <p:cNvSpPr/>
            <p:nvPr/>
          </p:nvSpPr>
          <p:spPr>
            <a:xfrm>
              <a:off x="8888090" y="1263482"/>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86" name="Rektangel 54">
              <a:extLst>
                <a:ext uri="{FF2B5EF4-FFF2-40B4-BE49-F238E27FC236}">
                  <a16:creationId xmlns:a16="http://schemas.microsoft.com/office/drawing/2014/main" id="{32B6EFBE-0B17-4B44-8A18-53C9D09C15E4}"/>
                </a:ext>
              </a:extLst>
            </p:cNvPr>
            <p:cNvSpPr/>
            <p:nvPr/>
          </p:nvSpPr>
          <p:spPr>
            <a:xfrm>
              <a:off x="8945299" y="1356950"/>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Automasjon</a:t>
              </a:r>
            </a:p>
          </p:txBody>
        </p:sp>
        <p:grpSp>
          <p:nvGrpSpPr>
            <p:cNvPr id="287" name="Group 286">
              <a:extLst>
                <a:ext uri="{FF2B5EF4-FFF2-40B4-BE49-F238E27FC236}">
                  <a16:creationId xmlns:a16="http://schemas.microsoft.com/office/drawing/2014/main" id="{EDE96D8B-D70F-42FF-B285-84D6E0CF71CE}"/>
                </a:ext>
              </a:extLst>
            </p:cNvPr>
            <p:cNvGrpSpPr/>
            <p:nvPr/>
          </p:nvGrpSpPr>
          <p:grpSpPr>
            <a:xfrm>
              <a:off x="9088972" y="2279081"/>
              <a:ext cx="543280" cy="259147"/>
              <a:chOff x="1602754" y="2808785"/>
              <a:chExt cx="890297" cy="424674"/>
            </a:xfrm>
          </p:grpSpPr>
          <p:sp>
            <p:nvSpPr>
              <p:cNvPr id="296" name="Rektangel: avrundede hjørner 106">
                <a:extLst>
                  <a:ext uri="{FF2B5EF4-FFF2-40B4-BE49-F238E27FC236}">
                    <a16:creationId xmlns:a16="http://schemas.microsoft.com/office/drawing/2014/main" id="{3FE7E54A-2026-4FBD-9BAA-E5A50D0EC226}"/>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7" name="Rett linje 73">
                <a:extLst>
                  <a:ext uri="{FF2B5EF4-FFF2-40B4-BE49-F238E27FC236}">
                    <a16:creationId xmlns:a16="http://schemas.microsoft.com/office/drawing/2014/main" id="{FD2C0A95-1FF4-4B9B-82D5-C3AA62306445}"/>
                  </a:ext>
                </a:extLst>
              </p:cNvPr>
              <p:cNvCxnSpPr>
                <a:cxnSpLocks/>
              </p:cNvCxnSpPr>
              <p:nvPr/>
            </p:nvCxnSpPr>
            <p:spPr>
              <a:xfrm>
                <a:off x="1740562" y="2914555"/>
                <a:ext cx="632233"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8" name="Rett linje 73">
                <a:extLst>
                  <a:ext uri="{FF2B5EF4-FFF2-40B4-BE49-F238E27FC236}">
                    <a16:creationId xmlns:a16="http://schemas.microsoft.com/office/drawing/2014/main" id="{4591C55A-6F7C-45A8-916F-80B110075368}"/>
                  </a:ext>
                </a:extLst>
              </p:cNvPr>
              <p:cNvCxnSpPr>
                <a:cxnSpLocks/>
              </p:cNvCxnSpPr>
              <p:nvPr/>
            </p:nvCxnSpPr>
            <p:spPr>
              <a:xfrm>
                <a:off x="1745820" y="3024914"/>
                <a:ext cx="632233"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9" name="Rett linje 73">
                <a:extLst>
                  <a:ext uri="{FF2B5EF4-FFF2-40B4-BE49-F238E27FC236}">
                    <a16:creationId xmlns:a16="http://schemas.microsoft.com/office/drawing/2014/main" id="{93157184-D661-440B-BE15-ACAC1B5EF7D8}"/>
                  </a:ext>
                </a:extLst>
              </p:cNvPr>
              <p:cNvCxnSpPr>
                <a:cxnSpLocks/>
              </p:cNvCxnSpPr>
              <p:nvPr/>
            </p:nvCxnSpPr>
            <p:spPr>
              <a:xfrm>
                <a:off x="1742644" y="3129948"/>
                <a:ext cx="632233"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88" name="Straight Connector 287">
              <a:extLst>
                <a:ext uri="{FF2B5EF4-FFF2-40B4-BE49-F238E27FC236}">
                  <a16:creationId xmlns:a16="http://schemas.microsoft.com/office/drawing/2014/main" id="{9D6FDB81-FAC4-4630-A48C-97276338F4AF}"/>
                </a:ext>
              </a:extLst>
            </p:cNvPr>
            <p:cNvCxnSpPr>
              <a:cxnSpLocks/>
            </p:cNvCxnSpPr>
            <p:nvPr/>
          </p:nvCxnSpPr>
          <p:spPr>
            <a:xfrm>
              <a:off x="9900996" y="2032043"/>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258F50F-59E7-4539-A69B-C8A2201761B2}"/>
                </a:ext>
              </a:extLst>
            </p:cNvPr>
            <p:cNvCxnSpPr>
              <a:cxnSpLocks/>
            </p:cNvCxnSpPr>
            <p:nvPr/>
          </p:nvCxnSpPr>
          <p:spPr>
            <a:xfrm flipH="1" flipV="1">
              <a:off x="9897909" y="2718781"/>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4C4B272C-E347-4920-B6D9-C635C5B4A4E6}"/>
                </a:ext>
              </a:extLst>
            </p:cNvPr>
            <p:cNvCxnSpPr>
              <a:cxnSpLocks/>
            </p:cNvCxnSpPr>
            <p:nvPr/>
          </p:nvCxnSpPr>
          <p:spPr>
            <a:xfrm flipH="1" flipV="1">
              <a:off x="9891504" y="2046358"/>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490BCCE-8319-418F-AD4B-6AC3E4C86AD9}"/>
                </a:ext>
              </a:extLst>
            </p:cNvPr>
            <p:cNvCxnSpPr>
              <a:cxnSpLocks/>
            </p:cNvCxnSpPr>
            <p:nvPr/>
          </p:nvCxnSpPr>
          <p:spPr>
            <a:xfrm flipH="1" flipV="1">
              <a:off x="9752550" y="2376079"/>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92" name="Graphic 291" descr="Gears with solid fill">
              <a:extLst>
                <a:ext uri="{FF2B5EF4-FFF2-40B4-BE49-F238E27FC236}">
                  <a16:creationId xmlns:a16="http://schemas.microsoft.com/office/drawing/2014/main" id="{A712D1A1-ABBE-4B18-8286-8418349F4C4C}"/>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132836" y="1713312"/>
              <a:ext cx="577596" cy="577596"/>
            </a:xfrm>
            <a:prstGeom prst="rect">
              <a:avLst/>
            </a:prstGeom>
          </p:spPr>
        </p:pic>
        <p:pic>
          <p:nvPicPr>
            <p:cNvPr id="293" name="Graphic 292" descr="Single gear with solid fill">
              <a:extLst>
                <a:ext uri="{FF2B5EF4-FFF2-40B4-BE49-F238E27FC236}">
                  <a16:creationId xmlns:a16="http://schemas.microsoft.com/office/drawing/2014/main" id="{70A97317-0066-4944-9AA3-0E8BB691DFF6}"/>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087560" y="1736835"/>
              <a:ext cx="559354" cy="559354"/>
            </a:xfrm>
            <a:prstGeom prst="rect">
              <a:avLst/>
            </a:prstGeom>
          </p:spPr>
        </p:pic>
        <p:pic>
          <p:nvPicPr>
            <p:cNvPr id="294" name="Graphic 293" descr="Morse Code with solid fill">
              <a:extLst>
                <a:ext uri="{FF2B5EF4-FFF2-40B4-BE49-F238E27FC236}">
                  <a16:creationId xmlns:a16="http://schemas.microsoft.com/office/drawing/2014/main" id="{6023F8DB-DAAB-458A-830E-FC481048B263}"/>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0086659" y="2339698"/>
              <a:ext cx="846614" cy="846614"/>
            </a:xfrm>
            <a:prstGeom prst="rect">
              <a:avLst/>
            </a:prstGeom>
          </p:spPr>
        </p:pic>
        <p:pic>
          <p:nvPicPr>
            <p:cNvPr id="295" name="Graphic 294" descr="Miscellaneous with solid fill">
              <a:extLst>
                <a:ext uri="{FF2B5EF4-FFF2-40B4-BE49-F238E27FC236}">
                  <a16:creationId xmlns:a16="http://schemas.microsoft.com/office/drawing/2014/main" id="{581CD949-EC13-429C-8ABC-48A87CF495F0}"/>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16200000">
              <a:off x="10724514" y="1433256"/>
              <a:ext cx="157008" cy="157008"/>
            </a:xfrm>
            <a:prstGeom prst="rect">
              <a:avLst/>
            </a:prstGeom>
          </p:spPr>
        </p:pic>
      </p:grpSp>
      <p:sp>
        <p:nvSpPr>
          <p:cNvPr id="173" name="TekstSylinder 159">
            <a:extLst>
              <a:ext uri="{FF2B5EF4-FFF2-40B4-BE49-F238E27FC236}">
                <a16:creationId xmlns:a16="http://schemas.microsoft.com/office/drawing/2014/main" id="{88F5361F-400C-4A5C-88B6-5C6085A75176}"/>
              </a:ext>
            </a:extLst>
          </p:cNvPr>
          <p:cNvSpPr txBox="1"/>
          <p:nvPr/>
        </p:nvSpPr>
        <p:spPr>
          <a:xfrm>
            <a:off x="1888560" y="5547227"/>
            <a:ext cx="1773168"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FAQ / Knowledge base</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74" name="Graphic 173" descr="Arrow: Straight with solid fill">
            <a:extLst>
              <a:ext uri="{FF2B5EF4-FFF2-40B4-BE49-F238E27FC236}">
                <a16:creationId xmlns:a16="http://schemas.microsoft.com/office/drawing/2014/main" id="{99A99DF5-9403-4FF2-B60B-47CE0825BDD4}"/>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rot="10800000" flipH="1">
            <a:off x="3116602" y="3218536"/>
            <a:ext cx="486368" cy="519079"/>
          </a:xfrm>
          <a:prstGeom prst="rect">
            <a:avLst/>
          </a:prstGeom>
        </p:spPr>
      </p:pic>
      <p:sp>
        <p:nvSpPr>
          <p:cNvPr id="186" name="TekstSylinder 48">
            <a:extLst>
              <a:ext uri="{FF2B5EF4-FFF2-40B4-BE49-F238E27FC236}">
                <a16:creationId xmlns:a16="http://schemas.microsoft.com/office/drawing/2014/main" id="{65F352C5-2211-40B9-84AF-25AC91A0D40B}"/>
              </a:ext>
            </a:extLst>
          </p:cNvPr>
          <p:cNvSpPr txBox="1"/>
          <p:nvPr/>
        </p:nvSpPr>
        <p:spPr>
          <a:xfrm>
            <a:off x="10305543" y="1212112"/>
            <a:ext cx="2005082"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Customized</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Dashboard</a:t>
            </a: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87" name="Graphic 156" descr="Back with solid fill">
            <a:extLst>
              <a:ext uri="{FF2B5EF4-FFF2-40B4-BE49-F238E27FC236}">
                <a16:creationId xmlns:a16="http://schemas.microsoft.com/office/drawing/2014/main" id="{FC7231F3-F278-4A59-9A43-BC4F91940089}"/>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rot="8207742" flipH="1">
            <a:off x="10662704" y="1938904"/>
            <a:ext cx="518016" cy="552854"/>
          </a:xfrm>
          <a:prstGeom prst="rect">
            <a:avLst/>
          </a:prstGeom>
        </p:spPr>
      </p:pic>
      <p:grpSp>
        <p:nvGrpSpPr>
          <p:cNvPr id="188" name="Gruppe 187">
            <a:extLst>
              <a:ext uri="{FF2B5EF4-FFF2-40B4-BE49-F238E27FC236}">
                <a16:creationId xmlns:a16="http://schemas.microsoft.com/office/drawing/2014/main" id="{9EDE71EA-5411-4C0E-B078-B818DB542C4A}"/>
              </a:ext>
            </a:extLst>
          </p:cNvPr>
          <p:cNvGrpSpPr/>
          <p:nvPr/>
        </p:nvGrpSpPr>
        <p:grpSpPr>
          <a:xfrm>
            <a:off x="11106714" y="1493707"/>
            <a:ext cx="564397" cy="586351"/>
            <a:chOff x="3143376" y="2148265"/>
            <a:chExt cx="581243" cy="565801"/>
          </a:xfrm>
        </p:grpSpPr>
        <p:sp>
          <p:nvSpPr>
            <p:cNvPr id="189" name="Ellipse 51">
              <a:extLst>
                <a:ext uri="{FF2B5EF4-FFF2-40B4-BE49-F238E27FC236}">
                  <a16:creationId xmlns:a16="http://schemas.microsoft.com/office/drawing/2014/main" id="{FFA63994-7C40-4774-B6A4-AC87CA8CFFE7}"/>
                </a:ext>
              </a:extLst>
            </p:cNvPr>
            <p:cNvSpPr/>
            <p:nvPr/>
          </p:nvSpPr>
          <p:spPr>
            <a:xfrm>
              <a:off x="3143376" y="2148265"/>
              <a:ext cx="581243" cy="565801"/>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90" name="Grafikk 189" descr="Puslespillbiter med heldekkende fyll">
              <a:extLst>
                <a:ext uri="{FF2B5EF4-FFF2-40B4-BE49-F238E27FC236}">
                  <a16:creationId xmlns:a16="http://schemas.microsoft.com/office/drawing/2014/main" id="{9F5CE2DA-28C1-4EA0-88CD-2AE930F058D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226441" y="2179542"/>
              <a:ext cx="472809" cy="472809"/>
            </a:xfrm>
            <a:prstGeom prst="rect">
              <a:avLst/>
            </a:prstGeom>
          </p:spPr>
        </p:pic>
      </p:grpSp>
      <p:pic>
        <p:nvPicPr>
          <p:cNvPr id="191" name="Graphic 214" descr="Arrow: Counter-clockwise curve with solid fill">
            <a:extLst>
              <a:ext uri="{FF2B5EF4-FFF2-40B4-BE49-F238E27FC236}">
                <a16:creationId xmlns:a16="http://schemas.microsoft.com/office/drawing/2014/main" id="{4DE12099-4A44-42A3-9C96-B825E498BBC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3366073" y="5642904"/>
            <a:ext cx="461732" cy="432635"/>
          </a:xfrm>
          <a:prstGeom prst="rect">
            <a:avLst/>
          </a:prstGeom>
        </p:spPr>
      </p:pic>
      <p:sp>
        <p:nvSpPr>
          <p:cNvPr id="216" name="TekstSylinder 159">
            <a:extLst>
              <a:ext uri="{FF2B5EF4-FFF2-40B4-BE49-F238E27FC236}">
                <a16:creationId xmlns:a16="http://schemas.microsoft.com/office/drawing/2014/main" id="{BB584C32-726E-47D6-A7D6-1D6E9150E69E}"/>
              </a:ext>
            </a:extLst>
          </p:cNvPr>
          <p:cNvSpPr txBox="1"/>
          <p:nvPr/>
        </p:nvSpPr>
        <p:spPr>
          <a:xfrm>
            <a:off x="3353617" y="6307273"/>
            <a:ext cx="18075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B2929"/>
                </a:solidFill>
                <a:effectLst/>
                <a:uLnTx/>
                <a:uFillTx/>
                <a:latin typeface="Arial" panose="020B0604020202020204"/>
                <a:ea typeface="+mn-ea"/>
                <a:cs typeface="+mn-cs"/>
              </a:rPr>
              <a:t>External links / autoreply</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18" name="Graphic 214" descr="Arrow: Counter-clockwise curve with solid fill">
            <a:extLst>
              <a:ext uri="{FF2B5EF4-FFF2-40B4-BE49-F238E27FC236}">
                <a16:creationId xmlns:a16="http://schemas.microsoft.com/office/drawing/2014/main" id="{0AF1F01F-EF2B-4D61-94DE-580ADA049EB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6111113" y="5625143"/>
            <a:ext cx="461732" cy="432635"/>
          </a:xfrm>
          <a:prstGeom prst="rect">
            <a:avLst/>
          </a:prstGeom>
        </p:spPr>
      </p:pic>
      <p:sp>
        <p:nvSpPr>
          <p:cNvPr id="240" name="TekstSylinder 159">
            <a:extLst>
              <a:ext uri="{FF2B5EF4-FFF2-40B4-BE49-F238E27FC236}">
                <a16:creationId xmlns:a16="http://schemas.microsoft.com/office/drawing/2014/main" id="{1DD949C0-C1E0-4B95-87AD-97BBF5FDFB05}"/>
              </a:ext>
            </a:extLst>
          </p:cNvPr>
          <p:cNvSpPr txBox="1"/>
          <p:nvPr/>
        </p:nvSpPr>
        <p:spPr>
          <a:xfrm>
            <a:off x="5983504" y="6206564"/>
            <a:ext cx="2032686" cy="499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B2929"/>
                </a:solidFill>
                <a:effectLst/>
                <a:uLnTx/>
                <a:uFillTx/>
                <a:latin typeface="Arial" panose="020B0604020202020204"/>
                <a:ea typeface="+mn-ea"/>
                <a:cs typeface="+mn-cs"/>
              </a:rPr>
              <a:t>Automatic and rule-based escalation</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61" name="Gruppe 60">
            <a:extLst>
              <a:ext uri="{FF2B5EF4-FFF2-40B4-BE49-F238E27FC236}">
                <a16:creationId xmlns:a16="http://schemas.microsoft.com/office/drawing/2014/main" id="{1ACB7CD7-970C-4FFA-8319-B633792CC840}"/>
              </a:ext>
            </a:extLst>
          </p:cNvPr>
          <p:cNvGrpSpPr/>
          <p:nvPr/>
        </p:nvGrpSpPr>
        <p:grpSpPr>
          <a:xfrm>
            <a:off x="6647544" y="5627877"/>
            <a:ext cx="564397" cy="586351"/>
            <a:chOff x="6300850" y="5595601"/>
            <a:chExt cx="519199" cy="505405"/>
          </a:xfrm>
        </p:grpSpPr>
        <p:sp>
          <p:nvSpPr>
            <p:cNvPr id="219" name="Ellipse 51">
              <a:extLst>
                <a:ext uri="{FF2B5EF4-FFF2-40B4-BE49-F238E27FC236}">
                  <a16:creationId xmlns:a16="http://schemas.microsoft.com/office/drawing/2014/main" id="{5603B330-BC05-4B38-829D-2035B89B1947}"/>
                </a:ext>
              </a:extLst>
            </p:cNvPr>
            <p:cNvSpPr/>
            <p:nvPr/>
          </p:nvSpPr>
          <p:spPr>
            <a:xfrm>
              <a:off x="6300850" y="5595601"/>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0" name="Grafikk 49" descr="Beslutningsdiagram med heldekkende fyll">
              <a:extLst>
                <a:ext uri="{FF2B5EF4-FFF2-40B4-BE49-F238E27FC236}">
                  <a16:creationId xmlns:a16="http://schemas.microsoft.com/office/drawing/2014/main" id="{E3D8E1F0-77ED-4E7C-9347-5A8C43DE7CA3}"/>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6375399" y="5643522"/>
              <a:ext cx="375211" cy="375211"/>
            </a:xfrm>
            <a:prstGeom prst="rect">
              <a:avLst/>
            </a:prstGeom>
          </p:spPr>
        </p:pic>
      </p:grpSp>
      <p:grpSp>
        <p:nvGrpSpPr>
          <p:cNvPr id="62" name="Gruppe 61">
            <a:extLst>
              <a:ext uri="{FF2B5EF4-FFF2-40B4-BE49-F238E27FC236}">
                <a16:creationId xmlns:a16="http://schemas.microsoft.com/office/drawing/2014/main" id="{4E8746E2-EED4-4D51-A6A1-1C3D9C75B174}"/>
              </a:ext>
            </a:extLst>
          </p:cNvPr>
          <p:cNvGrpSpPr/>
          <p:nvPr/>
        </p:nvGrpSpPr>
        <p:grpSpPr>
          <a:xfrm>
            <a:off x="3902504" y="5645637"/>
            <a:ext cx="564397" cy="586351"/>
            <a:chOff x="3775638" y="5610910"/>
            <a:chExt cx="519199" cy="505405"/>
          </a:xfrm>
        </p:grpSpPr>
        <p:sp>
          <p:nvSpPr>
            <p:cNvPr id="203" name="Ellipse 51">
              <a:extLst>
                <a:ext uri="{FF2B5EF4-FFF2-40B4-BE49-F238E27FC236}">
                  <a16:creationId xmlns:a16="http://schemas.microsoft.com/office/drawing/2014/main" id="{96369B67-50C1-4C3F-A197-EF8CBEACE864}"/>
                </a:ext>
              </a:extLst>
            </p:cNvPr>
            <p:cNvSpPr/>
            <p:nvPr/>
          </p:nvSpPr>
          <p:spPr>
            <a:xfrm>
              <a:off x="3775638" y="5610910"/>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3" name="Grafikk 52" descr="Mappesøk med heldekkende fyll">
              <a:extLst>
                <a:ext uri="{FF2B5EF4-FFF2-40B4-BE49-F238E27FC236}">
                  <a16:creationId xmlns:a16="http://schemas.microsoft.com/office/drawing/2014/main" id="{FFE4E9D4-21A2-43F2-BAD3-F67201093549}"/>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3821377" y="5633664"/>
              <a:ext cx="461572" cy="461572"/>
            </a:xfrm>
            <a:prstGeom prst="rect">
              <a:avLst/>
            </a:prstGeom>
          </p:spPr>
        </p:pic>
      </p:grpSp>
      <p:pic>
        <p:nvPicPr>
          <p:cNvPr id="249" name="Graphic 214" descr="Arrow: Counter-clockwise curve with solid fill">
            <a:extLst>
              <a:ext uri="{FF2B5EF4-FFF2-40B4-BE49-F238E27FC236}">
                <a16:creationId xmlns:a16="http://schemas.microsoft.com/office/drawing/2014/main" id="{C37A0041-BC93-44C9-8D6A-48C6E808D5D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141635">
            <a:off x="7599603" y="4108530"/>
            <a:ext cx="432636" cy="461731"/>
          </a:xfrm>
          <a:prstGeom prst="rect">
            <a:avLst/>
          </a:prstGeom>
        </p:spPr>
      </p:pic>
      <p:grpSp>
        <p:nvGrpSpPr>
          <p:cNvPr id="60" name="Gruppe 59">
            <a:extLst>
              <a:ext uri="{FF2B5EF4-FFF2-40B4-BE49-F238E27FC236}">
                <a16:creationId xmlns:a16="http://schemas.microsoft.com/office/drawing/2014/main" id="{2E085FF9-716A-4FE7-ADEC-3B3A64E5B710}"/>
              </a:ext>
            </a:extLst>
          </p:cNvPr>
          <p:cNvGrpSpPr/>
          <p:nvPr/>
        </p:nvGrpSpPr>
        <p:grpSpPr>
          <a:xfrm>
            <a:off x="7950627" y="4405239"/>
            <a:ext cx="564397" cy="586351"/>
            <a:chOff x="7499579" y="4541749"/>
            <a:chExt cx="519199" cy="505405"/>
          </a:xfrm>
        </p:grpSpPr>
        <p:sp>
          <p:nvSpPr>
            <p:cNvPr id="246" name="Ellipse 51">
              <a:extLst>
                <a:ext uri="{FF2B5EF4-FFF2-40B4-BE49-F238E27FC236}">
                  <a16:creationId xmlns:a16="http://schemas.microsoft.com/office/drawing/2014/main" id="{4C98A1F4-6AA4-4CCD-99C9-62C15ABE3817}"/>
                </a:ext>
              </a:extLst>
            </p:cNvPr>
            <p:cNvSpPr/>
            <p:nvPr/>
          </p:nvSpPr>
          <p:spPr>
            <a:xfrm>
              <a:off x="7499579" y="4541749"/>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6" name="Grafikk 55" descr="Alarm ringer med heldekkende fyll">
              <a:extLst>
                <a:ext uri="{FF2B5EF4-FFF2-40B4-BE49-F238E27FC236}">
                  <a16:creationId xmlns:a16="http://schemas.microsoft.com/office/drawing/2014/main" id="{8B7EEB32-8625-4E2B-B556-5704A3BFA7A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7560736" y="4588275"/>
              <a:ext cx="396606" cy="396606"/>
            </a:xfrm>
            <a:prstGeom prst="rect">
              <a:avLst/>
            </a:prstGeom>
          </p:spPr>
        </p:pic>
      </p:grpSp>
      <p:sp>
        <p:nvSpPr>
          <p:cNvPr id="250" name="TekstSylinder 159">
            <a:extLst>
              <a:ext uri="{FF2B5EF4-FFF2-40B4-BE49-F238E27FC236}">
                <a16:creationId xmlns:a16="http://schemas.microsoft.com/office/drawing/2014/main" id="{EB6A313F-FCCC-4610-8C9F-837309D76AF9}"/>
              </a:ext>
            </a:extLst>
          </p:cNvPr>
          <p:cNvSpPr txBox="1"/>
          <p:nvPr/>
        </p:nvSpPr>
        <p:spPr>
          <a:xfrm>
            <a:off x="7419287" y="4976748"/>
            <a:ext cx="1626773"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B2929"/>
                </a:solidFill>
                <a:effectLst/>
                <a:uLnTx/>
                <a:uFillTx/>
                <a:latin typeface="Arial" panose="020B0604020202020204"/>
                <a:ea typeface="+mn-ea"/>
                <a:cs typeface="+mn-cs"/>
              </a:rPr>
              <a:t>Time-based priority</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3981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DEDC4-80A7-415E-BDCE-52AEE33BF8B1}"/>
              </a:ext>
            </a:extLst>
          </p:cNvPr>
          <p:cNvSpPr>
            <a:spLocks noGrp="1"/>
          </p:cNvSpPr>
          <p:nvPr>
            <p:ph type="title"/>
          </p:nvPr>
        </p:nvSpPr>
        <p:spPr/>
        <p:txBody>
          <a:bodyPr/>
          <a:lstStyle/>
          <a:p>
            <a:r>
              <a:rPr lang="en-US"/>
              <a:t>New proposals</a:t>
            </a:r>
          </a:p>
        </p:txBody>
      </p:sp>
      <p:sp>
        <p:nvSpPr>
          <p:cNvPr id="4" name="Text Placeholder 3">
            <a:extLst>
              <a:ext uri="{FF2B5EF4-FFF2-40B4-BE49-F238E27FC236}">
                <a16:creationId xmlns:a16="http://schemas.microsoft.com/office/drawing/2014/main" id="{B4F30C94-44C7-4C63-AC9F-D356C231D1BC}"/>
              </a:ext>
            </a:extLst>
          </p:cNvPr>
          <p:cNvSpPr>
            <a:spLocks noGrp="1"/>
          </p:cNvSpPr>
          <p:nvPr>
            <p:ph type="body" sz="half" idx="2"/>
          </p:nvPr>
        </p:nvSpPr>
        <p:spPr/>
        <p:txBody>
          <a:bodyPr/>
          <a:lstStyle/>
          <a:p>
            <a:pPr marL="342900" indent="-342900">
              <a:buFont typeface="Arial" panose="020B0604020202020204" pitchFamily="34" charset="0"/>
              <a:buChar char="•"/>
            </a:pPr>
            <a:r>
              <a:rPr lang="en-US"/>
              <a:t>New intro sections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New solution description</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New product descriptions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Updated order form</a:t>
            </a:r>
          </a:p>
        </p:txBody>
      </p:sp>
      <p:pic>
        <p:nvPicPr>
          <p:cNvPr id="5" name="Content Placeholder 4">
            <a:extLst>
              <a:ext uri="{FF2B5EF4-FFF2-40B4-BE49-F238E27FC236}">
                <a16:creationId xmlns:a16="http://schemas.microsoft.com/office/drawing/2014/main" id="{6C37CE44-2CCF-43C5-8B13-074ABF2C4E61}"/>
              </a:ext>
            </a:extLst>
          </p:cNvPr>
          <p:cNvPicPr>
            <a:picLocks noGrp="1" noChangeAspect="1"/>
          </p:cNvPicPr>
          <p:nvPr>
            <p:ph idx="1"/>
          </p:nvPr>
        </p:nvPicPr>
        <p:blipFill>
          <a:blip r:embed="rId3"/>
          <a:stretch>
            <a:fillRect/>
          </a:stretch>
        </p:blipFill>
        <p:spPr>
          <a:xfrm>
            <a:off x="7236575" y="987425"/>
            <a:ext cx="3757701" cy="4873625"/>
          </a:xfrm>
          <a:prstGeom prst="rect">
            <a:avLst/>
          </a:prstGeom>
          <a:ln>
            <a:solidFill>
              <a:srgbClr val="A7D4DE"/>
            </a:solidFill>
          </a:ln>
        </p:spPr>
      </p:pic>
    </p:spTree>
    <p:extLst>
      <p:ext uri="{BB962C8B-B14F-4D97-AF65-F5344CB8AC3E}">
        <p14:creationId xmlns:p14="http://schemas.microsoft.com/office/powerpoint/2010/main" val="858339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61BB04C-146F-41EA-BBB6-6AEED3FEC9F3}"/>
              </a:ext>
            </a:extLst>
          </p:cNvPr>
          <p:cNvPicPr>
            <a:picLocks noChangeAspect="1"/>
          </p:cNvPicPr>
          <p:nvPr/>
        </p:nvPicPr>
        <p:blipFill>
          <a:blip r:embed="rId3"/>
          <a:stretch>
            <a:fillRect/>
          </a:stretch>
        </p:blipFill>
        <p:spPr>
          <a:xfrm>
            <a:off x="841967" y="640919"/>
            <a:ext cx="4504733" cy="5582098"/>
          </a:xfrm>
          <a:prstGeom prst="rect">
            <a:avLst/>
          </a:prstGeom>
        </p:spPr>
      </p:pic>
      <p:pic>
        <p:nvPicPr>
          <p:cNvPr id="1026" name="Picture 2">
            <a:extLst>
              <a:ext uri="{FF2B5EF4-FFF2-40B4-BE49-F238E27FC236}">
                <a16:creationId xmlns:a16="http://schemas.microsoft.com/office/drawing/2014/main" id="{FD4A49D8-976D-4BCB-9E81-146A24B07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712" y="1658837"/>
            <a:ext cx="5539945" cy="916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04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outVertical)">
                                      <p:cBhvr>
                                        <p:cTn id="12" dur="8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935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2AE025-0439-5F40-94A2-581D2C927427}"/>
              </a:ext>
            </a:extLst>
          </p:cNvPr>
          <p:cNvSpPr>
            <a:spLocks noGrp="1"/>
          </p:cNvSpPr>
          <p:nvPr>
            <p:ph type="ctrTitle"/>
          </p:nvPr>
        </p:nvSpPr>
        <p:spPr/>
        <p:txBody>
          <a:bodyPr/>
          <a:lstStyle/>
          <a:p>
            <a:r>
              <a:rPr lang="en-NO" dirty="0"/>
              <a:t>SuperOffice 10 use cases</a:t>
            </a:r>
          </a:p>
        </p:txBody>
      </p:sp>
      <p:sp>
        <p:nvSpPr>
          <p:cNvPr id="2" name="Subtitle 1">
            <a:extLst>
              <a:ext uri="{FF2B5EF4-FFF2-40B4-BE49-F238E27FC236}">
                <a16:creationId xmlns:a16="http://schemas.microsoft.com/office/drawing/2014/main" id="{7FC1FAA6-C7D5-EF47-AA94-C5A5E453E787}"/>
              </a:ext>
            </a:extLst>
          </p:cNvPr>
          <p:cNvSpPr>
            <a:spLocks noGrp="1"/>
          </p:cNvSpPr>
          <p:nvPr>
            <p:ph type="subTitle" idx="1"/>
          </p:nvPr>
        </p:nvSpPr>
        <p:spPr/>
        <p:txBody>
          <a:bodyPr>
            <a:normAutofit/>
          </a:bodyPr>
          <a:lstStyle/>
          <a:p>
            <a:r>
              <a:rPr lang="en-NO" dirty="0"/>
              <a:t>A look at 7 different real customer cases</a:t>
            </a:r>
          </a:p>
          <a:p>
            <a:r>
              <a:rPr lang="en-NO" dirty="0"/>
              <a:t>INSPIRATIONAL MATERIAL FOR TRAINING PURPOSES</a:t>
            </a:r>
          </a:p>
          <a:p>
            <a:endParaRPr lang="en-NO" dirty="0"/>
          </a:p>
          <a:p>
            <a:r>
              <a:rPr lang="en-NO" dirty="0"/>
              <a:t>September 2021</a:t>
            </a:r>
          </a:p>
        </p:txBody>
      </p:sp>
    </p:spTree>
    <p:extLst>
      <p:ext uri="{BB962C8B-B14F-4D97-AF65-F5344CB8AC3E}">
        <p14:creationId xmlns:p14="http://schemas.microsoft.com/office/powerpoint/2010/main" val="2388075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114F6A7-A077-4D9D-A0FC-3841F472E59B}"/>
              </a:ext>
            </a:extLst>
          </p:cNvPr>
          <p:cNvSpPr>
            <a:spLocks noGrp="1"/>
          </p:cNvSpPr>
          <p:nvPr>
            <p:ph type="body" sz="quarter" idx="18"/>
          </p:nvPr>
        </p:nvSpPr>
        <p:spPr/>
        <p:txBody>
          <a:bodyPr/>
          <a:lstStyle/>
          <a:p>
            <a:endParaRPr lang="en-US"/>
          </a:p>
        </p:txBody>
      </p:sp>
      <p:sp>
        <p:nvSpPr>
          <p:cNvPr id="5" name="Text Placeholder 4">
            <a:extLst>
              <a:ext uri="{FF2B5EF4-FFF2-40B4-BE49-F238E27FC236}">
                <a16:creationId xmlns:a16="http://schemas.microsoft.com/office/drawing/2014/main" id="{ED670A53-F138-459A-9798-771E7433DAFF}"/>
              </a:ext>
            </a:extLst>
          </p:cNvPr>
          <p:cNvSpPr>
            <a:spLocks noGrp="1"/>
          </p:cNvSpPr>
          <p:nvPr>
            <p:ph type="body" sz="quarter" idx="14"/>
          </p:nvPr>
        </p:nvSpPr>
        <p:spPr/>
        <p:txBody>
          <a:bodyPr>
            <a:normAutofit/>
          </a:bodyPr>
          <a:lstStyle/>
          <a:p>
            <a:endParaRPr lang="en-US"/>
          </a:p>
        </p:txBody>
      </p:sp>
      <p:sp>
        <p:nvSpPr>
          <p:cNvPr id="6" name="Text Placeholder 5">
            <a:extLst>
              <a:ext uri="{FF2B5EF4-FFF2-40B4-BE49-F238E27FC236}">
                <a16:creationId xmlns:a16="http://schemas.microsoft.com/office/drawing/2014/main" id="{E10E3180-D215-4487-B107-AA339B6B8CAE}"/>
              </a:ext>
            </a:extLst>
          </p:cNvPr>
          <p:cNvSpPr>
            <a:spLocks noGrp="1"/>
          </p:cNvSpPr>
          <p:nvPr>
            <p:ph type="body" sz="quarter" idx="17"/>
          </p:nvPr>
        </p:nvSpPr>
        <p:spPr/>
        <p:txBody>
          <a:bodyPr/>
          <a:lstStyle/>
          <a:p>
            <a:r>
              <a:rPr lang="en-US"/>
              <a:t>ICP</a:t>
            </a:r>
          </a:p>
        </p:txBody>
      </p:sp>
      <p:sp>
        <p:nvSpPr>
          <p:cNvPr id="8" name="Text Placeholder 7">
            <a:extLst>
              <a:ext uri="{FF2B5EF4-FFF2-40B4-BE49-F238E27FC236}">
                <a16:creationId xmlns:a16="http://schemas.microsoft.com/office/drawing/2014/main" id="{66F5E623-FE98-4380-AE32-865F19A7EBB6}"/>
              </a:ext>
            </a:extLst>
          </p:cNvPr>
          <p:cNvSpPr>
            <a:spLocks noGrp="1"/>
          </p:cNvSpPr>
          <p:nvPr>
            <p:ph type="body" sz="quarter" idx="19"/>
          </p:nvPr>
        </p:nvSpPr>
        <p:spPr/>
        <p:txBody>
          <a:bodyPr/>
          <a:lstStyle/>
          <a:p>
            <a:r>
              <a:rPr lang="en-US"/>
              <a:t>Personas</a:t>
            </a:r>
          </a:p>
        </p:txBody>
      </p:sp>
      <p:sp>
        <p:nvSpPr>
          <p:cNvPr id="16" name="Text Placeholder 15">
            <a:extLst>
              <a:ext uri="{FF2B5EF4-FFF2-40B4-BE49-F238E27FC236}">
                <a16:creationId xmlns:a16="http://schemas.microsoft.com/office/drawing/2014/main" id="{F041B946-A7A6-4DB8-A0E1-AA4101C7BBE9}"/>
              </a:ext>
            </a:extLst>
          </p:cNvPr>
          <p:cNvSpPr>
            <a:spLocks noGrp="1"/>
          </p:cNvSpPr>
          <p:nvPr>
            <p:ph type="body" sz="quarter" idx="20"/>
          </p:nvPr>
        </p:nvSpPr>
        <p:spPr/>
        <p:txBody>
          <a:bodyPr/>
          <a:lstStyle/>
          <a:p>
            <a:endParaRPr lang="en-US"/>
          </a:p>
        </p:txBody>
      </p:sp>
      <p:sp>
        <p:nvSpPr>
          <p:cNvPr id="10" name="Text Placeholder 9">
            <a:extLst>
              <a:ext uri="{FF2B5EF4-FFF2-40B4-BE49-F238E27FC236}">
                <a16:creationId xmlns:a16="http://schemas.microsoft.com/office/drawing/2014/main" id="{EEC0C4A4-5934-4B1E-A5F7-E1A5532F7940}"/>
              </a:ext>
            </a:extLst>
          </p:cNvPr>
          <p:cNvSpPr>
            <a:spLocks noGrp="1"/>
          </p:cNvSpPr>
          <p:nvPr>
            <p:ph type="body" sz="quarter" idx="21"/>
          </p:nvPr>
        </p:nvSpPr>
        <p:spPr/>
        <p:txBody>
          <a:bodyPr/>
          <a:lstStyle/>
          <a:p>
            <a:r>
              <a:rPr lang="en-US"/>
              <a:t>Positioning</a:t>
            </a:r>
          </a:p>
        </p:txBody>
      </p:sp>
      <p:sp>
        <p:nvSpPr>
          <p:cNvPr id="4" name="Title 3">
            <a:extLst>
              <a:ext uri="{FF2B5EF4-FFF2-40B4-BE49-F238E27FC236}">
                <a16:creationId xmlns:a16="http://schemas.microsoft.com/office/drawing/2014/main" id="{8393CC60-8CED-47BF-A473-ACEC86621BEE}"/>
              </a:ext>
            </a:extLst>
          </p:cNvPr>
          <p:cNvSpPr>
            <a:spLocks noGrp="1"/>
          </p:cNvSpPr>
          <p:nvPr>
            <p:ph type="title"/>
          </p:nvPr>
        </p:nvSpPr>
        <p:spPr/>
        <p:txBody>
          <a:bodyPr/>
          <a:lstStyle/>
          <a:p>
            <a:r>
              <a:rPr lang="en-US"/>
              <a:t>Introduction</a:t>
            </a:r>
          </a:p>
        </p:txBody>
      </p:sp>
    </p:spTree>
    <p:extLst>
      <p:ext uri="{BB962C8B-B14F-4D97-AF65-F5344CB8AC3E}">
        <p14:creationId xmlns:p14="http://schemas.microsoft.com/office/powerpoint/2010/main" val="3341685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7C940D-ED42-FE49-8296-C72C9E245169}"/>
              </a:ext>
            </a:extLst>
          </p:cNvPr>
          <p:cNvSpPr>
            <a:spLocks noGrp="1"/>
          </p:cNvSpPr>
          <p:nvPr>
            <p:ph type="body" sz="quarter" idx="14"/>
          </p:nvPr>
        </p:nvSpPr>
        <p:spPr/>
        <p:txBody>
          <a:bodyPr/>
          <a:lstStyle/>
          <a:p>
            <a:r>
              <a:rPr lang="en-NO"/>
              <a:t>Company, challenges, goals, scope, competition, etc</a:t>
            </a:r>
          </a:p>
        </p:txBody>
      </p:sp>
      <p:sp>
        <p:nvSpPr>
          <p:cNvPr id="6" name="Text Placeholder 5">
            <a:extLst>
              <a:ext uri="{FF2B5EF4-FFF2-40B4-BE49-F238E27FC236}">
                <a16:creationId xmlns:a16="http://schemas.microsoft.com/office/drawing/2014/main" id="{80B695AB-A590-334C-8C7C-585051DC7D8C}"/>
              </a:ext>
            </a:extLst>
          </p:cNvPr>
          <p:cNvSpPr>
            <a:spLocks noGrp="1"/>
          </p:cNvSpPr>
          <p:nvPr>
            <p:ph type="body" sz="quarter" idx="17"/>
          </p:nvPr>
        </p:nvSpPr>
        <p:spPr/>
        <p:txBody>
          <a:bodyPr/>
          <a:lstStyle/>
          <a:p>
            <a:r>
              <a:rPr lang="en-NO"/>
              <a:t>Case details</a:t>
            </a:r>
          </a:p>
        </p:txBody>
      </p:sp>
      <p:sp>
        <p:nvSpPr>
          <p:cNvPr id="7" name="Text Placeholder 6">
            <a:extLst>
              <a:ext uri="{FF2B5EF4-FFF2-40B4-BE49-F238E27FC236}">
                <a16:creationId xmlns:a16="http://schemas.microsoft.com/office/drawing/2014/main" id="{F64B1371-A336-1C4F-ADC8-930A964DA6CB}"/>
              </a:ext>
            </a:extLst>
          </p:cNvPr>
          <p:cNvSpPr>
            <a:spLocks noGrp="1"/>
          </p:cNvSpPr>
          <p:nvPr>
            <p:ph type="body" sz="quarter" idx="18"/>
          </p:nvPr>
        </p:nvSpPr>
        <p:spPr/>
        <p:txBody>
          <a:bodyPr/>
          <a:lstStyle/>
          <a:p>
            <a:r>
              <a:rPr lang="en-NO" dirty="0"/>
              <a:t>The chosen configuration and list prices</a:t>
            </a:r>
          </a:p>
        </p:txBody>
      </p:sp>
      <p:sp>
        <p:nvSpPr>
          <p:cNvPr id="8" name="Text Placeholder 7">
            <a:extLst>
              <a:ext uri="{FF2B5EF4-FFF2-40B4-BE49-F238E27FC236}">
                <a16:creationId xmlns:a16="http://schemas.microsoft.com/office/drawing/2014/main" id="{7E96F8E2-1C97-D34D-9EE6-ECBEA2C6F603}"/>
              </a:ext>
            </a:extLst>
          </p:cNvPr>
          <p:cNvSpPr>
            <a:spLocks noGrp="1"/>
          </p:cNvSpPr>
          <p:nvPr>
            <p:ph type="body" sz="quarter" idx="19"/>
          </p:nvPr>
        </p:nvSpPr>
        <p:spPr/>
        <p:txBody>
          <a:bodyPr/>
          <a:lstStyle/>
          <a:p>
            <a:r>
              <a:rPr lang="en-NO"/>
              <a:t>Solution – SO 9</a:t>
            </a:r>
          </a:p>
        </p:txBody>
      </p:sp>
      <p:sp>
        <p:nvSpPr>
          <p:cNvPr id="9" name="Text Placeholder 8">
            <a:extLst>
              <a:ext uri="{FF2B5EF4-FFF2-40B4-BE49-F238E27FC236}">
                <a16:creationId xmlns:a16="http://schemas.microsoft.com/office/drawing/2014/main" id="{F6C70FD3-03D7-C04C-8606-99F8115E163E}"/>
              </a:ext>
            </a:extLst>
          </p:cNvPr>
          <p:cNvSpPr>
            <a:spLocks noGrp="1"/>
          </p:cNvSpPr>
          <p:nvPr>
            <p:ph type="body" sz="quarter" idx="20"/>
          </p:nvPr>
        </p:nvSpPr>
        <p:spPr/>
        <p:txBody>
          <a:bodyPr>
            <a:normAutofit/>
          </a:bodyPr>
          <a:lstStyle/>
          <a:p>
            <a:r>
              <a:rPr lang="en-NO" dirty="0"/>
              <a:t>Two scenarios per case – Essential and Premium configurations and prices</a:t>
            </a:r>
          </a:p>
        </p:txBody>
      </p:sp>
      <p:sp>
        <p:nvSpPr>
          <p:cNvPr id="10" name="Text Placeholder 9">
            <a:extLst>
              <a:ext uri="{FF2B5EF4-FFF2-40B4-BE49-F238E27FC236}">
                <a16:creationId xmlns:a16="http://schemas.microsoft.com/office/drawing/2014/main" id="{49E4EDAB-16B0-8D4F-938F-393C539C5FBA}"/>
              </a:ext>
            </a:extLst>
          </p:cNvPr>
          <p:cNvSpPr>
            <a:spLocks noGrp="1"/>
          </p:cNvSpPr>
          <p:nvPr>
            <p:ph type="body" sz="quarter" idx="21"/>
          </p:nvPr>
        </p:nvSpPr>
        <p:spPr/>
        <p:txBody>
          <a:bodyPr/>
          <a:lstStyle/>
          <a:p>
            <a:r>
              <a:rPr lang="en-NO"/>
              <a:t>Scenarios – SO 10</a:t>
            </a:r>
          </a:p>
        </p:txBody>
      </p:sp>
      <p:sp>
        <p:nvSpPr>
          <p:cNvPr id="4" name="Title 3">
            <a:extLst>
              <a:ext uri="{FF2B5EF4-FFF2-40B4-BE49-F238E27FC236}">
                <a16:creationId xmlns:a16="http://schemas.microsoft.com/office/drawing/2014/main" id="{1E57AF1C-0DF2-5C4C-A982-A220FE397A55}"/>
              </a:ext>
            </a:extLst>
          </p:cNvPr>
          <p:cNvSpPr>
            <a:spLocks noGrp="1"/>
          </p:cNvSpPr>
          <p:nvPr>
            <p:ph type="title"/>
          </p:nvPr>
        </p:nvSpPr>
        <p:spPr/>
        <p:txBody>
          <a:bodyPr>
            <a:normAutofit fontScale="90000"/>
          </a:bodyPr>
          <a:lstStyle/>
          <a:p>
            <a:r>
              <a:rPr lang="en-NO" dirty="0"/>
              <a:t>7 real net new customer cases</a:t>
            </a:r>
            <a:br>
              <a:rPr lang="en-NO" dirty="0"/>
            </a:br>
            <a:r>
              <a:rPr lang="en-NO" dirty="0"/>
              <a:t>- where all chose SuperOffice 9 in the cloud </a:t>
            </a:r>
          </a:p>
        </p:txBody>
      </p:sp>
    </p:spTree>
    <p:extLst>
      <p:ext uri="{BB962C8B-B14F-4D97-AF65-F5344CB8AC3E}">
        <p14:creationId xmlns:p14="http://schemas.microsoft.com/office/powerpoint/2010/main" val="1325809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4BD5D2-C6E6-7C4D-97EB-823F49A0A9EE}"/>
              </a:ext>
            </a:extLst>
          </p:cNvPr>
          <p:cNvSpPr>
            <a:spLocks noGrp="1"/>
          </p:cNvSpPr>
          <p:nvPr>
            <p:ph type="title"/>
          </p:nvPr>
        </p:nvSpPr>
        <p:spPr/>
        <p:txBody>
          <a:bodyPr/>
          <a:lstStyle/>
          <a:p>
            <a:r>
              <a:rPr lang="en-NO"/>
              <a:t>Keep in mind!</a:t>
            </a:r>
          </a:p>
        </p:txBody>
      </p:sp>
      <p:sp>
        <p:nvSpPr>
          <p:cNvPr id="5" name="Text Placeholder 4">
            <a:extLst>
              <a:ext uri="{FF2B5EF4-FFF2-40B4-BE49-F238E27FC236}">
                <a16:creationId xmlns:a16="http://schemas.microsoft.com/office/drawing/2014/main" id="{081F4D5B-F95E-8445-A322-04F77DE11FC7}"/>
              </a:ext>
            </a:extLst>
          </p:cNvPr>
          <p:cNvSpPr>
            <a:spLocks noGrp="1"/>
          </p:cNvSpPr>
          <p:nvPr>
            <p:ph type="body" sz="half" idx="2"/>
          </p:nvPr>
        </p:nvSpPr>
        <p:spPr/>
        <p:txBody>
          <a:bodyPr vert="horz" lIns="91440" tIns="45720" rIns="91440" bIns="45720" rtlCol="0" anchor="t">
            <a:normAutofit/>
          </a:bodyPr>
          <a:lstStyle/>
          <a:p>
            <a:r>
              <a:rPr lang="en-NO" dirty="0">
                <a:latin typeface="Arial"/>
                <a:cs typeface="Arial"/>
              </a:rPr>
              <a:t>There is no “right or wrong” answer here.</a:t>
            </a:r>
          </a:p>
          <a:p>
            <a:r>
              <a:rPr lang="en-NO" err="1">
                <a:latin typeface="Arial"/>
                <a:cs typeface="Arial"/>
              </a:rPr>
              <a:t>SuperOffice</a:t>
            </a:r>
            <a:r>
              <a:rPr lang="en-NO" dirty="0">
                <a:latin typeface="Arial"/>
                <a:cs typeface="Arial"/>
              </a:rPr>
              <a:t> 10 pricing &amp; packaging does offer more </a:t>
            </a:r>
            <a:r>
              <a:rPr lang="en-NO">
                <a:latin typeface="Arial"/>
                <a:cs typeface="Arial"/>
              </a:rPr>
              <a:t>flexibility and scalability. </a:t>
            </a:r>
          </a:p>
          <a:p>
            <a:r>
              <a:rPr lang="en-NO" dirty="0">
                <a:latin typeface="Arial"/>
                <a:cs typeface="Arial"/>
              </a:rPr>
              <a:t>There will be more roads to the “right” solution than today.</a:t>
            </a:r>
          </a:p>
        </p:txBody>
      </p:sp>
    </p:spTree>
    <p:extLst>
      <p:ext uri="{BB962C8B-B14F-4D97-AF65-F5344CB8AC3E}">
        <p14:creationId xmlns:p14="http://schemas.microsoft.com/office/powerpoint/2010/main" val="1722810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D13D1A-FC83-2347-AF91-2330DA59EA9F}"/>
              </a:ext>
            </a:extLst>
          </p:cNvPr>
          <p:cNvSpPr>
            <a:spLocks noGrp="1"/>
          </p:cNvSpPr>
          <p:nvPr>
            <p:ph type="title"/>
          </p:nvPr>
        </p:nvSpPr>
        <p:spPr/>
        <p:txBody>
          <a:bodyPr>
            <a:normAutofit fontScale="90000"/>
          </a:bodyPr>
          <a:lstStyle/>
          <a:p>
            <a:r>
              <a:rPr lang="en-NO" dirty="0"/>
              <a:t>Benchmarking of SuperOffice 10 pricing model</a:t>
            </a:r>
          </a:p>
        </p:txBody>
      </p:sp>
      <p:sp>
        <p:nvSpPr>
          <p:cNvPr id="17" name="Text Placeholder 16">
            <a:extLst>
              <a:ext uri="{FF2B5EF4-FFF2-40B4-BE49-F238E27FC236}">
                <a16:creationId xmlns:a16="http://schemas.microsoft.com/office/drawing/2014/main" id="{1BCF6743-06A6-0F4F-B6AC-AB24D9EBD97D}"/>
              </a:ext>
            </a:extLst>
          </p:cNvPr>
          <p:cNvSpPr>
            <a:spLocks noGrp="1"/>
          </p:cNvSpPr>
          <p:nvPr>
            <p:ph type="body" sz="half" idx="2"/>
          </p:nvPr>
        </p:nvSpPr>
        <p:spPr/>
        <p:txBody>
          <a:bodyPr>
            <a:normAutofit fontScale="92500" lnSpcReduction="10000"/>
          </a:bodyPr>
          <a:lstStyle/>
          <a:p>
            <a:r>
              <a:rPr lang="en-NO" dirty="0"/>
              <a:t>Together with Bain &amp; Company we have benchmarked the new pricing and packaging model.</a:t>
            </a:r>
          </a:p>
          <a:p>
            <a:r>
              <a:rPr lang="en-NO" dirty="0"/>
              <a:t>Competitive evaluation vs Salesforce, Dynamics, HubSpot, Zendesk, Lime and WebCRM.</a:t>
            </a:r>
          </a:p>
          <a:p>
            <a:r>
              <a:rPr lang="en-NO" dirty="0"/>
              <a:t>Tested on user panels – with participants consisting of typical buyers personas in the ICP.</a:t>
            </a:r>
          </a:p>
          <a:p>
            <a:r>
              <a:rPr lang="en-NO" dirty="0"/>
              <a:t>Tested in internal groups consisting of sales and management.</a:t>
            </a:r>
          </a:p>
        </p:txBody>
      </p:sp>
      <p:pic>
        <p:nvPicPr>
          <p:cNvPr id="21" name="Content Placeholder 20">
            <a:extLst>
              <a:ext uri="{FF2B5EF4-FFF2-40B4-BE49-F238E27FC236}">
                <a16:creationId xmlns:a16="http://schemas.microsoft.com/office/drawing/2014/main" id="{5EFB9EE8-A409-8C40-899E-34DFB0CF36EF}"/>
              </a:ext>
            </a:extLst>
          </p:cNvPr>
          <p:cNvPicPr>
            <a:picLocks noGrp="1" noChangeAspect="1"/>
          </p:cNvPicPr>
          <p:nvPr>
            <p:ph idx="1"/>
          </p:nvPr>
        </p:nvPicPr>
        <p:blipFill>
          <a:blip r:embed="rId2"/>
          <a:stretch>
            <a:fillRect/>
          </a:stretch>
        </p:blipFill>
        <p:spPr>
          <a:xfrm>
            <a:off x="7414169" y="987425"/>
            <a:ext cx="3402512" cy="4873625"/>
          </a:xfrm>
          <a:prstGeom prst="rect">
            <a:avLst/>
          </a:prstGeom>
        </p:spPr>
      </p:pic>
    </p:spTree>
    <p:extLst>
      <p:ext uri="{BB962C8B-B14F-4D97-AF65-F5344CB8AC3E}">
        <p14:creationId xmlns:p14="http://schemas.microsoft.com/office/powerpoint/2010/main" val="4017931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91DA8E-B00E-D44F-B605-B300A43A976E}"/>
              </a:ext>
            </a:extLst>
          </p:cNvPr>
          <p:cNvSpPr>
            <a:spLocks noGrp="1"/>
          </p:cNvSpPr>
          <p:nvPr>
            <p:ph type="title"/>
          </p:nvPr>
        </p:nvSpPr>
        <p:spPr>
          <a:xfrm>
            <a:off x="839788" y="987424"/>
            <a:ext cx="4878260" cy="1321823"/>
          </a:xfrm>
        </p:spPr>
        <p:txBody>
          <a:bodyPr anchor="t">
            <a:normAutofit/>
          </a:bodyPr>
          <a:lstStyle/>
          <a:p>
            <a:r>
              <a:rPr lang="en-NO"/>
              <a:t>PPVVC is still valid!</a:t>
            </a:r>
          </a:p>
        </p:txBody>
      </p:sp>
      <p:sp>
        <p:nvSpPr>
          <p:cNvPr id="71" name="Text Placeholder 3">
            <a:extLst>
              <a:ext uri="{FF2B5EF4-FFF2-40B4-BE49-F238E27FC236}">
                <a16:creationId xmlns:a16="http://schemas.microsoft.com/office/drawing/2014/main" id="{2C43CF43-50FF-4086-AF18-DFC021D380A5}"/>
              </a:ext>
            </a:extLst>
          </p:cNvPr>
          <p:cNvSpPr>
            <a:spLocks noGrp="1"/>
          </p:cNvSpPr>
          <p:nvPr>
            <p:ph type="body" sz="half" idx="2"/>
          </p:nvPr>
        </p:nvSpPr>
        <p:spPr>
          <a:xfrm>
            <a:off x="839788" y="2510724"/>
            <a:ext cx="3932237" cy="3358263"/>
          </a:xfrm>
        </p:spPr>
        <p:txBody>
          <a:bodyPr>
            <a:normAutofit/>
          </a:bodyPr>
          <a:lstStyle/>
          <a:p>
            <a:r>
              <a:rPr lang="en-NO" dirty="0"/>
              <a:t>Solution selling skills are a key ingredient – PPVVC = Pain, Power, Value, Vision, Control.</a:t>
            </a:r>
          </a:p>
          <a:p>
            <a:endParaRPr lang="en-US" dirty="0"/>
          </a:p>
          <a:p>
            <a:r>
              <a:rPr lang="en-US" dirty="0"/>
              <a:t>..but </a:t>
            </a:r>
            <a:r>
              <a:rPr lang="en-US" u="sng" dirty="0"/>
              <a:t>this is not</a:t>
            </a:r>
            <a:r>
              <a:rPr lang="en-US" dirty="0"/>
              <a:t> a Solution Selling Training – it is about configuring the right solution with SuperOffice 10.</a:t>
            </a:r>
          </a:p>
        </p:txBody>
      </p:sp>
      <p:graphicFrame>
        <p:nvGraphicFramePr>
          <p:cNvPr id="6" name="Diagram 5">
            <a:extLst>
              <a:ext uri="{FF2B5EF4-FFF2-40B4-BE49-F238E27FC236}">
                <a16:creationId xmlns:a16="http://schemas.microsoft.com/office/drawing/2014/main" id="{91AA2229-3EC6-F64D-885C-53681AFFE796}"/>
              </a:ext>
            </a:extLst>
          </p:cNvPr>
          <p:cNvGraphicFramePr/>
          <p:nvPr/>
        </p:nvGraphicFramePr>
        <p:xfrm>
          <a:off x="6096000" y="1229655"/>
          <a:ext cx="5256212" cy="3358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1E12F861-0482-9248-99A9-C7F61F019FC9}"/>
              </a:ext>
            </a:extLst>
          </p:cNvPr>
          <p:cNvSpPr txBox="1"/>
          <p:nvPr/>
        </p:nvSpPr>
        <p:spPr>
          <a:xfrm>
            <a:off x="6595363" y="4807158"/>
            <a:ext cx="4756849" cy="1061829"/>
          </a:xfrm>
          <a:prstGeom prst="rect">
            <a:avLst/>
          </a:prstGeom>
          <a:noFill/>
        </p:spPr>
        <p:txBody>
          <a:bodyPr wrap="square" rtlCol="0">
            <a:spAutoFit/>
          </a:bodyPr>
          <a:lstStyle/>
          <a:p>
            <a:r>
              <a:rPr lang="en-NO" sz="700" b="1">
                <a:solidFill>
                  <a:schemeClr val="accent1"/>
                </a:solidFill>
              </a:rPr>
              <a:t>Pain</a:t>
            </a:r>
            <a:r>
              <a:rPr lang="en-NO" sz="700"/>
              <a:t> - What high priority pain/ opportunity has the prospect admitted to you and w</a:t>
            </a:r>
            <a:r>
              <a:rPr lang="en-GB" sz="700"/>
              <a:t>ha</a:t>
            </a:r>
            <a:r>
              <a:rPr lang="en-NO" sz="700"/>
              <a:t>t is it costing them today?</a:t>
            </a:r>
          </a:p>
          <a:p>
            <a:endParaRPr lang="en-NO" sz="700"/>
          </a:p>
          <a:p>
            <a:r>
              <a:rPr lang="en-NO" sz="700" b="1">
                <a:solidFill>
                  <a:schemeClr val="accent1"/>
                </a:solidFill>
              </a:rPr>
              <a:t>Power</a:t>
            </a:r>
            <a:r>
              <a:rPr lang="en-NO" sz="700"/>
              <a:t> - Who do you believe is the Power Sponsor and why? Can we gain access and influence?</a:t>
            </a:r>
          </a:p>
          <a:p>
            <a:endParaRPr lang="en-NO" sz="700"/>
          </a:p>
          <a:p>
            <a:r>
              <a:rPr lang="en-NO" sz="700" b="1">
                <a:solidFill>
                  <a:schemeClr val="accent1"/>
                </a:solidFill>
              </a:rPr>
              <a:t>Value</a:t>
            </a:r>
            <a:r>
              <a:rPr lang="en-NO" sz="700"/>
              <a:t> - What vision did you create for the prospect? Is vision differentiated towards us?</a:t>
            </a:r>
          </a:p>
          <a:p>
            <a:endParaRPr lang="en-NO" sz="700"/>
          </a:p>
          <a:p>
            <a:r>
              <a:rPr lang="en-NO" sz="700" b="1">
                <a:solidFill>
                  <a:schemeClr val="accent1"/>
                </a:solidFill>
              </a:rPr>
              <a:t>Vision</a:t>
            </a:r>
            <a:r>
              <a:rPr lang="en-NO" sz="700"/>
              <a:t> - Has the prospect identified enough value to compel them to move ahead now?</a:t>
            </a:r>
          </a:p>
          <a:p>
            <a:endParaRPr lang="en-NO" sz="700"/>
          </a:p>
          <a:p>
            <a:r>
              <a:rPr lang="en-NO" sz="700" b="1">
                <a:solidFill>
                  <a:schemeClr val="accent1"/>
                </a:solidFill>
              </a:rPr>
              <a:t>Control</a:t>
            </a:r>
            <a:r>
              <a:rPr lang="en-NO" sz="700"/>
              <a:t> - Who is controlling the buying process? Has the prospect agreed to your draft joint evaluation plan?</a:t>
            </a:r>
          </a:p>
        </p:txBody>
      </p:sp>
    </p:spTree>
    <p:extLst>
      <p:ext uri="{BB962C8B-B14F-4D97-AF65-F5344CB8AC3E}">
        <p14:creationId xmlns:p14="http://schemas.microsoft.com/office/powerpoint/2010/main" val="1077983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0005BA-ECE8-E042-9753-A07A728532CD}"/>
              </a:ext>
            </a:extLst>
          </p:cNvPr>
          <p:cNvSpPr>
            <a:spLocks noGrp="1"/>
          </p:cNvSpPr>
          <p:nvPr>
            <p:ph type="title"/>
          </p:nvPr>
        </p:nvSpPr>
        <p:spPr/>
        <p:txBody>
          <a:bodyPr>
            <a:normAutofit/>
          </a:bodyPr>
          <a:lstStyle/>
          <a:p>
            <a:br>
              <a:rPr lang="en-NO" dirty="0"/>
            </a:br>
            <a:r>
              <a:rPr lang="en-US" dirty="0">
                <a:latin typeface="Arial"/>
                <a:cs typeface="Arial"/>
              </a:rPr>
              <a:t>Montana </a:t>
            </a:r>
            <a:r>
              <a:rPr lang="en-US" dirty="0" err="1">
                <a:latin typeface="Arial"/>
                <a:cs typeface="Arial"/>
              </a:rPr>
              <a:t>Bausysteme</a:t>
            </a:r>
            <a:r>
              <a:rPr lang="en-US" dirty="0">
                <a:latin typeface="Arial"/>
                <a:cs typeface="Arial"/>
              </a:rPr>
              <a:t> AG</a:t>
            </a:r>
            <a:br>
              <a:rPr lang="en-US" dirty="0">
                <a:latin typeface="Arial"/>
                <a:cs typeface="Arial"/>
              </a:rPr>
            </a:br>
            <a:r>
              <a:rPr lang="en-US" sz="2200" dirty="0">
                <a:latin typeface="Arial"/>
                <a:cs typeface="Arial"/>
              </a:rPr>
              <a:t>Building &amp; Construction</a:t>
            </a:r>
            <a:br>
              <a:rPr lang="en-US" sz="2200" dirty="0">
                <a:latin typeface="Arial"/>
                <a:cs typeface="Arial"/>
              </a:rPr>
            </a:br>
            <a:r>
              <a:rPr lang="en-US" sz="2200" dirty="0">
                <a:latin typeface="Arial"/>
                <a:cs typeface="Arial"/>
              </a:rPr>
              <a:t>Switzerland</a:t>
            </a:r>
            <a:endParaRPr lang="en-NO" dirty="0"/>
          </a:p>
        </p:txBody>
      </p:sp>
    </p:spTree>
    <p:extLst>
      <p:ext uri="{BB962C8B-B14F-4D97-AF65-F5344CB8AC3E}">
        <p14:creationId xmlns:p14="http://schemas.microsoft.com/office/powerpoint/2010/main" val="625121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1F4A18E-31B5-D642-8A84-97DE637AB717}"/>
              </a:ext>
            </a:extLst>
          </p:cNvPr>
          <p:cNvSpPr>
            <a:spLocks noGrp="1"/>
          </p:cNvSpPr>
          <p:nvPr>
            <p:ph type="body" idx="1"/>
          </p:nvPr>
        </p:nvSpPr>
        <p:spPr/>
        <p:txBody>
          <a:bodyPr/>
          <a:lstStyle/>
          <a:p>
            <a:r>
              <a:rPr lang="en-NO"/>
              <a:t>Company facts / Project goals</a:t>
            </a:r>
          </a:p>
        </p:txBody>
      </p:sp>
      <p:sp>
        <p:nvSpPr>
          <p:cNvPr id="7" name="Content Placeholder 6">
            <a:extLst>
              <a:ext uri="{FF2B5EF4-FFF2-40B4-BE49-F238E27FC236}">
                <a16:creationId xmlns:a16="http://schemas.microsoft.com/office/drawing/2014/main" id="{EF1A5850-6FBB-B042-8799-5B8FD814C719}"/>
              </a:ext>
            </a:extLst>
          </p:cNvPr>
          <p:cNvSpPr>
            <a:spLocks noGrp="1"/>
          </p:cNvSpPr>
          <p:nvPr>
            <p:ph sz="half" idx="2"/>
          </p:nvPr>
        </p:nvSpPr>
        <p:spPr>
          <a:xfrm>
            <a:off x="839788" y="2505074"/>
            <a:ext cx="5157787" cy="3841135"/>
          </a:xfrm>
        </p:spPr>
        <p:txBody>
          <a:bodyPr>
            <a:normAutofit fontScale="92500" lnSpcReduction="10000"/>
          </a:bodyPr>
          <a:lstStyle/>
          <a:p>
            <a:r>
              <a:rPr lang="en-GB" sz="1400" dirty="0"/>
              <a:t>Montana is a multi-metal company and is manufacturing panels for roofs, ceilings and façades. Montana is mostly acting in the sector of building and constructions. </a:t>
            </a:r>
          </a:p>
          <a:p>
            <a:r>
              <a:rPr lang="en-GB" sz="1400" dirty="0"/>
              <a:t>Montana has over </a:t>
            </a:r>
            <a:r>
              <a:rPr lang="en-GB" sz="1400" b="1" dirty="0"/>
              <a:t>100 employees </a:t>
            </a:r>
            <a:r>
              <a:rPr lang="en-GB" sz="1400" dirty="0"/>
              <a:t>and is evaluating a new CRM Solution for their Sales and Marketing processes and teams. Today, they have over eight different platforms with customer relevant data.</a:t>
            </a:r>
          </a:p>
          <a:p>
            <a:r>
              <a:rPr lang="en-GB" sz="1400" dirty="0"/>
              <a:t>Challenges: </a:t>
            </a:r>
            <a:r>
              <a:rPr lang="en-GB" sz="1400" b="1" dirty="0"/>
              <a:t>Lack of common processes for Sales and Marketing</a:t>
            </a:r>
            <a:r>
              <a:rPr lang="en-GB" sz="1400" dirty="0"/>
              <a:t>, meaning they </a:t>
            </a:r>
            <a:r>
              <a:rPr lang="en-GB" sz="1400" b="1" dirty="0"/>
              <a:t>struggle with pipeline management and sales reporting</a:t>
            </a:r>
            <a:r>
              <a:rPr lang="en-GB" sz="1400" dirty="0"/>
              <a:t>. Poor customer insight across the team and management is missing data/insights for running the business. </a:t>
            </a:r>
          </a:p>
          <a:p>
            <a:r>
              <a:rPr lang="en-GB" sz="1400" b="1" dirty="0"/>
              <a:t>Pains: Main pain is that churn is high – and competition is aggressive – and they are losing market share.</a:t>
            </a:r>
          </a:p>
          <a:p>
            <a:r>
              <a:rPr lang="en-GB" sz="1400" dirty="0"/>
              <a:t>Goals: Structure, unify and optimize their sales and marketing process. Common contact management and replace several of the current “silo” databases. Utilize a common marketing and sales processes to drive more business across new and existing customers, including improving customer retention rate. </a:t>
            </a:r>
            <a:r>
              <a:rPr lang="en-GB" sz="1400" b="1" dirty="0"/>
              <a:t>Ultimately, retention of market share is key.</a:t>
            </a:r>
          </a:p>
          <a:p>
            <a:endParaRPr lang="en-GB" sz="1400" dirty="0"/>
          </a:p>
          <a:p>
            <a:endParaRPr lang="en-NO" sz="1400" dirty="0"/>
          </a:p>
        </p:txBody>
      </p:sp>
      <p:sp>
        <p:nvSpPr>
          <p:cNvPr id="8" name="Text Placeholder 7">
            <a:extLst>
              <a:ext uri="{FF2B5EF4-FFF2-40B4-BE49-F238E27FC236}">
                <a16:creationId xmlns:a16="http://schemas.microsoft.com/office/drawing/2014/main" id="{2154D276-4E7D-2F46-AEAE-E5B5D42E2B10}"/>
              </a:ext>
            </a:extLst>
          </p:cNvPr>
          <p:cNvSpPr>
            <a:spLocks noGrp="1"/>
          </p:cNvSpPr>
          <p:nvPr>
            <p:ph type="body" sz="quarter" idx="3"/>
          </p:nvPr>
        </p:nvSpPr>
        <p:spPr/>
        <p:txBody>
          <a:bodyPr/>
          <a:lstStyle/>
          <a:p>
            <a:r>
              <a:rPr lang="en-NO"/>
              <a:t>Project / IT / Deal potential / Time</a:t>
            </a:r>
          </a:p>
        </p:txBody>
      </p:sp>
      <p:sp>
        <p:nvSpPr>
          <p:cNvPr id="9" name="Content Placeholder 8">
            <a:extLst>
              <a:ext uri="{FF2B5EF4-FFF2-40B4-BE49-F238E27FC236}">
                <a16:creationId xmlns:a16="http://schemas.microsoft.com/office/drawing/2014/main" id="{3248C725-070E-9441-8473-8DDB08E437E5}"/>
              </a:ext>
            </a:extLst>
          </p:cNvPr>
          <p:cNvSpPr>
            <a:spLocks noGrp="1"/>
          </p:cNvSpPr>
          <p:nvPr>
            <p:ph sz="quarter" idx="4"/>
          </p:nvPr>
        </p:nvSpPr>
        <p:spPr>
          <a:xfrm>
            <a:off x="6172200" y="2505074"/>
            <a:ext cx="5183188" cy="3841135"/>
          </a:xfrm>
        </p:spPr>
        <p:txBody>
          <a:bodyPr>
            <a:normAutofit/>
          </a:bodyPr>
          <a:lstStyle/>
          <a:p>
            <a:r>
              <a:rPr lang="en-GB" sz="1300" dirty="0"/>
              <a:t>Project Scope:  Contact Management / Sales with no quote (ERP) but with stakeholder / </a:t>
            </a:r>
            <a:r>
              <a:rPr lang="en-GB" sz="1300" b="1" dirty="0"/>
              <a:t>Marketing with forms / individual Dashboards </a:t>
            </a:r>
            <a:r>
              <a:rPr lang="en-GB" sz="1300" dirty="0"/>
              <a:t>/ Project- and Object Management / Mirroring services / </a:t>
            </a:r>
            <a:r>
              <a:rPr lang="en-GB" sz="1300" b="1" dirty="0"/>
              <a:t>Interface to SAP</a:t>
            </a:r>
            <a:r>
              <a:rPr lang="en-GB" sz="1300" dirty="0"/>
              <a:t> / individual scripts for automated mailings (trigger events when prospects become customer. </a:t>
            </a:r>
          </a:p>
          <a:p>
            <a:r>
              <a:rPr lang="en-GB" sz="1300" dirty="0"/>
              <a:t>Limitation: Lack of internal personnel resources at Montana, they are looking for a CRM partner to fill this gap.</a:t>
            </a:r>
          </a:p>
          <a:p>
            <a:r>
              <a:rPr lang="en-GB" sz="1300" dirty="0"/>
              <a:t>Initial potential: </a:t>
            </a:r>
            <a:r>
              <a:rPr lang="en-GB" sz="1300" b="1" dirty="0"/>
              <a:t>19x User </a:t>
            </a:r>
            <a:r>
              <a:rPr lang="en-GB" sz="1300" dirty="0"/>
              <a:t>(2x Sales &amp; Marketing User / 16x Sales / 1x Marketing) incl. Synchronizer, 1x Expander Services / 1x Integration Services </a:t>
            </a:r>
          </a:p>
          <a:p>
            <a:r>
              <a:rPr lang="en-GB" sz="1300" dirty="0"/>
              <a:t>Growth potential: More Users – new employees / CS / Quote in a later stage </a:t>
            </a:r>
          </a:p>
          <a:p>
            <a:r>
              <a:rPr lang="en-GB" sz="1300" b="1" dirty="0"/>
              <a:t>Competitors: Salesforce</a:t>
            </a:r>
          </a:p>
          <a:p>
            <a:r>
              <a:rPr lang="en-GB" sz="1300" dirty="0"/>
              <a:t>Timeline: From request to go live (1 year) </a:t>
            </a:r>
          </a:p>
          <a:p>
            <a:endParaRPr lang="en-GB" sz="1300" dirty="0"/>
          </a:p>
          <a:p>
            <a:endParaRPr lang="en-NO" sz="1300" dirty="0"/>
          </a:p>
        </p:txBody>
      </p:sp>
      <p:sp>
        <p:nvSpPr>
          <p:cNvPr id="5" name="Title 4">
            <a:extLst>
              <a:ext uri="{FF2B5EF4-FFF2-40B4-BE49-F238E27FC236}">
                <a16:creationId xmlns:a16="http://schemas.microsoft.com/office/drawing/2014/main" id="{FD9B586D-465D-A94D-92AA-16310BC121B0}"/>
              </a:ext>
            </a:extLst>
          </p:cNvPr>
          <p:cNvSpPr>
            <a:spLocks noGrp="1"/>
          </p:cNvSpPr>
          <p:nvPr>
            <p:ph type="title"/>
          </p:nvPr>
        </p:nvSpPr>
        <p:spPr/>
        <p:txBody>
          <a:bodyPr/>
          <a:lstStyle/>
          <a:p>
            <a:r>
              <a:rPr lang="en-US">
                <a:latin typeface="Arial"/>
                <a:cs typeface="Arial"/>
              </a:rPr>
              <a:t>Montana </a:t>
            </a:r>
            <a:r>
              <a:rPr lang="en-US" err="1">
                <a:latin typeface="Arial"/>
                <a:cs typeface="Arial"/>
              </a:rPr>
              <a:t>Bausysteme</a:t>
            </a:r>
            <a:r>
              <a:rPr lang="en-US">
                <a:latin typeface="Arial"/>
                <a:cs typeface="Arial"/>
              </a:rPr>
              <a:t> AG</a:t>
            </a:r>
            <a:endParaRPr lang="en-NO"/>
          </a:p>
        </p:txBody>
      </p:sp>
    </p:spTree>
    <p:extLst>
      <p:ext uri="{BB962C8B-B14F-4D97-AF65-F5344CB8AC3E}">
        <p14:creationId xmlns:p14="http://schemas.microsoft.com/office/powerpoint/2010/main" val="2305497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A0E2-EC73-984E-BC50-027ECDBDC8B8}"/>
              </a:ext>
            </a:extLst>
          </p:cNvPr>
          <p:cNvSpPr>
            <a:spLocks noGrp="1"/>
          </p:cNvSpPr>
          <p:nvPr>
            <p:ph type="body" idx="1"/>
          </p:nvPr>
        </p:nvSpPr>
        <p:spPr/>
        <p:txBody>
          <a:bodyPr/>
          <a:lstStyle/>
          <a:p>
            <a:r>
              <a:rPr lang="en-NO"/>
              <a:t>Comments</a:t>
            </a:r>
          </a:p>
        </p:txBody>
      </p:sp>
      <p:sp>
        <p:nvSpPr>
          <p:cNvPr id="3" name="Content Placeholder 2">
            <a:extLst>
              <a:ext uri="{FF2B5EF4-FFF2-40B4-BE49-F238E27FC236}">
                <a16:creationId xmlns:a16="http://schemas.microsoft.com/office/drawing/2014/main" id="{9E7A8B61-4FBB-0949-8D91-E154D718B9BD}"/>
              </a:ext>
            </a:extLst>
          </p:cNvPr>
          <p:cNvSpPr>
            <a:spLocks noGrp="1"/>
          </p:cNvSpPr>
          <p:nvPr>
            <p:ph sz="half" idx="2"/>
          </p:nvPr>
        </p:nvSpPr>
        <p:spPr/>
        <p:txBody>
          <a:bodyPr/>
          <a:lstStyle/>
          <a:p>
            <a:r>
              <a:rPr lang="en-NO" dirty="0"/>
              <a:t>This configuration was a result of the sales process with the customer. </a:t>
            </a:r>
          </a:p>
          <a:p>
            <a:r>
              <a:rPr lang="en-NO" dirty="0"/>
              <a:t>Zero discount.</a:t>
            </a:r>
          </a:p>
          <a:p>
            <a:r>
              <a:rPr lang="en-NO" dirty="0"/>
              <a:t>The implementation services scope ended up at 19,5 days, equal to CHF 36,060. </a:t>
            </a:r>
          </a:p>
        </p:txBody>
      </p:sp>
      <p:sp>
        <p:nvSpPr>
          <p:cNvPr id="4" name="Text Placeholder 3">
            <a:extLst>
              <a:ext uri="{FF2B5EF4-FFF2-40B4-BE49-F238E27FC236}">
                <a16:creationId xmlns:a16="http://schemas.microsoft.com/office/drawing/2014/main" id="{9C1D65E3-5CB9-BA45-9DF9-BA7C5EED3E6B}"/>
              </a:ext>
            </a:extLst>
          </p:cNvPr>
          <p:cNvSpPr>
            <a:spLocks noGrp="1"/>
          </p:cNvSpPr>
          <p:nvPr>
            <p:ph type="body" sz="quarter" idx="3"/>
          </p:nvPr>
        </p:nvSpPr>
        <p:spPr/>
        <p:txBody>
          <a:bodyPr/>
          <a:lstStyle/>
          <a:p>
            <a:r>
              <a:rPr lang="en-NO"/>
              <a:t>Configuration / Price*</a:t>
            </a:r>
          </a:p>
        </p:txBody>
      </p:sp>
      <p:sp>
        <p:nvSpPr>
          <p:cNvPr id="6" name="Title 5">
            <a:extLst>
              <a:ext uri="{FF2B5EF4-FFF2-40B4-BE49-F238E27FC236}">
                <a16:creationId xmlns:a16="http://schemas.microsoft.com/office/drawing/2014/main" id="{335D8C4B-1457-8B4F-8ED8-6C30386F886E}"/>
              </a:ext>
            </a:extLst>
          </p:cNvPr>
          <p:cNvSpPr>
            <a:spLocks noGrp="1"/>
          </p:cNvSpPr>
          <p:nvPr>
            <p:ph type="title"/>
          </p:nvPr>
        </p:nvSpPr>
        <p:spPr/>
        <p:txBody>
          <a:bodyPr/>
          <a:lstStyle/>
          <a:p>
            <a:r>
              <a:rPr lang="en-NO" dirty="0"/>
              <a:t>What we ended up selling – SO 9</a:t>
            </a:r>
          </a:p>
        </p:txBody>
      </p:sp>
      <p:sp>
        <p:nvSpPr>
          <p:cNvPr id="7" name="TextBox 6">
            <a:extLst>
              <a:ext uri="{FF2B5EF4-FFF2-40B4-BE49-F238E27FC236}">
                <a16:creationId xmlns:a16="http://schemas.microsoft.com/office/drawing/2014/main" id="{9501F34C-EF05-5542-AED5-DD7CD16F6AB9}"/>
              </a:ext>
            </a:extLst>
          </p:cNvPr>
          <p:cNvSpPr txBox="1"/>
          <p:nvPr/>
        </p:nvSpPr>
        <p:spPr>
          <a:xfrm>
            <a:off x="838200" y="6227179"/>
            <a:ext cx="7416137" cy="400110"/>
          </a:xfrm>
          <a:prstGeom prst="rect">
            <a:avLst/>
          </a:prstGeom>
          <a:noFill/>
        </p:spPr>
        <p:txBody>
          <a:bodyPr wrap="square" rtlCol="0">
            <a:spAutoFit/>
          </a:bodyPr>
          <a:lstStyle/>
          <a:p>
            <a:r>
              <a:rPr lang="en-NO" sz="2000">
                <a:solidFill>
                  <a:schemeClr val="accent1"/>
                </a:solidFill>
              </a:rPr>
              <a:t>*</a:t>
            </a:r>
            <a:r>
              <a:rPr lang="en-NO" sz="1400"/>
              <a:t>At list price</a:t>
            </a:r>
          </a:p>
        </p:txBody>
      </p:sp>
      <p:graphicFrame>
        <p:nvGraphicFramePr>
          <p:cNvPr id="8" name="Table 8">
            <a:extLst>
              <a:ext uri="{FF2B5EF4-FFF2-40B4-BE49-F238E27FC236}">
                <a16:creationId xmlns:a16="http://schemas.microsoft.com/office/drawing/2014/main" id="{0C711C9F-C594-5742-837E-A6788F299204}"/>
              </a:ext>
            </a:extLst>
          </p:cNvPr>
          <p:cNvGraphicFramePr>
            <a:graphicFrameLocks noGrp="1"/>
          </p:cNvGraphicFramePr>
          <p:nvPr>
            <p:ph sz="quarter" idx="4"/>
          </p:nvPr>
        </p:nvGraphicFramePr>
        <p:xfrm>
          <a:off x="6172200" y="2505075"/>
          <a:ext cx="5181595" cy="2966720"/>
        </p:xfrm>
        <a:graphic>
          <a:graphicData uri="http://schemas.openxmlformats.org/drawingml/2006/table">
            <a:tbl>
              <a:tblPr firstRow="1" bandRow="1">
                <a:tableStyleId>{5C22544A-7EE6-4342-B048-85BDC9FD1C3A}</a:tableStyleId>
              </a:tblPr>
              <a:tblGrid>
                <a:gridCol w="1783080">
                  <a:extLst>
                    <a:ext uri="{9D8B030D-6E8A-4147-A177-3AD203B41FA5}">
                      <a16:colId xmlns:a16="http://schemas.microsoft.com/office/drawing/2014/main" val="4165885100"/>
                    </a:ext>
                  </a:extLst>
                </a:gridCol>
                <a:gridCol w="561703">
                  <a:extLst>
                    <a:ext uri="{9D8B030D-6E8A-4147-A177-3AD203B41FA5}">
                      <a16:colId xmlns:a16="http://schemas.microsoft.com/office/drawing/2014/main" val="3182389846"/>
                    </a:ext>
                  </a:extLst>
                </a:gridCol>
                <a:gridCol w="757646">
                  <a:extLst>
                    <a:ext uri="{9D8B030D-6E8A-4147-A177-3AD203B41FA5}">
                      <a16:colId xmlns:a16="http://schemas.microsoft.com/office/drawing/2014/main" val="3783672027"/>
                    </a:ext>
                  </a:extLst>
                </a:gridCol>
                <a:gridCol w="1188720">
                  <a:extLst>
                    <a:ext uri="{9D8B030D-6E8A-4147-A177-3AD203B41FA5}">
                      <a16:colId xmlns:a16="http://schemas.microsoft.com/office/drawing/2014/main" val="23912029"/>
                    </a:ext>
                  </a:extLst>
                </a:gridCol>
                <a:gridCol w="890446">
                  <a:extLst>
                    <a:ext uri="{9D8B030D-6E8A-4147-A177-3AD203B41FA5}">
                      <a16:colId xmlns:a16="http://schemas.microsoft.com/office/drawing/2014/main" val="3558473017"/>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1895727459"/>
                  </a:ext>
                </a:extLst>
              </a:tr>
              <a:tr h="370840">
                <a:tc>
                  <a:txBody>
                    <a:bodyPr/>
                    <a:lstStyle/>
                    <a:p>
                      <a:r>
                        <a:rPr lang="en-NO" sz="1000" b="0"/>
                        <a:t>Marketing</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61,60</a:t>
                      </a:r>
                    </a:p>
                  </a:txBody>
                  <a:tcPr anchor="ctr"/>
                </a:tc>
                <a:tc>
                  <a:txBody>
                    <a:bodyPr/>
                    <a:lstStyle/>
                    <a:p>
                      <a:pPr algn="r"/>
                      <a:r>
                        <a:rPr lang="en-NO" sz="1000" b="0"/>
                        <a:t>61,60</a:t>
                      </a:r>
                    </a:p>
                  </a:txBody>
                  <a:tcPr anchor="ctr"/>
                </a:tc>
                <a:extLst>
                  <a:ext uri="{0D108BD9-81ED-4DB2-BD59-A6C34878D82A}">
                    <a16:rowId xmlns:a16="http://schemas.microsoft.com/office/drawing/2014/main" val="3083490370"/>
                  </a:ext>
                </a:extLst>
              </a:tr>
              <a:tr h="370840">
                <a:tc>
                  <a:txBody>
                    <a:bodyPr/>
                    <a:lstStyle/>
                    <a:p>
                      <a:r>
                        <a:rPr lang="en-NO" sz="1000" b="0"/>
                        <a:t>Sales</a:t>
                      </a:r>
                    </a:p>
                  </a:txBody>
                  <a:tcPr anchor="ctr"/>
                </a:tc>
                <a:tc>
                  <a:txBody>
                    <a:bodyPr/>
                    <a:lstStyle/>
                    <a:p>
                      <a:pPr algn="ctr"/>
                      <a:r>
                        <a:rPr lang="en-NO" sz="1000" b="0"/>
                        <a:t>16</a:t>
                      </a:r>
                    </a:p>
                  </a:txBody>
                  <a:tcPr anchor="ctr"/>
                </a:tc>
                <a:tc>
                  <a:txBody>
                    <a:bodyPr/>
                    <a:lstStyle/>
                    <a:p>
                      <a:pPr algn="ctr"/>
                      <a:r>
                        <a:rPr lang="en-NO" sz="1000" b="0"/>
                        <a:t>CHF</a:t>
                      </a:r>
                    </a:p>
                  </a:txBody>
                  <a:tcPr anchor="ctr"/>
                </a:tc>
                <a:tc>
                  <a:txBody>
                    <a:bodyPr/>
                    <a:lstStyle/>
                    <a:p>
                      <a:pPr algn="r"/>
                      <a:r>
                        <a:rPr lang="en-NO" sz="1000" b="0"/>
                        <a:t>61,60</a:t>
                      </a:r>
                    </a:p>
                  </a:txBody>
                  <a:tcPr anchor="ctr"/>
                </a:tc>
                <a:tc>
                  <a:txBody>
                    <a:bodyPr/>
                    <a:lstStyle/>
                    <a:p>
                      <a:pPr algn="r"/>
                      <a:r>
                        <a:rPr lang="en-NO" sz="1000" b="0"/>
                        <a:t>985,60</a:t>
                      </a:r>
                    </a:p>
                  </a:txBody>
                  <a:tcPr anchor="ctr"/>
                </a:tc>
                <a:extLst>
                  <a:ext uri="{0D108BD9-81ED-4DB2-BD59-A6C34878D82A}">
                    <a16:rowId xmlns:a16="http://schemas.microsoft.com/office/drawing/2014/main" val="3067755452"/>
                  </a:ext>
                </a:extLst>
              </a:tr>
              <a:tr h="370840">
                <a:tc>
                  <a:txBody>
                    <a:bodyPr/>
                    <a:lstStyle/>
                    <a:p>
                      <a:r>
                        <a:rPr lang="en-NO" sz="1000" b="0"/>
                        <a:t>Complete</a:t>
                      </a:r>
                    </a:p>
                  </a:txBody>
                  <a:tcPr anchor="ctr"/>
                </a:tc>
                <a:tc>
                  <a:txBody>
                    <a:bodyPr/>
                    <a:lstStyle/>
                    <a:p>
                      <a:pPr algn="ctr"/>
                      <a:r>
                        <a:rPr lang="en-NO" sz="1000" b="0"/>
                        <a:t>2</a:t>
                      </a:r>
                    </a:p>
                  </a:txBody>
                  <a:tcPr anchor="ctr"/>
                </a:tc>
                <a:tc>
                  <a:txBody>
                    <a:bodyPr/>
                    <a:lstStyle/>
                    <a:p>
                      <a:pPr algn="ctr"/>
                      <a:r>
                        <a:rPr lang="en-NO" sz="1000" b="0"/>
                        <a:t>CHF</a:t>
                      </a:r>
                    </a:p>
                  </a:txBody>
                  <a:tcPr anchor="ctr"/>
                </a:tc>
                <a:tc>
                  <a:txBody>
                    <a:bodyPr/>
                    <a:lstStyle/>
                    <a:p>
                      <a:pPr algn="r"/>
                      <a:r>
                        <a:rPr lang="en-NO" sz="1000" b="0"/>
                        <a:t>71,90</a:t>
                      </a:r>
                    </a:p>
                  </a:txBody>
                  <a:tcPr anchor="ctr"/>
                </a:tc>
                <a:tc>
                  <a:txBody>
                    <a:bodyPr/>
                    <a:lstStyle/>
                    <a:p>
                      <a:pPr algn="r"/>
                      <a:r>
                        <a:rPr lang="en-NO" sz="1000" b="0"/>
                        <a:t>143,80</a:t>
                      </a:r>
                    </a:p>
                  </a:txBody>
                  <a:tcPr anchor="ctr"/>
                </a:tc>
                <a:extLst>
                  <a:ext uri="{0D108BD9-81ED-4DB2-BD59-A6C34878D82A}">
                    <a16:rowId xmlns:a16="http://schemas.microsoft.com/office/drawing/2014/main" val="2319987985"/>
                  </a:ext>
                </a:extLst>
              </a:tr>
              <a:tr h="370840">
                <a:tc>
                  <a:txBody>
                    <a:bodyPr/>
                    <a:lstStyle/>
                    <a:p>
                      <a:r>
                        <a:rPr lang="en-NO" sz="1000" b="0"/>
                        <a:t>Synchronizer</a:t>
                      </a:r>
                    </a:p>
                  </a:txBody>
                  <a:tcPr anchor="ctr"/>
                </a:tc>
                <a:tc>
                  <a:txBody>
                    <a:bodyPr/>
                    <a:lstStyle/>
                    <a:p>
                      <a:pPr algn="ctr"/>
                      <a:r>
                        <a:rPr lang="en-NO" sz="1000" b="0"/>
                        <a:t>19</a:t>
                      </a:r>
                    </a:p>
                  </a:txBody>
                  <a:tcPr anchor="ctr"/>
                </a:tc>
                <a:tc>
                  <a:txBody>
                    <a:bodyPr/>
                    <a:lstStyle/>
                    <a:p>
                      <a:pPr algn="ctr"/>
                      <a:r>
                        <a:rPr lang="en-NO" sz="1000" b="0"/>
                        <a:t>CHF</a:t>
                      </a:r>
                    </a:p>
                  </a:txBody>
                  <a:tcPr anchor="ctr"/>
                </a:tc>
                <a:tc>
                  <a:txBody>
                    <a:bodyPr/>
                    <a:lstStyle/>
                    <a:p>
                      <a:pPr algn="r"/>
                      <a:r>
                        <a:rPr lang="en-NO" sz="1000" b="0"/>
                        <a:t>4,20</a:t>
                      </a:r>
                    </a:p>
                  </a:txBody>
                  <a:tcPr anchor="ctr"/>
                </a:tc>
                <a:tc>
                  <a:txBody>
                    <a:bodyPr/>
                    <a:lstStyle/>
                    <a:p>
                      <a:pPr algn="r"/>
                      <a:r>
                        <a:rPr lang="en-NO" sz="1000" b="0"/>
                        <a:t>79,80</a:t>
                      </a:r>
                    </a:p>
                  </a:txBody>
                  <a:tcPr anchor="ctr"/>
                </a:tc>
                <a:extLst>
                  <a:ext uri="{0D108BD9-81ED-4DB2-BD59-A6C34878D82A}">
                    <a16:rowId xmlns:a16="http://schemas.microsoft.com/office/drawing/2014/main" val="3203931521"/>
                  </a:ext>
                </a:extLst>
              </a:tr>
              <a:tr h="370840">
                <a:tc>
                  <a:txBody>
                    <a:bodyPr/>
                    <a:lstStyle/>
                    <a:p>
                      <a:r>
                        <a:rPr lang="en-NO" sz="1000" b="0"/>
                        <a:t>Expander Services</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71,90</a:t>
                      </a:r>
                    </a:p>
                  </a:txBody>
                  <a:tcPr anchor="ctr"/>
                </a:tc>
                <a:tc>
                  <a:txBody>
                    <a:bodyPr/>
                    <a:lstStyle/>
                    <a:p>
                      <a:pPr algn="r"/>
                      <a:r>
                        <a:rPr lang="en-NO" sz="1000" b="0"/>
                        <a:t>71,90</a:t>
                      </a:r>
                    </a:p>
                  </a:txBody>
                  <a:tcPr anchor="ctr"/>
                </a:tc>
                <a:extLst>
                  <a:ext uri="{0D108BD9-81ED-4DB2-BD59-A6C34878D82A}">
                    <a16:rowId xmlns:a16="http://schemas.microsoft.com/office/drawing/2014/main" val="4284564083"/>
                  </a:ext>
                </a:extLst>
              </a:tr>
              <a:tr h="370840">
                <a:tc>
                  <a:txBody>
                    <a:bodyPr/>
                    <a:lstStyle/>
                    <a:p>
                      <a:r>
                        <a:rPr lang="en-NO" sz="1000" b="0"/>
                        <a:t>Integration Services </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71,90</a:t>
                      </a:r>
                    </a:p>
                  </a:txBody>
                  <a:tcPr anchor="ctr"/>
                </a:tc>
                <a:tc>
                  <a:txBody>
                    <a:bodyPr/>
                    <a:lstStyle/>
                    <a:p>
                      <a:pPr algn="r"/>
                      <a:r>
                        <a:rPr lang="en-NO" sz="1000" b="0"/>
                        <a:t>71,90</a:t>
                      </a:r>
                    </a:p>
                  </a:txBody>
                  <a:tcPr anchor="ctr"/>
                </a:tc>
                <a:extLst>
                  <a:ext uri="{0D108BD9-81ED-4DB2-BD59-A6C34878D82A}">
                    <a16:rowId xmlns:a16="http://schemas.microsoft.com/office/drawing/2014/main" val="103420760"/>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lang="en-NO" sz="1000" b="0"/>
                        <a:t>CHF</a:t>
                      </a:r>
                    </a:p>
                  </a:txBody>
                  <a:tcPr anchor="ctr"/>
                </a:tc>
                <a:tc>
                  <a:txBody>
                    <a:bodyPr/>
                    <a:lstStyle/>
                    <a:p>
                      <a:pPr algn="r"/>
                      <a:endParaRPr lang="en-NO" sz="1000" b="0"/>
                    </a:p>
                  </a:txBody>
                  <a:tcPr anchor="ctr"/>
                </a:tc>
                <a:tc>
                  <a:txBody>
                    <a:bodyPr/>
                    <a:lstStyle/>
                    <a:p>
                      <a:pPr algn="r"/>
                      <a:r>
                        <a:rPr lang="en-NO" sz="1000" b="0"/>
                        <a:t>1,414,60</a:t>
                      </a:r>
                    </a:p>
                  </a:txBody>
                  <a:tcPr anchor="ctr"/>
                </a:tc>
                <a:extLst>
                  <a:ext uri="{0D108BD9-81ED-4DB2-BD59-A6C34878D82A}">
                    <a16:rowId xmlns:a16="http://schemas.microsoft.com/office/drawing/2014/main" val="1246234430"/>
                  </a:ext>
                </a:extLst>
              </a:tr>
            </a:tbl>
          </a:graphicData>
        </a:graphic>
      </p:graphicFrame>
    </p:spTree>
    <p:extLst>
      <p:ext uri="{BB962C8B-B14F-4D97-AF65-F5344CB8AC3E}">
        <p14:creationId xmlns:p14="http://schemas.microsoft.com/office/powerpoint/2010/main" val="501181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996CB5-DC85-1E4F-AF80-C656A67A107D}"/>
              </a:ext>
            </a:extLst>
          </p:cNvPr>
          <p:cNvSpPr>
            <a:spLocks noGrp="1"/>
          </p:cNvSpPr>
          <p:nvPr>
            <p:ph type="title"/>
          </p:nvPr>
        </p:nvSpPr>
        <p:spPr/>
        <p:txBody>
          <a:bodyPr/>
          <a:lstStyle/>
          <a:p>
            <a:r>
              <a:rPr lang="en-NO" dirty="0"/>
              <a:t>How would we solve it with 10..?</a:t>
            </a:r>
          </a:p>
        </p:txBody>
      </p:sp>
    </p:spTree>
    <p:extLst>
      <p:ext uri="{BB962C8B-B14F-4D97-AF65-F5344CB8AC3E}">
        <p14:creationId xmlns:p14="http://schemas.microsoft.com/office/powerpoint/2010/main" val="3213670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3DB7351-4E4B-4A02-9130-B9702A1E5ACE}"/>
              </a:ext>
            </a:extLst>
          </p:cNvPr>
          <p:cNvSpPr>
            <a:spLocks noGrp="1"/>
          </p:cNvSpPr>
          <p:nvPr>
            <p:ph type="title"/>
          </p:nvPr>
        </p:nvSpPr>
        <p:spPr/>
        <p:txBody>
          <a:bodyPr/>
          <a:lstStyle/>
          <a:p>
            <a:r>
              <a:rPr lang="en-US"/>
              <a:t>Sales features</a:t>
            </a:r>
          </a:p>
        </p:txBody>
      </p:sp>
      <p:sp>
        <p:nvSpPr>
          <p:cNvPr id="6" name="Plassholder for innhold 5">
            <a:extLst>
              <a:ext uri="{FF2B5EF4-FFF2-40B4-BE49-F238E27FC236}">
                <a16:creationId xmlns:a16="http://schemas.microsoft.com/office/drawing/2014/main" id="{EE382CC4-2C83-4BE3-97F8-2168F3A5C09E}"/>
              </a:ext>
            </a:extLst>
          </p:cNvPr>
          <p:cNvSpPr>
            <a:spLocks noGrp="1"/>
          </p:cNvSpPr>
          <p:nvPr>
            <p:ph idx="1"/>
          </p:nvPr>
        </p:nvSpPr>
        <p:spPr>
          <a:xfrm>
            <a:off x="838200" y="1603169"/>
            <a:ext cx="4823460" cy="4526169"/>
          </a:xfrm>
        </p:spPr>
        <p:txBody>
          <a:bodyPr>
            <a:normAutofit/>
          </a:bodyPr>
          <a:lstStyle/>
          <a:p>
            <a:r>
              <a:rPr lang="nb-NO" sz="1600" b="1" dirty="0"/>
              <a:t>Essentials</a:t>
            </a:r>
            <a:r>
              <a:rPr lang="en-US" sz="1400" b="1" dirty="0"/>
              <a:t> Edition</a:t>
            </a:r>
          </a:p>
          <a:p>
            <a:pPr marL="285750" indent="-285750">
              <a:buFont typeface="Arial" panose="020B0604020202020204" pitchFamily="34" charset="0"/>
              <a:buChar char="•"/>
            </a:pPr>
            <a:r>
              <a:rPr lang="en-US" sz="1400" dirty="0"/>
              <a:t>Sales and opportunity management</a:t>
            </a:r>
          </a:p>
          <a:p>
            <a:pPr marL="285750" indent="-285750">
              <a:buFont typeface="Arial" panose="020B0604020202020204" pitchFamily="34" charset="0"/>
              <a:buChar char="•"/>
            </a:pPr>
            <a:r>
              <a:rPr lang="en-US" sz="1400" dirty="0"/>
              <a:t>Sales forecasting</a:t>
            </a:r>
          </a:p>
          <a:p>
            <a:pPr marL="285750" indent="-285750">
              <a:buFont typeface="Arial" panose="020B0604020202020204" pitchFamily="34" charset="0"/>
              <a:buChar char="•"/>
            </a:pPr>
            <a:r>
              <a:rPr lang="en-US" sz="1400" dirty="0"/>
              <a:t>Dashboards with </a:t>
            </a:r>
            <a:r>
              <a:rPr lang="en-US" sz="1400" b="1" dirty="0"/>
              <a:t>default</a:t>
            </a:r>
            <a:r>
              <a:rPr lang="en-US" sz="1400" dirty="0"/>
              <a:t> tiles</a:t>
            </a:r>
          </a:p>
          <a:p>
            <a:pPr marL="285750" indent="-285750">
              <a:buFont typeface="Arial" panose="020B0604020202020204" pitchFamily="34" charset="0"/>
              <a:buChar char="•"/>
            </a:pPr>
            <a:r>
              <a:rPr lang="en-US" sz="1400" dirty="0"/>
              <a:t>Currency support</a:t>
            </a:r>
          </a:p>
          <a:p>
            <a:pPr marL="285750" indent="-285750">
              <a:buFont typeface="Arial" panose="020B0604020202020204" pitchFamily="34" charset="0"/>
              <a:buChar char="•"/>
            </a:pPr>
            <a:r>
              <a:rPr lang="en-US" sz="1400" dirty="0"/>
              <a:t>Sales secretary</a:t>
            </a:r>
          </a:p>
          <a:p>
            <a:endParaRPr lang="en-US" sz="1400" dirty="0"/>
          </a:p>
        </p:txBody>
      </p:sp>
      <p:sp>
        <p:nvSpPr>
          <p:cNvPr id="4" name="Plassholder for innhold 5">
            <a:extLst>
              <a:ext uri="{FF2B5EF4-FFF2-40B4-BE49-F238E27FC236}">
                <a16:creationId xmlns:a16="http://schemas.microsoft.com/office/drawing/2014/main" id="{22B9C9D1-9145-44B0-82F2-EE48B1F6E70C}"/>
              </a:ext>
            </a:extLst>
          </p:cNvPr>
          <p:cNvSpPr txBox="1">
            <a:spLocks/>
          </p:cNvSpPr>
          <p:nvPr/>
        </p:nvSpPr>
        <p:spPr>
          <a:xfrm>
            <a:off x="6949440" y="1606138"/>
            <a:ext cx="4823460" cy="4526169"/>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Premium Edition</a:t>
            </a:r>
          </a:p>
          <a:p>
            <a:pPr marL="285750" indent="-285750">
              <a:buFont typeface="Arial" panose="020B0604020202020204" pitchFamily="34" charset="0"/>
              <a:buChar char="•"/>
            </a:pPr>
            <a:r>
              <a:rPr lang="en-US"/>
              <a:t>Sales guide</a:t>
            </a:r>
          </a:p>
          <a:p>
            <a:pPr marL="285750" indent="-285750">
              <a:buFont typeface="Arial" panose="020B0604020202020204" pitchFamily="34" charset="0"/>
              <a:buChar char="•"/>
            </a:pPr>
            <a:r>
              <a:rPr lang="en-US">
                <a:latin typeface="Arial"/>
                <a:cs typeface="Arial"/>
              </a:rPr>
              <a:t>Sales forecasting on product level </a:t>
            </a:r>
            <a:endParaRPr lang="en-US"/>
          </a:p>
          <a:p>
            <a:pPr marL="285750" indent="-285750">
              <a:buFont typeface="Arial" panose="020B0604020202020204" pitchFamily="34" charset="0"/>
              <a:buChar char="•"/>
            </a:pPr>
            <a:r>
              <a:rPr lang="en-US"/>
              <a:t>Dashboards with </a:t>
            </a:r>
            <a:r>
              <a:rPr lang="en-US" b="1"/>
              <a:t>custom</a:t>
            </a:r>
            <a:r>
              <a:rPr lang="en-US"/>
              <a:t> tiles</a:t>
            </a:r>
          </a:p>
          <a:p>
            <a:pPr marL="285750" indent="-285750">
              <a:buFont typeface="Arial" panose="020B0604020202020204" pitchFamily="34" charset="0"/>
              <a:buChar char="•"/>
            </a:pPr>
            <a:r>
              <a:rPr lang="en-US"/>
              <a:t>Stakeholders</a:t>
            </a:r>
          </a:p>
          <a:p>
            <a:pPr marL="285750" indent="-285750">
              <a:buFont typeface="Arial" panose="020B0604020202020204" pitchFamily="34" charset="0"/>
              <a:buChar char="•"/>
            </a:pPr>
            <a:r>
              <a:rPr lang="en-US">
                <a:latin typeface="Arial"/>
                <a:cs typeface="Arial"/>
              </a:rPr>
              <a:t>Sale targets and KPI's</a:t>
            </a:r>
            <a:endParaRPr lang="en-US"/>
          </a:p>
          <a:p>
            <a:pPr marL="285750" indent="-285750">
              <a:buFont typeface="Arial" panose="020B0604020202020204" pitchFamily="34" charset="0"/>
              <a:buChar char="•"/>
            </a:pPr>
            <a:r>
              <a:rPr lang="en-US"/>
              <a:t>Activity Monitors (SAINT)</a:t>
            </a:r>
          </a:p>
          <a:p>
            <a:pPr marL="285750" indent="-285750">
              <a:buFont typeface="Arial" panose="020B0604020202020204" pitchFamily="34" charset="0"/>
              <a:buChar char="•"/>
            </a:pPr>
            <a:r>
              <a:rPr lang="en-US"/>
              <a:t>Combined selections</a:t>
            </a:r>
          </a:p>
          <a:p>
            <a:pPr marL="285750" indent="-285750">
              <a:buFont typeface="Arial" panose="020B0604020202020204" pitchFamily="34" charset="0"/>
              <a:buChar char="•"/>
            </a:pPr>
            <a:r>
              <a:rPr lang="en-US"/>
              <a:t>Project management</a:t>
            </a:r>
          </a:p>
          <a:p>
            <a:pPr marL="285750" indent="-285750">
              <a:buFont typeface="Arial" panose="020B0604020202020204" pitchFamily="34" charset="0"/>
              <a:buChar char="•"/>
            </a:pPr>
            <a:r>
              <a:rPr lang="en-US"/>
              <a:t>Quote Management</a:t>
            </a:r>
          </a:p>
          <a:p>
            <a:pPr marL="971550" lvl="1" indent="-285750"/>
            <a:r>
              <a:rPr lang="en-US" sz="1400"/>
              <a:t>Create and manage quotes</a:t>
            </a:r>
          </a:p>
          <a:p>
            <a:pPr marL="971550" lvl="1" indent="-285750"/>
            <a:r>
              <a:rPr lang="en-US" sz="1400"/>
              <a:t>Products and pricelists</a:t>
            </a:r>
          </a:p>
          <a:p>
            <a:pPr marL="971550" lvl="1" indent="-285750"/>
            <a:r>
              <a:rPr lang="en-US" sz="1400"/>
              <a:t>Alternatives and versions</a:t>
            </a:r>
          </a:p>
          <a:p>
            <a:pPr marL="971550" lvl="1" indent="-285750"/>
            <a:r>
              <a:rPr lang="en-US" sz="1400"/>
              <a:t>Approval</a:t>
            </a:r>
          </a:p>
          <a:p>
            <a:pPr marL="971550" lvl="1" indent="-285750"/>
            <a:r>
              <a:rPr lang="en-US" sz="1400"/>
              <a:t>Templates</a:t>
            </a:r>
          </a:p>
          <a:p>
            <a:endParaRPr lang="en-US"/>
          </a:p>
          <a:p>
            <a:r>
              <a:rPr lang="en-US"/>
              <a:t>In addition to all from the Essential edition</a:t>
            </a:r>
          </a:p>
        </p:txBody>
      </p:sp>
      <p:sp>
        <p:nvSpPr>
          <p:cNvPr id="7" name="Rectangular Callout 6">
            <a:extLst>
              <a:ext uri="{FF2B5EF4-FFF2-40B4-BE49-F238E27FC236}">
                <a16:creationId xmlns:a16="http://schemas.microsoft.com/office/drawing/2014/main" id="{087E7343-6002-8C48-833A-7010A638DD41}"/>
              </a:ext>
            </a:extLst>
          </p:cNvPr>
          <p:cNvSpPr/>
          <p:nvPr/>
        </p:nvSpPr>
        <p:spPr>
          <a:xfrm>
            <a:off x="6096000" y="327506"/>
            <a:ext cx="5676900" cy="676542"/>
          </a:xfrm>
          <a:prstGeom prst="wedgeRectCallout">
            <a:avLst>
              <a:gd name="adj1" fmla="val -32577"/>
              <a:gd name="adj2" fmla="val 75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2000" dirty="0"/>
              <a:t>Evaluate vs the need of the customer..</a:t>
            </a:r>
          </a:p>
        </p:txBody>
      </p:sp>
    </p:spTree>
    <p:extLst>
      <p:ext uri="{BB962C8B-B14F-4D97-AF65-F5344CB8AC3E}">
        <p14:creationId xmlns:p14="http://schemas.microsoft.com/office/powerpoint/2010/main" val="3949892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3DB7351-4E4B-4A02-9130-B9702A1E5ACE}"/>
              </a:ext>
            </a:extLst>
          </p:cNvPr>
          <p:cNvSpPr>
            <a:spLocks noGrp="1"/>
          </p:cNvSpPr>
          <p:nvPr>
            <p:ph type="title"/>
          </p:nvPr>
        </p:nvSpPr>
        <p:spPr/>
        <p:txBody>
          <a:bodyPr/>
          <a:lstStyle/>
          <a:p>
            <a:r>
              <a:rPr lang="en-US"/>
              <a:t>Service features</a:t>
            </a:r>
          </a:p>
        </p:txBody>
      </p:sp>
      <p:sp>
        <p:nvSpPr>
          <p:cNvPr id="4" name="Plassholder for innhold 5">
            <a:extLst>
              <a:ext uri="{FF2B5EF4-FFF2-40B4-BE49-F238E27FC236}">
                <a16:creationId xmlns:a16="http://schemas.microsoft.com/office/drawing/2014/main" id="{5088851B-CBED-40EE-A782-F31D4104A1AB}"/>
              </a:ext>
            </a:extLst>
          </p:cNvPr>
          <p:cNvSpPr>
            <a:spLocks noGrp="1"/>
          </p:cNvSpPr>
          <p:nvPr>
            <p:ph idx="1"/>
          </p:nvPr>
        </p:nvSpPr>
        <p:spPr>
          <a:xfrm>
            <a:off x="838200" y="1603169"/>
            <a:ext cx="4823460" cy="4526169"/>
          </a:xfrm>
        </p:spPr>
        <p:txBody>
          <a:bodyPr/>
          <a:lstStyle/>
          <a:p>
            <a:r>
              <a:rPr lang="nb-NO" sz="1600" b="1" dirty="0"/>
              <a:t>Essentials</a:t>
            </a:r>
            <a:r>
              <a:rPr lang="en-US" b="1" dirty="0"/>
              <a:t> Edition</a:t>
            </a:r>
          </a:p>
          <a:p>
            <a:pPr marL="285750" indent="-285750">
              <a:buFont typeface="Arial" panose="020B0604020202020204" pitchFamily="34" charset="0"/>
              <a:buChar char="•"/>
            </a:pPr>
            <a:r>
              <a:rPr lang="en-US" dirty="0"/>
              <a:t>Request / Ticket management</a:t>
            </a:r>
          </a:p>
          <a:p>
            <a:pPr marL="285750" indent="-285750">
              <a:buFont typeface="Arial" panose="020B0604020202020204" pitchFamily="34" charset="0"/>
              <a:buChar char="•"/>
            </a:pPr>
            <a:r>
              <a:rPr lang="en-US" dirty="0"/>
              <a:t>Categorization and auto-assign to agent</a:t>
            </a:r>
          </a:p>
          <a:p>
            <a:pPr marL="285750" indent="-285750">
              <a:buFont typeface="Arial" panose="020B0604020202020204" pitchFamily="34" charset="0"/>
              <a:buChar char="•"/>
            </a:pPr>
            <a:r>
              <a:rPr lang="en-US" dirty="0"/>
              <a:t>Auto reply and reply templates</a:t>
            </a:r>
          </a:p>
          <a:p>
            <a:pPr marL="285750" indent="-285750">
              <a:buFont typeface="Arial" panose="020B0604020202020204" pitchFamily="34" charset="0"/>
              <a:buChar char="•"/>
            </a:pPr>
            <a:r>
              <a:rPr lang="en-US" dirty="0"/>
              <a:t>Mobile CRM Request management</a:t>
            </a:r>
          </a:p>
          <a:p>
            <a:pPr marL="285750" indent="-285750">
              <a:buFont typeface="Arial" panose="020B0604020202020204" pitchFamily="34" charset="0"/>
              <a:buChar char="•"/>
            </a:pPr>
            <a:r>
              <a:rPr lang="en-US" dirty="0"/>
              <a:t>Standard Service reports</a:t>
            </a:r>
          </a:p>
          <a:p>
            <a:pPr marL="285750" indent="-285750">
              <a:buFont typeface="Arial" panose="020B0604020202020204" pitchFamily="34" charset="0"/>
              <a:buChar char="•"/>
            </a:pPr>
            <a:r>
              <a:rPr lang="en-US" dirty="0"/>
              <a:t>Dashboards with </a:t>
            </a:r>
            <a:r>
              <a:rPr lang="en-US" b="1" dirty="0"/>
              <a:t>default</a:t>
            </a:r>
            <a:r>
              <a:rPr lang="en-US" dirty="0"/>
              <a:t> tiles</a:t>
            </a:r>
          </a:p>
          <a:p>
            <a:endParaRPr lang="en-US" dirty="0"/>
          </a:p>
        </p:txBody>
      </p:sp>
      <p:sp>
        <p:nvSpPr>
          <p:cNvPr id="7" name="Plassholder for innhold 5">
            <a:extLst>
              <a:ext uri="{FF2B5EF4-FFF2-40B4-BE49-F238E27FC236}">
                <a16:creationId xmlns:a16="http://schemas.microsoft.com/office/drawing/2014/main" id="{A6CC54FD-FD44-45E4-A523-1E3E2BFBE483}"/>
              </a:ext>
            </a:extLst>
          </p:cNvPr>
          <p:cNvSpPr txBox="1">
            <a:spLocks/>
          </p:cNvSpPr>
          <p:nvPr/>
        </p:nvSpPr>
        <p:spPr>
          <a:xfrm>
            <a:off x="6614160" y="1606138"/>
            <a:ext cx="5158740" cy="452616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Arial"/>
                <a:cs typeface="Arial"/>
              </a:rPr>
              <a:t>Premium Edition</a:t>
            </a:r>
          </a:p>
          <a:p>
            <a:pPr marL="285750" indent="-285750">
              <a:buFont typeface="Arial" panose="020B0604020202020204" pitchFamily="34" charset="0"/>
              <a:buChar char="•"/>
            </a:pPr>
            <a:r>
              <a:rPr lang="en-US">
                <a:latin typeface="Arial"/>
                <a:cs typeface="Arial"/>
              </a:rPr>
              <a:t>Automated rule-based escalation</a:t>
            </a:r>
          </a:p>
          <a:p>
            <a:pPr marL="285750" indent="-285750">
              <a:buFont typeface="Arial" panose="020B0604020202020204" pitchFamily="34" charset="0"/>
              <a:buChar char="•"/>
            </a:pPr>
            <a:r>
              <a:rPr lang="en-US">
                <a:latin typeface="Arial"/>
                <a:cs typeface="Arial"/>
              </a:rPr>
              <a:t>Warnings and notifications – Time limits</a:t>
            </a:r>
          </a:p>
          <a:p>
            <a:pPr marL="285750" indent="-285750">
              <a:buFont typeface="Arial" panose="020B0604020202020204" pitchFamily="34" charset="0"/>
              <a:buChar char="•"/>
            </a:pPr>
            <a:r>
              <a:rPr lang="en-US">
                <a:latin typeface="Arial"/>
                <a:cs typeface="Arial"/>
              </a:rPr>
              <a:t>Knowledge base (FAQs)</a:t>
            </a:r>
            <a:r>
              <a:rPr lang="en-US">
                <a:solidFill>
                  <a:srgbClr val="FF0000"/>
                </a:solidFill>
                <a:latin typeface="Arial"/>
                <a:cs typeface="Arial"/>
              </a:rPr>
              <a:t>*</a:t>
            </a:r>
            <a:r>
              <a:rPr lang="en-US">
                <a:latin typeface="Arial"/>
                <a:cs typeface="Arial"/>
              </a:rPr>
              <a:t> </a:t>
            </a:r>
          </a:p>
          <a:p>
            <a:pPr marL="285750" indent="-285750">
              <a:buFont typeface="Arial" panose="020B0604020202020204" pitchFamily="34" charset="0"/>
              <a:buChar char="•"/>
            </a:pPr>
            <a:r>
              <a:rPr lang="en-US">
                <a:latin typeface="Arial"/>
                <a:cs typeface="Arial"/>
              </a:rPr>
              <a:t>Activity Monitors (SAINT)</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latin typeface="Arial"/>
                <a:cs typeface="Arial"/>
              </a:rPr>
              <a:t>Dashboards with </a:t>
            </a:r>
            <a:r>
              <a:rPr lang="en-US" b="1">
                <a:latin typeface="Arial"/>
                <a:cs typeface="Arial"/>
              </a:rPr>
              <a:t>custom</a:t>
            </a:r>
            <a:r>
              <a:rPr lang="en-US">
                <a:latin typeface="Arial"/>
                <a:cs typeface="Arial"/>
              </a:rPr>
              <a:t> tiles</a:t>
            </a:r>
          </a:p>
          <a:p>
            <a:pPr marL="285750" indent="-285750">
              <a:buFont typeface="Arial" panose="020B0604020202020204" pitchFamily="34" charset="0"/>
              <a:buChar char="•"/>
            </a:pPr>
            <a:r>
              <a:rPr lang="en-US">
                <a:latin typeface="Arial"/>
                <a:cs typeface="Arial"/>
              </a:rPr>
              <a:t>Combined selections</a:t>
            </a:r>
          </a:p>
          <a:p>
            <a:pPr marL="285750" indent="-285750">
              <a:buFont typeface="Arial" panose="020B0604020202020204" pitchFamily="34" charset="0"/>
              <a:buChar char="•"/>
            </a:pPr>
            <a:r>
              <a:rPr lang="en-US">
                <a:latin typeface="Arial"/>
                <a:cs typeface="Arial"/>
              </a:rPr>
              <a:t>Project management</a:t>
            </a:r>
          </a:p>
          <a:p>
            <a:endParaRPr lang="en-US"/>
          </a:p>
          <a:p>
            <a:r>
              <a:rPr lang="en-US">
                <a:latin typeface="Arial"/>
                <a:cs typeface="Arial"/>
              </a:rPr>
              <a:t>In addition to all from the Essential edition</a:t>
            </a:r>
          </a:p>
        </p:txBody>
      </p:sp>
      <p:sp>
        <p:nvSpPr>
          <p:cNvPr id="3" name="TextBox 2">
            <a:extLst>
              <a:ext uri="{FF2B5EF4-FFF2-40B4-BE49-F238E27FC236}">
                <a16:creationId xmlns:a16="http://schemas.microsoft.com/office/drawing/2014/main" id="{8A87EC86-147B-47FF-84AA-A4D1AE8B1A3D}"/>
              </a:ext>
            </a:extLst>
          </p:cNvPr>
          <p:cNvSpPr txBox="1"/>
          <p:nvPr/>
        </p:nvSpPr>
        <p:spPr>
          <a:xfrm>
            <a:off x="908018" y="6124182"/>
            <a:ext cx="89177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0000"/>
                </a:solidFill>
                <a:cs typeface="Arial"/>
              </a:rPr>
              <a:t>*</a:t>
            </a:r>
            <a:r>
              <a:rPr lang="en-US" sz="1400">
                <a:cs typeface="Arial"/>
              </a:rPr>
              <a:t> CEP will give access to Knowledge base (FAQ) even in the Essentials plan</a:t>
            </a:r>
          </a:p>
        </p:txBody>
      </p:sp>
      <p:sp>
        <p:nvSpPr>
          <p:cNvPr id="6" name="Rectangular Callout 5">
            <a:extLst>
              <a:ext uri="{FF2B5EF4-FFF2-40B4-BE49-F238E27FC236}">
                <a16:creationId xmlns:a16="http://schemas.microsoft.com/office/drawing/2014/main" id="{E7B64B8F-73EB-4C4E-9EEA-BB504352E9E6}"/>
              </a:ext>
            </a:extLst>
          </p:cNvPr>
          <p:cNvSpPr/>
          <p:nvPr/>
        </p:nvSpPr>
        <p:spPr>
          <a:xfrm>
            <a:off x="6096000" y="327506"/>
            <a:ext cx="5676900" cy="676542"/>
          </a:xfrm>
          <a:prstGeom prst="wedgeRectCallout">
            <a:avLst>
              <a:gd name="adj1" fmla="val -32577"/>
              <a:gd name="adj2" fmla="val 75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2000" dirty="0"/>
              <a:t>Evaluate vs the need of the customer..</a:t>
            </a:r>
          </a:p>
        </p:txBody>
      </p:sp>
    </p:spTree>
    <p:extLst>
      <p:ext uri="{BB962C8B-B14F-4D97-AF65-F5344CB8AC3E}">
        <p14:creationId xmlns:p14="http://schemas.microsoft.com/office/powerpoint/2010/main" val="1915438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3F6280B2-BA16-4F14-9ADD-01A7C86B4900}"/>
              </a:ext>
            </a:extLst>
          </p:cNvPr>
          <p:cNvSpPr>
            <a:spLocks noGrp="1"/>
          </p:cNvSpPr>
          <p:nvPr>
            <p:ph type="subTitle" idx="4294967295"/>
          </p:nvPr>
        </p:nvSpPr>
        <p:spPr>
          <a:xfrm>
            <a:off x="844550" y="2432844"/>
            <a:ext cx="9144000" cy="1992312"/>
          </a:xfrm>
        </p:spPr>
        <p:txBody>
          <a:bodyPr/>
          <a:lstStyle/>
          <a:p>
            <a:endParaRPr lang="en-US">
              <a:latin typeface="Arial Black" panose="020B0A04020102020204" pitchFamily="34" charset="0"/>
            </a:endParaRPr>
          </a:p>
        </p:txBody>
      </p:sp>
      <p:pic>
        <p:nvPicPr>
          <p:cNvPr id="5" name="Picture 4">
            <a:extLst>
              <a:ext uri="{FF2B5EF4-FFF2-40B4-BE49-F238E27FC236}">
                <a16:creationId xmlns:a16="http://schemas.microsoft.com/office/drawing/2014/main" id="{50213152-BE88-40DD-A2A9-D433DC01CC88}"/>
              </a:ext>
            </a:extLst>
          </p:cNvPr>
          <p:cNvPicPr>
            <a:picLocks noChangeAspect="1"/>
          </p:cNvPicPr>
          <p:nvPr/>
        </p:nvPicPr>
        <p:blipFill>
          <a:blip r:embed="rId3"/>
          <a:stretch>
            <a:fillRect/>
          </a:stretch>
        </p:blipFill>
        <p:spPr>
          <a:xfrm>
            <a:off x="381714" y="1778689"/>
            <a:ext cx="11428571" cy="4114286"/>
          </a:xfrm>
          <a:prstGeom prst="rect">
            <a:avLst/>
          </a:prstGeom>
        </p:spPr>
      </p:pic>
      <p:sp>
        <p:nvSpPr>
          <p:cNvPr id="9" name="Title 8">
            <a:extLst>
              <a:ext uri="{FF2B5EF4-FFF2-40B4-BE49-F238E27FC236}">
                <a16:creationId xmlns:a16="http://schemas.microsoft.com/office/drawing/2014/main" id="{559CEF16-563E-4B69-8D00-02CE0A9D5FA5}"/>
              </a:ext>
            </a:extLst>
          </p:cNvPr>
          <p:cNvSpPr>
            <a:spLocks noGrp="1"/>
          </p:cNvSpPr>
          <p:nvPr>
            <p:ph type="title"/>
          </p:nvPr>
        </p:nvSpPr>
        <p:spPr>
          <a:xfrm>
            <a:off x="831849" y="1162374"/>
            <a:ext cx="10978435" cy="1859795"/>
          </a:xfrm>
        </p:spPr>
        <p:txBody>
          <a:bodyPr>
            <a:normAutofit/>
          </a:bodyPr>
          <a:lstStyle/>
          <a:p>
            <a:r>
              <a:rPr lang="en-US" sz="4400"/>
              <a:t>Who is our Ideal Customer Profile?</a:t>
            </a:r>
          </a:p>
        </p:txBody>
      </p:sp>
    </p:spTree>
    <p:extLst>
      <p:ext uri="{BB962C8B-B14F-4D97-AF65-F5344CB8AC3E}">
        <p14:creationId xmlns:p14="http://schemas.microsoft.com/office/powerpoint/2010/main" val="420377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3DB7351-4E4B-4A02-9130-B9702A1E5ACE}"/>
              </a:ext>
            </a:extLst>
          </p:cNvPr>
          <p:cNvSpPr>
            <a:spLocks noGrp="1"/>
          </p:cNvSpPr>
          <p:nvPr>
            <p:ph type="title"/>
          </p:nvPr>
        </p:nvSpPr>
        <p:spPr/>
        <p:txBody>
          <a:bodyPr/>
          <a:lstStyle/>
          <a:p>
            <a:r>
              <a:rPr lang="en-US" dirty="0"/>
              <a:t>Marketing features</a:t>
            </a:r>
          </a:p>
        </p:txBody>
      </p:sp>
      <p:sp>
        <p:nvSpPr>
          <p:cNvPr id="6" name="Plassholder for innhold 5">
            <a:extLst>
              <a:ext uri="{FF2B5EF4-FFF2-40B4-BE49-F238E27FC236}">
                <a16:creationId xmlns:a16="http://schemas.microsoft.com/office/drawing/2014/main" id="{EE382CC4-2C83-4BE3-97F8-2168F3A5C09E}"/>
              </a:ext>
            </a:extLst>
          </p:cNvPr>
          <p:cNvSpPr>
            <a:spLocks noGrp="1"/>
          </p:cNvSpPr>
          <p:nvPr>
            <p:ph idx="1"/>
          </p:nvPr>
        </p:nvSpPr>
        <p:spPr>
          <a:xfrm>
            <a:off x="838200" y="1534551"/>
            <a:ext cx="4734827" cy="5254832"/>
          </a:xfrm>
        </p:spPr>
        <p:txBody>
          <a:bodyPr>
            <a:noAutofit/>
          </a:bodyPr>
          <a:lstStyle/>
          <a:p>
            <a:pPr marL="285750" indent="-285750">
              <a:lnSpc>
                <a:spcPct val="100000"/>
              </a:lnSpc>
              <a:buFont typeface="Arial" panose="020B0604020202020204" pitchFamily="34" charset="0"/>
              <a:buChar char="•"/>
            </a:pPr>
            <a:r>
              <a:rPr lang="en-US" sz="1800"/>
              <a:t>Mailings (personalized mass email)</a:t>
            </a:r>
          </a:p>
          <a:p>
            <a:pPr marL="285750" indent="-285750">
              <a:lnSpc>
                <a:spcPct val="100000"/>
              </a:lnSpc>
              <a:buFont typeface="Arial" panose="020B0604020202020204" pitchFamily="34" charset="0"/>
              <a:buChar char="•"/>
            </a:pPr>
            <a:r>
              <a:rPr lang="en-US" sz="1800"/>
              <a:t>Mailing service included (MailGun)</a:t>
            </a:r>
          </a:p>
          <a:p>
            <a:pPr marL="285750" indent="-285750">
              <a:lnSpc>
                <a:spcPct val="100000"/>
              </a:lnSpc>
              <a:buFont typeface="Arial" panose="020B0604020202020204" pitchFamily="34" charset="0"/>
              <a:buChar char="•"/>
            </a:pPr>
            <a:r>
              <a:rPr lang="en-US" sz="1800"/>
              <a:t>Drag and drop email designer</a:t>
            </a:r>
          </a:p>
          <a:p>
            <a:pPr marL="285750" indent="-285750">
              <a:lnSpc>
                <a:spcPct val="100000"/>
              </a:lnSpc>
              <a:buFont typeface="Arial" panose="020B0604020202020204" pitchFamily="34" charset="0"/>
              <a:buChar char="•"/>
            </a:pPr>
            <a:r>
              <a:rPr lang="en-US" sz="1800"/>
              <a:t>Company specific mailing templates</a:t>
            </a:r>
          </a:p>
          <a:p>
            <a:pPr marL="285750" indent="-285750">
              <a:lnSpc>
                <a:spcPct val="100000"/>
              </a:lnSpc>
              <a:buFont typeface="Arial" panose="020B0604020202020204" pitchFamily="34" charset="0"/>
              <a:buChar char="•"/>
            </a:pPr>
            <a:r>
              <a:rPr lang="en-US" sz="1800"/>
              <a:t>Free mailing template library</a:t>
            </a:r>
          </a:p>
          <a:p>
            <a:pPr marL="285750" indent="-285750">
              <a:lnSpc>
                <a:spcPct val="100000"/>
              </a:lnSpc>
              <a:buFont typeface="Arial" panose="020B0604020202020204" pitchFamily="34" charset="0"/>
              <a:buChar char="•"/>
            </a:pPr>
            <a:r>
              <a:rPr lang="en-US" sz="1800"/>
              <a:t>Free image library built in</a:t>
            </a:r>
          </a:p>
          <a:p>
            <a:pPr marL="285750" indent="-285750">
              <a:lnSpc>
                <a:spcPct val="100000"/>
              </a:lnSpc>
              <a:buFont typeface="Arial" panose="020B0604020202020204" pitchFamily="34" charset="0"/>
              <a:buChar char="•"/>
            </a:pPr>
            <a:r>
              <a:rPr lang="en-US" sz="1800"/>
              <a:t>Google analytics tracking</a:t>
            </a:r>
          </a:p>
          <a:p>
            <a:pPr marL="285750" indent="-285750">
              <a:lnSpc>
                <a:spcPct val="100000"/>
              </a:lnSpc>
              <a:buFont typeface="Arial" panose="020B0604020202020204" pitchFamily="34" charset="0"/>
              <a:buChar char="•"/>
            </a:pPr>
            <a:r>
              <a:rPr lang="en-US" sz="1800"/>
              <a:t>Tracking of open-rate and link-clicks</a:t>
            </a:r>
          </a:p>
          <a:p>
            <a:pPr marL="285750" indent="-285750">
              <a:lnSpc>
                <a:spcPct val="100000"/>
              </a:lnSpc>
              <a:buFont typeface="Arial" panose="020B0604020202020204" pitchFamily="34" charset="0"/>
              <a:buChar char="•"/>
            </a:pPr>
            <a:r>
              <a:rPr lang="en-US" sz="1800"/>
              <a:t>Custom actions on link-clicks</a:t>
            </a:r>
          </a:p>
          <a:p>
            <a:pPr marL="285750" indent="-285750">
              <a:lnSpc>
                <a:spcPct val="100000"/>
              </a:lnSpc>
              <a:buFont typeface="Arial" panose="020B0604020202020204" pitchFamily="34" charset="0"/>
              <a:buChar char="•"/>
            </a:pPr>
            <a:r>
              <a:rPr lang="en-US" sz="1800"/>
              <a:t>Dashboards with custom tiles</a:t>
            </a:r>
          </a:p>
        </p:txBody>
      </p:sp>
      <p:sp>
        <p:nvSpPr>
          <p:cNvPr id="4" name="Plassholder for innhold 5">
            <a:extLst>
              <a:ext uri="{FF2B5EF4-FFF2-40B4-BE49-F238E27FC236}">
                <a16:creationId xmlns:a16="http://schemas.microsoft.com/office/drawing/2014/main" id="{C5910297-90E9-481A-9242-ACF83761D3A5}"/>
              </a:ext>
            </a:extLst>
          </p:cNvPr>
          <p:cNvSpPr txBox="1">
            <a:spLocks/>
          </p:cNvSpPr>
          <p:nvPr/>
        </p:nvSpPr>
        <p:spPr>
          <a:xfrm>
            <a:off x="5717406" y="1534551"/>
            <a:ext cx="5966061" cy="448497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sz="1800">
                <a:latin typeface="Arial"/>
                <a:cs typeface="Arial"/>
              </a:rPr>
              <a:t>Bounce management</a:t>
            </a:r>
          </a:p>
          <a:p>
            <a:pPr marL="285750" indent="-285750">
              <a:lnSpc>
                <a:spcPct val="100000"/>
              </a:lnSpc>
              <a:buFont typeface="Arial" panose="020B0604020202020204" pitchFamily="34" charset="0"/>
              <a:buChar char="•"/>
            </a:pPr>
            <a:r>
              <a:rPr lang="en-US" sz="1800">
                <a:latin typeface="Arial"/>
                <a:cs typeface="Arial"/>
              </a:rPr>
              <a:t>Spam complaints management</a:t>
            </a:r>
          </a:p>
          <a:p>
            <a:pPr marL="285750" indent="-285750">
              <a:lnSpc>
                <a:spcPct val="100000"/>
              </a:lnSpc>
              <a:buFont typeface="Arial" panose="020B0604020202020204" pitchFamily="34" charset="0"/>
              <a:buChar char="•"/>
            </a:pPr>
            <a:r>
              <a:rPr lang="en-US" sz="1800">
                <a:latin typeface="Arial"/>
                <a:cs typeface="Arial"/>
              </a:rPr>
              <a:t>Forms (Web forms)</a:t>
            </a:r>
            <a:r>
              <a:rPr lang="en-US" sz="1800">
                <a:solidFill>
                  <a:srgbClr val="FF0000"/>
                </a:solidFill>
                <a:latin typeface="Arial"/>
                <a:cs typeface="Arial"/>
              </a:rPr>
              <a:t>*</a:t>
            </a:r>
          </a:p>
          <a:p>
            <a:pPr marL="285750" indent="-285750">
              <a:lnSpc>
                <a:spcPct val="100000"/>
              </a:lnSpc>
              <a:buFont typeface="Arial" panose="020B0604020202020204" pitchFamily="34" charset="0"/>
              <a:buChar char="•"/>
            </a:pPr>
            <a:r>
              <a:rPr lang="en-US" sz="1800">
                <a:latin typeface="Arial"/>
                <a:cs typeface="Arial"/>
              </a:rPr>
              <a:t>Form submissions management with custom actions</a:t>
            </a:r>
          </a:p>
          <a:p>
            <a:pPr marL="285750" indent="-285750">
              <a:lnSpc>
                <a:spcPct val="100000"/>
              </a:lnSpc>
              <a:buFont typeface="Arial" panose="020B0604020202020204" pitchFamily="34" charset="0"/>
              <a:buChar char="•"/>
            </a:pPr>
            <a:r>
              <a:rPr lang="en-US" sz="1800">
                <a:latin typeface="Arial"/>
                <a:cs typeface="Arial"/>
              </a:rPr>
              <a:t>Consent management in forms</a:t>
            </a:r>
          </a:p>
          <a:p>
            <a:pPr marL="285750" indent="-285750">
              <a:lnSpc>
                <a:spcPct val="100000"/>
              </a:lnSpc>
              <a:buFont typeface="Arial" panose="020B0604020202020204" pitchFamily="34" charset="0"/>
              <a:buChar char="•"/>
            </a:pPr>
            <a:r>
              <a:rPr lang="en-US" sz="1800">
                <a:latin typeface="Arial"/>
                <a:cs typeface="Arial"/>
              </a:rPr>
              <a:t>Company specific form templates</a:t>
            </a:r>
          </a:p>
          <a:p>
            <a:pPr marL="285750" indent="-285750">
              <a:lnSpc>
                <a:spcPct val="100000"/>
              </a:lnSpc>
              <a:buFont typeface="Arial" panose="020B0604020202020204" pitchFamily="34" charset="0"/>
              <a:buChar char="•"/>
            </a:pPr>
            <a:r>
              <a:rPr lang="en-US" sz="1800">
                <a:latin typeface="Arial"/>
                <a:cs typeface="Arial"/>
              </a:rPr>
              <a:t>Free form template library</a:t>
            </a:r>
          </a:p>
          <a:p>
            <a:pPr marL="285750" indent="-285750">
              <a:lnSpc>
                <a:spcPct val="100000"/>
              </a:lnSpc>
              <a:buFont typeface="Arial" panose="020B0604020202020204" pitchFamily="34" charset="0"/>
              <a:buChar char="•"/>
            </a:pPr>
            <a:r>
              <a:rPr lang="en-US" sz="1800">
                <a:latin typeface="Arial"/>
                <a:cs typeface="Arial"/>
              </a:rPr>
              <a:t>Double opt-in and landing pages on forms</a:t>
            </a:r>
          </a:p>
          <a:p>
            <a:pPr marL="285750" indent="-285750">
              <a:lnSpc>
                <a:spcPct val="100000"/>
              </a:lnSpc>
              <a:buFont typeface="Arial" panose="020B0604020202020204" pitchFamily="34" charset="0"/>
              <a:buChar char="•"/>
            </a:pPr>
            <a:r>
              <a:rPr lang="en-US" sz="1800">
                <a:latin typeface="Arial"/>
                <a:cs typeface="Arial"/>
              </a:rPr>
              <a:t>Automatic Reply email on submissions</a:t>
            </a:r>
          </a:p>
          <a:p>
            <a:pPr marL="285750" indent="-285750">
              <a:lnSpc>
                <a:spcPct val="100000"/>
              </a:lnSpc>
              <a:buFont typeface="Arial" panose="020B0604020202020204" pitchFamily="34" charset="0"/>
              <a:buChar char="•"/>
            </a:pPr>
            <a:r>
              <a:rPr lang="en-US" sz="1800">
                <a:latin typeface="Arial"/>
                <a:cs typeface="Arial"/>
              </a:rPr>
              <a:t>Combined selections (Create/Edit)</a:t>
            </a:r>
          </a:p>
          <a:p>
            <a:pPr marL="285750" indent="-285750">
              <a:lnSpc>
                <a:spcPct val="100000"/>
              </a:lnSpc>
              <a:buFont typeface="Arial" panose="020B0604020202020204" pitchFamily="34" charset="0"/>
              <a:buChar char="•"/>
            </a:pPr>
            <a:r>
              <a:rPr lang="en-US" sz="1800">
                <a:latin typeface="Arial"/>
                <a:cs typeface="Arial"/>
              </a:rPr>
              <a:t>Project management</a:t>
            </a:r>
          </a:p>
        </p:txBody>
      </p:sp>
      <p:sp>
        <p:nvSpPr>
          <p:cNvPr id="2" name="TextBox 1">
            <a:extLst>
              <a:ext uri="{FF2B5EF4-FFF2-40B4-BE49-F238E27FC236}">
                <a16:creationId xmlns:a16="http://schemas.microsoft.com/office/drawing/2014/main" id="{0EAE1D0C-E30E-405C-A2EB-80C6FF7C07C7}"/>
              </a:ext>
            </a:extLst>
          </p:cNvPr>
          <p:cNvSpPr txBox="1"/>
          <p:nvPr/>
        </p:nvSpPr>
        <p:spPr>
          <a:xfrm>
            <a:off x="1016523" y="6169843"/>
            <a:ext cx="86585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0000"/>
                </a:solidFill>
              </a:rPr>
              <a:t>*</a:t>
            </a:r>
            <a:r>
              <a:rPr lang="en-US" sz="1400">
                <a:solidFill>
                  <a:srgbClr val="2B2929"/>
                </a:solidFill>
              </a:rPr>
              <a:t> Marketing users only. Sales and Service users need CEP/Forms as add-on</a:t>
            </a:r>
          </a:p>
        </p:txBody>
      </p:sp>
      <p:sp>
        <p:nvSpPr>
          <p:cNvPr id="7" name="Rectangular Callout 6">
            <a:extLst>
              <a:ext uri="{FF2B5EF4-FFF2-40B4-BE49-F238E27FC236}">
                <a16:creationId xmlns:a16="http://schemas.microsoft.com/office/drawing/2014/main" id="{38686285-50E0-E345-82BD-15B3C59EF92A}"/>
              </a:ext>
            </a:extLst>
          </p:cNvPr>
          <p:cNvSpPr/>
          <p:nvPr/>
        </p:nvSpPr>
        <p:spPr>
          <a:xfrm>
            <a:off x="6096000" y="327506"/>
            <a:ext cx="5676900" cy="676542"/>
          </a:xfrm>
          <a:prstGeom prst="wedgeRectCallout">
            <a:avLst>
              <a:gd name="adj1" fmla="val -32577"/>
              <a:gd name="adj2" fmla="val 75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2000" dirty="0"/>
              <a:t>Evaluate vs the need of the customer..</a:t>
            </a:r>
          </a:p>
        </p:txBody>
      </p:sp>
    </p:spTree>
    <p:extLst>
      <p:ext uri="{BB962C8B-B14F-4D97-AF65-F5344CB8AC3E}">
        <p14:creationId xmlns:p14="http://schemas.microsoft.com/office/powerpoint/2010/main" val="911230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49F298-34A7-C340-9687-EC2D16927461}"/>
              </a:ext>
            </a:extLst>
          </p:cNvPr>
          <p:cNvSpPr>
            <a:spLocks noGrp="1"/>
          </p:cNvSpPr>
          <p:nvPr>
            <p:ph type="title"/>
          </p:nvPr>
        </p:nvSpPr>
        <p:spPr/>
        <p:txBody>
          <a:bodyPr/>
          <a:lstStyle/>
          <a:p>
            <a:r>
              <a:rPr lang="en-NO" dirty="0"/>
              <a:t>Add on Modules</a:t>
            </a:r>
          </a:p>
        </p:txBody>
      </p:sp>
      <p:pic>
        <p:nvPicPr>
          <p:cNvPr id="9" name="Content Placeholder 8" descr="Diagram&#10;&#10;Description automatically generated">
            <a:extLst>
              <a:ext uri="{FF2B5EF4-FFF2-40B4-BE49-F238E27FC236}">
                <a16:creationId xmlns:a16="http://schemas.microsoft.com/office/drawing/2014/main" id="{7B8A0375-E09E-1F43-819A-091D01B723A7}"/>
              </a:ext>
            </a:extLst>
          </p:cNvPr>
          <p:cNvPicPr>
            <a:picLocks noGrp="1" noChangeAspect="1"/>
          </p:cNvPicPr>
          <p:nvPr>
            <p:ph idx="1"/>
          </p:nvPr>
        </p:nvPicPr>
        <p:blipFill>
          <a:blip r:embed="rId2"/>
          <a:stretch>
            <a:fillRect/>
          </a:stretch>
        </p:blipFill>
        <p:spPr>
          <a:xfrm>
            <a:off x="6878638" y="1791492"/>
            <a:ext cx="4473575" cy="3265490"/>
          </a:xfrm>
        </p:spPr>
      </p:pic>
      <p:sp>
        <p:nvSpPr>
          <p:cNvPr id="7" name="Text Placeholder 6">
            <a:extLst>
              <a:ext uri="{FF2B5EF4-FFF2-40B4-BE49-F238E27FC236}">
                <a16:creationId xmlns:a16="http://schemas.microsoft.com/office/drawing/2014/main" id="{40BD34B0-D924-1842-B5DA-D91BF715FFED}"/>
              </a:ext>
            </a:extLst>
          </p:cNvPr>
          <p:cNvSpPr>
            <a:spLocks noGrp="1"/>
          </p:cNvSpPr>
          <p:nvPr>
            <p:ph type="body" sz="half" idx="2"/>
          </p:nvPr>
        </p:nvSpPr>
        <p:spPr/>
        <p:txBody>
          <a:bodyPr/>
          <a:lstStyle/>
          <a:p>
            <a:r>
              <a:rPr lang="en-NO" dirty="0"/>
              <a:t>All modules – and Apps in the App Store – are available both for Essentials and Premium.</a:t>
            </a:r>
          </a:p>
          <a:p>
            <a:endParaRPr lang="en-NO" dirty="0"/>
          </a:p>
          <a:p>
            <a:r>
              <a:rPr lang="en-NO" dirty="0"/>
              <a:t>This means zero differentiation here – </a:t>
            </a:r>
            <a:r>
              <a:rPr lang="en-NO" u="sng" dirty="0"/>
              <a:t>unlike most competitors</a:t>
            </a:r>
            <a:r>
              <a:rPr lang="en-NO" dirty="0"/>
              <a:t>!</a:t>
            </a:r>
          </a:p>
        </p:txBody>
      </p:sp>
    </p:spTree>
    <p:extLst>
      <p:ext uri="{BB962C8B-B14F-4D97-AF65-F5344CB8AC3E}">
        <p14:creationId xmlns:p14="http://schemas.microsoft.com/office/powerpoint/2010/main" val="2926437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0E44E6-C9C7-2F43-9292-D68B7C5AA6E0}"/>
              </a:ext>
            </a:extLst>
          </p:cNvPr>
          <p:cNvSpPr>
            <a:spLocks noGrp="1"/>
          </p:cNvSpPr>
          <p:nvPr>
            <p:ph type="body" idx="1"/>
          </p:nvPr>
        </p:nvSpPr>
        <p:spPr/>
        <p:txBody>
          <a:bodyPr/>
          <a:lstStyle/>
          <a:p>
            <a:r>
              <a:rPr lang="en-NO"/>
              <a:t>Essentials</a:t>
            </a:r>
          </a:p>
        </p:txBody>
      </p:sp>
      <p:graphicFrame>
        <p:nvGraphicFramePr>
          <p:cNvPr id="7" name="Table 7">
            <a:extLst>
              <a:ext uri="{FF2B5EF4-FFF2-40B4-BE49-F238E27FC236}">
                <a16:creationId xmlns:a16="http://schemas.microsoft.com/office/drawing/2014/main" id="{13BE25A3-8BC8-C34E-B2E5-AAD82C1D9CD5}"/>
              </a:ext>
            </a:extLst>
          </p:cNvPr>
          <p:cNvGraphicFramePr>
            <a:graphicFrameLocks noGrp="1"/>
          </p:cNvGraphicFramePr>
          <p:nvPr>
            <p:ph sz="half" idx="2"/>
          </p:nvPr>
        </p:nvGraphicFramePr>
        <p:xfrm>
          <a:off x="839788" y="2505075"/>
          <a:ext cx="5157785" cy="3388360"/>
        </p:xfrm>
        <a:graphic>
          <a:graphicData uri="http://schemas.openxmlformats.org/drawingml/2006/table">
            <a:tbl>
              <a:tblPr firstRow="1" bandRow="1">
                <a:tableStyleId>{5C22544A-7EE6-4342-B048-85BDC9FD1C3A}</a:tableStyleId>
              </a:tblPr>
              <a:tblGrid>
                <a:gridCol w="1642155">
                  <a:extLst>
                    <a:ext uri="{9D8B030D-6E8A-4147-A177-3AD203B41FA5}">
                      <a16:colId xmlns:a16="http://schemas.microsoft.com/office/drawing/2014/main" val="466193379"/>
                    </a:ext>
                  </a:extLst>
                </a:gridCol>
                <a:gridCol w="666206">
                  <a:extLst>
                    <a:ext uri="{9D8B030D-6E8A-4147-A177-3AD203B41FA5}">
                      <a16:colId xmlns:a16="http://schemas.microsoft.com/office/drawing/2014/main" val="3221121155"/>
                    </a:ext>
                  </a:extLst>
                </a:gridCol>
                <a:gridCol w="809897">
                  <a:extLst>
                    <a:ext uri="{9D8B030D-6E8A-4147-A177-3AD203B41FA5}">
                      <a16:colId xmlns:a16="http://schemas.microsoft.com/office/drawing/2014/main" val="3474358481"/>
                    </a:ext>
                  </a:extLst>
                </a:gridCol>
                <a:gridCol w="1188720">
                  <a:extLst>
                    <a:ext uri="{9D8B030D-6E8A-4147-A177-3AD203B41FA5}">
                      <a16:colId xmlns:a16="http://schemas.microsoft.com/office/drawing/2014/main" val="1210638416"/>
                    </a:ext>
                  </a:extLst>
                </a:gridCol>
                <a:gridCol w="850807">
                  <a:extLst>
                    <a:ext uri="{9D8B030D-6E8A-4147-A177-3AD203B41FA5}">
                      <a16:colId xmlns:a16="http://schemas.microsoft.com/office/drawing/2014/main" val="568187802"/>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28008182"/>
                  </a:ext>
                </a:extLst>
              </a:tr>
              <a:tr h="370840">
                <a:tc>
                  <a:txBody>
                    <a:bodyPr/>
                    <a:lstStyle/>
                    <a:p>
                      <a:r>
                        <a:rPr lang="en-NO" sz="1000" b="0"/>
                        <a:t>Marketing E</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59,81</a:t>
                      </a:r>
                    </a:p>
                  </a:txBody>
                  <a:tcPr anchor="ctr"/>
                </a:tc>
                <a:tc>
                  <a:txBody>
                    <a:bodyPr/>
                    <a:lstStyle/>
                    <a:p>
                      <a:pPr algn="r"/>
                      <a:r>
                        <a:rPr lang="en-NO" sz="1000" b="0"/>
                        <a:t>59,81</a:t>
                      </a:r>
                    </a:p>
                  </a:txBody>
                  <a:tcPr anchor="ctr"/>
                </a:tc>
                <a:extLst>
                  <a:ext uri="{0D108BD9-81ED-4DB2-BD59-A6C34878D82A}">
                    <a16:rowId xmlns:a16="http://schemas.microsoft.com/office/drawing/2014/main" val="1957163087"/>
                  </a:ext>
                </a:extLst>
              </a:tr>
              <a:tr h="370840">
                <a:tc>
                  <a:txBody>
                    <a:bodyPr/>
                    <a:lstStyle/>
                    <a:p>
                      <a:r>
                        <a:rPr lang="en-NO" sz="1000" b="0" dirty="0"/>
                        <a:t>Marketing Platform</a:t>
                      </a:r>
                    </a:p>
                  </a:txBody>
                  <a:tcPr anchor="ctr"/>
                </a:tc>
                <a:tc>
                  <a:txBody>
                    <a:bodyPr/>
                    <a:lstStyle/>
                    <a:p>
                      <a:pPr algn="ctr"/>
                      <a:r>
                        <a:rPr lang="en-NO" sz="1000" b="0" dirty="0"/>
                        <a:t>1</a:t>
                      </a:r>
                    </a:p>
                  </a:txBody>
                  <a:tcPr anchor="ctr"/>
                </a:tc>
                <a:tc>
                  <a:txBody>
                    <a:bodyPr/>
                    <a:lstStyle/>
                    <a:p>
                      <a:pPr algn="ctr"/>
                      <a:r>
                        <a:rPr lang="en-NO" sz="1000" b="0" dirty="0"/>
                        <a:t>CHF</a:t>
                      </a:r>
                    </a:p>
                  </a:txBody>
                  <a:tcPr anchor="ctr"/>
                </a:tc>
                <a:tc>
                  <a:txBody>
                    <a:bodyPr/>
                    <a:lstStyle/>
                    <a:p>
                      <a:pPr algn="r"/>
                      <a:r>
                        <a:rPr lang="en-NO" sz="1000" b="0" dirty="0"/>
                        <a:t>239,23</a:t>
                      </a:r>
                    </a:p>
                  </a:txBody>
                  <a:tcPr anchor="ctr"/>
                </a:tc>
                <a:tc>
                  <a:txBody>
                    <a:bodyPr/>
                    <a:lstStyle/>
                    <a:p>
                      <a:pPr algn="r"/>
                      <a:r>
                        <a:rPr lang="en-NO" sz="1000" b="0" dirty="0"/>
                        <a:t>239,23</a:t>
                      </a:r>
                    </a:p>
                  </a:txBody>
                  <a:tcPr anchor="ctr"/>
                </a:tc>
                <a:extLst>
                  <a:ext uri="{0D108BD9-81ED-4DB2-BD59-A6C34878D82A}">
                    <a16:rowId xmlns:a16="http://schemas.microsoft.com/office/drawing/2014/main" val="447783044"/>
                  </a:ext>
                </a:extLst>
              </a:tr>
              <a:tr h="370840">
                <a:tc>
                  <a:txBody>
                    <a:bodyPr/>
                    <a:lstStyle/>
                    <a:p>
                      <a:r>
                        <a:rPr lang="en-NO" sz="1000" b="0" dirty="0"/>
                        <a:t>Sales E</a:t>
                      </a:r>
                    </a:p>
                  </a:txBody>
                  <a:tcPr anchor="ctr"/>
                </a:tc>
                <a:tc>
                  <a:txBody>
                    <a:bodyPr/>
                    <a:lstStyle/>
                    <a:p>
                      <a:pPr algn="ctr"/>
                      <a:r>
                        <a:rPr lang="en-NO" sz="1000" b="0"/>
                        <a:t>16</a:t>
                      </a:r>
                    </a:p>
                  </a:txBody>
                  <a:tcPr anchor="ctr"/>
                </a:tc>
                <a:tc>
                  <a:txBody>
                    <a:bodyPr/>
                    <a:lstStyle/>
                    <a:p>
                      <a:pPr algn="ctr"/>
                      <a:r>
                        <a:rPr lang="en-NO" sz="1000" b="0"/>
                        <a:t>CHF</a:t>
                      </a:r>
                    </a:p>
                  </a:txBody>
                  <a:tcPr anchor="ctr"/>
                </a:tc>
                <a:tc>
                  <a:txBody>
                    <a:bodyPr/>
                    <a:lstStyle/>
                    <a:p>
                      <a:pPr algn="r"/>
                      <a:r>
                        <a:rPr lang="en-NO" sz="1000" b="0" dirty="0"/>
                        <a:t>59,81</a:t>
                      </a:r>
                    </a:p>
                  </a:txBody>
                  <a:tcPr anchor="ctr"/>
                </a:tc>
                <a:tc>
                  <a:txBody>
                    <a:bodyPr/>
                    <a:lstStyle/>
                    <a:p>
                      <a:pPr algn="r"/>
                      <a:r>
                        <a:rPr lang="en-NO" sz="1000" b="0" dirty="0"/>
                        <a:t>956,96</a:t>
                      </a:r>
                    </a:p>
                  </a:txBody>
                  <a:tcPr anchor="ctr"/>
                </a:tc>
                <a:extLst>
                  <a:ext uri="{0D108BD9-81ED-4DB2-BD59-A6C34878D82A}">
                    <a16:rowId xmlns:a16="http://schemas.microsoft.com/office/drawing/2014/main" val="2635265719"/>
                  </a:ext>
                </a:extLst>
              </a:tr>
              <a:tr h="370840">
                <a:tc>
                  <a:txBody>
                    <a:bodyPr/>
                    <a:lstStyle/>
                    <a:p>
                      <a:r>
                        <a:rPr lang="en-NO" sz="1000" b="0"/>
                        <a:t>Multiplan Sales E + Service E + Marketing E</a:t>
                      </a:r>
                    </a:p>
                  </a:txBody>
                  <a:tcPr anchor="ctr"/>
                </a:tc>
                <a:tc>
                  <a:txBody>
                    <a:bodyPr/>
                    <a:lstStyle/>
                    <a:p>
                      <a:pPr algn="ctr"/>
                      <a:r>
                        <a:rPr lang="en-NO" sz="1000" b="0"/>
                        <a:t>2</a:t>
                      </a:r>
                    </a:p>
                  </a:txBody>
                  <a:tcPr anchor="ctr"/>
                </a:tc>
                <a:tc>
                  <a:txBody>
                    <a:bodyPr/>
                    <a:lstStyle/>
                    <a:p>
                      <a:pPr algn="ctr"/>
                      <a:r>
                        <a:rPr lang="en-NO" sz="1000" b="0"/>
                        <a:t>CHF</a:t>
                      </a:r>
                    </a:p>
                  </a:txBody>
                  <a:tcPr anchor="ctr"/>
                </a:tc>
                <a:tc>
                  <a:txBody>
                    <a:bodyPr/>
                    <a:lstStyle/>
                    <a:p>
                      <a:pPr algn="r"/>
                      <a:r>
                        <a:rPr lang="en-NO" sz="1000" b="0"/>
                        <a:t>104,07</a:t>
                      </a:r>
                    </a:p>
                  </a:txBody>
                  <a:tcPr anchor="ctr"/>
                </a:tc>
                <a:tc>
                  <a:txBody>
                    <a:bodyPr/>
                    <a:lstStyle/>
                    <a:p>
                      <a:pPr algn="r"/>
                      <a:r>
                        <a:rPr lang="en-NO" sz="1000" b="0"/>
                        <a:t>208,14</a:t>
                      </a:r>
                    </a:p>
                  </a:txBody>
                  <a:tcPr anchor="ctr"/>
                </a:tc>
                <a:extLst>
                  <a:ext uri="{0D108BD9-81ED-4DB2-BD59-A6C34878D82A}">
                    <a16:rowId xmlns:a16="http://schemas.microsoft.com/office/drawing/2014/main" val="3081651551"/>
                  </a:ext>
                </a:extLst>
              </a:tr>
              <a:tr h="370840">
                <a:tc>
                  <a:txBody>
                    <a:bodyPr/>
                    <a:lstStyle/>
                    <a:p>
                      <a:r>
                        <a:rPr lang="en-NO" sz="1000" b="0"/>
                        <a:t>Synchronizer</a:t>
                      </a:r>
                    </a:p>
                  </a:txBody>
                  <a:tcPr anchor="ctr"/>
                </a:tc>
                <a:tc>
                  <a:txBody>
                    <a:bodyPr/>
                    <a:lstStyle/>
                    <a:p>
                      <a:pPr algn="ctr"/>
                      <a:r>
                        <a:rPr lang="en-NO" sz="1000" b="0"/>
                        <a:t>19</a:t>
                      </a:r>
                    </a:p>
                  </a:txBody>
                  <a:tcPr anchor="ctr"/>
                </a:tc>
                <a:tc>
                  <a:txBody>
                    <a:bodyPr/>
                    <a:lstStyle/>
                    <a:p>
                      <a:pPr algn="ctr"/>
                      <a:r>
                        <a:rPr lang="en-NO" sz="1000" b="0"/>
                        <a:t>CHF</a:t>
                      </a:r>
                    </a:p>
                  </a:txBody>
                  <a:tcPr anchor="ctr"/>
                </a:tc>
                <a:tc>
                  <a:txBody>
                    <a:bodyPr/>
                    <a:lstStyle/>
                    <a:p>
                      <a:pPr algn="r"/>
                      <a:r>
                        <a:rPr lang="en-NO" sz="1000" b="0"/>
                        <a:t>5,14</a:t>
                      </a:r>
                    </a:p>
                  </a:txBody>
                  <a:tcPr anchor="ctr"/>
                </a:tc>
                <a:tc>
                  <a:txBody>
                    <a:bodyPr/>
                    <a:lstStyle/>
                    <a:p>
                      <a:pPr algn="r"/>
                      <a:r>
                        <a:rPr lang="en-NO" sz="1000" b="0"/>
                        <a:t>97,66</a:t>
                      </a:r>
                    </a:p>
                  </a:txBody>
                  <a:tcPr anchor="ctr"/>
                </a:tc>
                <a:extLst>
                  <a:ext uri="{0D108BD9-81ED-4DB2-BD59-A6C34878D82A}">
                    <a16:rowId xmlns:a16="http://schemas.microsoft.com/office/drawing/2014/main" val="262339678"/>
                  </a:ext>
                </a:extLst>
              </a:tr>
              <a:tr h="370840">
                <a:tc>
                  <a:txBody>
                    <a:bodyPr/>
                    <a:lstStyle/>
                    <a:p>
                      <a:r>
                        <a:rPr lang="en-NO" sz="1000" b="0"/>
                        <a:t>Development Tools</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76,31</a:t>
                      </a:r>
                    </a:p>
                  </a:txBody>
                  <a:tcPr anchor="ctr"/>
                </a:tc>
                <a:tc>
                  <a:txBody>
                    <a:bodyPr/>
                    <a:lstStyle/>
                    <a:p>
                      <a:pPr algn="r"/>
                      <a:r>
                        <a:rPr lang="en-NO" sz="1000" b="0"/>
                        <a:t>76,31</a:t>
                      </a:r>
                    </a:p>
                  </a:txBody>
                  <a:tcPr anchor="ctr"/>
                </a:tc>
                <a:extLst>
                  <a:ext uri="{0D108BD9-81ED-4DB2-BD59-A6C34878D82A}">
                    <a16:rowId xmlns:a16="http://schemas.microsoft.com/office/drawing/2014/main" val="3508504799"/>
                  </a:ext>
                </a:extLst>
              </a:tr>
              <a:tr h="370840">
                <a:tc>
                  <a:txBody>
                    <a:bodyPr/>
                    <a:lstStyle/>
                    <a:p>
                      <a:r>
                        <a:rPr lang="en-NO" sz="1000" b="0" i="1" dirty="0"/>
                        <a:t>Integration Services – custom App</a:t>
                      </a:r>
                    </a:p>
                  </a:txBody>
                  <a:tcPr anchor="ctr"/>
                </a:tc>
                <a:tc>
                  <a:txBody>
                    <a:bodyPr/>
                    <a:lstStyle/>
                    <a:p>
                      <a:pPr algn="ctr"/>
                      <a:r>
                        <a:rPr lang="en-NO" sz="1000" b="0" i="1"/>
                        <a:t>1</a:t>
                      </a:r>
                    </a:p>
                  </a:txBody>
                  <a:tcPr anchor="ctr"/>
                </a:tc>
                <a:tc>
                  <a:txBody>
                    <a:bodyPr/>
                    <a:lstStyle/>
                    <a:p>
                      <a:pPr algn="ctr"/>
                      <a:r>
                        <a:rPr lang="en-NO" sz="1000" b="0" i="1"/>
                        <a:t>CHF</a:t>
                      </a:r>
                    </a:p>
                  </a:txBody>
                  <a:tcPr anchor="ctr"/>
                </a:tc>
                <a:tc>
                  <a:txBody>
                    <a:bodyPr/>
                    <a:lstStyle/>
                    <a:p>
                      <a:pPr algn="r"/>
                      <a:r>
                        <a:rPr lang="en-NO" sz="1000" b="0" i="1"/>
                        <a:t>71,90</a:t>
                      </a:r>
                    </a:p>
                  </a:txBody>
                  <a:tcPr anchor="ctr"/>
                </a:tc>
                <a:tc>
                  <a:txBody>
                    <a:bodyPr/>
                    <a:lstStyle/>
                    <a:p>
                      <a:pPr algn="r"/>
                      <a:r>
                        <a:rPr lang="en-NO" sz="1000" b="0" i="1"/>
                        <a:t>71,90</a:t>
                      </a:r>
                    </a:p>
                  </a:txBody>
                  <a:tcPr anchor="ctr"/>
                </a:tc>
                <a:extLst>
                  <a:ext uri="{0D108BD9-81ED-4DB2-BD59-A6C34878D82A}">
                    <a16:rowId xmlns:a16="http://schemas.microsoft.com/office/drawing/2014/main" val="406480874"/>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lang="en-NO" sz="1000" b="0"/>
                        <a:t>CHF</a:t>
                      </a:r>
                    </a:p>
                  </a:txBody>
                  <a:tcPr anchor="ctr"/>
                </a:tc>
                <a:tc>
                  <a:txBody>
                    <a:bodyPr/>
                    <a:lstStyle/>
                    <a:p>
                      <a:pPr algn="r"/>
                      <a:endParaRPr lang="en-NO" sz="1000" b="0"/>
                    </a:p>
                  </a:txBody>
                  <a:tcPr anchor="ctr"/>
                </a:tc>
                <a:tc>
                  <a:txBody>
                    <a:bodyPr/>
                    <a:lstStyle/>
                    <a:p>
                      <a:pPr algn="r"/>
                      <a:r>
                        <a:rPr lang="en-NO" sz="1000" b="0" dirty="0"/>
                        <a:t>1.710,01</a:t>
                      </a:r>
                    </a:p>
                  </a:txBody>
                  <a:tcPr anchor="ctr"/>
                </a:tc>
                <a:extLst>
                  <a:ext uri="{0D108BD9-81ED-4DB2-BD59-A6C34878D82A}">
                    <a16:rowId xmlns:a16="http://schemas.microsoft.com/office/drawing/2014/main" val="2813624399"/>
                  </a:ext>
                </a:extLst>
              </a:tr>
            </a:tbl>
          </a:graphicData>
        </a:graphic>
      </p:graphicFrame>
      <p:sp>
        <p:nvSpPr>
          <p:cNvPr id="4" name="Text Placeholder 3">
            <a:extLst>
              <a:ext uri="{FF2B5EF4-FFF2-40B4-BE49-F238E27FC236}">
                <a16:creationId xmlns:a16="http://schemas.microsoft.com/office/drawing/2014/main" id="{465B98D5-8455-A440-AC42-535E3890C1C7}"/>
              </a:ext>
            </a:extLst>
          </p:cNvPr>
          <p:cNvSpPr>
            <a:spLocks noGrp="1"/>
          </p:cNvSpPr>
          <p:nvPr>
            <p:ph type="body" sz="quarter" idx="3"/>
          </p:nvPr>
        </p:nvSpPr>
        <p:spPr/>
        <p:txBody>
          <a:bodyPr/>
          <a:lstStyle/>
          <a:p>
            <a:r>
              <a:rPr lang="en-NO"/>
              <a:t>Premium</a:t>
            </a:r>
          </a:p>
        </p:txBody>
      </p:sp>
      <p:graphicFrame>
        <p:nvGraphicFramePr>
          <p:cNvPr id="8" name="Table 8">
            <a:extLst>
              <a:ext uri="{FF2B5EF4-FFF2-40B4-BE49-F238E27FC236}">
                <a16:creationId xmlns:a16="http://schemas.microsoft.com/office/drawing/2014/main" id="{55C2E5F7-31F5-A645-979A-1BD45B0E9676}"/>
              </a:ext>
            </a:extLst>
          </p:cNvPr>
          <p:cNvGraphicFramePr>
            <a:graphicFrameLocks noGrp="1"/>
          </p:cNvGraphicFramePr>
          <p:nvPr>
            <p:ph sz="quarter" idx="4"/>
          </p:nvPr>
        </p:nvGraphicFramePr>
        <p:xfrm>
          <a:off x="6172200" y="2505075"/>
          <a:ext cx="5183185" cy="3413760"/>
        </p:xfrm>
        <a:graphic>
          <a:graphicData uri="http://schemas.openxmlformats.org/drawingml/2006/table">
            <a:tbl>
              <a:tblPr firstRow="1" bandRow="1">
                <a:tableStyleId>{5C22544A-7EE6-4342-B048-85BDC9FD1C3A}</a:tableStyleId>
              </a:tblPr>
              <a:tblGrid>
                <a:gridCol w="1652451">
                  <a:extLst>
                    <a:ext uri="{9D8B030D-6E8A-4147-A177-3AD203B41FA5}">
                      <a16:colId xmlns:a16="http://schemas.microsoft.com/office/drawing/2014/main" val="3386857382"/>
                    </a:ext>
                  </a:extLst>
                </a:gridCol>
                <a:gridCol w="705395">
                  <a:extLst>
                    <a:ext uri="{9D8B030D-6E8A-4147-A177-3AD203B41FA5}">
                      <a16:colId xmlns:a16="http://schemas.microsoft.com/office/drawing/2014/main" val="3466616038"/>
                    </a:ext>
                  </a:extLst>
                </a:gridCol>
                <a:gridCol w="757645">
                  <a:extLst>
                    <a:ext uri="{9D8B030D-6E8A-4147-A177-3AD203B41FA5}">
                      <a16:colId xmlns:a16="http://schemas.microsoft.com/office/drawing/2014/main" val="2208799565"/>
                    </a:ext>
                  </a:extLst>
                </a:gridCol>
                <a:gridCol w="1214846">
                  <a:extLst>
                    <a:ext uri="{9D8B030D-6E8A-4147-A177-3AD203B41FA5}">
                      <a16:colId xmlns:a16="http://schemas.microsoft.com/office/drawing/2014/main" val="2273171267"/>
                    </a:ext>
                  </a:extLst>
                </a:gridCol>
                <a:gridCol w="852848">
                  <a:extLst>
                    <a:ext uri="{9D8B030D-6E8A-4147-A177-3AD203B41FA5}">
                      <a16:colId xmlns:a16="http://schemas.microsoft.com/office/drawing/2014/main" val="2509885498"/>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70203291"/>
                  </a:ext>
                </a:extLst>
              </a:tr>
              <a:tr h="370840">
                <a:tc>
                  <a:txBody>
                    <a:bodyPr/>
                    <a:lstStyle/>
                    <a:p>
                      <a:r>
                        <a:rPr lang="en-NO" sz="1000" b="0"/>
                        <a:t>Marketing E</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59,81</a:t>
                      </a:r>
                    </a:p>
                  </a:txBody>
                  <a:tcPr anchor="ctr"/>
                </a:tc>
                <a:tc>
                  <a:txBody>
                    <a:bodyPr/>
                    <a:lstStyle/>
                    <a:p>
                      <a:pPr algn="r"/>
                      <a:r>
                        <a:rPr lang="en-NO" sz="1000" b="0"/>
                        <a:t>59,81</a:t>
                      </a:r>
                    </a:p>
                    <a:p>
                      <a:pPr algn="r"/>
                      <a:endParaRPr lang="en-NO" sz="1000" b="0"/>
                    </a:p>
                  </a:txBody>
                  <a:tcPr anchor="ctr"/>
                </a:tc>
                <a:extLst>
                  <a:ext uri="{0D108BD9-81ED-4DB2-BD59-A6C34878D82A}">
                    <a16:rowId xmlns:a16="http://schemas.microsoft.com/office/drawing/2014/main" val="2149555592"/>
                  </a:ext>
                </a:extLst>
              </a:tr>
              <a:tr h="370840">
                <a:tc>
                  <a:txBody>
                    <a:bodyPr/>
                    <a:lstStyle/>
                    <a:p>
                      <a:r>
                        <a:rPr lang="en-NO" sz="1000" b="0" dirty="0"/>
                        <a:t>Marketing Platform</a:t>
                      </a:r>
                    </a:p>
                  </a:txBody>
                  <a:tcPr anchor="ctr"/>
                </a:tc>
                <a:tc>
                  <a:txBody>
                    <a:bodyPr/>
                    <a:lstStyle/>
                    <a:p>
                      <a:pPr algn="ctr"/>
                      <a:r>
                        <a:rPr lang="en-NO" sz="1000" b="0" dirty="0"/>
                        <a:t>1</a:t>
                      </a:r>
                    </a:p>
                  </a:txBody>
                  <a:tcPr anchor="ctr"/>
                </a:tc>
                <a:tc>
                  <a:txBody>
                    <a:bodyPr/>
                    <a:lstStyle/>
                    <a:p>
                      <a:pPr algn="ctr"/>
                      <a:r>
                        <a:rPr lang="en-NO" sz="1000" b="0" dirty="0"/>
                        <a:t>CHF</a:t>
                      </a:r>
                    </a:p>
                  </a:txBody>
                  <a:tcPr anchor="ctr"/>
                </a:tc>
                <a:tc>
                  <a:txBody>
                    <a:bodyPr/>
                    <a:lstStyle/>
                    <a:p>
                      <a:pPr algn="r"/>
                      <a:r>
                        <a:rPr lang="en-NO" sz="1000" b="0" dirty="0"/>
                        <a:t>239,23</a:t>
                      </a:r>
                    </a:p>
                  </a:txBody>
                  <a:tcPr anchor="ctr"/>
                </a:tc>
                <a:tc>
                  <a:txBody>
                    <a:bodyPr/>
                    <a:lstStyle/>
                    <a:p>
                      <a:pPr algn="r"/>
                      <a:r>
                        <a:rPr lang="en-NO" sz="1000" b="0" dirty="0"/>
                        <a:t>239,23</a:t>
                      </a:r>
                    </a:p>
                  </a:txBody>
                  <a:tcPr anchor="ctr"/>
                </a:tc>
                <a:extLst>
                  <a:ext uri="{0D108BD9-81ED-4DB2-BD59-A6C34878D82A}">
                    <a16:rowId xmlns:a16="http://schemas.microsoft.com/office/drawing/2014/main" val="3893558424"/>
                  </a:ext>
                </a:extLst>
              </a:tr>
              <a:tr h="370840">
                <a:tc>
                  <a:txBody>
                    <a:bodyPr/>
                    <a:lstStyle/>
                    <a:p>
                      <a:r>
                        <a:rPr lang="en-NO" sz="1000" b="0" dirty="0"/>
                        <a:t>Sales P</a:t>
                      </a:r>
                    </a:p>
                  </a:txBody>
                  <a:tcPr anchor="ctr"/>
                </a:tc>
                <a:tc>
                  <a:txBody>
                    <a:bodyPr/>
                    <a:lstStyle/>
                    <a:p>
                      <a:pPr algn="ctr"/>
                      <a:r>
                        <a:rPr lang="en-NO" sz="1000" b="0"/>
                        <a:t>16</a:t>
                      </a:r>
                    </a:p>
                  </a:txBody>
                  <a:tcPr anchor="ctr"/>
                </a:tc>
                <a:tc>
                  <a:txBody>
                    <a:bodyPr/>
                    <a:lstStyle/>
                    <a:p>
                      <a:pPr algn="ctr"/>
                      <a:r>
                        <a:rPr lang="en-NO" sz="1000" b="0" dirty="0"/>
                        <a:t>CHF</a:t>
                      </a:r>
                    </a:p>
                  </a:txBody>
                  <a:tcPr anchor="ctr"/>
                </a:tc>
                <a:tc>
                  <a:txBody>
                    <a:bodyPr/>
                    <a:lstStyle/>
                    <a:p>
                      <a:pPr algn="r"/>
                      <a:r>
                        <a:rPr lang="en-NO" sz="1000" b="0" dirty="0"/>
                        <a:t>83,73</a:t>
                      </a:r>
                    </a:p>
                  </a:txBody>
                  <a:tcPr anchor="ctr"/>
                </a:tc>
                <a:tc>
                  <a:txBody>
                    <a:bodyPr/>
                    <a:lstStyle/>
                    <a:p>
                      <a:pPr algn="r"/>
                      <a:r>
                        <a:rPr lang="en-NO" sz="1000" b="0" dirty="0"/>
                        <a:t>1.339,68</a:t>
                      </a:r>
                    </a:p>
                  </a:txBody>
                  <a:tcPr anchor="ctr"/>
                </a:tc>
                <a:extLst>
                  <a:ext uri="{0D108BD9-81ED-4DB2-BD59-A6C34878D82A}">
                    <a16:rowId xmlns:a16="http://schemas.microsoft.com/office/drawing/2014/main" val="2409709105"/>
                  </a:ext>
                </a:extLst>
              </a:tr>
              <a:tr h="370840">
                <a:tc>
                  <a:txBody>
                    <a:bodyPr/>
                    <a:lstStyle/>
                    <a:p>
                      <a:r>
                        <a:rPr lang="en-NO" sz="1000" b="0"/>
                        <a:t>Multiplan Sales P + Service P + Marketing E</a:t>
                      </a:r>
                    </a:p>
                  </a:txBody>
                  <a:tcPr anchor="ctr"/>
                </a:tc>
                <a:tc>
                  <a:txBody>
                    <a:bodyPr/>
                    <a:lstStyle/>
                    <a:p>
                      <a:pPr algn="ctr"/>
                      <a:r>
                        <a:rPr lang="en-NO" sz="1000" b="0"/>
                        <a:t>2</a:t>
                      </a:r>
                    </a:p>
                  </a:txBody>
                  <a:tcPr anchor="ctr"/>
                </a:tc>
                <a:tc>
                  <a:txBody>
                    <a:bodyPr/>
                    <a:lstStyle/>
                    <a:p>
                      <a:pPr algn="ctr"/>
                      <a:r>
                        <a:rPr lang="en-NO" sz="1000" b="0"/>
                        <a:t>CHF</a:t>
                      </a:r>
                    </a:p>
                  </a:txBody>
                  <a:tcPr anchor="ctr"/>
                </a:tc>
                <a:tc>
                  <a:txBody>
                    <a:bodyPr/>
                    <a:lstStyle/>
                    <a:p>
                      <a:pPr algn="r"/>
                      <a:r>
                        <a:rPr lang="en-NO" sz="1000" b="0"/>
                        <a:t>140,55</a:t>
                      </a:r>
                    </a:p>
                  </a:txBody>
                  <a:tcPr anchor="ctr"/>
                </a:tc>
                <a:tc>
                  <a:txBody>
                    <a:bodyPr/>
                    <a:lstStyle/>
                    <a:p>
                      <a:pPr algn="r"/>
                      <a:r>
                        <a:rPr lang="en-NO" sz="1000" b="0"/>
                        <a:t>281,10</a:t>
                      </a:r>
                    </a:p>
                  </a:txBody>
                  <a:tcPr anchor="ctr"/>
                </a:tc>
                <a:extLst>
                  <a:ext uri="{0D108BD9-81ED-4DB2-BD59-A6C34878D82A}">
                    <a16:rowId xmlns:a16="http://schemas.microsoft.com/office/drawing/2014/main" val="1561899614"/>
                  </a:ext>
                </a:extLst>
              </a:tr>
              <a:tr h="370840">
                <a:tc>
                  <a:txBody>
                    <a:bodyPr/>
                    <a:lstStyle/>
                    <a:p>
                      <a:r>
                        <a:rPr lang="en-NO" sz="1000" b="0"/>
                        <a:t>Synchronizer</a:t>
                      </a:r>
                    </a:p>
                  </a:txBody>
                  <a:tcPr anchor="ctr"/>
                </a:tc>
                <a:tc>
                  <a:txBody>
                    <a:bodyPr/>
                    <a:lstStyle/>
                    <a:p>
                      <a:pPr algn="ctr"/>
                      <a:r>
                        <a:rPr lang="en-NO" sz="1000" b="0"/>
                        <a:t>19</a:t>
                      </a:r>
                    </a:p>
                  </a:txBody>
                  <a:tcPr anchor="ctr"/>
                </a:tc>
                <a:tc>
                  <a:txBody>
                    <a:bodyPr/>
                    <a:lstStyle/>
                    <a:p>
                      <a:pPr algn="ctr"/>
                      <a:r>
                        <a:rPr lang="en-NO" sz="1000" b="0"/>
                        <a:t>CHF</a:t>
                      </a:r>
                    </a:p>
                  </a:txBody>
                  <a:tcPr anchor="ctr"/>
                </a:tc>
                <a:tc>
                  <a:txBody>
                    <a:bodyPr/>
                    <a:lstStyle/>
                    <a:p>
                      <a:pPr algn="r"/>
                      <a:r>
                        <a:rPr lang="en-NO" sz="1000" b="0"/>
                        <a:t>5,14</a:t>
                      </a:r>
                    </a:p>
                  </a:txBody>
                  <a:tcPr anchor="ctr"/>
                </a:tc>
                <a:tc>
                  <a:txBody>
                    <a:bodyPr/>
                    <a:lstStyle/>
                    <a:p>
                      <a:pPr algn="r"/>
                      <a:r>
                        <a:rPr lang="en-NO" sz="1000" b="0"/>
                        <a:t>97,66</a:t>
                      </a:r>
                    </a:p>
                  </a:txBody>
                  <a:tcPr anchor="ctr"/>
                </a:tc>
                <a:extLst>
                  <a:ext uri="{0D108BD9-81ED-4DB2-BD59-A6C34878D82A}">
                    <a16:rowId xmlns:a16="http://schemas.microsoft.com/office/drawing/2014/main" val="1418368743"/>
                  </a:ext>
                </a:extLst>
              </a:tr>
              <a:tr h="370840">
                <a:tc>
                  <a:txBody>
                    <a:bodyPr/>
                    <a:lstStyle/>
                    <a:p>
                      <a:r>
                        <a:rPr lang="en-NO" sz="1000" b="0"/>
                        <a:t>Development Tools</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76,31</a:t>
                      </a:r>
                    </a:p>
                  </a:txBody>
                  <a:tcPr anchor="ctr"/>
                </a:tc>
                <a:tc>
                  <a:txBody>
                    <a:bodyPr/>
                    <a:lstStyle/>
                    <a:p>
                      <a:pPr algn="r"/>
                      <a:r>
                        <a:rPr lang="en-NO" sz="1000" b="0"/>
                        <a:t>76,31</a:t>
                      </a:r>
                    </a:p>
                  </a:txBody>
                  <a:tcPr anchor="ctr"/>
                </a:tc>
                <a:extLst>
                  <a:ext uri="{0D108BD9-81ED-4DB2-BD59-A6C34878D82A}">
                    <a16:rowId xmlns:a16="http://schemas.microsoft.com/office/drawing/2014/main" val="481779683"/>
                  </a:ext>
                </a:extLst>
              </a:tr>
              <a:tr h="370840">
                <a:tc>
                  <a:txBody>
                    <a:bodyPr/>
                    <a:lstStyle/>
                    <a:p>
                      <a:r>
                        <a:rPr lang="en-NO" sz="1000" b="0" i="1" dirty="0"/>
                        <a:t>Integration Services – custom App</a:t>
                      </a:r>
                    </a:p>
                  </a:txBody>
                  <a:tcPr anchor="ctr"/>
                </a:tc>
                <a:tc>
                  <a:txBody>
                    <a:bodyPr/>
                    <a:lstStyle/>
                    <a:p>
                      <a:pPr algn="ctr"/>
                      <a:r>
                        <a:rPr lang="en-NO" sz="1000" b="0" i="1"/>
                        <a:t>1</a:t>
                      </a:r>
                    </a:p>
                  </a:txBody>
                  <a:tcPr anchor="ctr"/>
                </a:tc>
                <a:tc>
                  <a:txBody>
                    <a:bodyPr/>
                    <a:lstStyle/>
                    <a:p>
                      <a:pPr algn="ctr"/>
                      <a:r>
                        <a:rPr lang="en-NO" sz="1000" b="0" i="1"/>
                        <a:t>CHF</a:t>
                      </a:r>
                    </a:p>
                  </a:txBody>
                  <a:tcPr anchor="ctr"/>
                </a:tc>
                <a:tc>
                  <a:txBody>
                    <a:bodyPr/>
                    <a:lstStyle/>
                    <a:p>
                      <a:pPr algn="r"/>
                      <a:r>
                        <a:rPr lang="en-NO" sz="1000" b="0" i="1"/>
                        <a:t>71,90</a:t>
                      </a:r>
                    </a:p>
                  </a:txBody>
                  <a:tcPr anchor="ctr"/>
                </a:tc>
                <a:tc>
                  <a:txBody>
                    <a:bodyPr/>
                    <a:lstStyle/>
                    <a:p>
                      <a:pPr algn="r"/>
                      <a:r>
                        <a:rPr lang="en-NO" sz="1000" b="0" i="1"/>
                        <a:t>71,90</a:t>
                      </a:r>
                    </a:p>
                  </a:txBody>
                  <a:tcPr anchor="ctr"/>
                </a:tc>
                <a:extLst>
                  <a:ext uri="{0D108BD9-81ED-4DB2-BD59-A6C34878D82A}">
                    <a16:rowId xmlns:a16="http://schemas.microsoft.com/office/drawing/2014/main" val="2967659111"/>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lang="en-NO" sz="1000" b="0"/>
                        <a:t>CHF</a:t>
                      </a:r>
                    </a:p>
                  </a:txBody>
                  <a:tcPr anchor="ctr"/>
                </a:tc>
                <a:tc>
                  <a:txBody>
                    <a:bodyPr/>
                    <a:lstStyle/>
                    <a:p>
                      <a:pPr algn="r"/>
                      <a:endParaRPr lang="en-NO" sz="1000" b="0"/>
                    </a:p>
                  </a:txBody>
                  <a:tcPr anchor="ctr"/>
                </a:tc>
                <a:tc>
                  <a:txBody>
                    <a:bodyPr/>
                    <a:lstStyle/>
                    <a:p>
                      <a:pPr algn="r"/>
                      <a:r>
                        <a:rPr lang="en-NO" sz="1000" b="0" dirty="0"/>
                        <a:t>2.165,69</a:t>
                      </a:r>
                    </a:p>
                  </a:txBody>
                  <a:tcPr anchor="ctr"/>
                </a:tc>
                <a:extLst>
                  <a:ext uri="{0D108BD9-81ED-4DB2-BD59-A6C34878D82A}">
                    <a16:rowId xmlns:a16="http://schemas.microsoft.com/office/drawing/2014/main" val="1343034626"/>
                  </a:ext>
                </a:extLst>
              </a:tr>
            </a:tbl>
          </a:graphicData>
        </a:graphic>
      </p:graphicFrame>
      <p:sp>
        <p:nvSpPr>
          <p:cNvPr id="6" name="Title 5">
            <a:extLst>
              <a:ext uri="{FF2B5EF4-FFF2-40B4-BE49-F238E27FC236}">
                <a16:creationId xmlns:a16="http://schemas.microsoft.com/office/drawing/2014/main" id="{4833C526-22FA-4242-9311-7A4BAEA34911}"/>
              </a:ext>
            </a:extLst>
          </p:cNvPr>
          <p:cNvSpPr>
            <a:spLocks noGrp="1"/>
          </p:cNvSpPr>
          <p:nvPr>
            <p:ph type="title"/>
          </p:nvPr>
        </p:nvSpPr>
        <p:spPr/>
        <p:txBody>
          <a:bodyPr/>
          <a:lstStyle/>
          <a:p>
            <a:r>
              <a:rPr lang="en-NO"/>
              <a:t>SuperOffice 10 configuration scenarios</a:t>
            </a:r>
          </a:p>
        </p:txBody>
      </p:sp>
      <p:sp>
        <p:nvSpPr>
          <p:cNvPr id="10" name="Rectangle 9">
            <a:extLst>
              <a:ext uri="{FF2B5EF4-FFF2-40B4-BE49-F238E27FC236}">
                <a16:creationId xmlns:a16="http://schemas.microsoft.com/office/drawing/2014/main" id="{7DE963B5-86C7-4641-B9B4-C5AC55DEDB1D}"/>
              </a:ext>
            </a:extLst>
          </p:cNvPr>
          <p:cNvSpPr/>
          <p:nvPr/>
        </p:nvSpPr>
        <p:spPr>
          <a:xfrm>
            <a:off x="838202" y="5974212"/>
            <a:ext cx="2836362" cy="535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121% </a:t>
            </a:r>
            <a:r>
              <a:rPr lang="nb-NO" dirty="0" err="1"/>
              <a:t>of</a:t>
            </a:r>
            <a:r>
              <a:rPr lang="nb-NO" dirty="0"/>
              <a:t> </a:t>
            </a:r>
            <a:r>
              <a:rPr lang="en-NO" dirty="0"/>
              <a:t>SO 9</a:t>
            </a:r>
          </a:p>
        </p:txBody>
      </p:sp>
      <p:sp>
        <p:nvSpPr>
          <p:cNvPr id="11" name="Rectangle 10">
            <a:extLst>
              <a:ext uri="{FF2B5EF4-FFF2-40B4-BE49-F238E27FC236}">
                <a16:creationId xmlns:a16="http://schemas.microsoft.com/office/drawing/2014/main" id="{CC9CFCB3-DAAA-3047-9030-D406DB75D14A}"/>
              </a:ext>
            </a:extLst>
          </p:cNvPr>
          <p:cNvSpPr/>
          <p:nvPr/>
        </p:nvSpPr>
        <p:spPr>
          <a:xfrm>
            <a:off x="6194429" y="5974212"/>
            <a:ext cx="2836362" cy="535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153% of </a:t>
            </a:r>
            <a:r>
              <a:rPr lang="en-NO"/>
              <a:t>SO 9</a:t>
            </a:r>
          </a:p>
        </p:txBody>
      </p:sp>
      <p:sp>
        <p:nvSpPr>
          <p:cNvPr id="12" name="Rectangle 11">
            <a:extLst>
              <a:ext uri="{FF2B5EF4-FFF2-40B4-BE49-F238E27FC236}">
                <a16:creationId xmlns:a16="http://schemas.microsoft.com/office/drawing/2014/main" id="{8514DE24-C56B-3947-94E3-520986A3FC72}"/>
              </a:ext>
            </a:extLst>
          </p:cNvPr>
          <p:cNvSpPr/>
          <p:nvPr/>
        </p:nvSpPr>
        <p:spPr>
          <a:xfrm>
            <a:off x="838200" y="171450"/>
            <a:ext cx="10515600" cy="609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dirty="0"/>
              <a:t>This case could – in theory at least – be solved both with Essentials and Premium</a:t>
            </a:r>
          </a:p>
        </p:txBody>
      </p:sp>
    </p:spTree>
    <p:extLst>
      <p:ext uri="{BB962C8B-B14F-4D97-AF65-F5344CB8AC3E}">
        <p14:creationId xmlns:p14="http://schemas.microsoft.com/office/powerpoint/2010/main" val="1132868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0005BA-ECE8-E042-9753-A07A728532CD}"/>
              </a:ext>
            </a:extLst>
          </p:cNvPr>
          <p:cNvSpPr>
            <a:spLocks noGrp="1"/>
          </p:cNvSpPr>
          <p:nvPr>
            <p:ph type="title"/>
          </p:nvPr>
        </p:nvSpPr>
        <p:spPr/>
        <p:txBody>
          <a:bodyPr>
            <a:normAutofit/>
          </a:bodyPr>
          <a:lstStyle/>
          <a:p>
            <a:br>
              <a:rPr lang="en-NO" dirty="0"/>
            </a:br>
            <a:r>
              <a:rPr lang="en-US" dirty="0">
                <a:latin typeface="Arial"/>
                <a:cs typeface="Arial"/>
              </a:rPr>
              <a:t>Ernst Schweizer AG</a:t>
            </a:r>
            <a:br>
              <a:rPr lang="en-US" dirty="0">
                <a:latin typeface="Arial"/>
                <a:cs typeface="Arial"/>
              </a:rPr>
            </a:br>
            <a:r>
              <a:rPr lang="en-US" sz="2200" dirty="0">
                <a:latin typeface="Arial"/>
                <a:cs typeface="Arial"/>
              </a:rPr>
              <a:t>Building &amp; Construction</a:t>
            </a:r>
            <a:br>
              <a:rPr lang="en-US" sz="2200" dirty="0">
                <a:latin typeface="Arial"/>
                <a:cs typeface="Arial"/>
              </a:rPr>
            </a:br>
            <a:r>
              <a:rPr lang="en-US" sz="2200" dirty="0">
                <a:latin typeface="Arial"/>
                <a:cs typeface="Arial"/>
              </a:rPr>
              <a:t>Switzerland</a:t>
            </a:r>
            <a:endParaRPr lang="en-NO" dirty="0"/>
          </a:p>
        </p:txBody>
      </p:sp>
    </p:spTree>
    <p:extLst>
      <p:ext uri="{BB962C8B-B14F-4D97-AF65-F5344CB8AC3E}">
        <p14:creationId xmlns:p14="http://schemas.microsoft.com/office/powerpoint/2010/main" val="1007793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1F4A18E-31B5-D642-8A84-97DE637AB717}"/>
              </a:ext>
            </a:extLst>
          </p:cNvPr>
          <p:cNvSpPr>
            <a:spLocks noGrp="1"/>
          </p:cNvSpPr>
          <p:nvPr>
            <p:ph type="body" idx="1"/>
          </p:nvPr>
        </p:nvSpPr>
        <p:spPr/>
        <p:txBody>
          <a:bodyPr/>
          <a:lstStyle/>
          <a:p>
            <a:r>
              <a:rPr lang="en-NO"/>
              <a:t>Company facts / Project goals</a:t>
            </a:r>
          </a:p>
        </p:txBody>
      </p:sp>
      <p:sp>
        <p:nvSpPr>
          <p:cNvPr id="7" name="Content Placeholder 6">
            <a:extLst>
              <a:ext uri="{FF2B5EF4-FFF2-40B4-BE49-F238E27FC236}">
                <a16:creationId xmlns:a16="http://schemas.microsoft.com/office/drawing/2014/main" id="{EF1A5850-6FBB-B042-8799-5B8FD814C719}"/>
              </a:ext>
            </a:extLst>
          </p:cNvPr>
          <p:cNvSpPr>
            <a:spLocks noGrp="1"/>
          </p:cNvSpPr>
          <p:nvPr>
            <p:ph sz="half" idx="2"/>
          </p:nvPr>
        </p:nvSpPr>
        <p:spPr>
          <a:xfrm>
            <a:off x="839788" y="2505074"/>
            <a:ext cx="5157787" cy="4086795"/>
          </a:xfrm>
        </p:spPr>
        <p:txBody>
          <a:bodyPr>
            <a:noAutofit/>
          </a:bodyPr>
          <a:lstStyle/>
          <a:p>
            <a:r>
              <a:rPr lang="en-GB" sz="1300" dirty="0"/>
              <a:t>Ernst Schweizer AG, a leading metal construction company offering a wide range of products for the building industry. The operational business of Ernst Schweizer AG is </a:t>
            </a:r>
            <a:r>
              <a:rPr lang="en-GB" sz="1300" b="1" dirty="0"/>
              <a:t>divided into 6 business units and 5 of them have a sales department</a:t>
            </a:r>
            <a:r>
              <a:rPr lang="en-GB" sz="1300" dirty="0"/>
              <a:t>. All these sales departments are organized in a decentralized manner.</a:t>
            </a:r>
          </a:p>
          <a:p>
            <a:r>
              <a:rPr lang="en-GB" sz="1300" dirty="0"/>
              <a:t>Challenges: </a:t>
            </a:r>
            <a:r>
              <a:rPr lang="en-GB" sz="1300" b="1" dirty="0"/>
              <a:t>There is no common sales support system in place, meaning a total lack of common processes and best practises</a:t>
            </a:r>
            <a:r>
              <a:rPr lang="en-GB" sz="1300" dirty="0"/>
              <a:t>, with system support across sales departments. Shared pipeline management processes and sales reporting is not present. </a:t>
            </a:r>
            <a:r>
              <a:rPr lang="en-GB" sz="1300" b="1" dirty="0"/>
              <a:t>Challenging to address cross-selling potential </a:t>
            </a:r>
            <a:r>
              <a:rPr lang="en-GB" sz="1300" dirty="0"/>
              <a:t>in a structured way, leading to lost opportunities. </a:t>
            </a:r>
            <a:r>
              <a:rPr lang="en-GB" sz="1300" b="1" dirty="0"/>
              <a:t>No common request handling process</a:t>
            </a:r>
            <a:r>
              <a:rPr lang="en-GB" sz="1300" dirty="0"/>
              <a:t>. In short, low or non existing customer insight overview across the company.</a:t>
            </a:r>
          </a:p>
          <a:p>
            <a:r>
              <a:rPr lang="en-GB" sz="1300" b="1" dirty="0"/>
              <a:t>Pains: Not able to meet the required rate for revenue growth.</a:t>
            </a:r>
          </a:p>
          <a:p>
            <a:r>
              <a:rPr lang="en-GB" sz="1300" dirty="0"/>
              <a:t>Goals: </a:t>
            </a:r>
            <a:r>
              <a:rPr lang="en-GB" sz="1300" b="1" dirty="0"/>
              <a:t>Accelerate revenue growth through digitalization and standardization of sales and marketing processes</a:t>
            </a:r>
            <a:r>
              <a:rPr lang="en-GB" sz="1300" dirty="0"/>
              <a:t>, implement system support to secure best practise sharing across first request to after sales process, contact management, request handling. </a:t>
            </a:r>
          </a:p>
          <a:p>
            <a:endParaRPr lang="en-NO" sz="1300" dirty="0"/>
          </a:p>
        </p:txBody>
      </p:sp>
      <p:sp>
        <p:nvSpPr>
          <p:cNvPr id="8" name="Text Placeholder 7">
            <a:extLst>
              <a:ext uri="{FF2B5EF4-FFF2-40B4-BE49-F238E27FC236}">
                <a16:creationId xmlns:a16="http://schemas.microsoft.com/office/drawing/2014/main" id="{2154D276-4E7D-2F46-AEAE-E5B5D42E2B10}"/>
              </a:ext>
            </a:extLst>
          </p:cNvPr>
          <p:cNvSpPr>
            <a:spLocks noGrp="1"/>
          </p:cNvSpPr>
          <p:nvPr>
            <p:ph type="body" sz="quarter" idx="3"/>
          </p:nvPr>
        </p:nvSpPr>
        <p:spPr/>
        <p:txBody>
          <a:bodyPr/>
          <a:lstStyle/>
          <a:p>
            <a:r>
              <a:rPr lang="en-NO"/>
              <a:t>Project / IT / Deal potential / Time</a:t>
            </a:r>
          </a:p>
        </p:txBody>
      </p:sp>
      <p:sp>
        <p:nvSpPr>
          <p:cNvPr id="9" name="Content Placeholder 8">
            <a:extLst>
              <a:ext uri="{FF2B5EF4-FFF2-40B4-BE49-F238E27FC236}">
                <a16:creationId xmlns:a16="http://schemas.microsoft.com/office/drawing/2014/main" id="{3248C725-070E-9441-8473-8DDB08E437E5}"/>
              </a:ext>
            </a:extLst>
          </p:cNvPr>
          <p:cNvSpPr>
            <a:spLocks noGrp="1"/>
          </p:cNvSpPr>
          <p:nvPr>
            <p:ph sz="quarter" idx="4"/>
          </p:nvPr>
        </p:nvSpPr>
        <p:spPr/>
        <p:txBody>
          <a:bodyPr>
            <a:normAutofit/>
          </a:bodyPr>
          <a:lstStyle/>
          <a:p>
            <a:r>
              <a:rPr lang="en-GB" sz="1300" dirty="0"/>
              <a:t>Project Scope: Contact Management / Sales with no quote (ERP) but with stakeholder / Marketing / Ticketing / individual Dashboards-Reports / Project-Object Management / Office365 integration / Interface to </a:t>
            </a:r>
            <a:r>
              <a:rPr lang="en-GB" sz="1300" dirty="0" err="1"/>
              <a:t>ProAlpha</a:t>
            </a:r>
            <a:r>
              <a:rPr lang="en-GB" sz="1300" dirty="0"/>
              <a:t> (ERP) / </a:t>
            </a:r>
            <a:r>
              <a:rPr lang="en-GB" sz="1300" b="1" dirty="0"/>
              <a:t>Integration to </a:t>
            </a:r>
            <a:r>
              <a:rPr lang="en-GB" sz="1300" b="1" dirty="0" err="1"/>
              <a:t>Olmero</a:t>
            </a:r>
            <a:r>
              <a:rPr lang="en-GB" sz="1300" dirty="0"/>
              <a:t>, </a:t>
            </a:r>
            <a:r>
              <a:rPr lang="en-GB" sz="1300" dirty="0" err="1"/>
              <a:t>Infomanager</a:t>
            </a:r>
            <a:r>
              <a:rPr lang="en-GB" sz="1300" dirty="0"/>
              <a:t> &amp; SIMAP (CH local data submission platform)</a:t>
            </a:r>
          </a:p>
          <a:p>
            <a:r>
              <a:rPr lang="en-GB" sz="1300" dirty="0"/>
              <a:t>Limitation: Indirect Communication through an external Project Manager</a:t>
            </a:r>
          </a:p>
          <a:p>
            <a:r>
              <a:rPr lang="en-GB" sz="1300" dirty="0"/>
              <a:t>Initial potential: </a:t>
            </a:r>
            <a:r>
              <a:rPr lang="en-GB" sz="1300" b="1" dirty="0"/>
              <a:t>136x User </a:t>
            </a:r>
            <a:r>
              <a:rPr lang="en-GB" sz="1300" dirty="0"/>
              <a:t>(89x Sales, Marketing &amp; Service User / 47x light User – “Assistant”) incl. Synchronizer, 1x Expander Services / 1x Integration Services / 1x </a:t>
            </a:r>
            <a:r>
              <a:rPr lang="en-GB" sz="1300" dirty="0" err="1"/>
              <a:t>Olmero</a:t>
            </a:r>
            <a:r>
              <a:rPr lang="en-GB" sz="1300" dirty="0"/>
              <a:t> Integration (CH) / 1x Forms</a:t>
            </a:r>
          </a:p>
          <a:p>
            <a:r>
              <a:rPr lang="en-GB" sz="1300" dirty="0"/>
              <a:t>Growth potential: CEP  &amp; Power BI</a:t>
            </a:r>
          </a:p>
          <a:p>
            <a:r>
              <a:rPr lang="en-GB" sz="1300" b="1" dirty="0"/>
              <a:t>Competitors: Microsoft &amp; </a:t>
            </a:r>
            <a:r>
              <a:rPr lang="en-GB" sz="1300" b="1" dirty="0" err="1"/>
              <a:t>Adito</a:t>
            </a:r>
            <a:endParaRPr lang="en-GB" sz="1300" b="1" dirty="0"/>
          </a:p>
          <a:p>
            <a:r>
              <a:rPr lang="en-GB" sz="1300" dirty="0"/>
              <a:t>Timeline: RFI May 2021 / Planned Go-Live January 22</a:t>
            </a:r>
          </a:p>
          <a:p>
            <a:endParaRPr lang="en-GB" sz="1300" dirty="0"/>
          </a:p>
          <a:p>
            <a:endParaRPr lang="en-GB" sz="1300" dirty="0"/>
          </a:p>
          <a:p>
            <a:endParaRPr lang="en-NO" sz="1300" dirty="0"/>
          </a:p>
        </p:txBody>
      </p:sp>
      <p:sp>
        <p:nvSpPr>
          <p:cNvPr id="5" name="Title 4">
            <a:extLst>
              <a:ext uri="{FF2B5EF4-FFF2-40B4-BE49-F238E27FC236}">
                <a16:creationId xmlns:a16="http://schemas.microsoft.com/office/drawing/2014/main" id="{FD9B586D-465D-A94D-92AA-16310BC121B0}"/>
              </a:ext>
            </a:extLst>
          </p:cNvPr>
          <p:cNvSpPr>
            <a:spLocks noGrp="1"/>
          </p:cNvSpPr>
          <p:nvPr>
            <p:ph type="title"/>
          </p:nvPr>
        </p:nvSpPr>
        <p:spPr/>
        <p:txBody>
          <a:bodyPr/>
          <a:lstStyle/>
          <a:p>
            <a:r>
              <a:rPr lang="en-US">
                <a:latin typeface="Arial"/>
                <a:cs typeface="Arial"/>
              </a:rPr>
              <a:t>Ernst Schweizer AG</a:t>
            </a:r>
            <a:endParaRPr lang="en-NO"/>
          </a:p>
        </p:txBody>
      </p:sp>
    </p:spTree>
    <p:extLst>
      <p:ext uri="{BB962C8B-B14F-4D97-AF65-F5344CB8AC3E}">
        <p14:creationId xmlns:p14="http://schemas.microsoft.com/office/powerpoint/2010/main" val="8675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A0E2-EC73-984E-BC50-027ECDBDC8B8}"/>
              </a:ext>
            </a:extLst>
          </p:cNvPr>
          <p:cNvSpPr>
            <a:spLocks noGrp="1"/>
          </p:cNvSpPr>
          <p:nvPr>
            <p:ph type="body" idx="1"/>
          </p:nvPr>
        </p:nvSpPr>
        <p:spPr/>
        <p:txBody>
          <a:bodyPr/>
          <a:lstStyle/>
          <a:p>
            <a:r>
              <a:rPr lang="en-NO"/>
              <a:t>Comments</a:t>
            </a:r>
          </a:p>
        </p:txBody>
      </p:sp>
      <p:sp>
        <p:nvSpPr>
          <p:cNvPr id="3" name="Content Placeholder 2">
            <a:extLst>
              <a:ext uri="{FF2B5EF4-FFF2-40B4-BE49-F238E27FC236}">
                <a16:creationId xmlns:a16="http://schemas.microsoft.com/office/drawing/2014/main" id="{9E7A8B61-4FBB-0949-8D91-E154D718B9BD}"/>
              </a:ext>
            </a:extLst>
          </p:cNvPr>
          <p:cNvSpPr>
            <a:spLocks noGrp="1"/>
          </p:cNvSpPr>
          <p:nvPr>
            <p:ph sz="half" idx="2"/>
          </p:nvPr>
        </p:nvSpPr>
        <p:spPr/>
        <p:txBody>
          <a:bodyPr>
            <a:normAutofit lnSpcReduction="10000"/>
          </a:bodyPr>
          <a:lstStyle/>
          <a:p>
            <a:r>
              <a:rPr lang="en-NO"/>
              <a:t>This configuration was a result of the sales process with the customer. </a:t>
            </a:r>
          </a:p>
          <a:p>
            <a:r>
              <a:rPr lang="en-NO"/>
              <a:t>47 of the users considered to be light users, resulting in higher discount (70%) for Standard and Synchronizer for these users.</a:t>
            </a:r>
          </a:p>
          <a:p>
            <a:r>
              <a:rPr lang="en-NO"/>
              <a:t>The remaining software discount (89 users) received 12% discount. Avg discount of 27%.</a:t>
            </a:r>
          </a:p>
          <a:p>
            <a:r>
              <a:rPr lang="en-NO"/>
              <a:t>The implementation services scope ended up at 36 days, equal to CHF 66.000. </a:t>
            </a:r>
          </a:p>
        </p:txBody>
      </p:sp>
      <p:sp>
        <p:nvSpPr>
          <p:cNvPr id="4" name="Text Placeholder 3">
            <a:extLst>
              <a:ext uri="{FF2B5EF4-FFF2-40B4-BE49-F238E27FC236}">
                <a16:creationId xmlns:a16="http://schemas.microsoft.com/office/drawing/2014/main" id="{9C1D65E3-5CB9-BA45-9DF9-BA7C5EED3E6B}"/>
              </a:ext>
            </a:extLst>
          </p:cNvPr>
          <p:cNvSpPr>
            <a:spLocks noGrp="1"/>
          </p:cNvSpPr>
          <p:nvPr>
            <p:ph type="body" sz="quarter" idx="3"/>
          </p:nvPr>
        </p:nvSpPr>
        <p:spPr/>
        <p:txBody>
          <a:bodyPr/>
          <a:lstStyle/>
          <a:p>
            <a:r>
              <a:rPr lang="en-NO"/>
              <a:t>Configuration / Price*</a:t>
            </a:r>
          </a:p>
        </p:txBody>
      </p:sp>
      <p:graphicFrame>
        <p:nvGraphicFramePr>
          <p:cNvPr id="8" name="Table 8">
            <a:extLst>
              <a:ext uri="{FF2B5EF4-FFF2-40B4-BE49-F238E27FC236}">
                <a16:creationId xmlns:a16="http://schemas.microsoft.com/office/drawing/2014/main" id="{0C711C9F-C594-5742-837E-A6788F299204}"/>
              </a:ext>
            </a:extLst>
          </p:cNvPr>
          <p:cNvGraphicFramePr>
            <a:graphicFrameLocks noGrp="1"/>
          </p:cNvGraphicFramePr>
          <p:nvPr>
            <p:ph sz="quarter" idx="4"/>
          </p:nvPr>
        </p:nvGraphicFramePr>
        <p:xfrm>
          <a:off x="6172200" y="2505075"/>
          <a:ext cx="5183185" cy="3362960"/>
        </p:xfrm>
        <a:graphic>
          <a:graphicData uri="http://schemas.openxmlformats.org/drawingml/2006/table">
            <a:tbl>
              <a:tblPr firstRow="1" bandRow="1">
                <a:tableStyleId>{5C22544A-7EE6-4342-B048-85BDC9FD1C3A}</a:tableStyleId>
              </a:tblPr>
              <a:tblGrid>
                <a:gridCol w="1783628">
                  <a:extLst>
                    <a:ext uri="{9D8B030D-6E8A-4147-A177-3AD203B41FA5}">
                      <a16:colId xmlns:a16="http://schemas.microsoft.com/office/drawing/2014/main" val="4165885100"/>
                    </a:ext>
                  </a:extLst>
                </a:gridCol>
                <a:gridCol w="561875">
                  <a:extLst>
                    <a:ext uri="{9D8B030D-6E8A-4147-A177-3AD203B41FA5}">
                      <a16:colId xmlns:a16="http://schemas.microsoft.com/office/drawing/2014/main" val="3182389846"/>
                    </a:ext>
                  </a:extLst>
                </a:gridCol>
                <a:gridCol w="757878">
                  <a:extLst>
                    <a:ext uri="{9D8B030D-6E8A-4147-A177-3AD203B41FA5}">
                      <a16:colId xmlns:a16="http://schemas.microsoft.com/office/drawing/2014/main" val="3783672027"/>
                    </a:ext>
                  </a:extLst>
                </a:gridCol>
                <a:gridCol w="1189085">
                  <a:extLst>
                    <a:ext uri="{9D8B030D-6E8A-4147-A177-3AD203B41FA5}">
                      <a16:colId xmlns:a16="http://schemas.microsoft.com/office/drawing/2014/main" val="23912029"/>
                    </a:ext>
                  </a:extLst>
                </a:gridCol>
                <a:gridCol w="890719">
                  <a:extLst>
                    <a:ext uri="{9D8B030D-6E8A-4147-A177-3AD203B41FA5}">
                      <a16:colId xmlns:a16="http://schemas.microsoft.com/office/drawing/2014/main" val="3558473017"/>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1895727459"/>
                  </a:ext>
                </a:extLst>
              </a:tr>
              <a:tr h="370840">
                <a:tc>
                  <a:txBody>
                    <a:bodyPr/>
                    <a:lstStyle/>
                    <a:p>
                      <a:r>
                        <a:rPr lang="en-NO" sz="1000" b="0"/>
                        <a:t>Standard (light users)</a:t>
                      </a:r>
                    </a:p>
                  </a:txBody>
                  <a:tcPr anchor="ctr"/>
                </a:tc>
                <a:tc>
                  <a:txBody>
                    <a:bodyPr/>
                    <a:lstStyle/>
                    <a:p>
                      <a:pPr algn="ctr"/>
                      <a:r>
                        <a:rPr lang="en-NO" sz="1000" b="0"/>
                        <a:t>47</a:t>
                      </a:r>
                    </a:p>
                  </a:txBody>
                  <a:tcPr anchor="ctr"/>
                </a:tc>
                <a:tc>
                  <a:txBody>
                    <a:bodyPr/>
                    <a:lstStyle/>
                    <a:p>
                      <a:pPr algn="ctr"/>
                      <a:r>
                        <a:rPr lang="en-NO" sz="1000" b="0"/>
                        <a:t>CHF</a:t>
                      </a:r>
                    </a:p>
                  </a:txBody>
                  <a:tcPr anchor="ctr"/>
                </a:tc>
                <a:tc>
                  <a:txBody>
                    <a:bodyPr/>
                    <a:lstStyle/>
                    <a:p>
                      <a:pPr algn="r"/>
                      <a:r>
                        <a:rPr lang="en-NO" sz="1000" b="0"/>
                        <a:t>51,00</a:t>
                      </a:r>
                    </a:p>
                  </a:txBody>
                  <a:tcPr anchor="ctr"/>
                </a:tc>
                <a:tc>
                  <a:txBody>
                    <a:bodyPr/>
                    <a:lstStyle/>
                    <a:p>
                      <a:pPr algn="r"/>
                      <a:r>
                        <a:rPr lang="en-NO" sz="1000" b="0"/>
                        <a:t>2.397,00</a:t>
                      </a:r>
                    </a:p>
                  </a:txBody>
                  <a:tcPr anchor="ctr"/>
                </a:tc>
                <a:extLst>
                  <a:ext uri="{0D108BD9-81ED-4DB2-BD59-A6C34878D82A}">
                    <a16:rowId xmlns:a16="http://schemas.microsoft.com/office/drawing/2014/main" val="3083490370"/>
                  </a:ext>
                </a:extLst>
              </a:tr>
              <a:tr h="370840">
                <a:tc>
                  <a:txBody>
                    <a:bodyPr/>
                    <a:lstStyle/>
                    <a:p>
                      <a:r>
                        <a:rPr lang="en-NO" sz="1000" b="0"/>
                        <a:t>Complete</a:t>
                      </a:r>
                    </a:p>
                  </a:txBody>
                  <a:tcPr anchor="ctr"/>
                </a:tc>
                <a:tc>
                  <a:txBody>
                    <a:bodyPr/>
                    <a:lstStyle/>
                    <a:p>
                      <a:pPr algn="ctr"/>
                      <a:r>
                        <a:rPr lang="en-NO" sz="1000" b="0"/>
                        <a:t>89</a:t>
                      </a:r>
                    </a:p>
                  </a:txBody>
                  <a:tcPr anchor="ctr"/>
                </a:tc>
                <a:tc>
                  <a:txBody>
                    <a:bodyPr/>
                    <a:lstStyle/>
                    <a:p>
                      <a:pPr algn="ctr"/>
                      <a:r>
                        <a:rPr lang="en-NO" sz="1000" b="0"/>
                        <a:t>CHF</a:t>
                      </a:r>
                    </a:p>
                  </a:txBody>
                  <a:tcPr anchor="ctr"/>
                </a:tc>
                <a:tc>
                  <a:txBody>
                    <a:bodyPr/>
                    <a:lstStyle/>
                    <a:p>
                      <a:pPr algn="r"/>
                      <a:r>
                        <a:rPr lang="en-NO" sz="1000" b="0"/>
                        <a:t>71,90</a:t>
                      </a:r>
                    </a:p>
                  </a:txBody>
                  <a:tcPr anchor="ctr"/>
                </a:tc>
                <a:tc>
                  <a:txBody>
                    <a:bodyPr/>
                    <a:lstStyle/>
                    <a:p>
                      <a:pPr algn="r"/>
                      <a:r>
                        <a:rPr lang="en-NO" sz="1000" b="0"/>
                        <a:t>6.399,10</a:t>
                      </a:r>
                    </a:p>
                  </a:txBody>
                  <a:tcPr anchor="ctr"/>
                </a:tc>
                <a:extLst>
                  <a:ext uri="{0D108BD9-81ED-4DB2-BD59-A6C34878D82A}">
                    <a16:rowId xmlns:a16="http://schemas.microsoft.com/office/drawing/2014/main" val="3067755452"/>
                  </a:ext>
                </a:extLst>
              </a:tr>
              <a:tr h="370840">
                <a:tc>
                  <a:txBody>
                    <a:bodyPr/>
                    <a:lstStyle/>
                    <a:p>
                      <a:r>
                        <a:rPr lang="en-NO" sz="1000" b="0"/>
                        <a:t>Synchronizer</a:t>
                      </a:r>
                    </a:p>
                  </a:txBody>
                  <a:tcPr anchor="ctr"/>
                </a:tc>
                <a:tc>
                  <a:txBody>
                    <a:bodyPr/>
                    <a:lstStyle/>
                    <a:p>
                      <a:pPr algn="ctr"/>
                      <a:r>
                        <a:rPr lang="en-NO" sz="1000" b="0"/>
                        <a:t>136</a:t>
                      </a:r>
                    </a:p>
                  </a:txBody>
                  <a:tcPr anchor="ctr"/>
                </a:tc>
                <a:tc>
                  <a:txBody>
                    <a:bodyPr/>
                    <a:lstStyle/>
                    <a:p>
                      <a:pPr algn="ctr"/>
                      <a:r>
                        <a:rPr lang="en-NO" sz="1000" b="0"/>
                        <a:t>CHF</a:t>
                      </a:r>
                    </a:p>
                  </a:txBody>
                  <a:tcPr anchor="ctr"/>
                </a:tc>
                <a:tc>
                  <a:txBody>
                    <a:bodyPr/>
                    <a:lstStyle/>
                    <a:p>
                      <a:pPr algn="r"/>
                      <a:r>
                        <a:rPr lang="en-NO" sz="1000" b="0"/>
                        <a:t>4,20</a:t>
                      </a:r>
                    </a:p>
                  </a:txBody>
                  <a:tcPr anchor="ctr"/>
                </a:tc>
                <a:tc>
                  <a:txBody>
                    <a:bodyPr/>
                    <a:lstStyle/>
                    <a:p>
                      <a:pPr algn="r"/>
                      <a:r>
                        <a:rPr lang="en-NO" sz="1000" b="0"/>
                        <a:t>571,20</a:t>
                      </a:r>
                    </a:p>
                  </a:txBody>
                  <a:tcPr anchor="ctr"/>
                </a:tc>
                <a:extLst>
                  <a:ext uri="{0D108BD9-81ED-4DB2-BD59-A6C34878D82A}">
                    <a16:rowId xmlns:a16="http://schemas.microsoft.com/office/drawing/2014/main" val="2319987985"/>
                  </a:ext>
                </a:extLst>
              </a:tr>
              <a:tr h="370840">
                <a:tc>
                  <a:txBody>
                    <a:bodyPr/>
                    <a:lstStyle/>
                    <a:p>
                      <a:r>
                        <a:rPr lang="en-NO" sz="1000" b="0"/>
                        <a:t>Expander Services</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71,90</a:t>
                      </a:r>
                    </a:p>
                  </a:txBody>
                  <a:tcPr anchor="ctr"/>
                </a:tc>
                <a:tc>
                  <a:txBody>
                    <a:bodyPr/>
                    <a:lstStyle/>
                    <a:p>
                      <a:pPr algn="r"/>
                      <a:r>
                        <a:rPr lang="en-NO" sz="1000" b="0"/>
                        <a:t>71,90</a:t>
                      </a:r>
                    </a:p>
                  </a:txBody>
                  <a:tcPr anchor="ctr"/>
                </a:tc>
                <a:extLst>
                  <a:ext uri="{0D108BD9-81ED-4DB2-BD59-A6C34878D82A}">
                    <a16:rowId xmlns:a16="http://schemas.microsoft.com/office/drawing/2014/main" val="3203931521"/>
                  </a:ext>
                </a:extLst>
              </a:tr>
              <a:tr h="370840">
                <a:tc>
                  <a:txBody>
                    <a:bodyPr/>
                    <a:lstStyle/>
                    <a:p>
                      <a:r>
                        <a:rPr lang="en-NO" sz="1000" b="0"/>
                        <a:t>Integration Services</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71,90</a:t>
                      </a:r>
                    </a:p>
                  </a:txBody>
                  <a:tcPr anchor="ctr"/>
                </a:tc>
                <a:tc>
                  <a:txBody>
                    <a:bodyPr/>
                    <a:lstStyle/>
                    <a:p>
                      <a:pPr algn="r"/>
                      <a:r>
                        <a:rPr lang="en-NO" sz="1000" b="0"/>
                        <a:t>71,90</a:t>
                      </a:r>
                    </a:p>
                  </a:txBody>
                  <a:tcPr anchor="ctr"/>
                </a:tc>
                <a:extLst>
                  <a:ext uri="{0D108BD9-81ED-4DB2-BD59-A6C34878D82A}">
                    <a16:rowId xmlns:a16="http://schemas.microsoft.com/office/drawing/2014/main" val="4284564083"/>
                  </a:ext>
                </a:extLst>
              </a:tr>
              <a:tr h="370840">
                <a:tc>
                  <a:txBody>
                    <a:bodyPr/>
                    <a:lstStyle/>
                    <a:p>
                      <a:r>
                        <a:rPr lang="en-NO" sz="1000" b="0"/>
                        <a:t>Forms (51-150 users)</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426,00</a:t>
                      </a:r>
                    </a:p>
                  </a:txBody>
                  <a:tcPr anchor="ctr"/>
                </a:tc>
                <a:tc>
                  <a:txBody>
                    <a:bodyPr/>
                    <a:lstStyle/>
                    <a:p>
                      <a:pPr algn="r"/>
                      <a:r>
                        <a:rPr lang="en-NO" sz="1000" b="0"/>
                        <a:t>426,00</a:t>
                      </a:r>
                    </a:p>
                  </a:txBody>
                  <a:tcPr anchor="ctr"/>
                </a:tc>
                <a:extLst>
                  <a:ext uri="{0D108BD9-81ED-4DB2-BD59-A6C34878D82A}">
                    <a16:rowId xmlns:a16="http://schemas.microsoft.com/office/drawing/2014/main" val="103420760"/>
                  </a:ext>
                </a:extLst>
              </a:tr>
              <a:tr h="370840">
                <a:tc>
                  <a:txBody>
                    <a:bodyPr/>
                    <a:lstStyle/>
                    <a:p>
                      <a:r>
                        <a:rPr lang="en-NO" sz="1000" b="0" i="1" dirty="0"/>
                        <a:t>Olmero Integration – DataBridge Construction</a:t>
                      </a:r>
                    </a:p>
                  </a:txBody>
                  <a:tcPr anchor="ctr"/>
                </a:tc>
                <a:tc>
                  <a:txBody>
                    <a:bodyPr/>
                    <a:lstStyle/>
                    <a:p>
                      <a:pPr algn="ctr"/>
                      <a:r>
                        <a:rPr lang="en-NO" sz="1000" b="0" i="1" dirty="0"/>
                        <a:t>1</a:t>
                      </a:r>
                    </a:p>
                  </a:txBody>
                  <a:tcPr anchor="ctr"/>
                </a:tc>
                <a:tc>
                  <a:txBody>
                    <a:bodyPr/>
                    <a:lstStyle/>
                    <a:p>
                      <a:pPr algn="ctr"/>
                      <a:r>
                        <a:rPr lang="en-NO" sz="1000" b="0" i="1" dirty="0"/>
                        <a:t>CHF</a:t>
                      </a:r>
                    </a:p>
                  </a:txBody>
                  <a:tcPr anchor="ctr"/>
                </a:tc>
                <a:tc>
                  <a:txBody>
                    <a:bodyPr/>
                    <a:lstStyle/>
                    <a:p>
                      <a:pPr algn="r"/>
                      <a:r>
                        <a:rPr lang="en-NO" sz="1000" b="0" i="1" dirty="0"/>
                        <a:t>51,00</a:t>
                      </a:r>
                    </a:p>
                  </a:txBody>
                  <a:tcPr anchor="ctr"/>
                </a:tc>
                <a:tc>
                  <a:txBody>
                    <a:bodyPr/>
                    <a:lstStyle/>
                    <a:p>
                      <a:pPr algn="r"/>
                      <a:r>
                        <a:rPr lang="en-NO" sz="1000" b="0" i="1" dirty="0"/>
                        <a:t>51,00</a:t>
                      </a:r>
                    </a:p>
                  </a:txBody>
                  <a:tcPr anchor="ctr"/>
                </a:tc>
                <a:extLst>
                  <a:ext uri="{0D108BD9-81ED-4DB2-BD59-A6C34878D82A}">
                    <a16:rowId xmlns:a16="http://schemas.microsoft.com/office/drawing/2014/main" val="1246234430"/>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lang="en-NO" sz="1000" b="0"/>
                        <a:t>CHF</a:t>
                      </a:r>
                    </a:p>
                  </a:txBody>
                  <a:tcPr anchor="ctr"/>
                </a:tc>
                <a:tc>
                  <a:txBody>
                    <a:bodyPr/>
                    <a:lstStyle/>
                    <a:p>
                      <a:pPr algn="r"/>
                      <a:endParaRPr lang="en-NO" sz="1000" b="0"/>
                    </a:p>
                  </a:txBody>
                  <a:tcPr anchor="ctr"/>
                </a:tc>
                <a:tc>
                  <a:txBody>
                    <a:bodyPr/>
                    <a:lstStyle/>
                    <a:p>
                      <a:pPr algn="r"/>
                      <a:r>
                        <a:rPr lang="en-NO" sz="1000" b="0" dirty="0"/>
                        <a:t>9.988,10</a:t>
                      </a:r>
                    </a:p>
                  </a:txBody>
                  <a:tcPr anchor="ctr"/>
                </a:tc>
                <a:extLst>
                  <a:ext uri="{0D108BD9-81ED-4DB2-BD59-A6C34878D82A}">
                    <a16:rowId xmlns:a16="http://schemas.microsoft.com/office/drawing/2014/main" val="4269170294"/>
                  </a:ext>
                </a:extLst>
              </a:tr>
            </a:tbl>
          </a:graphicData>
        </a:graphic>
      </p:graphicFrame>
      <p:sp>
        <p:nvSpPr>
          <p:cNvPr id="6" name="Title 5">
            <a:extLst>
              <a:ext uri="{FF2B5EF4-FFF2-40B4-BE49-F238E27FC236}">
                <a16:creationId xmlns:a16="http://schemas.microsoft.com/office/drawing/2014/main" id="{335D8C4B-1457-8B4F-8ED8-6C30386F886E}"/>
              </a:ext>
            </a:extLst>
          </p:cNvPr>
          <p:cNvSpPr>
            <a:spLocks noGrp="1"/>
          </p:cNvSpPr>
          <p:nvPr>
            <p:ph type="title"/>
          </p:nvPr>
        </p:nvSpPr>
        <p:spPr/>
        <p:txBody>
          <a:bodyPr/>
          <a:lstStyle/>
          <a:p>
            <a:r>
              <a:rPr lang="en-NO"/>
              <a:t>What we ended up selling – SO 9</a:t>
            </a:r>
          </a:p>
        </p:txBody>
      </p:sp>
      <p:sp>
        <p:nvSpPr>
          <p:cNvPr id="7" name="TextBox 6">
            <a:extLst>
              <a:ext uri="{FF2B5EF4-FFF2-40B4-BE49-F238E27FC236}">
                <a16:creationId xmlns:a16="http://schemas.microsoft.com/office/drawing/2014/main" id="{9501F34C-EF05-5542-AED5-DD7CD16F6AB9}"/>
              </a:ext>
            </a:extLst>
          </p:cNvPr>
          <p:cNvSpPr txBox="1"/>
          <p:nvPr/>
        </p:nvSpPr>
        <p:spPr>
          <a:xfrm>
            <a:off x="838200" y="6227179"/>
            <a:ext cx="9174480" cy="369332"/>
          </a:xfrm>
          <a:prstGeom prst="rect">
            <a:avLst/>
          </a:prstGeom>
          <a:noFill/>
        </p:spPr>
        <p:txBody>
          <a:bodyPr wrap="square" rtlCol="0">
            <a:spAutoFit/>
          </a:bodyPr>
          <a:lstStyle/>
          <a:p>
            <a:r>
              <a:rPr lang="en-NO">
                <a:solidFill>
                  <a:schemeClr val="accent1"/>
                </a:solidFill>
              </a:rPr>
              <a:t>*</a:t>
            </a:r>
            <a:r>
              <a:rPr lang="en-NO" sz="1200"/>
              <a:t>At list price – actual CV/month for this deal ended at CHF 7.284,78</a:t>
            </a:r>
          </a:p>
        </p:txBody>
      </p:sp>
    </p:spTree>
    <p:extLst>
      <p:ext uri="{BB962C8B-B14F-4D97-AF65-F5344CB8AC3E}">
        <p14:creationId xmlns:p14="http://schemas.microsoft.com/office/powerpoint/2010/main" val="408419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79778A6-4752-4C4E-A8A0-2C1C871EC0AF}"/>
              </a:ext>
            </a:extLst>
          </p:cNvPr>
          <p:cNvSpPr>
            <a:spLocks noGrp="1"/>
          </p:cNvSpPr>
          <p:nvPr>
            <p:ph type="body" idx="1"/>
          </p:nvPr>
        </p:nvSpPr>
        <p:spPr/>
        <p:txBody>
          <a:bodyPr/>
          <a:lstStyle/>
          <a:p>
            <a:r>
              <a:rPr lang="en-NO"/>
              <a:t>Essentials configuration/price</a:t>
            </a:r>
          </a:p>
        </p:txBody>
      </p:sp>
      <p:sp>
        <p:nvSpPr>
          <p:cNvPr id="13" name="Text Placeholder 12">
            <a:extLst>
              <a:ext uri="{FF2B5EF4-FFF2-40B4-BE49-F238E27FC236}">
                <a16:creationId xmlns:a16="http://schemas.microsoft.com/office/drawing/2014/main" id="{AE061A38-3EDB-2D4B-BA2A-1430FB409C79}"/>
              </a:ext>
            </a:extLst>
          </p:cNvPr>
          <p:cNvSpPr>
            <a:spLocks noGrp="1"/>
          </p:cNvSpPr>
          <p:nvPr>
            <p:ph type="body" sz="quarter" idx="3"/>
          </p:nvPr>
        </p:nvSpPr>
        <p:spPr/>
        <p:txBody>
          <a:bodyPr/>
          <a:lstStyle/>
          <a:p>
            <a:r>
              <a:rPr lang="en-NO"/>
              <a:t>Premium configuration/price</a:t>
            </a:r>
          </a:p>
        </p:txBody>
      </p:sp>
      <p:sp>
        <p:nvSpPr>
          <p:cNvPr id="2" name="Title 1">
            <a:extLst>
              <a:ext uri="{FF2B5EF4-FFF2-40B4-BE49-F238E27FC236}">
                <a16:creationId xmlns:a16="http://schemas.microsoft.com/office/drawing/2014/main" id="{FDE3E063-64CF-AD40-B0ED-05802DCA47CC}"/>
              </a:ext>
            </a:extLst>
          </p:cNvPr>
          <p:cNvSpPr>
            <a:spLocks noGrp="1"/>
          </p:cNvSpPr>
          <p:nvPr>
            <p:ph type="title"/>
          </p:nvPr>
        </p:nvSpPr>
        <p:spPr/>
        <p:txBody>
          <a:bodyPr/>
          <a:lstStyle/>
          <a:p>
            <a:r>
              <a:rPr lang="en-NO"/>
              <a:t>SuperOffice 10 scenario</a:t>
            </a:r>
          </a:p>
        </p:txBody>
      </p:sp>
      <p:sp>
        <p:nvSpPr>
          <p:cNvPr id="8" name="Rectangular Callout 7">
            <a:extLst>
              <a:ext uri="{FF2B5EF4-FFF2-40B4-BE49-F238E27FC236}">
                <a16:creationId xmlns:a16="http://schemas.microsoft.com/office/drawing/2014/main" id="{14966BA2-086F-124B-9AA0-7A278FBD791B}"/>
              </a:ext>
            </a:extLst>
          </p:cNvPr>
          <p:cNvSpPr/>
          <p:nvPr/>
        </p:nvSpPr>
        <p:spPr>
          <a:xfrm>
            <a:off x="4503761" y="3234519"/>
            <a:ext cx="4107976" cy="2129051"/>
          </a:xfrm>
          <a:prstGeom prst="wedgeRectCallout">
            <a:avLst>
              <a:gd name="adj1" fmla="val -21165"/>
              <a:gd name="adj2" fmla="val -676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2400" dirty="0"/>
              <a:t>Run the same exercise as with case 1..</a:t>
            </a:r>
          </a:p>
        </p:txBody>
      </p:sp>
    </p:spTree>
    <p:extLst>
      <p:ext uri="{BB962C8B-B14F-4D97-AF65-F5344CB8AC3E}">
        <p14:creationId xmlns:p14="http://schemas.microsoft.com/office/powerpoint/2010/main" val="3072395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0E44E6-C9C7-2F43-9292-D68B7C5AA6E0}"/>
              </a:ext>
            </a:extLst>
          </p:cNvPr>
          <p:cNvSpPr>
            <a:spLocks noGrp="1"/>
          </p:cNvSpPr>
          <p:nvPr>
            <p:ph type="body" idx="1"/>
          </p:nvPr>
        </p:nvSpPr>
        <p:spPr/>
        <p:txBody>
          <a:bodyPr/>
          <a:lstStyle/>
          <a:p>
            <a:r>
              <a:rPr lang="en-NO"/>
              <a:t>Essentials</a:t>
            </a:r>
          </a:p>
        </p:txBody>
      </p:sp>
      <p:graphicFrame>
        <p:nvGraphicFramePr>
          <p:cNvPr id="7" name="Table 7">
            <a:extLst>
              <a:ext uri="{FF2B5EF4-FFF2-40B4-BE49-F238E27FC236}">
                <a16:creationId xmlns:a16="http://schemas.microsoft.com/office/drawing/2014/main" id="{13BE25A3-8BC8-C34E-B2E5-AAD82C1D9CD5}"/>
              </a:ext>
            </a:extLst>
          </p:cNvPr>
          <p:cNvGraphicFramePr>
            <a:graphicFrameLocks noGrp="1"/>
          </p:cNvGraphicFramePr>
          <p:nvPr>
            <p:ph sz="half" idx="2"/>
          </p:nvPr>
        </p:nvGraphicFramePr>
        <p:xfrm>
          <a:off x="839788" y="2505075"/>
          <a:ext cx="5157785" cy="3388360"/>
        </p:xfrm>
        <a:graphic>
          <a:graphicData uri="http://schemas.openxmlformats.org/drawingml/2006/table">
            <a:tbl>
              <a:tblPr firstRow="1" bandRow="1">
                <a:tableStyleId>{5C22544A-7EE6-4342-B048-85BDC9FD1C3A}</a:tableStyleId>
              </a:tblPr>
              <a:tblGrid>
                <a:gridCol w="1642155">
                  <a:extLst>
                    <a:ext uri="{9D8B030D-6E8A-4147-A177-3AD203B41FA5}">
                      <a16:colId xmlns:a16="http://schemas.microsoft.com/office/drawing/2014/main" val="466193379"/>
                    </a:ext>
                  </a:extLst>
                </a:gridCol>
                <a:gridCol w="666206">
                  <a:extLst>
                    <a:ext uri="{9D8B030D-6E8A-4147-A177-3AD203B41FA5}">
                      <a16:colId xmlns:a16="http://schemas.microsoft.com/office/drawing/2014/main" val="3221121155"/>
                    </a:ext>
                  </a:extLst>
                </a:gridCol>
                <a:gridCol w="809897">
                  <a:extLst>
                    <a:ext uri="{9D8B030D-6E8A-4147-A177-3AD203B41FA5}">
                      <a16:colId xmlns:a16="http://schemas.microsoft.com/office/drawing/2014/main" val="3474358481"/>
                    </a:ext>
                  </a:extLst>
                </a:gridCol>
                <a:gridCol w="1188720">
                  <a:extLst>
                    <a:ext uri="{9D8B030D-6E8A-4147-A177-3AD203B41FA5}">
                      <a16:colId xmlns:a16="http://schemas.microsoft.com/office/drawing/2014/main" val="1210638416"/>
                    </a:ext>
                  </a:extLst>
                </a:gridCol>
                <a:gridCol w="850807">
                  <a:extLst>
                    <a:ext uri="{9D8B030D-6E8A-4147-A177-3AD203B41FA5}">
                      <a16:colId xmlns:a16="http://schemas.microsoft.com/office/drawing/2014/main" val="568187802"/>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28008182"/>
                  </a:ext>
                </a:extLst>
              </a:tr>
              <a:tr h="370840">
                <a:tc>
                  <a:txBody>
                    <a:bodyPr/>
                    <a:lstStyle/>
                    <a:p>
                      <a:r>
                        <a:rPr lang="en-NO" sz="1000" b="0" dirty="0"/>
                        <a:t>Sales E</a:t>
                      </a:r>
                    </a:p>
                  </a:txBody>
                  <a:tcPr anchor="ctr"/>
                </a:tc>
                <a:tc>
                  <a:txBody>
                    <a:bodyPr/>
                    <a:lstStyle/>
                    <a:p>
                      <a:pPr algn="ctr"/>
                      <a:r>
                        <a:rPr lang="en-NO" sz="1000" b="0"/>
                        <a:t>47</a:t>
                      </a:r>
                    </a:p>
                  </a:txBody>
                  <a:tcPr anchor="ctr"/>
                </a:tc>
                <a:tc>
                  <a:txBody>
                    <a:bodyPr/>
                    <a:lstStyle/>
                    <a:p>
                      <a:pPr algn="ctr"/>
                      <a:r>
                        <a:rPr lang="en-NO" sz="1000" b="0"/>
                        <a:t>CHF</a:t>
                      </a:r>
                    </a:p>
                  </a:txBody>
                  <a:tcPr anchor="ctr"/>
                </a:tc>
                <a:tc>
                  <a:txBody>
                    <a:bodyPr/>
                    <a:lstStyle/>
                    <a:p>
                      <a:pPr algn="r"/>
                      <a:r>
                        <a:rPr lang="en-NO" sz="1000" b="0"/>
                        <a:t>59,81</a:t>
                      </a:r>
                    </a:p>
                  </a:txBody>
                  <a:tcPr anchor="ctr"/>
                </a:tc>
                <a:tc>
                  <a:txBody>
                    <a:bodyPr/>
                    <a:lstStyle/>
                    <a:p>
                      <a:pPr algn="r"/>
                      <a:r>
                        <a:rPr lang="en-NO" sz="1000" b="0"/>
                        <a:t>2.811,07</a:t>
                      </a:r>
                    </a:p>
                  </a:txBody>
                  <a:tcPr anchor="ctr"/>
                </a:tc>
                <a:extLst>
                  <a:ext uri="{0D108BD9-81ED-4DB2-BD59-A6C34878D82A}">
                    <a16:rowId xmlns:a16="http://schemas.microsoft.com/office/drawing/2014/main" val="1957163087"/>
                  </a:ext>
                </a:extLst>
              </a:tr>
              <a:tr h="370840">
                <a:tc>
                  <a:txBody>
                    <a:bodyPr/>
                    <a:lstStyle/>
                    <a:p>
                      <a:r>
                        <a:rPr lang="en-NO" sz="1000" b="0"/>
                        <a:t>Multiplan Sales E + Service E + Marketing E</a:t>
                      </a:r>
                    </a:p>
                  </a:txBody>
                  <a:tcPr anchor="ctr"/>
                </a:tc>
                <a:tc>
                  <a:txBody>
                    <a:bodyPr/>
                    <a:lstStyle/>
                    <a:p>
                      <a:pPr algn="ctr"/>
                      <a:r>
                        <a:rPr lang="en-NO" sz="1000" b="0"/>
                        <a:t>89</a:t>
                      </a:r>
                    </a:p>
                  </a:txBody>
                  <a:tcPr anchor="ctr"/>
                </a:tc>
                <a:tc>
                  <a:txBody>
                    <a:bodyPr/>
                    <a:lstStyle/>
                    <a:p>
                      <a:pPr algn="ctr"/>
                      <a:r>
                        <a:rPr lang="en-NO" sz="1000" b="0"/>
                        <a:t>CHF</a:t>
                      </a:r>
                    </a:p>
                  </a:txBody>
                  <a:tcPr anchor="ctr"/>
                </a:tc>
                <a:tc>
                  <a:txBody>
                    <a:bodyPr/>
                    <a:lstStyle/>
                    <a:p>
                      <a:pPr algn="r"/>
                      <a:r>
                        <a:rPr lang="en-NO" sz="1000" b="0"/>
                        <a:t>104,07</a:t>
                      </a:r>
                    </a:p>
                  </a:txBody>
                  <a:tcPr anchor="ctr"/>
                </a:tc>
                <a:tc>
                  <a:txBody>
                    <a:bodyPr/>
                    <a:lstStyle/>
                    <a:p>
                      <a:pPr algn="r"/>
                      <a:r>
                        <a:rPr lang="en-NO" sz="1000" b="0"/>
                        <a:t>9.262,23</a:t>
                      </a:r>
                    </a:p>
                  </a:txBody>
                  <a:tcPr anchor="ctr"/>
                </a:tc>
                <a:extLst>
                  <a:ext uri="{0D108BD9-81ED-4DB2-BD59-A6C34878D82A}">
                    <a16:rowId xmlns:a16="http://schemas.microsoft.com/office/drawing/2014/main" val="2635265719"/>
                  </a:ext>
                </a:extLst>
              </a:tr>
              <a:tr h="370840">
                <a:tc>
                  <a:txBody>
                    <a:bodyPr/>
                    <a:lstStyle/>
                    <a:p>
                      <a:r>
                        <a:rPr lang="en-NO" sz="1000" b="0"/>
                        <a:t>Marketing Platform</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239,23</a:t>
                      </a:r>
                    </a:p>
                  </a:txBody>
                  <a:tcPr anchor="ctr"/>
                </a:tc>
                <a:tc>
                  <a:txBody>
                    <a:bodyPr/>
                    <a:lstStyle/>
                    <a:p>
                      <a:pPr algn="r"/>
                      <a:r>
                        <a:rPr lang="en-NO" sz="1000" b="0"/>
                        <a:t>239,23</a:t>
                      </a:r>
                    </a:p>
                  </a:txBody>
                  <a:tcPr anchor="ctr"/>
                </a:tc>
                <a:extLst>
                  <a:ext uri="{0D108BD9-81ED-4DB2-BD59-A6C34878D82A}">
                    <a16:rowId xmlns:a16="http://schemas.microsoft.com/office/drawing/2014/main" val="3081651551"/>
                  </a:ext>
                </a:extLst>
              </a:tr>
              <a:tr h="370840">
                <a:tc>
                  <a:txBody>
                    <a:bodyPr/>
                    <a:lstStyle/>
                    <a:p>
                      <a:r>
                        <a:rPr lang="en-NO" sz="1000" b="0"/>
                        <a:t>Synchronizer</a:t>
                      </a:r>
                    </a:p>
                  </a:txBody>
                  <a:tcPr anchor="ctr"/>
                </a:tc>
                <a:tc>
                  <a:txBody>
                    <a:bodyPr/>
                    <a:lstStyle/>
                    <a:p>
                      <a:pPr algn="ctr"/>
                      <a:r>
                        <a:rPr lang="en-NO" sz="1000" b="0"/>
                        <a:t>136</a:t>
                      </a:r>
                    </a:p>
                  </a:txBody>
                  <a:tcPr anchor="ctr"/>
                </a:tc>
                <a:tc>
                  <a:txBody>
                    <a:bodyPr/>
                    <a:lstStyle/>
                    <a:p>
                      <a:pPr algn="ctr"/>
                      <a:r>
                        <a:rPr lang="en-NO" sz="1000" b="0"/>
                        <a:t>CHF</a:t>
                      </a:r>
                    </a:p>
                  </a:txBody>
                  <a:tcPr anchor="ctr"/>
                </a:tc>
                <a:tc>
                  <a:txBody>
                    <a:bodyPr/>
                    <a:lstStyle/>
                    <a:p>
                      <a:pPr algn="r"/>
                      <a:r>
                        <a:rPr lang="en-NO" sz="1000" b="0"/>
                        <a:t>5,14</a:t>
                      </a:r>
                    </a:p>
                  </a:txBody>
                  <a:tcPr anchor="ctr"/>
                </a:tc>
                <a:tc>
                  <a:txBody>
                    <a:bodyPr/>
                    <a:lstStyle/>
                    <a:p>
                      <a:pPr algn="r"/>
                      <a:r>
                        <a:rPr lang="en-NO" sz="1000" b="0"/>
                        <a:t>699,04</a:t>
                      </a:r>
                    </a:p>
                  </a:txBody>
                  <a:tcPr anchor="ctr"/>
                </a:tc>
                <a:extLst>
                  <a:ext uri="{0D108BD9-81ED-4DB2-BD59-A6C34878D82A}">
                    <a16:rowId xmlns:a16="http://schemas.microsoft.com/office/drawing/2014/main" val="262339678"/>
                  </a:ext>
                </a:extLst>
              </a:tr>
              <a:tr h="370840">
                <a:tc>
                  <a:txBody>
                    <a:bodyPr/>
                    <a:lstStyle/>
                    <a:p>
                      <a:r>
                        <a:rPr lang="en-NO" sz="1000" b="0"/>
                        <a:t>Development Tools</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76,31</a:t>
                      </a:r>
                    </a:p>
                  </a:txBody>
                  <a:tcPr anchor="ctr"/>
                </a:tc>
                <a:tc>
                  <a:txBody>
                    <a:bodyPr/>
                    <a:lstStyle/>
                    <a:p>
                      <a:pPr algn="r"/>
                      <a:r>
                        <a:rPr lang="en-NO" sz="1000" b="0"/>
                        <a:t>76,31</a:t>
                      </a:r>
                    </a:p>
                  </a:txBody>
                  <a:tcPr anchor="ctr"/>
                </a:tc>
                <a:extLst>
                  <a:ext uri="{0D108BD9-81ED-4DB2-BD59-A6C34878D82A}">
                    <a16:rowId xmlns:a16="http://schemas.microsoft.com/office/drawing/2014/main" val="3508504799"/>
                  </a:ext>
                </a:extLst>
              </a:tr>
              <a:tr h="370840">
                <a:tc>
                  <a:txBody>
                    <a:bodyPr/>
                    <a:lstStyle/>
                    <a:p>
                      <a:r>
                        <a:rPr lang="en-NO" sz="1000" b="0"/>
                        <a:t>Forms Designer (51-150)</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167,46</a:t>
                      </a:r>
                    </a:p>
                  </a:txBody>
                  <a:tcPr anchor="ctr"/>
                </a:tc>
                <a:tc>
                  <a:txBody>
                    <a:bodyPr/>
                    <a:lstStyle/>
                    <a:p>
                      <a:pPr algn="r"/>
                      <a:r>
                        <a:rPr lang="en-NO" sz="1000" b="0"/>
                        <a:t>167,46</a:t>
                      </a:r>
                    </a:p>
                  </a:txBody>
                  <a:tcPr anchor="ctr"/>
                </a:tc>
                <a:extLst>
                  <a:ext uri="{0D108BD9-81ED-4DB2-BD59-A6C34878D82A}">
                    <a16:rowId xmlns:a16="http://schemas.microsoft.com/office/drawing/2014/main" val="959681258"/>
                  </a:ext>
                </a:extLst>
              </a:tr>
              <a:tr h="370840">
                <a:tc>
                  <a:txBody>
                    <a:bodyPr/>
                    <a:lstStyle/>
                    <a:p>
                      <a:r>
                        <a:rPr lang="en-NO" sz="1000" b="0" i="1" dirty="0"/>
                        <a:t>Olmero Integration – DataBridge Construction</a:t>
                      </a:r>
                    </a:p>
                  </a:txBody>
                  <a:tcPr anchor="ctr"/>
                </a:tc>
                <a:tc>
                  <a:txBody>
                    <a:bodyPr/>
                    <a:lstStyle/>
                    <a:p>
                      <a:pPr algn="ctr"/>
                      <a:r>
                        <a:rPr lang="en-NO" sz="1000" b="0" i="1"/>
                        <a:t>1</a:t>
                      </a:r>
                    </a:p>
                  </a:txBody>
                  <a:tcPr anchor="ctr"/>
                </a:tc>
                <a:tc>
                  <a:txBody>
                    <a:bodyPr/>
                    <a:lstStyle/>
                    <a:p>
                      <a:pPr algn="ctr"/>
                      <a:r>
                        <a:rPr lang="en-NO" sz="1000" b="0" i="1"/>
                        <a:t>CHF</a:t>
                      </a:r>
                    </a:p>
                  </a:txBody>
                  <a:tcPr anchor="ctr"/>
                </a:tc>
                <a:tc>
                  <a:txBody>
                    <a:bodyPr/>
                    <a:lstStyle/>
                    <a:p>
                      <a:pPr algn="r"/>
                      <a:r>
                        <a:rPr lang="en-NO" sz="1000" b="0" i="1" dirty="0"/>
                        <a:t>51,00</a:t>
                      </a:r>
                    </a:p>
                  </a:txBody>
                  <a:tcPr anchor="ctr"/>
                </a:tc>
                <a:tc>
                  <a:txBody>
                    <a:bodyPr/>
                    <a:lstStyle/>
                    <a:p>
                      <a:pPr algn="r"/>
                      <a:r>
                        <a:rPr lang="en-NO" sz="1000" b="0" i="1" dirty="0"/>
                        <a:t>51,00</a:t>
                      </a:r>
                    </a:p>
                  </a:txBody>
                  <a:tcPr anchor="ctr"/>
                </a:tc>
                <a:extLst>
                  <a:ext uri="{0D108BD9-81ED-4DB2-BD59-A6C34878D82A}">
                    <a16:rowId xmlns:a16="http://schemas.microsoft.com/office/drawing/2014/main" val="406480874"/>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lang="en-NO" sz="1000" b="0"/>
                        <a:t>CHF</a:t>
                      </a:r>
                    </a:p>
                  </a:txBody>
                  <a:tcPr anchor="ctr"/>
                </a:tc>
                <a:tc>
                  <a:txBody>
                    <a:bodyPr/>
                    <a:lstStyle/>
                    <a:p>
                      <a:pPr algn="r"/>
                      <a:endParaRPr lang="en-NO" sz="1000" b="0"/>
                    </a:p>
                  </a:txBody>
                  <a:tcPr anchor="ctr"/>
                </a:tc>
                <a:tc>
                  <a:txBody>
                    <a:bodyPr/>
                    <a:lstStyle/>
                    <a:p>
                      <a:pPr algn="r"/>
                      <a:r>
                        <a:rPr lang="en-NO" sz="1000" b="0" dirty="0"/>
                        <a:t>13.306,79</a:t>
                      </a:r>
                    </a:p>
                  </a:txBody>
                  <a:tcPr anchor="ctr"/>
                </a:tc>
                <a:extLst>
                  <a:ext uri="{0D108BD9-81ED-4DB2-BD59-A6C34878D82A}">
                    <a16:rowId xmlns:a16="http://schemas.microsoft.com/office/drawing/2014/main" val="2813624399"/>
                  </a:ext>
                </a:extLst>
              </a:tr>
            </a:tbl>
          </a:graphicData>
        </a:graphic>
      </p:graphicFrame>
      <p:sp>
        <p:nvSpPr>
          <p:cNvPr id="4" name="Text Placeholder 3">
            <a:extLst>
              <a:ext uri="{FF2B5EF4-FFF2-40B4-BE49-F238E27FC236}">
                <a16:creationId xmlns:a16="http://schemas.microsoft.com/office/drawing/2014/main" id="{465B98D5-8455-A440-AC42-535E3890C1C7}"/>
              </a:ext>
            </a:extLst>
          </p:cNvPr>
          <p:cNvSpPr>
            <a:spLocks noGrp="1"/>
          </p:cNvSpPr>
          <p:nvPr>
            <p:ph type="body" sz="quarter" idx="3"/>
          </p:nvPr>
        </p:nvSpPr>
        <p:spPr/>
        <p:txBody>
          <a:bodyPr/>
          <a:lstStyle/>
          <a:p>
            <a:r>
              <a:rPr lang="en-NO"/>
              <a:t>Premium</a:t>
            </a:r>
          </a:p>
        </p:txBody>
      </p:sp>
      <p:graphicFrame>
        <p:nvGraphicFramePr>
          <p:cNvPr id="8" name="Table 8">
            <a:extLst>
              <a:ext uri="{FF2B5EF4-FFF2-40B4-BE49-F238E27FC236}">
                <a16:creationId xmlns:a16="http://schemas.microsoft.com/office/drawing/2014/main" id="{55C2E5F7-31F5-A645-979A-1BD45B0E9676}"/>
              </a:ext>
            </a:extLst>
          </p:cNvPr>
          <p:cNvGraphicFramePr>
            <a:graphicFrameLocks noGrp="1"/>
          </p:cNvGraphicFramePr>
          <p:nvPr>
            <p:ph sz="quarter" idx="4"/>
          </p:nvPr>
        </p:nvGraphicFramePr>
        <p:xfrm>
          <a:off x="6172200" y="2505075"/>
          <a:ext cx="5183185" cy="3388360"/>
        </p:xfrm>
        <a:graphic>
          <a:graphicData uri="http://schemas.openxmlformats.org/drawingml/2006/table">
            <a:tbl>
              <a:tblPr firstRow="1" bandRow="1">
                <a:tableStyleId>{5C22544A-7EE6-4342-B048-85BDC9FD1C3A}</a:tableStyleId>
              </a:tblPr>
              <a:tblGrid>
                <a:gridCol w="1652451">
                  <a:extLst>
                    <a:ext uri="{9D8B030D-6E8A-4147-A177-3AD203B41FA5}">
                      <a16:colId xmlns:a16="http://schemas.microsoft.com/office/drawing/2014/main" val="3386857382"/>
                    </a:ext>
                  </a:extLst>
                </a:gridCol>
                <a:gridCol w="705395">
                  <a:extLst>
                    <a:ext uri="{9D8B030D-6E8A-4147-A177-3AD203B41FA5}">
                      <a16:colId xmlns:a16="http://schemas.microsoft.com/office/drawing/2014/main" val="3466616038"/>
                    </a:ext>
                  </a:extLst>
                </a:gridCol>
                <a:gridCol w="757645">
                  <a:extLst>
                    <a:ext uri="{9D8B030D-6E8A-4147-A177-3AD203B41FA5}">
                      <a16:colId xmlns:a16="http://schemas.microsoft.com/office/drawing/2014/main" val="2208799565"/>
                    </a:ext>
                  </a:extLst>
                </a:gridCol>
                <a:gridCol w="1214846">
                  <a:extLst>
                    <a:ext uri="{9D8B030D-6E8A-4147-A177-3AD203B41FA5}">
                      <a16:colId xmlns:a16="http://schemas.microsoft.com/office/drawing/2014/main" val="2273171267"/>
                    </a:ext>
                  </a:extLst>
                </a:gridCol>
                <a:gridCol w="852848">
                  <a:extLst>
                    <a:ext uri="{9D8B030D-6E8A-4147-A177-3AD203B41FA5}">
                      <a16:colId xmlns:a16="http://schemas.microsoft.com/office/drawing/2014/main" val="2509885498"/>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70203291"/>
                  </a:ext>
                </a:extLst>
              </a:tr>
              <a:tr h="370840">
                <a:tc>
                  <a:txBody>
                    <a:bodyPr/>
                    <a:lstStyle/>
                    <a:p>
                      <a:r>
                        <a:rPr lang="en-NO" sz="1000" b="0"/>
                        <a:t>Sales P</a:t>
                      </a:r>
                    </a:p>
                  </a:txBody>
                  <a:tcPr anchor="ctr"/>
                </a:tc>
                <a:tc>
                  <a:txBody>
                    <a:bodyPr/>
                    <a:lstStyle/>
                    <a:p>
                      <a:pPr algn="ctr"/>
                      <a:r>
                        <a:rPr lang="en-NO" sz="1000" b="0"/>
                        <a:t>47</a:t>
                      </a:r>
                    </a:p>
                  </a:txBody>
                  <a:tcPr anchor="ctr"/>
                </a:tc>
                <a:tc>
                  <a:txBody>
                    <a:bodyPr/>
                    <a:lstStyle/>
                    <a:p>
                      <a:pPr algn="ctr"/>
                      <a:r>
                        <a:rPr lang="en-NO" sz="1000" b="0"/>
                        <a:t>CHF</a:t>
                      </a:r>
                    </a:p>
                  </a:txBody>
                  <a:tcPr anchor="ctr"/>
                </a:tc>
                <a:tc>
                  <a:txBody>
                    <a:bodyPr/>
                    <a:lstStyle/>
                    <a:p>
                      <a:pPr algn="r"/>
                      <a:r>
                        <a:rPr lang="en-NO" sz="1000" b="0"/>
                        <a:t>83,73</a:t>
                      </a:r>
                    </a:p>
                  </a:txBody>
                  <a:tcPr anchor="ctr"/>
                </a:tc>
                <a:tc>
                  <a:txBody>
                    <a:bodyPr/>
                    <a:lstStyle/>
                    <a:p>
                      <a:pPr algn="r"/>
                      <a:r>
                        <a:rPr lang="en-NO" sz="1000" b="0" dirty="0"/>
                        <a:t>3.935,31</a:t>
                      </a:r>
                    </a:p>
                  </a:txBody>
                  <a:tcPr anchor="ctr"/>
                </a:tc>
                <a:extLst>
                  <a:ext uri="{0D108BD9-81ED-4DB2-BD59-A6C34878D82A}">
                    <a16:rowId xmlns:a16="http://schemas.microsoft.com/office/drawing/2014/main" val="2149555592"/>
                  </a:ext>
                </a:extLst>
              </a:tr>
              <a:tr h="370840">
                <a:tc>
                  <a:txBody>
                    <a:bodyPr/>
                    <a:lstStyle/>
                    <a:p>
                      <a:r>
                        <a:rPr lang="en-NO" sz="1000" b="0"/>
                        <a:t>Multiplan Sales P + Service P + Marketing E</a:t>
                      </a:r>
                    </a:p>
                  </a:txBody>
                  <a:tcPr anchor="ctr"/>
                </a:tc>
                <a:tc>
                  <a:txBody>
                    <a:bodyPr/>
                    <a:lstStyle/>
                    <a:p>
                      <a:pPr algn="ctr"/>
                      <a:r>
                        <a:rPr lang="en-NO" sz="1000" b="0"/>
                        <a:t>89</a:t>
                      </a:r>
                    </a:p>
                  </a:txBody>
                  <a:tcPr anchor="ctr"/>
                </a:tc>
                <a:tc>
                  <a:txBody>
                    <a:bodyPr/>
                    <a:lstStyle/>
                    <a:p>
                      <a:pPr algn="ctr"/>
                      <a:r>
                        <a:rPr lang="en-NO" sz="1000" b="0"/>
                        <a:t>CHF</a:t>
                      </a:r>
                    </a:p>
                  </a:txBody>
                  <a:tcPr anchor="ctr"/>
                </a:tc>
                <a:tc>
                  <a:txBody>
                    <a:bodyPr/>
                    <a:lstStyle/>
                    <a:p>
                      <a:pPr algn="r"/>
                      <a:r>
                        <a:rPr lang="en-NO" sz="1000" b="0"/>
                        <a:t>140,55</a:t>
                      </a:r>
                    </a:p>
                  </a:txBody>
                  <a:tcPr anchor="ctr"/>
                </a:tc>
                <a:tc>
                  <a:txBody>
                    <a:bodyPr/>
                    <a:lstStyle/>
                    <a:p>
                      <a:pPr algn="r"/>
                      <a:r>
                        <a:rPr lang="en-NO" sz="1000" b="0" dirty="0"/>
                        <a:t>12.508,95</a:t>
                      </a:r>
                    </a:p>
                  </a:txBody>
                  <a:tcPr anchor="ctr"/>
                </a:tc>
                <a:extLst>
                  <a:ext uri="{0D108BD9-81ED-4DB2-BD59-A6C34878D82A}">
                    <a16:rowId xmlns:a16="http://schemas.microsoft.com/office/drawing/2014/main" val="2409709105"/>
                  </a:ext>
                </a:extLst>
              </a:tr>
              <a:tr h="370840">
                <a:tc>
                  <a:txBody>
                    <a:bodyPr/>
                    <a:lstStyle/>
                    <a:p>
                      <a:r>
                        <a:rPr lang="en-NO" sz="1000" b="0"/>
                        <a:t>Marketing Platform</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239,23</a:t>
                      </a:r>
                    </a:p>
                  </a:txBody>
                  <a:tcPr anchor="ctr"/>
                </a:tc>
                <a:tc>
                  <a:txBody>
                    <a:bodyPr/>
                    <a:lstStyle/>
                    <a:p>
                      <a:pPr algn="r"/>
                      <a:r>
                        <a:rPr lang="en-NO" sz="1000" b="0" dirty="0"/>
                        <a:t>239,23</a:t>
                      </a:r>
                    </a:p>
                  </a:txBody>
                  <a:tcPr anchor="ctr"/>
                </a:tc>
                <a:extLst>
                  <a:ext uri="{0D108BD9-81ED-4DB2-BD59-A6C34878D82A}">
                    <a16:rowId xmlns:a16="http://schemas.microsoft.com/office/drawing/2014/main" val="1561899614"/>
                  </a:ext>
                </a:extLst>
              </a:tr>
              <a:tr h="370840">
                <a:tc>
                  <a:txBody>
                    <a:bodyPr/>
                    <a:lstStyle/>
                    <a:p>
                      <a:r>
                        <a:rPr lang="en-NO" sz="1000" b="0"/>
                        <a:t>Synchronizer</a:t>
                      </a:r>
                    </a:p>
                  </a:txBody>
                  <a:tcPr anchor="ctr"/>
                </a:tc>
                <a:tc>
                  <a:txBody>
                    <a:bodyPr/>
                    <a:lstStyle/>
                    <a:p>
                      <a:pPr algn="ctr"/>
                      <a:r>
                        <a:rPr lang="en-NO" sz="1000" b="0"/>
                        <a:t>136</a:t>
                      </a:r>
                    </a:p>
                  </a:txBody>
                  <a:tcPr anchor="ctr"/>
                </a:tc>
                <a:tc>
                  <a:txBody>
                    <a:bodyPr/>
                    <a:lstStyle/>
                    <a:p>
                      <a:pPr algn="ctr"/>
                      <a:r>
                        <a:rPr lang="en-NO" sz="1000" b="0"/>
                        <a:t>CHF</a:t>
                      </a:r>
                    </a:p>
                  </a:txBody>
                  <a:tcPr anchor="ctr"/>
                </a:tc>
                <a:tc>
                  <a:txBody>
                    <a:bodyPr/>
                    <a:lstStyle/>
                    <a:p>
                      <a:pPr algn="r"/>
                      <a:r>
                        <a:rPr lang="en-NO" sz="1000" b="0"/>
                        <a:t>5,14</a:t>
                      </a:r>
                    </a:p>
                  </a:txBody>
                  <a:tcPr anchor="ctr"/>
                </a:tc>
                <a:tc>
                  <a:txBody>
                    <a:bodyPr/>
                    <a:lstStyle/>
                    <a:p>
                      <a:pPr algn="r"/>
                      <a:r>
                        <a:rPr lang="en-NO" sz="1000" b="0" dirty="0"/>
                        <a:t>699,04</a:t>
                      </a:r>
                    </a:p>
                  </a:txBody>
                  <a:tcPr anchor="ctr"/>
                </a:tc>
                <a:extLst>
                  <a:ext uri="{0D108BD9-81ED-4DB2-BD59-A6C34878D82A}">
                    <a16:rowId xmlns:a16="http://schemas.microsoft.com/office/drawing/2014/main" val="1418368743"/>
                  </a:ext>
                </a:extLst>
              </a:tr>
              <a:tr h="370840">
                <a:tc>
                  <a:txBody>
                    <a:bodyPr/>
                    <a:lstStyle/>
                    <a:p>
                      <a:r>
                        <a:rPr lang="en-NO" sz="1000" b="0"/>
                        <a:t>Development Tools</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76,31</a:t>
                      </a:r>
                    </a:p>
                  </a:txBody>
                  <a:tcPr anchor="ctr"/>
                </a:tc>
                <a:tc>
                  <a:txBody>
                    <a:bodyPr/>
                    <a:lstStyle/>
                    <a:p>
                      <a:pPr algn="r"/>
                      <a:r>
                        <a:rPr lang="en-NO" sz="1000" b="0" dirty="0"/>
                        <a:t>76,31</a:t>
                      </a:r>
                    </a:p>
                  </a:txBody>
                  <a:tcPr anchor="ctr"/>
                </a:tc>
                <a:extLst>
                  <a:ext uri="{0D108BD9-81ED-4DB2-BD59-A6C34878D82A}">
                    <a16:rowId xmlns:a16="http://schemas.microsoft.com/office/drawing/2014/main" val="481779683"/>
                  </a:ext>
                </a:extLst>
              </a:tr>
              <a:tr h="370840">
                <a:tc>
                  <a:txBody>
                    <a:bodyPr/>
                    <a:lstStyle/>
                    <a:p>
                      <a:r>
                        <a:rPr lang="en-NO" sz="1000" b="0"/>
                        <a:t>Forms Designer (51-150)</a:t>
                      </a:r>
                    </a:p>
                  </a:txBody>
                  <a:tcPr anchor="ctr"/>
                </a:tc>
                <a:tc>
                  <a:txBody>
                    <a:bodyPr/>
                    <a:lstStyle/>
                    <a:p>
                      <a:pPr algn="ctr"/>
                      <a:r>
                        <a:rPr lang="en-NO" sz="1000" b="0"/>
                        <a:t>1</a:t>
                      </a:r>
                    </a:p>
                  </a:txBody>
                  <a:tcPr anchor="ctr"/>
                </a:tc>
                <a:tc>
                  <a:txBody>
                    <a:bodyPr/>
                    <a:lstStyle/>
                    <a:p>
                      <a:pPr algn="ctr"/>
                      <a:r>
                        <a:rPr lang="en-NO" sz="1000" b="0"/>
                        <a:t>CHF</a:t>
                      </a:r>
                    </a:p>
                  </a:txBody>
                  <a:tcPr anchor="ctr"/>
                </a:tc>
                <a:tc>
                  <a:txBody>
                    <a:bodyPr/>
                    <a:lstStyle/>
                    <a:p>
                      <a:pPr algn="r"/>
                      <a:r>
                        <a:rPr lang="en-NO" sz="1000" b="0"/>
                        <a:t>167,46</a:t>
                      </a:r>
                    </a:p>
                  </a:txBody>
                  <a:tcPr anchor="ctr"/>
                </a:tc>
                <a:tc>
                  <a:txBody>
                    <a:bodyPr/>
                    <a:lstStyle/>
                    <a:p>
                      <a:pPr algn="r"/>
                      <a:r>
                        <a:rPr lang="en-NO" sz="1000" b="0" dirty="0"/>
                        <a:t>167,46</a:t>
                      </a:r>
                    </a:p>
                  </a:txBody>
                  <a:tcPr anchor="ctr"/>
                </a:tc>
                <a:extLst>
                  <a:ext uri="{0D108BD9-81ED-4DB2-BD59-A6C34878D82A}">
                    <a16:rowId xmlns:a16="http://schemas.microsoft.com/office/drawing/2014/main" val="2967659111"/>
                  </a:ext>
                </a:extLst>
              </a:tr>
              <a:tr h="370840">
                <a:tc>
                  <a:txBody>
                    <a:bodyPr/>
                    <a:lstStyle/>
                    <a:p>
                      <a:r>
                        <a:rPr lang="en-NO" sz="1000" b="0" i="1" dirty="0"/>
                        <a:t>Olmero Integration – DataBridge Construction</a:t>
                      </a:r>
                    </a:p>
                  </a:txBody>
                  <a:tcPr anchor="ctr"/>
                </a:tc>
                <a:tc>
                  <a:txBody>
                    <a:bodyPr/>
                    <a:lstStyle/>
                    <a:p>
                      <a:pPr algn="ctr"/>
                      <a:r>
                        <a:rPr lang="en-NO" sz="1000" b="0" i="1"/>
                        <a:t>1</a:t>
                      </a:r>
                    </a:p>
                  </a:txBody>
                  <a:tcPr anchor="ctr"/>
                </a:tc>
                <a:tc>
                  <a:txBody>
                    <a:bodyPr/>
                    <a:lstStyle/>
                    <a:p>
                      <a:pPr algn="ctr"/>
                      <a:r>
                        <a:rPr lang="en-NO" sz="1000" b="0" i="1"/>
                        <a:t>CHF</a:t>
                      </a:r>
                    </a:p>
                  </a:txBody>
                  <a:tcPr anchor="ctr"/>
                </a:tc>
                <a:tc>
                  <a:txBody>
                    <a:bodyPr/>
                    <a:lstStyle/>
                    <a:p>
                      <a:pPr algn="r"/>
                      <a:r>
                        <a:rPr lang="en-NO" sz="1000" b="0" i="1"/>
                        <a:t>51,00</a:t>
                      </a:r>
                    </a:p>
                  </a:txBody>
                  <a:tcPr anchor="ctr"/>
                </a:tc>
                <a:tc>
                  <a:txBody>
                    <a:bodyPr/>
                    <a:lstStyle/>
                    <a:p>
                      <a:pPr algn="r"/>
                      <a:r>
                        <a:rPr lang="en-NO" sz="1000" b="0" i="1" dirty="0"/>
                        <a:t>51,00</a:t>
                      </a:r>
                    </a:p>
                  </a:txBody>
                  <a:tcPr anchor="ctr"/>
                </a:tc>
                <a:extLst>
                  <a:ext uri="{0D108BD9-81ED-4DB2-BD59-A6C34878D82A}">
                    <a16:rowId xmlns:a16="http://schemas.microsoft.com/office/drawing/2014/main" val="1800982301"/>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lang="en-NO" sz="1000" b="0"/>
                        <a:t>CHF</a:t>
                      </a:r>
                    </a:p>
                  </a:txBody>
                  <a:tcPr anchor="ctr"/>
                </a:tc>
                <a:tc>
                  <a:txBody>
                    <a:bodyPr/>
                    <a:lstStyle/>
                    <a:p>
                      <a:pPr algn="r"/>
                      <a:endParaRPr lang="en-NO" sz="1000" b="0"/>
                    </a:p>
                  </a:txBody>
                  <a:tcPr anchor="ctr"/>
                </a:tc>
                <a:tc>
                  <a:txBody>
                    <a:bodyPr/>
                    <a:lstStyle/>
                    <a:p>
                      <a:pPr algn="r"/>
                      <a:r>
                        <a:rPr lang="en-NO" sz="1000" b="0" dirty="0"/>
                        <a:t>17.677,30</a:t>
                      </a:r>
                    </a:p>
                  </a:txBody>
                  <a:tcPr anchor="ctr"/>
                </a:tc>
                <a:extLst>
                  <a:ext uri="{0D108BD9-81ED-4DB2-BD59-A6C34878D82A}">
                    <a16:rowId xmlns:a16="http://schemas.microsoft.com/office/drawing/2014/main" val="1343034626"/>
                  </a:ext>
                </a:extLst>
              </a:tr>
            </a:tbl>
          </a:graphicData>
        </a:graphic>
      </p:graphicFrame>
      <p:sp>
        <p:nvSpPr>
          <p:cNvPr id="6" name="Title 5">
            <a:extLst>
              <a:ext uri="{FF2B5EF4-FFF2-40B4-BE49-F238E27FC236}">
                <a16:creationId xmlns:a16="http://schemas.microsoft.com/office/drawing/2014/main" id="{4833C526-22FA-4242-9311-7A4BAEA34911}"/>
              </a:ext>
            </a:extLst>
          </p:cNvPr>
          <p:cNvSpPr>
            <a:spLocks noGrp="1"/>
          </p:cNvSpPr>
          <p:nvPr>
            <p:ph type="title"/>
          </p:nvPr>
        </p:nvSpPr>
        <p:spPr/>
        <p:txBody>
          <a:bodyPr/>
          <a:lstStyle/>
          <a:p>
            <a:r>
              <a:rPr lang="en-NO"/>
              <a:t>SuperOffice 10 configuration scenarios</a:t>
            </a:r>
          </a:p>
        </p:txBody>
      </p:sp>
      <p:sp>
        <p:nvSpPr>
          <p:cNvPr id="10" name="Rectangle 9">
            <a:extLst>
              <a:ext uri="{FF2B5EF4-FFF2-40B4-BE49-F238E27FC236}">
                <a16:creationId xmlns:a16="http://schemas.microsoft.com/office/drawing/2014/main" id="{7DE963B5-86C7-4641-B9B4-C5AC55DEDB1D}"/>
              </a:ext>
            </a:extLst>
          </p:cNvPr>
          <p:cNvSpPr/>
          <p:nvPr/>
        </p:nvSpPr>
        <p:spPr>
          <a:xfrm>
            <a:off x="3161211" y="5991497"/>
            <a:ext cx="2836362" cy="535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137</a:t>
            </a:r>
            <a:r>
              <a:rPr lang="en-NO"/>
              <a:t>% of SO 9</a:t>
            </a:r>
          </a:p>
        </p:txBody>
      </p:sp>
      <p:sp>
        <p:nvSpPr>
          <p:cNvPr id="11" name="Rectangle 10">
            <a:extLst>
              <a:ext uri="{FF2B5EF4-FFF2-40B4-BE49-F238E27FC236}">
                <a16:creationId xmlns:a16="http://schemas.microsoft.com/office/drawing/2014/main" id="{CC9CFCB3-DAAA-3047-9030-D406DB75D14A}"/>
              </a:ext>
            </a:extLst>
          </p:cNvPr>
          <p:cNvSpPr/>
          <p:nvPr/>
        </p:nvSpPr>
        <p:spPr>
          <a:xfrm>
            <a:off x="6172200" y="5991497"/>
            <a:ext cx="2836362" cy="535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178</a:t>
            </a:r>
            <a:r>
              <a:rPr lang="en-NO"/>
              <a:t>% of SO 9</a:t>
            </a:r>
          </a:p>
        </p:txBody>
      </p:sp>
      <p:sp>
        <p:nvSpPr>
          <p:cNvPr id="9" name="Rectangle 8">
            <a:extLst>
              <a:ext uri="{FF2B5EF4-FFF2-40B4-BE49-F238E27FC236}">
                <a16:creationId xmlns:a16="http://schemas.microsoft.com/office/drawing/2014/main" id="{F05A5D2F-AB58-E34E-9691-8C34D4E24335}"/>
              </a:ext>
            </a:extLst>
          </p:cNvPr>
          <p:cNvSpPr/>
          <p:nvPr/>
        </p:nvSpPr>
        <p:spPr>
          <a:xfrm>
            <a:off x="2495550" y="171450"/>
            <a:ext cx="7296150" cy="609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a:t>This case has a good mix of plans on 9, resulting in a reasonable uplift in the subscription fees.</a:t>
            </a:r>
          </a:p>
        </p:txBody>
      </p:sp>
    </p:spTree>
    <p:extLst>
      <p:ext uri="{BB962C8B-B14F-4D97-AF65-F5344CB8AC3E}">
        <p14:creationId xmlns:p14="http://schemas.microsoft.com/office/powerpoint/2010/main" val="1002128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0005BA-ECE8-E042-9753-A07A728532CD}"/>
              </a:ext>
            </a:extLst>
          </p:cNvPr>
          <p:cNvSpPr>
            <a:spLocks noGrp="1"/>
          </p:cNvSpPr>
          <p:nvPr>
            <p:ph type="title"/>
          </p:nvPr>
        </p:nvSpPr>
        <p:spPr/>
        <p:txBody>
          <a:bodyPr>
            <a:normAutofit/>
          </a:bodyPr>
          <a:lstStyle/>
          <a:p>
            <a:br>
              <a:rPr lang="en-NO" dirty="0"/>
            </a:br>
            <a:r>
              <a:rPr lang="en-US" dirty="0">
                <a:latin typeface="Arial"/>
                <a:cs typeface="Arial"/>
              </a:rPr>
              <a:t>Svenska </a:t>
            </a:r>
            <a:r>
              <a:rPr lang="en-US" dirty="0" err="1">
                <a:latin typeface="Arial"/>
                <a:cs typeface="Arial"/>
              </a:rPr>
              <a:t>Retursystem</a:t>
            </a:r>
            <a:r>
              <a:rPr lang="en-US" dirty="0">
                <a:latin typeface="Arial"/>
                <a:cs typeface="Arial"/>
              </a:rPr>
              <a:t> AB</a:t>
            </a:r>
            <a:br>
              <a:rPr lang="en-US" dirty="0">
                <a:latin typeface="Arial"/>
                <a:cs typeface="Arial"/>
              </a:rPr>
            </a:br>
            <a:r>
              <a:rPr lang="en-US" sz="2200" dirty="0">
                <a:latin typeface="Arial"/>
                <a:cs typeface="Arial"/>
              </a:rPr>
              <a:t>Logistics</a:t>
            </a:r>
            <a:br>
              <a:rPr lang="en-US" sz="2200" dirty="0">
                <a:latin typeface="Arial"/>
                <a:cs typeface="Arial"/>
              </a:rPr>
            </a:br>
            <a:r>
              <a:rPr lang="en-US" sz="2200" dirty="0">
                <a:latin typeface="Arial"/>
                <a:cs typeface="Arial"/>
              </a:rPr>
              <a:t>Sweden</a:t>
            </a:r>
            <a:endParaRPr lang="en-NO" dirty="0"/>
          </a:p>
        </p:txBody>
      </p:sp>
    </p:spTree>
    <p:extLst>
      <p:ext uri="{BB962C8B-B14F-4D97-AF65-F5344CB8AC3E}">
        <p14:creationId xmlns:p14="http://schemas.microsoft.com/office/powerpoint/2010/main" val="3245966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1F4A18E-31B5-D642-8A84-97DE637AB717}"/>
              </a:ext>
            </a:extLst>
          </p:cNvPr>
          <p:cNvSpPr>
            <a:spLocks noGrp="1"/>
          </p:cNvSpPr>
          <p:nvPr>
            <p:ph type="body" idx="1"/>
          </p:nvPr>
        </p:nvSpPr>
        <p:spPr/>
        <p:txBody>
          <a:bodyPr/>
          <a:lstStyle/>
          <a:p>
            <a:r>
              <a:rPr lang="en-NO"/>
              <a:t>Company facts / Project goals</a:t>
            </a:r>
          </a:p>
        </p:txBody>
      </p:sp>
      <p:sp>
        <p:nvSpPr>
          <p:cNvPr id="7" name="Content Placeholder 6">
            <a:extLst>
              <a:ext uri="{FF2B5EF4-FFF2-40B4-BE49-F238E27FC236}">
                <a16:creationId xmlns:a16="http://schemas.microsoft.com/office/drawing/2014/main" id="{EF1A5850-6FBB-B042-8799-5B8FD814C719}"/>
              </a:ext>
            </a:extLst>
          </p:cNvPr>
          <p:cNvSpPr>
            <a:spLocks noGrp="1"/>
          </p:cNvSpPr>
          <p:nvPr>
            <p:ph sz="half" idx="2"/>
          </p:nvPr>
        </p:nvSpPr>
        <p:spPr/>
        <p:txBody>
          <a:bodyPr>
            <a:normAutofit/>
          </a:bodyPr>
          <a:lstStyle/>
          <a:p>
            <a:r>
              <a:rPr lang="en-GB" sz="1300" dirty="0"/>
              <a:t>About the company. They develop and operate an efficient reusable system that simplifies and improves customers’ logistics and distribution of goods. The system is based on crates and pallets that provides an effective supply chain, from producer to wholesaler and finally to consumer in the stores.</a:t>
            </a:r>
          </a:p>
          <a:p>
            <a:r>
              <a:rPr lang="en-GB" sz="1300" b="1" dirty="0"/>
              <a:t>The main challenge: They had outsourced their costumer service and decided to bring it back inhouse. Therefor they needed a system to manage their request handling.</a:t>
            </a:r>
          </a:p>
          <a:p>
            <a:r>
              <a:rPr lang="en-GB" sz="1300" b="1" dirty="0"/>
              <a:t>The goal for the customer: They needed a solution for both call </a:t>
            </a:r>
            <a:r>
              <a:rPr lang="en-GB" sz="1300" b="1" dirty="0" err="1"/>
              <a:t>center</a:t>
            </a:r>
            <a:r>
              <a:rPr lang="en-GB" sz="1300" b="1" dirty="0"/>
              <a:t> functionality and service management.</a:t>
            </a:r>
          </a:p>
        </p:txBody>
      </p:sp>
      <p:sp>
        <p:nvSpPr>
          <p:cNvPr id="8" name="Text Placeholder 7">
            <a:extLst>
              <a:ext uri="{FF2B5EF4-FFF2-40B4-BE49-F238E27FC236}">
                <a16:creationId xmlns:a16="http://schemas.microsoft.com/office/drawing/2014/main" id="{2154D276-4E7D-2F46-AEAE-E5B5D42E2B10}"/>
              </a:ext>
            </a:extLst>
          </p:cNvPr>
          <p:cNvSpPr>
            <a:spLocks noGrp="1"/>
          </p:cNvSpPr>
          <p:nvPr>
            <p:ph type="body" sz="quarter" idx="3"/>
          </p:nvPr>
        </p:nvSpPr>
        <p:spPr/>
        <p:txBody>
          <a:bodyPr/>
          <a:lstStyle/>
          <a:p>
            <a:r>
              <a:rPr lang="en-NO"/>
              <a:t>Project / IT / Deal potential / Time</a:t>
            </a:r>
          </a:p>
        </p:txBody>
      </p:sp>
      <p:sp>
        <p:nvSpPr>
          <p:cNvPr id="9" name="Content Placeholder 8">
            <a:extLst>
              <a:ext uri="{FF2B5EF4-FFF2-40B4-BE49-F238E27FC236}">
                <a16:creationId xmlns:a16="http://schemas.microsoft.com/office/drawing/2014/main" id="{3248C725-070E-9441-8473-8DDB08E437E5}"/>
              </a:ext>
            </a:extLst>
          </p:cNvPr>
          <p:cNvSpPr>
            <a:spLocks noGrp="1"/>
          </p:cNvSpPr>
          <p:nvPr>
            <p:ph sz="quarter" idx="4"/>
          </p:nvPr>
        </p:nvSpPr>
        <p:spPr/>
        <p:txBody>
          <a:bodyPr>
            <a:normAutofit/>
          </a:bodyPr>
          <a:lstStyle/>
          <a:p>
            <a:r>
              <a:rPr lang="en-GB" sz="1300" dirty="0"/>
              <a:t>Project scope: They had outsourced their costumer service and decided to bring it back inhouse. Therefor they needed a system to manage their request handling.</a:t>
            </a:r>
          </a:p>
          <a:p>
            <a:r>
              <a:rPr lang="en-GB" sz="1300" dirty="0"/>
              <a:t>Limitation: None listed.</a:t>
            </a:r>
          </a:p>
          <a:p>
            <a:r>
              <a:rPr lang="en-GB" sz="1300" dirty="0"/>
              <a:t>Initial potential: </a:t>
            </a:r>
            <a:r>
              <a:rPr lang="en-GB" sz="1300" b="1" dirty="0"/>
              <a:t>46 Service Users</a:t>
            </a:r>
            <a:r>
              <a:rPr lang="en-GB" sz="1300" dirty="0"/>
              <a:t>, expand. Sales and Marketing </a:t>
            </a:r>
          </a:p>
          <a:p>
            <a:r>
              <a:rPr lang="en-GB" sz="1300" dirty="0"/>
              <a:t>Growth potential: ?</a:t>
            </a:r>
          </a:p>
          <a:p>
            <a:r>
              <a:rPr lang="en-GB" sz="1300" b="1" dirty="0"/>
              <a:t>Competitors: Freshdesk</a:t>
            </a:r>
          </a:p>
          <a:p>
            <a:r>
              <a:rPr lang="en-GB" sz="1300" dirty="0"/>
              <a:t>Timeline and implementation: Sales process: April-August - Implementation: August-October Go live November</a:t>
            </a:r>
          </a:p>
          <a:p>
            <a:endParaRPr lang="en-GB" sz="1300" dirty="0"/>
          </a:p>
          <a:p>
            <a:endParaRPr lang="en-GB" sz="1300" dirty="0"/>
          </a:p>
          <a:p>
            <a:endParaRPr lang="en-NO" sz="1300" dirty="0"/>
          </a:p>
        </p:txBody>
      </p:sp>
      <p:sp>
        <p:nvSpPr>
          <p:cNvPr id="5" name="Title 4">
            <a:extLst>
              <a:ext uri="{FF2B5EF4-FFF2-40B4-BE49-F238E27FC236}">
                <a16:creationId xmlns:a16="http://schemas.microsoft.com/office/drawing/2014/main" id="{FD9B586D-465D-A94D-92AA-16310BC121B0}"/>
              </a:ext>
            </a:extLst>
          </p:cNvPr>
          <p:cNvSpPr>
            <a:spLocks noGrp="1"/>
          </p:cNvSpPr>
          <p:nvPr>
            <p:ph type="title"/>
          </p:nvPr>
        </p:nvSpPr>
        <p:spPr/>
        <p:txBody>
          <a:bodyPr/>
          <a:lstStyle/>
          <a:p>
            <a:r>
              <a:rPr lang="en-US">
                <a:latin typeface="Arial"/>
                <a:cs typeface="Arial"/>
              </a:rPr>
              <a:t>Svenska </a:t>
            </a:r>
            <a:r>
              <a:rPr lang="en-US" err="1">
                <a:latin typeface="Arial"/>
                <a:cs typeface="Arial"/>
              </a:rPr>
              <a:t>Retursystem</a:t>
            </a:r>
            <a:r>
              <a:rPr lang="en-US">
                <a:latin typeface="Arial"/>
                <a:cs typeface="Arial"/>
              </a:rPr>
              <a:t> AB</a:t>
            </a:r>
            <a:endParaRPr lang="en-NO"/>
          </a:p>
        </p:txBody>
      </p:sp>
    </p:spTree>
    <p:extLst>
      <p:ext uri="{BB962C8B-B14F-4D97-AF65-F5344CB8AC3E}">
        <p14:creationId xmlns:p14="http://schemas.microsoft.com/office/powerpoint/2010/main" val="4253269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C69C5AB-D74C-4D03-B375-B94314B2252F}"/>
              </a:ext>
            </a:extLst>
          </p:cNvPr>
          <p:cNvSpPr>
            <a:spLocks noGrp="1"/>
          </p:cNvSpPr>
          <p:nvPr>
            <p:ph sz="half" idx="1"/>
          </p:nvPr>
        </p:nvSpPr>
        <p:spPr>
          <a:xfrm>
            <a:off x="8275077" y="1703728"/>
            <a:ext cx="4031223" cy="4292045"/>
          </a:xfrm>
        </p:spPr>
        <p:txBody>
          <a:bodyPr vert="horz" lIns="91440" tIns="45720" rIns="91440" bIns="45720" rtlCol="0" anchor="t">
            <a:normAutofit/>
          </a:bodyPr>
          <a:lstStyle/>
          <a:p>
            <a:pPr marL="285750" indent="-285750"/>
            <a:endParaRPr lang="en-US" sz="1600">
              <a:latin typeface="+mn-lt"/>
            </a:endParaRPr>
          </a:p>
          <a:p>
            <a:pPr marL="0" indent="0">
              <a:buNone/>
            </a:pPr>
            <a:r>
              <a:rPr lang="en-US" sz="2400">
                <a:solidFill>
                  <a:srgbClr val="303A3E"/>
                </a:solidFill>
                <a:latin typeface="+mn-lt"/>
                <a:cs typeface="Arial"/>
              </a:rPr>
              <a:t>.</a:t>
            </a:r>
            <a:endParaRPr lang="en-US" sz="2400">
              <a:latin typeface="+mn-lt"/>
              <a:cs typeface="Arial"/>
            </a:endParaRPr>
          </a:p>
          <a:p>
            <a:pPr marL="0" indent="0">
              <a:buNone/>
            </a:pPr>
            <a:endParaRPr lang="en-US" sz="2400">
              <a:latin typeface="+mn-lt"/>
            </a:endParaRPr>
          </a:p>
          <a:p>
            <a:pPr marL="0" indent="0">
              <a:buNone/>
            </a:pPr>
            <a:endParaRPr lang="en-US">
              <a:solidFill>
                <a:srgbClr val="303A3E"/>
              </a:solidFill>
              <a:latin typeface="+mn-lt"/>
            </a:endParaRPr>
          </a:p>
        </p:txBody>
      </p:sp>
      <p:graphicFrame>
        <p:nvGraphicFramePr>
          <p:cNvPr id="13" name="Content Placeholder 12">
            <a:extLst>
              <a:ext uri="{FF2B5EF4-FFF2-40B4-BE49-F238E27FC236}">
                <a16:creationId xmlns:a16="http://schemas.microsoft.com/office/drawing/2014/main" id="{03DA9C4A-1037-4D1B-9864-2FF0775FCE51}"/>
              </a:ext>
            </a:extLst>
          </p:cNvPr>
          <p:cNvGraphicFramePr>
            <a:graphicFrameLocks noGrp="1"/>
          </p:cNvGraphicFramePr>
          <p:nvPr>
            <p:ph sz="half" idx="2"/>
            <p:extLst>
              <p:ext uri="{D42A27DB-BD31-4B8C-83A1-F6EECF244321}">
                <p14:modId xmlns:p14="http://schemas.microsoft.com/office/powerpoint/2010/main" val="3742188260"/>
              </p:ext>
            </p:extLst>
          </p:nvPr>
        </p:nvGraphicFramePr>
        <p:xfrm>
          <a:off x="5471536" y="479530"/>
          <a:ext cx="6522587" cy="4674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0" name="Picture 6">
            <a:extLst>
              <a:ext uri="{FF2B5EF4-FFF2-40B4-BE49-F238E27FC236}">
                <a16:creationId xmlns:a16="http://schemas.microsoft.com/office/drawing/2014/main" id="{ED70FED1-285D-4D53-9E0C-4C85F2782F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0246" y="5348494"/>
            <a:ext cx="1320976" cy="129455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71A287B-B359-4B7B-956C-7B144A27CF10}"/>
              </a:ext>
            </a:extLst>
          </p:cNvPr>
          <p:cNvSpPr>
            <a:spLocks noGrp="1"/>
          </p:cNvSpPr>
          <p:nvPr>
            <p:ph type="title"/>
          </p:nvPr>
        </p:nvSpPr>
        <p:spPr>
          <a:xfrm>
            <a:off x="390418" y="2701619"/>
            <a:ext cx="5705582" cy="1454761"/>
          </a:xfrm>
        </p:spPr>
        <p:txBody>
          <a:bodyPr>
            <a:normAutofit/>
          </a:bodyPr>
          <a:lstStyle/>
          <a:p>
            <a:r>
              <a:rPr lang="en-US" sz="4000">
                <a:latin typeface="+mn-lt"/>
                <a:cs typeface="Arial"/>
              </a:rPr>
              <a:t>ICP is not just about size and industry….</a:t>
            </a:r>
            <a:endParaRPr lang="en-US"/>
          </a:p>
        </p:txBody>
      </p:sp>
    </p:spTree>
    <p:extLst>
      <p:ext uri="{BB962C8B-B14F-4D97-AF65-F5344CB8AC3E}">
        <p14:creationId xmlns:p14="http://schemas.microsoft.com/office/powerpoint/2010/main" val="2531830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A0E2-EC73-984E-BC50-027ECDBDC8B8}"/>
              </a:ext>
            </a:extLst>
          </p:cNvPr>
          <p:cNvSpPr>
            <a:spLocks noGrp="1"/>
          </p:cNvSpPr>
          <p:nvPr>
            <p:ph type="body" idx="1"/>
          </p:nvPr>
        </p:nvSpPr>
        <p:spPr/>
        <p:txBody>
          <a:bodyPr/>
          <a:lstStyle/>
          <a:p>
            <a:r>
              <a:rPr lang="en-NO"/>
              <a:t>Comments</a:t>
            </a:r>
          </a:p>
        </p:txBody>
      </p:sp>
      <p:sp>
        <p:nvSpPr>
          <p:cNvPr id="3" name="Content Placeholder 2">
            <a:extLst>
              <a:ext uri="{FF2B5EF4-FFF2-40B4-BE49-F238E27FC236}">
                <a16:creationId xmlns:a16="http://schemas.microsoft.com/office/drawing/2014/main" id="{9E7A8B61-4FBB-0949-8D91-E154D718B9BD}"/>
              </a:ext>
            </a:extLst>
          </p:cNvPr>
          <p:cNvSpPr>
            <a:spLocks noGrp="1"/>
          </p:cNvSpPr>
          <p:nvPr>
            <p:ph sz="half" idx="2"/>
          </p:nvPr>
        </p:nvSpPr>
        <p:spPr/>
        <p:txBody>
          <a:bodyPr>
            <a:normAutofit fontScale="92500" lnSpcReduction="10000"/>
          </a:bodyPr>
          <a:lstStyle/>
          <a:p>
            <a:r>
              <a:rPr lang="en-NO"/>
              <a:t>This configuration was a result of the sales process with the customer. </a:t>
            </a:r>
          </a:p>
          <a:p>
            <a:r>
              <a:rPr lang="en-US"/>
              <a:t>Price was an issue in tough competition</a:t>
            </a:r>
          </a:p>
          <a:p>
            <a:pPr lvl="1"/>
            <a:r>
              <a:rPr lang="en-US"/>
              <a:t>We took a safe path and offered 35% discount – the 4 Standard users were given 100% discount – considered “light” users.</a:t>
            </a:r>
          </a:p>
          <a:p>
            <a:r>
              <a:rPr lang="en-US"/>
              <a:t>Why would we win?</a:t>
            </a:r>
          </a:p>
          <a:p>
            <a:pPr lvl="1"/>
            <a:r>
              <a:rPr lang="en-US"/>
              <a:t>Easy of use – beat complete functionality</a:t>
            </a:r>
          </a:p>
          <a:p>
            <a:pPr lvl="1"/>
            <a:r>
              <a:rPr lang="en-US"/>
              <a:t>Trust in SuperOffice – We showed professionality and interest (external purchasing consultancy firm)</a:t>
            </a:r>
          </a:p>
          <a:p>
            <a:r>
              <a:rPr lang="en-NO"/>
              <a:t>The implementation services scope ended up at 22,5 days, equal to SEK 252.000 .</a:t>
            </a:r>
          </a:p>
        </p:txBody>
      </p:sp>
      <p:sp>
        <p:nvSpPr>
          <p:cNvPr id="4" name="Text Placeholder 3">
            <a:extLst>
              <a:ext uri="{FF2B5EF4-FFF2-40B4-BE49-F238E27FC236}">
                <a16:creationId xmlns:a16="http://schemas.microsoft.com/office/drawing/2014/main" id="{9C1D65E3-5CB9-BA45-9DF9-BA7C5EED3E6B}"/>
              </a:ext>
            </a:extLst>
          </p:cNvPr>
          <p:cNvSpPr>
            <a:spLocks noGrp="1"/>
          </p:cNvSpPr>
          <p:nvPr>
            <p:ph type="body" sz="quarter" idx="3"/>
          </p:nvPr>
        </p:nvSpPr>
        <p:spPr/>
        <p:txBody>
          <a:bodyPr/>
          <a:lstStyle/>
          <a:p>
            <a:r>
              <a:rPr lang="en-NO"/>
              <a:t>Configuration / Price*</a:t>
            </a:r>
          </a:p>
        </p:txBody>
      </p:sp>
      <p:graphicFrame>
        <p:nvGraphicFramePr>
          <p:cNvPr id="8" name="Table 8">
            <a:extLst>
              <a:ext uri="{FF2B5EF4-FFF2-40B4-BE49-F238E27FC236}">
                <a16:creationId xmlns:a16="http://schemas.microsoft.com/office/drawing/2014/main" id="{0C711C9F-C594-5742-837E-A6788F299204}"/>
              </a:ext>
            </a:extLst>
          </p:cNvPr>
          <p:cNvGraphicFramePr>
            <a:graphicFrameLocks noGrp="1"/>
          </p:cNvGraphicFramePr>
          <p:nvPr>
            <p:ph sz="quarter" idx="4"/>
          </p:nvPr>
        </p:nvGraphicFramePr>
        <p:xfrm>
          <a:off x="6172200" y="2505075"/>
          <a:ext cx="5183186" cy="2225040"/>
        </p:xfrm>
        <a:graphic>
          <a:graphicData uri="http://schemas.openxmlformats.org/drawingml/2006/table">
            <a:tbl>
              <a:tblPr firstRow="1" bandRow="1">
                <a:tableStyleId>{5C22544A-7EE6-4342-B048-85BDC9FD1C3A}</a:tableStyleId>
              </a:tblPr>
              <a:tblGrid>
                <a:gridCol w="1783629">
                  <a:extLst>
                    <a:ext uri="{9D8B030D-6E8A-4147-A177-3AD203B41FA5}">
                      <a16:colId xmlns:a16="http://schemas.microsoft.com/office/drawing/2014/main" val="4165885100"/>
                    </a:ext>
                  </a:extLst>
                </a:gridCol>
                <a:gridCol w="561875">
                  <a:extLst>
                    <a:ext uri="{9D8B030D-6E8A-4147-A177-3AD203B41FA5}">
                      <a16:colId xmlns:a16="http://schemas.microsoft.com/office/drawing/2014/main" val="3182389846"/>
                    </a:ext>
                  </a:extLst>
                </a:gridCol>
                <a:gridCol w="757878">
                  <a:extLst>
                    <a:ext uri="{9D8B030D-6E8A-4147-A177-3AD203B41FA5}">
                      <a16:colId xmlns:a16="http://schemas.microsoft.com/office/drawing/2014/main" val="3783672027"/>
                    </a:ext>
                  </a:extLst>
                </a:gridCol>
                <a:gridCol w="1189085">
                  <a:extLst>
                    <a:ext uri="{9D8B030D-6E8A-4147-A177-3AD203B41FA5}">
                      <a16:colId xmlns:a16="http://schemas.microsoft.com/office/drawing/2014/main" val="23912029"/>
                    </a:ext>
                  </a:extLst>
                </a:gridCol>
                <a:gridCol w="890719">
                  <a:extLst>
                    <a:ext uri="{9D8B030D-6E8A-4147-A177-3AD203B41FA5}">
                      <a16:colId xmlns:a16="http://schemas.microsoft.com/office/drawing/2014/main" val="3558473017"/>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1895727459"/>
                  </a:ext>
                </a:extLst>
              </a:tr>
              <a:tr h="370840">
                <a:tc>
                  <a:txBody>
                    <a:bodyPr/>
                    <a:lstStyle/>
                    <a:p>
                      <a:r>
                        <a:rPr lang="en-NO" sz="1000" b="0"/>
                        <a:t>Standard</a:t>
                      </a:r>
                    </a:p>
                  </a:txBody>
                  <a:tcPr anchor="ctr"/>
                </a:tc>
                <a:tc>
                  <a:txBody>
                    <a:bodyPr/>
                    <a:lstStyle/>
                    <a:p>
                      <a:pPr algn="ctr"/>
                      <a:r>
                        <a:rPr lang="en-NO" sz="1000" b="0"/>
                        <a:t>4</a:t>
                      </a:r>
                    </a:p>
                  </a:txBody>
                  <a:tcPr anchor="ctr"/>
                </a:tc>
                <a:tc>
                  <a:txBody>
                    <a:bodyPr/>
                    <a:lstStyle/>
                    <a:p>
                      <a:pPr algn="ctr"/>
                      <a:r>
                        <a:rPr lang="en-NO" sz="1000" b="0"/>
                        <a:t>SEK</a:t>
                      </a:r>
                    </a:p>
                  </a:txBody>
                  <a:tcPr anchor="ctr"/>
                </a:tc>
                <a:tc>
                  <a:txBody>
                    <a:bodyPr/>
                    <a:lstStyle/>
                    <a:p>
                      <a:pPr algn="r"/>
                      <a:r>
                        <a:rPr lang="en-NO" sz="1000" b="0"/>
                        <a:t>419,00</a:t>
                      </a:r>
                    </a:p>
                  </a:txBody>
                  <a:tcPr anchor="ctr"/>
                </a:tc>
                <a:tc>
                  <a:txBody>
                    <a:bodyPr/>
                    <a:lstStyle/>
                    <a:p>
                      <a:pPr algn="r"/>
                      <a:r>
                        <a:rPr lang="en-NO" sz="1000" b="0"/>
                        <a:t>2.397,00</a:t>
                      </a:r>
                    </a:p>
                  </a:txBody>
                  <a:tcPr anchor="ctr"/>
                </a:tc>
                <a:extLst>
                  <a:ext uri="{0D108BD9-81ED-4DB2-BD59-A6C34878D82A}">
                    <a16:rowId xmlns:a16="http://schemas.microsoft.com/office/drawing/2014/main" val="3083490370"/>
                  </a:ext>
                </a:extLst>
              </a:tr>
              <a:tr h="370840">
                <a:tc>
                  <a:txBody>
                    <a:bodyPr/>
                    <a:lstStyle/>
                    <a:p>
                      <a:r>
                        <a:rPr lang="en-NO" sz="1000" b="0"/>
                        <a:t>Service</a:t>
                      </a:r>
                    </a:p>
                  </a:txBody>
                  <a:tcPr anchor="ctr"/>
                </a:tc>
                <a:tc>
                  <a:txBody>
                    <a:bodyPr/>
                    <a:lstStyle/>
                    <a:p>
                      <a:pPr algn="ctr"/>
                      <a:r>
                        <a:rPr lang="en-NO" sz="1000" b="0"/>
                        <a:t>46</a:t>
                      </a:r>
                    </a:p>
                  </a:txBody>
                  <a:tcPr anchor="ctr"/>
                </a:tc>
                <a:tc>
                  <a:txBody>
                    <a:bodyPr/>
                    <a:lstStyle/>
                    <a:p>
                      <a:pPr algn="ctr"/>
                      <a:r>
                        <a:rPr lang="en-NO" sz="1000" b="0"/>
                        <a:t>SEK</a:t>
                      </a:r>
                    </a:p>
                  </a:txBody>
                  <a:tcPr anchor="ctr"/>
                </a:tc>
                <a:tc>
                  <a:txBody>
                    <a:bodyPr/>
                    <a:lstStyle/>
                    <a:p>
                      <a:pPr algn="r"/>
                      <a:r>
                        <a:rPr lang="en-NO" sz="1000" b="0"/>
                        <a:t>524,00</a:t>
                      </a:r>
                    </a:p>
                  </a:txBody>
                  <a:tcPr anchor="ctr"/>
                </a:tc>
                <a:tc>
                  <a:txBody>
                    <a:bodyPr/>
                    <a:lstStyle/>
                    <a:p>
                      <a:pPr algn="r"/>
                      <a:r>
                        <a:rPr lang="en-NO" sz="1000" b="0"/>
                        <a:t>24.140,00</a:t>
                      </a:r>
                    </a:p>
                  </a:txBody>
                  <a:tcPr anchor="ctr"/>
                </a:tc>
                <a:extLst>
                  <a:ext uri="{0D108BD9-81ED-4DB2-BD59-A6C34878D82A}">
                    <a16:rowId xmlns:a16="http://schemas.microsoft.com/office/drawing/2014/main" val="3067755452"/>
                  </a:ext>
                </a:extLst>
              </a:tr>
              <a:tr h="370840">
                <a:tc>
                  <a:txBody>
                    <a:bodyPr/>
                    <a:lstStyle/>
                    <a:p>
                      <a:r>
                        <a:rPr lang="en-NO" sz="1000" b="0"/>
                        <a:t>CEP</a:t>
                      </a:r>
                    </a:p>
                  </a:txBody>
                  <a:tcPr anchor="ctr"/>
                </a:tc>
                <a:tc>
                  <a:txBody>
                    <a:bodyPr/>
                    <a:lstStyle/>
                    <a:p>
                      <a:pPr algn="ctr"/>
                      <a:r>
                        <a:rPr lang="en-NO" sz="1000" b="0"/>
                        <a:t>1</a:t>
                      </a:r>
                    </a:p>
                  </a:txBody>
                  <a:tcPr anchor="ctr"/>
                </a:tc>
                <a:tc>
                  <a:txBody>
                    <a:bodyPr/>
                    <a:lstStyle/>
                    <a:p>
                      <a:pPr algn="ctr"/>
                      <a:r>
                        <a:rPr lang="en-NO" sz="1000" b="0"/>
                        <a:t>SEK</a:t>
                      </a:r>
                    </a:p>
                  </a:txBody>
                  <a:tcPr anchor="ctr"/>
                </a:tc>
                <a:tc>
                  <a:txBody>
                    <a:bodyPr/>
                    <a:lstStyle/>
                    <a:p>
                      <a:pPr algn="r"/>
                      <a:r>
                        <a:rPr lang="en-NO" sz="1000" b="0"/>
                        <a:t>4.600,00</a:t>
                      </a:r>
                    </a:p>
                  </a:txBody>
                  <a:tcPr anchor="ctr"/>
                </a:tc>
                <a:tc>
                  <a:txBody>
                    <a:bodyPr/>
                    <a:lstStyle/>
                    <a:p>
                      <a:pPr algn="r"/>
                      <a:r>
                        <a:rPr lang="en-NO" sz="1000" b="0"/>
                        <a:t>4.600,00</a:t>
                      </a:r>
                    </a:p>
                  </a:txBody>
                  <a:tcPr anchor="ctr"/>
                </a:tc>
                <a:extLst>
                  <a:ext uri="{0D108BD9-81ED-4DB2-BD59-A6C34878D82A}">
                    <a16:rowId xmlns:a16="http://schemas.microsoft.com/office/drawing/2014/main" val="2319987985"/>
                  </a:ext>
                </a:extLst>
              </a:tr>
              <a:tr h="370840">
                <a:tc>
                  <a:txBody>
                    <a:bodyPr/>
                    <a:lstStyle/>
                    <a:p>
                      <a:r>
                        <a:rPr lang="en-NO" sz="1000" b="0"/>
                        <a:t>Expander Services</a:t>
                      </a:r>
                    </a:p>
                  </a:txBody>
                  <a:tcPr anchor="ctr"/>
                </a:tc>
                <a:tc>
                  <a:txBody>
                    <a:bodyPr/>
                    <a:lstStyle/>
                    <a:p>
                      <a:pPr algn="ctr"/>
                      <a:r>
                        <a:rPr lang="en-NO" sz="1000" b="0"/>
                        <a:t>1</a:t>
                      </a:r>
                    </a:p>
                  </a:txBody>
                  <a:tcPr anchor="ctr"/>
                </a:tc>
                <a:tc>
                  <a:txBody>
                    <a:bodyPr/>
                    <a:lstStyle/>
                    <a:p>
                      <a:pPr algn="ctr"/>
                      <a:r>
                        <a:rPr lang="en-NO" sz="1000" b="0"/>
                        <a:t>SEK</a:t>
                      </a:r>
                    </a:p>
                  </a:txBody>
                  <a:tcPr anchor="ctr"/>
                </a:tc>
                <a:tc>
                  <a:txBody>
                    <a:bodyPr/>
                    <a:lstStyle/>
                    <a:p>
                      <a:pPr algn="r"/>
                      <a:r>
                        <a:rPr lang="en-NO" sz="1000" b="0"/>
                        <a:t>630,00</a:t>
                      </a:r>
                    </a:p>
                  </a:txBody>
                  <a:tcPr anchor="ctr"/>
                </a:tc>
                <a:tc>
                  <a:txBody>
                    <a:bodyPr/>
                    <a:lstStyle/>
                    <a:p>
                      <a:pPr algn="r"/>
                      <a:r>
                        <a:rPr lang="en-NO" sz="1000" b="0"/>
                        <a:t>630,00</a:t>
                      </a:r>
                    </a:p>
                  </a:txBody>
                  <a:tcPr anchor="ctr"/>
                </a:tc>
                <a:extLst>
                  <a:ext uri="{0D108BD9-81ED-4DB2-BD59-A6C34878D82A}">
                    <a16:rowId xmlns:a16="http://schemas.microsoft.com/office/drawing/2014/main" val="3203931521"/>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lang="en-NO" sz="1000" b="0"/>
                        <a:t>SEK</a:t>
                      </a:r>
                    </a:p>
                  </a:txBody>
                  <a:tcPr anchor="ctr"/>
                </a:tc>
                <a:tc>
                  <a:txBody>
                    <a:bodyPr/>
                    <a:lstStyle/>
                    <a:p>
                      <a:pPr algn="r"/>
                      <a:endParaRPr lang="en-NO" sz="1000" b="0"/>
                    </a:p>
                  </a:txBody>
                  <a:tcPr anchor="ctr"/>
                </a:tc>
                <a:tc>
                  <a:txBody>
                    <a:bodyPr/>
                    <a:lstStyle/>
                    <a:p>
                      <a:pPr algn="r"/>
                      <a:r>
                        <a:rPr lang="en-NO" sz="1000" b="0"/>
                        <a:t>31.767,00</a:t>
                      </a:r>
                    </a:p>
                  </a:txBody>
                  <a:tcPr anchor="ctr"/>
                </a:tc>
                <a:extLst>
                  <a:ext uri="{0D108BD9-81ED-4DB2-BD59-A6C34878D82A}">
                    <a16:rowId xmlns:a16="http://schemas.microsoft.com/office/drawing/2014/main" val="4269170294"/>
                  </a:ext>
                </a:extLst>
              </a:tr>
            </a:tbl>
          </a:graphicData>
        </a:graphic>
      </p:graphicFrame>
      <p:sp>
        <p:nvSpPr>
          <p:cNvPr id="6" name="Title 5">
            <a:extLst>
              <a:ext uri="{FF2B5EF4-FFF2-40B4-BE49-F238E27FC236}">
                <a16:creationId xmlns:a16="http://schemas.microsoft.com/office/drawing/2014/main" id="{335D8C4B-1457-8B4F-8ED8-6C30386F886E}"/>
              </a:ext>
            </a:extLst>
          </p:cNvPr>
          <p:cNvSpPr>
            <a:spLocks noGrp="1"/>
          </p:cNvSpPr>
          <p:nvPr>
            <p:ph type="title"/>
          </p:nvPr>
        </p:nvSpPr>
        <p:spPr/>
        <p:txBody>
          <a:bodyPr/>
          <a:lstStyle/>
          <a:p>
            <a:r>
              <a:rPr lang="en-NO"/>
              <a:t>What we ended up selling – SO 9</a:t>
            </a:r>
          </a:p>
        </p:txBody>
      </p:sp>
      <p:sp>
        <p:nvSpPr>
          <p:cNvPr id="7" name="TextBox 6">
            <a:extLst>
              <a:ext uri="{FF2B5EF4-FFF2-40B4-BE49-F238E27FC236}">
                <a16:creationId xmlns:a16="http://schemas.microsoft.com/office/drawing/2014/main" id="{9501F34C-EF05-5542-AED5-DD7CD16F6AB9}"/>
              </a:ext>
            </a:extLst>
          </p:cNvPr>
          <p:cNvSpPr txBox="1"/>
          <p:nvPr/>
        </p:nvSpPr>
        <p:spPr>
          <a:xfrm>
            <a:off x="838200" y="6227179"/>
            <a:ext cx="9174480" cy="369332"/>
          </a:xfrm>
          <a:prstGeom prst="rect">
            <a:avLst/>
          </a:prstGeom>
          <a:noFill/>
        </p:spPr>
        <p:txBody>
          <a:bodyPr wrap="square" rtlCol="0">
            <a:spAutoFit/>
          </a:bodyPr>
          <a:lstStyle/>
          <a:p>
            <a:r>
              <a:rPr lang="en-NO">
                <a:solidFill>
                  <a:schemeClr val="accent1"/>
                </a:solidFill>
              </a:rPr>
              <a:t>*</a:t>
            </a:r>
            <a:r>
              <a:rPr lang="en-NO" sz="1200"/>
              <a:t>At list price – actual CV/month for this deal ended at SEK 20.599,00</a:t>
            </a:r>
          </a:p>
        </p:txBody>
      </p:sp>
    </p:spTree>
    <p:extLst>
      <p:ext uri="{BB962C8B-B14F-4D97-AF65-F5344CB8AC3E}">
        <p14:creationId xmlns:p14="http://schemas.microsoft.com/office/powerpoint/2010/main" val="1401604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79778A6-4752-4C4E-A8A0-2C1C871EC0AF}"/>
              </a:ext>
            </a:extLst>
          </p:cNvPr>
          <p:cNvSpPr>
            <a:spLocks noGrp="1"/>
          </p:cNvSpPr>
          <p:nvPr>
            <p:ph type="body" idx="1"/>
          </p:nvPr>
        </p:nvSpPr>
        <p:spPr/>
        <p:txBody>
          <a:bodyPr/>
          <a:lstStyle/>
          <a:p>
            <a:r>
              <a:rPr lang="en-NO"/>
              <a:t>Essentials configuration/price</a:t>
            </a:r>
          </a:p>
        </p:txBody>
      </p:sp>
      <p:sp>
        <p:nvSpPr>
          <p:cNvPr id="13" name="Text Placeholder 12">
            <a:extLst>
              <a:ext uri="{FF2B5EF4-FFF2-40B4-BE49-F238E27FC236}">
                <a16:creationId xmlns:a16="http://schemas.microsoft.com/office/drawing/2014/main" id="{AE061A38-3EDB-2D4B-BA2A-1430FB409C79}"/>
              </a:ext>
            </a:extLst>
          </p:cNvPr>
          <p:cNvSpPr>
            <a:spLocks noGrp="1"/>
          </p:cNvSpPr>
          <p:nvPr>
            <p:ph type="body" sz="quarter" idx="3"/>
          </p:nvPr>
        </p:nvSpPr>
        <p:spPr/>
        <p:txBody>
          <a:bodyPr/>
          <a:lstStyle/>
          <a:p>
            <a:r>
              <a:rPr lang="en-NO"/>
              <a:t>Premium configuration/price</a:t>
            </a:r>
          </a:p>
        </p:txBody>
      </p:sp>
      <p:sp>
        <p:nvSpPr>
          <p:cNvPr id="2" name="Title 1">
            <a:extLst>
              <a:ext uri="{FF2B5EF4-FFF2-40B4-BE49-F238E27FC236}">
                <a16:creationId xmlns:a16="http://schemas.microsoft.com/office/drawing/2014/main" id="{FDE3E063-64CF-AD40-B0ED-05802DCA47CC}"/>
              </a:ext>
            </a:extLst>
          </p:cNvPr>
          <p:cNvSpPr>
            <a:spLocks noGrp="1"/>
          </p:cNvSpPr>
          <p:nvPr>
            <p:ph type="title"/>
          </p:nvPr>
        </p:nvSpPr>
        <p:spPr/>
        <p:txBody>
          <a:bodyPr/>
          <a:lstStyle/>
          <a:p>
            <a:r>
              <a:rPr lang="en-NO"/>
              <a:t>SuperOffice 10 scenario</a:t>
            </a:r>
          </a:p>
        </p:txBody>
      </p:sp>
      <p:sp>
        <p:nvSpPr>
          <p:cNvPr id="8" name="Rectangular Callout 7">
            <a:extLst>
              <a:ext uri="{FF2B5EF4-FFF2-40B4-BE49-F238E27FC236}">
                <a16:creationId xmlns:a16="http://schemas.microsoft.com/office/drawing/2014/main" id="{14966BA2-086F-124B-9AA0-7A278FBD791B}"/>
              </a:ext>
            </a:extLst>
          </p:cNvPr>
          <p:cNvSpPr/>
          <p:nvPr/>
        </p:nvSpPr>
        <p:spPr>
          <a:xfrm>
            <a:off x="4503761" y="3234519"/>
            <a:ext cx="4107976" cy="2129051"/>
          </a:xfrm>
          <a:prstGeom prst="wedgeRectCallout">
            <a:avLst>
              <a:gd name="adj1" fmla="val -21165"/>
              <a:gd name="adj2" fmla="val -676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2400" dirty="0"/>
              <a:t>Run the same exercise as with case 1..</a:t>
            </a:r>
          </a:p>
        </p:txBody>
      </p:sp>
    </p:spTree>
    <p:extLst>
      <p:ext uri="{BB962C8B-B14F-4D97-AF65-F5344CB8AC3E}">
        <p14:creationId xmlns:p14="http://schemas.microsoft.com/office/powerpoint/2010/main" val="1691375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0E44E6-C9C7-2F43-9292-D68B7C5AA6E0}"/>
              </a:ext>
            </a:extLst>
          </p:cNvPr>
          <p:cNvSpPr>
            <a:spLocks noGrp="1"/>
          </p:cNvSpPr>
          <p:nvPr>
            <p:ph type="body" idx="1"/>
          </p:nvPr>
        </p:nvSpPr>
        <p:spPr/>
        <p:txBody>
          <a:bodyPr/>
          <a:lstStyle/>
          <a:p>
            <a:r>
              <a:rPr lang="en-NO"/>
              <a:t>Essentials</a:t>
            </a:r>
          </a:p>
        </p:txBody>
      </p:sp>
      <p:graphicFrame>
        <p:nvGraphicFramePr>
          <p:cNvPr id="7" name="Table 7">
            <a:extLst>
              <a:ext uri="{FF2B5EF4-FFF2-40B4-BE49-F238E27FC236}">
                <a16:creationId xmlns:a16="http://schemas.microsoft.com/office/drawing/2014/main" id="{13BE25A3-8BC8-C34E-B2E5-AAD82C1D9CD5}"/>
              </a:ext>
            </a:extLst>
          </p:cNvPr>
          <p:cNvGraphicFramePr>
            <a:graphicFrameLocks noGrp="1"/>
          </p:cNvGraphicFramePr>
          <p:nvPr>
            <p:ph sz="half" idx="2"/>
          </p:nvPr>
        </p:nvGraphicFramePr>
        <p:xfrm>
          <a:off x="839788" y="2505075"/>
          <a:ext cx="5157785" cy="2225040"/>
        </p:xfrm>
        <a:graphic>
          <a:graphicData uri="http://schemas.openxmlformats.org/drawingml/2006/table">
            <a:tbl>
              <a:tblPr firstRow="1" bandRow="1">
                <a:tableStyleId>{5C22544A-7EE6-4342-B048-85BDC9FD1C3A}</a:tableStyleId>
              </a:tblPr>
              <a:tblGrid>
                <a:gridCol w="1642155">
                  <a:extLst>
                    <a:ext uri="{9D8B030D-6E8A-4147-A177-3AD203B41FA5}">
                      <a16:colId xmlns:a16="http://schemas.microsoft.com/office/drawing/2014/main" val="466193379"/>
                    </a:ext>
                  </a:extLst>
                </a:gridCol>
                <a:gridCol w="666206">
                  <a:extLst>
                    <a:ext uri="{9D8B030D-6E8A-4147-A177-3AD203B41FA5}">
                      <a16:colId xmlns:a16="http://schemas.microsoft.com/office/drawing/2014/main" val="3221121155"/>
                    </a:ext>
                  </a:extLst>
                </a:gridCol>
                <a:gridCol w="809897">
                  <a:extLst>
                    <a:ext uri="{9D8B030D-6E8A-4147-A177-3AD203B41FA5}">
                      <a16:colId xmlns:a16="http://schemas.microsoft.com/office/drawing/2014/main" val="3474358481"/>
                    </a:ext>
                  </a:extLst>
                </a:gridCol>
                <a:gridCol w="1188720">
                  <a:extLst>
                    <a:ext uri="{9D8B030D-6E8A-4147-A177-3AD203B41FA5}">
                      <a16:colId xmlns:a16="http://schemas.microsoft.com/office/drawing/2014/main" val="1210638416"/>
                    </a:ext>
                  </a:extLst>
                </a:gridCol>
                <a:gridCol w="850807">
                  <a:extLst>
                    <a:ext uri="{9D8B030D-6E8A-4147-A177-3AD203B41FA5}">
                      <a16:colId xmlns:a16="http://schemas.microsoft.com/office/drawing/2014/main" val="568187802"/>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28008182"/>
                  </a:ext>
                </a:extLst>
              </a:tr>
              <a:tr h="370840">
                <a:tc>
                  <a:txBody>
                    <a:bodyPr/>
                    <a:lstStyle/>
                    <a:p>
                      <a:r>
                        <a:rPr lang="en-NO" sz="1000" b="0"/>
                        <a:t>Sales E</a:t>
                      </a:r>
                    </a:p>
                  </a:txBody>
                  <a:tcPr anchor="ctr"/>
                </a:tc>
                <a:tc>
                  <a:txBody>
                    <a:bodyPr/>
                    <a:lstStyle/>
                    <a:p>
                      <a:pPr algn="ctr"/>
                      <a:r>
                        <a:rPr lang="en-NO" sz="1000" b="0"/>
                        <a:t>4</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SEK</a:t>
                      </a:r>
                      <a:endParaRPr lang="en-NO" sz="1000" b="0"/>
                    </a:p>
                  </a:txBody>
                  <a:tcPr anchor="ctr"/>
                </a:tc>
                <a:tc>
                  <a:txBody>
                    <a:bodyPr/>
                    <a:lstStyle/>
                    <a:p>
                      <a:pPr algn="r"/>
                      <a:r>
                        <a:rPr lang="en-NO" sz="1000" b="0"/>
                        <a:t>510,00</a:t>
                      </a:r>
                    </a:p>
                  </a:txBody>
                  <a:tcPr anchor="ctr"/>
                </a:tc>
                <a:tc>
                  <a:txBody>
                    <a:bodyPr/>
                    <a:lstStyle/>
                    <a:p>
                      <a:pPr algn="r"/>
                      <a:r>
                        <a:rPr lang="en-NO" sz="1000" b="0"/>
                        <a:t>2.040,00</a:t>
                      </a:r>
                    </a:p>
                  </a:txBody>
                  <a:tcPr anchor="ctr"/>
                </a:tc>
                <a:extLst>
                  <a:ext uri="{0D108BD9-81ED-4DB2-BD59-A6C34878D82A}">
                    <a16:rowId xmlns:a16="http://schemas.microsoft.com/office/drawing/2014/main" val="1957163087"/>
                  </a:ext>
                </a:extLst>
              </a:tr>
              <a:tr h="370840">
                <a:tc>
                  <a:txBody>
                    <a:bodyPr/>
                    <a:lstStyle/>
                    <a:p>
                      <a:r>
                        <a:rPr lang="en-NO" sz="1000" b="0"/>
                        <a:t>Service E</a:t>
                      </a:r>
                    </a:p>
                  </a:txBody>
                  <a:tcPr anchor="ctr"/>
                </a:tc>
                <a:tc>
                  <a:txBody>
                    <a:bodyPr/>
                    <a:lstStyle/>
                    <a:p>
                      <a:pPr algn="ctr"/>
                      <a:r>
                        <a:rPr lang="en-NO" sz="1000" b="0"/>
                        <a:t>46</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SEK</a:t>
                      </a:r>
                      <a:endParaRPr lang="en-NO" sz="1000" b="0"/>
                    </a:p>
                  </a:txBody>
                  <a:tcPr anchor="ctr"/>
                </a:tc>
                <a:tc>
                  <a:txBody>
                    <a:bodyPr/>
                    <a:lstStyle/>
                    <a:p>
                      <a:pPr algn="r"/>
                      <a:r>
                        <a:rPr lang="en-NO" sz="1000" b="0"/>
                        <a:t>408,00</a:t>
                      </a:r>
                    </a:p>
                  </a:txBody>
                  <a:tcPr anchor="ctr"/>
                </a:tc>
                <a:tc>
                  <a:txBody>
                    <a:bodyPr/>
                    <a:lstStyle/>
                    <a:p>
                      <a:pPr algn="r"/>
                      <a:r>
                        <a:rPr lang="en-NO" sz="1000" b="0"/>
                        <a:t>18.768,00</a:t>
                      </a:r>
                    </a:p>
                  </a:txBody>
                  <a:tcPr anchor="ctr"/>
                </a:tc>
                <a:extLst>
                  <a:ext uri="{0D108BD9-81ED-4DB2-BD59-A6C34878D82A}">
                    <a16:rowId xmlns:a16="http://schemas.microsoft.com/office/drawing/2014/main" val="2635265719"/>
                  </a:ext>
                </a:extLst>
              </a:tr>
              <a:tr h="370840">
                <a:tc>
                  <a:txBody>
                    <a:bodyPr/>
                    <a:lstStyle/>
                    <a:p>
                      <a:r>
                        <a:rPr lang="en-NO" sz="1000" b="0"/>
                        <a:t>CEP</a:t>
                      </a:r>
                    </a:p>
                  </a:txBody>
                  <a:tcPr anchor="ctr"/>
                </a:tc>
                <a:tc>
                  <a:txBody>
                    <a:bodyPr/>
                    <a:lstStyle/>
                    <a:p>
                      <a:pPr algn="ctr"/>
                      <a:r>
                        <a:rPr lang="en-NO" sz="1000" b="0"/>
                        <a:t>1</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SEK</a:t>
                      </a:r>
                      <a:endParaRPr lang="en-NO" sz="1000" b="0"/>
                    </a:p>
                  </a:txBody>
                  <a:tcPr anchor="ctr"/>
                </a:tc>
                <a:tc>
                  <a:txBody>
                    <a:bodyPr/>
                    <a:lstStyle/>
                    <a:p>
                      <a:pPr algn="r"/>
                      <a:r>
                        <a:rPr lang="en-NO" sz="1000" b="0"/>
                        <a:t>1.276,00</a:t>
                      </a:r>
                    </a:p>
                  </a:txBody>
                  <a:tcPr anchor="ctr"/>
                </a:tc>
                <a:tc>
                  <a:txBody>
                    <a:bodyPr/>
                    <a:lstStyle/>
                    <a:p>
                      <a:pPr algn="r"/>
                      <a:r>
                        <a:rPr lang="en-NO" sz="1000" b="0"/>
                        <a:t>1.276,00</a:t>
                      </a:r>
                    </a:p>
                  </a:txBody>
                  <a:tcPr anchor="ctr"/>
                </a:tc>
                <a:extLst>
                  <a:ext uri="{0D108BD9-81ED-4DB2-BD59-A6C34878D82A}">
                    <a16:rowId xmlns:a16="http://schemas.microsoft.com/office/drawing/2014/main" val="3081651551"/>
                  </a:ext>
                </a:extLst>
              </a:tr>
              <a:tr h="370840">
                <a:tc>
                  <a:txBody>
                    <a:bodyPr/>
                    <a:lstStyle/>
                    <a:p>
                      <a:r>
                        <a:rPr lang="en-NO" sz="1000" b="0"/>
                        <a:t>Development Tools</a:t>
                      </a:r>
                    </a:p>
                  </a:txBody>
                  <a:tcPr anchor="ctr"/>
                </a:tc>
                <a:tc>
                  <a:txBody>
                    <a:bodyPr/>
                    <a:lstStyle/>
                    <a:p>
                      <a:pPr algn="ctr"/>
                      <a:r>
                        <a:rPr lang="en-NO" sz="1000" b="0"/>
                        <a:t>1</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SEK</a:t>
                      </a:r>
                      <a:endParaRPr lang="en-NO" sz="1000" b="0"/>
                    </a:p>
                  </a:txBody>
                  <a:tcPr anchor="ctr"/>
                </a:tc>
                <a:tc>
                  <a:txBody>
                    <a:bodyPr/>
                    <a:lstStyle/>
                    <a:p>
                      <a:pPr algn="r"/>
                      <a:r>
                        <a:rPr lang="en-NO" sz="1000" b="0"/>
                        <a:t>651,00</a:t>
                      </a:r>
                    </a:p>
                  </a:txBody>
                  <a:tcPr anchor="ctr"/>
                </a:tc>
                <a:tc>
                  <a:txBody>
                    <a:bodyPr/>
                    <a:lstStyle/>
                    <a:p>
                      <a:pPr algn="r"/>
                      <a:r>
                        <a:rPr lang="en-NO" sz="1000" b="0"/>
                        <a:t>651,00</a:t>
                      </a:r>
                    </a:p>
                  </a:txBody>
                  <a:tcPr anchor="ctr"/>
                </a:tc>
                <a:extLst>
                  <a:ext uri="{0D108BD9-81ED-4DB2-BD59-A6C34878D82A}">
                    <a16:rowId xmlns:a16="http://schemas.microsoft.com/office/drawing/2014/main" val="262339678"/>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SEK</a:t>
                      </a:r>
                      <a:endParaRPr lang="en-NO" sz="1000" b="0"/>
                    </a:p>
                  </a:txBody>
                  <a:tcPr anchor="ctr"/>
                </a:tc>
                <a:tc>
                  <a:txBody>
                    <a:bodyPr/>
                    <a:lstStyle/>
                    <a:p>
                      <a:pPr algn="r"/>
                      <a:endParaRPr lang="en-NO" sz="1000" b="0"/>
                    </a:p>
                  </a:txBody>
                  <a:tcPr anchor="ctr"/>
                </a:tc>
                <a:tc>
                  <a:txBody>
                    <a:bodyPr/>
                    <a:lstStyle/>
                    <a:p>
                      <a:pPr algn="r"/>
                      <a:r>
                        <a:rPr lang="en-NO" sz="1000" b="0"/>
                        <a:t>20.695,00</a:t>
                      </a:r>
                    </a:p>
                  </a:txBody>
                  <a:tcPr anchor="ctr"/>
                </a:tc>
                <a:extLst>
                  <a:ext uri="{0D108BD9-81ED-4DB2-BD59-A6C34878D82A}">
                    <a16:rowId xmlns:a16="http://schemas.microsoft.com/office/drawing/2014/main" val="3508504799"/>
                  </a:ext>
                </a:extLst>
              </a:tr>
            </a:tbl>
          </a:graphicData>
        </a:graphic>
      </p:graphicFrame>
      <p:sp>
        <p:nvSpPr>
          <p:cNvPr id="4" name="Text Placeholder 3">
            <a:extLst>
              <a:ext uri="{FF2B5EF4-FFF2-40B4-BE49-F238E27FC236}">
                <a16:creationId xmlns:a16="http://schemas.microsoft.com/office/drawing/2014/main" id="{465B98D5-8455-A440-AC42-535E3890C1C7}"/>
              </a:ext>
            </a:extLst>
          </p:cNvPr>
          <p:cNvSpPr>
            <a:spLocks noGrp="1"/>
          </p:cNvSpPr>
          <p:nvPr>
            <p:ph type="body" sz="quarter" idx="3"/>
          </p:nvPr>
        </p:nvSpPr>
        <p:spPr/>
        <p:txBody>
          <a:bodyPr/>
          <a:lstStyle/>
          <a:p>
            <a:r>
              <a:rPr lang="en-NO"/>
              <a:t>Premium</a:t>
            </a:r>
          </a:p>
        </p:txBody>
      </p:sp>
      <p:graphicFrame>
        <p:nvGraphicFramePr>
          <p:cNvPr id="8" name="Table 8">
            <a:extLst>
              <a:ext uri="{FF2B5EF4-FFF2-40B4-BE49-F238E27FC236}">
                <a16:creationId xmlns:a16="http://schemas.microsoft.com/office/drawing/2014/main" id="{55C2E5F7-31F5-A645-979A-1BD45B0E9676}"/>
              </a:ext>
            </a:extLst>
          </p:cNvPr>
          <p:cNvGraphicFramePr>
            <a:graphicFrameLocks noGrp="1"/>
          </p:cNvGraphicFramePr>
          <p:nvPr>
            <p:ph sz="quarter" idx="4"/>
          </p:nvPr>
        </p:nvGraphicFramePr>
        <p:xfrm>
          <a:off x="6172200" y="2505075"/>
          <a:ext cx="5183185" cy="2225040"/>
        </p:xfrm>
        <a:graphic>
          <a:graphicData uri="http://schemas.openxmlformats.org/drawingml/2006/table">
            <a:tbl>
              <a:tblPr firstRow="1" bandRow="1">
                <a:tableStyleId>{5C22544A-7EE6-4342-B048-85BDC9FD1C3A}</a:tableStyleId>
              </a:tblPr>
              <a:tblGrid>
                <a:gridCol w="1652451">
                  <a:extLst>
                    <a:ext uri="{9D8B030D-6E8A-4147-A177-3AD203B41FA5}">
                      <a16:colId xmlns:a16="http://schemas.microsoft.com/office/drawing/2014/main" val="3386857382"/>
                    </a:ext>
                  </a:extLst>
                </a:gridCol>
                <a:gridCol w="705395">
                  <a:extLst>
                    <a:ext uri="{9D8B030D-6E8A-4147-A177-3AD203B41FA5}">
                      <a16:colId xmlns:a16="http://schemas.microsoft.com/office/drawing/2014/main" val="3466616038"/>
                    </a:ext>
                  </a:extLst>
                </a:gridCol>
                <a:gridCol w="757645">
                  <a:extLst>
                    <a:ext uri="{9D8B030D-6E8A-4147-A177-3AD203B41FA5}">
                      <a16:colId xmlns:a16="http://schemas.microsoft.com/office/drawing/2014/main" val="2208799565"/>
                    </a:ext>
                  </a:extLst>
                </a:gridCol>
                <a:gridCol w="1214846">
                  <a:extLst>
                    <a:ext uri="{9D8B030D-6E8A-4147-A177-3AD203B41FA5}">
                      <a16:colId xmlns:a16="http://schemas.microsoft.com/office/drawing/2014/main" val="2273171267"/>
                    </a:ext>
                  </a:extLst>
                </a:gridCol>
                <a:gridCol w="852848">
                  <a:extLst>
                    <a:ext uri="{9D8B030D-6E8A-4147-A177-3AD203B41FA5}">
                      <a16:colId xmlns:a16="http://schemas.microsoft.com/office/drawing/2014/main" val="2509885498"/>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70203291"/>
                  </a:ext>
                </a:extLst>
              </a:tr>
              <a:tr h="370840">
                <a:tc>
                  <a:txBody>
                    <a:bodyPr/>
                    <a:lstStyle/>
                    <a:p>
                      <a:r>
                        <a:rPr lang="en-NO" sz="1000" b="0"/>
                        <a:t>Sales P</a:t>
                      </a:r>
                    </a:p>
                  </a:txBody>
                  <a:tcPr anchor="ctr"/>
                </a:tc>
                <a:tc>
                  <a:txBody>
                    <a:bodyPr/>
                    <a:lstStyle/>
                    <a:p>
                      <a:pPr algn="ctr"/>
                      <a:r>
                        <a:rPr lang="en-NO" sz="1000" b="0"/>
                        <a:t>4</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SEK</a:t>
                      </a:r>
                      <a:endParaRPr lang="en-NO" sz="1000" b="0"/>
                    </a:p>
                  </a:txBody>
                  <a:tcPr anchor="ctr"/>
                </a:tc>
                <a:tc>
                  <a:txBody>
                    <a:bodyPr/>
                    <a:lstStyle/>
                    <a:p>
                      <a:pPr algn="r"/>
                      <a:r>
                        <a:rPr lang="en-NO" sz="1000" b="0"/>
                        <a:t>714,00</a:t>
                      </a:r>
                    </a:p>
                  </a:txBody>
                  <a:tcPr anchor="ctr"/>
                </a:tc>
                <a:tc>
                  <a:txBody>
                    <a:bodyPr/>
                    <a:lstStyle/>
                    <a:p>
                      <a:pPr algn="r"/>
                      <a:r>
                        <a:rPr lang="en-NO" sz="1000" b="0"/>
                        <a:t>2.856,00</a:t>
                      </a:r>
                    </a:p>
                  </a:txBody>
                  <a:tcPr anchor="ctr"/>
                </a:tc>
                <a:extLst>
                  <a:ext uri="{0D108BD9-81ED-4DB2-BD59-A6C34878D82A}">
                    <a16:rowId xmlns:a16="http://schemas.microsoft.com/office/drawing/2014/main" val="2149555592"/>
                  </a:ext>
                </a:extLst>
              </a:tr>
              <a:tr h="370840">
                <a:tc>
                  <a:txBody>
                    <a:bodyPr/>
                    <a:lstStyle/>
                    <a:p>
                      <a:r>
                        <a:rPr lang="en-NO" sz="1000" b="0"/>
                        <a:t>Service P</a:t>
                      </a:r>
                    </a:p>
                  </a:txBody>
                  <a:tcPr anchor="ctr"/>
                </a:tc>
                <a:tc>
                  <a:txBody>
                    <a:bodyPr/>
                    <a:lstStyle/>
                    <a:p>
                      <a:pPr algn="ctr"/>
                      <a:r>
                        <a:rPr lang="en-NO" sz="1000" b="0"/>
                        <a:t>46</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SEK</a:t>
                      </a:r>
                      <a:endParaRPr lang="en-NO" sz="1000" b="0"/>
                    </a:p>
                  </a:txBody>
                  <a:tcPr anchor="ctr"/>
                </a:tc>
                <a:tc>
                  <a:txBody>
                    <a:bodyPr/>
                    <a:lstStyle/>
                    <a:p>
                      <a:pPr algn="r"/>
                      <a:r>
                        <a:rPr lang="en-NO" sz="1000" b="0"/>
                        <a:t>663,00</a:t>
                      </a:r>
                    </a:p>
                  </a:txBody>
                  <a:tcPr anchor="ctr"/>
                </a:tc>
                <a:tc>
                  <a:txBody>
                    <a:bodyPr/>
                    <a:lstStyle/>
                    <a:p>
                      <a:pPr algn="r"/>
                      <a:r>
                        <a:rPr lang="en-NO" sz="1000" b="0"/>
                        <a:t>30.498,00</a:t>
                      </a:r>
                    </a:p>
                  </a:txBody>
                  <a:tcPr anchor="ctr"/>
                </a:tc>
                <a:extLst>
                  <a:ext uri="{0D108BD9-81ED-4DB2-BD59-A6C34878D82A}">
                    <a16:rowId xmlns:a16="http://schemas.microsoft.com/office/drawing/2014/main" val="2409709105"/>
                  </a:ext>
                </a:extLst>
              </a:tr>
              <a:tr h="370840">
                <a:tc>
                  <a:txBody>
                    <a:bodyPr/>
                    <a:lstStyle/>
                    <a:p>
                      <a:r>
                        <a:rPr lang="en-NO" sz="1000" b="0"/>
                        <a:t>CEP</a:t>
                      </a:r>
                    </a:p>
                  </a:txBody>
                  <a:tcPr anchor="ctr"/>
                </a:tc>
                <a:tc>
                  <a:txBody>
                    <a:bodyPr/>
                    <a:lstStyle/>
                    <a:p>
                      <a:pPr algn="ctr"/>
                      <a:r>
                        <a:rPr lang="en-NO" sz="1000" b="0"/>
                        <a:t>1</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SEK</a:t>
                      </a:r>
                      <a:endParaRPr lang="en-NO" sz="1000" b="0"/>
                    </a:p>
                  </a:txBody>
                  <a:tcPr anchor="ctr"/>
                </a:tc>
                <a:tc>
                  <a:txBody>
                    <a:bodyPr/>
                    <a:lstStyle/>
                    <a:p>
                      <a:pPr algn="r"/>
                      <a:r>
                        <a:rPr lang="en-NO" sz="1000" b="0"/>
                        <a:t>1.276,00</a:t>
                      </a:r>
                    </a:p>
                  </a:txBody>
                  <a:tcPr anchor="ctr"/>
                </a:tc>
                <a:tc>
                  <a:txBody>
                    <a:bodyPr/>
                    <a:lstStyle/>
                    <a:p>
                      <a:pPr algn="r"/>
                      <a:r>
                        <a:rPr lang="en-NO" sz="1000" b="0"/>
                        <a:t>1.276,00</a:t>
                      </a:r>
                    </a:p>
                  </a:txBody>
                  <a:tcPr anchor="ctr"/>
                </a:tc>
                <a:extLst>
                  <a:ext uri="{0D108BD9-81ED-4DB2-BD59-A6C34878D82A}">
                    <a16:rowId xmlns:a16="http://schemas.microsoft.com/office/drawing/2014/main" val="1561899614"/>
                  </a:ext>
                </a:extLst>
              </a:tr>
              <a:tr h="370840">
                <a:tc>
                  <a:txBody>
                    <a:bodyPr/>
                    <a:lstStyle/>
                    <a:p>
                      <a:r>
                        <a:rPr lang="en-NO" sz="1000" b="0"/>
                        <a:t>Development Tools</a:t>
                      </a:r>
                    </a:p>
                  </a:txBody>
                  <a:tcPr anchor="ctr"/>
                </a:tc>
                <a:tc>
                  <a:txBody>
                    <a:bodyPr/>
                    <a:lstStyle/>
                    <a:p>
                      <a:pPr algn="ctr"/>
                      <a:r>
                        <a:rPr lang="en-NO" sz="1000" b="0"/>
                        <a:t>1</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SEK</a:t>
                      </a:r>
                      <a:endParaRPr lang="en-NO" sz="1000" b="0"/>
                    </a:p>
                  </a:txBody>
                  <a:tcPr anchor="ctr"/>
                </a:tc>
                <a:tc>
                  <a:txBody>
                    <a:bodyPr/>
                    <a:lstStyle/>
                    <a:p>
                      <a:pPr algn="r"/>
                      <a:r>
                        <a:rPr lang="en-NO" sz="1000" b="0"/>
                        <a:t>651,00</a:t>
                      </a:r>
                    </a:p>
                  </a:txBody>
                  <a:tcPr anchor="ctr"/>
                </a:tc>
                <a:tc>
                  <a:txBody>
                    <a:bodyPr/>
                    <a:lstStyle/>
                    <a:p>
                      <a:pPr algn="r"/>
                      <a:r>
                        <a:rPr lang="en-NO" sz="1000" b="0"/>
                        <a:t>651,00</a:t>
                      </a:r>
                    </a:p>
                  </a:txBody>
                  <a:tcPr anchor="ctr"/>
                </a:tc>
                <a:extLst>
                  <a:ext uri="{0D108BD9-81ED-4DB2-BD59-A6C34878D82A}">
                    <a16:rowId xmlns:a16="http://schemas.microsoft.com/office/drawing/2014/main" val="1418368743"/>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SEK</a:t>
                      </a:r>
                      <a:endParaRPr lang="en-NO" sz="1000" b="0"/>
                    </a:p>
                  </a:txBody>
                  <a:tcPr anchor="ctr"/>
                </a:tc>
                <a:tc>
                  <a:txBody>
                    <a:bodyPr/>
                    <a:lstStyle/>
                    <a:p>
                      <a:pPr algn="r"/>
                      <a:endParaRPr lang="en-NO" sz="1000" b="0"/>
                    </a:p>
                  </a:txBody>
                  <a:tcPr anchor="ctr"/>
                </a:tc>
                <a:tc>
                  <a:txBody>
                    <a:bodyPr/>
                    <a:lstStyle/>
                    <a:p>
                      <a:pPr algn="r"/>
                      <a:r>
                        <a:rPr lang="en-NO" sz="1000" b="0"/>
                        <a:t>35.281,00</a:t>
                      </a:r>
                    </a:p>
                  </a:txBody>
                  <a:tcPr anchor="ctr"/>
                </a:tc>
                <a:extLst>
                  <a:ext uri="{0D108BD9-81ED-4DB2-BD59-A6C34878D82A}">
                    <a16:rowId xmlns:a16="http://schemas.microsoft.com/office/drawing/2014/main" val="1343034626"/>
                  </a:ext>
                </a:extLst>
              </a:tr>
            </a:tbl>
          </a:graphicData>
        </a:graphic>
      </p:graphicFrame>
      <p:sp>
        <p:nvSpPr>
          <p:cNvPr id="6" name="Title 5">
            <a:extLst>
              <a:ext uri="{FF2B5EF4-FFF2-40B4-BE49-F238E27FC236}">
                <a16:creationId xmlns:a16="http://schemas.microsoft.com/office/drawing/2014/main" id="{4833C526-22FA-4242-9311-7A4BAEA34911}"/>
              </a:ext>
            </a:extLst>
          </p:cNvPr>
          <p:cNvSpPr>
            <a:spLocks noGrp="1"/>
          </p:cNvSpPr>
          <p:nvPr>
            <p:ph type="title"/>
          </p:nvPr>
        </p:nvSpPr>
        <p:spPr/>
        <p:txBody>
          <a:bodyPr/>
          <a:lstStyle/>
          <a:p>
            <a:r>
              <a:rPr lang="en-NO"/>
              <a:t>SuperOffice 10 configuration scenarios</a:t>
            </a:r>
          </a:p>
        </p:txBody>
      </p:sp>
      <p:sp>
        <p:nvSpPr>
          <p:cNvPr id="10" name="Rectangle 9">
            <a:extLst>
              <a:ext uri="{FF2B5EF4-FFF2-40B4-BE49-F238E27FC236}">
                <a16:creationId xmlns:a16="http://schemas.microsoft.com/office/drawing/2014/main" id="{7DE963B5-86C7-4641-B9B4-C5AC55DEDB1D}"/>
              </a:ext>
            </a:extLst>
          </p:cNvPr>
          <p:cNvSpPr/>
          <p:nvPr/>
        </p:nvSpPr>
        <p:spPr>
          <a:xfrm>
            <a:off x="3161211" y="5564777"/>
            <a:ext cx="2836362" cy="535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65</a:t>
            </a:r>
            <a:r>
              <a:rPr lang="en-NO"/>
              <a:t>% of SO 9</a:t>
            </a:r>
          </a:p>
        </p:txBody>
      </p:sp>
      <p:sp>
        <p:nvSpPr>
          <p:cNvPr id="11" name="Rectangle 10">
            <a:extLst>
              <a:ext uri="{FF2B5EF4-FFF2-40B4-BE49-F238E27FC236}">
                <a16:creationId xmlns:a16="http://schemas.microsoft.com/office/drawing/2014/main" id="{CC9CFCB3-DAAA-3047-9030-D406DB75D14A}"/>
              </a:ext>
            </a:extLst>
          </p:cNvPr>
          <p:cNvSpPr/>
          <p:nvPr/>
        </p:nvSpPr>
        <p:spPr>
          <a:xfrm>
            <a:off x="8517438" y="5564777"/>
            <a:ext cx="2836362" cy="535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110% of</a:t>
            </a:r>
            <a:r>
              <a:rPr lang="en-NO"/>
              <a:t> SO 9</a:t>
            </a:r>
          </a:p>
        </p:txBody>
      </p:sp>
      <p:sp>
        <p:nvSpPr>
          <p:cNvPr id="9" name="Rectangle 8">
            <a:extLst>
              <a:ext uri="{FF2B5EF4-FFF2-40B4-BE49-F238E27FC236}">
                <a16:creationId xmlns:a16="http://schemas.microsoft.com/office/drawing/2014/main" id="{F05A5D2F-AB58-E34E-9691-8C34D4E24335}"/>
              </a:ext>
            </a:extLst>
          </p:cNvPr>
          <p:cNvSpPr/>
          <p:nvPr/>
        </p:nvSpPr>
        <p:spPr>
          <a:xfrm>
            <a:off x="2495550" y="171450"/>
            <a:ext cx="7296150" cy="609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a:t>This case is dominated by Service users, where the lower Essentials price level results in a very favourable entry solution. The premium scenario is insignificantly higher than on SO 9. </a:t>
            </a:r>
          </a:p>
        </p:txBody>
      </p:sp>
    </p:spTree>
    <p:extLst>
      <p:ext uri="{BB962C8B-B14F-4D97-AF65-F5344CB8AC3E}">
        <p14:creationId xmlns:p14="http://schemas.microsoft.com/office/powerpoint/2010/main" val="975028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0005BA-ECE8-E042-9753-A07A728532CD}"/>
              </a:ext>
            </a:extLst>
          </p:cNvPr>
          <p:cNvSpPr>
            <a:spLocks noGrp="1"/>
          </p:cNvSpPr>
          <p:nvPr>
            <p:ph type="title"/>
          </p:nvPr>
        </p:nvSpPr>
        <p:spPr/>
        <p:txBody>
          <a:bodyPr>
            <a:normAutofit/>
          </a:bodyPr>
          <a:lstStyle/>
          <a:p>
            <a:br>
              <a:rPr lang="en-NO" dirty="0"/>
            </a:br>
            <a:r>
              <a:rPr lang="en-US" dirty="0">
                <a:latin typeface="Arial"/>
                <a:cs typeface="Arial"/>
              </a:rPr>
              <a:t>Beko </a:t>
            </a:r>
            <a:r>
              <a:rPr lang="en-US" dirty="0" err="1">
                <a:latin typeface="Arial"/>
                <a:cs typeface="Arial"/>
              </a:rPr>
              <a:t>Groothandel</a:t>
            </a:r>
            <a:br>
              <a:rPr lang="en-US" dirty="0">
                <a:latin typeface="Arial"/>
                <a:cs typeface="Arial"/>
              </a:rPr>
            </a:br>
            <a:r>
              <a:rPr lang="en-US" sz="2200" dirty="0">
                <a:latin typeface="Arial"/>
                <a:cs typeface="Arial"/>
              </a:rPr>
              <a:t>Wholesale</a:t>
            </a:r>
            <a:br>
              <a:rPr lang="en-US" sz="2200" dirty="0">
                <a:latin typeface="Arial"/>
                <a:cs typeface="Arial"/>
              </a:rPr>
            </a:br>
            <a:r>
              <a:rPr lang="en-US" sz="2200" dirty="0">
                <a:latin typeface="Arial"/>
                <a:cs typeface="Arial"/>
              </a:rPr>
              <a:t>Netherlands</a:t>
            </a:r>
            <a:endParaRPr lang="en-NO" dirty="0"/>
          </a:p>
        </p:txBody>
      </p:sp>
    </p:spTree>
    <p:extLst>
      <p:ext uri="{BB962C8B-B14F-4D97-AF65-F5344CB8AC3E}">
        <p14:creationId xmlns:p14="http://schemas.microsoft.com/office/powerpoint/2010/main" val="2928103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1F4A18E-31B5-D642-8A84-97DE637AB717}"/>
              </a:ext>
            </a:extLst>
          </p:cNvPr>
          <p:cNvSpPr>
            <a:spLocks noGrp="1"/>
          </p:cNvSpPr>
          <p:nvPr>
            <p:ph type="body" idx="1"/>
          </p:nvPr>
        </p:nvSpPr>
        <p:spPr/>
        <p:txBody>
          <a:bodyPr/>
          <a:lstStyle/>
          <a:p>
            <a:r>
              <a:rPr lang="en-NO"/>
              <a:t>Company facts / Project goals</a:t>
            </a:r>
          </a:p>
        </p:txBody>
      </p:sp>
      <p:sp>
        <p:nvSpPr>
          <p:cNvPr id="7" name="Content Placeholder 6">
            <a:extLst>
              <a:ext uri="{FF2B5EF4-FFF2-40B4-BE49-F238E27FC236}">
                <a16:creationId xmlns:a16="http://schemas.microsoft.com/office/drawing/2014/main" id="{EF1A5850-6FBB-B042-8799-5B8FD814C719}"/>
              </a:ext>
            </a:extLst>
          </p:cNvPr>
          <p:cNvSpPr>
            <a:spLocks noGrp="1"/>
          </p:cNvSpPr>
          <p:nvPr>
            <p:ph sz="half" idx="2"/>
          </p:nvPr>
        </p:nvSpPr>
        <p:spPr/>
        <p:txBody>
          <a:bodyPr>
            <a:noAutofit/>
          </a:bodyPr>
          <a:lstStyle/>
          <a:p>
            <a:r>
              <a:rPr lang="en-GB" sz="1400" dirty="0"/>
              <a:t>About the company: Supplier of products for bakeries, pastry chefs and chocolatiers. </a:t>
            </a:r>
          </a:p>
          <a:p>
            <a:r>
              <a:rPr lang="en-GB" sz="1400" dirty="0"/>
              <a:t>Challenges: </a:t>
            </a:r>
            <a:r>
              <a:rPr lang="en-GB" sz="1400" b="1" dirty="0"/>
              <a:t>The main challenge is that they don’t have a central commercial solution</a:t>
            </a:r>
            <a:r>
              <a:rPr lang="en-GB" sz="1400" dirty="0"/>
              <a:t>. This results in the fact that there is </a:t>
            </a:r>
            <a:r>
              <a:rPr lang="en-GB" sz="1400" b="1" dirty="0"/>
              <a:t>no structured way of working and they miss information to get the maximum out of their customers</a:t>
            </a:r>
            <a:r>
              <a:rPr lang="en-GB" sz="1400" dirty="0"/>
              <a:t>. Of course, they also haven’t the right insights to develop their business.</a:t>
            </a:r>
            <a:br>
              <a:rPr lang="en-GB" sz="1400" dirty="0"/>
            </a:br>
            <a:r>
              <a:rPr lang="en-GB" sz="1400" dirty="0"/>
              <a:t>Besides that, </a:t>
            </a:r>
            <a:r>
              <a:rPr lang="en-GB" sz="1400" b="1" dirty="0"/>
              <a:t>there isn’t a smooth collaboration between different departments like Marketing and Customer Service</a:t>
            </a:r>
            <a:r>
              <a:rPr lang="en-GB" sz="1400" dirty="0"/>
              <a:t>. This will be phase 2 in this project. </a:t>
            </a:r>
          </a:p>
          <a:p>
            <a:r>
              <a:rPr lang="en-GB" sz="1400" b="1" dirty="0"/>
              <a:t>Pain: </a:t>
            </a:r>
            <a:r>
              <a:rPr lang="en-US" sz="1400" b="1" dirty="0"/>
              <a:t>not utilizing revenue potential (upsell) with existing customers</a:t>
            </a:r>
            <a:endParaRPr lang="en-GB" sz="1400" b="1" dirty="0"/>
          </a:p>
          <a:p>
            <a:r>
              <a:rPr lang="en-GB" sz="1400" dirty="0"/>
              <a:t>The goal for the customer: Reduce pressure on internal sales – costs. Sales efficiency - costs &amp; revenue. Introduction of new concepts – more upsell within customer base </a:t>
            </a:r>
          </a:p>
          <a:p>
            <a:endParaRPr lang="en-GB" sz="1400" dirty="0"/>
          </a:p>
          <a:p>
            <a:endParaRPr lang="en-GB" sz="1400" dirty="0"/>
          </a:p>
        </p:txBody>
      </p:sp>
      <p:sp>
        <p:nvSpPr>
          <p:cNvPr id="8" name="Text Placeholder 7">
            <a:extLst>
              <a:ext uri="{FF2B5EF4-FFF2-40B4-BE49-F238E27FC236}">
                <a16:creationId xmlns:a16="http://schemas.microsoft.com/office/drawing/2014/main" id="{2154D276-4E7D-2F46-AEAE-E5B5D42E2B10}"/>
              </a:ext>
            </a:extLst>
          </p:cNvPr>
          <p:cNvSpPr>
            <a:spLocks noGrp="1"/>
          </p:cNvSpPr>
          <p:nvPr>
            <p:ph type="body" sz="quarter" idx="3"/>
          </p:nvPr>
        </p:nvSpPr>
        <p:spPr/>
        <p:txBody>
          <a:bodyPr/>
          <a:lstStyle/>
          <a:p>
            <a:r>
              <a:rPr lang="en-NO"/>
              <a:t>Project / IT / Deal potential / Time</a:t>
            </a:r>
          </a:p>
        </p:txBody>
      </p:sp>
      <p:sp>
        <p:nvSpPr>
          <p:cNvPr id="9" name="Content Placeholder 8">
            <a:extLst>
              <a:ext uri="{FF2B5EF4-FFF2-40B4-BE49-F238E27FC236}">
                <a16:creationId xmlns:a16="http://schemas.microsoft.com/office/drawing/2014/main" id="{3248C725-070E-9441-8473-8DDB08E437E5}"/>
              </a:ext>
            </a:extLst>
          </p:cNvPr>
          <p:cNvSpPr>
            <a:spLocks noGrp="1"/>
          </p:cNvSpPr>
          <p:nvPr>
            <p:ph sz="quarter" idx="4"/>
          </p:nvPr>
        </p:nvSpPr>
        <p:spPr/>
        <p:txBody>
          <a:bodyPr>
            <a:normAutofit/>
          </a:bodyPr>
          <a:lstStyle/>
          <a:p>
            <a:r>
              <a:rPr lang="en-GB" sz="1400" dirty="0"/>
              <a:t>Project scope: Pipeline management, Customer data (company/person), Contact management, Visiting report, Automated (sales) processes </a:t>
            </a:r>
          </a:p>
          <a:p>
            <a:r>
              <a:rPr lang="en-GB" sz="1400" dirty="0"/>
              <a:t>Initial potential: Users, processes, growth potential and phases: 33 x sales, 1 x complete, 34 x synchronizer, 1 x ES</a:t>
            </a:r>
          </a:p>
          <a:p>
            <a:r>
              <a:rPr lang="en-GB" sz="1400" dirty="0"/>
              <a:t>Limitation: none</a:t>
            </a:r>
          </a:p>
          <a:p>
            <a:r>
              <a:rPr lang="en-GB" sz="1400" dirty="0"/>
              <a:t>Growth potential: Service and Marketing (GDPR)</a:t>
            </a:r>
          </a:p>
          <a:p>
            <a:r>
              <a:rPr lang="en-GB" sz="1400" b="1" dirty="0"/>
              <a:t>Competitors: Salesforce and </a:t>
            </a:r>
            <a:r>
              <a:rPr lang="en-GB" sz="1400" b="1" dirty="0" err="1"/>
              <a:t>Zoho</a:t>
            </a:r>
            <a:endParaRPr lang="en-GB" sz="1400" b="1" dirty="0"/>
          </a:p>
          <a:p>
            <a:r>
              <a:rPr lang="en-GB" sz="1400" dirty="0"/>
              <a:t>Timeline and implementation: Orientation (Oct 2020 – Dec 2020) - Decision (Jan 2021) – Implementation (</a:t>
            </a:r>
            <a:r>
              <a:rPr lang="en-GB" sz="1400" dirty="0" err="1"/>
              <a:t>Febr</a:t>
            </a:r>
            <a:r>
              <a:rPr lang="en-GB" sz="1400" dirty="0"/>
              <a:t> – June)</a:t>
            </a:r>
          </a:p>
          <a:p>
            <a:endParaRPr lang="en-GB" sz="1400" dirty="0"/>
          </a:p>
          <a:p>
            <a:endParaRPr lang="en-GB" sz="1400" dirty="0"/>
          </a:p>
          <a:p>
            <a:endParaRPr lang="en-GB" sz="1400" dirty="0"/>
          </a:p>
          <a:p>
            <a:endParaRPr lang="en-NO" sz="1400" dirty="0"/>
          </a:p>
        </p:txBody>
      </p:sp>
      <p:sp>
        <p:nvSpPr>
          <p:cNvPr id="5" name="Title 4">
            <a:extLst>
              <a:ext uri="{FF2B5EF4-FFF2-40B4-BE49-F238E27FC236}">
                <a16:creationId xmlns:a16="http://schemas.microsoft.com/office/drawing/2014/main" id="{FD9B586D-465D-A94D-92AA-16310BC121B0}"/>
              </a:ext>
            </a:extLst>
          </p:cNvPr>
          <p:cNvSpPr>
            <a:spLocks noGrp="1"/>
          </p:cNvSpPr>
          <p:nvPr>
            <p:ph type="title"/>
          </p:nvPr>
        </p:nvSpPr>
        <p:spPr/>
        <p:txBody>
          <a:bodyPr/>
          <a:lstStyle/>
          <a:p>
            <a:r>
              <a:rPr lang="en-US">
                <a:latin typeface="Arial"/>
                <a:cs typeface="Arial"/>
              </a:rPr>
              <a:t>Beko </a:t>
            </a:r>
            <a:r>
              <a:rPr lang="en-US" err="1">
                <a:latin typeface="Arial"/>
                <a:cs typeface="Arial"/>
              </a:rPr>
              <a:t>Groothandel</a:t>
            </a:r>
            <a:endParaRPr lang="en-NO"/>
          </a:p>
        </p:txBody>
      </p:sp>
    </p:spTree>
    <p:extLst>
      <p:ext uri="{BB962C8B-B14F-4D97-AF65-F5344CB8AC3E}">
        <p14:creationId xmlns:p14="http://schemas.microsoft.com/office/powerpoint/2010/main" val="4045856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A0E2-EC73-984E-BC50-027ECDBDC8B8}"/>
              </a:ext>
            </a:extLst>
          </p:cNvPr>
          <p:cNvSpPr>
            <a:spLocks noGrp="1"/>
          </p:cNvSpPr>
          <p:nvPr>
            <p:ph type="body" idx="1"/>
          </p:nvPr>
        </p:nvSpPr>
        <p:spPr/>
        <p:txBody>
          <a:bodyPr/>
          <a:lstStyle/>
          <a:p>
            <a:r>
              <a:rPr lang="en-NO"/>
              <a:t>Comments</a:t>
            </a:r>
          </a:p>
        </p:txBody>
      </p:sp>
      <p:sp>
        <p:nvSpPr>
          <p:cNvPr id="3" name="Content Placeholder 2">
            <a:extLst>
              <a:ext uri="{FF2B5EF4-FFF2-40B4-BE49-F238E27FC236}">
                <a16:creationId xmlns:a16="http://schemas.microsoft.com/office/drawing/2014/main" id="{9E7A8B61-4FBB-0949-8D91-E154D718B9BD}"/>
              </a:ext>
            </a:extLst>
          </p:cNvPr>
          <p:cNvSpPr>
            <a:spLocks noGrp="1"/>
          </p:cNvSpPr>
          <p:nvPr>
            <p:ph sz="half" idx="2"/>
          </p:nvPr>
        </p:nvSpPr>
        <p:spPr/>
        <p:txBody>
          <a:bodyPr>
            <a:normAutofit/>
          </a:bodyPr>
          <a:lstStyle/>
          <a:p>
            <a:r>
              <a:rPr lang="en-NO"/>
              <a:t>This configuration was a result of the sales process with the customer. </a:t>
            </a:r>
          </a:p>
          <a:p>
            <a:r>
              <a:rPr lang="en-US"/>
              <a:t>Discount 8%.</a:t>
            </a:r>
          </a:p>
          <a:p>
            <a:r>
              <a:rPr lang="en-NO"/>
              <a:t>The implementation services scope ended up at 82 hours, equal to </a:t>
            </a:r>
            <a:br>
              <a:rPr lang="en-US"/>
            </a:br>
            <a:r>
              <a:rPr lang="en-NO"/>
              <a:t>EUR </a:t>
            </a:r>
            <a:r>
              <a:rPr lang="en-GB"/>
              <a:t>€ 11.070. </a:t>
            </a:r>
            <a:br>
              <a:rPr lang="en-GB"/>
            </a:br>
            <a:r>
              <a:rPr lang="en-GB"/>
              <a:t>Customer signed for 116 hours. The remaining hours will be used in phase 2.</a:t>
            </a:r>
            <a:endParaRPr lang="en-NO"/>
          </a:p>
        </p:txBody>
      </p:sp>
      <p:sp>
        <p:nvSpPr>
          <p:cNvPr id="4" name="Text Placeholder 3">
            <a:extLst>
              <a:ext uri="{FF2B5EF4-FFF2-40B4-BE49-F238E27FC236}">
                <a16:creationId xmlns:a16="http://schemas.microsoft.com/office/drawing/2014/main" id="{9C1D65E3-5CB9-BA45-9DF9-BA7C5EED3E6B}"/>
              </a:ext>
            </a:extLst>
          </p:cNvPr>
          <p:cNvSpPr>
            <a:spLocks noGrp="1"/>
          </p:cNvSpPr>
          <p:nvPr>
            <p:ph type="body" sz="quarter" idx="3"/>
          </p:nvPr>
        </p:nvSpPr>
        <p:spPr/>
        <p:txBody>
          <a:bodyPr/>
          <a:lstStyle/>
          <a:p>
            <a:r>
              <a:rPr lang="en-NO"/>
              <a:t>Configuration / Price*</a:t>
            </a:r>
          </a:p>
        </p:txBody>
      </p:sp>
      <p:graphicFrame>
        <p:nvGraphicFramePr>
          <p:cNvPr id="8" name="Table 8">
            <a:extLst>
              <a:ext uri="{FF2B5EF4-FFF2-40B4-BE49-F238E27FC236}">
                <a16:creationId xmlns:a16="http://schemas.microsoft.com/office/drawing/2014/main" id="{0C711C9F-C594-5742-837E-A6788F299204}"/>
              </a:ext>
            </a:extLst>
          </p:cNvPr>
          <p:cNvGraphicFramePr>
            <a:graphicFrameLocks noGrp="1"/>
          </p:cNvGraphicFramePr>
          <p:nvPr>
            <p:ph sz="quarter" idx="4"/>
          </p:nvPr>
        </p:nvGraphicFramePr>
        <p:xfrm>
          <a:off x="6172200" y="2505075"/>
          <a:ext cx="5183186" cy="1854200"/>
        </p:xfrm>
        <a:graphic>
          <a:graphicData uri="http://schemas.openxmlformats.org/drawingml/2006/table">
            <a:tbl>
              <a:tblPr firstRow="1" bandRow="1">
                <a:tableStyleId>{5C22544A-7EE6-4342-B048-85BDC9FD1C3A}</a:tableStyleId>
              </a:tblPr>
              <a:tblGrid>
                <a:gridCol w="1783629">
                  <a:extLst>
                    <a:ext uri="{9D8B030D-6E8A-4147-A177-3AD203B41FA5}">
                      <a16:colId xmlns:a16="http://schemas.microsoft.com/office/drawing/2014/main" val="4165885100"/>
                    </a:ext>
                  </a:extLst>
                </a:gridCol>
                <a:gridCol w="561875">
                  <a:extLst>
                    <a:ext uri="{9D8B030D-6E8A-4147-A177-3AD203B41FA5}">
                      <a16:colId xmlns:a16="http://schemas.microsoft.com/office/drawing/2014/main" val="3182389846"/>
                    </a:ext>
                  </a:extLst>
                </a:gridCol>
                <a:gridCol w="757878">
                  <a:extLst>
                    <a:ext uri="{9D8B030D-6E8A-4147-A177-3AD203B41FA5}">
                      <a16:colId xmlns:a16="http://schemas.microsoft.com/office/drawing/2014/main" val="3783672027"/>
                    </a:ext>
                  </a:extLst>
                </a:gridCol>
                <a:gridCol w="1189085">
                  <a:extLst>
                    <a:ext uri="{9D8B030D-6E8A-4147-A177-3AD203B41FA5}">
                      <a16:colId xmlns:a16="http://schemas.microsoft.com/office/drawing/2014/main" val="23912029"/>
                    </a:ext>
                  </a:extLst>
                </a:gridCol>
                <a:gridCol w="890719">
                  <a:extLst>
                    <a:ext uri="{9D8B030D-6E8A-4147-A177-3AD203B41FA5}">
                      <a16:colId xmlns:a16="http://schemas.microsoft.com/office/drawing/2014/main" val="3558473017"/>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1895727459"/>
                  </a:ext>
                </a:extLst>
              </a:tr>
              <a:tr h="370840">
                <a:tc>
                  <a:txBody>
                    <a:bodyPr/>
                    <a:lstStyle/>
                    <a:p>
                      <a:r>
                        <a:rPr lang="en-NO" sz="1000" b="0"/>
                        <a:t>Sales</a:t>
                      </a:r>
                    </a:p>
                  </a:txBody>
                  <a:tcPr anchor="ctr"/>
                </a:tc>
                <a:tc>
                  <a:txBody>
                    <a:bodyPr/>
                    <a:lstStyle/>
                    <a:p>
                      <a:pPr algn="ctr"/>
                      <a:r>
                        <a:rPr lang="en-NO" sz="1000" b="0"/>
                        <a:t>33</a:t>
                      </a:r>
                    </a:p>
                  </a:txBody>
                  <a:tcPr anchor="ctr"/>
                </a:tc>
                <a:tc>
                  <a:txBody>
                    <a:bodyPr/>
                    <a:lstStyle/>
                    <a:p>
                      <a:pPr algn="ctr"/>
                      <a:r>
                        <a:rPr lang="en-NO" sz="1000" b="0"/>
                        <a:t>EUR</a:t>
                      </a:r>
                    </a:p>
                  </a:txBody>
                  <a:tcPr anchor="ctr"/>
                </a:tc>
                <a:tc>
                  <a:txBody>
                    <a:bodyPr/>
                    <a:lstStyle/>
                    <a:p>
                      <a:pPr algn="r"/>
                      <a:r>
                        <a:rPr lang="en-NO" sz="1000" b="0"/>
                        <a:t>57,50</a:t>
                      </a:r>
                    </a:p>
                  </a:txBody>
                  <a:tcPr anchor="ctr"/>
                </a:tc>
                <a:tc>
                  <a:txBody>
                    <a:bodyPr/>
                    <a:lstStyle/>
                    <a:p>
                      <a:pPr algn="r"/>
                      <a:r>
                        <a:rPr lang="en-NO" sz="1000" b="0"/>
                        <a:t>1.897,50</a:t>
                      </a:r>
                    </a:p>
                  </a:txBody>
                  <a:tcPr anchor="ctr"/>
                </a:tc>
                <a:extLst>
                  <a:ext uri="{0D108BD9-81ED-4DB2-BD59-A6C34878D82A}">
                    <a16:rowId xmlns:a16="http://schemas.microsoft.com/office/drawing/2014/main" val="3083490370"/>
                  </a:ext>
                </a:extLst>
              </a:tr>
              <a:tr h="370840">
                <a:tc>
                  <a:txBody>
                    <a:bodyPr/>
                    <a:lstStyle/>
                    <a:p>
                      <a:r>
                        <a:rPr lang="en-NO" sz="1000" b="0"/>
                        <a:t>Complete</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67,80</a:t>
                      </a:r>
                    </a:p>
                  </a:txBody>
                  <a:tcPr anchor="ctr"/>
                </a:tc>
                <a:tc>
                  <a:txBody>
                    <a:bodyPr/>
                    <a:lstStyle/>
                    <a:p>
                      <a:pPr algn="r"/>
                      <a:r>
                        <a:rPr lang="en-NO" sz="1000" b="0"/>
                        <a:t>67,80</a:t>
                      </a:r>
                    </a:p>
                  </a:txBody>
                  <a:tcPr anchor="ctr"/>
                </a:tc>
                <a:extLst>
                  <a:ext uri="{0D108BD9-81ED-4DB2-BD59-A6C34878D82A}">
                    <a16:rowId xmlns:a16="http://schemas.microsoft.com/office/drawing/2014/main" val="3067755452"/>
                  </a:ext>
                </a:extLst>
              </a:tr>
              <a:tr h="370840">
                <a:tc>
                  <a:txBody>
                    <a:bodyPr/>
                    <a:lstStyle/>
                    <a:p>
                      <a:r>
                        <a:rPr lang="en-NO" sz="1000" b="0"/>
                        <a:t>Expander Services</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67,80</a:t>
                      </a:r>
                    </a:p>
                  </a:txBody>
                  <a:tcPr anchor="ctr"/>
                </a:tc>
                <a:tc>
                  <a:txBody>
                    <a:bodyPr/>
                    <a:lstStyle/>
                    <a:p>
                      <a:pPr algn="r"/>
                      <a:r>
                        <a:rPr lang="en-NO" sz="1000" b="0"/>
                        <a:t>67,80</a:t>
                      </a:r>
                    </a:p>
                  </a:txBody>
                  <a:tcPr anchor="ctr"/>
                </a:tc>
                <a:extLst>
                  <a:ext uri="{0D108BD9-81ED-4DB2-BD59-A6C34878D82A}">
                    <a16:rowId xmlns:a16="http://schemas.microsoft.com/office/drawing/2014/main" val="1198859439"/>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lang="en-NO" sz="1000" b="0"/>
                        <a:t>EUR</a:t>
                      </a:r>
                    </a:p>
                  </a:txBody>
                  <a:tcPr anchor="ctr"/>
                </a:tc>
                <a:tc>
                  <a:txBody>
                    <a:bodyPr/>
                    <a:lstStyle/>
                    <a:p>
                      <a:pPr algn="r"/>
                      <a:endParaRPr lang="en-NO" sz="1000" b="0"/>
                    </a:p>
                  </a:txBody>
                  <a:tcPr anchor="ctr"/>
                </a:tc>
                <a:tc>
                  <a:txBody>
                    <a:bodyPr/>
                    <a:lstStyle/>
                    <a:p>
                      <a:pPr algn="r"/>
                      <a:r>
                        <a:rPr lang="en-NO" sz="1000" b="0"/>
                        <a:t>2,0</a:t>
                      </a:r>
                      <a:r>
                        <a:rPr lang="en-US" sz="1000" b="0"/>
                        <a:t>33</a:t>
                      </a:r>
                      <a:r>
                        <a:rPr lang="en-NO" sz="1000" b="0"/>
                        <a:t>,1</a:t>
                      </a:r>
                      <a:r>
                        <a:rPr lang="en-US" sz="1000" b="0"/>
                        <a:t>0</a:t>
                      </a:r>
                      <a:endParaRPr lang="en-NO" sz="1000" b="0"/>
                    </a:p>
                  </a:txBody>
                  <a:tcPr anchor="ctr"/>
                </a:tc>
                <a:extLst>
                  <a:ext uri="{0D108BD9-81ED-4DB2-BD59-A6C34878D82A}">
                    <a16:rowId xmlns:a16="http://schemas.microsoft.com/office/drawing/2014/main" val="4269170294"/>
                  </a:ext>
                </a:extLst>
              </a:tr>
            </a:tbl>
          </a:graphicData>
        </a:graphic>
      </p:graphicFrame>
      <p:sp>
        <p:nvSpPr>
          <p:cNvPr id="6" name="Title 5">
            <a:extLst>
              <a:ext uri="{FF2B5EF4-FFF2-40B4-BE49-F238E27FC236}">
                <a16:creationId xmlns:a16="http://schemas.microsoft.com/office/drawing/2014/main" id="{335D8C4B-1457-8B4F-8ED8-6C30386F886E}"/>
              </a:ext>
            </a:extLst>
          </p:cNvPr>
          <p:cNvSpPr>
            <a:spLocks noGrp="1"/>
          </p:cNvSpPr>
          <p:nvPr>
            <p:ph type="title"/>
          </p:nvPr>
        </p:nvSpPr>
        <p:spPr/>
        <p:txBody>
          <a:bodyPr/>
          <a:lstStyle/>
          <a:p>
            <a:r>
              <a:rPr lang="en-NO"/>
              <a:t>What we ended up selling – SO 9</a:t>
            </a:r>
          </a:p>
        </p:txBody>
      </p:sp>
      <p:sp>
        <p:nvSpPr>
          <p:cNvPr id="7" name="TextBox 6">
            <a:extLst>
              <a:ext uri="{FF2B5EF4-FFF2-40B4-BE49-F238E27FC236}">
                <a16:creationId xmlns:a16="http://schemas.microsoft.com/office/drawing/2014/main" id="{9501F34C-EF05-5542-AED5-DD7CD16F6AB9}"/>
              </a:ext>
            </a:extLst>
          </p:cNvPr>
          <p:cNvSpPr txBox="1"/>
          <p:nvPr/>
        </p:nvSpPr>
        <p:spPr>
          <a:xfrm>
            <a:off x="838200" y="6227179"/>
            <a:ext cx="9174480" cy="369332"/>
          </a:xfrm>
          <a:prstGeom prst="rect">
            <a:avLst/>
          </a:prstGeom>
          <a:noFill/>
        </p:spPr>
        <p:txBody>
          <a:bodyPr wrap="square" rtlCol="0">
            <a:spAutoFit/>
          </a:bodyPr>
          <a:lstStyle/>
          <a:p>
            <a:r>
              <a:rPr lang="en-NO">
                <a:solidFill>
                  <a:schemeClr val="accent1"/>
                </a:solidFill>
              </a:rPr>
              <a:t>*</a:t>
            </a:r>
            <a:r>
              <a:rPr lang="en-NO" sz="1200"/>
              <a:t>At list price – actual CV/month for this deal ended at </a:t>
            </a:r>
            <a:r>
              <a:rPr lang="en-US" sz="1200"/>
              <a:t>EUR 1.870,45</a:t>
            </a:r>
            <a:endParaRPr lang="en-NO" sz="1200"/>
          </a:p>
        </p:txBody>
      </p:sp>
    </p:spTree>
    <p:extLst>
      <p:ext uri="{BB962C8B-B14F-4D97-AF65-F5344CB8AC3E}">
        <p14:creationId xmlns:p14="http://schemas.microsoft.com/office/powerpoint/2010/main" val="978607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79778A6-4752-4C4E-A8A0-2C1C871EC0AF}"/>
              </a:ext>
            </a:extLst>
          </p:cNvPr>
          <p:cNvSpPr>
            <a:spLocks noGrp="1"/>
          </p:cNvSpPr>
          <p:nvPr>
            <p:ph type="body" idx="1"/>
          </p:nvPr>
        </p:nvSpPr>
        <p:spPr/>
        <p:txBody>
          <a:bodyPr/>
          <a:lstStyle/>
          <a:p>
            <a:r>
              <a:rPr lang="en-NO"/>
              <a:t>Essentials configuration/price</a:t>
            </a:r>
          </a:p>
        </p:txBody>
      </p:sp>
      <p:sp>
        <p:nvSpPr>
          <p:cNvPr id="13" name="Text Placeholder 12">
            <a:extLst>
              <a:ext uri="{FF2B5EF4-FFF2-40B4-BE49-F238E27FC236}">
                <a16:creationId xmlns:a16="http://schemas.microsoft.com/office/drawing/2014/main" id="{AE061A38-3EDB-2D4B-BA2A-1430FB409C79}"/>
              </a:ext>
            </a:extLst>
          </p:cNvPr>
          <p:cNvSpPr>
            <a:spLocks noGrp="1"/>
          </p:cNvSpPr>
          <p:nvPr>
            <p:ph type="body" sz="quarter" idx="3"/>
          </p:nvPr>
        </p:nvSpPr>
        <p:spPr/>
        <p:txBody>
          <a:bodyPr/>
          <a:lstStyle/>
          <a:p>
            <a:r>
              <a:rPr lang="en-NO"/>
              <a:t>Premium configuration/price</a:t>
            </a:r>
          </a:p>
        </p:txBody>
      </p:sp>
      <p:sp>
        <p:nvSpPr>
          <p:cNvPr id="2" name="Title 1">
            <a:extLst>
              <a:ext uri="{FF2B5EF4-FFF2-40B4-BE49-F238E27FC236}">
                <a16:creationId xmlns:a16="http://schemas.microsoft.com/office/drawing/2014/main" id="{FDE3E063-64CF-AD40-B0ED-05802DCA47CC}"/>
              </a:ext>
            </a:extLst>
          </p:cNvPr>
          <p:cNvSpPr>
            <a:spLocks noGrp="1"/>
          </p:cNvSpPr>
          <p:nvPr>
            <p:ph type="title"/>
          </p:nvPr>
        </p:nvSpPr>
        <p:spPr/>
        <p:txBody>
          <a:bodyPr/>
          <a:lstStyle/>
          <a:p>
            <a:r>
              <a:rPr lang="en-NO"/>
              <a:t>SuperOffice 10 scenario</a:t>
            </a:r>
          </a:p>
        </p:txBody>
      </p:sp>
      <p:sp>
        <p:nvSpPr>
          <p:cNvPr id="8" name="Rectangular Callout 7">
            <a:extLst>
              <a:ext uri="{FF2B5EF4-FFF2-40B4-BE49-F238E27FC236}">
                <a16:creationId xmlns:a16="http://schemas.microsoft.com/office/drawing/2014/main" id="{14966BA2-086F-124B-9AA0-7A278FBD791B}"/>
              </a:ext>
            </a:extLst>
          </p:cNvPr>
          <p:cNvSpPr/>
          <p:nvPr/>
        </p:nvSpPr>
        <p:spPr>
          <a:xfrm>
            <a:off x="4503761" y="3234519"/>
            <a:ext cx="4107976" cy="2129051"/>
          </a:xfrm>
          <a:prstGeom prst="wedgeRectCallout">
            <a:avLst>
              <a:gd name="adj1" fmla="val -21165"/>
              <a:gd name="adj2" fmla="val -676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2400" dirty="0"/>
              <a:t>Run the same exercise as with case 1..</a:t>
            </a:r>
          </a:p>
        </p:txBody>
      </p:sp>
    </p:spTree>
    <p:extLst>
      <p:ext uri="{BB962C8B-B14F-4D97-AF65-F5344CB8AC3E}">
        <p14:creationId xmlns:p14="http://schemas.microsoft.com/office/powerpoint/2010/main" val="68167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0E44E6-C9C7-2F43-9292-D68B7C5AA6E0}"/>
              </a:ext>
            </a:extLst>
          </p:cNvPr>
          <p:cNvSpPr>
            <a:spLocks noGrp="1"/>
          </p:cNvSpPr>
          <p:nvPr>
            <p:ph type="body" idx="1"/>
          </p:nvPr>
        </p:nvSpPr>
        <p:spPr/>
        <p:txBody>
          <a:bodyPr/>
          <a:lstStyle/>
          <a:p>
            <a:r>
              <a:rPr lang="en-NO"/>
              <a:t>Essentials</a:t>
            </a:r>
          </a:p>
        </p:txBody>
      </p:sp>
      <p:graphicFrame>
        <p:nvGraphicFramePr>
          <p:cNvPr id="7" name="Table 7">
            <a:extLst>
              <a:ext uri="{FF2B5EF4-FFF2-40B4-BE49-F238E27FC236}">
                <a16:creationId xmlns:a16="http://schemas.microsoft.com/office/drawing/2014/main" id="{13BE25A3-8BC8-C34E-B2E5-AAD82C1D9CD5}"/>
              </a:ext>
            </a:extLst>
          </p:cNvPr>
          <p:cNvGraphicFramePr>
            <a:graphicFrameLocks noGrp="1"/>
          </p:cNvGraphicFramePr>
          <p:nvPr>
            <p:ph sz="half" idx="2"/>
          </p:nvPr>
        </p:nvGraphicFramePr>
        <p:xfrm>
          <a:off x="839788" y="2505075"/>
          <a:ext cx="5157785" cy="2250440"/>
        </p:xfrm>
        <a:graphic>
          <a:graphicData uri="http://schemas.openxmlformats.org/drawingml/2006/table">
            <a:tbl>
              <a:tblPr firstRow="1" bandRow="1">
                <a:tableStyleId>{5C22544A-7EE6-4342-B048-85BDC9FD1C3A}</a:tableStyleId>
              </a:tblPr>
              <a:tblGrid>
                <a:gridCol w="1642155">
                  <a:extLst>
                    <a:ext uri="{9D8B030D-6E8A-4147-A177-3AD203B41FA5}">
                      <a16:colId xmlns:a16="http://schemas.microsoft.com/office/drawing/2014/main" val="466193379"/>
                    </a:ext>
                  </a:extLst>
                </a:gridCol>
                <a:gridCol w="666206">
                  <a:extLst>
                    <a:ext uri="{9D8B030D-6E8A-4147-A177-3AD203B41FA5}">
                      <a16:colId xmlns:a16="http://schemas.microsoft.com/office/drawing/2014/main" val="3221121155"/>
                    </a:ext>
                  </a:extLst>
                </a:gridCol>
                <a:gridCol w="809897">
                  <a:extLst>
                    <a:ext uri="{9D8B030D-6E8A-4147-A177-3AD203B41FA5}">
                      <a16:colId xmlns:a16="http://schemas.microsoft.com/office/drawing/2014/main" val="3474358481"/>
                    </a:ext>
                  </a:extLst>
                </a:gridCol>
                <a:gridCol w="1188720">
                  <a:extLst>
                    <a:ext uri="{9D8B030D-6E8A-4147-A177-3AD203B41FA5}">
                      <a16:colId xmlns:a16="http://schemas.microsoft.com/office/drawing/2014/main" val="1210638416"/>
                    </a:ext>
                  </a:extLst>
                </a:gridCol>
                <a:gridCol w="850807">
                  <a:extLst>
                    <a:ext uri="{9D8B030D-6E8A-4147-A177-3AD203B41FA5}">
                      <a16:colId xmlns:a16="http://schemas.microsoft.com/office/drawing/2014/main" val="568187802"/>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28008182"/>
                  </a:ext>
                </a:extLst>
              </a:tr>
              <a:tr h="370840">
                <a:tc>
                  <a:txBody>
                    <a:bodyPr/>
                    <a:lstStyle/>
                    <a:p>
                      <a:r>
                        <a:rPr lang="en-NO" sz="1000" b="0"/>
                        <a:t>Sales E</a:t>
                      </a:r>
                    </a:p>
                  </a:txBody>
                  <a:tcPr anchor="ctr"/>
                </a:tc>
                <a:tc>
                  <a:txBody>
                    <a:bodyPr/>
                    <a:lstStyle/>
                    <a:p>
                      <a:pPr algn="ctr"/>
                      <a:r>
                        <a:rPr lang="en-NO" sz="1000" b="0"/>
                        <a:t>33</a:t>
                      </a:r>
                    </a:p>
                  </a:txBody>
                  <a:tcPr anchor="ctr"/>
                </a:tc>
                <a:tc>
                  <a:txBody>
                    <a:bodyPr/>
                    <a:lstStyle/>
                    <a:p>
                      <a:pPr algn="ctr"/>
                      <a:r>
                        <a:rPr lang="en-NO" sz="1000" b="0"/>
                        <a:t>EUR</a:t>
                      </a:r>
                    </a:p>
                  </a:txBody>
                  <a:tcPr anchor="ctr"/>
                </a:tc>
                <a:tc>
                  <a:txBody>
                    <a:bodyPr/>
                    <a:lstStyle/>
                    <a:p>
                      <a:pPr algn="r"/>
                      <a:r>
                        <a:rPr lang="en-NO" sz="1000" b="0"/>
                        <a:t>55,80</a:t>
                      </a:r>
                    </a:p>
                  </a:txBody>
                  <a:tcPr anchor="ctr"/>
                </a:tc>
                <a:tc>
                  <a:txBody>
                    <a:bodyPr/>
                    <a:lstStyle/>
                    <a:p>
                      <a:pPr algn="r"/>
                      <a:r>
                        <a:rPr lang="en-NO" sz="1000" b="0"/>
                        <a:t>1.841,40</a:t>
                      </a:r>
                    </a:p>
                  </a:txBody>
                  <a:tcPr anchor="ctr"/>
                </a:tc>
                <a:extLst>
                  <a:ext uri="{0D108BD9-81ED-4DB2-BD59-A6C34878D82A}">
                    <a16:rowId xmlns:a16="http://schemas.microsoft.com/office/drawing/2014/main" val="1957163087"/>
                  </a:ext>
                </a:extLst>
              </a:tr>
              <a:tr h="370840">
                <a:tc>
                  <a:txBody>
                    <a:bodyPr/>
                    <a:lstStyle/>
                    <a:p>
                      <a:r>
                        <a:rPr lang="en-NO" sz="1000" b="0"/>
                        <a:t>Multiplan Sales E + Service E + Marketing E</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97,10</a:t>
                      </a:r>
                    </a:p>
                  </a:txBody>
                  <a:tcPr anchor="ctr"/>
                </a:tc>
                <a:tc>
                  <a:txBody>
                    <a:bodyPr/>
                    <a:lstStyle/>
                    <a:p>
                      <a:pPr algn="r"/>
                      <a:r>
                        <a:rPr lang="en-NO" sz="1000" b="0"/>
                        <a:t>97,10</a:t>
                      </a:r>
                    </a:p>
                  </a:txBody>
                  <a:tcPr anchor="ctr"/>
                </a:tc>
                <a:extLst>
                  <a:ext uri="{0D108BD9-81ED-4DB2-BD59-A6C34878D82A}">
                    <a16:rowId xmlns:a16="http://schemas.microsoft.com/office/drawing/2014/main" val="2635265719"/>
                  </a:ext>
                </a:extLst>
              </a:tr>
              <a:tr h="370840">
                <a:tc>
                  <a:txBody>
                    <a:bodyPr/>
                    <a:lstStyle/>
                    <a:p>
                      <a:r>
                        <a:rPr lang="en-NO" sz="1000" b="0"/>
                        <a:t>Marketing Platform</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223,21</a:t>
                      </a:r>
                    </a:p>
                  </a:txBody>
                  <a:tcPr anchor="ctr"/>
                </a:tc>
                <a:tc>
                  <a:txBody>
                    <a:bodyPr/>
                    <a:lstStyle/>
                    <a:p>
                      <a:pPr algn="r"/>
                      <a:r>
                        <a:rPr lang="en-NO" sz="1000" b="0"/>
                        <a:t>223,21</a:t>
                      </a:r>
                    </a:p>
                  </a:txBody>
                  <a:tcPr anchor="ctr"/>
                </a:tc>
                <a:extLst>
                  <a:ext uri="{0D108BD9-81ED-4DB2-BD59-A6C34878D82A}">
                    <a16:rowId xmlns:a16="http://schemas.microsoft.com/office/drawing/2014/main" val="3081651551"/>
                  </a:ext>
                </a:extLst>
              </a:tr>
              <a:tr h="370840">
                <a:tc>
                  <a:txBody>
                    <a:bodyPr/>
                    <a:lstStyle/>
                    <a:p>
                      <a:r>
                        <a:rPr lang="en-NO" sz="1000" b="0"/>
                        <a:t>Development Tools</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71,21</a:t>
                      </a:r>
                    </a:p>
                  </a:txBody>
                  <a:tcPr anchor="ctr"/>
                </a:tc>
                <a:tc>
                  <a:txBody>
                    <a:bodyPr/>
                    <a:lstStyle/>
                    <a:p>
                      <a:pPr algn="r"/>
                      <a:r>
                        <a:rPr lang="nb-NO" sz="1000" b="0"/>
                        <a:t>71,21</a:t>
                      </a:r>
                      <a:endParaRPr lang="en-NO" sz="1000" b="0"/>
                    </a:p>
                  </a:txBody>
                  <a:tcPr anchor="ctr"/>
                </a:tc>
                <a:extLst>
                  <a:ext uri="{0D108BD9-81ED-4DB2-BD59-A6C34878D82A}">
                    <a16:rowId xmlns:a16="http://schemas.microsoft.com/office/drawing/2014/main" val="262339678"/>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EUR</a:t>
                      </a:r>
                      <a:endParaRPr lang="en-NO" sz="1000" b="0"/>
                    </a:p>
                  </a:txBody>
                  <a:tcPr anchor="ctr"/>
                </a:tc>
                <a:tc>
                  <a:txBody>
                    <a:bodyPr/>
                    <a:lstStyle/>
                    <a:p>
                      <a:pPr algn="r"/>
                      <a:endParaRPr lang="en-NO" sz="1000" b="0"/>
                    </a:p>
                  </a:txBody>
                  <a:tcPr anchor="ctr"/>
                </a:tc>
                <a:tc>
                  <a:txBody>
                    <a:bodyPr/>
                    <a:lstStyle/>
                    <a:p>
                      <a:pPr algn="r"/>
                      <a:r>
                        <a:rPr lang="en-NO" sz="1000" b="0"/>
                        <a:t>2.232,92</a:t>
                      </a:r>
                    </a:p>
                  </a:txBody>
                  <a:tcPr anchor="ctr"/>
                </a:tc>
                <a:extLst>
                  <a:ext uri="{0D108BD9-81ED-4DB2-BD59-A6C34878D82A}">
                    <a16:rowId xmlns:a16="http://schemas.microsoft.com/office/drawing/2014/main" val="3508504799"/>
                  </a:ext>
                </a:extLst>
              </a:tr>
            </a:tbl>
          </a:graphicData>
        </a:graphic>
      </p:graphicFrame>
      <p:sp>
        <p:nvSpPr>
          <p:cNvPr id="4" name="Text Placeholder 3">
            <a:extLst>
              <a:ext uri="{FF2B5EF4-FFF2-40B4-BE49-F238E27FC236}">
                <a16:creationId xmlns:a16="http://schemas.microsoft.com/office/drawing/2014/main" id="{465B98D5-8455-A440-AC42-535E3890C1C7}"/>
              </a:ext>
            </a:extLst>
          </p:cNvPr>
          <p:cNvSpPr>
            <a:spLocks noGrp="1"/>
          </p:cNvSpPr>
          <p:nvPr>
            <p:ph type="body" sz="quarter" idx="3"/>
          </p:nvPr>
        </p:nvSpPr>
        <p:spPr/>
        <p:txBody>
          <a:bodyPr/>
          <a:lstStyle/>
          <a:p>
            <a:r>
              <a:rPr lang="en-NO"/>
              <a:t>Premium</a:t>
            </a:r>
          </a:p>
        </p:txBody>
      </p:sp>
      <p:graphicFrame>
        <p:nvGraphicFramePr>
          <p:cNvPr id="8" name="Table 8">
            <a:extLst>
              <a:ext uri="{FF2B5EF4-FFF2-40B4-BE49-F238E27FC236}">
                <a16:creationId xmlns:a16="http://schemas.microsoft.com/office/drawing/2014/main" id="{55C2E5F7-31F5-A645-979A-1BD45B0E9676}"/>
              </a:ext>
            </a:extLst>
          </p:cNvPr>
          <p:cNvGraphicFramePr>
            <a:graphicFrameLocks noGrp="1"/>
          </p:cNvGraphicFramePr>
          <p:nvPr>
            <p:ph sz="quarter" idx="4"/>
          </p:nvPr>
        </p:nvGraphicFramePr>
        <p:xfrm>
          <a:off x="6172200" y="2505075"/>
          <a:ext cx="5183185" cy="2250440"/>
        </p:xfrm>
        <a:graphic>
          <a:graphicData uri="http://schemas.openxmlformats.org/drawingml/2006/table">
            <a:tbl>
              <a:tblPr firstRow="1" bandRow="1">
                <a:tableStyleId>{5C22544A-7EE6-4342-B048-85BDC9FD1C3A}</a:tableStyleId>
              </a:tblPr>
              <a:tblGrid>
                <a:gridCol w="1652451">
                  <a:extLst>
                    <a:ext uri="{9D8B030D-6E8A-4147-A177-3AD203B41FA5}">
                      <a16:colId xmlns:a16="http://schemas.microsoft.com/office/drawing/2014/main" val="3386857382"/>
                    </a:ext>
                  </a:extLst>
                </a:gridCol>
                <a:gridCol w="705395">
                  <a:extLst>
                    <a:ext uri="{9D8B030D-6E8A-4147-A177-3AD203B41FA5}">
                      <a16:colId xmlns:a16="http://schemas.microsoft.com/office/drawing/2014/main" val="3466616038"/>
                    </a:ext>
                  </a:extLst>
                </a:gridCol>
                <a:gridCol w="757645">
                  <a:extLst>
                    <a:ext uri="{9D8B030D-6E8A-4147-A177-3AD203B41FA5}">
                      <a16:colId xmlns:a16="http://schemas.microsoft.com/office/drawing/2014/main" val="2208799565"/>
                    </a:ext>
                  </a:extLst>
                </a:gridCol>
                <a:gridCol w="1214846">
                  <a:extLst>
                    <a:ext uri="{9D8B030D-6E8A-4147-A177-3AD203B41FA5}">
                      <a16:colId xmlns:a16="http://schemas.microsoft.com/office/drawing/2014/main" val="2273171267"/>
                    </a:ext>
                  </a:extLst>
                </a:gridCol>
                <a:gridCol w="852848">
                  <a:extLst>
                    <a:ext uri="{9D8B030D-6E8A-4147-A177-3AD203B41FA5}">
                      <a16:colId xmlns:a16="http://schemas.microsoft.com/office/drawing/2014/main" val="2509885498"/>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70203291"/>
                  </a:ext>
                </a:extLst>
              </a:tr>
              <a:tr h="370840">
                <a:tc>
                  <a:txBody>
                    <a:bodyPr/>
                    <a:lstStyle/>
                    <a:p>
                      <a:r>
                        <a:rPr lang="en-NO" sz="1000" b="0"/>
                        <a:t>Sales P</a:t>
                      </a:r>
                    </a:p>
                  </a:txBody>
                  <a:tcPr anchor="ctr"/>
                </a:tc>
                <a:tc>
                  <a:txBody>
                    <a:bodyPr/>
                    <a:lstStyle/>
                    <a:p>
                      <a:pPr algn="ctr"/>
                      <a:r>
                        <a:rPr lang="en-NO" sz="1000" b="0"/>
                        <a:t>33</a:t>
                      </a:r>
                    </a:p>
                  </a:txBody>
                  <a:tcPr anchor="ctr"/>
                </a:tc>
                <a:tc>
                  <a:txBody>
                    <a:bodyPr/>
                    <a:lstStyle/>
                    <a:p>
                      <a:pPr algn="ctr"/>
                      <a:r>
                        <a:rPr lang="en-NO" sz="1000" b="0"/>
                        <a:t>EUR</a:t>
                      </a:r>
                    </a:p>
                  </a:txBody>
                  <a:tcPr anchor="ctr"/>
                </a:tc>
                <a:tc>
                  <a:txBody>
                    <a:bodyPr/>
                    <a:lstStyle/>
                    <a:p>
                      <a:pPr algn="r"/>
                      <a:r>
                        <a:rPr lang="en-NO" sz="1000" b="0"/>
                        <a:t>78,13</a:t>
                      </a:r>
                    </a:p>
                  </a:txBody>
                  <a:tcPr anchor="ctr"/>
                </a:tc>
                <a:tc>
                  <a:txBody>
                    <a:bodyPr/>
                    <a:lstStyle/>
                    <a:p>
                      <a:pPr algn="r"/>
                      <a:r>
                        <a:rPr lang="en-NO" sz="1000" b="0"/>
                        <a:t>2.578,29</a:t>
                      </a:r>
                    </a:p>
                  </a:txBody>
                  <a:tcPr anchor="ctr"/>
                </a:tc>
                <a:extLst>
                  <a:ext uri="{0D108BD9-81ED-4DB2-BD59-A6C34878D82A}">
                    <a16:rowId xmlns:a16="http://schemas.microsoft.com/office/drawing/2014/main" val="2149555592"/>
                  </a:ext>
                </a:extLst>
              </a:tr>
              <a:tr h="370840">
                <a:tc>
                  <a:txBody>
                    <a:bodyPr/>
                    <a:lstStyle/>
                    <a:p>
                      <a:r>
                        <a:rPr lang="en-NO" sz="1000" b="0"/>
                        <a:t>Multiplan Sales P + Service P + Marketing E</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131,14</a:t>
                      </a:r>
                    </a:p>
                  </a:txBody>
                  <a:tcPr anchor="ctr"/>
                </a:tc>
                <a:tc>
                  <a:txBody>
                    <a:bodyPr/>
                    <a:lstStyle/>
                    <a:p>
                      <a:pPr algn="r"/>
                      <a:r>
                        <a:rPr lang="en-NO" sz="1000" b="0"/>
                        <a:t>131,14</a:t>
                      </a:r>
                    </a:p>
                  </a:txBody>
                  <a:tcPr anchor="ctr"/>
                </a:tc>
                <a:extLst>
                  <a:ext uri="{0D108BD9-81ED-4DB2-BD59-A6C34878D82A}">
                    <a16:rowId xmlns:a16="http://schemas.microsoft.com/office/drawing/2014/main" val="2409709105"/>
                  </a:ext>
                </a:extLst>
              </a:tr>
              <a:tr h="370840">
                <a:tc>
                  <a:txBody>
                    <a:bodyPr/>
                    <a:lstStyle/>
                    <a:p>
                      <a:r>
                        <a:rPr lang="en-NO" sz="1000" b="0"/>
                        <a:t>Marketing Platform</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223,21</a:t>
                      </a:r>
                    </a:p>
                  </a:txBody>
                  <a:tcPr anchor="ctr"/>
                </a:tc>
                <a:tc>
                  <a:txBody>
                    <a:bodyPr/>
                    <a:lstStyle/>
                    <a:p>
                      <a:pPr algn="r"/>
                      <a:r>
                        <a:rPr lang="en-NO" sz="1000" b="0"/>
                        <a:t>223,21</a:t>
                      </a:r>
                    </a:p>
                  </a:txBody>
                  <a:tcPr anchor="ctr"/>
                </a:tc>
                <a:extLst>
                  <a:ext uri="{0D108BD9-81ED-4DB2-BD59-A6C34878D82A}">
                    <a16:rowId xmlns:a16="http://schemas.microsoft.com/office/drawing/2014/main" val="1561899614"/>
                  </a:ext>
                </a:extLst>
              </a:tr>
              <a:tr h="370840">
                <a:tc>
                  <a:txBody>
                    <a:bodyPr/>
                    <a:lstStyle/>
                    <a:p>
                      <a:r>
                        <a:rPr lang="en-NO" sz="1000" b="0"/>
                        <a:t>Development Tools</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71,21</a:t>
                      </a:r>
                    </a:p>
                  </a:txBody>
                  <a:tcPr anchor="ctr"/>
                </a:tc>
                <a:tc>
                  <a:txBody>
                    <a:bodyPr/>
                    <a:lstStyle/>
                    <a:p>
                      <a:pPr algn="r"/>
                      <a:r>
                        <a:rPr lang="nb-NO" sz="1000" b="0"/>
                        <a:t>71,21</a:t>
                      </a:r>
                      <a:endParaRPr lang="en-NO" sz="1000" b="0"/>
                    </a:p>
                  </a:txBody>
                  <a:tcPr anchor="ctr"/>
                </a:tc>
                <a:extLst>
                  <a:ext uri="{0D108BD9-81ED-4DB2-BD59-A6C34878D82A}">
                    <a16:rowId xmlns:a16="http://schemas.microsoft.com/office/drawing/2014/main" val="1418368743"/>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EUR</a:t>
                      </a:r>
                      <a:endParaRPr lang="en-NO" sz="1000" b="0"/>
                    </a:p>
                  </a:txBody>
                  <a:tcPr anchor="ctr"/>
                </a:tc>
                <a:tc>
                  <a:txBody>
                    <a:bodyPr/>
                    <a:lstStyle/>
                    <a:p>
                      <a:pPr algn="r"/>
                      <a:endParaRPr lang="en-NO" sz="1000" b="0"/>
                    </a:p>
                  </a:txBody>
                  <a:tcPr anchor="ctr"/>
                </a:tc>
                <a:tc>
                  <a:txBody>
                    <a:bodyPr/>
                    <a:lstStyle/>
                    <a:p>
                      <a:pPr algn="r"/>
                      <a:r>
                        <a:rPr lang="en-NO" sz="1000" b="0"/>
                        <a:t>3.003,85</a:t>
                      </a:r>
                    </a:p>
                  </a:txBody>
                  <a:tcPr anchor="ctr"/>
                </a:tc>
                <a:extLst>
                  <a:ext uri="{0D108BD9-81ED-4DB2-BD59-A6C34878D82A}">
                    <a16:rowId xmlns:a16="http://schemas.microsoft.com/office/drawing/2014/main" val="1343034626"/>
                  </a:ext>
                </a:extLst>
              </a:tr>
            </a:tbl>
          </a:graphicData>
        </a:graphic>
      </p:graphicFrame>
      <p:sp>
        <p:nvSpPr>
          <p:cNvPr id="6" name="Title 5">
            <a:extLst>
              <a:ext uri="{FF2B5EF4-FFF2-40B4-BE49-F238E27FC236}">
                <a16:creationId xmlns:a16="http://schemas.microsoft.com/office/drawing/2014/main" id="{4833C526-22FA-4242-9311-7A4BAEA34911}"/>
              </a:ext>
            </a:extLst>
          </p:cNvPr>
          <p:cNvSpPr>
            <a:spLocks noGrp="1"/>
          </p:cNvSpPr>
          <p:nvPr>
            <p:ph type="title"/>
          </p:nvPr>
        </p:nvSpPr>
        <p:spPr/>
        <p:txBody>
          <a:bodyPr/>
          <a:lstStyle/>
          <a:p>
            <a:r>
              <a:rPr lang="en-NO"/>
              <a:t>SuperOffice 10 configuration scenarios</a:t>
            </a:r>
          </a:p>
        </p:txBody>
      </p:sp>
      <p:sp>
        <p:nvSpPr>
          <p:cNvPr id="10" name="Rectangle 9">
            <a:extLst>
              <a:ext uri="{FF2B5EF4-FFF2-40B4-BE49-F238E27FC236}">
                <a16:creationId xmlns:a16="http://schemas.microsoft.com/office/drawing/2014/main" id="{7DE963B5-86C7-4641-B9B4-C5AC55DEDB1D}"/>
              </a:ext>
            </a:extLst>
          </p:cNvPr>
          <p:cNvSpPr/>
          <p:nvPr/>
        </p:nvSpPr>
        <p:spPr>
          <a:xfrm>
            <a:off x="3161211" y="5564777"/>
            <a:ext cx="2836362" cy="535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110</a:t>
            </a:r>
            <a:r>
              <a:rPr lang="en-NO"/>
              <a:t>% of SO 9</a:t>
            </a:r>
          </a:p>
        </p:txBody>
      </p:sp>
      <p:sp>
        <p:nvSpPr>
          <p:cNvPr id="11" name="Rectangle 10">
            <a:extLst>
              <a:ext uri="{FF2B5EF4-FFF2-40B4-BE49-F238E27FC236}">
                <a16:creationId xmlns:a16="http://schemas.microsoft.com/office/drawing/2014/main" id="{CC9CFCB3-DAAA-3047-9030-D406DB75D14A}"/>
              </a:ext>
            </a:extLst>
          </p:cNvPr>
          <p:cNvSpPr/>
          <p:nvPr/>
        </p:nvSpPr>
        <p:spPr>
          <a:xfrm>
            <a:off x="8517438" y="5564777"/>
            <a:ext cx="2836362" cy="535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148</a:t>
            </a:r>
            <a:r>
              <a:rPr lang="en-NO"/>
              <a:t>% of SO 9</a:t>
            </a:r>
          </a:p>
        </p:txBody>
      </p:sp>
      <p:sp>
        <p:nvSpPr>
          <p:cNvPr id="9" name="Rectangle 8">
            <a:extLst>
              <a:ext uri="{FF2B5EF4-FFF2-40B4-BE49-F238E27FC236}">
                <a16:creationId xmlns:a16="http://schemas.microsoft.com/office/drawing/2014/main" id="{F05A5D2F-AB58-E34E-9691-8C34D4E24335}"/>
              </a:ext>
            </a:extLst>
          </p:cNvPr>
          <p:cNvSpPr/>
          <p:nvPr/>
        </p:nvSpPr>
        <p:spPr>
          <a:xfrm>
            <a:off x="2495550" y="171450"/>
            <a:ext cx="7296150" cy="609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This case is dominated by a pure Sales process focused user group, resulting in a reasonable uplift in the subscription fees.</a:t>
            </a:r>
          </a:p>
        </p:txBody>
      </p:sp>
    </p:spTree>
    <p:extLst>
      <p:ext uri="{BB962C8B-B14F-4D97-AF65-F5344CB8AC3E}">
        <p14:creationId xmlns:p14="http://schemas.microsoft.com/office/powerpoint/2010/main" val="35949586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0005BA-ECE8-E042-9753-A07A728532CD}"/>
              </a:ext>
            </a:extLst>
          </p:cNvPr>
          <p:cNvSpPr>
            <a:spLocks noGrp="1"/>
          </p:cNvSpPr>
          <p:nvPr>
            <p:ph type="title"/>
          </p:nvPr>
        </p:nvSpPr>
        <p:spPr/>
        <p:txBody>
          <a:bodyPr>
            <a:normAutofit/>
          </a:bodyPr>
          <a:lstStyle/>
          <a:p>
            <a:br>
              <a:rPr lang="en-NO" dirty="0"/>
            </a:br>
            <a:r>
              <a:rPr lang="en-US" dirty="0" err="1">
                <a:latin typeface="Arial"/>
                <a:cs typeface="Arial"/>
              </a:rPr>
              <a:t>Unilamp</a:t>
            </a:r>
            <a:r>
              <a:rPr lang="en-US" dirty="0">
                <a:latin typeface="Arial"/>
                <a:cs typeface="Arial"/>
              </a:rPr>
              <a:t> AS</a:t>
            </a:r>
            <a:br>
              <a:rPr lang="en-US" dirty="0">
                <a:latin typeface="Arial"/>
                <a:cs typeface="Arial"/>
              </a:rPr>
            </a:br>
            <a:r>
              <a:rPr lang="en-US" sz="2200" dirty="0">
                <a:latin typeface="Arial"/>
                <a:cs typeface="Arial"/>
              </a:rPr>
              <a:t>Manufacturing / Wholesale</a:t>
            </a:r>
            <a:br>
              <a:rPr lang="en-US" sz="2200" dirty="0">
                <a:latin typeface="Arial"/>
                <a:cs typeface="Arial"/>
              </a:rPr>
            </a:br>
            <a:r>
              <a:rPr lang="en-US" sz="2200" dirty="0">
                <a:latin typeface="Arial"/>
                <a:cs typeface="Arial"/>
              </a:rPr>
              <a:t>Norway</a:t>
            </a:r>
            <a:endParaRPr lang="en-NO" dirty="0"/>
          </a:p>
        </p:txBody>
      </p:sp>
    </p:spTree>
    <p:extLst>
      <p:ext uri="{BB962C8B-B14F-4D97-AF65-F5344CB8AC3E}">
        <p14:creationId xmlns:p14="http://schemas.microsoft.com/office/powerpoint/2010/main" val="1817233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1F4A18E-31B5-D642-8A84-97DE637AB717}"/>
              </a:ext>
            </a:extLst>
          </p:cNvPr>
          <p:cNvSpPr>
            <a:spLocks noGrp="1"/>
          </p:cNvSpPr>
          <p:nvPr>
            <p:ph type="body" idx="1"/>
          </p:nvPr>
        </p:nvSpPr>
        <p:spPr/>
        <p:txBody>
          <a:bodyPr/>
          <a:lstStyle/>
          <a:p>
            <a:r>
              <a:rPr lang="en-NO"/>
              <a:t>Company facts / Project goals</a:t>
            </a:r>
          </a:p>
        </p:txBody>
      </p:sp>
      <p:sp>
        <p:nvSpPr>
          <p:cNvPr id="7" name="Content Placeholder 6">
            <a:extLst>
              <a:ext uri="{FF2B5EF4-FFF2-40B4-BE49-F238E27FC236}">
                <a16:creationId xmlns:a16="http://schemas.microsoft.com/office/drawing/2014/main" id="{EF1A5850-6FBB-B042-8799-5B8FD814C719}"/>
              </a:ext>
            </a:extLst>
          </p:cNvPr>
          <p:cNvSpPr>
            <a:spLocks noGrp="1"/>
          </p:cNvSpPr>
          <p:nvPr>
            <p:ph sz="half" idx="2"/>
          </p:nvPr>
        </p:nvSpPr>
        <p:spPr>
          <a:xfrm>
            <a:off x="839788" y="2505074"/>
            <a:ext cx="5157787" cy="4100442"/>
          </a:xfrm>
        </p:spPr>
        <p:txBody>
          <a:bodyPr vert="horz" lIns="91440" tIns="45720" rIns="91440" bIns="45720" rtlCol="0" anchor="t">
            <a:noAutofit/>
          </a:bodyPr>
          <a:lstStyle/>
          <a:p>
            <a:r>
              <a:rPr lang="en-GB" sz="1300" dirty="0">
                <a:latin typeface="Arial"/>
                <a:cs typeface="Arial"/>
              </a:rPr>
              <a:t>About the company: </a:t>
            </a:r>
            <a:r>
              <a:rPr lang="en-US" sz="1300" dirty="0" err="1">
                <a:latin typeface="Arial"/>
                <a:cs typeface="Arial"/>
              </a:rPr>
              <a:t>Unilamp</a:t>
            </a:r>
            <a:r>
              <a:rPr lang="en-US" sz="1300" dirty="0">
                <a:latin typeface="Arial"/>
                <a:cs typeface="Arial"/>
              </a:rPr>
              <a:t> Norden AS is a company within the professional electrical and lighting market. They deliver lightning to building projects and industrial buildings. </a:t>
            </a:r>
            <a:r>
              <a:rPr lang="en-US" sz="1300" b="1" dirty="0">
                <a:latin typeface="Arial"/>
                <a:cs typeface="Arial"/>
              </a:rPr>
              <a:t>They have 34 employees</a:t>
            </a:r>
            <a:r>
              <a:rPr lang="en-US" sz="1300" dirty="0">
                <a:latin typeface="Arial"/>
                <a:cs typeface="Arial"/>
              </a:rPr>
              <a:t>.</a:t>
            </a:r>
            <a:br>
              <a:rPr lang="en-US" sz="1300" dirty="0">
                <a:latin typeface="Arial"/>
                <a:cs typeface="Arial"/>
              </a:rPr>
            </a:br>
            <a:br>
              <a:rPr lang="en-US" sz="1300" dirty="0">
                <a:latin typeface="Arial"/>
                <a:cs typeface="Arial"/>
              </a:rPr>
            </a:br>
            <a:r>
              <a:rPr lang="en-US" sz="1300" dirty="0" err="1">
                <a:latin typeface="Arial"/>
                <a:cs typeface="Arial"/>
              </a:rPr>
              <a:t>Unilamp</a:t>
            </a:r>
            <a:r>
              <a:rPr lang="en-US" sz="1300" dirty="0">
                <a:latin typeface="Arial"/>
                <a:cs typeface="Arial"/>
              </a:rPr>
              <a:t> Norden AS is a Nordic sales representative for </a:t>
            </a:r>
            <a:r>
              <a:rPr lang="en-US" sz="1300" dirty="0" err="1">
                <a:latin typeface="Arial"/>
                <a:cs typeface="Arial"/>
              </a:rPr>
              <a:t>Unilamp</a:t>
            </a:r>
            <a:r>
              <a:rPr lang="en-US" sz="1300" dirty="0">
                <a:latin typeface="Arial"/>
                <a:cs typeface="Arial"/>
              </a:rPr>
              <a:t>, and has several distributors in the Nordics.</a:t>
            </a:r>
            <a:br>
              <a:rPr lang="en-US" sz="1300" dirty="0">
                <a:latin typeface="Arial"/>
                <a:cs typeface="Arial"/>
              </a:rPr>
            </a:br>
            <a:br>
              <a:rPr lang="en-US" sz="1300" dirty="0">
                <a:latin typeface="Arial"/>
                <a:cs typeface="Arial"/>
              </a:rPr>
            </a:br>
            <a:r>
              <a:rPr lang="en-US" sz="1300" dirty="0" err="1">
                <a:latin typeface="Arial"/>
                <a:cs typeface="Arial"/>
              </a:rPr>
              <a:t>Unilamp's</a:t>
            </a:r>
            <a:r>
              <a:rPr lang="en-US" sz="1300" dirty="0">
                <a:latin typeface="Arial"/>
                <a:cs typeface="Arial"/>
              </a:rPr>
              <a:t> reputable products are currently sold in more than 50 countries worldwide. </a:t>
            </a:r>
            <a:endParaRPr lang="en-US" sz="1300" dirty="0"/>
          </a:p>
          <a:p>
            <a:r>
              <a:rPr lang="en-GB" sz="1300" b="1" dirty="0">
                <a:latin typeface="Arial"/>
                <a:cs typeface="Arial"/>
              </a:rPr>
              <a:t>Pain: They don't reach their growth target.</a:t>
            </a:r>
            <a:endParaRPr lang="en-GB" sz="1300" b="1" dirty="0"/>
          </a:p>
          <a:p>
            <a:r>
              <a:rPr lang="en-GB" sz="1300" b="1" dirty="0">
                <a:latin typeface="Arial"/>
                <a:cs typeface="Arial"/>
              </a:rPr>
              <a:t>The main challenge:  Poor insight into customers /prospects, due to lack of centralized solution and data spread in many systems. This leads to missed sales opportunities</a:t>
            </a:r>
            <a:r>
              <a:rPr lang="en-GB" sz="1300" dirty="0">
                <a:latin typeface="Arial"/>
                <a:cs typeface="Arial"/>
              </a:rPr>
              <a:t>.</a:t>
            </a:r>
            <a:endParaRPr lang="en-GB" sz="1300" dirty="0"/>
          </a:p>
          <a:p>
            <a:r>
              <a:rPr lang="en-GB" sz="1300" dirty="0">
                <a:latin typeface="Arial"/>
                <a:cs typeface="Arial"/>
              </a:rPr>
              <a:t>The goal for the customer: </a:t>
            </a:r>
            <a:r>
              <a:rPr lang="en-GB" sz="1300" b="1" dirty="0">
                <a:latin typeface="Arial"/>
                <a:cs typeface="Arial"/>
              </a:rPr>
              <a:t>They need to accelerate growth (revenue), especially within net new Customers and landing bigger projects</a:t>
            </a:r>
            <a:r>
              <a:rPr lang="en-GB" sz="1300" dirty="0">
                <a:latin typeface="Arial"/>
                <a:cs typeface="Arial"/>
              </a:rPr>
              <a:t>. They need 360-degree overview and streamlined processes. </a:t>
            </a:r>
            <a:endParaRPr lang="en-GB" sz="1300" dirty="0"/>
          </a:p>
          <a:p>
            <a:r>
              <a:rPr lang="en-GB" sz="1300" dirty="0">
                <a:latin typeface="Arial"/>
                <a:cs typeface="Arial"/>
              </a:rPr>
              <a:t>There was also a goal to reduce the cost of other software, because this should rather be solved in SuperOffice. </a:t>
            </a:r>
            <a:endParaRPr lang="en-GB" sz="1300" dirty="0"/>
          </a:p>
          <a:p>
            <a:endParaRPr lang="en-GB" sz="1300" dirty="0">
              <a:latin typeface="Arial"/>
              <a:cs typeface="Arial"/>
            </a:endParaRPr>
          </a:p>
          <a:p>
            <a:endParaRPr lang="en-GB" sz="1300" dirty="0"/>
          </a:p>
          <a:p>
            <a:endParaRPr lang="en-GB" sz="1300" dirty="0"/>
          </a:p>
        </p:txBody>
      </p:sp>
      <p:sp>
        <p:nvSpPr>
          <p:cNvPr id="8" name="Text Placeholder 7">
            <a:extLst>
              <a:ext uri="{FF2B5EF4-FFF2-40B4-BE49-F238E27FC236}">
                <a16:creationId xmlns:a16="http://schemas.microsoft.com/office/drawing/2014/main" id="{2154D276-4E7D-2F46-AEAE-E5B5D42E2B10}"/>
              </a:ext>
            </a:extLst>
          </p:cNvPr>
          <p:cNvSpPr>
            <a:spLocks noGrp="1"/>
          </p:cNvSpPr>
          <p:nvPr>
            <p:ph type="body" sz="quarter" idx="3"/>
          </p:nvPr>
        </p:nvSpPr>
        <p:spPr/>
        <p:txBody>
          <a:bodyPr/>
          <a:lstStyle/>
          <a:p>
            <a:r>
              <a:rPr lang="en-NO"/>
              <a:t>Project / IT / Deal potential / Time</a:t>
            </a:r>
          </a:p>
        </p:txBody>
      </p:sp>
      <p:sp>
        <p:nvSpPr>
          <p:cNvPr id="9" name="Content Placeholder 8">
            <a:extLst>
              <a:ext uri="{FF2B5EF4-FFF2-40B4-BE49-F238E27FC236}">
                <a16:creationId xmlns:a16="http://schemas.microsoft.com/office/drawing/2014/main" id="{3248C725-070E-9441-8473-8DDB08E437E5}"/>
              </a:ext>
            </a:extLst>
          </p:cNvPr>
          <p:cNvSpPr>
            <a:spLocks noGrp="1"/>
          </p:cNvSpPr>
          <p:nvPr>
            <p:ph sz="quarter" idx="4"/>
          </p:nvPr>
        </p:nvSpPr>
        <p:spPr/>
        <p:txBody>
          <a:bodyPr vert="horz" lIns="91440" tIns="45720" rIns="91440" bIns="45720" rtlCol="0" anchor="t">
            <a:normAutofit/>
          </a:bodyPr>
          <a:lstStyle/>
          <a:p>
            <a:r>
              <a:rPr lang="en-GB" sz="1300" dirty="0">
                <a:latin typeface="Arial"/>
                <a:cs typeface="Arial"/>
              </a:rPr>
              <a:t>Project scope: Service, Sales; Pipeline management with </a:t>
            </a:r>
            <a:r>
              <a:rPr lang="en-GB" sz="1300" dirty="0" err="1">
                <a:latin typeface="Arial"/>
                <a:cs typeface="Arial"/>
              </a:rPr>
              <a:t>InOrder</a:t>
            </a:r>
            <a:r>
              <a:rPr lang="en-GB" sz="1300" dirty="0">
                <a:latin typeface="Arial"/>
                <a:cs typeface="Arial"/>
              </a:rPr>
              <a:t> from </a:t>
            </a:r>
            <a:r>
              <a:rPr lang="en-GB" sz="1300" dirty="0" err="1">
                <a:latin typeface="Arial"/>
                <a:cs typeface="Arial"/>
              </a:rPr>
              <a:t>Keyforce</a:t>
            </a:r>
            <a:r>
              <a:rPr lang="en-GB" sz="1300" dirty="0">
                <a:latin typeface="Arial"/>
                <a:cs typeface="Arial"/>
              </a:rPr>
              <a:t>, Sales Automation, Integration to Visma ERP, Project and Project Guide, Marketing</a:t>
            </a:r>
            <a:endParaRPr lang="en-GB" sz="1300" dirty="0"/>
          </a:p>
          <a:p>
            <a:r>
              <a:rPr lang="en-GB" sz="1300" dirty="0">
                <a:latin typeface="Arial"/>
                <a:cs typeface="Arial"/>
              </a:rPr>
              <a:t>Initial potential: </a:t>
            </a:r>
            <a:r>
              <a:rPr lang="en-GB" sz="1300" b="1" dirty="0">
                <a:latin typeface="Arial"/>
                <a:cs typeface="Arial"/>
              </a:rPr>
              <a:t>30 users </a:t>
            </a:r>
            <a:r>
              <a:rPr lang="en-GB" sz="1300" dirty="0">
                <a:latin typeface="Arial"/>
                <a:cs typeface="Arial"/>
              </a:rPr>
              <a:t>(1 during the project period)</a:t>
            </a:r>
            <a:endParaRPr lang="en-GB" sz="1300" dirty="0"/>
          </a:p>
          <a:p>
            <a:r>
              <a:rPr lang="en-GB" sz="1300" dirty="0">
                <a:latin typeface="Arial"/>
                <a:cs typeface="Arial"/>
              </a:rPr>
              <a:t>Limitation: Quote, they had to use </a:t>
            </a:r>
            <a:r>
              <a:rPr lang="en-GB" sz="1300" dirty="0" err="1">
                <a:latin typeface="Arial"/>
                <a:cs typeface="Arial"/>
              </a:rPr>
              <a:t>InOrder</a:t>
            </a:r>
            <a:r>
              <a:rPr lang="en-GB" sz="1300" dirty="0">
                <a:latin typeface="Arial"/>
                <a:cs typeface="Arial"/>
              </a:rPr>
              <a:t> from </a:t>
            </a:r>
            <a:r>
              <a:rPr lang="en-GB" sz="1300" dirty="0" err="1">
                <a:latin typeface="Arial"/>
                <a:cs typeface="Arial"/>
              </a:rPr>
              <a:t>Keyforce</a:t>
            </a:r>
            <a:r>
              <a:rPr lang="en-GB" sz="1300" dirty="0">
                <a:latin typeface="Arial"/>
                <a:cs typeface="Arial"/>
              </a:rPr>
              <a:t> </a:t>
            </a:r>
          </a:p>
          <a:p>
            <a:r>
              <a:rPr lang="en-GB" sz="1300" dirty="0">
                <a:latin typeface="Arial"/>
                <a:cs typeface="Arial"/>
              </a:rPr>
              <a:t>Growth potential: Other </a:t>
            </a:r>
            <a:r>
              <a:rPr lang="en-GB" sz="1300" dirty="0" err="1">
                <a:latin typeface="Arial"/>
                <a:cs typeface="Arial"/>
              </a:rPr>
              <a:t>Unilamp</a:t>
            </a:r>
            <a:r>
              <a:rPr lang="en-GB" sz="1300" dirty="0">
                <a:latin typeface="Arial"/>
                <a:cs typeface="Arial"/>
              </a:rPr>
              <a:t> subsidiaries/markets (as 90% of </a:t>
            </a:r>
            <a:r>
              <a:rPr lang="en-GB" sz="1300" dirty="0" err="1">
                <a:latin typeface="Arial"/>
                <a:cs typeface="Arial"/>
              </a:rPr>
              <a:t>Unilamp</a:t>
            </a:r>
            <a:r>
              <a:rPr lang="en-GB" sz="1300" dirty="0">
                <a:latin typeface="Arial"/>
                <a:cs typeface="Arial"/>
              </a:rPr>
              <a:t> Norden will use SuperOffice)</a:t>
            </a:r>
          </a:p>
          <a:p>
            <a:r>
              <a:rPr lang="en-GB" sz="1300" dirty="0">
                <a:latin typeface="Arial"/>
                <a:cs typeface="Arial"/>
              </a:rPr>
              <a:t>Competitors: </a:t>
            </a:r>
            <a:r>
              <a:rPr lang="en-US" sz="1300" dirty="0">
                <a:latin typeface="Arial"/>
                <a:cs typeface="Arial"/>
              </a:rPr>
              <a:t>HubSpot, because they already used </a:t>
            </a:r>
            <a:r>
              <a:rPr lang="en-US" sz="1300" dirty="0" err="1">
                <a:latin typeface="Arial"/>
                <a:cs typeface="Arial"/>
              </a:rPr>
              <a:t>Hubspot</a:t>
            </a:r>
            <a:r>
              <a:rPr lang="en-US" sz="1300" dirty="0">
                <a:latin typeface="Arial"/>
                <a:cs typeface="Arial"/>
              </a:rPr>
              <a:t> some wanted to continue with this.</a:t>
            </a:r>
            <a:endParaRPr lang="en-US" sz="1300" dirty="0"/>
          </a:p>
          <a:p>
            <a:r>
              <a:rPr lang="en-GB" sz="1300" dirty="0">
                <a:latin typeface="Arial"/>
                <a:cs typeface="Arial"/>
              </a:rPr>
              <a:t>Timeline and implementation: Sales process started in March 21, landed in September 21, the bulk of the users to be ordered in December 21.</a:t>
            </a:r>
            <a:endParaRPr lang="en-GB" sz="1300" dirty="0"/>
          </a:p>
          <a:p>
            <a:endParaRPr lang="en-GB" sz="1300" dirty="0"/>
          </a:p>
          <a:p>
            <a:endParaRPr lang="en-GB" sz="1300" dirty="0"/>
          </a:p>
          <a:p>
            <a:endParaRPr lang="en-NO" sz="1300" dirty="0"/>
          </a:p>
        </p:txBody>
      </p:sp>
      <p:sp>
        <p:nvSpPr>
          <p:cNvPr id="5" name="Title 4">
            <a:extLst>
              <a:ext uri="{FF2B5EF4-FFF2-40B4-BE49-F238E27FC236}">
                <a16:creationId xmlns:a16="http://schemas.microsoft.com/office/drawing/2014/main" id="{FD9B586D-465D-A94D-92AA-16310BC121B0}"/>
              </a:ext>
            </a:extLst>
          </p:cNvPr>
          <p:cNvSpPr>
            <a:spLocks noGrp="1"/>
          </p:cNvSpPr>
          <p:nvPr>
            <p:ph type="title"/>
          </p:nvPr>
        </p:nvSpPr>
        <p:spPr/>
        <p:txBody>
          <a:bodyPr/>
          <a:lstStyle/>
          <a:p>
            <a:r>
              <a:rPr lang="en-US" err="1">
                <a:latin typeface="Arial"/>
                <a:cs typeface="Arial"/>
              </a:rPr>
              <a:t>Unilamp</a:t>
            </a:r>
            <a:r>
              <a:rPr lang="en-US">
                <a:latin typeface="Arial"/>
                <a:cs typeface="Arial"/>
              </a:rPr>
              <a:t> AS</a:t>
            </a:r>
            <a:endParaRPr lang="en-NO"/>
          </a:p>
        </p:txBody>
      </p:sp>
    </p:spTree>
    <p:extLst>
      <p:ext uri="{BB962C8B-B14F-4D97-AF65-F5344CB8AC3E}">
        <p14:creationId xmlns:p14="http://schemas.microsoft.com/office/powerpoint/2010/main" val="3580997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E04404B-86CA-4FEF-BF30-8090F1976135}"/>
              </a:ext>
            </a:extLst>
          </p:cNvPr>
          <p:cNvSpPr>
            <a:spLocks noGrp="1"/>
          </p:cNvSpPr>
          <p:nvPr>
            <p:ph type="body" sz="quarter" idx="14"/>
          </p:nvPr>
        </p:nvSpPr>
        <p:spPr>
          <a:xfrm>
            <a:off x="838199" y="3797083"/>
            <a:ext cx="1936039" cy="1595187"/>
          </a:xfrm>
        </p:spPr>
        <p:txBody>
          <a:bodyPr vert="horz" lIns="91440" tIns="45720" rIns="91440" bIns="45720" rtlCol="0" anchor="t">
            <a:normAutofit fontScale="92500" lnSpcReduction="10000"/>
          </a:bodyPr>
          <a:lstStyle/>
          <a:p>
            <a:pPr marL="285750" indent="-285750">
              <a:buFont typeface="Arial" panose="020B0604020202020204" pitchFamily="34" charset="0"/>
              <a:buChar char="•"/>
            </a:pPr>
            <a:r>
              <a:rPr lang="en-US" sz="1400"/>
              <a:t>B2B’s</a:t>
            </a:r>
          </a:p>
          <a:p>
            <a:pPr marL="285750" indent="-285750">
              <a:buFont typeface="Arial" panose="020B0604020202020204" pitchFamily="34" charset="0"/>
              <a:buChar char="•"/>
            </a:pPr>
            <a:r>
              <a:rPr lang="en-US" sz="1400"/>
              <a:t>Private </a:t>
            </a:r>
            <a:r>
              <a:rPr lang="en-US" sz="1400" err="1"/>
              <a:t>co’s</a:t>
            </a:r>
            <a:endParaRPr lang="en-US" sz="1400"/>
          </a:p>
          <a:p>
            <a:pPr marL="285750" indent="-285750">
              <a:buFont typeface="Arial" panose="020B0604020202020204" pitchFamily="34" charset="0"/>
              <a:buChar char="•"/>
            </a:pPr>
            <a:r>
              <a:rPr lang="en-US" sz="1400">
                <a:latin typeface="Arial"/>
                <a:cs typeface="Arial"/>
              </a:rPr>
              <a:t>Europe</a:t>
            </a:r>
          </a:p>
          <a:p>
            <a:pPr marL="285750" indent="-285750">
              <a:buFont typeface="Arial" panose="020B0604020202020204" pitchFamily="34" charset="0"/>
              <a:buChar char="•"/>
            </a:pPr>
            <a:r>
              <a:rPr lang="en-US" sz="1400">
                <a:latin typeface="Arial"/>
                <a:cs typeface="Arial"/>
              </a:rPr>
              <a:t>HQ in country market </a:t>
            </a:r>
            <a:endParaRPr lang="en-US"/>
          </a:p>
          <a:p>
            <a:pPr marL="285750" indent="-285750">
              <a:buFont typeface="Arial" panose="020B0604020202020204" pitchFamily="34" charset="0"/>
              <a:buChar char="•"/>
            </a:pPr>
            <a:r>
              <a:rPr lang="en-US" sz="1400"/>
              <a:t>All industries</a:t>
            </a:r>
          </a:p>
        </p:txBody>
      </p:sp>
      <p:sp>
        <p:nvSpPr>
          <p:cNvPr id="6" name="Text Placeholder 5">
            <a:extLst>
              <a:ext uri="{FF2B5EF4-FFF2-40B4-BE49-F238E27FC236}">
                <a16:creationId xmlns:a16="http://schemas.microsoft.com/office/drawing/2014/main" id="{2976052A-A355-4B34-8D8E-A09FE4A70F04}"/>
              </a:ext>
            </a:extLst>
          </p:cNvPr>
          <p:cNvSpPr>
            <a:spLocks noGrp="1"/>
          </p:cNvSpPr>
          <p:nvPr>
            <p:ph type="body" sz="quarter" idx="17"/>
          </p:nvPr>
        </p:nvSpPr>
        <p:spPr>
          <a:xfrm>
            <a:off x="863081" y="2585491"/>
            <a:ext cx="1936039" cy="1243469"/>
          </a:xfrm>
        </p:spPr>
        <p:txBody>
          <a:bodyPr anchor="ctr">
            <a:normAutofit/>
          </a:bodyPr>
          <a:lstStyle/>
          <a:p>
            <a:endParaRPr lang="en-US" sz="1600"/>
          </a:p>
          <a:p>
            <a:endParaRPr lang="en-US" sz="1600"/>
          </a:p>
          <a:p>
            <a:r>
              <a:rPr lang="en-US" sz="1900"/>
              <a:t>Company type</a:t>
            </a:r>
          </a:p>
          <a:p>
            <a:endParaRPr lang="en-US" sz="1600"/>
          </a:p>
        </p:txBody>
      </p:sp>
      <p:sp>
        <p:nvSpPr>
          <p:cNvPr id="12" name="Text Placeholder 11">
            <a:extLst>
              <a:ext uri="{FF2B5EF4-FFF2-40B4-BE49-F238E27FC236}">
                <a16:creationId xmlns:a16="http://schemas.microsoft.com/office/drawing/2014/main" id="{FC6D825B-E91B-4DB1-9F11-50AC6599E629}"/>
              </a:ext>
            </a:extLst>
          </p:cNvPr>
          <p:cNvSpPr>
            <a:spLocks noGrp="1"/>
          </p:cNvSpPr>
          <p:nvPr>
            <p:ph type="body" sz="quarter" idx="18"/>
          </p:nvPr>
        </p:nvSpPr>
        <p:spPr>
          <a:xfrm>
            <a:off x="2871850" y="3681650"/>
            <a:ext cx="2143160" cy="1826051"/>
          </a:xfrm>
        </p:spPr>
        <p:txBody>
          <a:bodyPr>
            <a:noAutofit/>
          </a:bodyPr>
          <a:lstStyle/>
          <a:p>
            <a:pPr marL="342900" indent="-342900">
              <a:buFont typeface="Arial" panose="020B0604020202020204" pitchFamily="34" charset="0"/>
              <a:buChar char="•"/>
            </a:pPr>
            <a:r>
              <a:rPr lang="en-US" sz="1400"/>
              <a:t>20-250 employees</a:t>
            </a:r>
          </a:p>
          <a:p>
            <a:pPr marL="285750" indent="-285750">
              <a:buFont typeface="Arial" panose="020B0604020202020204" pitchFamily="34" charset="0"/>
              <a:buChar char="•"/>
            </a:pPr>
            <a:r>
              <a:rPr lang="en-US" sz="1400"/>
              <a:t>Smaller = not attractive enough. </a:t>
            </a:r>
          </a:p>
          <a:p>
            <a:pPr marL="285750" indent="-285750">
              <a:buFont typeface="Arial" panose="020B0604020202020204" pitchFamily="34" charset="0"/>
              <a:buChar char="•"/>
            </a:pPr>
            <a:r>
              <a:rPr lang="en-US" sz="1400"/>
              <a:t>Larger = more competition and harder to win</a:t>
            </a:r>
          </a:p>
          <a:p>
            <a:pPr marL="285750" indent="-285750">
              <a:buFont typeface="Arial" panose="020B0604020202020204" pitchFamily="34" charset="0"/>
              <a:buChar char="•"/>
            </a:pPr>
            <a:endParaRPr lang="en-US" sz="1400"/>
          </a:p>
        </p:txBody>
      </p:sp>
      <p:sp>
        <p:nvSpPr>
          <p:cNvPr id="8" name="Text Placeholder 7">
            <a:extLst>
              <a:ext uri="{FF2B5EF4-FFF2-40B4-BE49-F238E27FC236}">
                <a16:creationId xmlns:a16="http://schemas.microsoft.com/office/drawing/2014/main" id="{4ACCCB17-0344-4EDB-8730-CC55F64DC501}"/>
              </a:ext>
            </a:extLst>
          </p:cNvPr>
          <p:cNvSpPr>
            <a:spLocks noGrp="1"/>
          </p:cNvSpPr>
          <p:nvPr>
            <p:ph type="body" sz="quarter" idx="19"/>
          </p:nvPr>
        </p:nvSpPr>
        <p:spPr/>
        <p:txBody>
          <a:bodyPr>
            <a:noAutofit/>
          </a:bodyPr>
          <a:lstStyle/>
          <a:p>
            <a:r>
              <a:rPr lang="en-US" sz="2000"/>
              <a:t>Size</a:t>
            </a:r>
          </a:p>
        </p:txBody>
      </p:sp>
      <p:sp>
        <p:nvSpPr>
          <p:cNvPr id="13" name="Text Placeholder 12">
            <a:extLst>
              <a:ext uri="{FF2B5EF4-FFF2-40B4-BE49-F238E27FC236}">
                <a16:creationId xmlns:a16="http://schemas.microsoft.com/office/drawing/2014/main" id="{AE77F5F7-EDE7-4B30-A35D-6C421E372378}"/>
              </a:ext>
            </a:extLst>
          </p:cNvPr>
          <p:cNvSpPr>
            <a:spLocks noGrp="1"/>
          </p:cNvSpPr>
          <p:nvPr>
            <p:ph type="body" sz="quarter" idx="20"/>
          </p:nvPr>
        </p:nvSpPr>
        <p:spPr>
          <a:xfrm>
            <a:off x="5058782" y="3797083"/>
            <a:ext cx="1792711" cy="1595187"/>
          </a:xfrm>
        </p:spPr>
        <p:txBody>
          <a:bodyPr>
            <a:normAutofit/>
          </a:bodyPr>
          <a:lstStyle/>
          <a:p>
            <a:pPr marL="285750" indent="-285750">
              <a:buFont typeface="Arial" panose="020B0604020202020204" pitchFamily="34" charset="0"/>
              <a:buChar char="•"/>
            </a:pPr>
            <a:r>
              <a:rPr lang="en-US"/>
              <a:t>Sales</a:t>
            </a:r>
          </a:p>
          <a:p>
            <a:pPr marL="285750" indent="-285750">
              <a:buFont typeface="Arial" panose="020B0604020202020204" pitchFamily="34" charset="0"/>
              <a:buChar char="•"/>
            </a:pPr>
            <a:r>
              <a:rPr lang="en-US"/>
              <a:t>Service</a:t>
            </a:r>
          </a:p>
          <a:p>
            <a:pPr marL="285750" indent="-285750">
              <a:buFont typeface="Arial" panose="020B0604020202020204" pitchFamily="34" charset="0"/>
              <a:buChar char="•"/>
            </a:pPr>
            <a:r>
              <a:rPr lang="en-US"/>
              <a:t>Marketing</a:t>
            </a:r>
          </a:p>
          <a:p>
            <a:pPr marL="285750" indent="-285750">
              <a:buFont typeface="Arial" panose="020B0604020202020204" pitchFamily="34" charset="0"/>
              <a:buChar char="•"/>
            </a:pPr>
            <a:endParaRPr lang="en-US"/>
          </a:p>
        </p:txBody>
      </p:sp>
      <p:sp>
        <p:nvSpPr>
          <p:cNvPr id="10" name="Text Placeholder 9">
            <a:extLst>
              <a:ext uri="{FF2B5EF4-FFF2-40B4-BE49-F238E27FC236}">
                <a16:creationId xmlns:a16="http://schemas.microsoft.com/office/drawing/2014/main" id="{158527EA-561E-4DD9-8470-C9E605CFBE5F}"/>
              </a:ext>
            </a:extLst>
          </p:cNvPr>
          <p:cNvSpPr>
            <a:spLocks noGrp="1"/>
          </p:cNvSpPr>
          <p:nvPr>
            <p:ph type="body" sz="quarter" idx="21"/>
          </p:nvPr>
        </p:nvSpPr>
        <p:spPr/>
        <p:txBody>
          <a:bodyPr>
            <a:normAutofit/>
          </a:bodyPr>
          <a:lstStyle/>
          <a:p>
            <a:r>
              <a:rPr lang="en-US" sz="2000"/>
              <a:t>Process</a:t>
            </a:r>
          </a:p>
        </p:txBody>
      </p:sp>
      <p:sp>
        <p:nvSpPr>
          <p:cNvPr id="3" name="Title 2">
            <a:extLst>
              <a:ext uri="{FF2B5EF4-FFF2-40B4-BE49-F238E27FC236}">
                <a16:creationId xmlns:a16="http://schemas.microsoft.com/office/drawing/2014/main" id="{E4ECC102-25FA-480D-853F-F926D7C256A1}"/>
              </a:ext>
            </a:extLst>
          </p:cNvPr>
          <p:cNvSpPr>
            <a:spLocks noGrp="1"/>
          </p:cNvSpPr>
          <p:nvPr>
            <p:ph type="title"/>
          </p:nvPr>
        </p:nvSpPr>
        <p:spPr/>
        <p:txBody>
          <a:bodyPr/>
          <a:lstStyle/>
          <a:p>
            <a:r>
              <a:rPr lang="en-US"/>
              <a:t>Our Ideal Customer Profile</a:t>
            </a:r>
          </a:p>
        </p:txBody>
      </p:sp>
      <p:sp>
        <p:nvSpPr>
          <p:cNvPr id="14" name="Text Placeholder 13">
            <a:extLst>
              <a:ext uri="{FF2B5EF4-FFF2-40B4-BE49-F238E27FC236}">
                <a16:creationId xmlns:a16="http://schemas.microsoft.com/office/drawing/2014/main" id="{B87EA751-1CD2-4743-B90A-2336AB0E9C9A}"/>
              </a:ext>
            </a:extLst>
          </p:cNvPr>
          <p:cNvSpPr>
            <a:spLocks noGrp="1"/>
          </p:cNvSpPr>
          <p:nvPr>
            <p:ph type="body" sz="quarter" idx="22"/>
          </p:nvPr>
        </p:nvSpPr>
        <p:spPr>
          <a:xfrm>
            <a:off x="7060840" y="3681650"/>
            <a:ext cx="1998493" cy="2003838"/>
          </a:xfrm>
        </p:spPr>
        <p:txBody>
          <a:bodyPr>
            <a:normAutofit fontScale="77500" lnSpcReduction="20000"/>
          </a:bodyPr>
          <a:lstStyle/>
          <a:p>
            <a:pPr marL="285750" indent="-285750">
              <a:buFont typeface="Arial" panose="020B0604020202020204" pitchFamily="34" charset="0"/>
              <a:buChar char="•"/>
            </a:pPr>
            <a:r>
              <a:rPr lang="en-US"/>
              <a:t>Digitalization</a:t>
            </a:r>
          </a:p>
          <a:p>
            <a:pPr marL="285750" indent="-285750">
              <a:buFont typeface="Arial" panose="020B0604020202020204" pitchFamily="34" charset="0"/>
              <a:buChar char="•"/>
            </a:pPr>
            <a:r>
              <a:rPr lang="en-US"/>
              <a:t>Revenue</a:t>
            </a:r>
          </a:p>
          <a:p>
            <a:pPr marL="285750" indent="-285750">
              <a:buFont typeface="Arial" panose="020B0604020202020204" pitchFamily="34" charset="0"/>
              <a:buChar char="•"/>
            </a:pPr>
            <a:r>
              <a:rPr lang="en-US"/>
              <a:t>Efficiencies and automation</a:t>
            </a:r>
          </a:p>
          <a:p>
            <a:pPr marL="285750" indent="-285750">
              <a:buFont typeface="Arial" panose="020B0604020202020204" pitchFamily="34" charset="0"/>
              <a:buChar char="•"/>
            </a:pPr>
            <a:r>
              <a:rPr lang="en-US"/>
              <a:t>Customer Satisfaction</a:t>
            </a:r>
          </a:p>
          <a:p>
            <a:pPr marL="285750" indent="-285750">
              <a:buFont typeface="Arial" panose="020B0604020202020204" pitchFamily="34" charset="0"/>
              <a:buChar char="•"/>
            </a:pPr>
            <a:r>
              <a:rPr lang="en-US"/>
              <a:t>Control</a:t>
            </a:r>
          </a:p>
          <a:p>
            <a:pPr marL="285750" indent="-285750">
              <a:buFont typeface="Arial" panose="020B0604020202020204" pitchFamily="34" charset="0"/>
              <a:buChar char="•"/>
            </a:pPr>
            <a:r>
              <a:rPr lang="en-US"/>
              <a:t>GDPR /Customer data</a:t>
            </a:r>
          </a:p>
          <a:p>
            <a:pPr marL="285750" indent="-285750">
              <a:buFont typeface="Arial" panose="020B0604020202020204" pitchFamily="34" charset="0"/>
              <a:buChar char="•"/>
            </a:pPr>
            <a:r>
              <a:rPr lang="en-US"/>
              <a:t>Cloud/security</a:t>
            </a:r>
          </a:p>
          <a:p>
            <a:pPr marL="285750" indent="-285750">
              <a:buFont typeface="Arial" panose="020B0604020202020204" pitchFamily="34" charset="0"/>
              <a:buChar char="•"/>
            </a:pPr>
            <a:endParaRPr lang="en-US" sz="1000"/>
          </a:p>
        </p:txBody>
      </p:sp>
      <p:sp>
        <p:nvSpPr>
          <p:cNvPr id="15" name="Text Placeholder 14">
            <a:extLst>
              <a:ext uri="{FF2B5EF4-FFF2-40B4-BE49-F238E27FC236}">
                <a16:creationId xmlns:a16="http://schemas.microsoft.com/office/drawing/2014/main" id="{957DB9A3-3D27-41D4-B09E-0B485F8C94B0}"/>
              </a:ext>
            </a:extLst>
          </p:cNvPr>
          <p:cNvSpPr>
            <a:spLocks noGrp="1"/>
          </p:cNvSpPr>
          <p:nvPr>
            <p:ph type="body" sz="quarter" idx="23"/>
          </p:nvPr>
        </p:nvSpPr>
        <p:spPr/>
        <p:txBody>
          <a:bodyPr>
            <a:normAutofit/>
          </a:bodyPr>
          <a:lstStyle/>
          <a:p>
            <a:r>
              <a:rPr lang="en-US" sz="2000"/>
              <a:t>Pain</a:t>
            </a:r>
          </a:p>
        </p:txBody>
      </p:sp>
      <p:sp>
        <p:nvSpPr>
          <p:cNvPr id="16" name="Text Placeholder 15">
            <a:extLst>
              <a:ext uri="{FF2B5EF4-FFF2-40B4-BE49-F238E27FC236}">
                <a16:creationId xmlns:a16="http://schemas.microsoft.com/office/drawing/2014/main" id="{9BA91B1D-279F-4DEC-B79A-529EEEA80F46}"/>
              </a:ext>
            </a:extLst>
          </p:cNvPr>
          <p:cNvSpPr>
            <a:spLocks noGrp="1"/>
          </p:cNvSpPr>
          <p:nvPr>
            <p:ph type="body" sz="quarter" idx="24"/>
          </p:nvPr>
        </p:nvSpPr>
        <p:spPr>
          <a:xfrm>
            <a:off x="9059333" y="3681650"/>
            <a:ext cx="2045830" cy="2056888"/>
          </a:xfrm>
        </p:spPr>
        <p:txBody>
          <a:bodyPr>
            <a:normAutofit fontScale="92500" lnSpcReduction="10000"/>
          </a:bodyPr>
          <a:lstStyle/>
          <a:p>
            <a:pPr marL="285750" indent="-285750">
              <a:buFont typeface="Arial" panose="020B0604020202020204" pitchFamily="34" charset="0"/>
              <a:buChar char="•"/>
            </a:pPr>
            <a:r>
              <a:rPr lang="en-US" sz="1400"/>
              <a:t>Want trusted partner</a:t>
            </a:r>
          </a:p>
          <a:p>
            <a:pPr marL="285750" indent="-285750">
              <a:buFont typeface="Arial" panose="020B0604020202020204" pitchFamily="34" charset="0"/>
              <a:buChar char="•"/>
            </a:pPr>
            <a:r>
              <a:rPr lang="en-US" sz="1400"/>
              <a:t>Ideally 1</a:t>
            </a:r>
            <a:r>
              <a:rPr lang="en-US" sz="1400" baseline="30000"/>
              <a:t>st</a:t>
            </a:r>
            <a:r>
              <a:rPr lang="en-US" sz="1400"/>
              <a:t> time buyer</a:t>
            </a:r>
          </a:p>
          <a:p>
            <a:pPr marL="285750" indent="-285750">
              <a:buFont typeface="Arial" panose="020B0604020202020204" pitchFamily="34" charset="0"/>
              <a:buChar char="•"/>
            </a:pPr>
            <a:r>
              <a:rPr lang="en-US" sz="1400"/>
              <a:t>Relationship based</a:t>
            </a:r>
          </a:p>
          <a:p>
            <a:pPr marL="285750" indent="-285750">
              <a:buFont typeface="Arial" panose="020B0604020202020204" pitchFamily="34" charset="0"/>
              <a:buChar char="•"/>
            </a:pPr>
            <a:r>
              <a:rPr lang="en-US" sz="1400"/>
              <a:t>Triggers:</a:t>
            </a:r>
          </a:p>
          <a:p>
            <a:pPr marL="548640" lvl="1" indent="-285750">
              <a:spcBef>
                <a:spcPts val="600"/>
              </a:spcBef>
              <a:buFont typeface="Arial" panose="020B0604020202020204" pitchFamily="34" charset="0"/>
              <a:buChar char="–"/>
            </a:pPr>
            <a:r>
              <a:rPr lang="en-US" sz="1300">
                <a:solidFill>
                  <a:schemeClr val="bg1"/>
                </a:solidFill>
              </a:rPr>
              <a:t>Changes in key roles</a:t>
            </a:r>
          </a:p>
          <a:p>
            <a:pPr marL="548640" lvl="1" indent="-285750">
              <a:spcBef>
                <a:spcPts val="600"/>
              </a:spcBef>
              <a:buFont typeface="Arial" panose="020B0604020202020204" pitchFamily="34" charset="0"/>
              <a:buChar char="–"/>
            </a:pPr>
            <a:r>
              <a:rPr lang="en-US" sz="1300">
                <a:solidFill>
                  <a:schemeClr val="bg1"/>
                </a:solidFill>
              </a:rPr>
              <a:t>Fresh money</a:t>
            </a:r>
          </a:p>
          <a:p>
            <a:pPr marL="548640" lvl="1" indent="-285750">
              <a:spcBef>
                <a:spcPts val="600"/>
              </a:spcBef>
              <a:buFont typeface="Arial" panose="020B0604020202020204" pitchFamily="34" charset="0"/>
              <a:buChar char="–"/>
            </a:pPr>
            <a:r>
              <a:rPr lang="en-US" sz="1300">
                <a:solidFill>
                  <a:schemeClr val="bg1"/>
                </a:solidFill>
              </a:rPr>
              <a:t>M&amp;A’s</a:t>
            </a:r>
          </a:p>
        </p:txBody>
      </p:sp>
      <p:sp>
        <p:nvSpPr>
          <p:cNvPr id="17" name="Text Placeholder 16">
            <a:extLst>
              <a:ext uri="{FF2B5EF4-FFF2-40B4-BE49-F238E27FC236}">
                <a16:creationId xmlns:a16="http://schemas.microsoft.com/office/drawing/2014/main" id="{9C621F12-2B8A-41BD-A16E-55BF2368BE19}"/>
              </a:ext>
            </a:extLst>
          </p:cNvPr>
          <p:cNvSpPr>
            <a:spLocks noGrp="1"/>
          </p:cNvSpPr>
          <p:nvPr>
            <p:ph type="body" sz="quarter" idx="25"/>
          </p:nvPr>
        </p:nvSpPr>
        <p:spPr/>
        <p:txBody>
          <a:bodyPr>
            <a:normAutofit/>
          </a:bodyPr>
          <a:lstStyle/>
          <a:p>
            <a:r>
              <a:rPr lang="en-US"/>
              <a:t>Additional</a:t>
            </a:r>
          </a:p>
        </p:txBody>
      </p:sp>
      <p:sp>
        <p:nvSpPr>
          <p:cNvPr id="18" name="Rectangle 17">
            <a:extLst>
              <a:ext uri="{FF2B5EF4-FFF2-40B4-BE49-F238E27FC236}">
                <a16:creationId xmlns:a16="http://schemas.microsoft.com/office/drawing/2014/main" id="{54C6949F-D0E1-4B82-877A-8D76263BA56F}"/>
              </a:ext>
            </a:extLst>
          </p:cNvPr>
          <p:cNvSpPr/>
          <p:nvPr/>
        </p:nvSpPr>
        <p:spPr>
          <a:xfrm>
            <a:off x="838199" y="5913690"/>
            <a:ext cx="10626969" cy="698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Professional CRM – willing to invest time and money to make it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Standardized processes, digitalization, need to scale, looking for improvements</a:t>
            </a:r>
          </a:p>
        </p:txBody>
      </p:sp>
    </p:spTree>
    <p:extLst>
      <p:ext uri="{BB962C8B-B14F-4D97-AF65-F5344CB8AC3E}">
        <p14:creationId xmlns:p14="http://schemas.microsoft.com/office/powerpoint/2010/main" val="390118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A0E2-EC73-984E-BC50-027ECDBDC8B8}"/>
              </a:ext>
            </a:extLst>
          </p:cNvPr>
          <p:cNvSpPr>
            <a:spLocks noGrp="1"/>
          </p:cNvSpPr>
          <p:nvPr>
            <p:ph type="body" idx="1"/>
          </p:nvPr>
        </p:nvSpPr>
        <p:spPr/>
        <p:txBody>
          <a:bodyPr/>
          <a:lstStyle/>
          <a:p>
            <a:r>
              <a:rPr lang="en-NO"/>
              <a:t>Comments</a:t>
            </a:r>
          </a:p>
        </p:txBody>
      </p:sp>
      <p:sp>
        <p:nvSpPr>
          <p:cNvPr id="3" name="Content Placeholder 2">
            <a:extLst>
              <a:ext uri="{FF2B5EF4-FFF2-40B4-BE49-F238E27FC236}">
                <a16:creationId xmlns:a16="http://schemas.microsoft.com/office/drawing/2014/main" id="{9E7A8B61-4FBB-0949-8D91-E154D718B9BD}"/>
              </a:ext>
            </a:extLst>
          </p:cNvPr>
          <p:cNvSpPr>
            <a:spLocks noGrp="1"/>
          </p:cNvSpPr>
          <p:nvPr>
            <p:ph sz="half" idx="2"/>
          </p:nvPr>
        </p:nvSpPr>
        <p:spPr/>
        <p:txBody>
          <a:bodyPr vert="horz" lIns="91440" tIns="45720" rIns="91440" bIns="45720" rtlCol="0" anchor="t">
            <a:normAutofit/>
          </a:bodyPr>
          <a:lstStyle/>
          <a:p>
            <a:r>
              <a:rPr lang="en-NO">
                <a:latin typeface="Arial"/>
                <a:cs typeface="Arial"/>
              </a:rPr>
              <a:t>This configuration was a result of the sales process with the customer. </a:t>
            </a:r>
            <a:endParaRPr lang="en-NO"/>
          </a:p>
          <a:p>
            <a:r>
              <a:rPr lang="en-NO">
                <a:latin typeface="Arial"/>
                <a:cs typeface="Arial"/>
              </a:rPr>
              <a:t>During the project period they purchased only 1 user (September), the next 29 come when they go live in December</a:t>
            </a:r>
            <a:endParaRPr lang="en-NO"/>
          </a:p>
          <a:p>
            <a:r>
              <a:rPr lang="en-US">
                <a:latin typeface="Arial"/>
                <a:cs typeface="Arial"/>
              </a:rPr>
              <a:t>Discount given was 15 %.</a:t>
            </a:r>
            <a:endParaRPr lang="en-US"/>
          </a:p>
          <a:p>
            <a:r>
              <a:rPr lang="en-NO">
                <a:latin typeface="Arial"/>
                <a:cs typeface="Arial"/>
              </a:rPr>
              <a:t>The implementation services scope ended up at 19 days, equal to </a:t>
            </a:r>
            <a:br>
              <a:rPr lang="en-NO">
                <a:latin typeface="Arial"/>
                <a:cs typeface="Arial"/>
              </a:rPr>
            </a:br>
            <a:r>
              <a:rPr lang="en-NO">
                <a:latin typeface="Arial"/>
                <a:cs typeface="Arial"/>
              </a:rPr>
              <a:t>NOK 230 000,-</a:t>
            </a:r>
          </a:p>
        </p:txBody>
      </p:sp>
      <p:sp>
        <p:nvSpPr>
          <p:cNvPr id="4" name="Text Placeholder 3">
            <a:extLst>
              <a:ext uri="{FF2B5EF4-FFF2-40B4-BE49-F238E27FC236}">
                <a16:creationId xmlns:a16="http://schemas.microsoft.com/office/drawing/2014/main" id="{9C1D65E3-5CB9-BA45-9DF9-BA7C5EED3E6B}"/>
              </a:ext>
            </a:extLst>
          </p:cNvPr>
          <p:cNvSpPr>
            <a:spLocks noGrp="1"/>
          </p:cNvSpPr>
          <p:nvPr>
            <p:ph type="body" sz="quarter" idx="3"/>
          </p:nvPr>
        </p:nvSpPr>
        <p:spPr/>
        <p:txBody>
          <a:bodyPr/>
          <a:lstStyle/>
          <a:p>
            <a:r>
              <a:rPr lang="en-NO"/>
              <a:t>Configuration / Price*</a:t>
            </a:r>
          </a:p>
        </p:txBody>
      </p:sp>
      <p:graphicFrame>
        <p:nvGraphicFramePr>
          <p:cNvPr id="8" name="Table 8">
            <a:extLst>
              <a:ext uri="{FF2B5EF4-FFF2-40B4-BE49-F238E27FC236}">
                <a16:creationId xmlns:a16="http://schemas.microsoft.com/office/drawing/2014/main" id="{0C711C9F-C594-5742-837E-A6788F299204}"/>
              </a:ext>
            </a:extLst>
          </p:cNvPr>
          <p:cNvGraphicFramePr>
            <a:graphicFrameLocks noGrp="1"/>
          </p:cNvGraphicFramePr>
          <p:nvPr>
            <p:ph sz="quarter" idx="4"/>
          </p:nvPr>
        </p:nvGraphicFramePr>
        <p:xfrm>
          <a:off x="6172200" y="2505075"/>
          <a:ext cx="5183186" cy="1483360"/>
        </p:xfrm>
        <a:graphic>
          <a:graphicData uri="http://schemas.openxmlformats.org/drawingml/2006/table">
            <a:tbl>
              <a:tblPr firstRow="1" bandRow="1">
                <a:tableStyleId>{5C22544A-7EE6-4342-B048-85BDC9FD1C3A}</a:tableStyleId>
              </a:tblPr>
              <a:tblGrid>
                <a:gridCol w="1783629">
                  <a:extLst>
                    <a:ext uri="{9D8B030D-6E8A-4147-A177-3AD203B41FA5}">
                      <a16:colId xmlns:a16="http://schemas.microsoft.com/office/drawing/2014/main" val="4165885100"/>
                    </a:ext>
                  </a:extLst>
                </a:gridCol>
                <a:gridCol w="561875">
                  <a:extLst>
                    <a:ext uri="{9D8B030D-6E8A-4147-A177-3AD203B41FA5}">
                      <a16:colId xmlns:a16="http://schemas.microsoft.com/office/drawing/2014/main" val="3182389846"/>
                    </a:ext>
                  </a:extLst>
                </a:gridCol>
                <a:gridCol w="757878">
                  <a:extLst>
                    <a:ext uri="{9D8B030D-6E8A-4147-A177-3AD203B41FA5}">
                      <a16:colId xmlns:a16="http://schemas.microsoft.com/office/drawing/2014/main" val="3783672027"/>
                    </a:ext>
                  </a:extLst>
                </a:gridCol>
                <a:gridCol w="1189085">
                  <a:extLst>
                    <a:ext uri="{9D8B030D-6E8A-4147-A177-3AD203B41FA5}">
                      <a16:colId xmlns:a16="http://schemas.microsoft.com/office/drawing/2014/main" val="23912029"/>
                    </a:ext>
                  </a:extLst>
                </a:gridCol>
                <a:gridCol w="890719">
                  <a:extLst>
                    <a:ext uri="{9D8B030D-6E8A-4147-A177-3AD203B41FA5}">
                      <a16:colId xmlns:a16="http://schemas.microsoft.com/office/drawing/2014/main" val="3558473017"/>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1895727459"/>
                  </a:ext>
                </a:extLst>
              </a:tr>
              <a:tr h="370840">
                <a:tc>
                  <a:txBody>
                    <a:bodyPr/>
                    <a:lstStyle/>
                    <a:p>
                      <a:r>
                        <a:rPr lang="en-NO" sz="1000" b="0"/>
                        <a:t>Complete</a:t>
                      </a:r>
                    </a:p>
                  </a:txBody>
                  <a:tcPr anchor="ctr"/>
                </a:tc>
                <a:tc>
                  <a:txBody>
                    <a:bodyPr/>
                    <a:lstStyle/>
                    <a:p>
                      <a:pPr algn="ctr"/>
                      <a:r>
                        <a:rPr lang="en-NO" sz="1000" b="0"/>
                        <a:t>30</a:t>
                      </a:r>
                      <a:endParaRPr lang="nb-NO"/>
                    </a:p>
                  </a:txBody>
                  <a:tcPr anchor="ctr"/>
                </a:tc>
                <a:tc>
                  <a:txBody>
                    <a:bodyPr/>
                    <a:lstStyle/>
                    <a:p>
                      <a:pPr algn="ctr"/>
                      <a:r>
                        <a:rPr lang="en-NO" sz="1000" b="0"/>
                        <a:t>NOK</a:t>
                      </a:r>
                    </a:p>
                  </a:txBody>
                  <a:tcPr anchor="ctr"/>
                </a:tc>
                <a:tc>
                  <a:txBody>
                    <a:bodyPr/>
                    <a:lstStyle/>
                    <a:p>
                      <a:pPr lvl="0" algn="r">
                        <a:buNone/>
                      </a:pPr>
                      <a:r>
                        <a:rPr lang="en-NO" sz="1000" b="0"/>
                        <a:t>620</a:t>
                      </a:r>
                    </a:p>
                  </a:txBody>
                  <a:tcPr anchor="ctr"/>
                </a:tc>
                <a:tc>
                  <a:txBody>
                    <a:bodyPr/>
                    <a:lstStyle/>
                    <a:p>
                      <a:pPr algn="r"/>
                      <a:r>
                        <a:rPr lang="en-NO" sz="1000" b="0"/>
                        <a:t>18 600</a:t>
                      </a:r>
                    </a:p>
                  </a:txBody>
                  <a:tcPr anchor="ctr"/>
                </a:tc>
                <a:extLst>
                  <a:ext uri="{0D108BD9-81ED-4DB2-BD59-A6C34878D82A}">
                    <a16:rowId xmlns:a16="http://schemas.microsoft.com/office/drawing/2014/main" val="3067755452"/>
                  </a:ext>
                </a:extLst>
              </a:tr>
              <a:tr h="370840">
                <a:tc>
                  <a:txBody>
                    <a:bodyPr/>
                    <a:lstStyle/>
                    <a:p>
                      <a:r>
                        <a:rPr lang="en-NO" sz="1000" b="0"/>
                        <a:t>Expander Services</a:t>
                      </a:r>
                    </a:p>
                  </a:txBody>
                  <a:tcPr anchor="ctr"/>
                </a:tc>
                <a:tc>
                  <a:txBody>
                    <a:bodyPr/>
                    <a:lstStyle/>
                    <a:p>
                      <a:pPr lvl="0" algn="ctr">
                        <a:buNone/>
                      </a:pPr>
                      <a:r>
                        <a:rPr lang="en-NO" sz="1000" b="0"/>
                        <a:t>1</a:t>
                      </a:r>
                    </a:p>
                  </a:txBody>
                  <a:tcPr anchor="ctr"/>
                </a:tc>
                <a:tc>
                  <a:txBody>
                    <a:bodyPr/>
                    <a:lstStyle/>
                    <a:p>
                      <a:pPr algn="ctr"/>
                      <a:r>
                        <a:rPr lang="en-NO" sz="1000" b="0"/>
                        <a:t>NOK</a:t>
                      </a:r>
                    </a:p>
                  </a:txBody>
                  <a:tcPr anchor="ctr"/>
                </a:tc>
                <a:tc>
                  <a:txBody>
                    <a:bodyPr/>
                    <a:lstStyle/>
                    <a:p>
                      <a:pPr lvl="0" algn="r">
                        <a:buNone/>
                      </a:pPr>
                      <a:r>
                        <a:rPr lang="en-NO" sz="1000" b="0"/>
                        <a:t>620</a:t>
                      </a:r>
                    </a:p>
                  </a:txBody>
                  <a:tcPr anchor="ctr"/>
                </a:tc>
                <a:tc>
                  <a:txBody>
                    <a:bodyPr/>
                    <a:lstStyle/>
                    <a:p>
                      <a:pPr algn="r"/>
                      <a:r>
                        <a:rPr lang="en-NO" sz="1000" b="0"/>
                        <a:t>620</a:t>
                      </a:r>
                    </a:p>
                  </a:txBody>
                  <a:tcPr anchor="ctr"/>
                </a:tc>
                <a:extLst>
                  <a:ext uri="{0D108BD9-81ED-4DB2-BD59-A6C34878D82A}">
                    <a16:rowId xmlns:a16="http://schemas.microsoft.com/office/drawing/2014/main" val="1198859439"/>
                  </a:ext>
                </a:extLst>
              </a:tr>
              <a:tr h="370840">
                <a:tc>
                  <a:txBody>
                    <a:bodyPr/>
                    <a:lstStyle/>
                    <a:p>
                      <a:r>
                        <a:rPr lang="en-NO" sz="1000" b="0"/>
                        <a:t>Total Software</a:t>
                      </a:r>
                    </a:p>
                  </a:txBody>
                  <a:tcPr anchor="ctr"/>
                </a:tc>
                <a:tc>
                  <a:txBody>
                    <a:bodyPr/>
                    <a:lstStyle/>
                    <a:p>
                      <a:pPr algn="ctr"/>
                      <a:r>
                        <a:rPr lang="en-NO" sz="1000" b="0"/>
                        <a:t>30</a:t>
                      </a:r>
                    </a:p>
                  </a:txBody>
                  <a:tcPr anchor="ctr"/>
                </a:tc>
                <a:tc>
                  <a:txBody>
                    <a:bodyPr/>
                    <a:lstStyle/>
                    <a:p>
                      <a:pPr algn="ctr"/>
                      <a:r>
                        <a:rPr lang="en-NO" sz="1000" b="0"/>
                        <a:t>NOK</a:t>
                      </a:r>
                    </a:p>
                  </a:txBody>
                  <a:tcPr anchor="ctr"/>
                </a:tc>
                <a:tc>
                  <a:txBody>
                    <a:bodyPr/>
                    <a:lstStyle/>
                    <a:p>
                      <a:pPr algn="r"/>
                      <a:endParaRPr lang="en-NO" sz="1000" b="0"/>
                    </a:p>
                  </a:txBody>
                  <a:tcPr anchor="ctr"/>
                </a:tc>
                <a:tc>
                  <a:txBody>
                    <a:bodyPr/>
                    <a:lstStyle/>
                    <a:p>
                      <a:pPr algn="r"/>
                      <a:r>
                        <a:rPr lang="en-NO" sz="1000" b="0"/>
                        <a:t>19 220</a:t>
                      </a:r>
                    </a:p>
                  </a:txBody>
                  <a:tcPr anchor="ctr"/>
                </a:tc>
                <a:extLst>
                  <a:ext uri="{0D108BD9-81ED-4DB2-BD59-A6C34878D82A}">
                    <a16:rowId xmlns:a16="http://schemas.microsoft.com/office/drawing/2014/main" val="4269170294"/>
                  </a:ext>
                </a:extLst>
              </a:tr>
            </a:tbl>
          </a:graphicData>
        </a:graphic>
      </p:graphicFrame>
      <p:sp>
        <p:nvSpPr>
          <p:cNvPr id="6" name="Title 5">
            <a:extLst>
              <a:ext uri="{FF2B5EF4-FFF2-40B4-BE49-F238E27FC236}">
                <a16:creationId xmlns:a16="http://schemas.microsoft.com/office/drawing/2014/main" id="{335D8C4B-1457-8B4F-8ED8-6C30386F886E}"/>
              </a:ext>
            </a:extLst>
          </p:cNvPr>
          <p:cNvSpPr>
            <a:spLocks noGrp="1"/>
          </p:cNvSpPr>
          <p:nvPr>
            <p:ph type="title"/>
          </p:nvPr>
        </p:nvSpPr>
        <p:spPr/>
        <p:txBody>
          <a:bodyPr/>
          <a:lstStyle/>
          <a:p>
            <a:r>
              <a:rPr lang="en-NO"/>
              <a:t>What we ended up selling – SO 9</a:t>
            </a:r>
          </a:p>
        </p:txBody>
      </p:sp>
      <p:sp>
        <p:nvSpPr>
          <p:cNvPr id="7" name="TextBox 6">
            <a:extLst>
              <a:ext uri="{FF2B5EF4-FFF2-40B4-BE49-F238E27FC236}">
                <a16:creationId xmlns:a16="http://schemas.microsoft.com/office/drawing/2014/main" id="{9501F34C-EF05-5542-AED5-DD7CD16F6AB9}"/>
              </a:ext>
            </a:extLst>
          </p:cNvPr>
          <p:cNvSpPr txBox="1"/>
          <p:nvPr/>
        </p:nvSpPr>
        <p:spPr>
          <a:xfrm>
            <a:off x="838200" y="6227179"/>
            <a:ext cx="9174480" cy="369332"/>
          </a:xfrm>
          <a:prstGeom prst="rect">
            <a:avLst/>
          </a:prstGeom>
          <a:noFill/>
        </p:spPr>
        <p:txBody>
          <a:bodyPr wrap="square" lIns="91440" tIns="45720" rIns="91440" bIns="45720" rtlCol="0" anchor="t">
            <a:spAutoFit/>
          </a:bodyPr>
          <a:lstStyle/>
          <a:p>
            <a:r>
              <a:rPr lang="en-NO">
                <a:solidFill>
                  <a:schemeClr val="accent1"/>
                </a:solidFill>
              </a:rPr>
              <a:t>*</a:t>
            </a:r>
            <a:r>
              <a:rPr lang="en-NO" sz="1200"/>
              <a:t>At list price – actual CV/month for this deal ended at NOK 16 337 (yearly NOK 196 000,-)</a:t>
            </a:r>
          </a:p>
        </p:txBody>
      </p:sp>
    </p:spTree>
    <p:extLst>
      <p:ext uri="{BB962C8B-B14F-4D97-AF65-F5344CB8AC3E}">
        <p14:creationId xmlns:p14="http://schemas.microsoft.com/office/powerpoint/2010/main" val="32828323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79778A6-4752-4C4E-A8A0-2C1C871EC0AF}"/>
              </a:ext>
            </a:extLst>
          </p:cNvPr>
          <p:cNvSpPr>
            <a:spLocks noGrp="1"/>
          </p:cNvSpPr>
          <p:nvPr>
            <p:ph type="body" idx="1"/>
          </p:nvPr>
        </p:nvSpPr>
        <p:spPr/>
        <p:txBody>
          <a:bodyPr/>
          <a:lstStyle/>
          <a:p>
            <a:r>
              <a:rPr lang="en-NO"/>
              <a:t>Essentials configuration/price</a:t>
            </a:r>
          </a:p>
        </p:txBody>
      </p:sp>
      <p:sp>
        <p:nvSpPr>
          <p:cNvPr id="13" name="Text Placeholder 12">
            <a:extLst>
              <a:ext uri="{FF2B5EF4-FFF2-40B4-BE49-F238E27FC236}">
                <a16:creationId xmlns:a16="http://schemas.microsoft.com/office/drawing/2014/main" id="{AE061A38-3EDB-2D4B-BA2A-1430FB409C79}"/>
              </a:ext>
            </a:extLst>
          </p:cNvPr>
          <p:cNvSpPr>
            <a:spLocks noGrp="1"/>
          </p:cNvSpPr>
          <p:nvPr>
            <p:ph type="body" sz="quarter" idx="3"/>
          </p:nvPr>
        </p:nvSpPr>
        <p:spPr/>
        <p:txBody>
          <a:bodyPr/>
          <a:lstStyle/>
          <a:p>
            <a:r>
              <a:rPr lang="en-NO"/>
              <a:t>Premium configuration/price</a:t>
            </a:r>
          </a:p>
        </p:txBody>
      </p:sp>
      <p:sp>
        <p:nvSpPr>
          <p:cNvPr id="2" name="Title 1">
            <a:extLst>
              <a:ext uri="{FF2B5EF4-FFF2-40B4-BE49-F238E27FC236}">
                <a16:creationId xmlns:a16="http://schemas.microsoft.com/office/drawing/2014/main" id="{FDE3E063-64CF-AD40-B0ED-05802DCA47CC}"/>
              </a:ext>
            </a:extLst>
          </p:cNvPr>
          <p:cNvSpPr>
            <a:spLocks noGrp="1"/>
          </p:cNvSpPr>
          <p:nvPr>
            <p:ph type="title"/>
          </p:nvPr>
        </p:nvSpPr>
        <p:spPr/>
        <p:txBody>
          <a:bodyPr/>
          <a:lstStyle/>
          <a:p>
            <a:r>
              <a:rPr lang="en-NO"/>
              <a:t>SuperOffice 10 scenario</a:t>
            </a:r>
          </a:p>
        </p:txBody>
      </p:sp>
      <p:sp>
        <p:nvSpPr>
          <p:cNvPr id="8" name="Rectangular Callout 7">
            <a:extLst>
              <a:ext uri="{FF2B5EF4-FFF2-40B4-BE49-F238E27FC236}">
                <a16:creationId xmlns:a16="http://schemas.microsoft.com/office/drawing/2014/main" id="{14966BA2-086F-124B-9AA0-7A278FBD791B}"/>
              </a:ext>
            </a:extLst>
          </p:cNvPr>
          <p:cNvSpPr/>
          <p:nvPr/>
        </p:nvSpPr>
        <p:spPr>
          <a:xfrm>
            <a:off x="4503761" y="3234519"/>
            <a:ext cx="4107976" cy="2129051"/>
          </a:xfrm>
          <a:prstGeom prst="wedgeRectCallout">
            <a:avLst>
              <a:gd name="adj1" fmla="val -21165"/>
              <a:gd name="adj2" fmla="val -676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2400" dirty="0"/>
              <a:t>Run the same exercise as with case 1..</a:t>
            </a:r>
          </a:p>
        </p:txBody>
      </p:sp>
    </p:spTree>
    <p:extLst>
      <p:ext uri="{BB962C8B-B14F-4D97-AF65-F5344CB8AC3E}">
        <p14:creationId xmlns:p14="http://schemas.microsoft.com/office/powerpoint/2010/main" val="24673723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0E44E6-C9C7-2F43-9292-D68B7C5AA6E0}"/>
              </a:ext>
            </a:extLst>
          </p:cNvPr>
          <p:cNvSpPr>
            <a:spLocks noGrp="1"/>
          </p:cNvSpPr>
          <p:nvPr>
            <p:ph type="body" idx="1"/>
          </p:nvPr>
        </p:nvSpPr>
        <p:spPr/>
        <p:txBody>
          <a:bodyPr/>
          <a:lstStyle/>
          <a:p>
            <a:r>
              <a:rPr lang="en-NO"/>
              <a:t>Essentials</a:t>
            </a:r>
          </a:p>
        </p:txBody>
      </p:sp>
      <p:graphicFrame>
        <p:nvGraphicFramePr>
          <p:cNvPr id="7" name="Table 7">
            <a:extLst>
              <a:ext uri="{FF2B5EF4-FFF2-40B4-BE49-F238E27FC236}">
                <a16:creationId xmlns:a16="http://schemas.microsoft.com/office/drawing/2014/main" id="{13BE25A3-8BC8-C34E-B2E5-AAD82C1D9CD5}"/>
              </a:ext>
            </a:extLst>
          </p:cNvPr>
          <p:cNvGraphicFramePr>
            <a:graphicFrameLocks noGrp="1"/>
          </p:cNvGraphicFramePr>
          <p:nvPr>
            <p:ph sz="half" idx="2"/>
          </p:nvPr>
        </p:nvGraphicFramePr>
        <p:xfrm>
          <a:off x="839788" y="2505075"/>
          <a:ext cx="5157785" cy="1879600"/>
        </p:xfrm>
        <a:graphic>
          <a:graphicData uri="http://schemas.openxmlformats.org/drawingml/2006/table">
            <a:tbl>
              <a:tblPr firstRow="1" bandRow="1">
                <a:tableStyleId>{5C22544A-7EE6-4342-B048-85BDC9FD1C3A}</a:tableStyleId>
              </a:tblPr>
              <a:tblGrid>
                <a:gridCol w="1642155">
                  <a:extLst>
                    <a:ext uri="{9D8B030D-6E8A-4147-A177-3AD203B41FA5}">
                      <a16:colId xmlns:a16="http://schemas.microsoft.com/office/drawing/2014/main" val="466193379"/>
                    </a:ext>
                  </a:extLst>
                </a:gridCol>
                <a:gridCol w="666206">
                  <a:extLst>
                    <a:ext uri="{9D8B030D-6E8A-4147-A177-3AD203B41FA5}">
                      <a16:colId xmlns:a16="http://schemas.microsoft.com/office/drawing/2014/main" val="3221121155"/>
                    </a:ext>
                  </a:extLst>
                </a:gridCol>
                <a:gridCol w="809897">
                  <a:extLst>
                    <a:ext uri="{9D8B030D-6E8A-4147-A177-3AD203B41FA5}">
                      <a16:colId xmlns:a16="http://schemas.microsoft.com/office/drawing/2014/main" val="3474358481"/>
                    </a:ext>
                  </a:extLst>
                </a:gridCol>
                <a:gridCol w="1188720">
                  <a:extLst>
                    <a:ext uri="{9D8B030D-6E8A-4147-A177-3AD203B41FA5}">
                      <a16:colId xmlns:a16="http://schemas.microsoft.com/office/drawing/2014/main" val="1210638416"/>
                    </a:ext>
                  </a:extLst>
                </a:gridCol>
                <a:gridCol w="850807">
                  <a:extLst>
                    <a:ext uri="{9D8B030D-6E8A-4147-A177-3AD203B41FA5}">
                      <a16:colId xmlns:a16="http://schemas.microsoft.com/office/drawing/2014/main" val="568187802"/>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28008182"/>
                  </a:ext>
                </a:extLst>
              </a:tr>
              <a:tr h="370840">
                <a:tc>
                  <a:txBody>
                    <a:bodyPr/>
                    <a:lstStyle/>
                    <a:p>
                      <a:r>
                        <a:rPr lang="en-NO" sz="1000" b="0"/>
                        <a:t>Multiplan Sales E + Service E + Marketing E</a:t>
                      </a:r>
                    </a:p>
                  </a:txBody>
                  <a:tcPr anchor="ctr"/>
                </a:tc>
                <a:tc>
                  <a:txBody>
                    <a:bodyPr/>
                    <a:lstStyle/>
                    <a:p>
                      <a:pPr algn="ctr"/>
                      <a:r>
                        <a:rPr lang="en-NO" sz="1000" b="0"/>
                        <a:t>30</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NOK</a:t>
                      </a:r>
                      <a:endParaRPr lang="en-NO" sz="1000" b="0"/>
                    </a:p>
                  </a:txBody>
                  <a:tcPr anchor="ctr"/>
                </a:tc>
                <a:tc>
                  <a:txBody>
                    <a:bodyPr/>
                    <a:lstStyle/>
                    <a:p>
                      <a:pPr algn="r"/>
                      <a:r>
                        <a:rPr lang="en-NO" sz="1000" b="0"/>
                        <a:t>700,00</a:t>
                      </a:r>
                    </a:p>
                  </a:txBody>
                  <a:tcPr anchor="ctr"/>
                </a:tc>
                <a:tc>
                  <a:txBody>
                    <a:bodyPr/>
                    <a:lstStyle/>
                    <a:p>
                      <a:pPr algn="r"/>
                      <a:r>
                        <a:rPr lang="en-NO" sz="1000" b="0"/>
                        <a:t>21.000,00</a:t>
                      </a:r>
                    </a:p>
                  </a:txBody>
                  <a:tcPr anchor="ctr"/>
                </a:tc>
                <a:extLst>
                  <a:ext uri="{0D108BD9-81ED-4DB2-BD59-A6C34878D82A}">
                    <a16:rowId xmlns:a16="http://schemas.microsoft.com/office/drawing/2014/main" val="1957163087"/>
                  </a:ext>
                </a:extLst>
              </a:tr>
              <a:tr h="370840">
                <a:tc>
                  <a:txBody>
                    <a:bodyPr/>
                    <a:lstStyle/>
                    <a:p>
                      <a:r>
                        <a:rPr lang="en-NO" sz="1000" b="0"/>
                        <a:t>Marketing Platform</a:t>
                      </a:r>
                    </a:p>
                  </a:txBody>
                  <a:tcPr anchor="ctr"/>
                </a:tc>
                <a:tc>
                  <a:txBody>
                    <a:bodyPr/>
                    <a:lstStyle/>
                    <a:p>
                      <a:pPr algn="ctr"/>
                      <a:r>
                        <a:rPr lang="en-NO" sz="1000" b="0"/>
                        <a:t>1</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NOK</a:t>
                      </a:r>
                      <a:endParaRPr lang="en-NO" sz="1000" b="0"/>
                    </a:p>
                  </a:txBody>
                  <a:tcPr anchor="ctr"/>
                </a:tc>
                <a:tc>
                  <a:txBody>
                    <a:bodyPr/>
                    <a:lstStyle/>
                    <a:p>
                      <a:pPr algn="r"/>
                      <a:r>
                        <a:rPr lang="en-NO" sz="1000" b="0"/>
                        <a:t>2.000,00</a:t>
                      </a:r>
                    </a:p>
                  </a:txBody>
                  <a:tcPr anchor="ctr"/>
                </a:tc>
                <a:tc>
                  <a:txBody>
                    <a:bodyPr/>
                    <a:lstStyle/>
                    <a:p>
                      <a:pPr algn="r"/>
                      <a:r>
                        <a:rPr lang="en-NO" sz="1000" b="0"/>
                        <a:t>2.000,00</a:t>
                      </a:r>
                    </a:p>
                  </a:txBody>
                  <a:tcPr anchor="ctr"/>
                </a:tc>
                <a:extLst>
                  <a:ext uri="{0D108BD9-81ED-4DB2-BD59-A6C34878D82A}">
                    <a16:rowId xmlns:a16="http://schemas.microsoft.com/office/drawing/2014/main" val="2635265719"/>
                  </a:ext>
                </a:extLst>
              </a:tr>
              <a:tr h="370840">
                <a:tc>
                  <a:txBody>
                    <a:bodyPr/>
                    <a:lstStyle/>
                    <a:p>
                      <a:r>
                        <a:rPr lang="en-NO" sz="1000" b="0"/>
                        <a:t>Development Tools</a:t>
                      </a:r>
                    </a:p>
                  </a:txBody>
                  <a:tcPr anchor="ctr"/>
                </a:tc>
                <a:tc>
                  <a:txBody>
                    <a:bodyPr/>
                    <a:lstStyle/>
                    <a:p>
                      <a:pPr algn="ctr"/>
                      <a:r>
                        <a:rPr lang="en-NO" sz="1000" b="0"/>
                        <a:t>1</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NOK</a:t>
                      </a:r>
                      <a:endParaRPr lang="en-NO" sz="1000" b="0"/>
                    </a:p>
                  </a:txBody>
                  <a:tcPr anchor="ctr"/>
                </a:tc>
                <a:tc>
                  <a:txBody>
                    <a:bodyPr/>
                    <a:lstStyle/>
                    <a:p>
                      <a:pPr algn="r"/>
                      <a:r>
                        <a:rPr lang="en-NO" sz="1000" b="0"/>
                        <a:t>638,00</a:t>
                      </a:r>
                    </a:p>
                  </a:txBody>
                  <a:tcPr anchor="ctr"/>
                </a:tc>
                <a:tc>
                  <a:txBody>
                    <a:bodyPr/>
                    <a:lstStyle/>
                    <a:p>
                      <a:pPr algn="r"/>
                      <a:r>
                        <a:rPr lang="en-NO" sz="1000" b="0"/>
                        <a:t>638,00</a:t>
                      </a:r>
                    </a:p>
                  </a:txBody>
                  <a:tcPr anchor="ctr"/>
                </a:tc>
                <a:extLst>
                  <a:ext uri="{0D108BD9-81ED-4DB2-BD59-A6C34878D82A}">
                    <a16:rowId xmlns:a16="http://schemas.microsoft.com/office/drawing/2014/main" val="3081651551"/>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NOK</a:t>
                      </a:r>
                      <a:endParaRPr lang="en-NO" sz="1000" b="0"/>
                    </a:p>
                  </a:txBody>
                  <a:tcPr anchor="ctr"/>
                </a:tc>
                <a:tc>
                  <a:txBody>
                    <a:bodyPr/>
                    <a:lstStyle/>
                    <a:p>
                      <a:pPr algn="r"/>
                      <a:endParaRPr lang="en-NO" sz="1000" b="0"/>
                    </a:p>
                  </a:txBody>
                  <a:tcPr anchor="ctr"/>
                </a:tc>
                <a:tc>
                  <a:txBody>
                    <a:bodyPr/>
                    <a:lstStyle/>
                    <a:p>
                      <a:pPr algn="r"/>
                      <a:r>
                        <a:rPr lang="en-NO" sz="1000" b="0"/>
                        <a:t>23.638,00</a:t>
                      </a:r>
                    </a:p>
                  </a:txBody>
                  <a:tcPr anchor="ctr"/>
                </a:tc>
                <a:extLst>
                  <a:ext uri="{0D108BD9-81ED-4DB2-BD59-A6C34878D82A}">
                    <a16:rowId xmlns:a16="http://schemas.microsoft.com/office/drawing/2014/main" val="262339678"/>
                  </a:ext>
                </a:extLst>
              </a:tr>
            </a:tbl>
          </a:graphicData>
        </a:graphic>
      </p:graphicFrame>
      <p:sp>
        <p:nvSpPr>
          <p:cNvPr id="4" name="Text Placeholder 3">
            <a:extLst>
              <a:ext uri="{FF2B5EF4-FFF2-40B4-BE49-F238E27FC236}">
                <a16:creationId xmlns:a16="http://schemas.microsoft.com/office/drawing/2014/main" id="{465B98D5-8455-A440-AC42-535E3890C1C7}"/>
              </a:ext>
            </a:extLst>
          </p:cNvPr>
          <p:cNvSpPr>
            <a:spLocks noGrp="1"/>
          </p:cNvSpPr>
          <p:nvPr>
            <p:ph type="body" sz="quarter" idx="3"/>
          </p:nvPr>
        </p:nvSpPr>
        <p:spPr/>
        <p:txBody>
          <a:bodyPr/>
          <a:lstStyle/>
          <a:p>
            <a:r>
              <a:rPr lang="en-NO"/>
              <a:t>Premium</a:t>
            </a:r>
          </a:p>
        </p:txBody>
      </p:sp>
      <p:graphicFrame>
        <p:nvGraphicFramePr>
          <p:cNvPr id="8" name="Table 8">
            <a:extLst>
              <a:ext uri="{FF2B5EF4-FFF2-40B4-BE49-F238E27FC236}">
                <a16:creationId xmlns:a16="http://schemas.microsoft.com/office/drawing/2014/main" id="{55C2E5F7-31F5-A645-979A-1BD45B0E9676}"/>
              </a:ext>
            </a:extLst>
          </p:cNvPr>
          <p:cNvGraphicFramePr>
            <a:graphicFrameLocks noGrp="1"/>
          </p:cNvGraphicFramePr>
          <p:nvPr>
            <p:ph sz="quarter" idx="4"/>
          </p:nvPr>
        </p:nvGraphicFramePr>
        <p:xfrm>
          <a:off x="6172200" y="2505075"/>
          <a:ext cx="5183185" cy="1879600"/>
        </p:xfrm>
        <a:graphic>
          <a:graphicData uri="http://schemas.openxmlformats.org/drawingml/2006/table">
            <a:tbl>
              <a:tblPr firstRow="1" bandRow="1">
                <a:tableStyleId>{5C22544A-7EE6-4342-B048-85BDC9FD1C3A}</a:tableStyleId>
              </a:tblPr>
              <a:tblGrid>
                <a:gridCol w="1652451">
                  <a:extLst>
                    <a:ext uri="{9D8B030D-6E8A-4147-A177-3AD203B41FA5}">
                      <a16:colId xmlns:a16="http://schemas.microsoft.com/office/drawing/2014/main" val="3386857382"/>
                    </a:ext>
                  </a:extLst>
                </a:gridCol>
                <a:gridCol w="705395">
                  <a:extLst>
                    <a:ext uri="{9D8B030D-6E8A-4147-A177-3AD203B41FA5}">
                      <a16:colId xmlns:a16="http://schemas.microsoft.com/office/drawing/2014/main" val="3466616038"/>
                    </a:ext>
                  </a:extLst>
                </a:gridCol>
                <a:gridCol w="757645">
                  <a:extLst>
                    <a:ext uri="{9D8B030D-6E8A-4147-A177-3AD203B41FA5}">
                      <a16:colId xmlns:a16="http://schemas.microsoft.com/office/drawing/2014/main" val="2208799565"/>
                    </a:ext>
                  </a:extLst>
                </a:gridCol>
                <a:gridCol w="1214846">
                  <a:extLst>
                    <a:ext uri="{9D8B030D-6E8A-4147-A177-3AD203B41FA5}">
                      <a16:colId xmlns:a16="http://schemas.microsoft.com/office/drawing/2014/main" val="2273171267"/>
                    </a:ext>
                  </a:extLst>
                </a:gridCol>
                <a:gridCol w="852848">
                  <a:extLst>
                    <a:ext uri="{9D8B030D-6E8A-4147-A177-3AD203B41FA5}">
                      <a16:colId xmlns:a16="http://schemas.microsoft.com/office/drawing/2014/main" val="2509885498"/>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70203291"/>
                  </a:ext>
                </a:extLst>
              </a:tr>
              <a:tr h="370840">
                <a:tc>
                  <a:txBody>
                    <a:bodyPr/>
                    <a:lstStyle/>
                    <a:p>
                      <a:r>
                        <a:rPr lang="en-NO" sz="1000" b="0"/>
                        <a:t>Multiplan Sales P + Service P + Marketing E</a:t>
                      </a:r>
                    </a:p>
                  </a:txBody>
                  <a:tcPr anchor="ctr"/>
                </a:tc>
                <a:tc>
                  <a:txBody>
                    <a:bodyPr/>
                    <a:lstStyle/>
                    <a:p>
                      <a:pPr algn="ctr"/>
                      <a:r>
                        <a:rPr lang="en-NO" sz="1000" b="0"/>
                        <a:t>30</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NOK</a:t>
                      </a:r>
                      <a:endParaRPr lang="en-NO" sz="1000" b="0"/>
                    </a:p>
                  </a:txBody>
                  <a:tcPr anchor="ctr"/>
                </a:tc>
                <a:tc>
                  <a:txBody>
                    <a:bodyPr/>
                    <a:lstStyle/>
                    <a:p>
                      <a:pPr algn="r"/>
                      <a:r>
                        <a:rPr lang="en-NO" sz="1000" b="0"/>
                        <a:t>900,00</a:t>
                      </a:r>
                    </a:p>
                  </a:txBody>
                  <a:tcPr anchor="ctr"/>
                </a:tc>
                <a:tc>
                  <a:txBody>
                    <a:bodyPr/>
                    <a:lstStyle/>
                    <a:p>
                      <a:pPr algn="r"/>
                      <a:r>
                        <a:rPr lang="en-NO" sz="1000" b="0"/>
                        <a:t>27.000,00</a:t>
                      </a:r>
                    </a:p>
                  </a:txBody>
                  <a:tcPr anchor="ctr"/>
                </a:tc>
                <a:extLst>
                  <a:ext uri="{0D108BD9-81ED-4DB2-BD59-A6C34878D82A}">
                    <a16:rowId xmlns:a16="http://schemas.microsoft.com/office/drawing/2014/main" val="2149555592"/>
                  </a:ext>
                </a:extLst>
              </a:tr>
              <a:tr h="370840">
                <a:tc>
                  <a:txBody>
                    <a:bodyPr/>
                    <a:lstStyle/>
                    <a:p>
                      <a:r>
                        <a:rPr lang="en-NO" sz="1000" b="0"/>
                        <a:t>Marketing Platform</a:t>
                      </a:r>
                    </a:p>
                  </a:txBody>
                  <a:tcPr anchor="ctr"/>
                </a:tc>
                <a:tc>
                  <a:txBody>
                    <a:bodyPr/>
                    <a:lstStyle/>
                    <a:p>
                      <a:pPr algn="ctr"/>
                      <a:r>
                        <a:rPr lang="en-NO" sz="1000" b="0"/>
                        <a:t>1</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NOK</a:t>
                      </a:r>
                      <a:endParaRPr lang="en-NO" sz="1000" b="0"/>
                    </a:p>
                  </a:txBody>
                  <a:tcPr anchor="ctr"/>
                </a:tc>
                <a:tc>
                  <a:txBody>
                    <a:bodyPr/>
                    <a:lstStyle/>
                    <a:p>
                      <a:pPr algn="r"/>
                      <a:r>
                        <a:rPr lang="en-NO" sz="1000" b="0"/>
                        <a:t>2.000,00</a:t>
                      </a:r>
                    </a:p>
                  </a:txBody>
                  <a:tcPr anchor="ctr"/>
                </a:tc>
                <a:tc>
                  <a:txBody>
                    <a:bodyPr/>
                    <a:lstStyle/>
                    <a:p>
                      <a:pPr algn="r"/>
                      <a:r>
                        <a:rPr lang="en-NO" sz="1000" b="0"/>
                        <a:t>2.000,00</a:t>
                      </a:r>
                    </a:p>
                  </a:txBody>
                  <a:tcPr anchor="ctr"/>
                </a:tc>
                <a:extLst>
                  <a:ext uri="{0D108BD9-81ED-4DB2-BD59-A6C34878D82A}">
                    <a16:rowId xmlns:a16="http://schemas.microsoft.com/office/drawing/2014/main" val="2409709105"/>
                  </a:ext>
                </a:extLst>
              </a:tr>
              <a:tr h="370840">
                <a:tc>
                  <a:txBody>
                    <a:bodyPr/>
                    <a:lstStyle/>
                    <a:p>
                      <a:r>
                        <a:rPr lang="en-NO" sz="1000" b="0"/>
                        <a:t>Development Tools</a:t>
                      </a:r>
                    </a:p>
                  </a:txBody>
                  <a:tcPr anchor="ctr"/>
                </a:tc>
                <a:tc>
                  <a:txBody>
                    <a:bodyPr/>
                    <a:lstStyle/>
                    <a:p>
                      <a:pPr algn="ctr"/>
                      <a:r>
                        <a:rPr lang="en-NO" sz="1000" b="0"/>
                        <a:t>1</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NOK</a:t>
                      </a:r>
                      <a:endParaRPr lang="en-NO" sz="1000" b="0"/>
                    </a:p>
                  </a:txBody>
                  <a:tcPr anchor="ctr"/>
                </a:tc>
                <a:tc>
                  <a:txBody>
                    <a:bodyPr/>
                    <a:lstStyle/>
                    <a:p>
                      <a:pPr algn="r"/>
                      <a:r>
                        <a:rPr lang="en-NO" sz="1000" b="0"/>
                        <a:t>638,00</a:t>
                      </a:r>
                    </a:p>
                  </a:txBody>
                  <a:tcPr anchor="ctr"/>
                </a:tc>
                <a:tc>
                  <a:txBody>
                    <a:bodyPr/>
                    <a:lstStyle/>
                    <a:p>
                      <a:pPr algn="r"/>
                      <a:r>
                        <a:rPr lang="en-NO" sz="1000" b="0"/>
                        <a:t>638,00</a:t>
                      </a:r>
                    </a:p>
                  </a:txBody>
                  <a:tcPr anchor="ctr"/>
                </a:tc>
                <a:extLst>
                  <a:ext uri="{0D108BD9-81ED-4DB2-BD59-A6C34878D82A}">
                    <a16:rowId xmlns:a16="http://schemas.microsoft.com/office/drawing/2014/main" val="1561899614"/>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NOK</a:t>
                      </a:r>
                      <a:endParaRPr lang="en-NO" sz="1000" b="0"/>
                    </a:p>
                  </a:txBody>
                  <a:tcPr anchor="ctr"/>
                </a:tc>
                <a:tc>
                  <a:txBody>
                    <a:bodyPr/>
                    <a:lstStyle/>
                    <a:p>
                      <a:pPr algn="r"/>
                      <a:endParaRPr lang="en-NO" sz="1000" b="0"/>
                    </a:p>
                  </a:txBody>
                  <a:tcPr anchor="ctr"/>
                </a:tc>
                <a:tc>
                  <a:txBody>
                    <a:bodyPr/>
                    <a:lstStyle/>
                    <a:p>
                      <a:pPr algn="r"/>
                      <a:r>
                        <a:rPr lang="en-NO" sz="1000" b="0"/>
                        <a:t>29.638,00</a:t>
                      </a:r>
                    </a:p>
                  </a:txBody>
                  <a:tcPr anchor="ctr"/>
                </a:tc>
                <a:extLst>
                  <a:ext uri="{0D108BD9-81ED-4DB2-BD59-A6C34878D82A}">
                    <a16:rowId xmlns:a16="http://schemas.microsoft.com/office/drawing/2014/main" val="1343034626"/>
                  </a:ext>
                </a:extLst>
              </a:tr>
            </a:tbl>
          </a:graphicData>
        </a:graphic>
      </p:graphicFrame>
      <p:sp>
        <p:nvSpPr>
          <p:cNvPr id="6" name="Title 5">
            <a:extLst>
              <a:ext uri="{FF2B5EF4-FFF2-40B4-BE49-F238E27FC236}">
                <a16:creationId xmlns:a16="http://schemas.microsoft.com/office/drawing/2014/main" id="{4833C526-22FA-4242-9311-7A4BAEA34911}"/>
              </a:ext>
            </a:extLst>
          </p:cNvPr>
          <p:cNvSpPr>
            <a:spLocks noGrp="1"/>
          </p:cNvSpPr>
          <p:nvPr>
            <p:ph type="title"/>
          </p:nvPr>
        </p:nvSpPr>
        <p:spPr/>
        <p:txBody>
          <a:bodyPr/>
          <a:lstStyle/>
          <a:p>
            <a:r>
              <a:rPr lang="en-NO"/>
              <a:t>SuperOffice 10 configuration scenarios</a:t>
            </a:r>
          </a:p>
        </p:txBody>
      </p:sp>
      <p:sp>
        <p:nvSpPr>
          <p:cNvPr id="10" name="Rectangle 9">
            <a:extLst>
              <a:ext uri="{FF2B5EF4-FFF2-40B4-BE49-F238E27FC236}">
                <a16:creationId xmlns:a16="http://schemas.microsoft.com/office/drawing/2014/main" id="{7DE963B5-86C7-4641-B9B4-C5AC55DEDB1D}"/>
              </a:ext>
            </a:extLst>
          </p:cNvPr>
          <p:cNvSpPr/>
          <p:nvPr/>
        </p:nvSpPr>
        <p:spPr>
          <a:xfrm>
            <a:off x="3161211" y="5564777"/>
            <a:ext cx="2836362" cy="535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123</a:t>
            </a:r>
            <a:r>
              <a:rPr lang="en-NO"/>
              <a:t>% of SO 9</a:t>
            </a:r>
          </a:p>
        </p:txBody>
      </p:sp>
      <p:sp>
        <p:nvSpPr>
          <p:cNvPr id="11" name="Rectangle 10">
            <a:extLst>
              <a:ext uri="{FF2B5EF4-FFF2-40B4-BE49-F238E27FC236}">
                <a16:creationId xmlns:a16="http://schemas.microsoft.com/office/drawing/2014/main" id="{CC9CFCB3-DAAA-3047-9030-D406DB75D14A}"/>
              </a:ext>
            </a:extLst>
          </p:cNvPr>
          <p:cNvSpPr/>
          <p:nvPr/>
        </p:nvSpPr>
        <p:spPr>
          <a:xfrm>
            <a:off x="8517438" y="5564777"/>
            <a:ext cx="2836362" cy="535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149</a:t>
            </a:r>
            <a:r>
              <a:rPr lang="en-NO"/>
              <a:t>% of SO 9</a:t>
            </a:r>
          </a:p>
        </p:txBody>
      </p:sp>
      <p:sp>
        <p:nvSpPr>
          <p:cNvPr id="9" name="Rectangle 8">
            <a:extLst>
              <a:ext uri="{FF2B5EF4-FFF2-40B4-BE49-F238E27FC236}">
                <a16:creationId xmlns:a16="http://schemas.microsoft.com/office/drawing/2014/main" id="{F05A5D2F-AB58-E34E-9691-8C34D4E24335}"/>
              </a:ext>
            </a:extLst>
          </p:cNvPr>
          <p:cNvSpPr/>
          <p:nvPr/>
        </p:nvSpPr>
        <p:spPr>
          <a:xfrm>
            <a:off x="2495550" y="171450"/>
            <a:ext cx="7296150" cy="609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a:t>This case is dominated by Complete users and hence results in a good uplift in the subscription fees. The question is wether the mix of users / plans would have been different if addressed with 10 from the start. If the customer really needs the multiplan configuration, the subscription fee is still reasonable. </a:t>
            </a:r>
          </a:p>
        </p:txBody>
      </p:sp>
    </p:spTree>
    <p:extLst>
      <p:ext uri="{BB962C8B-B14F-4D97-AF65-F5344CB8AC3E}">
        <p14:creationId xmlns:p14="http://schemas.microsoft.com/office/powerpoint/2010/main" val="36031146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0005BA-ECE8-E042-9753-A07A728532CD}"/>
              </a:ext>
            </a:extLst>
          </p:cNvPr>
          <p:cNvSpPr>
            <a:spLocks noGrp="1"/>
          </p:cNvSpPr>
          <p:nvPr>
            <p:ph type="title"/>
          </p:nvPr>
        </p:nvSpPr>
        <p:spPr/>
        <p:txBody>
          <a:bodyPr>
            <a:normAutofit/>
          </a:bodyPr>
          <a:lstStyle/>
          <a:p>
            <a:br>
              <a:rPr lang="en-NO" dirty="0"/>
            </a:br>
            <a:r>
              <a:rPr lang="en-US" dirty="0" err="1">
                <a:latin typeface="Arial"/>
                <a:cs typeface="Arial"/>
              </a:rPr>
              <a:t>Enercity</a:t>
            </a:r>
            <a:r>
              <a:rPr lang="en-US" dirty="0">
                <a:latin typeface="Arial"/>
                <a:cs typeface="Arial"/>
              </a:rPr>
              <a:t> Contracting GmbH </a:t>
            </a:r>
            <a:br>
              <a:rPr lang="en-US" dirty="0">
                <a:latin typeface="Arial"/>
                <a:cs typeface="Arial"/>
              </a:rPr>
            </a:br>
            <a:r>
              <a:rPr lang="en-US" sz="2200" dirty="0">
                <a:latin typeface="Arial"/>
                <a:cs typeface="Arial"/>
              </a:rPr>
              <a:t>Utilities</a:t>
            </a:r>
            <a:br>
              <a:rPr lang="en-US" sz="2200" dirty="0">
                <a:latin typeface="Arial"/>
                <a:cs typeface="Arial"/>
              </a:rPr>
            </a:br>
            <a:r>
              <a:rPr lang="en-US" sz="2200" dirty="0">
                <a:latin typeface="Arial"/>
                <a:cs typeface="Arial"/>
              </a:rPr>
              <a:t>Germany</a:t>
            </a:r>
            <a:endParaRPr lang="en-NO" dirty="0"/>
          </a:p>
        </p:txBody>
      </p:sp>
    </p:spTree>
    <p:extLst>
      <p:ext uri="{BB962C8B-B14F-4D97-AF65-F5344CB8AC3E}">
        <p14:creationId xmlns:p14="http://schemas.microsoft.com/office/powerpoint/2010/main" val="1728357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1F4A18E-31B5-D642-8A84-97DE637AB717}"/>
              </a:ext>
            </a:extLst>
          </p:cNvPr>
          <p:cNvSpPr>
            <a:spLocks noGrp="1"/>
          </p:cNvSpPr>
          <p:nvPr>
            <p:ph type="body" idx="1"/>
          </p:nvPr>
        </p:nvSpPr>
        <p:spPr/>
        <p:txBody>
          <a:bodyPr/>
          <a:lstStyle/>
          <a:p>
            <a:r>
              <a:rPr lang="en-NO"/>
              <a:t>Company facts / Project goals</a:t>
            </a:r>
          </a:p>
        </p:txBody>
      </p:sp>
      <p:sp>
        <p:nvSpPr>
          <p:cNvPr id="7" name="Content Placeholder 6">
            <a:extLst>
              <a:ext uri="{FF2B5EF4-FFF2-40B4-BE49-F238E27FC236}">
                <a16:creationId xmlns:a16="http://schemas.microsoft.com/office/drawing/2014/main" id="{EF1A5850-6FBB-B042-8799-5B8FD814C719}"/>
              </a:ext>
            </a:extLst>
          </p:cNvPr>
          <p:cNvSpPr>
            <a:spLocks noGrp="1"/>
          </p:cNvSpPr>
          <p:nvPr>
            <p:ph sz="half" idx="2"/>
          </p:nvPr>
        </p:nvSpPr>
        <p:spPr/>
        <p:txBody>
          <a:bodyPr vert="horz" lIns="91440" tIns="45720" rIns="91440" bIns="45720" rtlCol="0" anchor="t">
            <a:normAutofit/>
          </a:bodyPr>
          <a:lstStyle/>
          <a:p>
            <a:r>
              <a:rPr lang="en-GB" sz="1400" dirty="0">
                <a:latin typeface="Arial"/>
                <a:cs typeface="Arial"/>
              </a:rPr>
              <a:t>About the company: </a:t>
            </a:r>
            <a:r>
              <a:rPr lang="en-GB" sz="1400" dirty="0" err="1">
                <a:latin typeface="Arial"/>
                <a:cs typeface="Arial"/>
              </a:rPr>
              <a:t>Enercity</a:t>
            </a:r>
            <a:r>
              <a:rPr lang="en-GB" sz="1400" dirty="0">
                <a:latin typeface="Arial"/>
                <a:cs typeface="Arial"/>
              </a:rPr>
              <a:t> Contracting GmbH with its subsidiary </a:t>
            </a:r>
            <a:r>
              <a:rPr lang="en-GB" sz="1400" dirty="0" err="1">
                <a:latin typeface="Arial"/>
                <a:cs typeface="Arial"/>
              </a:rPr>
              <a:t>Enercity</a:t>
            </a:r>
            <a:r>
              <a:rPr lang="en-GB" sz="1400" dirty="0">
                <a:latin typeface="Arial"/>
                <a:cs typeface="Arial"/>
              </a:rPr>
              <a:t> Contracting Nord GmbH is an energy service provider operating throughout Germany in the contracting sector.</a:t>
            </a:r>
            <a:endParaRPr lang="de-DE" dirty="0"/>
          </a:p>
          <a:p>
            <a:r>
              <a:rPr lang="en-GB" sz="1400" dirty="0">
                <a:latin typeface="Arial"/>
                <a:cs typeface="Arial"/>
              </a:rPr>
              <a:t>The main challenge: Low customer satisfaction, leading to lower customer retention – affecting their top-line and profits</a:t>
            </a:r>
          </a:p>
          <a:p>
            <a:r>
              <a:rPr lang="en-GB" sz="1400" b="1" dirty="0">
                <a:latin typeface="Arial"/>
                <a:cs typeface="Arial"/>
              </a:rPr>
              <a:t>PAIN: High churn numbers in a competitive industry</a:t>
            </a:r>
            <a:endParaRPr lang="en-GB" b="1" dirty="0"/>
          </a:p>
          <a:p>
            <a:r>
              <a:rPr lang="en-GB" sz="1400" dirty="0">
                <a:latin typeface="Arial"/>
                <a:cs typeface="Arial"/>
              </a:rPr>
              <a:t>The goal for the customer: </a:t>
            </a:r>
            <a:r>
              <a:rPr lang="en-GB" sz="1400" b="1" dirty="0">
                <a:latin typeface="Arial"/>
                <a:cs typeface="Arial"/>
              </a:rPr>
              <a:t>Main goal is to build / deliver a better customer experience, as this is vital to their retention rate and overall revenues and profits</a:t>
            </a:r>
            <a:r>
              <a:rPr lang="en-GB" sz="1400" dirty="0">
                <a:latin typeface="Arial"/>
                <a:cs typeface="Arial"/>
              </a:rPr>
              <a:t>. They defined a goal for increasing customer satisfaction through better processing of inquiries, a customer portal and customer care process – which was combined with simplifying the work process on their employee side as well. The result should also include higher employee productivity. </a:t>
            </a:r>
            <a:endParaRPr lang="en-GB" sz="1400" dirty="0"/>
          </a:p>
          <a:p>
            <a:endParaRPr lang="en-GB" sz="1200" dirty="0"/>
          </a:p>
          <a:p>
            <a:endParaRPr lang="en-GB" sz="1200" dirty="0"/>
          </a:p>
          <a:p>
            <a:endParaRPr lang="en-GB" sz="1200" dirty="0"/>
          </a:p>
        </p:txBody>
      </p:sp>
      <p:sp>
        <p:nvSpPr>
          <p:cNvPr id="8" name="Text Placeholder 7">
            <a:extLst>
              <a:ext uri="{FF2B5EF4-FFF2-40B4-BE49-F238E27FC236}">
                <a16:creationId xmlns:a16="http://schemas.microsoft.com/office/drawing/2014/main" id="{2154D276-4E7D-2F46-AEAE-E5B5D42E2B10}"/>
              </a:ext>
            </a:extLst>
          </p:cNvPr>
          <p:cNvSpPr>
            <a:spLocks noGrp="1"/>
          </p:cNvSpPr>
          <p:nvPr>
            <p:ph type="body" sz="quarter" idx="3"/>
          </p:nvPr>
        </p:nvSpPr>
        <p:spPr/>
        <p:txBody>
          <a:bodyPr/>
          <a:lstStyle/>
          <a:p>
            <a:r>
              <a:rPr lang="en-NO"/>
              <a:t>Project / IT / Deal potential / Time</a:t>
            </a:r>
          </a:p>
        </p:txBody>
      </p:sp>
      <p:sp>
        <p:nvSpPr>
          <p:cNvPr id="9" name="Content Placeholder 8">
            <a:extLst>
              <a:ext uri="{FF2B5EF4-FFF2-40B4-BE49-F238E27FC236}">
                <a16:creationId xmlns:a16="http://schemas.microsoft.com/office/drawing/2014/main" id="{3248C725-070E-9441-8473-8DDB08E437E5}"/>
              </a:ext>
            </a:extLst>
          </p:cNvPr>
          <p:cNvSpPr>
            <a:spLocks noGrp="1"/>
          </p:cNvSpPr>
          <p:nvPr>
            <p:ph sz="quarter" idx="4"/>
          </p:nvPr>
        </p:nvSpPr>
        <p:spPr/>
        <p:txBody>
          <a:bodyPr vert="horz" lIns="91440" tIns="45720" rIns="91440" bIns="45720" rtlCol="0" anchor="t">
            <a:normAutofit fontScale="92500" lnSpcReduction="20000"/>
          </a:bodyPr>
          <a:lstStyle/>
          <a:p>
            <a:r>
              <a:rPr lang="en-GB" sz="1400" dirty="0">
                <a:latin typeface="Arial"/>
                <a:cs typeface="Arial"/>
              </a:rPr>
              <a:t>Project scope: </a:t>
            </a:r>
            <a:endParaRPr lang="de-DE" sz="1400" dirty="0">
              <a:latin typeface="Arial"/>
              <a:cs typeface="Arial"/>
            </a:endParaRPr>
          </a:p>
          <a:p>
            <a:pPr lvl="1"/>
            <a:r>
              <a:rPr lang="en-GB" sz="1400" dirty="0">
                <a:latin typeface="Arial"/>
                <a:cs typeface="Arial"/>
              </a:rPr>
              <a:t>Sales: Pipeline Management, Quotation </a:t>
            </a:r>
          </a:p>
          <a:p>
            <a:pPr lvl="1"/>
            <a:r>
              <a:rPr lang="en-GB" sz="1400" dirty="0">
                <a:latin typeface="Arial"/>
                <a:cs typeface="Arial"/>
              </a:rPr>
              <a:t>Marketing: Newsletter and Events </a:t>
            </a:r>
          </a:p>
          <a:p>
            <a:pPr lvl="1"/>
            <a:r>
              <a:rPr lang="en-GB" sz="1400" dirty="0">
                <a:latin typeface="Arial"/>
                <a:cs typeface="Arial"/>
              </a:rPr>
              <a:t>Service: Requests, After Sales and CEP</a:t>
            </a:r>
            <a:endParaRPr lang="en-GB" sz="1400" dirty="0"/>
          </a:p>
          <a:p>
            <a:r>
              <a:rPr lang="en-GB" sz="1400" dirty="0">
                <a:latin typeface="Arial"/>
                <a:cs typeface="Arial"/>
              </a:rPr>
              <a:t>Initial potential: </a:t>
            </a:r>
            <a:r>
              <a:rPr lang="en-GB" sz="1400" b="1" dirty="0">
                <a:latin typeface="Arial"/>
                <a:cs typeface="Arial"/>
              </a:rPr>
              <a:t>60 x Complete user</a:t>
            </a:r>
            <a:r>
              <a:rPr lang="en-GB" sz="1400" dirty="0">
                <a:latin typeface="Arial"/>
                <a:cs typeface="Arial"/>
              </a:rPr>
              <a:t> + nebula synchronizer, 1 x expander services, 1 x CEP, 1 x activity folders</a:t>
            </a:r>
          </a:p>
          <a:p>
            <a:pPr lvl="1"/>
            <a:r>
              <a:rPr lang="en-GB" sz="1400" dirty="0">
                <a:latin typeface="Arial"/>
                <a:cs typeface="Arial"/>
              </a:rPr>
              <a:t>Phase 1: Start 01.06.2021 with 10 complete, 10 nebula synchronizer, expander services, activity folders</a:t>
            </a:r>
          </a:p>
          <a:p>
            <a:pPr lvl="1"/>
            <a:r>
              <a:rPr lang="en-GB" sz="1400" dirty="0">
                <a:latin typeface="Arial"/>
                <a:cs typeface="Arial"/>
              </a:rPr>
              <a:t>Phase 2: Start 01.07.2021 with 50 complete, 50 nebula synchronizer and cep</a:t>
            </a:r>
          </a:p>
          <a:p>
            <a:r>
              <a:rPr lang="en-GB" sz="1400" dirty="0">
                <a:latin typeface="Arial"/>
                <a:cs typeface="Arial"/>
              </a:rPr>
              <a:t>Growth potential: more licences in other subsidiaries</a:t>
            </a:r>
          </a:p>
          <a:p>
            <a:r>
              <a:rPr lang="en-GB" sz="1400" dirty="0">
                <a:latin typeface="Arial"/>
                <a:cs typeface="Arial"/>
              </a:rPr>
              <a:t>Limitation: None</a:t>
            </a:r>
          </a:p>
          <a:p>
            <a:r>
              <a:rPr lang="en-GB" sz="1400" b="1" dirty="0">
                <a:latin typeface="Arial"/>
                <a:cs typeface="Arial"/>
              </a:rPr>
              <a:t>Competitors: Salesforce and Microsoft Dynamics</a:t>
            </a:r>
          </a:p>
          <a:p>
            <a:r>
              <a:rPr lang="en-GB" sz="1400" dirty="0">
                <a:latin typeface="Arial"/>
                <a:cs typeface="Arial"/>
              </a:rPr>
              <a:t>Timeline and implementation: </a:t>
            </a:r>
            <a:endParaRPr lang="en-GB" sz="1400" dirty="0"/>
          </a:p>
          <a:p>
            <a:pPr lvl="1"/>
            <a:r>
              <a:rPr lang="en-US" sz="1400" dirty="0">
                <a:latin typeface="Arial"/>
                <a:cs typeface="Arial"/>
              </a:rPr>
              <a:t>Orientation (Nov 2020 – Apr 2021)</a:t>
            </a:r>
          </a:p>
          <a:p>
            <a:pPr lvl="1"/>
            <a:r>
              <a:rPr lang="en-US" sz="1400" dirty="0">
                <a:latin typeface="Arial"/>
                <a:cs typeface="Arial"/>
              </a:rPr>
              <a:t>Decision (May 2021)</a:t>
            </a:r>
          </a:p>
          <a:p>
            <a:pPr lvl="1"/>
            <a:r>
              <a:rPr lang="en-US" sz="1400" dirty="0">
                <a:latin typeface="Arial"/>
                <a:cs typeface="Arial"/>
              </a:rPr>
              <a:t>Implementation (May 2021 – October 2021)</a:t>
            </a:r>
          </a:p>
          <a:p>
            <a:pPr lvl="1"/>
            <a:endParaRPr lang="en-GB" sz="1200" dirty="0"/>
          </a:p>
          <a:p>
            <a:endParaRPr lang="en-GB" sz="1200" dirty="0"/>
          </a:p>
          <a:p>
            <a:endParaRPr lang="en-GB" sz="1200" dirty="0"/>
          </a:p>
          <a:p>
            <a:endParaRPr lang="en-GB" sz="1200" dirty="0"/>
          </a:p>
          <a:p>
            <a:endParaRPr lang="en-NO" sz="1200" dirty="0"/>
          </a:p>
        </p:txBody>
      </p:sp>
      <p:sp>
        <p:nvSpPr>
          <p:cNvPr id="5" name="Title 4">
            <a:extLst>
              <a:ext uri="{FF2B5EF4-FFF2-40B4-BE49-F238E27FC236}">
                <a16:creationId xmlns:a16="http://schemas.microsoft.com/office/drawing/2014/main" id="{FD9B586D-465D-A94D-92AA-16310BC121B0}"/>
              </a:ext>
            </a:extLst>
          </p:cNvPr>
          <p:cNvSpPr>
            <a:spLocks noGrp="1"/>
          </p:cNvSpPr>
          <p:nvPr>
            <p:ph type="title"/>
          </p:nvPr>
        </p:nvSpPr>
        <p:spPr/>
        <p:txBody>
          <a:bodyPr/>
          <a:lstStyle/>
          <a:p>
            <a:r>
              <a:rPr lang="en-US" err="1">
                <a:latin typeface="Arial"/>
                <a:cs typeface="Arial"/>
              </a:rPr>
              <a:t>Enercity</a:t>
            </a:r>
            <a:r>
              <a:rPr lang="en-US">
                <a:latin typeface="Arial"/>
                <a:cs typeface="Arial"/>
              </a:rPr>
              <a:t> Contracting GmbH</a:t>
            </a:r>
            <a:endParaRPr lang="en-NO"/>
          </a:p>
        </p:txBody>
      </p:sp>
    </p:spTree>
    <p:extLst>
      <p:ext uri="{BB962C8B-B14F-4D97-AF65-F5344CB8AC3E}">
        <p14:creationId xmlns:p14="http://schemas.microsoft.com/office/powerpoint/2010/main" val="2928919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A0E2-EC73-984E-BC50-027ECDBDC8B8}"/>
              </a:ext>
            </a:extLst>
          </p:cNvPr>
          <p:cNvSpPr>
            <a:spLocks noGrp="1"/>
          </p:cNvSpPr>
          <p:nvPr>
            <p:ph type="body" idx="1"/>
          </p:nvPr>
        </p:nvSpPr>
        <p:spPr/>
        <p:txBody>
          <a:bodyPr/>
          <a:lstStyle/>
          <a:p>
            <a:r>
              <a:rPr lang="en-NO"/>
              <a:t>Comments</a:t>
            </a:r>
          </a:p>
        </p:txBody>
      </p:sp>
      <p:sp>
        <p:nvSpPr>
          <p:cNvPr id="3" name="Content Placeholder 2">
            <a:extLst>
              <a:ext uri="{FF2B5EF4-FFF2-40B4-BE49-F238E27FC236}">
                <a16:creationId xmlns:a16="http://schemas.microsoft.com/office/drawing/2014/main" id="{9E7A8B61-4FBB-0949-8D91-E154D718B9BD}"/>
              </a:ext>
            </a:extLst>
          </p:cNvPr>
          <p:cNvSpPr>
            <a:spLocks noGrp="1"/>
          </p:cNvSpPr>
          <p:nvPr>
            <p:ph sz="half" idx="2"/>
          </p:nvPr>
        </p:nvSpPr>
        <p:spPr/>
        <p:txBody>
          <a:bodyPr vert="horz" lIns="91440" tIns="45720" rIns="91440" bIns="45720" rtlCol="0" anchor="t">
            <a:normAutofit lnSpcReduction="10000"/>
          </a:bodyPr>
          <a:lstStyle/>
          <a:p>
            <a:r>
              <a:rPr lang="en-NO" sz="1800">
                <a:latin typeface="Arial"/>
                <a:cs typeface="Arial"/>
              </a:rPr>
              <a:t>This configuration was a result of the sales process with the customer. </a:t>
            </a:r>
            <a:endParaRPr lang="en-NO" sz="1800"/>
          </a:p>
          <a:p>
            <a:r>
              <a:rPr lang="en-GB" sz="1800">
                <a:latin typeface="Arial"/>
                <a:cs typeface="Arial"/>
              </a:rPr>
              <a:t>Our right to win: </a:t>
            </a:r>
            <a:r>
              <a:rPr lang="en-GB" sz="1800" err="1">
                <a:latin typeface="Arial"/>
                <a:cs typeface="Arial"/>
              </a:rPr>
              <a:t>SuperOffice</a:t>
            </a:r>
            <a:r>
              <a:rPr lang="en-GB" sz="1800">
                <a:latin typeface="Arial"/>
                <a:cs typeface="Arial"/>
              </a:rPr>
              <a:t> is by far the most user-friendly and "easy" to use – suite! The focus is precisely on the processes that they need to achieve their benefits. Came in through a recommendation - powerful</a:t>
            </a:r>
          </a:p>
          <a:p>
            <a:r>
              <a:rPr lang="en-US" sz="1800">
                <a:latin typeface="Arial"/>
                <a:cs typeface="Arial"/>
              </a:rPr>
              <a:t>The implementation services scope ended up at 38 days, equal to 41.040,00 €</a:t>
            </a:r>
          </a:p>
          <a:p>
            <a:r>
              <a:rPr lang="en-US" sz="1800">
                <a:latin typeface="Arial"/>
                <a:cs typeface="Arial"/>
              </a:rPr>
              <a:t>Price getting and discounts: </a:t>
            </a:r>
            <a:endParaRPr lang="en-NO" sz="1800">
              <a:latin typeface="Arial"/>
              <a:cs typeface="Arial"/>
            </a:endParaRPr>
          </a:p>
          <a:p>
            <a:pPr marL="457200" lvl="1" indent="0">
              <a:buNone/>
            </a:pPr>
            <a:r>
              <a:rPr lang="en-US" sz="1600">
                <a:latin typeface="Arial"/>
                <a:cs typeface="Arial"/>
              </a:rPr>
              <a:t>User license discount  15% </a:t>
            </a:r>
            <a:endParaRPr lang="en-NO" sz="1600">
              <a:latin typeface="Arial"/>
              <a:cs typeface="Arial"/>
            </a:endParaRPr>
          </a:p>
          <a:p>
            <a:pPr marL="457200" lvl="1" indent="0">
              <a:buNone/>
            </a:pPr>
            <a:r>
              <a:rPr lang="en-US" sz="1600">
                <a:latin typeface="Arial"/>
                <a:cs typeface="Arial"/>
              </a:rPr>
              <a:t>CEP discount: 39% higher discount because the customer was unsure with metered services. </a:t>
            </a:r>
          </a:p>
        </p:txBody>
      </p:sp>
      <p:sp>
        <p:nvSpPr>
          <p:cNvPr id="4" name="Text Placeholder 3">
            <a:extLst>
              <a:ext uri="{FF2B5EF4-FFF2-40B4-BE49-F238E27FC236}">
                <a16:creationId xmlns:a16="http://schemas.microsoft.com/office/drawing/2014/main" id="{9C1D65E3-5CB9-BA45-9DF9-BA7C5EED3E6B}"/>
              </a:ext>
            </a:extLst>
          </p:cNvPr>
          <p:cNvSpPr>
            <a:spLocks noGrp="1"/>
          </p:cNvSpPr>
          <p:nvPr>
            <p:ph type="body" sz="quarter" idx="3"/>
          </p:nvPr>
        </p:nvSpPr>
        <p:spPr/>
        <p:txBody>
          <a:bodyPr/>
          <a:lstStyle/>
          <a:p>
            <a:r>
              <a:rPr lang="en-NO"/>
              <a:t>Configuration / Price*</a:t>
            </a:r>
          </a:p>
        </p:txBody>
      </p:sp>
      <p:graphicFrame>
        <p:nvGraphicFramePr>
          <p:cNvPr id="8" name="Table 8">
            <a:extLst>
              <a:ext uri="{FF2B5EF4-FFF2-40B4-BE49-F238E27FC236}">
                <a16:creationId xmlns:a16="http://schemas.microsoft.com/office/drawing/2014/main" id="{0C711C9F-C594-5742-837E-A6788F299204}"/>
              </a:ext>
            </a:extLst>
          </p:cNvPr>
          <p:cNvGraphicFramePr>
            <a:graphicFrameLocks noGrp="1"/>
          </p:cNvGraphicFramePr>
          <p:nvPr>
            <p:ph sz="quarter" idx="4"/>
          </p:nvPr>
        </p:nvGraphicFramePr>
        <p:xfrm>
          <a:off x="6172200" y="2505075"/>
          <a:ext cx="5183186" cy="2225040"/>
        </p:xfrm>
        <a:graphic>
          <a:graphicData uri="http://schemas.openxmlformats.org/drawingml/2006/table">
            <a:tbl>
              <a:tblPr firstRow="1" bandRow="1">
                <a:tableStyleId>{5C22544A-7EE6-4342-B048-85BDC9FD1C3A}</a:tableStyleId>
              </a:tblPr>
              <a:tblGrid>
                <a:gridCol w="1783629">
                  <a:extLst>
                    <a:ext uri="{9D8B030D-6E8A-4147-A177-3AD203B41FA5}">
                      <a16:colId xmlns:a16="http://schemas.microsoft.com/office/drawing/2014/main" val="4165885100"/>
                    </a:ext>
                  </a:extLst>
                </a:gridCol>
                <a:gridCol w="561875">
                  <a:extLst>
                    <a:ext uri="{9D8B030D-6E8A-4147-A177-3AD203B41FA5}">
                      <a16:colId xmlns:a16="http://schemas.microsoft.com/office/drawing/2014/main" val="3182389846"/>
                    </a:ext>
                  </a:extLst>
                </a:gridCol>
                <a:gridCol w="757878">
                  <a:extLst>
                    <a:ext uri="{9D8B030D-6E8A-4147-A177-3AD203B41FA5}">
                      <a16:colId xmlns:a16="http://schemas.microsoft.com/office/drawing/2014/main" val="3783672027"/>
                    </a:ext>
                  </a:extLst>
                </a:gridCol>
                <a:gridCol w="1189085">
                  <a:extLst>
                    <a:ext uri="{9D8B030D-6E8A-4147-A177-3AD203B41FA5}">
                      <a16:colId xmlns:a16="http://schemas.microsoft.com/office/drawing/2014/main" val="23912029"/>
                    </a:ext>
                  </a:extLst>
                </a:gridCol>
                <a:gridCol w="890719">
                  <a:extLst>
                    <a:ext uri="{9D8B030D-6E8A-4147-A177-3AD203B41FA5}">
                      <a16:colId xmlns:a16="http://schemas.microsoft.com/office/drawing/2014/main" val="3558473017"/>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1895727459"/>
                  </a:ext>
                </a:extLst>
              </a:tr>
              <a:tr h="370840">
                <a:tc>
                  <a:txBody>
                    <a:bodyPr/>
                    <a:lstStyle/>
                    <a:p>
                      <a:r>
                        <a:rPr lang="en-NO" sz="1000" b="0"/>
                        <a:t>Complete</a:t>
                      </a:r>
                    </a:p>
                  </a:txBody>
                  <a:tcPr anchor="ctr"/>
                </a:tc>
                <a:tc>
                  <a:txBody>
                    <a:bodyPr/>
                    <a:lstStyle/>
                    <a:p>
                      <a:pPr algn="ctr"/>
                      <a:r>
                        <a:rPr lang="en-NO" sz="1000" b="0"/>
                        <a:t>60</a:t>
                      </a:r>
                    </a:p>
                  </a:txBody>
                  <a:tcPr anchor="ctr"/>
                </a:tc>
                <a:tc>
                  <a:txBody>
                    <a:bodyPr/>
                    <a:lstStyle/>
                    <a:p>
                      <a:pPr algn="ctr"/>
                      <a:r>
                        <a:rPr lang="en-NO" sz="1000" b="0"/>
                        <a:t>EUR</a:t>
                      </a:r>
                    </a:p>
                  </a:txBody>
                  <a:tcPr anchor="ctr"/>
                </a:tc>
                <a:tc>
                  <a:txBody>
                    <a:bodyPr/>
                    <a:lstStyle/>
                    <a:p>
                      <a:pPr algn="r"/>
                      <a:r>
                        <a:rPr lang="en-NO" sz="1000" b="0"/>
                        <a:t>67,80</a:t>
                      </a:r>
                    </a:p>
                  </a:txBody>
                  <a:tcPr anchor="ctr"/>
                </a:tc>
                <a:tc>
                  <a:txBody>
                    <a:bodyPr/>
                    <a:lstStyle/>
                    <a:p>
                      <a:pPr algn="r"/>
                      <a:r>
                        <a:rPr lang="en-NO" sz="1000" b="0"/>
                        <a:t>4.068,00</a:t>
                      </a:r>
                    </a:p>
                  </a:txBody>
                  <a:tcPr anchor="ctr"/>
                </a:tc>
                <a:extLst>
                  <a:ext uri="{0D108BD9-81ED-4DB2-BD59-A6C34878D82A}">
                    <a16:rowId xmlns:a16="http://schemas.microsoft.com/office/drawing/2014/main" val="3067755452"/>
                  </a:ext>
                </a:extLst>
              </a:tr>
              <a:tr h="370840">
                <a:tc>
                  <a:txBody>
                    <a:bodyPr/>
                    <a:lstStyle/>
                    <a:p>
                      <a:r>
                        <a:rPr lang="en-NO" sz="1000" b="0"/>
                        <a:t>CEP</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1.026,00</a:t>
                      </a:r>
                    </a:p>
                  </a:txBody>
                  <a:tcPr anchor="ctr"/>
                </a:tc>
                <a:tc>
                  <a:txBody>
                    <a:bodyPr/>
                    <a:lstStyle/>
                    <a:p>
                      <a:pPr algn="r"/>
                      <a:r>
                        <a:rPr lang="en-NO" sz="1000" b="0"/>
                        <a:t>1.026,00</a:t>
                      </a:r>
                    </a:p>
                  </a:txBody>
                  <a:tcPr anchor="ctr"/>
                </a:tc>
                <a:extLst>
                  <a:ext uri="{0D108BD9-81ED-4DB2-BD59-A6C34878D82A}">
                    <a16:rowId xmlns:a16="http://schemas.microsoft.com/office/drawing/2014/main" val="1198859439"/>
                  </a:ext>
                </a:extLst>
              </a:tr>
              <a:tr h="370840">
                <a:tc>
                  <a:txBody>
                    <a:bodyPr/>
                    <a:lstStyle/>
                    <a:p>
                      <a:r>
                        <a:rPr lang="en-NO" sz="1000" b="0"/>
                        <a:t>Activity Folders</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161,75</a:t>
                      </a:r>
                    </a:p>
                  </a:txBody>
                  <a:tcPr anchor="ctr"/>
                </a:tc>
                <a:tc>
                  <a:txBody>
                    <a:bodyPr/>
                    <a:lstStyle/>
                    <a:p>
                      <a:pPr algn="r"/>
                      <a:r>
                        <a:rPr lang="en-NO" sz="1000" b="0"/>
                        <a:t>161,75</a:t>
                      </a:r>
                    </a:p>
                  </a:txBody>
                  <a:tcPr anchor="ctr"/>
                </a:tc>
                <a:extLst>
                  <a:ext uri="{0D108BD9-81ED-4DB2-BD59-A6C34878D82A}">
                    <a16:rowId xmlns:a16="http://schemas.microsoft.com/office/drawing/2014/main" val="2044047160"/>
                  </a:ext>
                </a:extLst>
              </a:tr>
              <a:tr h="370840">
                <a:tc>
                  <a:txBody>
                    <a:bodyPr/>
                    <a:lstStyle/>
                    <a:p>
                      <a:r>
                        <a:rPr lang="en-NO" sz="1000" b="0"/>
                        <a:t>Synchronizer</a:t>
                      </a:r>
                    </a:p>
                  </a:txBody>
                  <a:tcPr anchor="ctr"/>
                </a:tc>
                <a:tc>
                  <a:txBody>
                    <a:bodyPr/>
                    <a:lstStyle/>
                    <a:p>
                      <a:pPr algn="ctr"/>
                      <a:r>
                        <a:rPr lang="en-NO" sz="1000" b="0"/>
                        <a:t>60</a:t>
                      </a:r>
                    </a:p>
                  </a:txBody>
                  <a:tcPr anchor="ctr"/>
                </a:tc>
                <a:tc>
                  <a:txBody>
                    <a:bodyPr/>
                    <a:lstStyle/>
                    <a:p>
                      <a:pPr algn="ctr"/>
                      <a:r>
                        <a:rPr lang="en-NO" sz="1000" b="0"/>
                        <a:t>EUR</a:t>
                      </a:r>
                    </a:p>
                  </a:txBody>
                  <a:tcPr anchor="ctr"/>
                </a:tc>
                <a:tc>
                  <a:txBody>
                    <a:bodyPr/>
                    <a:lstStyle/>
                    <a:p>
                      <a:pPr algn="r"/>
                      <a:r>
                        <a:rPr lang="en-NO" sz="1000" b="0"/>
                        <a:t>4,20</a:t>
                      </a:r>
                    </a:p>
                  </a:txBody>
                  <a:tcPr anchor="ctr"/>
                </a:tc>
                <a:tc>
                  <a:txBody>
                    <a:bodyPr/>
                    <a:lstStyle/>
                    <a:p>
                      <a:pPr algn="r"/>
                      <a:r>
                        <a:rPr lang="en-NO" sz="1000" b="0"/>
                        <a:t>252,00</a:t>
                      </a:r>
                    </a:p>
                  </a:txBody>
                  <a:tcPr anchor="ctr"/>
                </a:tc>
                <a:extLst>
                  <a:ext uri="{0D108BD9-81ED-4DB2-BD59-A6C34878D82A}">
                    <a16:rowId xmlns:a16="http://schemas.microsoft.com/office/drawing/2014/main" val="4120872741"/>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lang="en-NO" sz="1000" b="0"/>
                        <a:t>EUR</a:t>
                      </a:r>
                    </a:p>
                  </a:txBody>
                  <a:tcPr anchor="ctr"/>
                </a:tc>
                <a:tc>
                  <a:txBody>
                    <a:bodyPr/>
                    <a:lstStyle/>
                    <a:p>
                      <a:pPr algn="r"/>
                      <a:endParaRPr lang="en-NO" sz="1000" b="0"/>
                    </a:p>
                  </a:txBody>
                  <a:tcPr anchor="ctr"/>
                </a:tc>
                <a:tc>
                  <a:txBody>
                    <a:bodyPr/>
                    <a:lstStyle/>
                    <a:p>
                      <a:pPr algn="r"/>
                      <a:r>
                        <a:rPr lang="en-NO" sz="1000" b="0"/>
                        <a:t>5.507,75</a:t>
                      </a:r>
                    </a:p>
                  </a:txBody>
                  <a:tcPr anchor="ctr"/>
                </a:tc>
                <a:extLst>
                  <a:ext uri="{0D108BD9-81ED-4DB2-BD59-A6C34878D82A}">
                    <a16:rowId xmlns:a16="http://schemas.microsoft.com/office/drawing/2014/main" val="4269170294"/>
                  </a:ext>
                </a:extLst>
              </a:tr>
            </a:tbl>
          </a:graphicData>
        </a:graphic>
      </p:graphicFrame>
      <p:sp>
        <p:nvSpPr>
          <p:cNvPr id="6" name="Title 5">
            <a:extLst>
              <a:ext uri="{FF2B5EF4-FFF2-40B4-BE49-F238E27FC236}">
                <a16:creationId xmlns:a16="http://schemas.microsoft.com/office/drawing/2014/main" id="{335D8C4B-1457-8B4F-8ED8-6C30386F886E}"/>
              </a:ext>
            </a:extLst>
          </p:cNvPr>
          <p:cNvSpPr>
            <a:spLocks noGrp="1"/>
          </p:cNvSpPr>
          <p:nvPr>
            <p:ph type="title"/>
          </p:nvPr>
        </p:nvSpPr>
        <p:spPr/>
        <p:txBody>
          <a:bodyPr/>
          <a:lstStyle/>
          <a:p>
            <a:r>
              <a:rPr lang="en-NO"/>
              <a:t>What we ended up selling – SO 9</a:t>
            </a:r>
          </a:p>
        </p:txBody>
      </p:sp>
      <p:sp>
        <p:nvSpPr>
          <p:cNvPr id="7" name="TextBox 6">
            <a:extLst>
              <a:ext uri="{FF2B5EF4-FFF2-40B4-BE49-F238E27FC236}">
                <a16:creationId xmlns:a16="http://schemas.microsoft.com/office/drawing/2014/main" id="{9501F34C-EF05-5542-AED5-DD7CD16F6AB9}"/>
              </a:ext>
            </a:extLst>
          </p:cNvPr>
          <p:cNvSpPr txBox="1"/>
          <p:nvPr/>
        </p:nvSpPr>
        <p:spPr>
          <a:xfrm>
            <a:off x="838200" y="6227179"/>
            <a:ext cx="9174480" cy="369332"/>
          </a:xfrm>
          <a:prstGeom prst="rect">
            <a:avLst/>
          </a:prstGeom>
          <a:noFill/>
        </p:spPr>
        <p:txBody>
          <a:bodyPr wrap="square" lIns="91440" tIns="45720" rIns="91440" bIns="45720" rtlCol="0" anchor="t">
            <a:spAutoFit/>
          </a:bodyPr>
          <a:lstStyle/>
          <a:p>
            <a:r>
              <a:rPr lang="en-NO">
                <a:solidFill>
                  <a:schemeClr val="accent1"/>
                </a:solidFill>
              </a:rPr>
              <a:t>*</a:t>
            </a:r>
            <a:r>
              <a:rPr lang="en-NO" sz="1200"/>
              <a:t>At list price – actual CV/month for this deal ended at EUR 4.358,00 (annual value 52.297,00 €)</a:t>
            </a:r>
          </a:p>
        </p:txBody>
      </p:sp>
    </p:spTree>
    <p:extLst>
      <p:ext uri="{BB962C8B-B14F-4D97-AF65-F5344CB8AC3E}">
        <p14:creationId xmlns:p14="http://schemas.microsoft.com/office/powerpoint/2010/main" val="37600172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79778A6-4752-4C4E-A8A0-2C1C871EC0AF}"/>
              </a:ext>
            </a:extLst>
          </p:cNvPr>
          <p:cNvSpPr>
            <a:spLocks noGrp="1"/>
          </p:cNvSpPr>
          <p:nvPr>
            <p:ph type="body" idx="1"/>
          </p:nvPr>
        </p:nvSpPr>
        <p:spPr/>
        <p:txBody>
          <a:bodyPr/>
          <a:lstStyle/>
          <a:p>
            <a:r>
              <a:rPr lang="en-NO"/>
              <a:t>Essentials configuration/price</a:t>
            </a:r>
          </a:p>
        </p:txBody>
      </p:sp>
      <p:sp>
        <p:nvSpPr>
          <p:cNvPr id="13" name="Text Placeholder 12">
            <a:extLst>
              <a:ext uri="{FF2B5EF4-FFF2-40B4-BE49-F238E27FC236}">
                <a16:creationId xmlns:a16="http://schemas.microsoft.com/office/drawing/2014/main" id="{AE061A38-3EDB-2D4B-BA2A-1430FB409C79}"/>
              </a:ext>
            </a:extLst>
          </p:cNvPr>
          <p:cNvSpPr>
            <a:spLocks noGrp="1"/>
          </p:cNvSpPr>
          <p:nvPr>
            <p:ph type="body" sz="quarter" idx="3"/>
          </p:nvPr>
        </p:nvSpPr>
        <p:spPr/>
        <p:txBody>
          <a:bodyPr/>
          <a:lstStyle/>
          <a:p>
            <a:r>
              <a:rPr lang="en-NO"/>
              <a:t>Premium configuration/price</a:t>
            </a:r>
          </a:p>
        </p:txBody>
      </p:sp>
      <p:sp>
        <p:nvSpPr>
          <p:cNvPr id="2" name="Title 1">
            <a:extLst>
              <a:ext uri="{FF2B5EF4-FFF2-40B4-BE49-F238E27FC236}">
                <a16:creationId xmlns:a16="http://schemas.microsoft.com/office/drawing/2014/main" id="{FDE3E063-64CF-AD40-B0ED-05802DCA47CC}"/>
              </a:ext>
            </a:extLst>
          </p:cNvPr>
          <p:cNvSpPr>
            <a:spLocks noGrp="1"/>
          </p:cNvSpPr>
          <p:nvPr>
            <p:ph type="title"/>
          </p:nvPr>
        </p:nvSpPr>
        <p:spPr/>
        <p:txBody>
          <a:bodyPr/>
          <a:lstStyle/>
          <a:p>
            <a:r>
              <a:rPr lang="en-NO"/>
              <a:t>SuperOffice 10 scenario</a:t>
            </a:r>
          </a:p>
        </p:txBody>
      </p:sp>
      <p:sp>
        <p:nvSpPr>
          <p:cNvPr id="8" name="Rectangular Callout 7">
            <a:extLst>
              <a:ext uri="{FF2B5EF4-FFF2-40B4-BE49-F238E27FC236}">
                <a16:creationId xmlns:a16="http://schemas.microsoft.com/office/drawing/2014/main" id="{14966BA2-086F-124B-9AA0-7A278FBD791B}"/>
              </a:ext>
            </a:extLst>
          </p:cNvPr>
          <p:cNvSpPr/>
          <p:nvPr/>
        </p:nvSpPr>
        <p:spPr>
          <a:xfrm>
            <a:off x="4503761" y="3234519"/>
            <a:ext cx="4107976" cy="2129051"/>
          </a:xfrm>
          <a:prstGeom prst="wedgeRectCallout">
            <a:avLst>
              <a:gd name="adj1" fmla="val -21165"/>
              <a:gd name="adj2" fmla="val -676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2400" dirty="0"/>
              <a:t>Run the same exercise as with case 1..</a:t>
            </a:r>
          </a:p>
        </p:txBody>
      </p:sp>
    </p:spTree>
    <p:extLst>
      <p:ext uri="{BB962C8B-B14F-4D97-AF65-F5344CB8AC3E}">
        <p14:creationId xmlns:p14="http://schemas.microsoft.com/office/powerpoint/2010/main" val="4910254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0E44E6-C9C7-2F43-9292-D68B7C5AA6E0}"/>
              </a:ext>
            </a:extLst>
          </p:cNvPr>
          <p:cNvSpPr>
            <a:spLocks noGrp="1"/>
          </p:cNvSpPr>
          <p:nvPr>
            <p:ph type="body" idx="1"/>
          </p:nvPr>
        </p:nvSpPr>
        <p:spPr/>
        <p:txBody>
          <a:bodyPr/>
          <a:lstStyle/>
          <a:p>
            <a:r>
              <a:rPr lang="en-NO"/>
              <a:t>Essentials</a:t>
            </a:r>
          </a:p>
        </p:txBody>
      </p:sp>
      <p:graphicFrame>
        <p:nvGraphicFramePr>
          <p:cNvPr id="7" name="Table 7">
            <a:extLst>
              <a:ext uri="{FF2B5EF4-FFF2-40B4-BE49-F238E27FC236}">
                <a16:creationId xmlns:a16="http://schemas.microsoft.com/office/drawing/2014/main" id="{13BE25A3-8BC8-C34E-B2E5-AAD82C1D9CD5}"/>
              </a:ext>
            </a:extLst>
          </p:cNvPr>
          <p:cNvGraphicFramePr>
            <a:graphicFrameLocks noGrp="1"/>
          </p:cNvGraphicFramePr>
          <p:nvPr>
            <p:ph sz="half" idx="2"/>
          </p:nvPr>
        </p:nvGraphicFramePr>
        <p:xfrm>
          <a:off x="839788" y="2505075"/>
          <a:ext cx="5157785" cy="2992120"/>
        </p:xfrm>
        <a:graphic>
          <a:graphicData uri="http://schemas.openxmlformats.org/drawingml/2006/table">
            <a:tbl>
              <a:tblPr firstRow="1" bandRow="1">
                <a:tableStyleId>{5C22544A-7EE6-4342-B048-85BDC9FD1C3A}</a:tableStyleId>
              </a:tblPr>
              <a:tblGrid>
                <a:gridCol w="1642155">
                  <a:extLst>
                    <a:ext uri="{9D8B030D-6E8A-4147-A177-3AD203B41FA5}">
                      <a16:colId xmlns:a16="http://schemas.microsoft.com/office/drawing/2014/main" val="466193379"/>
                    </a:ext>
                  </a:extLst>
                </a:gridCol>
                <a:gridCol w="666206">
                  <a:extLst>
                    <a:ext uri="{9D8B030D-6E8A-4147-A177-3AD203B41FA5}">
                      <a16:colId xmlns:a16="http://schemas.microsoft.com/office/drawing/2014/main" val="3221121155"/>
                    </a:ext>
                  </a:extLst>
                </a:gridCol>
                <a:gridCol w="809897">
                  <a:extLst>
                    <a:ext uri="{9D8B030D-6E8A-4147-A177-3AD203B41FA5}">
                      <a16:colId xmlns:a16="http://schemas.microsoft.com/office/drawing/2014/main" val="3474358481"/>
                    </a:ext>
                  </a:extLst>
                </a:gridCol>
                <a:gridCol w="1188720">
                  <a:extLst>
                    <a:ext uri="{9D8B030D-6E8A-4147-A177-3AD203B41FA5}">
                      <a16:colId xmlns:a16="http://schemas.microsoft.com/office/drawing/2014/main" val="1210638416"/>
                    </a:ext>
                  </a:extLst>
                </a:gridCol>
                <a:gridCol w="850807">
                  <a:extLst>
                    <a:ext uri="{9D8B030D-6E8A-4147-A177-3AD203B41FA5}">
                      <a16:colId xmlns:a16="http://schemas.microsoft.com/office/drawing/2014/main" val="568187802"/>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28008182"/>
                  </a:ext>
                </a:extLst>
              </a:tr>
              <a:tr h="370840">
                <a:tc>
                  <a:txBody>
                    <a:bodyPr/>
                    <a:lstStyle/>
                    <a:p>
                      <a:r>
                        <a:rPr lang="en-NO" sz="1000" b="0"/>
                        <a:t>Multiplan Sales E + Service E + Marketing E</a:t>
                      </a:r>
                    </a:p>
                  </a:txBody>
                  <a:tcPr anchor="ctr"/>
                </a:tc>
                <a:tc>
                  <a:txBody>
                    <a:bodyPr/>
                    <a:lstStyle/>
                    <a:p>
                      <a:pPr algn="ctr"/>
                      <a:r>
                        <a:rPr lang="en-NO" sz="1000" b="0"/>
                        <a:t>60</a:t>
                      </a:r>
                    </a:p>
                  </a:txBody>
                  <a:tcPr anchor="ctr"/>
                </a:tc>
                <a:tc>
                  <a:txBody>
                    <a:bodyPr/>
                    <a:lstStyle/>
                    <a:p>
                      <a:pPr algn="ctr"/>
                      <a:r>
                        <a:rPr lang="en-NO" sz="1000" b="0"/>
                        <a:t>EUR</a:t>
                      </a:r>
                    </a:p>
                  </a:txBody>
                  <a:tcPr anchor="ctr"/>
                </a:tc>
                <a:tc>
                  <a:txBody>
                    <a:bodyPr/>
                    <a:lstStyle/>
                    <a:p>
                      <a:pPr algn="r"/>
                      <a:r>
                        <a:rPr lang="en-NO" sz="1000" b="0"/>
                        <a:t>78,13</a:t>
                      </a:r>
                    </a:p>
                  </a:txBody>
                  <a:tcPr anchor="ctr"/>
                </a:tc>
                <a:tc>
                  <a:txBody>
                    <a:bodyPr/>
                    <a:lstStyle/>
                    <a:p>
                      <a:pPr algn="r"/>
                      <a:r>
                        <a:rPr lang="en-NO" sz="1000" b="0"/>
                        <a:t>4,687,80</a:t>
                      </a:r>
                    </a:p>
                  </a:txBody>
                  <a:tcPr anchor="ctr"/>
                </a:tc>
                <a:extLst>
                  <a:ext uri="{0D108BD9-81ED-4DB2-BD59-A6C34878D82A}">
                    <a16:rowId xmlns:a16="http://schemas.microsoft.com/office/drawing/2014/main" val="1957163087"/>
                  </a:ext>
                </a:extLst>
              </a:tr>
              <a:tr h="370840">
                <a:tc>
                  <a:txBody>
                    <a:bodyPr/>
                    <a:lstStyle/>
                    <a:p>
                      <a:r>
                        <a:rPr lang="en-NO" sz="1000" b="0"/>
                        <a:t>Marketing Platform</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223,21</a:t>
                      </a:r>
                    </a:p>
                  </a:txBody>
                  <a:tcPr anchor="ctr"/>
                </a:tc>
                <a:tc>
                  <a:txBody>
                    <a:bodyPr/>
                    <a:lstStyle/>
                    <a:p>
                      <a:pPr algn="r"/>
                      <a:r>
                        <a:rPr lang="en-NO" sz="1000" b="0"/>
                        <a:t>223,21</a:t>
                      </a:r>
                    </a:p>
                  </a:txBody>
                  <a:tcPr anchor="ctr"/>
                </a:tc>
                <a:extLst>
                  <a:ext uri="{0D108BD9-81ED-4DB2-BD59-A6C34878D82A}">
                    <a16:rowId xmlns:a16="http://schemas.microsoft.com/office/drawing/2014/main" val="2635265719"/>
                  </a:ext>
                </a:extLst>
              </a:tr>
              <a:tr h="370840">
                <a:tc>
                  <a:txBody>
                    <a:bodyPr/>
                    <a:lstStyle/>
                    <a:p>
                      <a:r>
                        <a:rPr lang="en-NO" sz="1000" b="0"/>
                        <a:t>Activity Folders</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161,75</a:t>
                      </a:r>
                    </a:p>
                  </a:txBody>
                  <a:tcPr anchor="ctr"/>
                </a:tc>
                <a:tc>
                  <a:txBody>
                    <a:bodyPr/>
                    <a:lstStyle/>
                    <a:p>
                      <a:pPr algn="r"/>
                      <a:r>
                        <a:rPr lang="en-NO" sz="1000" b="0"/>
                        <a:t>161,75</a:t>
                      </a:r>
                    </a:p>
                  </a:txBody>
                  <a:tcPr anchor="ctr"/>
                </a:tc>
                <a:extLst>
                  <a:ext uri="{0D108BD9-81ED-4DB2-BD59-A6C34878D82A}">
                    <a16:rowId xmlns:a16="http://schemas.microsoft.com/office/drawing/2014/main" val="3081651551"/>
                  </a:ext>
                </a:extLst>
              </a:tr>
              <a:tr h="370840">
                <a:tc>
                  <a:txBody>
                    <a:bodyPr/>
                    <a:lstStyle/>
                    <a:p>
                      <a:r>
                        <a:rPr lang="en-NO" sz="1000" b="0"/>
                        <a:t>Synchronizer</a:t>
                      </a:r>
                    </a:p>
                  </a:txBody>
                  <a:tcPr anchor="ctr"/>
                </a:tc>
                <a:tc>
                  <a:txBody>
                    <a:bodyPr/>
                    <a:lstStyle/>
                    <a:p>
                      <a:pPr algn="ctr"/>
                      <a:r>
                        <a:rPr lang="en-NO" sz="1000" b="0"/>
                        <a:t>60</a:t>
                      </a:r>
                    </a:p>
                  </a:txBody>
                  <a:tcPr anchor="ctr"/>
                </a:tc>
                <a:tc>
                  <a:txBody>
                    <a:bodyPr/>
                    <a:lstStyle/>
                    <a:p>
                      <a:pPr algn="ctr"/>
                      <a:r>
                        <a:rPr lang="en-NO" sz="1000" b="0"/>
                        <a:t>EUR</a:t>
                      </a:r>
                    </a:p>
                  </a:txBody>
                  <a:tcPr anchor="ctr"/>
                </a:tc>
                <a:tc>
                  <a:txBody>
                    <a:bodyPr/>
                    <a:lstStyle/>
                    <a:p>
                      <a:pPr algn="r"/>
                      <a:r>
                        <a:rPr lang="en-NO" sz="1000" b="0"/>
                        <a:t>4,80</a:t>
                      </a:r>
                    </a:p>
                  </a:txBody>
                  <a:tcPr anchor="ctr"/>
                </a:tc>
                <a:tc>
                  <a:txBody>
                    <a:bodyPr/>
                    <a:lstStyle/>
                    <a:p>
                      <a:pPr algn="r"/>
                      <a:r>
                        <a:rPr lang="en-NO" sz="1000" b="0"/>
                        <a:t>288,00</a:t>
                      </a:r>
                    </a:p>
                  </a:txBody>
                  <a:tcPr anchor="ctr"/>
                </a:tc>
                <a:extLst>
                  <a:ext uri="{0D108BD9-81ED-4DB2-BD59-A6C34878D82A}">
                    <a16:rowId xmlns:a16="http://schemas.microsoft.com/office/drawing/2014/main" val="262339678"/>
                  </a:ext>
                </a:extLst>
              </a:tr>
              <a:tr h="370840">
                <a:tc>
                  <a:txBody>
                    <a:bodyPr/>
                    <a:lstStyle/>
                    <a:p>
                      <a:r>
                        <a:rPr lang="en-NO" sz="1000" b="0"/>
                        <a:t>CEP</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390,63</a:t>
                      </a:r>
                    </a:p>
                  </a:txBody>
                  <a:tcPr anchor="ctr"/>
                </a:tc>
                <a:tc>
                  <a:txBody>
                    <a:bodyPr/>
                    <a:lstStyle/>
                    <a:p>
                      <a:pPr algn="r"/>
                      <a:r>
                        <a:rPr lang="en-NO" sz="1000" b="0"/>
                        <a:t>390,63</a:t>
                      </a:r>
                    </a:p>
                  </a:txBody>
                  <a:tcPr anchor="ctr"/>
                </a:tc>
                <a:extLst>
                  <a:ext uri="{0D108BD9-81ED-4DB2-BD59-A6C34878D82A}">
                    <a16:rowId xmlns:a16="http://schemas.microsoft.com/office/drawing/2014/main" val="3508504799"/>
                  </a:ext>
                </a:extLst>
              </a:tr>
              <a:tr h="370840">
                <a:tc>
                  <a:txBody>
                    <a:bodyPr/>
                    <a:lstStyle/>
                    <a:p>
                      <a:r>
                        <a:rPr lang="en-NO" sz="1000" b="0"/>
                        <a:t>Development Tools</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71,21</a:t>
                      </a:r>
                    </a:p>
                  </a:txBody>
                  <a:tcPr anchor="ctr"/>
                </a:tc>
                <a:tc>
                  <a:txBody>
                    <a:bodyPr/>
                    <a:lstStyle/>
                    <a:p>
                      <a:pPr algn="r"/>
                      <a:r>
                        <a:rPr lang="en-NO" sz="1000" b="0"/>
                        <a:t>71,21</a:t>
                      </a:r>
                    </a:p>
                  </a:txBody>
                  <a:tcPr anchor="ctr"/>
                </a:tc>
                <a:extLst>
                  <a:ext uri="{0D108BD9-81ED-4DB2-BD59-A6C34878D82A}">
                    <a16:rowId xmlns:a16="http://schemas.microsoft.com/office/drawing/2014/main" val="406480874"/>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lang="en-NO" sz="1000" b="0"/>
                        <a:t>EUR</a:t>
                      </a:r>
                    </a:p>
                  </a:txBody>
                  <a:tcPr anchor="ctr"/>
                </a:tc>
                <a:tc>
                  <a:txBody>
                    <a:bodyPr/>
                    <a:lstStyle/>
                    <a:p>
                      <a:pPr algn="r"/>
                      <a:endParaRPr lang="en-NO" sz="1000" b="0"/>
                    </a:p>
                  </a:txBody>
                  <a:tcPr anchor="ctr"/>
                </a:tc>
                <a:tc>
                  <a:txBody>
                    <a:bodyPr/>
                    <a:lstStyle/>
                    <a:p>
                      <a:pPr algn="r"/>
                      <a:r>
                        <a:rPr lang="en-NO" sz="1000" b="0"/>
                        <a:t>9.003,20</a:t>
                      </a:r>
                    </a:p>
                  </a:txBody>
                  <a:tcPr anchor="ctr"/>
                </a:tc>
                <a:extLst>
                  <a:ext uri="{0D108BD9-81ED-4DB2-BD59-A6C34878D82A}">
                    <a16:rowId xmlns:a16="http://schemas.microsoft.com/office/drawing/2014/main" val="2813624399"/>
                  </a:ext>
                </a:extLst>
              </a:tr>
            </a:tbl>
          </a:graphicData>
        </a:graphic>
      </p:graphicFrame>
      <p:sp>
        <p:nvSpPr>
          <p:cNvPr id="4" name="Text Placeholder 3">
            <a:extLst>
              <a:ext uri="{FF2B5EF4-FFF2-40B4-BE49-F238E27FC236}">
                <a16:creationId xmlns:a16="http://schemas.microsoft.com/office/drawing/2014/main" id="{465B98D5-8455-A440-AC42-535E3890C1C7}"/>
              </a:ext>
            </a:extLst>
          </p:cNvPr>
          <p:cNvSpPr>
            <a:spLocks noGrp="1"/>
          </p:cNvSpPr>
          <p:nvPr>
            <p:ph type="body" sz="quarter" idx="3"/>
          </p:nvPr>
        </p:nvSpPr>
        <p:spPr/>
        <p:txBody>
          <a:bodyPr/>
          <a:lstStyle/>
          <a:p>
            <a:r>
              <a:rPr lang="en-NO"/>
              <a:t>Premium</a:t>
            </a:r>
          </a:p>
        </p:txBody>
      </p:sp>
      <p:graphicFrame>
        <p:nvGraphicFramePr>
          <p:cNvPr id="8" name="Table 8">
            <a:extLst>
              <a:ext uri="{FF2B5EF4-FFF2-40B4-BE49-F238E27FC236}">
                <a16:creationId xmlns:a16="http://schemas.microsoft.com/office/drawing/2014/main" id="{55C2E5F7-31F5-A645-979A-1BD45B0E9676}"/>
              </a:ext>
            </a:extLst>
          </p:cNvPr>
          <p:cNvGraphicFramePr>
            <a:graphicFrameLocks noGrp="1"/>
          </p:cNvGraphicFramePr>
          <p:nvPr>
            <p:ph sz="quarter" idx="4"/>
          </p:nvPr>
        </p:nvGraphicFramePr>
        <p:xfrm>
          <a:off x="6172200" y="2505075"/>
          <a:ext cx="5183185" cy="2992120"/>
        </p:xfrm>
        <a:graphic>
          <a:graphicData uri="http://schemas.openxmlformats.org/drawingml/2006/table">
            <a:tbl>
              <a:tblPr firstRow="1" bandRow="1">
                <a:tableStyleId>{5C22544A-7EE6-4342-B048-85BDC9FD1C3A}</a:tableStyleId>
              </a:tblPr>
              <a:tblGrid>
                <a:gridCol w="1652451">
                  <a:extLst>
                    <a:ext uri="{9D8B030D-6E8A-4147-A177-3AD203B41FA5}">
                      <a16:colId xmlns:a16="http://schemas.microsoft.com/office/drawing/2014/main" val="3386857382"/>
                    </a:ext>
                  </a:extLst>
                </a:gridCol>
                <a:gridCol w="705395">
                  <a:extLst>
                    <a:ext uri="{9D8B030D-6E8A-4147-A177-3AD203B41FA5}">
                      <a16:colId xmlns:a16="http://schemas.microsoft.com/office/drawing/2014/main" val="3466616038"/>
                    </a:ext>
                  </a:extLst>
                </a:gridCol>
                <a:gridCol w="757645">
                  <a:extLst>
                    <a:ext uri="{9D8B030D-6E8A-4147-A177-3AD203B41FA5}">
                      <a16:colId xmlns:a16="http://schemas.microsoft.com/office/drawing/2014/main" val="2208799565"/>
                    </a:ext>
                  </a:extLst>
                </a:gridCol>
                <a:gridCol w="1214846">
                  <a:extLst>
                    <a:ext uri="{9D8B030D-6E8A-4147-A177-3AD203B41FA5}">
                      <a16:colId xmlns:a16="http://schemas.microsoft.com/office/drawing/2014/main" val="2273171267"/>
                    </a:ext>
                  </a:extLst>
                </a:gridCol>
                <a:gridCol w="852848">
                  <a:extLst>
                    <a:ext uri="{9D8B030D-6E8A-4147-A177-3AD203B41FA5}">
                      <a16:colId xmlns:a16="http://schemas.microsoft.com/office/drawing/2014/main" val="2509885498"/>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70203291"/>
                  </a:ext>
                </a:extLst>
              </a:tr>
              <a:tr h="370840">
                <a:tc>
                  <a:txBody>
                    <a:bodyPr/>
                    <a:lstStyle/>
                    <a:p>
                      <a:r>
                        <a:rPr lang="en-NO" sz="1000" b="0"/>
                        <a:t>Multiplan Sales P + Service P + Marketing E</a:t>
                      </a:r>
                    </a:p>
                  </a:txBody>
                  <a:tcPr anchor="ctr"/>
                </a:tc>
                <a:tc>
                  <a:txBody>
                    <a:bodyPr/>
                    <a:lstStyle/>
                    <a:p>
                      <a:pPr algn="ctr"/>
                      <a:r>
                        <a:rPr lang="en-NO" sz="1000" b="0"/>
                        <a:t>60</a:t>
                      </a:r>
                    </a:p>
                  </a:txBody>
                  <a:tcPr anchor="ctr"/>
                </a:tc>
                <a:tc>
                  <a:txBody>
                    <a:bodyPr/>
                    <a:lstStyle/>
                    <a:p>
                      <a:pPr algn="ctr"/>
                      <a:r>
                        <a:rPr lang="en-NO" sz="1000" b="0"/>
                        <a:t>EUR</a:t>
                      </a:r>
                    </a:p>
                  </a:txBody>
                  <a:tcPr anchor="ctr"/>
                </a:tc>
                <a:tc>
                  <a:txBody>
                    <a:bodyPr/>
                    <a:lstStyle/>
                    <a:p>
                      <a:pPr algn="r"/>
                      <a:r>
                        <a:rPr lang="en-NO" sz="1000" b="0"/>
                        <a:t>131,14</a:t>
                      </a:r>
                    </a:p>
                  </a:txBody>
                  <a:tcPr anchor="ctr"/>
                </a:tc>
                <a:tc>
                  <a:txBody>
                    <a:bodyPr/>
                    <a:lstStyle/>
                    <a:p>
                      <a:pPr algn="r"/>
                      <a:r>
                        <a:rPr lang="en-NO" sz="1000" b="0"/>
                        <a:t>7.868,40</a:t>
                      </a:r>
                    </a:p>
                  </a:txBody>
                  <a:tcPr anchor="ctr"/>
                </a:tc>
                <a:extLst>
                  <a:ext uri="{0D108BD9-81ED-4DB2-BD59-A6C34878D82A}">
                    <a16:rowId xmlns:a16="http://schemas.microsoft.com/office/drawing/2014/main" val="2149555592"/>
                  </a:ext>
                </a:extLst>
              </a:tr>
              <a:tr h="370840">
                <a:tc>
                  <a:txBody>
                    <a:bodyPr/>
                    <a:lstStyle/>
                    <a:p>
                      <a:r>
                        <a:rPr lang="en-NO" sz="1000" b="0"/>
                        <a:t>Marketing Platform</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223,21</a:t>
                      </a:r>
                    </a:p>
                  </a:txBody>
                  <a:tcPr anchor="ctr"/>
                </a:tc>
                <a:tc>
                  <a:txBody>
                    <a:bodyPr/>
                    <a:lstStyle/>
                    <a:p>
                      <a:pPr algn="r"/>
                      <a:r>
                        <a:rPr lang="en-NO" sz="1000" b="0"/>
                        <a:t>223,21</a:t>
                      </a:r>
                    </a:p>
                  </a:txBody>
                  <a:tcPr anchor="ctr"/>
                </a:tc>
                <a:extLst>
                  <a:ext uri="{0D108BD9-81ED-4DB2-BD59-A6C34878D82A}">
                    <a16:rowId xmlns:a16="http://schemas.microsoft.com/office/drawing/2014/main" val="2409709105"/>
                  </a:ext>
                </a:extLst>
              </a:tr>
              <a:tr h="370840">
                <a:tc>
                  <a:txBody>
                    <a:bodyPr/>
                    <a:lstStyle/>
                    <a:p>
                      <a:r>
                        <a:rPr lang="en-NO" sz="1000" b="0"/>
                        <a:t>Activity Folders</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161,75</a:t>
                      </a:r>
                    </a:p>
                  </a:txBody>
                  <a:tcPr anchor="ctr"/>
                </a:tc>
                <a:tc>
                  <a:txBody>
                    <a:bodyPr/>
                    <a:lstStyle/>
                    <a:p>
                      <a:pPr algn="r"/>
                      <a:r>
                        <a:rPr lang="en-NO" sz="1000" b="0"/>
                        <a:t>161,75</a:t>
                      </a:r>
                    </a:p>
                  </a:txBody>
                  <a:tcPr anchor="ctr"/>
                </a:tc>
                <a:extLst>
                  <a:ext uri="{0D108BD9-81ED-4DB2-BD59-A6C34878D82A}">
                    <a16:rowId xmlns:a16="http://schemas.microsoft.com/office/drawing/2014/main" val="1561899614"/>
                  </a:ext>
                </a:extLst>
              </a:tr>
              <a:tr h="370840">
                <a:tc>
                  <a:txBody>
                    <a:bodyPr/>
                    <a:lstStyle/>
                    <a:p>
                      <a:r>
                        <a:rPr lang="en-NO" sz="1000" b="0"/>
                        <a:t>Synchronizer</a:t>
                      </a:r>
                    </a:p>
                  </a:txBody>
                  <a:tcPr anchor="ctr"/>
                </a:tc>
                <a:tc>
                  <a:txBody>
                    <a:bodyPr/>
                    <a:lstStyle/>
                    <a:p>
                      <a:pPr algn="ctr"/>
                      <a:r>
                        <a:rPr lang="en-NO" sz="1000" b="0"/>
                        <a:t>60</a:t>
                      </a:r>
                    </a:p>
                  </a:txBody>
                  <a:tcPr anchor="ctr"/>
                </a:tc>
                <a:tc>
                  <a:txBody>
                    <a:bodyPr/>
                    <a:lstStyle/>
                    <a:p>
                      <a:pPr algn="ctr"/>
                      <a:r>
                        <a:rPr lang="en-NO" sz="1000" b="0"/>
                        <a:t>EUR</a:t>
                      </a:r>
                    </a:p>
                  </a:txBody>
                  <a:tcPr anchor="ctr"/>
                </a:tc>
                <a:tc>
                  <a:txBody>
                    <a:bodyPr/>
                    <a:lstStyle/>
                    <a:p>
                      <a:pPr algn="r"/>
                      <a:r>
                        <a:rPr lang="en-NO" sz="1000" b="0"/>
                        <a:t>4,80</a:t>
                      </a:r>
                    </a:p>
                  </a:txBody>
                  <a:tcPr anchor="ctr"/>
                </a:tc>
                <a:tc>
                  <a:txBody>
                    <a:bodyPr/>
                    <a:lstStyle/>
                    <a:p>
                      <a:pPr algn="r"/>
                      <a:r>
                        <a:rPr lang="en-NO" sz="1000" b="0"/>
                        <a:t>288,00</a:t>
                      </a:r>
                    </a:p>
                  </a:txBody>
                  <a:tcPr anchor="ctr"/>
                </a:tc>
                <a:extLst>
                  <a:ext uri="{0D108BD9-81ED-4DB2-BD59-A6C34878D82A}">
                    <a16:rowId xmlns:a16="http://schemas.microsoft.com/office/drawing/2014/main" val="1418368743"/>
                  </a:ext>
                </a:extLst>
              </a:tr>
              <a:tr h="370840">
                <a:tc>
                  <a:txBody>
                    <a:bodyPr/>
                    <a:lstStyle/>
                    <a:p>
                      <a:r>
                        <a:rPr lang="en-NO" sz="1000" b="0"/>
                        <a:t>CEP</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390,63</a:t>
                      </a:r>
                    </a:p>
                  </a:txBody>
                  <a:tcPr anchor="ctr"/>
                </a:tc>
                <a:tc>
                  <a:txBody>
                    <a:bodyPr/>
                    <a:lstStyle/>
                    <a:p>
                      <a:pPr algn="r"/>
                      <a:r>
                        <a:rPr lang="en-NO" sz="1000" b="0"/>
                        <a:t>390,63</a:t>
                      </a:r>
                    </a:p>
                  </a:txBody>
                  <a:tcPr anchor="ctr"/>
                </a:tc>
                <a:extLst>
                  <a:ext uri="{0D108BD9-81ED-4DB2-BD59-A6C34878D82A}">
                    <a16:rowId xmlns:a16="http://schemas.microsoft.com/office/drawing/2014/main" val="481779683"/>
                  </a:ext>
                </a:extLst>
              </a:tr>
              <a:tr h="370840">
                <a:tc>
                  <a:txBody>
                    <a:bodyPr/>
                    <a:lstStyle/>
                    <a:p>
                      <a:r>
                        <a:rPr lang="en-NO" sz="1000" b="0"/>
                        <a:t>Development Tools</a:t>
                      </a:r>
                    </a:p>
                  </a:txBody>
                  <a:tcPr anchor="ctr"/>
                </a:tc>
                <a:tc>
                  <a:txBody>
                    <a:bodyPr/>
                    <a:lstStyle/>
                    <a:p>
                      <a:pPr algn="ctr"/>
                      <a:r>
                        <a:rPr lang="en-NO" sz="1000" b="0"/>
                        <a:t>1</a:t>
                      </a:r>
                    </a:p>
                  </a:txBody>
                  <a:tcPr anchor="ctr"/>
                </a:tc>
                <a:tc>
                  <a:txBody>
                    <a:bodyPr/>
                    <a:lstStyle/>
                    <a:p>
                      <a:pPr algn="ctr"/>
                      <a:r>
                        <a:rPr lang="en-NO" sz="1000" b="0"/>
                        <a:t>EUR</a:t>
                      </a:r>
                    </a:p>
                  </a:txBody>
                  <a:tcPr anchor="ctr"/>
                </a:tc>
                <a:tc>
                  <a:txBody>
                    <a:bodyPr/>
                    <a:lstStyle/>
                    <a:p>
                      <a:pPr algn="r"/>
                      <a:r>
                        <a:rPr lang="en-NO" sz="1000" b="0"/>
                        <a:t>71,21</a:t>
                      </a:r>
                    </a:p>
                  </a:txBody>
                  <a:tcPr anchor="ctr"/>
                </a:tc>
                <a:tc>
                  <a:txBody>
                    <a:bodyPr/>
                    <a:lstStyle/>
                    <a:p>
                      <a:pPr algn="r"/>
                      <a:r>
                        <a:rPr lang="en-NO" sz="1000" b="0"/>
                        <a:t>71,21</a:t>
                      </a:r>
                    </a:p>
                  </a:txBody>
                  <a:tcPr anchor="ctr"/>
                </a:tc>
                <a:extLst>
                  <a:ext uri="{0D108BD9-81ED-4DB2-BD59-A6C34878D82A}">
                    <a16:rowId xmlns:a16="http://schemas.microsoft.com/office/drawing/2014/main" val="2967659111"/>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lang="en-NO" sz="1000" b="0"/>
                        <a:t>EUR</a:t>
                      </a:r>
                    </a:p>
                  </a:txBody>
                  <a:tcPr anchor="ctr"/>
                </a:tc>
                <a:tc>
                  <a:txBody>
                    <a:bodyPr/>
                    <a:lstStyle/>
                    <a:p>
                      <a:pPr algn="r"/>
                      <a:endParaRPr lang="en-NO" sz="1000" b="0"/>
                    </a:p>
                  </a:txBody>
                  <a:tcPr anchor="ctr"/>
                </a:tc>
                <a:tc>
                  <a:txBody>
                    <a:bodyPr/>
                    <a:lstStyle/>
                    <a:p>
                      <a:pPr algn="r"/>
                      <a:r>
                        <a:rPr lang="en-NO" sz="1000" b="0"/>
                        <a:t>9.003,20</a:t>
                      </a:r>
                    </a:p>
                  </a:txBody>
                  <a:tcPr anchor="ctr"/>
                </a:tc>
                <a:extLst>
                  <a:ext uri="{0D108BD9-81ED-4DB2-BD59-A6C34878D82A}">
                    <a16:rowId xmlns:a16="http://schemas.microsoft.com/office/drawing/2014/main" val="1343034626"/>
                  </a:ext>
                </a:extLst>
              </a:tr>
            </a:tbl>
          </a:graphicData>
        </a:graphic>
      </p:graphicFrame>
      <p:sp>
        <p:nvSpPr>
          <p:cNvPr id="6" name="Title 5">
            <a:extLst>
              <a:ext uri="{FF2B5EF4-FFF2-40B4-BE49-F238E27FC236}">
                <a16:creationId xmlns:a16="http://schemas.microsoft.com/office/drawing/2014/main" id="{4833C526-22FA-4242-9311-7A4BAEA34911}"/>
              </a:ext>
            </a:extLst>
          </p:cNvPr>
          <p:cNvSpPr>
            <a:spLocks noGrp="1"/>
          </p:cNvSpPr>
          <p:nvPr>
            <p:ph type="title"/>
          </p:nvPr>
        </p:nvSpPr>
        <p:spPr/>
        <p:txBody>
          <a:bodyPr/>
          <a:lstStyle/>
          <a:p>
            <a:r>
              <a:rPr lang="en-NO"/>
              <a:t>SuperOffice 10 configuration scenarios</a:t>
            </a:r>
          </a:p>
        </p:txBody>
      </p:sp>
      <p:sp>
        <p:nvSpPr>
          <p:cNvPr id="10" name="Rectangle 9">
            <a:extLst>
              <a:ext uri="{FF2B5EF4-FFF2-40B4-BE49-F238E27FC236}">
                <a16:creationId xmlns:a16="http://schemas.microsoft.com/office/drawing/2014/main" id="{7DE963B5-86C7-4641-B9B4-C5AC55DEDB1D}"/>
              </a:ext>
            </a:extLst>
          </p:cNvPr>
          <p:cNvSpPr/>
          <p:nvPr/>
        </p:nvSpPr>
        <p:spPr>
          <a:xfrm>
            <a:off x="3161211" y="5564777"/>
            <a:ext cx="2836362" cy="535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106</a:t>
            </a:r>
            <a:r>
              <a:rPr lang="en-NO"/>
              <a:t>% of SO 9</a:t>
            </a:r>
          </a:p>
        </p:txBody>
      </p:sp>
      <p:sp>
        <p:nvSpPr>
          <p:cNvPr id="11" name="Rectangle 10">
            <a:extLst>
              <a:ext uri="{FF2B5EF4-FFF2-40B4-BE49-F238E27FC236}">
                <a16:creationId xmlns:a16="http://schemas.microsoft.com/office/drawing/2014/main" id="{CC9CFCB3-DAAA-3047-9030-D406DB75D14A}"/>
              </a:ext>
            </a:extLst>
          </p:cNvPr>
          <p:cNvSpPr/>
          <p:nvPr/>
        </p:nvSpPr>
        <p:spPr>
          <a:xfrm>
            <a:off x="8517438" y="5564777"/>
            <a:ext cx="2836362" cy="535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163</a:t>
            </a:r>
            <a:r>
              <a:rPr lang="en-NO"/>
              <a:t>% of SO 9</a:t>
            </a:r>
          </a:p>
        </p:txBody>
      </p:sp>
      <p:sp>
        <p:nvSpPr>
          <p:cNvPr id="9" name="Rectangle 8">
            <a:extLst>
              <a:ext uri="{FF2B5EF4-FFF2-40B4-BE49-F238E27FC236}">
                <a16:creationId xmlns:a16="http://schemas.microsoft.com/office/drawing/2014/main" id="{F05A5D2F-AB58-E34E-9691-8C34D4E24335}"/>
              </a:ext>
            </a:extLst>
          </p:cNvPr>
          <p:cNvSpPr/>
          <p:nvPr/>
        </p:nvSpPr>
        <p:spPr>
          <a:xfrm>
            <a:off x="2495550" y="171450"/>
            <a:ext cx="7296150" cy="609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100"/>
              <a:t>This case is dominated by Complete users but the uplift is only significant on the premium scenario. The question is also here wether the mix of users / plans would have been different if addressed with 10 from the start. If the customer really needs the multiplan configuration, the subscription fee is still reasonable. </a:t>
            </a:r>
          </a:p>
        </p:txBody>
      </p:sp>
    </p:spTree>
    <p:extLst>
      <p:ext uri="{BB962C8B-B14F-4D97-AF65-F5344CB8AC3E}">
        <p14:creationId xmlns:p14="http://schemas.microsoft.com/office/powerpoint/2010/main" val="959928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0005BA-ECE8-E042-9753-A07A728532CD}"/>
              </a:ext>
            </a:extLst>
          </p:cNvPr>
          <p:cNvSpPr>
            <a:spLocks noGrp="1"/>
          </p:cNvSpPr>
          <p:nvPr>
            <p:ph type="title"/>
          </p:nvPr>
        </p:nvSpPr>
        <p:spPr/>
        <p:txBody>
          <a:bodyPr>
            <a:normAutofit/>
          </a:bodyPr>
          <a:lstStyle/>
          <a:p>
            <a:br>
              <a:rPr lang="en-NO" dirty="0"/>
            </a:br>
            <a:r>
              <a:rPr lang="en-US" dirty="0">
                <a:latin typeface="Arial"/>
                <a:cs typeface="Arial"/>
              </a:rPr>
              <a:t>TSI Turbo Service International</a:t>
            </a:r>
            <a:br>
              <a:rPr lang="en-US" dirty="0">
                <a:latin typeface="Arial"/>
                <a:cs typeface="Arial"/>
              </a:rPr>
            </a:br>
            <a:r>
              <a:rPr lang="en-US" sz="2200" dirty="0">
                <a:latin typeface="Arial"/>
                <a:cs typeface="Arial"/>
              </a:rPr>
              <a:t>Manufacturing</a:t>
            </a:r>
            <a:br>
              <a:rPr lang="en-US" sz="2200" dirty="0">
                <a:latin typeface="Arial"/>
                <a:cs typeface="Arial"/>
              </a:rPr>
            </a:br>
            <a:r>
              <a:rPr lang="en-US" sz="2200" dirty="0">
                <a:latin typeface="Arial"/>
                <a:cs typeface="Arial"/>
              </a:rPr>
              <a:t>United Kingdom</a:t>
            </a:r>
            <a:endParaRPr lang="en-NO" dirty="0"/>
          </a:p>
        </p:txBody>
      </p:sp>
    </p:spTree>
    <p:extLst>
      <p:ext uri="{BB962C8B-B14F-4D97-AF65-F5344CB8AC3E}">
        <p14:creationId xmlns:p14="http://schemas.microsoft.com/office/powerpoint/2010/main" val="22506319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1F4A18E-31B5-D642-8A84-97DE637AB717}"/>
              </a:ext>
            </a:extLst>
          </p:cNvPr>
          <p:cNvSpPr>
            <a:spLocks noGrp="1"/>
          </p:cNvSpPr>
          <p:nvPr>
            <p:ph type="body" idx="1"/>
          </p:nvPr>
        </p:nvSpPr>
        <p:spPr/>
        <p:txBody>
          <a:bodyPr/>
          <a:lstStyle/>
          <a:p>
            <a:r>
              <a:rPr lang="en-NO"/>
              <a:t>Company facts / Project goals</a:t>
            </a:r>
          </a:p>
        </p:txBody>
      </p:sp>
      <p:sp>
        <p:nvSpPr>
          <p:cNvPr id="7" name="Content Placeholder 6">
            <a:extLst>
              <a:ext uri="{FF2B5EF4-FFF2-40B4-BE49-F238E27FC236}">
                <a16:creationId xmlns:a16="http://schemas.microsoft.com/office/drawing/2014/main" id="{EF1A5850-6FBB-B042-8799-5B8FD814C719}"/>
              </a:ext>
            </a:extLst>
          </p:cNvPr>
          <p:cNvSpPr>
            <a:spLocks noGrp="1"/>
          </p:cNvSpPr>
          <p:nvPr>
            <p:ph sz="half" idx="2"/>
          </p:nvPr>
        </p:nvSpPr>
        <p:spPr/>
        <p:txBody>
          <a:bodyPr vert="horz" lIns="91440" tIns="45720" rIns="91440" bIns="45720" rtlCol="0" anchor="t">
            <a:normAutofit/>
          </a:bodyPr>
          <a:lstStyle/>
          <a:p>
            <a:r>
              <a:rPr lang="en-GB" sz="1200" dirty="0">
                <a:latin typeface="Arial"/>
                <a:cs typeface="Arial"/>
              </a:rPr>
              <a:t>TSI are a company that supply marine turbine engines (manufacturer combustion engines for boats etc.) </a:t>
            </a:r>
            <a:endParaRPr lang="en-US" dirty="0"/>
          </a:p>
          <a:p>
            <a:r>
              <a:rPr lang="en-GB" sz="1200" dirty="0">
                <a:latin typeface="Arial"/>
                <a:cs typeface="Arial"/>
              </a:rPr>
              <a:t>TSI currently have around </a:t>
            </a:r>
            <a:r>
              <a:rPr lang="en-GB" sz="1200" b="1" dirty="0">
                <a:latin typeface="Arial"/>
                <a:cs typeface="Arial"/>
              </a:rPr>
              <a:t>32 employees across Europe </a:t>
            </a:r>
            <a:r>
              <a:rPr lang="en-GB" sz="1200" dirty="0">
                <a:latin typeface="Arial"/>
                <a:cs typeface="Arial"/>
              </a:rPr>
              <a:t>according to Hoovers, they also have a corporate family of 4 companies.  </a:t>
            </a:r>
            <a:endParaRPr lang="en-GB" dirty="0"/>
          </a:p>
          <a:p>
            <a:r>
              <a:rPr lang="en-GB" sz="1200" dirty="0">
                <a:latin typeface="Arial"/>
                <a:cs typeface="Arial"/>
              </a:rPr>
              <a:t>The main challenge was they initially had no way to locate customer information (1000s of records with no living space), this meant that employees were taking too long to locate information and caused frustration and lack of efficiency in the business. </a:t>
            </a:r>
            <a:r>
              <a:rPr lang="en-GB" sz="1200" b="1" dirty="0">
                <a:latin typeface="Arial"/>
                <a:cs typeface="Arial"/>
              </a:rPr>
              <a:t>They also were losing potential revenue due to this lack of efficiency. </a:t>
            </a:r>
            <a:endParaRPr lang="en-GB" b="1" dirty="0"/>
          </a:p>
          <a:p>
            <a:r>
              <a:rPr lang="en-GB" sz="1200" dirty="0">
                <a:latin typeface="Arial"/>
                <a:cs typeface="Arial"/>
              </a:rPr>
              <a:t>The main goals for the customer were to increase internal efficiency and for them to secure a solution that can offer a 360-degree view of their customer information.  </a:t>
            </a:r>
            <a:endParaRPr lang="en-GB" dirty="0"/>
          </a:p>
          <a:p>
            <a:endParaRPr lang="en-GB" sz="1200" dirty="0"/>
          </a:p>
          <a:p>
            <a:endParaRPr lang="en-GB" sz="1200" dirty="0"/>
          </a:p>
        </p:txBody>
      </p:sp>
      <p:sp>
        <p:nvSpPr>
          <p:cNvPr id="8" name="Text Placeholder 7">
            <a:extLst>
              <a:ext uri="{FF2B5EF4-FFF2-40B4-BE49-F238E27FC236}">
                <a16:creationId xmlns:a16="http://schemas.microsoft.com/office/drawing/2014/main" id="{2154D276-4E7D-2F46-AEAE-E5B5D42E2B10}"/>
              </a:ext>
            </a:extLst>
          </p:cNvPr>
          <p:cNvSpPr>
            <a:spLocks noGrp="1"/>
          </p:cNvSpPr>
          <p:nvPr>
            <p:ph type="body" sz="quarter" idx="3"/>
          </p:nvPr>
        </p:nvSpPr>
        <p:spPr/>
        <p:txBody>
          <a:bodyPr/>
          <a:lstStyle/>
          <a:p>
            <a:r>
              <a:rPr lang="en-NO"/>
              <a:t>Project / IT / Deal potential / Time</a:t>
            </a:r>
          </a:p>
        </p:txBody>
      </p:sp>
      <p:sp>
        <p:nvSpPr>
          <p:cNvPr id="9" name="Content Placeholder 8">
            <a:extLst>
              <a:ext uri="{FF2B5EF4-FFF2-40B4-BE49-F238E27FC236}">
                <a16:creationId xmlns:a16="http://schemas.microsoft.com/office/drawing/2014/main" id="{3248C725-070E-9441-8473-8DDB08E437E5}"/>
              </a:ext>
            </a:extLst>
          </p:cNvPr>
          <p:cNvSpPr>
            <a:spLocks noGrp="1"/>
          </p:cNvSpPr>
          <p:nvPr>
            <p:ph sz="quarter" idx="4"/>
          </p:nvPr>
        </p:nvSpPr>
        <p:spPr/>
        <p:txBody>
          <a:bodyPr vert="horz" lIns="91440" tIns="45720" rIns="91440" bIns="45720" rtlCol="0" anchor="t">
            <a:normAutofit fontScale="92500"/>
          </a:bodyPr>
          <a:lstStyle/>
          <a:p>
            <a:r>
              <a:rPr lang="en-GB" sz="1200" dirty="0">
                <a:latin typeface="Arial"/>
                <a:cs typeface="Arial"/>
              </a:rPr>
              <a:t>Project Scope: Was wanting mainly Sales and Marketing, with the longer-term potential of implementing Service for the business. Had 1000s of records that they were wishing to import so this can be easily managed on a CRM solution. Using, company/contact management, diary management, sales and quote, projects for logging jobs, marketing for their on-going communication with customers and prospects. </a:t>
            </a:r>
            <a:endParaRPr lang="en-GB" sz="1200" dirty="0"/>
          </a:p>
          <a:p>
            <a:r>
              <a:rPr lang="en-GB" sz="1200" dirty="0">
                <a:latin typeface="Arial"/>
                <a:cs typeface="Arial"/>
              </a:rPr>
              <a:t>Limitation: Budget was mentioned as a potential limitation, however, after negotiation Sarah agreed our prices were reasonable and within their overall budget for implementation and subscription. There was also a concern around implementing another system for employees to use and not wanting to put too much onto the team.  </a:t>
            </a:r>
            <a:endParaRPr lang="en-GB" dirty="0"/>
          </a:p>
          <a:p>
            <a:r>
              <a:rPr lang="en-GB" sz="1200" dirty="0">
                <a:latin typeface="Arial"/>
                <a:cs typeface="Arial"/>
              </a:rPr>
              <a:t>Initial Potential: </a:t>
            </a:r>
            <a:r>
              <a:rPr lang="en-GB" sz="1200" b="1" dirty="0">
                <a:latin typeface="Arial"/>
                <a:cs typeface="Arial"/>
              </a:rPr>
              <a:t>16 x Complete Users </a:t>
            </a:r>
            <a:r>
              <a:rPr lang="en-GB" sz="1200" dirty="0">
                <a:latin typeface="Arial"/>
                <a:cs typeface="Arial"/>
              </a:rPr>
              <a:t>– Wanted both sales and marketing for all users initially also the eventual role out of request management. </a:t>
            </a:r>
            <a:endParaRPr lang="en-GB" dirty="0"/>
          </a:p>
          <a:p>
            <a:r>
              <a:rPr lang="en-GB" sz="1200" dirty="0">
                <a:latin typeface="Arial"/>
                <a:cs typeface="Arial"/>
              </a:rPr>
              <a:t>Growth Potential: At least an additional 4 x Complete Users, this has been reached already also included the purchase of Expander Services. </a:t>
            </a:r>
            <a:endParaRPr lang="en-GB" dirty="0"/>
          </a:p>
          <a:p>
            <a:r>
              <a:rPr lang="en-GB" sz="1200" dirty="0">
                <a:latin typeface="Arial"/>
                <a:cs typeface="Arial"/>
              </a:rPr>
              <a:t>Competitors: None established. </a:t>
            </a:r>
            <a:endParaRPr lang="en-GB" dirty="0"/>
          </a:p>
          <a:p>
            <a:r>
              <a:rPr lang="en-GB" sz="1200" dirty="0">
                <a:latin typeface="Arial"/>
                <a:cs typeface="Arial"/>
              </a:rPr>
              <a:t>Timeline and implementation: From request to go-live 3 months (03/04/2020 to 01/07/2020)</a:t>
            </a:r>
            <a:endParaRPr lang="en-GB" dirty="0">
              <a:latin typeface="Arial"/>
              <a:cs typeface="Arial"/>
            </a:endParaRPr>
          </a:p>
          <a:p>
            <a:endParaRPr lang="en-GB" sz="1200" dirty="0"/>
          </a:p>
          <a:p>
            <a:endParaRPr lang="en-GB" sz="1200" dirty="0"/>
          </a:p>
          <a:p>
            <a:endParaRPr lang="en-GB" sz="1200" dirty="0"/>
          </a:p>
          <a:p>
            <a:endParaRPr lang="en-NO" sz="1200" dirty="0"/>
          </a:p>
        </p:txBody>
      </p:sp>
      <p:sp>
        <p:nvSpPr>
          <p:cNvPr id="5" name="Title 4">
            <a:extLst>
              <a:ext uri="{FF2B5EF4-FFF2-40B4-BE49-F238E27FC236}">
                <a16:creationId xmlns:a16="http://schemas.microsoft.com/office/drawing/2014/main" id="{FD9B586D-465D-A94D-92AA-16310BC121B0}"/>
              </a:ext>
            </a:extLst>
          </p:cNvPr>
          <p:cNvSpPr>
            <a:spLocks noGrp="1"/>
          </p:cNvSpPr>
          <p:nvPr>
            <p:ph type="title"/>
          </p:nvPr>
        </p:nvSpPr>
        <p:spPr/>
        <p:txBody>
          <a:bodyPr/>
          <a:lstStyle/>
          <a:p>
            <a:r>
              <a:rPr lang="en-US">
                <a:latin typeface="Arial"/>
                <a:cs typeface="Arial"/>
              </a:rPr>
              <a:t>TSI Turbo Service International</a:t>
            </a:r>
            <a:endParaRPr lang="en-NO"/>
          </a:p>
        </p:txBody>
      </p:sp>
    </p:spTree>
    <p:extLst>
      <p:ext uri="{BB962C8B-B14F-4D97-AF65-F5344CB8AC3E}">
        <p14:creationId xmlns:p14="http://schemas.microsoft.com/office/powerpoint/2010/main" val="987967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3F6280B2-BA16-4F14-9ADD-01A7C86B4900}"/>
              </a:ext>
            </a:extLst>
          </p:cNvPr>
          <p:cNvSpPr>
            <a:spLocks noGrp="1"/>
          </p:cNvSpPr>
          <p:nvPr>
            <p:ph type="subTitle" idx="4294967295"/>
          </p:nvPr>
        </p:nvSpPr>
        <p:spPr>
          <a:xfrm>
            <a:off x="844550" y="2432844"/>
            <a:ext cx="9144000" cy="1992312"/>
          </a:xfrm>
        </p:spPr>
        <p:txBody>
          <a:bodyPr/>
          <a:lstStyle/>
          <a:p>
            <a:endParaRPr lang="en-US">
              <a:latin typeface="Arial Black" panose="020B0A04020102020204" pitchFamily="34" charset="0"/>
            </a:endParaRPr>
          </a:p>
        </p:txBody>
      </p:sp>
      <p:pic>
        <p:nvPicPr>
          <p:cNvPr id="3" name="Picture 2">
            <a:extLst>
              <a:ext uri="{FF2B5EF4-FFF2-40B4-BE49-F238E27FC236}">
                <a16:creationId xmlns:a16="http://schemas.microsoft.com/office/drawing/2014/main" id="{F409AF31-89E2-451A-BECE-83AED6BD0B08}"/>
              </a:ext>
            </a:extLst>
          </p:cNvPr>
          <p:cNvPicPr>
            <a:picLocks noChangeAspect="1"/>
          </p:cNvPicPr>
          <p:nvPr/>
        </p:nvPicPr>
        <p:blipFill>
          <a:blip r:embed="rId3"/>
          <a:stretch>
            <a:fillRect/>
          </a:stretch>
        </p:blipFill>
        <p:spPr>
          <a:xfrm>
            <a:off x="227418" y="2096240"/>
            <a:ext cx="11428571" cy="4028571"/>
          </a:xfrm>
          <a:prstGeom prst="rect">
            <a:avLst/>
          </a:prstGeom>
        </p:spPr>
      </p:pic>
      <p:sp>
        <p:nvSpPr>
          <p:cNvPr id="9" name="Title 8">
            <a:extLst>
              <a:ext uri="{FF2B5EF4-FFF2-40B4-BE49-F238E27FC236}">
                <a16:creationId xmlns:a16="http://schemas.microsoft.com/office/drawing/2014/main" id="{559CEF16-563E-4B69-8D00-02CE0A9D5FA5}"/>
              </a:ext>
            </a:extLst>
          </p:cNvPr>
          <p:cNvSpPr>
            <a:spLocks noGrp="1"/>
          </p:cNvSpPr>
          <p:nvPr>
            <p:ph type="title"/>
          </p:nvPr>
        </p:nvSpPr>
        <p:spPr>
          <a:xfrm>
            <a:off x="536011" y="913891"/>
            <a:ext cx="11428571" cy="2088264"/>
          </a:xfrm>
        </p:spPr>
        <p:txBody>
          <a:bodyPr>
            <a:normAutofit/>
          </a:bodyPr>
          <a:lstStyle/>
          <a:p>
            <a:r>
              <a:rPr lang="en-US" sz="4900"/>
              <a:t>What characterizes the people we engage with?</a:t>
            </a:r>
            <a:br>
              <a:rPr lang="en-US" sz="4900"/>
            </a:br>
            <a:r>
              <a:rPr lang="en-US" sz="2000"/>
              <a:t>   </a:t>
            </a:r>
            <a:endParaRPr lang="en-US"/>
          </a:p>
        </p:txBody>
      </p:sp>
    </p:spTree>
    <p:extLst>
      <p:ext uri="{BB962C8B-B14F-4D97-AF65-F5344CB8AC3E}">
        <p14:creationId xmlns:p14="http://schemas.microsoft.com/office/powerpoint/2010/main" val="3602335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4A0E2-EC73-984E-BC50-027ECDBDC8B8}"/>
              </a:ext>
            </a:extLst>
          </p:cNvPr>
          <p:cNvSpPr>
            <a:spLocks noGrp="1"/>
          </p:cNvSpPr>
          <p:nvPr>
            <p:ph type="body" idx="1"/>
          </p:nvPr>
        </p:nvSpPr>
        <p:spPr/>
        <p:txBody>
          <a:bodyPr/>
          <a:lstStyle/>
          <a:p>
            <a:r>
              <a:rPr lang="en-NO"/>
              <a:t>Comments</a:t>
            </a:r>
          </a:p>
        </p:txBody>
      </p:sp>
      <p:sp>
        <p:nvSpPr>
          <p:cNvPr id="3" name="Content Placeholder 2">
            <a:extLst>
              <a:ext uri="{FF2B5EF4-FFF2-40B4-BE49-F238E27FC236}">
                <a16:creationId xmlns:a16="http://schemas.microsoft.com/office/drawing/2014/main" id="{9E7A8B61-4FBB-0949-8D91-E154D718B9BD}"/>
              </a:ext>
            </a:extLst>
          </p:cNvPr>
          <p:cNvSpPr>
            <a:spLocks noGrp="1"/>
          </p:cNvSpPr>
          <p:nvPr>
            <p:ph sz="half" idx="2"/>
          </p:nvPr>
        </p:nvSpPr>
        <p:spPr/>
        <p:txBody>
          <a:bodyPr vert="horz" lIns="91440" tIns="45720" rIns="91440" bIns="45720" rtlCol="0" anchor="t">
            <a:normAutofit fontScale="92500" lnSpcReduction="10000"/>
          </a:bodyPr>
          <a:lstStyle/>
          <a:p>
            <a:r>
              <a:rPr lang="en-US" sz="1800">
                <a:latin typeface="Arial"/>
                <a:cs typeface="Arial"/>
              </a:rPr>
              <a:t>This configuration was the result of the sales process with the customer</a:t>
            </a:r>
          </a:p>
          <a:p>
            <a:r>
              <a:rPr lang="en-US" sz="1800">
                <a:latin typeface="Arial"/>
                <a:cs typeface="Arial"/>
              </a:rPr>
              <a:t>Customer required complete licenses to provide full flexibility within the team which enabled the use of all areas</a:t>
            </a:r>
            <a:endParaRPr lang="en-NO" sz="1800"/>
          </a:p>
          <a:p>
            <a:r>
              <a:rPr lang="en-US" sz="1800">
                <a:latin typeface="Arial"/>
                <a:cs typeface="Arial"/>
              </a:rPr>
              <a:t>Implementation: Services provided – 1.5 day’s CRM configuration, 1 day data import, 0.5-day admin training and 2 half days user training (CRM/Sales) - equates to 32 hours</a:t>
            </a:r>
            <a:endParaRPr lang="en-NO" sz="1800"/>
          </a:p>
          <a:p>
            <a:r>
              <a:rPr lang="en-US" sz="1800">
                <a:latin typeface="Arial"/>
                <a:cs typeface="Arial"/>
              </a:rPr>
              <a:t>No discount given – the customer understood the value of the functionality in relation to the price</a:t>
            </a:r>
            <a:endParaRPr lang="en-US" sz="1800"/>
          </a:p>
          <a:p>
            <a:r>
              <a:rPr lang="en-US" sz="1800">
                <a:latin typeface="Arial"/>
                <a:cs typeface="Arial"/>
              </a:rPr>
              <a:t>The implementation services scope ended up at 4 days equal to £3,648</a:t>
            </a:r>
            <a:endParaRPr lang="en-NO" sz="1800"/>
          </a:p>
          <a:p>
            <a:pPr marL="0" indent="0">
              <a:buNone/>
            </a:pPr>
            <a:endParaRPr lang="en-NO" sz="1800"/>
          </a:p>
        </p:txBody>
      </p:sp>
      <p:sp>
        <p:nvSpPr>
          <p:cNvPr id="4" name="Text Placeholder 3">
            <a:extLst>
              <a:ext uri="{FF2B5EF4-FFF2-40B4-BE49-F238E27FC236}">
                <a16:creationId xmlns:a16="http://schemas.microsoft.com/office/drawing/2014/main" id="{9C1D65E3-5CB9-BA45-9DF9-BA7C5EED3E6B}"/>
              </a:ext>
            </a:extLst>
          </p:cNvPr>
          <p:cNvSpPr>
            <a:spLocks noGrp="1"/>
          </p:cNvSpPr>
          <p:nvPr>
            <p:ph type="body" sz="quarter" idx="3"/>
          </p:nvPr>
        </p:nvSpPr>
        <p:spPr/>
        <p:txBody>
          <a:bodyPr/>
          <a:lstStyle/>
          <a:p>
            <a:r>
              <a:rPr lang="en-NO"/>
              <a:t>Configuration / Price*</a:t>
            </a:r>
          </a:p>
        </p:txBody>
      </p:sp>
      <p:graphicFrame>
        <p:nvGraphicFramePr>
          <p:cNvPr id="8" name="Table 8">
            <a:extLst>
              <a:ext uri="{FF2B5EF4-FFF2-40B4-BE49-F238E27FC236}">
                <a16:creationId xmlns:a16="http://schemas.microsoft.com/office/drawing/2014/main" id="{0C711C9F-C594-5742-837E-A6788F299204}"/>
              </a:ext>
            </a:extLst>
          </p:cNvPr>
          <p:cNvGraphicFramePr>
            <a:graphicFrameLocks noGrp="1"/>
          </p:cNvGraphicFramePr>
          <p:nvPr>
            <p:ph sz="quarter" idx="4"/>
          </p:nvPr>
        </p:nvGraphicFramePr>
        <p:xfrm>
          <a:off x="6172200" y="2505075"/>
          <a:ext cx="5183186" cy="1112520"/>
        </p:xfrm>
        <a:graphic>
          <a:graphicData uri="http://schemas.openxmlformats.org/drawingml/2006/table">
            <a:tbl>
              <a:tblPr firstRow="1" bandRow="1">
                <a:tableStyleId>{5C22544A-7EE6-4342-B048-85BDC9FD1C3A}</a:tableStyleId>
              </a:tblPr>
              <a:tblGrid>
                <a:gridCol w="1783629">
                  <a:extLst>
                    <a:ext uri="{9D8B030D-6E8A-4147-A177-3AD203B41FA5}">
                      <a16:colId xmlns:a16="http://schemas.microsoft.com/office/drawing/2014/main" val="4165885100"/>
                    </a:ext>
                  </a:extLst>
                </a:gridCol>
                <a:gridCol w="561875">
                  <a:extLst>
                    <a:ext uri="{9D8B030D-6E8A-4147-A177-3AD203B41FA5}">
                      <a16:colId xmlns:a16="http://schemas.microsoft.com/office/drawing/2014/main" val="3182389846"/>
                    </a:ext>
                  </a:extLst>
                </a:gridCol>
                <a:gridCol w="757878">
                  <a:extLst>
                    <a:ext uri="{9D8B030D-6E8A-4147-A177-3AD203B41FA5}">
                      <a16:colId xmlns:a16="http://schemas.microsoft.com/office/drawing/2014/main" val="3783672027"/>
                    </a:ext>
                  </a:extLst>
                </a:gridCol>
                <a:gridCol w="1189085">
                  <a:extLst>
                    <a:ext uri="{9D8B030D-6E8A-4147-A177-3AD203B41FA5}">
                      <a16:colId xmlns:a16="http://schemas.microsoft.com/office/drawing/2014/main" val="23912029"/>
                    </a:ext>
                  </a:extLst>
                </a:gridCol>
                <a:gridCol w="890719">
                  <a:extLst>
                    <a:ext uri="{9D8B030D-6E8A-4147-A177-3AD203B41FA5}">
                      <a16:colId xmlns:a16="http://schemas.microsoft.com/office/drawing/2014/main" val="3558473017"/>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1895727459"/>
                  </a:ext>
                </a:extLst>
              </a:tr>
              <a:tr h="370840">
                <a:tc>
                  <a:txBody>
                    <a:bodyPr/>
                    <a:lstStyle/>
                    <a:p>
                      <a:r>
                        <a:rPr lang="en-NO" sz="1000" b="0"/>
                        <a:t>Complete</a:t>
                      </a:r>
                    </a:p>
                  </a:txBody>
                  <a:tcPr anchor="ctr"/>
                </a:tc>
                <a:tc>
                  <a:txBody>
                    <a:bodyPr/>
                    <a:lstStyle/>
                    <a:p>
                      <a:pPr algn="ctr"/>
                      <a:r>
                        <a:rPr lang="en-NO" sz="1000" b="0"/>
                        <a:t>16</a:t>
                      </a:r>
                    </a:p>
                  </a:txBody>
                  <a:tcPr anchor="ctr"/>
                </a:tc>
                <a:tc>
                  <a:txBody>
                    <a:bodyPr/>
                    <a:lstStyle/>
                    <a:p>
                      <a:pPr algn="ctr"/>
                      <a:r>
                        <a:rPr lang="en-NO" sz="1000" b="0"/>
                        <a:t>GBP</a:t>
                      </a:r>
                    </a:p>
                  </a:txBody>
                  <a:tcPr anchor="ctr"/>
                </a:tc>
                <a:tc>
                  <a:txBody>
                    <a:bodyPr/>
                    <a:lstStyle/>
                    <a:p>
                      <a:pPr algn="r"/>
                      <a:r>
                        <a:rPr lang="en-NO" sz="1000" b="0"/>
                        <a:t>£53,40</a:t>
                      </a:r>
                    </a:p>
                  </a:txBody>
                  <a:tcPr anchor="ctr"/>
                </a:tc>
                <a:tc>
                  <a:txBody>
                    <a:bodyPr/>
                    <a:lstStyle/>
                    <a:p>
                      <a:pPr algn="r"/>
                      <a:r>
                        <a:rPr lang="en-NO" sz="1000" b="0"/>
                        <a:t>£854,40</a:t>
                      </a:r>
                    </a:p>
                  </a:txBody>
                  <a:tcPr anchor="ctr"/>
                </a:tc>
                <a:extLst>
                  <a:ext uri="{0D108BD9-81ED-4DB2-BD59-A6C34878D82A}">
                    <a16:rowId xmlns:a16="http://schemas.microsoft.com/office/drawing/2014/main" val="3083490370"/>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GBP</a:t>
                      </a:r>
                      <a:endParaRPr lang="en-NO" sz="1000" b="0"/>
                    </a:p>
                  </a:txBody>
                  <a:tcPr anchor="ctr"/>
                </a:tc>
                <a:tc>
                  <a:txBody>
                    <a:bodyPr/>
                    <a:lstStyle/>
                    <a:p>
                      <a:pPr algn="r"/>
                      <a:endParaRPr lang="en-NO" sz="1000" b="0"/>
                    </a:p>
                  </a:txBody>
                  <a:tcPr anchor="ctr"/>
                </a:tc>
                <a:tc>
                  <a:txBody>
                    <a:bodyPr/>
                    <a:lstStyle/>
                    <a:p>
                      <a:pPr algn="r"/>
                      <a:r>
                        <a:rPr lang="en-NO" sz="1000" b="0"/>
                        <a:t>£854,40</a:t>
                      </a:r>
                    </a:p>
                  </a:txBody>
                  <a:tcPr anchor="ctr"/>
                </a:tc>
                <a:extLst>
                  <a:ext uri="{0D108BD9-81ED-4DB2-BD59-A6C34878D82A}">
                    <a16:rowId xmlns:a16="http://schemas.microsoft.com/office/drawing/2014/main" val="4269170294"/>
                  </a:ext>
                </a:extLst>
              </a:tr>
            </a:tbl>
          </a:graphicData>
        </a:graphic>
      </p:graphicFrame>
      <p:sp>
        <p:nvSpPr>
          <p:cNvPr id="6" name="Title 5">
            <a:extLst>
              <a:ext uri="{FF2B5EF4-FFF2-40B4-BE49-F238E27FC236}">
                <a16:creationId xmlns:a16="http://schemas.microsoft.com/office/drawing/2014/main" id="{335D8C4B-1457-8B4F-8ED8-6C30386F886E}"/>
              </a:ext>
            </a:extLst>
          </p:cNvPr>
          <p:cNvSpPr>
            <a:spLocks noGrp="1"/>
          </p:cNvSpPr>
          <p:nvPr>
            <p:ph type="title"/>
          </p:nvPr>
        </p:nvSpPr>
        <p:spPr/>
        <p:txBody>
          <a:bodyPr/>
          <a:lstStyle/>
          <a:p>
            <a:r>
              <a:rPr lang="en-NO"/>
              <a:t>What we ended up selling – SO 9</a:t>
            </a:r>
          </a:p>
        </p:txBody>
      </p:sp>
      <p:sp>
        <p:nvSpPr>
          <p:cNvPr id="7" name="TextBox 6">
            <a:extLst>
              <a:ext uri="{FF2B5EF4-FFF2-40B4-BE49-F238E27FC236}">
                <a16:creationId xmlns:a16="http://schemas.microsoft.com/office/drawing/2014/main" id="{9501F34C-EF05-5542-AED5-DD7CD16F6AB9}"/>
              </a:ext>
            </a:extLst>
          </p:cNvPr>
          <p:cNvSpPr txBox="1"/>
          <p:nvPr/>
        </p:nvSpPr>
        <p:spPr>
          <a:xfrm>
            <a:off x="838200" y="6227179"/>
            <a:ext cx="9174480" cy="369332"/>
          </a:xfrm>
          <a:prstGeom prst="rect">
            <a:avLst/>
          </a:prstGeom>
          <a:noFill/>
        </p:spPr>
        <p:txBody>
          <a:bodyPr wrap="square" rtlCol="0">
            <a:spAutoFit/>
          </a:bodyPr>
          <a:lstStyle/>
          <a:p>
            <a:r>
              <a:rPr lang="en-NO">
                <a:solidFill>
                  <a:schemeClr val="accent1"/>
                </a:solidFill>
              </a:rPr>
              <a:t>*</a:t>
            </a:r>
            <a:r>
              <a:rPr lang="en-NO" sz="1200"/>
              <a:t>At list price</a:t>
            </a:r>
          </a:p>
        </p:txBody>
      </p:sp>
    </p:spTree>
    <p:extLst>
      <p:ext uri="{BB962C8B-B14F-4D97-AF65-F5344CB8AC3E}">
        <p14:creationId xmlns:p14="http://schemas.microsoft.com/office/powerpoint/2010/main" val="4026866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79778A6-4752-4C4E-A8A0-2C1C871EC0AF}"/>
              </a:ext>
            </a:extLst>
          </p:cNvPr>
          <p:cNvSpPr>
            <a:spLocks noGrp="1"/>
          </p:cNvSpPr>
          <p:nvPr>
            <p:ph type="body" idx="1"/>
          </p:nvPr>
        </p:nvSpPr>
        <p:spPr/>
        <p:txBody>
          <a:bodyPr/>
          <a:lstStyle/>
          <a:p>
            <a:r>
              <a:rPr lang="en-NO"/>
              <a:t>Essentials configuration/price</a:t>
            </a:r>
          </a:p>
        </p:txBody>
      </p:sp>
      <p:sp>
        <p:nvSpPr>
          <p:cNvPr id="13" name="Text Placeholder 12">
            <a:extLst>
              <a:ext uri="{FF2B5EF4-FFF2-40B4-BE49-F238E27FC236}">
                <a16:creationId xmlns:a16="http://schemas.microsoft.com/office/drawing/2014/main" id="{AE061A38-3EDB-2D4B-BA2A-1430FB409C79}"/>
              </a:ext>
            </a:extLst>
          </p:cNvPr>
          <p:cNvSpPr>
            <a:spLocks noGrp="1"/>
          </p:cNvSpPr>
          <p:nvPr>
            <p:ph type="body" sz="quarter" idx="3"/>
          </p:nvPr>
        </p:nvSpPr>
        <p:spPr/>
        <p:txBody>
          <a:bodyPr/>
          <a:lstStyle/>
          <a:p>
            <a:r>
              <a:rPr lang="en-NO"/>
              <a:t>Premium configuration/price</a:t>
            </a:r>
          </a:p>
        </p:txBody>
      </p:sp>
      <p:sp>
        <p:nvSpPr>
          <p:cNvPr id="2" name="Title 1">
            <a:extLst>
              <a:ext uri="{FF2B5EF4-FFF2-40B4-BE49-F238E27FC236}">
                <a16:creationId xmlns:a16="http://schemas.microsoft.com/office/drawing/2014/main" id="{FDE3E063-64CF-AD40-B0ED-05802DCA47CC}"/>
              </a:ext>
            </a:extLst>
          </p:cNvPr>
          <p:cNvSpPr>
            <a:spLocks noGrp="1"/>
          </p:cNvSpPr>
          <p:nvPr>
            <p:ph type="title"/>
          </p:nvPr>
        </p:nvSpPr>
        <p:spPr/>
        <p:txBody>
          <a:bodyPr/>
          <a:lstStyle/>
          <a:p>
            <a:r>
              <a:rPr lang="en-NO"/>
              <a:t>SuperOffice 10 scenario</a:t>
            </a:r>
          </a:p>
        </p:txBody>
      </p:sp>
      <p:sp>
        <p:nvSpPr>
          <p:cNvPr id="8" name="Rectangular Callout 7">
            <a:extLst>
              <a:ext uri="{FF2B5EF4-FFF2-40B4-BE49-F238E27FC236}">
                <a16:creationId xmlns:a16="http://schemas.microsoft.com/office/drawing/2014/main" id="{14966BA2-086F-124B-9AA0-7A278FBD791B}"/>
              </a:ext>
            </a:extLst>
          </p:cNvPr>
          <p:cNvSpPr/>
          <p:nvPr/>
        </p:nvSpPr>
        <p:spPr>
          <a:xfrm>
            <a:off x="4503761" y="3234519"/>
            <a:ext cx="4107976" cy="2129051"/>
          </a:xfrm>
          <a:prstGeom prst="wedgeRectCallout">
            <a:avLst>
              <a:gd name="adj1" fmla="val -21165"/>
              <a:gd name="adj2" fmla="val -676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2400" dirty="0"/>
              <a:t>Run the same exercise as with case 1..</a:t>
            </a:r>
          </a:p>
        </p:txBody>
      </p:sp>
    </p:spTree>
    <p:extLst>
      <p:ext uri="{BB962C8B-B14F-4D97-AF65-F5344CB8AC3E}">
        <p14:creationId xmlns:p14="http://schemas.microsoft.com/office/powerpoint/2010/main" val="41645916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0E44E6-C9C7-2F43-9292-D68B7C5AA6E0}"/>
              </a:ext>
            </a:extLst>
          </p:cNvPr>
          <p:cNvSpPr>
            <a:spLocks noGrp="1"/>
          </p:cNvSpPr>
          <p:nvPr>
            <p:ph type="body" idx="1"/>
          </p:nvPr>
        </p:nvSpPr>
        <p:spPr/>
        <p:txBody>
          <a:bodyPr/>
          <a:lstStyle/>
          <a:p>
            <a:r>
              <a:rPr lang="en-NO"/>
              <a:t>Essentials</a:t>
            </a:r>
          </a:p>
        </p:txBody>
      </p:sp>
      <p:graphicFrame>
        <p:nvGraphicFramePr>
          <p:cNvPr id="7" name="Table 7">
            <a:extLst>
              <a:ext uri="{FF2B5EF4-FFF2-40B4-BE49-F238E27FC236}">
                <a16:creationId xmlns:a16="http://schemas.microsoft.com/office/drawing/2014/main" id="{13BE25A3-8BC8-C34E-B2E5-AAD82C1D9CD5}"/>
              </a:ext>
            </a:extLst>
          </p:cNvPr>
          <p:cNvGraphicFramePr>
            <a:graphicFrameLocks noGrp="1"/>
          </p:cNvGraphicFramePr>
          <p:nvPr>
            <p:ph sz="half" idx="2"/>
          </p:nvPr>
        </p:nvGraphicFramePr>
        <p:xfrm>
          <a:off x="839788" y="2505075"/>
          <a:ext cx="5157785" cy="1508760"/>
        </p:xfrm>
        <a:graphic>
          <a:graphicData uri="http://schemas.openxmlformats.org/drawingml/2006/table">
            <a:tbl>
              <a:tblPr firstRow="1" bandRow="1">
                <a:tableStyleId>{5C22544A-7EE6-4342-B048-85BDC9FD1C3A}</a:tableStyleId>
              </a:tblPr>
              <a:tblGrid>
                <a:gridCol w="1642155">
                  <a:extLst>
                    <a:ext uri="{9D8B030D-6E8A-4147-A177-3AD203B41FA5}">
                      <a16:colId xmlns:a16="http://schemas.microsoft.com/office/drawing/2014/main" val="466193379"/>
                    </a:ext>
                  </a:extLst>
                </a:gridCol>
                <a:gridCol w="666206">
                  <a:extLst>
                    <a:ext uri="{9D8B030D-6E8A-4147-A177-3AD203B41FA5}">
                      <a16:colId xmlns:a16="http://schemas.microsoft.com/office/drawing/2014/main" val="3221121155"/>
                    </a:ext>
                  </a:extLst>
                </a:gridCol>
                <a:gridCol w="809897">
                  <a:extLst>
                    <a:ext uri="{9D8B030D-6E8A-4147-A177-3AD203B41FA5}">
                      <a16:colId xmlns:a16="http://schemas.microsoft.com/office/drawing/2014/main" val="3474358481"/>
                    </a:ext>
                  </a:extLst>
                </a:gridCol>
                <a:gridCol w="1188720">
                  <a:extLst>
                    <a:ext uri="{9D8B030D-6E8A-4147-A177-3AD203B41FA5}">
                      <a16:colId xmlns:a16="http://schemas.microsoft.com/office/drawing/2014/main" val="1210638416"/>
                    </a:ext>
                  </a:extLst>
                </a:gridCol>
                <a:gridCol w="850807">
                  <a:extLst>
                    <a:ext uri="{9D8B030D-6E8A-4147-A177-3AD203B41FA5}">
                      <a16:colId xmlns:a16="http://schemas.microsoft.com/office/drawing/2014/main" val="568187802"/>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28008182"/>
                  </a:ext>
                </a:extLst>
              </a:tr>
              <a:tr h="370840">
                <a:tc>
                  <a:txBody>
                    <a:bodyPr/>
                    <a:lstStyle/>
                    <a:p>
                      <a:r>
                        <a:rPr lang="en-NO" sz="1000" b="0"/>
                        <a:t>Marketing Paltform</a:t>
                      </a:r>
                    </a:p>
                  </a:txBody>
                  <a:tcPr anchor="ctr"/>
                </a:tc>
                <a:tc>
                  <a:txBody>
                    <a:bodyPr/>
                    <a:lstStyle/>
                    <a:p>
                      <a:pPr algn="ctr"/>
                      <a:r>
                        <a:rPr lang="en-NO" sz="1000" b="0"/>
                        <a:t>1</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GBP</a:t>
                      </a:r>
                      <a:endParaRPr lang="en-NO" sz="1000" b="0"/>
                    </a:p>
                  </a:txBody>
                  <a:tcPr anchor="ctr"/>
                </a:tc>
                <a:tc>
                  <a:txBody>
                    <a:bodyPr/>
                    <a:lstStyle/>
                    <a:p>
                      <a:pPr algn="r"/>
                      <a:r>
                        <a:rPr lang="en-NO" sz="1000" b="0"/>
                        <a:t>171,67</a:t>
                      </a:r>
                    </a:p>
                  </a:txBody>
                  <a:tcPr anchor="ctr"/>
                </a:tc>
                <a:tc>
                  <a:txBody>
                    <a:bodyPr/>
                    <a:lstStyle/>
                    <a:p>
                      <a:pPr algn="r"/>
                      <a:r>
                        <a:rPr lang="en-NO" sz="1000" b="0"/>
                        <a:t>171,67</a:t>
                      </a:r>
                    </a:p>
                  </a:txBody>
                  <a:tcPr anchor="ctr"/>
                </a:tc>
                <a:extLst>
                  <a:ext uri="{0D108BD9-81ED-4DB2-BD59-A6C34878D82A}">
                    <a16:rowId xmlns:a16="http://schemas.microsoft.com/office/drawing/2014/main" val="1957163087"/>
                  </a:ext>
                </a:extLst>
              </a:tr>
              <a:tr h="370840">
                <a:tc>
                  <a:txBody>
                    <a:bodyPr/>
                    <a:lstStyle/>
                    <a:p>
                      <a:r>
                        <a:rPr lang="en-NO" sz="1000" b="0"/>
                        <a:t>Multiplan Sales E + Service E + Marketing</a:t>
                      </a:r>
                    </a:p>
                  </a:txBody>
                  <a:tcPr anchor="ctr"/>
                </a:tc>
                <a:tc>
                  <a:txBody>
                    <a:bodyPr/>
                    <a:lstStyle/>
                    <a:p>
                      <a:pPr algn="ctr"/>
                      <a:r>
                        <a:rPr lang="en-NO" sz="1000" b="0"/>
                        <a:t>16</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GBP</a:t>
                      </a:r>
                      <a:endParaRPr lang="en-NO" sz="1000" b="0"/>
                    </a:p>
                  </a:txBody>
                  <a:tcPr anchor="ctr"/>
                </a:tc>
                <a:tc>
                  <a:txBody>
                    <a:bodyPr/>
                    <a:lstStyle/>
                    <a:p>
                      <a:pPr algn="r"/>
                      <a:r>
                        <a:rPr lang="en-NO" sz="1000" b="0"/>
                        <a:t>74,68</a:t>
                      </a:r>
                    </a:p>
                  </a:txBody>
                  <a:tcPr anchor="ctr"/>
                </a:tc>
                <a:tc>
                  <a:txBody>
                    <a:bodyPr/>
                    <a:lstStyle/>
                    <a:p>
                      <a:pPr algn="r"/>
                      <a:r>
                        <a:rPr lang="en-NO" sz="1000" b="0"/>
                        <a:t>1.194,88</a:t>
                      </a:r>
                    </a:p>
                  </a:txBody>
                  <a:tcPr anchor="ctr"/>
                </a:tc>
                <a:extLst>
                  <a:ext uri="{0D108BD9-81ED-4DB2-BD59-A6C34878D82A}">
                    <a16:rowId xmlns:a16="http://schemas.microsoft.com/office/drawing/2014/main" val="3081651551"/>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GBP</a:t>
                      </a:r>
                      <a:endParaRPr lang="en-NO" sz="1000" b="0"/>
                    </a:p>
                  </a:txBody>
                  <a:tcPr anchor="ctr"/>
                </a:tc>
                <a:tc>
                  <a:txBody>
                    <a:bodyPr/>
                    <a:lstStyle/>
                    <a:p>
                      <a:pPr algn="r"/>
                      <a:endParaRPr lang="en-NO" sz="1000" b="0"/>
                    </a:p>
                  </a:txBody>
                  <a:tcPr anchor="ctr"/>
                </a:tc>
                <a:tc>
                  <a:txBody>
                    <a:bodyPr/>
                    <a:lstStyle/>
                    <a:p>
                      <a:pPr algn="r"/>
                      <a:r>
                        <a:rPr lang="en-NO" sz="1000" b="0"/>
                        <a:t>1.366,55</a:t>
                      </a:r>
                    </a:p>
                  </a:txBody>
                  <a:tcPr anchor="ctr"/>
                </a:tc>
                <a:extLst>
                  <a:ext uri="{0D108BD9-81ED-4DB2-BD59-A6C34878D82A}">
                    <a16:rowId xmlns:a16="http://schemas.microsoft.com/office/drawing/2014/main" val="2813624399"/>
                  </a:ext>
                </a:extLst>
              </a:tr>
            </a:tbl>
          </a:graphicData>
        </a:graphic>
      </p:graphicFrame>
      <p:sp>
        <p:nvSpPr>
          <p:cNvPr id="4" name="Text Placeholder 3">
            <a:extLst>
              <a:ext uri="{FF2B5EF4-FFF2-40B4-BE49-F238E27FC236}">
                <a16:creationId xmlns:a16="http://schemas.microsoft.com/office/drawing/2014/main" id="{465B98D5-8455-A440-AC42-535E3890C1C7}"/>
              </a:ext>
            </a:extLst>
          </p:cNvPr>
          <p:cNvSpPr>
            <a:spLocks noGrp="1"/>
          </p:cNvSpPr>
          <p:nvPr>
            <p:ph type="body" sz="quarter" idx="3"/>
          </p:nvPr>
        </p:nvSpPr>
        <p:spPr/>
        <p:txBody>
          <a:bodyPr/>
          <a:lstStyle/>
          <a:p>
            <a:r>
              <a:rPr lang="en-NO"/>
              <a:t>Premium</a:t>
            </a:r>
          </a:p>
        </p:txBody>
      </p:sp>
      <p:graphicFrame>
        <p:nvGraphicFramePr>
          <p:cNvPr id="8" name="Table 8">
            <a:extLst>
              <a:ext uri="{FF2B5EF4-FFF2-40B4-BE49-F238E27FC236}">
                <a16:creationId xmlns:a16="http://schemas.microsoft.com/office/drawing/2014/main" id="{55C2E5F7-31F5-A645-979A-1BD45B0E9676}"/>
              </a:ext>
            </a:extLst>
          </p:cNvPr>
          <p:cNvGraphicFramePr>
            <a:graphicFrameLocks noGrp="1"/>
          </p:cNvGraphicFramePr>
          <p:nvPr>
            <p:ph sz="quarter" idx="4"/>
          </p:nvPr>
        </p:nvGraphicFramePr>
        <p:xfrm>
          <a:off x="6172200" y="2505075"/>
          <a:ext cx="5183185" cy="1508760"/>
        </p:xfrm>
        <a:graphic>
          <a:graphicData uri="http://schemas.openxmlformats.org/drawingml/2006/table">
            <a:tbl>
              <a:tblPr firstRow="1" bandRow="1">
                <a:tableStyleId>{5C22544A-7EE6-4342-B048-85BDC9FD1C3A}</a:tableStyleId>
              </a:tblPr>
              <a:tblGrid>
                <a:gridCol w="1652451">
                  <a:extLst>
                    <a:ext uri="{9D8B030D-6E8A-4147-A177-3AD203B41FA5}">
                      <a16:colId xmlns:a16="http://schemas.microsoft.com/office/drawing/2014/main" val="3386857382"/>
                    </a:ext>
                  </a:extLst>
                </a:gridCol>
                <a:gridCol w="705395">
                  <a:extLst>
                    <a:ext uri="{9D8B030D-6E8A-4147-A177-3AD203B41FA5}">
                      <a16:colId xmlns:a16="http://schemas.microsoft.com/office/drawing/2014/main" val="3466616038"/>
                    </a:ext>
                  </a:extLst>
                </a:gridCol>
                <a:gridCol w="757645">
                  <a:extLst>
                    <a:ext uri="{9D8B030D-6E8A-4147-A177-3AD203B41FA5}">
                      <a16:colId xmlns:a16="http://schemas.microsoft.com/office/drawing/2014/main" val="2208799565"/>
                    </a:ext>
                  </a:extLst>
                </a:gridCol>
                <a:gridCol w="1214846">
                  <a:extLst>
                    <a:ext uri="{9D8B030D-6E8A-4147-A177-3AD203B41FA5}">
                      <a16:colId xmlns:a16="http://schemas.microsoft.com/office/drawing/2014/main" val="2273171267"/>
                    </a:ext>
                  </a:extLst>
                </a:gridCol>
                <a:gridCol w="852848">
                  <a:extLst>
                    <a:ext uri="{9D8B030D-6E8A-4147-A177-3AD203B41FA5}">
                      <a16:colId xmlns:a16="http://schemas.microsoft.com/office/drawing/2014/main" val="2509885498"/>
                    </a:ext>
                  </a:extLst>
                </a:gridCol>
              </a:tblGrid>
              <a:tr h="370840">
                <a:tc>
                  <a:txBody>
                    <a:bodyPr/>
                    <a:lstStyle/>
                    <a:p>
                      <a:r>
                        <a:rPr lang="en-NO" sz="1000" b="0"/>
                        <a:t>SO Software</a:t>
                      </a:r>
                    </a:p>
                  </a:txBody>
                  <a:tcPr anchor="ctr"/>
                </a:tc>
                <a:tc>
                  <a:txBody>
                    <a:bodyPr/>
                    <a:lstStyle/>
                    <a:p>
                      <a:pPr algn="ctr"/>
                      <a:r>
                        <a:rPr lang="en-NO" sz="1000" b="0"/>
                        <a:t>QTY</a:t>
                      </a:r>
                    </a:p>
                  </a:txBody>
                  <a:tcPr anchor="ctr"/>
                </a:tc>
                <a:tc>
                  <a:txBody>
                    <a:bodyPr/>
                    <a:lstStyle/>
                    <a:p>
                      <a:pPr algn="ctr"/>
                      <a:r>
                        <a:rPr lang="en-NO" sz="1000" b="0"/>
                        <a:t>Currency</a:t>
                      </a:r>
                    </a:p>
                  </a:txBody>
                  <a:tcPr anchor="ctr"/>
                </a:tc>
                <a:tc>
                  <a:txBody>
                    <a:bodyPr/>
                    <a:lstStyle/>
                    <a:p>
                      <a:pPr algn="r"/>
                      <a:r>
                        <a:rPr lang="en-NO" sz="1000" b="0"/>
                        <a:t>Price/User/Month</a:t>
                      </a:r>
                    </a:p>
                  </a:txBody>
                  <a:tcPr anchor="ctr"/>
                </a:tc>
                <a:tc>
                  <a:txBody>
                    <a:bodyPr/>
                    <a:lstStyle/>
                    <a:p>
                      <a:pPr algn="r"/>
                      <a:r>
                        <a:rPr lang="en-NO" sz="1000" b="0"/>
                        <a:t>Total/Month</a:t>
                      </a:r>
                    </a:p>
                  </a:txBody>
                  <a:tcPr anchor="ctr"/>
                </a:tc>
                <a:extLst>
                  <a:ext uri="{0D108BD9-81ED-4DB2-BD59-A6C34878D82A}">
                    <a16:rowId xmlns:a16="http://schemas.microsoft.com/office/drawing/2014/main" val="70203291"/>
                  </a:ext>
                </a:extLst>
              </a:tr>
              <a:tr h="370840">
                <a:tc>
                  <a:txBody>
                    <a:bodyPr/>
                    <a:lstStyle/>
                    <a:p>
                      <a:r>
                        <a:rPr lang="en-NO" sz="1000" b="0"/>
                        <a:t>Marketing Platform</a:t>
                      </a:r>
                    </a:p>
                  </a:txBody>
                  <a:tcPr anchor="ctr"/>
                </a:tc>
                <a:tc>
                  <a:txBody>
                    <a:bodyPr/>
                    <a:lstStyle/>
                    <a:p>
                      <a:pPr algn="ctr"/>
                      <a:r>
                        <a:rPr lang="en-NO" sz="1000" b="0"/>
                        <a:t>1</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GBP</a:t>
                      </a:r>
                      <a:endParaRPr lang="en-NO" sz="1000" b="0"/>
                    </a:p>
                  </a:txBody>
                  <a:tcPr anchor="ctr"/>
                </a:tc>
                <a:tc>
                  <a:txBody>
                    <a:bodyPr/>
                    <a:lstStyle/>
                    <a:p>
                      <a:pPr algn="r"/>
                      <a:r>
                        <a:rPr lang="en-NO" sz="1000" b="0"/>
                        <a:t>171,67</a:t>
                      </a:r>
                    </a:p>
                  </a:txBody>
                  <a:tcPr anchor="ctr"/>
                </a:tc>
                <a:tc>
                  <a:txBody>
                    <a:bodyPr/>
                    <a:lstStyle/>
                    <a:p>
                      <a:pPr algn="r"/>
                      <a:r>
                        <a:rPr lang="en-NO" sz="1000" b="0"/>
                        <a:t>171,67</a:t>
                      </a:r>
                    </a:p>
                  </a:txBody>
                  <a:tcPr anchor="ctr"/>
                </a:tc>
                <a:extLst>
                  <a:ext uri="{0D108BD9-81ED-4DB2-BD59-A6C34878D82A}">
                    <a16:rowId xmlns:a16="http://schemas.microsoft.com/office/drawing/2014/main" val="2149555592"/>
                  </a:ext>
                </a:extLst>
              </a:tr>
              <a:tr h="370840">
                <a:tc>
                  <a:txBody>
                    <a:bodyPr/>
                    <a:lstStyle/>
                    <a:p>
                      <a:r>
                        <a:rPr lang="en-NO" sz="1000" b="0"/>
                        <a:t>Multiplan Sales P + Service P + Marketing</a:t>
                      </a:r>
                    </a:p>
                  </a:txBody>
                  <a:tcPr anchor="ctr"/>
                </a:tc>
                <a:tc>
                  <a:txBody>
                    <a:bodyPr/>
                    <a:lstStyle/>
                    <a:p>
                      <a:pPr algn="ctr"/>
                      <a:r>
                        <a:rPr lang="en-NO" sz="1000" b="0"/>
                        <a:t>16</a:t>
                      </a:r>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GBP</a:t>
                      </a:r>
                      <a:endParaRPr lang="en-NO" sz="1000" b="0"/>
                    </a:p>
                  </a:txBody>
                  <a:tcPr anchor="ctr"/>
                </a:tc>
                <a:tc>
                  <a:txBody>
                    <a:bodyPr/>
                    <a:lstStyle/>
                    <a:p>
                      <a:pPr algn="r"/>
                      <a:r>
                        <a:rPr lang="en-NO" sz="1000" b="0"/>
                        <a:t>100,86</a:t>
                      </a:r>
                    </a:p>
                  </a:txBody>
                  <a:tcPr anchor="ctr"/>
                </a:tc>
                <a:tc>
                  <a:txBody>
                    <a:bodyPr/>
                    <a:lstStyle/>
                    <a:p>
                      <a:pPr algn="r"/>
                      <a:r>
                        <a:rPr lang="en-NO" sz="1000" b="0"/>
                        <a:t>1.613,76</a:t>
                      </a:r>
                    </a:p>
                  </a:txBody>
                  <a:tcPr anchor="ctr"/>
                </a:tc>
                <a:extLst>
                  <a:ext uri="{0D108BD9-81ED-4DB2-BD59-A6C34878D82A}">
                    <a16:rowId xmlns:a16="http://schemas.microsoft.com/office/drawing/2014/main" val="2409709105"/>
                  </a:ext>
                </a:extLst>
              </a:tr>
              <a:tr h="370840">
                <a:tc>
                  <a:txBody>
                    <a:bodyPr/>
                    <a:lstStyle/>
                    <a:p>
                      <a:r>
                        <a:rPr lang="en-NO" sz="1000" b="0"/>
                        <a:t>Total Software</a:t>
                      </a:r>
                    </a:p>
                  </a:txBody>
                  <a:tcPr anchor="ctr"/>
                </a:tc>
                <a:tc>
                  <a:txBody>
                    <a:bodyPr/>
                    <a:lstStyle/>
                    <a:p>
                      <a:pPr algn="ctr"/>
                      <a:endParaRPr lang="en-NO" sz="1000" b="0"/>
                    </a:p>
                  </a:txBody>
                  <a:tcPr anchor="ctr"/>
                </a:tc>
                <a:tc>
                  <a:txBody>
                    <a:bodyPr/>
                    <a:lstStyle/>
                    <a:p>
                      <a:pPr algn="ctr"/>
                      <a:r>
                        <a:rPr kumimoji="0" lang="en-NO" sz="1000" b="0" i="0" u="none" strike="noStrike" kern="1200" cap="none" spc="0" normalizeH="0" baseline="0" noProof="0">
                          <a:ln>
                            <a:noFill/>
                          </a:ln>
                          <a:solidFill>
                            <a:srgbClr val="2B2929"/>
                          </a:solidFill>
                          <a:effectLst/>
                          <a:uLnTx/>
                          <a:uFillTx/>
                          <a:latin typeface="Arial" panose="020B0604020202020204"/>
                          <a:ea typeface="+mn-ea"/>
                          <a:cs typeface="+mn-cs"/>
                        </a:rPr>
                        <a:t>GBP</a:t>
                      </a:r>
                      <a:endParaRPr lang="en-NO" sz="1000" b="0"/>
                    </a:p>
                  </a:txBody>
                  <a:tcPr anchor="ctr"/>
                </a:tc>
                <a:tc>
                  <a:txBody>
                    <a:bodyPr/>
                    <a:lstStyle/>
                    <a:p>
                      <a:pPr algn="r"/>
                      <a:endParaRPr lang="en-NO" sz="1000" b="0"/>
                    </a:p>
                  </a:txBody>
                  <a:tcPr anchor="ctr"/>
                </a:tc>
                <a:tc>
                  <a:txBody>
                    <a:bodyPr/>
                    <a:lstStyle/>
                    <a:p>
                      <a:pPr algn="r"/>
                      <a:r>
                        <a:rPr lang="en-NO" sz="1000" b="0"/>
                        <a:t>1.785,43</a:t>
                      </a:r>
                    </a:p>
                  </a:txBody>
                  <a:tcPr anchor="ctr"/>
                </a:tc>
                <a:extLst>
                  <a:ext uri="{0D108BD9-81ED-4DB2-BD59-A6C34878D82A}">
                    <a16:rowId xmlns:a16="http://schemas.microsoft.com/office/drawing/2014/main" val="1343034626"/>
                  </a:ext>
                </a:extLst>
              </a:tr>
            </a:tbl>
          </a:graphicData>
        </a:graphic>
      </p:graphicFrame>
      <p:sp>
        <p:nvSpPr>
          <p:cNvPr id="6" name="Title 5">
            <a:extLst>
              <a:ext uri="{FF2B5EF4-FFF2-40B4-BE49-F238E27FC236}">
                <a16:creationId xmlns:a16="http://schemas.microsoft.com/office/drawing/2014/main" id="{4833C526-22FA-4242-9311-7A4BAEA34911}"/>
              </a:ext>
            </a:extLst>
          </p:cNvPr>
          <p:cNvSpPr>
            <a:spLocks noGrp="1"/>
          </p:cNvSpPr>
          <p:nvPr>
            <p:ph type="title"/>
          </p:nvPr>
        </p:nvSpPr>
        <p:spPr/>
        <p:txBody>
          <a:bodyPr/>
          <a:lstStyle/>
          <a:p>
            <a:r>
              <a:rPr lang="en-NO"/>
              <a:t>SuperOffice 10 configuration scenarios</a:t>
            </a:r>
          </a:p>
        </p:txBody>
      </p:sp>
      <p:sp>
        <p:nvSpPr>
          <p:cNvPr id="10" name="Rectangle 9">
            <a:extLst>
              <a:ext uri="{FF2B5EF4-FFF2-40B4-BE49-F238E27FC236}">
                <a16:creationId xmlns:a16="http://schemas.microsoft.com/office/drawing/2014/main" id="{7DE963B5-86C7-4641-B9B4-C5AC55DEDB1D}"/>
              </a:ext>
            </a:extLst>
          </p:cNvPr>
          <p:cNvSpPr/>
          <p:nvPr/>
        </p:nvSpPr>
        <p:spPr>
          <a:xfrm>
            <a:off x="3161211" y="5564777"/>
            <a:ext cx="2836362" cy="535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159</a:t>
            </a:r>
            <a:r>
              <a:rPr lang="en-NO"/>
              <a:t>% of SO 9</a:t>
            </a:r>
          </a:p>
        </p:txBody>
      </p:sp>
      <p:sp>
        <p:nvSpPr>
          <p:cNvPr id="11" name="Rectangle 10">
            <a:extLst>
              <a:ext uri="{FF2B5EF4-FFF2-40B4-BE49-F238E27FC236}">
                <a16:creationId xmlns:a16="http://schemas.microsoft.com/office/drawing/2014/main" id="{CC9CFCB3-DAAA-3047-9030-D406DB75D14A}"/>
              </a:ext>
            </a:extLst>
          </p:cNvPr>
          <p:cNvSpPr/>
          <p:nvPr/>
        </p:nvSpPr>
        <p:spPr>
          <a:xfrm>
            <a:off x="8517438" y="5564777"/>
            <a:ext cx="2836362" cy="535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209% of SO 9</a:t>
            </a:r>
          </a:p>
        </p:txBody>
      </p:sp>
      <p:sp>
        <p:nvSpPr>
          <p:cNvPr id="9" name="Rectangle 8">
            <a:extLst>
              <a:ext uri="{FF2B5EF4-FFF2-40B4-BE49-F238E27FC236}">
                <a16:creationId xmlns:a16="http://schemas.microsoft.com/office/drawing/2014/main" id="{F05A5D2F-AB58-E34E-9691-8C34D4E24335}"/>
              </a:ext>
            </a:extLst>
          </p:cNvPr>
          <p:cNvSpPr/>
          <p:nvPr/>
        </p:nvSpPr>
        <p:spPr>
          <a:xfrm>
            <a:off x="2495550" y="171450"/>
            <a:ext cx="7296150" cy="609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100"/>
              <a:t>This case is also dominated by Complete users, with little else included, and hence results in a significant uplift in the subscription fees in both scenarios. The question is again wether the mix of users / plans would have been different if addressed with 10 from the start.</a:t>
            </a:r>
          </a:p>
        </p:txBody>
      </p:sp>
    </p:spTree>
    <p:extLst>
      <p:ext uri="{BB962C8B-B14F-4D97-AF65-F5344CB8AC3E}">
        <p14:creationId xmlns:p14="http://schemas.microsoft.com/office/powerpoint/2010/main" val="13456153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2040D6-61D1-564D-839C-F6F09A7C7460}"/>
              </a:ext>
            </a:extLst>
          </p:cNvPr>
          <p:cNvSpPr>
            <a:spLocks noGrp="1"/>
          </p:cNvSpPr>
          <p:nvPr>
            <p:ph type="title"/>
          </p:nvPr>
        </p:nvSpPr>
        <p:spPr/>
        <p:txBody>
          <a:bodyPr/>
          <a:lstStyle/>
          <a:p>
            <a:r>
              <a:rPr lang="en-NO" dirty="0"/>
              <a:t>Let´s summarize</a:t>
            </a:r>
          </a:p>
        </p:txBody>
      </p:sp>
    </p:spTree>
    <p:extLst>
      <p:ext uri="{BB962C8B-B14F-4D97-AF65-F5344CB8AC3E}">
        <p14:creationId xmlns:p14="http://schemas.microsoft.com/office/powerpoint/2010/main" val="13883132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19E64A-92B2-7745-83BA-138039EA2150}"/>
              </a:ext>
            </a:extLst>
          </p:cNvPr>
          <p:cNvSpPr>
            <a:spLocks noGrp="1"/>
          </p:cNvSpPr>
          <p:nvPr>
            <p:ph type="body" sz="quarter" idx="14"/>
          </p:nvPr>
        </p:nvSpPr>
        <p:spPr/>
        <p:txBody>
          <a:bodyPr>
            <a:normAutofit fontScale="92500"/>
          </a:bodyPr>
          <a:lstStyle/>
          <a:p>
            <a:r>
              <a:rPr lang="en-NO" dirty="0"/>
              <a:t>Uncovering more detailed need – per team and user – becomes more important.</a:t>
            </a:r>
          </a:p>
        </p:txBody>
      </p:sp>
      <p:sp>
        <p:nvSpPr>
          <p:cNvPr id="5" name="Text Placeholder 4">
            <a:extLst>
              <a:ext uri="{FF2B5EF4-FFF2-40B4-BE49-F238E27FC236}">
                <a16:creationId xmlns:a16="http://schemas.microsoft.com/office/drawing/2014/main" id="{879AB15A-BC74-7B44-86DF-485CF5175008}"/>
              </a:ext>
            </a:extLst>
          </p:cNvPr>
          <p:cNvSpPr>
            <a:spLocks noGrp="1"/>
          </p:cNvSpPr>
          <p:nvPr>
            <p:ph type="body" sz="quarter" idx="17"/>
          </p:nvPr>
        </p:nvSpPr>
        <p:spPr/>
        <p:txBody>
          <a:bodyPr/>
          <a:lstStyle/>
          <a:p>
            <a:r>
              <a:rPr lang="en-NO" dirty="0"/>
              <a:t>Customer need?</a:t>
            </a:r>
          </a:p>
        </p:txBody>
      </p:sp>
      <p:sp>
        <p:nvSpPr>
          <p:cNvPr id="6" name="Text Placeholder 5">
            <a:extLst>
              <a:ext uri="{FF2B5EF4-FFF2-40B4-BE49-F238E27FC236}">
                <a16:creationId xmlns:a16="http://schemas.microsoft.com/office/drawing/2014/main" id="{9FF5329A-3983-D049-BBBC-03D981810223}"/>
              </a:ext>
            </a:extLst>
          </p:cNvPr>
          <p:cNvSpPr>
            <a:spLocks noGrp="1"/>
          </p:cNvSpPr>
          <p:nvPr>
            <p:ph type="body" sz="quarter" idx="18"/>
          </p:nvPr>
        </p:nvSpPr>
        <p:spPr/>
        <p:txBody>
          <a:bodyPr/>
          <a:lstStyle/>
          <a:p>
            <a:r>
              <a:rPr lang="en-NO" dirty="0"/>
              <a:t>Finding the right starting point is more important – to match needs, ambitions and budget</a:t>
            </a:r>
          </a:p>
        </p:txBody>
      </p:sp>
      <p:sp>
        <p:nvSpPr>
          <p:cNvPr id="7" name="Text Placeholder 6">
            <a:extLst>
              <a:ext uri="{FF2B5EF4-FFF2-40B4-BE49-F238E27FC236}">
                <a16:creationId xmlns:a16="http://schemas.microsoft.com/office/drawing/2014/main" id="{DF6303C6-3C93-C94E-9679-1064AF976124}"/>
              </a:ext>
            </a:extLst>
          </p:cNvPr>
          <p:cNvSpPr>
            <a:spLocks noGrp="1"/>
          </p:cNvSpPr>
          <p:nvPr>
            <p:ph type="body" sz="quarter" idx="19"/>
          </p:nvPr>
        </p:nvSpPr>
        <p:spPr/>
        <p:txBody>
          <a:bodyPr/>
          <a:lstStyle/>
          <a:p>
            <a:r>
              <a:rPr lang="en-NO" dirty="0"/>
              <a:t>Phased?</a:t>
            </a:r>
          </a:p>
        </p:txBody>
      </p:sp>
      <p:sp>
        <p:nvSpPr>
          <p:cNvPr id="8" name="Text Placeholder 7">
            <a:extLst>
              <a:ext uri="{FF2B5EF4-FFF2-40B4-BE49-F238E27FC236}">
                <a16:creationId xmlns:a16="http://schemas.microsoft.com/office/drawing/2014/main" id="{A846CB59-50DE-8347-8B1B-1733DE9F34F8}"/>
              </a:ext>
            </a:extLst>
          </p:cNvPr>
          <p:cNvSpPr>
            <a:spLocks noGrp="1"/>
          </p:cNvSpPr>
          <p:nvPr>
            <p:ph type="body" sz="quarter" idx="20"/>
          </p:nvPr>
        </p:nvSpPr>
        <p:spPr/>
        <p:txBody>
          <a:bodyPr/>
          <a:lstStyle/>
          <a:p>
            <a:r>
              <a:rPr lang="en-NO" dirty="0"/>
              <a:t>We will still end up discounting – keep in mind that the new pricing is benchmarked!</a:t>
            </a:r>
          </a:p>
        </p:txBody>
      </p:sp>
      <p:sp>
        <p:nvSpPr>
          <p:cNvPr id="9" name="Text Placeholder 8">
            <a:extLst>
              <a:ext uri="{FF2B5EF4-FFF2-40B4-BE49-F238E27FC236}">
                <a16:creationId xmlns:a16="http://schemas.microsoft.com/office/drawing/2014/main" id="{1F941CCD-5E21-A143-A6F2-440D82FABB67}"/>
              </a:ext>
            </a:extLst>
          </p:cNvPr>
          <p:cNvSpPr>
            <a:spLocks noGrp="1"/>
          </p:cNvSpPr>
          <p:nvPr>
            <p:ph type="body" sz="quarter" idx="21"/>
          </p:nvPr>
        </p:nvSpPr>
        <p:spPr/>
        <p:txBody>
          <a:bodyPr/>
          <a:lstStyle/>
          <a:p>
            <a:r>
              <a:rPr lang="en-NO" dirty="0"/>
              <a:t>Price getting</a:t>
            </a:r>
          </a:p>
        </p:txBody>
      </p:sp>
      <p:sp>
        <p:nvSpPr>
          <p:cNvPr id="3" name="Title 2">
            <a:extLst>
              <a:ext uri="{FF2B5EF4-FFF2-40B4-BE49-F238E27FC236}">
                <a16:creationId xmlns:a16="http://schemas.microsoft.com/office/drawing/2014/main" id="{BB092A31-5129-A747-A2A8-2BCF42E71A72}"/>
              </a:ext>
            </a:extLst>
          </p:cNvPr>
          <p:cNvSpPr>
            <a:spLocks noGrp="1"/>
          </p:cNvSpPr>
          <p:nvPr>
            <p:ph type="title"/>
          </p:nvPr>
        </p:nvSpPr>
        <p:spPr/>
        <p:txBody>
          <a:bodyPr/>
          <a:lstStyle/>
          <a:p>
            <a:r>
              <a:rPr lang="en-NO" dirty="0"/>
              <a:t>In summary..</a:t>
            </a:r>
          </a:p>
        </p:txBody>
      </p:sp>
    </p:spTree>
    <p:extLst>
      <p:ext uri="{BB962C8B-B14F-4D97-AF65-F5344CB8AC3E}">
        <p14:creationId xmlns:p14="http://schemas.microsoft.com/office/powerpoint/2010/main" val="19431471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22AFEF8-0E17-DC48-AA82-471B790CFF1A}"/>
              </a:ext>
            </a:extLst>
          </p:cNvPr>
          <p:cNvSpPr>
            <a:spLocks noGrp="1"/>
          </p:cNvSpPr>
          <p:nvPr>
            <p:ph type="body" sz="quarter" idx="11"/>
          </p:nvPr>
        </p:nvSpPr>
        <p:spPr/>
        <p:txBody>
          <a:bodyPr/>
          <a:lstStyle/>
          <a:p>
            <a:r>
              <a:rPr lang="en-NO" dirty="0"/>
              <a:t>Good luck with our own readiness training sessions.</a:t>
            </a:r>
          </a:p>
        </p:txBody>
      </p:sp>
    </p:spTree>
    <p:extLst>
      <p:ext uri="{BB962C8B-B14F-4D97-AF65-F5344CB8AC3E}">
        <p14:creationId xmlns:p14="http://schemas.microsoft.com/office/powerpoint/2010/main" val="2113104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1290ED0-572F-4B00-802E-FD3B0949E795}"/>
              </a:ext>
            </a:extLst>
          </p:cNvPr>
          <p:cNvSpPr>
            <a:spLocks noGrp="1"/>
          </p:cNvSpPr>
          <p:nvPr>
            <p:ph type="title"/>
          </p:nvPr>
        </p:nvSpPr>
        <p:spPr>
          <a:xfrm>
            <a:off x="497005" y="577408"/>
            <a:ext cx="10515600" cy="851941"/>
          </a:xfrm>
        </p:spPr>
        <p:txBody>
          <a:bodyPr/>
          <a:lstStyle/>
          <a:p>
            <a:r>
              <a:rPr lang="en-US"/>
              <a:t>Buyer personas</a:t>
            </a:r>
          </a:p>
        </p:txBody>
      </p:sp>
      <p:grpSp>
        <p:nvGrpSpPr>
          <p:cNvPr id="17" name="Group 16">
            <a:extLst>
              <a:ext uri="{FF2B5EF4-FFF2-40B4-BE49-F238E27FC236}">
                <a16:creationId xmlns:a16="http://schemas.microsoft.com/office/drawing/2014/main" id="{312D21E6-BF19-4C35-A928-5D1BA260CC20}"/>
              </a:ext>
            </a:extLst>
          </p:cNvPr>
          <p:cNvGrpSpPr/>
          <p:nvPr/>
        </p:nvGrpSpPr>
        <p:grpSpPr>
          <a:xfrm>
            <a:off x="401467" y="1692319"/>
            <a:ext cx="2066685" cy="3589361"/>
            <a:chOff x="838200" y="1692320"/>
            <a:chExt cx="2177955" cy="3589361"/>
          </a:xfrm>
        </p:grpSpPr>
        <p:sp>
          <p:nvSpPr>
            <p:cNvPr id="14" name="Rectangle 13">
              <a:extLst>
                <a:ext uri="{FF2B5EF4-FFF2-40B4-BE49-F238E27FC236}">
                  <a16:creationId xmlns:a16="http://schemas.microsoft.com/office/drawing/2014/main" id="{B428C6C5-DB74-4A2D-9B2C-1793B8EB5596}"/>
                </a:ext>
              </a:extLst>
            </p:cNvPr>
            <p:cNvSpPr/>
            <p:nvPr/>
          </p:nvSpPr>
          <p:spPr>
            <a:xfrm>
              <a:off x="838200" y="1692320"/>
              <a:ext cx="2177955" cy="3589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6D9C234-64E1-43B2-BBB2-6B27BC8F8D66}"/>
                </a:ext>
              </a:extLst>
            </p:cNvPr>
            <p:cNvPicPr>
              <a:picLocks noChangeAspect="1"/>
            </p:cNvPicPr>
            <p:nvPr/>
          </p:nvPicPr>
          <p:blipFill>
            <a:blip r:embed="rId3"/>
            <a:stretch>
              <a:fillRect/>
            </a:stretch>
          </p:blipFill>
          <p:spPr>
            <a:xfrm>
              <a:off x="1392793" y="1874711"/>
              <a:ext cx="1161895" cy="1211241"/>
            </a:xfrm>
            <a:prstGeom prst="rect">
              <a:avLst/>
            </a:prstGeom>
          </p:spPr>
        </p:pic>
        <p:sp>
          <p:nvSpPr>
            <p:cNvPr id="16" name="Text Placeholder 4">
              <a:extLst>
                <a:ext uri="{FF2B5EF4-FFF2-40B4-BE49-F238E27FC236}">
                  <a16:creationId xmlns:a16="http://schemas.microsoft.com/office/drawing/2014/main" id="{1D4B6243-341D-4A98-8C94-472D3E09B49E}"/>
                </a:ext>
              </a:extLst>
            </p:cNvPr>
            <p:cNvSpPr txBox="1">
              <a:spLocks/>
            </p:cNvSpPr>
            <p:nvPr/>
          </p:nvSpPr>
          <p:spPr>
            <a:xfrm>
              <a:off x="838200" y="3292520"/>
              <a:ext cx="2177955" cy="15951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bg1"/>
                  </a:solidFill>
                </a:rPr>
                <a:t>    Hans Fischer</a:t>
              </a:r>
            </a:p>
            <a:p>
              <a:pPr marL="285750" indent="-285750"/>
              <a:r>
                <a:rPr lang="en-US" sz="1800">
                  <a:solidFill>
                    <a:schemeClr val="bg1"/>
                  </a:solidFill>
                </a:rPr>
                <a:t>Switzerland</a:t>
              </a:r>
            </a:p>
            <a:p>
              <a:pPr marL="285750" indent="-285750"/>
              <a:r>
                <a:rPr lang="en-US" sz="1800">
                  <a:solidFill>
                    <a:schemeClr val="bg1"/>
                  </a:solidFill>
                </a:rPr>
                <a:t>CEO </a:t>
              </a:r>
            </a:p>
            <a:p>
              <a:pPr marL="285750" indent="-285750"/>
              <a:r>
                <a:rPr lang="en-US" sz="1800">
                  <a:solidFill>
                    <a:schemeClr val="bg1"/>
                  </a:solidFill>
                </a:rPr>
                <a:t>Manufacturing</a:t>
              </a:r>
            </a:p>
          </p:txBody>
        </p:sp>
      </p:grpSp>
      <p:grpSp>
        <p:nvGrpSpPr>
          <p:cNvPr id="24" name="Group 23">
            <a:extLst>
              <a:ext uri="{FF2B5EF4-FFF2-40B4-BE49-F238E27FC236}">
                <a16:creationId xmlns:a16="http://schemas.microsoft.com/office/drawing/2014/main" id="{E31603B5-484C-4B1F-A8ED-CB635F075D68}"/>
              </a:ext>
            </a:extLst>
          </p:cNvPr>
          <p:cNvGrpSpPr/>
          <p:nvPr/>
        </p:nvGrpSpPr>
        <p:grpSpPr>
          <a:xfrm>
            <a:off x="2750039" y="1692319"/>
            <a:ext cx="2053011" cy="3589362"/>
            <a:chOff x="3433549" y="1692320"/>
            <a:chExt cx="2177955" cy="3589361"/>
          </a:xfrm>
        </p:grpSpPr>
        <p:grpSp>
          <p:nvGrpSpPr>
            <p:cNvPr id="23" name="Group 22">
              <a:extLst>
                <a:ext uri="{FF2B5EF4-FFF2-40B4-BE49-F238E27FC236}">
                  <a16:creationId xmlns:a16="http://schemas.microsoft.com/office/drawing/2014/main" id="{562747AE-A0D1-4AED-9423-974EC78A72C2}"/>
                </a:ext>
              </a:extLst>
            </p:cNvPr>
            <p:cNvGrpSpPr/>
            <p:nvPr/>
          </p:nvGrpSpPr>
          <p:grpSpPr>
            <a:xfrm>
              <a:off x="3433549" y="1692320"/>
              <a:ext cx="2177955" cy="3589361"/>
              <a:chOff x="3433549" y="1692320"/>
              <a:chExt cx="2177955" cy="3589361"/>
            </a:xfrm>
          </p:grpSpPr>
          <p:sp>
            <p:nvSpPr>
              <p:cNvPr id="19" name="Rectangle 18">
                <a:extLst>
                  <a:ext uri="{FF2B5EF4-FFF2-40B4-BE49-F238E27FC236}">
                    <a16:creationId xmlns:a16="http://schemas.microsoft.com/office/drawing/2014/main" id="{867406DD-1930-4099-99A2-663454A7EEAB}"/>
                  </a:ext>
                </a:extLst>
              </p:cNvPr>
              <p:cNvSpPr/>
              <p:nvPr/>
            </p:nvSpPr>
            <p:spPr>
              <a:xfrm>
                <a:off x="3433549" y="1692320"/>
                <a:ext cx="2177955" cy="358936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
                <a:extLst>
                  <a:ext uri="{FF2B5EF4-FFF2-40B4-BE49-F238E27FC236}">
                    <a16:creationId xmlns:a16="http://schemas.microsoft.com/office/drawing/2014/main" id="{EA581C5D-B1EC-408B-A209-E5D5C628DA31}"/>
                  </a:ext>
                </a:extLst>
              </p:cNvPr>
              <p:cNvSpPr txBox="1">
                <a:spLocks/>
              </p:cNvSpPr>
              <p:nvPr/>
            </p:nvSpPr>
            <p:spPr>
              <a:xfrm>
                <a:off x="3433549" y="3292520"/>
                <a:ext cx="2177955" cy="1595187"/>
              </a:xfrm>
              <a:prstGeom prst="rect">
                <a:avLst/>
              </a:prstGeom>
              <a:solidFill>
                <a:srgbClr val="A7D4DE"/>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bg1"/>
                    </a:solidFill>
                  </a:rPr>
                  <a:t>  </a:t>
                </a:r>
                <a:r>
                  <a:rPr lang="en-US" sz="1800" b="1">
                    <a:solidFill>
                      <a:srgbClr val="005E58"/>
                    </a:solidFill>
                  </a:rPr>
                  <a:t>Jonas Lindgren</a:t>
                </a:r>
              </a:p>
              <a:p>
                <a:pPr marL="285750" indent="-285750">
                  <a:buFont typeface="Arial" panose="020B0604020202020204" pitchFamily="34" charset="0"/>
                  <a:buChar char="•"/>
                </a:pPr>
                <a:r>
                  <a:rPr lang="en-US" sz="1800">
                    <a:solidFill>
                      <a:srgbClr val="005E58"/>
                    </a:solidFill>
                  </a:rPr>
                  <a:t>Swedish</a:t>
                </a:r>
              </a:p>
              <a:p>
                <a:pPr marL="285750" indent="-285750">
                  <a:buFont typeface="Arial" panose="020B0604020202020204" pitchFamily="34" charset="0"/>
                  <a:buChar char="•"/>
                </a:pPr>
                <a:r>
                  <a:rPr lang="en-US" sz="1800">
                    <a:solidFill>
                      <a:srgbClr val="005E58"/>
                    </a:solidFill>
                  </a:rPr>
                  <a:t>CEO </a:t>
                </a:r>
              </a:p>
              <a:p>
                <a:pPr marL="285750" indent="-285750">
                  <a:buFont typeface="Arial" panose="020B0604020202020204" pitchFamily="34" charset="0"/>
                  <a:buChar char="•"/>
                </a:pPr>
                <a:r>
                  <a:rPr lang="en-US" sz="1800">
                    <a:solidFill>
                      <a:srgbClr val="005E58"/>
                    </a:solidFill>
                  </a:rPr>
                  <a:t>IT</a:t>
                </a:r>
                <a:endParaRPr lang="en-US" sz="1800">
                  <a:solidFill>
                    <a:schemeClr val="bg1"/>
                  </a:solidFill>
                </a:endParaRPr>
              </a:p>
            </p:txBody>
          </p:sp>
        </p:grpSp>
        <p:pic>
          <p:nvPicPr>
            <p:cNvPr id="22" name="Picture 21">
              <a:extLst>
                <a:ext uri="{FF2B5EF4-FFF2-40B4-BE49-F238E27FC236}">
                  <a16:creationId xmlns:a16="http://schemas.microsoft.com/office/drawing/2014/main" id="{62043401-5536-4B14-813C-E2E29E447BF8}"/>
                </a:ext>
              </a:extLst>
            </p:cNvPr>
            <p:cNvPicPr>
              <a:picLocks noChangeAspect="1"/>
            </p:cNvPicPr>
            <p:nvPr/>
          </p:nvPicPr>
          <p:blipFill>
            <a:blip r:embed="rId4"/>
            <a:stretch>
              <a:fillRect/>
            </a:stretch>
          </p:blipFill>
          <p:spPr>
            <a:xfrm>
              <a:off x="3920678" y="1874711"/>
              <a:ext cx="1162162" cy="1180250"/>
            </a:xfrm>
            <a:prstGeom prst="rect">
              <a:avLst/>
            </a:prstGeom>
          </p:spPr>
        </p:pic>
      </p:grpSp>
      <p:grpSp>
        <p:nvGrpSpPr>
          <p:cNvPr id="40" name="Group 39">
            <a:extLst>
              <a:ext uri="{FF2B5EF4-FFF2-40B4-BE49-F238E27FC236}">
                <a16:creationId xmlns:a16="http://schemas.microsoft.com/office/drawing/2014/main" id="{5DED8EED-C769-4F1C-916C-F1D7C95EA889}"/>
              </a:ext>
            </a:extLst>
          </p:cNvPr>
          <p:cNvGrpSpPr/>
          <p:nvPr/>
        </p:nvGrpSpPr>
        <p:grpSpPr>
          <a:xfrm>
            <a:off x="5084937" y="1692319"/>
            <a:ext cx="2053011" cy="3589362"/>
            <a:chOff x="5084937" y="1692319"/>
            <a:chExt cx="2053011" cy="3589362"/>
          </a:xfrm>
        </p:grpSpPr>
        <p:sp>
          <p:nvSpPr>
            <p:cNvPr id="35" name="Rectangle 34">
              <a:extLst>
                <a:ext uri="{FF2B5EF4-FFF2-40B4-BE49-F238E27FC236}">
                  <a16:creationId xmlns:a16="http://schemas.microsoft.com/office/drawing/2014/main" id="{50BAB6C4-71EB-4BBA-A2B8-807290D79BFB}"/>
                </a:ext>
              </a:extLst>
            </p:cNvPr>
            <p:cNvSpPr/>
            <p:nvPr/>
          </p:nvSpPr>
          <p:spPr>
            <a:xfrm>
              <a:off x="5084937" y="1692319"/>
              <a:ext cx="2053011" cy="3589362"/>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400A7765-27C0-4B1D-9DAF-7E57851E0915}"/>
                </a:ext>
              </a:extLst>
            </p:cNvPr>
            <p:cNvPicPr>
              <a:picLocks noChangeAspect="1"/>
            </p:cNvPicPr>
            <p:nvPr/>
          </p:nvPicPr>
          <p:blipFill>
            <a:blip r:embed="rId5"/>
            <a:stretch>
              <a:fillRect/>
            </a:stretch>
          </p:blipFill>
          <p:spPr>
            <a:xfrm>
              <a:off x="5494213" y="1909625"/>
              <a:ext cx="1203573" cy="1145335"/>
            </a:xfrm>
            <a:prstGeom prst="rect">
              <a:avLst/>
            </a:prstGeom>
          </p:spPr>
        </p:pic>
        <p:sp>
          <p:nvSpPr>
            <p:cNvPr id="39" name="Text Placeholder 8">
              <a:extLst>
                <a:ext uri="{FF2B5EF4-FFF2-40B4-BE49-F238E27FC236}">
                  <a16:creationId xmlns:a16="http://schemas.microsoft.com/office/drawing/2014/main" id="{F8A83D9B-5CCE-48F0-A22C-47CC5F141CE9}"/>
                </a:ext>
              </a:extLst>
            </p:cNvPr>
            <p:cNvSpPr txBox="1">
              <a:spLocks/>
            </p:cNvSpPr>
            <p:nvPr/>
          </p:nvSpPr>
          <p:spPr>
            <a:xfrm>
              <a:off x="5181689" y="3272266"/>
              <a:ext cx="1932296" cy="159518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rgbClr val="005E58"/>
                  </a:solidFill>
                </a:rPr>
                <a:t>  </a:t>
              </a:r>
              <a:r>
                <a:rPr lang="en-US" sz="1900" b="1" err="1">
                  <a:solidFill>
                    <a:srgbClr val="005E58"/>
                  </a:solidFill>
                </a:rPr>
                <a:t>Daan</a:t>
              </a:r>
              <a:r>
                <a:rPr lang="en-US" sz="1900" b="1">
                  <a:solidFill>
                    <a:srgbClr val="005E58"/>
                  </a:solidFill>
                </a:rPr>
                <a:t> de Vries</a:t>
              </a:r>
              <a:endParaRPr lang="en-US" b="1">
                <a:solidFill>
                  <a:srgbClr val="005E58"/>
                </a:solidFill>
              </a:endParaRPr>
            </a:p>
            <a:p>
              <a:pPr marL="285750" indent="-285750"/>
              <a:r>
                <a:rPr lang="en-US" sz="1900">
                  <a:solidFill>
                    <a:srgbClr val="005E58"/>
                  </a:solidFill>
                </a:rPr>
                <a:t>Dutch</a:t>
              </a:r>
            </a:p>
            <a:p>
              <a:pPr marL="285750" indent="-285750"/>
              <a:r>
                <a:rPr lang="en-US" sz="1900">
                  <a:solidFill>
                    <a:srgbClr val="005E58"/>
                  </a:solidFill>
                </a:rPr>
                <a:t>Commercial director </a:t>
              </a:r>
            </a:p>
            <a:p>
              <a:pPr marL="285750" indent="-285750"/>
              <a:r>
                <a:rPr lang="en-US" sz="1900">
                  <a:solidFill>
                    <a:srgbClr val="005E58"/>
                  </a:solidFill>
                </a:rPr>
                <a:t>Wholesale</a:t>
              </a:r>
            </a:p>
          </p:txBody>
        </p:sp>
      </p:grpSp>
      <p:grpSp>
        <p:nvGrpSpPr>
          <p:cNvPr id="43" name="Group 42">
            <a:extLst>
              <a:ext uri="{FF2B5EF4-FFF2-40B4-BE49-F238E27FC236}">
                <a16:creationId xmlns:a16="http://schemas.microsoft.com/office/drawing/2014/main" id="{F9387060-DE50-4C8A-B2F9-5746263B8CD5}"/>
              </a:ext>
            </a:extLst>
          </p:cNvPr>
          <p:cNvGrpSpPr/>
          <p:nvPr/>
        </p:nvGrpSpPr>
        <p:grpSpPr>
          <a:xfrm>
            <a:off x="7419835" y="1692319"/>
            <a:ext cx="2053011" cy="3589362"/>
            <a:chOff x="7419835" y="1692319"/>
            <a:chExt cx="2053011" cy="3589362"/>
          </a:xfrm>
        </p:grpSpPr>
        <p:sp>
          <p:nvSpPr>
            <p:cNvPr id="36" name="Rectangle 35">
              <a:extLst>
                <a:ext uri="{FF2B5EF4-FFF2-40B4-BE49-F238E27FC236}">
                  <a16:creationId xmlns:a16="http://schemas.microsoft.com/office/drawing/2014/main" id="{27E299C5-5AAA-451F-9C2B-1B4F99AF43DE}"/>
                </a:ext>
              </a:extLst>
            </p:cNvPr>
            <p:cNvSpPr/>
            <p:nvPr/>
          </p:nvSpPr>
          <p:spPr>
            <a:xfrm>
              <a:off x="7419835" y="1692319"/>
              <a:ext cx="2053011" cy="3589362"/>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580012C7-A9ED-4A4B-A68A-419034584786}"/>
                </a:ext>
              </a:extLst>
            </p:cNvPr>
            <p:cNvPicPr>
              <a:picLocks noChangeAspect="1"/>
            </p:cNvPicPr>
            <p:nvPr/>
          </p:nvPicPr>
          <p:blipFill>
            <a:blip r:embed="rId6"/>
            <a:stretch>
              <a:fillRect/>
            </a:stretch>
          </p:blipFill>
          <p:spPr>
            <a:xfrm>
              <a:off x="7903653" y="1874710"/>
              <a:ext cx="1103869" cy="1168486"/>
            </a:xfrm>
            <a:prstGeom prst="rect">
              <a:avLst/>
            </a:prstGeom>
          </p:spPr>
        </p:pic>
        <p:sp>
          <p:nvSpPr>
            <p:cNvPr id="42" name="Text Placeholder 12">
              <a:extLst>
                <a:ext uri="{FF2B5EF4-FFF2-40B4-BE49-F238E27FC236}">
                  <a16:creationId xmlns:a16="http://schemas.microsoft.com/office/drawing/2014/main" id="{10C70480-551D-4BFF-85AE-A947DC760B91}"/>
                </a:ext>
              </a:extLst>
            </p:cNvPr>
            <p:cNvSpPr txBox="1">
              <a:spLocks/>
            </p:cNvSpPr>
            <p:nvPr/>
          </p:nvSpPr>
          <p:spPr>
            <a:xfrm>
              <a:off x="7480192" y="3292518"/>
              <a:ext cx="1992654" cy="15951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005E58"/>
                  </a:solidFill>
                </a:rPr>
                <a:t>Anna </a:t>
              </a:r>
              <a:r>
                <a:rPr lang="en-US" sz="1800" b="1" err="1">
                  <a:solidFill>
                    <a:srgbClr val="005E58"/>
                  </a:solidFill>
                </a:rPr>
                <a:t>Bergström</a:t>
              </a:r>
              <a:endParaRPr lang="en-US" sz="1800" b="1">
                <a:solidFill>
                  <a:srgbClr val="005E58"/>
                </a:solidFill>
              </a:endParaRPr>
            </a:p>
            <a:p>
              <a:pPr marL="285750" indent="-285750"/>
              <a:r>
                <a:rPr lang="en-US" sz="1800">
                  <a:solidFill>
                    <a:srgbClr val="005E58"/>
                  </a:solidFill>
                </a:rPr>
                <a:t>Swedish.</a:t>
              </a:r>
            </a:p>
            <a:p>
              <a:pPr marL="285750" indent="-285750"/>
              <a:r>
                <a:rPr lang="en-US" sz="1800">
                  <a:solidFill>
                    <a:srgbClr val="005E58"/>
                  </a:solidFill>
                </a:rPr>
                <a:t>Owner </a:t>
              </a:r>
            </a:p>
            <a:p>
              <a:pPr marL="285750" indent="-285750"/>
              <a:r>
                <a:rPr lang="en-US" sz="1800">
                  <a:solidFill>
                    <a:srgbClr val="005E58"/>
                  </a:solidFill>
                </a:rPr>
                <a:t>Health sector</a:t>
              </a:r>
            </a:p>
            <a:p>
              <a:endParaRPr lang="en-US"/>
            </a:p>
          </p:txBody>
        </p:sp>
      </p:grpSp>
      <p:grpSp>
        <p:nvGrpSpPr>
          <p:cNvPr id="48" name="Group 47">
            <a:extLst>
              <a:ext uri="{FF2B5EF4-FFF2-40B4-BE49-F238E27FC236}">
                <a16:creationId xmlns:a16="http://schemas.microsoft.com/office/drawing/2014/main" id="{63D766C2-7A3C-463A-B0BF-BB12E2AD4A6D}"/>
              </a:ext>
            </a:extLst>
          </p:cNvPr>
          <p:cNvGrpSpPr/>
          <p:nvPr/>
        </p:nvGrpSpPr>
        <p:grpSpPr>
          <a:xfrm>
            <a:off x="9754733" y="1723022"/>
            <a:ext cx="2053011" cy="3589362"/>
            <a:chOff x="9754733" y="1723022"/>
            <a:chExt cx="2053011" cy="3589362"/>
          </a:xfrm>
        </p:grpSpPr>
        <p:sp>
          <p:nvSpPr>
            <p:cNvPr id="37" name="Rectangle 36">
              <a:extLst>
                <a:ext uri="{FF2B5EF4-FFF2-40B4-BE49-F238E27FC236}">
                  <a16:creationId xmlns:a16="http://schemas.microsoft.com/office/drawing/2014/main" id="{D135C027-FA05-4118-9DC8-E455DDCE9446}"/>
                </a:ext>
              </a:extLst>
            </p:cNvPr>
            <p:cNvSpPr/>
            <p:nvPr/>
          </p:nvSpPr>
          <p:spPr>
            <a:xfrm>
              <a:off x="9754733" y="1723022"/>
              <a:ext cx="2053011" cy="3589362"/>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C3D584C6-E7FD-4152-87D6-0A57364E2A01}"/>
                </a:ext>
              </a:extLst>
            </p:cNvPr>
            <p:cNvPicPr>
              <a:picLocks noChangeAspect="1"/>
            </p:cNvPicPr>
            <p:nvPr/>
          </p:nvPicPr>
          <p:blipFill>
            <a:blip r:embed="rId7"/>
            <a:stretch>
              <a:fillRect/>
            </a:stretch>
          </p:blipFill>
          <p:spPr>
            <a:xfrm>
              <a:off x="10202666" y="1909625"/>
              <a:ext cx="1157143" cy="1204762"/>
            </a:xfrm>
            <a:prstGeom prst="rect">
              <a:avLst/>
            </a:prstGeom>
          </p:spPr>
        </p:pic>
        <p:sp>
          <p:nvSpPr>
            <p:cNvPr id="47" name="Text Placeholder 10">
              <a:extLst>
                <a:ext uri="{FF2B5EF4-FFF2-40B4-BE49-F238E27FC236}">
                  <a16:creationId xmlns:a16="http://schemas.microsoft.com/office/drawing/2014/main" id="{1F0C66D6-5791-4CE1-A76C-CAF1945AF38D}"/>
                </a:ext>
              </a:extLst>
            </p:cNvPr>
            <p:cNvSpPr txBox="1">
              <a:spLocks/>
            </p:cNvSpPr>
            <p:nvPr/>
          </p:nvSpPr>
          <p:spPr>
            <a:xfrm>
              <a:off x="9815090" y="3330269"/>
              <a:ext cx="1992654" cy="15951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rgbClr val="005E58"/>
                  </a:solidFill>
                </a:rPr>
                <a:t> </a:t>
              </a:r>
              <a:r>
                <a:rPr lang="en-US" sz="1800" b="1">
                  <a:solidFill>
                    <a:schemeClr val="bg1"/>
                  </a:solidFill>
                </a:rPr>
                <a:t>Christian Meyer</a:t>
              </a:r>
            </a:p>
            <a:p>
              <a:pPr marL="285750" indent="-285750"/>
              <a:r>
                <a:rPr lang="en-US" sz="1800">
                  <a:solidFill>
                    <a:schemeClr val="bg1"/>
                  </a:solidFill>
                </a:rPr>
                <a:t>German</a:t>
              </a:r>
            </a:p>
            <a:p>
              <a:pPr marL="285750" indent="-285750"/>
              <a:r>
                <a:rPr lang="en-US" sz="1800">
                  <a:solidFill>
                    <a:schemeClr val="bg1"/>
                  </a:solidFill>
                </a:rPr>
                <a:t>MD </a:t>
              </a:r>
            </a:p>
            <a:p>
              <a:pPr marL="285750" indent="-285750"/>
              <a:r>
                <a:rPr lang="en-US" sz="1800">
                  <a:solidFill>
                    <a:schemeClr val="bg1"/>
                  </a:solidFill>
                </a:rPr>
                <a:t>IT security</a:t>
              </a:r>
            </a:p>
          </p:txBody>
        </p:sp>
      </p:grpSp>
      <p:sp>
        <p:nvSpPr>
          <p:cNvPr id="49" name="Rectangle 48">
            <a:extLst>
              <a:ext uri="{FF2B5EF4-FFF2-40B4-BE49-F238E27FC236}">
                <a16:creationId xmlns:a16="http://schemas.microsoft.com/office/drawing/2014/main" id="{283913F2-948F-4040-AEF3-FA596FF6E3C0}"/>
              </a:ext>
            </a:extLst>
          </p:cNvPr>
          <p:cNvSpPr/>
          <p:nvPr/>
        </p:nvSpPr>
        <p:spPr>
          <a:xfrm>
            <a:off x="1" y="4867453"/>
            <a:ext cx="12192000" cy="1990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In common: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Mostly men, in their late 30s to late 40s. MD/CEO.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Drivers of change. Looking for better ways to sell and service customers.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All IT savvy and pro-digitalization. People orientated.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Value not well articulated or captured by work process…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They have arrived at </a:t>
            </a:r>
            <a:r>
              <a:rPr kumimoji="0" lang="en-US" sz="1600" b="0" i="0" u="none" strike="noStrike" kern="1200" cap="none" spc="0" normalizeH="0" baseline="0" noProof="0" err="1">
                <a:ln>
                  <a:noFill/>
                </a:ln>
                <a:solidFill>
                  <a:srgbClr val="FFFFFF"/>
                </a:solidFill>
                <a:effectLst/>
                <a:uLnTx/>
                <a:uFillTx/>
                <a:latin typeface="Arial" panose="020B0604020202020204"/>
                <a:ea typeface="+mn-ea"/>
                <a:cs typeface="+mn-cs"/>
              </a:rPr>
              <a:t>SuO</a:t>
            </a: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via different channels.  </a:t>
            </a:r>
          </a:p>
        </p:txBody>
      </p:sp>
    </p:spTree>
    <p:extLst>
      <p:ext uri="{BB962C8B-B14F-4D97-AF65-F5344CB8AC3E}">
        <p14:creationId xmlns:p14="http://schemas.microsoft.com/office/powerpoint/2010/main" val="157348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9">
                                            <p:txEl>
                                              <p:pRg st="1" end="1"/>
                                            </p:txEl>
                                          </p:spTgt>
                                        </p:tgtEl>
                                        <p:attrNameLst>
                                          <p:attrName>style.visibility</p:attrName>
                                        </p:attrNameLst>
                                      </p:cBhvr>
                                      <p:to>
                                        <p:strVal val="visible"/>
                                      </p:to>
                                    </p:set>
                                    <p:animEffect transition="in" filter="fade">
                                      <p:cBhvr>
                                        <p:cTn id="49" dur="500"/>
                                        <p:tgtEl>
                                          <p:spTgt spid="49">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9">
                                            <p:txEl>
                                              <p:pRg st="2" end="2"/>
                                            </p:txEl>
                                          </p:spTgt>
                                        </p:tgtEl>
                                        <p:attrNameLst>
                                          <p:attrName>style.visibility</p:attrName>
                                        </p:attrNameLst>
                                      </p:cBhvr>
                                      <p:to>
                                        <p:strVal val="visible"/>
                                      </p:to>
                                    </p:set>
                                    <p:animEffect transition="in" filter="fade">
                                      <p:cBhvr>
                                        <p:cTn id="54" dur="500"/>
                                        <p:tgtEl>
                                          <p:spTgt spid="49">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9">
                                            <p:txEl>
                                              <p:pRg st="3" end="3"/>
                                            </p:txEl>
                                          </p:spTgt>
                                        </p:tgtEl>
                                        <p:attrNameLst>
                                          <p:attrName>style.visibility</p:attrName>
                                        </p:attrNameLst>
                                      </p:cBhvr>
                                      <p:to>
                                        <p:strVal val="visible"/>
                                      </p:to>
                                    </p:set>
                                    <p:animEffect transition="in" filter="fade">
                                      <p:cBhvr>
                                        <p:cTn id="59" dur="500"/>
                                        <p:tgtEl>
                                          <p:spTgt spid="49">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9">
                                            <p:txEl>
                                              <p:pRg st="4" end="4"/>
                                            </p:txEl>
                                          </p:spTgt>
                                        </p:tgtEl>
                                        <p:attrNameLst>
                                          <p:attrName>style.visibility</p:attrName>
                                        </p:attrNameLst>
                                      </p:cBhvr>
                                      <p:to>
                                        <p:strVal val="visible"/>
                                      </p:to>
                                    </p:set>
                                    <p:animEffect transition="in" filter="fade">
                                      <p:cBhvr>
                                        <p:cTn id="64" dur="500"/>
                                        <p:tgtEl>
                                          <p:spTgt spid="49">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9">
                                            <p:txEl>
                                              <p:pRg st="5" end="5"/>
                                            </p:txEl>
                                          </p:spTgt>
                                        </p:tgtEl>
                                        <p:attrNameLst>
                                          <p:attrName>style.visibility</p:attrName>
                                        </p:attrNameLst>
                                      </p:cBhvr>
                                      <p:to>
                                        <p:strVal val="visible"/>
                                      </p:to>
                                    </p:set>
                                    <p:animEffect transition="in" filter="fade">
                                      <p:cBhvr>
                                        <p:cTn id="69" dur="500"/>
                                        <p:tgtEl>
                                          <p:spTgt spid="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3EA0-8BE1-AF4D-B2FE-048BA645C346}"/>
              </a:ext>
            </a:extLst>
          </p:cNvPr>
          <p:cNvSpPr>
            <a:spLocks noGrp="1"/>
          </p:cNvSpPr>
          <p:nvPr>
            <p:ph type="title"/>
          </p:nvPr>
        </p:nvSpPr>
        <p:spPr/>
        <p:txBody>
          <a:bodyPr/>
          <a:lstStyle/>
          <a:p>
            <a:r>
              <a:rPr lang="en-NO"/>
              <a:t>WHAT BUYERS ARE LOOKING FOR</a:t>
            </a:r>
          </a:p>
        </p:txBody>
      </p:sp>
      <p:sp>
        <p:nvSpPr>
          <p:cNvPr id="3" name="TextBox 2">
            <a:extLst>
              <a:ext uri="{FF2B5EF4-FFF2-40B4-BE49-F238E27FC236}">
                <a16:creationId xmlns:a16="http://schemas.microsoft.com/office/drawing/2014/main" id="{6DF0BC38-6706-7646-8CA8-8D3FDC48C154}"/>
              </a:ext>
            </a:extLst>
          </p:cNvPr>
          <p:cNvSpPr txBox="1"/>
          <p:nvPr/>
        </p:nvSpPr>
        <p:spPr>
          <a:xfrm>
            <a:off x="371740" y="2698472"/>
            <a:ext cx="6673622" cy="4503797"/>
          </a:xfrm>
          <a:prstGeom prst="rect">
            <a:avLst/>
          </a:prstGeom>
          <a:noFill/>
        </p:spPr>
        <p:txBody>
          <a:bodyPr wrap="none" rtlCol="0">
            <a:spAutoFit/>
          </a:bodyPr>
          <a:lstStyle/>
          <a:p>
            <a:pPr>
              <a:spcBef>
                <a:spcPts val="400"/>
              </a:spcBef>
            </a:pPr>
            <a:r>
              <a:rPr lang="en-NO">
                <a:solidFill>
                  <a:schemeClr val="bg1"/>
                </a:solidFill>
              </a:rPr>
              <a:t>From the </a:t>
            </a:r>
            <a:r>
              <a:rPr lang="en-NO" b="1">
                <a:solidFill>
                  <a:schemeClr val="bg1"/>
                </a:solidFill>
              </a:rPr>
              <a:t>qualitative market study </a:t>
            </a:r>
            <a:r>
              <a:rPr lang="en-NO">
                <a:solidFill>
                  <a:schemeClr val="bg1"/>
                </a:solidFill>
              </a:rPr>
              <a:t>with </a:t>
            </a:r>
            <a:r>
              <a:rPr lang="en-NO" b="1">
                <a:solidFill>
                  <a:schemeClr val="bg1"/>
                </a:solidFill>
              </a:rPr>
              <a:t>key decision makers</a:t>
            </a:r>
            <a:r>
              <a:rPr lang="en-NO">
                <a:solidFill>
                  <a:schemeClr val="bg1"/>
                </a:solidFill>
              </a:rPr>
              <a:t>:</a:t>
            </a:r>
          </a:p>
          <a:p>
            <a:pPr marL="285750" indent="-285750">
              <a:spcBef>
                <a:spcPts val="400"/>
              </a:spcBef>
              <a:buFont typeface="Arial" panose="020B0604020202020204" pitchFamily="34" charset="0"/>
              <a:buChar char="•"/>
            </a:pPr>
            <a:r>
              <a:rPr lang="en-GB">
                <a:solidFill>
                  <a:schemeClr val="bg1"/>
                </a:solidFill>
              </a:rPr>
              <a:t>Integrations with existing solutions</a:t>
            </a:r>
          </a:p>
          <a:p>
            <a:pPr marL="285750" indent="-285750">
              <a:spcBef>
                <a:spcPts val="400"/>
              </a:spcBef>
              <a:buFont typeface="Arial" panose="020B0604020202020204" pitchFamily="34" charset="0"/>
              <a:buChar char="•"/>
            </a:pPr>
            <a:r>
              <a:rPr lang="en-GB">
                <a:solidFill>
                  <a:schemeClr val="bg1"/>
                </a:solidFill>
              </a:rPr>
              <a:t>Collaboration tools</a:t>
            </a:r>
          </a:p>
          <a:p>
            <a:pPr marL="285750" indent="-285750">
              <a:spcBef>
                <a:spcPts val="400"/>
              </a:spcBef>
              <a:buFont typeface="Arial" panose="020B0604020202020204" pitchFamily="34" charset="0"/>
              <a:buChar char="•"/>
            </a:pPr>
            <a:r>
              <a:rPr lang="en-GB">
                <a:solidFill>
                  <a:schemeClr val="bg1"/>
                </a:solidFill>
              </a:rPr>
              <a:t>Easy customizations (API’s, Scripting, etc.)</a:t>
            </a:r>
          </a:p>
          <a:p>
            <a:pPr marL="285750" indent="-285750">
              <a:spcBef>
                <a:spcPts val="400"/>
              </a:spcBef>
              <a:buFont typeface="Arial" panose="020B0604020202020204" pitchFamily="34" charset="0"/>
              <a:buChar char="•"/>
            </a:pPr>
            <a:r>
              <a:rPr lang="en-GB">
                <a:solidFill>
                  <a:schemeClr val="bg1"/>
                </a:solidFill>
              </a:rPr>
              <a:t>CRM accessible on multiple devices</a:t>
            </a:r>
          </a:p>
          <a:p>
            <a:pPr marL="285750" indent="-285750">
              <a:spcBef>
                <a:spcPts val="400"/>
              </a:spcBef>
              <a:buFont typeface="Arial" panose="020B0604020202020204" pitchFamily="34" charset="0"/>
              <a:buChar char="•"/>
            </a:pPr>
            <a:r>
              <a:rPr lang="en-GB">
                <a:solidFill>
                  <a:schemeClr val="bg1"/>
                </a:solidFill>
              </a:rPr>
              <a:t>Flexibility in the system</a:t>
            </a:r>
          </a:p>
          <a:p>
            <a:pPr marL="285750" indent="-285750">
              <a:buFont typeface="Arial" panose="020B0604020202020204" pitchFamily="34" charset="0"/>
              <a:buChar char="•"/>
            </a:pPr>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p:txBody>
      </p:sp>
      <p:sp>
        <p:nvSpPr>
          <p:cNvPr id="6" name="TextBox 5">
            <a:extLst>
              <a:ext uri="{FF2B5EF4-FFF2-40B4-BE49-F238E27FC236}">
                <a16:creationId xmlns:a16="http://schemas.microsoft.com/office/drawing/2014/main" id="{D2531EF5-9D71-F049-BE8C-0518F58EE0F7}"/>
              </a:ext>
            </a:extLst>
          </p:cNvPr>
          <p:cNvSpPr txBox="1"/>
          <p:nvPr/>
        </p:nvSpPr>
        <p:spPr>
          <a:xfrm>
            <a:off x="7045362" y="2994873"/>
            <a:ext cx="4859022" cy="2564805"/>
          </a:xfrm>
          <a:prstGeom prst="rect">
            <a:avLst/>
          </a:prstGeom>
          <a:noFill/>
        </p:spPr>
        <p:txBody>
          <a:bodyPr wrap="none" rtlCol="0">
            <a:spAutoFit/>
          </a:bodyPr>
          <a:lstStyle/>
          <a:p>
            <a:pPr marL="285750" indent="-285750">
              <a:spcBef>
                <a:spcPts val="400"/>
              </a:spcBef>
              <a:buFont typeface="Arial" panose="020B0604020202020204" pitchFamily="34" charset="0"/>
              <a:buChar char="•"/>
            </a:pPr>
            <a:r>
              <a:rPr lang="en-GB">
                <a:solidFill>
                  <a:schemeClr val="bg1"/>
                </a:solidFill>
              </a:rPr>
              <a:t>Training and support</a:t>
            </a:r>
          </a:p>
          <a:p>
            <a:pPr marL="285750" indent="-285750">
              <a:spcBef>
                <a:spcPts val="400"/>
              </a:spcBef>
              <a:buFont typeface="Arial" panose="020B0604020202020204" pitchFamily="34" charset="0"/>
              <a:buChar char="•"/>
            </a:pPr>
            <a:r>
              <a:rPr lang="en-GB">
                <a:solidFill>
                  <a:schemeClr val="bg1"/>
                </a:solidFill>
              </a:rPr>
              <a:t>Local presence and local support</a:t>
            </a:r>
          </a:p>
          <a:p>
            <a:pPr marL="285750" indent="-285750">
              <a:spcBef>
                <a:spcPts val="400"/>
              </a:spcBef>
              <a:buFont typeface="Arial" panose="020B0604020202020204" pitchFamily="34" charset="0"/>
              <a:buChar char="•"/>
            </a:pPr>
            <a:r>
              <a:rPr lang="en-GB">
                <a:solidFill>
                  <a:schemeClr val="bg1"/>
                </a:solidFill>
              </a:rPr>
              <a:t>Help for implementation</a:t>
            </a:r>
          </a:p>
          <a:p>
            <a:pPr marL="285750" indent="-285750">
              <a:spcBef>
                <a:spcPts val="400"/>
              </a:spcBef>
              <a:buFont typeface="Arial" panose="020B0604020202020204" pitchFamily="34" charset="0"/>
              <a:buChar char="•"/>
            </a:pPr>
            <a:r>
              <a:rPr lang="en-GB">
                <a:solidFill>
                  <a:schemeClr val="bg1"/>
                </a:solidFill>
              </a:rPr>
              <a:t>Someone that understands their business; </a:t>
            </a:r>
          </a:p>
          <a:p>
            <a:pPr marL="285750" indent="-285750">
              <a:spcBef>
                <a:spcPts val="400"/>
              </a:spcBef>
              <a:buFont typeface="Arial" panose="020B0604020202020204" pitchFamily="34" charset="0"/>
              <a:buChar char="•"/>
            </a:pPr>
            <a:r>
              <a:rPr lang="en-GB">
                <a:solidFill>
                  <a:schemeClr val="bg1"/>
                </a:solidFill>
              </a:rPr>
              <a:t>CRM advisor</a:t>
            </a:r>
          </a:p>
          <a:p>
            <a:pPr marL="285750" indent="-285750">
              <a:spcBef>
                <a:spcPts val="400"/>
              </a:spcBef>
              <a:buFont typeface="Arial" panose="020B0604020202020204" pitchFamily="34" charset="0"/>
              <a:buChar char="•"/>
            </a:pPr>
            <a:r>
              <a:rPr lang="en-GB">
                <a:solidFill>
                  <a:schemeClr val="bg1"/>
                </a:solidFill>
              </a:rPr>
              <a:t>Awareness of technology advances</a:t>
            </a:r>
          </a:p>
          <a:p>
            <a:pPr marL="285750" indent="-285750">
              <a:buFont typeface="Arial" panose="020B0604020202020204" pitchFamily="34" charset="0"/>
              <a:buChar char="•"/>
            </a:pPr>
            <a:endParaRPr lang="en-GB">
              <a:solidFill>
                <a:schemeClr val="bg1"/>
              </a:solidFill>
            </a:endParaRPr>
          </a:p>
          <a:p>
            <a:pPr marL="285750" indent="-285750">
              <a:buFont typeface="Arial" panose="020B0604020202020204" pitchFamily="34" charset="0"/>
              <a:buChar char="•"/>
            </a:pPr>
            <a:endParaRPr lang="en-GB">
              <a:solidFill>
                <a:schemeClr val="bg1"/>
              </a:solidFill>
            </a:endParaRPr>
          </a:p>
        </p:txBody>
      </p:sp>
    </p:spTree>
    <p:extLst>
      <p:ext uri="{BB962C8B-B14F-4D97-AF65-F5344CB8AC3E}">
        <p14:creationId xmlns:p14="http://schemas.microsoft.com/office/powerpoint/2010/main" val="2743446096"/>
      </p:ext>
    </p:extLst>
  </p:cSld>
  <p:clrMapOvr>
    <a:masterClrMapping/>
  </p:clrMapOvr>
</p:sld>
</file>

<file path=ppt/theme/theme1.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perOffice PowerPoint Template">
  <a:themeElements>
    <a:clrScheme name="SuperOffice">
      <a:dk1>
        <a:srgbClr val="8A93A4"/>
      </a:dk1>
      <a:lt1>
        <a:sysClr val="window" lastClr="FFFFFF"/>
      </a:lt1>
      <a:dk2>
        <a:srgbClr val="FA3D38"/>
      </a:dk2>
      <a:lt2>
        <a:srgbClr val="DEE0EB"/>
      </a:lt2>
      <a:accent1>
        <a:srgbClr val="FA3D38"/>
      </a:accent1>
      <a:accent2>
        <a:srgbClr val="1F69C2"/>
      </a:accent2>
      <a:accent3>
        <a:srgbClr val="C6E220"/>
      </a:accent3>
      <a:accent4>
        <a:srgbClr val="0098F7"/>
      </a:accent4>
      <a:accent5>
        <a:srgbClr val="47A200"/>
      </a:accent5>
      <a:accent6>
        <a:srgbClr val="FAB200"/>
      </a:accent6>
      <a:hlink>
        <a:srgbClr val="0000FF"/>
      </a:hlink>
      <a:folHlink>
        <a:srgbClr val="800080"/>
      </a:folHlink>
    </a:clrScheme>
    <a:fontScheme name="SuperOffice">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72000" tIns="72000" rIns="72000" bIns="72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solidFill>
              <a:schemeClr val="bg2"/>
            </a:solidFill>
          </a:defRPr>
        </a:defPPr>
      </a:lstStyle>
    </a:txDef>
  </a:objectDefaults>
  <a:extraClrSchemeLst/>
  <a:extLst>
    <a:ext uri="{05A4C25C-085E-4340-85A3-A5531E510DB2}">
      <thm15:themeFamily xmlns:thm15="http://schemas.microsoft.com/office/thememl/2012/main" name="Presentation2" id="{CB520F74-61E8-B04E-B997-DAED7DC818CF}" vid="{BE5B9080-A8DD-DE4E-BD2A-E63F350C7625}"/>
    </a:ext>
  </a:extLst>
</a:theme>
</file>

<file path=ppt/theme/theme3.xml><?xml version="1.0" encoding="utf-8"?>
<a:theme xmlns:a="http://schemas.openxmlformats.org/drawingml/2006/main" name="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stallation figures for RnD discussion" id="{1D5CAF58-5E49-5F4E-B532-B8FAED91D81F}" vid="{EBA1742E-5415-7247-9277-F10C932587C5}"/>
    </a:ext>
  </a:extLst>
</a:theme>
</file>

<file path=ppt/theme/theme4.xml><?xml version="1.0" encoding="utf-8"?>
<a:theme xmlns:a="http://schemas.openxmlformats.org/drawingml/2006/main" name="1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O New Template_v2" id="{61FC53FA-DA8C-4743-8C5C-2E1C89B187D5}" vid="{7545A17C-9F35-284D-8A35-5BC5D360419D}"/>
    </a:ext>
  </a:extLst>
</a:theme>
</file>

<file path=ppt/theme/theme5.xml><?xml version="1.0" encoding="utf-8"?>
<a:theme xmlns:a="http://schemas.openxmlformats.org/drawingml/2006/main" name="2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b75e6a8-7114-4008-bcfa-64b153f4bae5">
      <UserInfo>
        <DisplayName>Guttorm Nielsen</DisplayName>
        <AccountId>15</AccountId>
        <AccountType/>
      </UserInfo>
      <UserInfo>
        <DisplayName>Camilla Heidenreich Bommen</DisplayName>
        <AccountId>67</AccountId>
        <AccountType/>
      </UserInfo>
    </SharedWithUsers>
    <_Flow_SignoffStatus xmlns="f1a1f531-661f-433a-b5ec-e7d9245dcde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7D55D2C64548F24AB915C89519EA3FE7" ma:contentTypeVersion="14" ma:contentTypeDescription="Opprett et nytt dokument." ma:contentTypeScope="" ma:versionID="3b1e41dcb5a13f93bf617f0498737cc2">
  <xsd:schema xmlns:xsd="http://www.w3.org/2001/XMLSchema" xmlns:xs="http://www.w3.org/2001/XMLSchema" xmlns:p="http://schemas.microsoft.com/office/2006/metadata/properties" xmlns:ns2="f1a1f531-661f-433a-b5ec-e7d9245dcde3" xmlns:ns3="3b75e6a8-7114-4008-bcfa-64b153f4bae5" targetNamespace="http://schemas.microsoft.com/office/2006/metadata/properties" ma:root="true" ma:fieldsID="3e3dd6a438b66d27a539513cbdaba744" ns2:_="" ns3:_="">
    <xsd:import namespace="f1a1f531-661f-433a-b5ec-e7d9245dcde3"/>
    <xsd:import namespace="3b75e6a8-7114-4008-bcfa-64b153f4bae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DateTaken" minOccurs="0"/>
                <xsd:element ref="ns2:_Flow_SignoffStatu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1f531-661f-433a-b5ec-e7d9245dcde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Flow_SignoffStatus" ma:index="17" nillable="true" ma:displayName="Godkjenningsstatus" ma:internalName="_x0024_Resources_x003a_core_x002c_Signoff_Status_x003b_">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75e6a8-7114-4008-bcfa-64b153f4bae5" elementFormDefault="qualified">
    <xsd:import namespace="http://schemas.microsoft.com/office/2006/documentManagement/types"/>
    <xsd:import namespace="http://schemas.microsoft.com/office/infopath/2007/PartnerControls"/>
    <xsd:element name="SharedWithUsers" ma:index="11"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89F7C8-EFE6-484C-ADE7-30A73243BA24}">
  <ds:schemaRefs>
    <ds:schemaRef ds:uri="http://schemas.microsoft.com/sharepoint/v3/contenttype/forms"/>
  </ds:schemaRefs>
</ds:datastoreItem>
</file>

<file path=customXml/itemProps2.xml><?xml version="1.0" encoding="utf-8"?>
<ds:datastoreItem xmlns:ds="http://schemas.openxmlformats.org/officeDocument/2006/customXml" ds:itemID="{09B6136F-D8BD-43BB-A178-B45F5205E704}">
  <ds:schemaRefs>
    <ds:schemaRef ds:uri="http://schemas.microsoft.com/office/2006/metadata/properties"/>
    <ds:schemaRef ds:uri="http://schemas.microsoft.com/office/2006/documentManagement/types"/>
    <ds:schemaRef ds:uri="http://purl.org/dc/dcmitype/"/>
    <ds:schemaRef ds:uri="http://schemas.microsoft.com/office/infopath/2007/PartnerControls"/>
    <ds:schemaRef ds:uri="http://www.w3.org/XML/1998/namespace"/>
    <ds:schemaRef ds:uri="902e278e-d886-4bc3-8e70-0a4e301bc17e"/>
    <ds:schemaRef ds:uri="http://purl.org/dc/terms/"/>
    <ds:schemaRef ds:uri="http://schemas.openxmlformats.org/package/2006/metadata/core-properties"/>
    <ds:schemaRef ds:uri="http://purl.org/dc/elements/1.1/"/>
    <ds:schemaRef ds:uri="dd452d36-8ede-414b-a4d7-eb9f42ef3c47"/>
  </ds:schemaRefs>
</ds:datastoreItem>
</file>

<file path=customXml/itemProps3.xml><?xml version="1.0" encoding="utf-8"?>
<ds:datastoreItem xmlns:ds="http://schemas.openxmlformats.org/officeDocument/2006/customXml" ds:itemID="{CB5FB1E4-FD7B-4011-86AC-FD2E43D8401E}"/>
</file>

<file path=docProps/app.xml><?xml version="1.0" encoding="utf-8"?>
<Properties xmlns="http://schemas.openxmlformats.org/officeDocument/2006/extended-properties" xmlns:vt="http://schemas.openxmlformats.org/officeDocument/2006/docPropsVTypes">
  <TotalTime>0</TotalTime>
  <Words>7903</Words>
  <Application>Microsoft Office PowerPoint</Application>
  <PresentationFormat>Widescreen</PresentationFormat>
  <Paragraphs>1384</Paragraphs>
  <Slides>75</Slides>
  <Notes>36</Notes>
  <HiddenSlides>3</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75</vt:i4>
      </vt:variant>
    </vt:vector>
  </HeadingPairs>
  <TitlesOfParts>
    <vt:vector size="89" baseType="lpstr">
      <vt:lpstr>Arial</vt:lpstr>
      <vt:lpstr>Arial Black</vt:lpstr>
      <vt:lpstr>Calibri</vt:lpstr>
      <vt:lpstr>Georgia</vt:lpstr>
      <vt:lpstr>Lato</vt:lpstr>
      <vt:lpstr>Proxima Nova</vt:lpstr>
      <vt:lpstr>Proxima-Nova</vt:lpstr>
      <vt:lpstr>Title slides and deviders </vt:lpstr>
      <vt:lpstr>SuperOffice PowerPoint Template</vt:lpstr>
      <vt:lpstr>Content slides</vt:lpstr>
      <vt:lpstr>1_Content slides</vt:lpstr>
      <vt:lpstr>2_Content slides</vt:lpstr>
      <vt:lpstr>3_Content slides</vt:lpstr>
      <vt:lpstr>4_Title slides and deviders </vt:lpstr>
      <vt:lpstr>SuperOffice 10 Readiness Program</vt:lpstr>
      <vt:lpstr>NET NEW CUSTOMERS  ARE VITAL  TO GROW</vt:lpstr>
      <vt:lpstr>Introduction</vt:lpstr>
      <vt:lpstr>Who is our Ideal Customer Profile?</vt:lpstr>
      <vt:lpstr>ICP is not just about size and industry….</vt:lpstr>
      <vt:lpstr>Our Ideal Customer Profile</vt:lpstr>
      <vt:lpstr>What characterizes the people we engage with?    </vt:lpstr>
      <vt:lpstr>Buyer personas</vt:lpstr>
      <vt:lpstr>WHAT BUYERS ARE LOOKING FOR</vt:lpstr>
      <vt:lpstr>PRODUCT POSITIONING</vt:lpstr>
      <vt:lpstr>PowerPoint Presentation</vt:lpstr>
      <vt:lpstr>PowerPoint Presentation</vt:lpstr>
      <vt:lpstr>Value proposition</vt:lpstr>
      <vt:lpstr>Sales, Marketing and Service</vt:lpstr>
      <vt:lpstr>PowerPoint Presentation</vt:lpstr>
      <vt:lpstr>PowerPoint Presentation</vt:lpstr>
      <vt:lpstr>PowerPoint Presentation</vt:lpstr>
      <vt:lpstr>PowerPoint Presentation</vt:lpstr>
      <vt:lpstr>Tools to help you close the deals</vt:lpstr>
      <vt:lpstr>Website update</vt:lpstr>
      <vt:lpstr>Updated  M1 Presentation</vt:lpstr>
      <vt:lpstr>Our Sales Meetings </vt:lpstr>
      <vt:lpstr>The Updated M1 Presentation</vt:lpstr>
      <vt:lpstr>SuperOffice Sales</vt:lpstr>
      <vt:lpstr>SuperOffice Service</vt:lpstr>
      <vt:lpstr>New proposals</vt:lpstr>
      <vt:lpstr>PowerPoint Presentation</vt:lpstr>
      <vt:lpstr>PowerPoint Presentation</vt:lpstr>
      <vt:lpstr>SuperOffice 10 use cases</vt:lpstr>
      <vt:lpstr>7 real net new customer cases - where all chose SuperOffice 9 in the cloud </vt:lpstr>
      <vt:lpstr>Keep in mind!</vt:lpstr>
      <vt:lpstr>Benchmarking of SuperOffice 10 pricing model</vt:lpstr>
      <vt:lpstr>PPVVC is still valid!</vt:lpstr>
      <vt:lpstr> Montana Bausysteme AG Building &amp; Construction Switzerland</vt:lpstr>
      <vt:lpstr>Montana Bausysteme AG</vt:lpstr>
      <vt:lpstr>What we ended up selling – SO 9</vt:lpstr>
      <vt:lpstr>How would we solve it with 10..?</vt:lpstr>
      <vt:lpstr>Sales features</vt:lpstr>
      <vt:lpstr>Service features</vt:lpstr>
      <vt:lpstr>Marketing features</vt:lpstr>
      <vt:lpstr>Add on Modules</vt:lpstr>
      <vt:lpstr>SuperOffice 10 configuration scenarios</vt:lpstr>
      <vt:lpstr> Ernst Schweizer AG Building &amp; Construction Switzerland</vt:lpstr>
      <vt:lpstr>Ernst Schweizer AG</vt:lpstr>
      <vt:lpstr>What we ended up selling – SO 9</vt:lpstr>
      <vt:lpstr>SuperOffice 10 scenario</vt:lpstr>
      <vt:lpstr>SuperOffice 10 configuration scenarios</vt:lpstr>
      <vt:lpstr> Svenska Retursystem AB Logistics Sweden</vt:lpstr>
      <vt:lpstr>Svenska Retursystem AB</vt:lpstr>
      <vt:lpstr>What we ended up selling – SO 9</vt:lpstr>
      <vt:lpstr>SuperOffice 10 scenario</vt:lpstr>
      <vt:lpstr>SuperOffice 10 configuration scenarios</vt:lpstr>
      <vt:lpstr> Beko Groothandel Wholesale Netherlands</vt:lpstr>
      <vt:lpstr>Beko Groothandel</vt:lpstr>
      <vt:lpstr>What we ended up selling – SO 9</vt:lpstr>
      <vt:lpstr>SuperOffice 10 scenario</vt:lpstr>
      <vt:lpstr>SuperOffice 10 configuration scenarios</vt:lpstr>
      <vt:lpstr> Unilamp AS Manufacturing / Wholesale Norway</vt:lpstr>
      <vt:lpstr>Unilamp AS</vt:lpstr>
      <vt:lpstr>What we ended up selling – SO 9</vt:lpstr>
      <vt:lpstr>SuperOffice 10 scenario</vt:lpstr>
      <vt:lpstr>SuperOffice 10 configuration scenarios</vt:lpstr>
      <vt:lpstr> Enercity Contracting GmbH  Utilities Germany</vt:lpstr>
      <vt:lpstr>Enercity Contracting GmbH</vt:lpstr>
      <vt:lpstr>What we ended up selling – SO 9</vt:lpstr>
      <vt:lpstr>SuperOffice 10 scenario</vt:lpstr>
      <vt:lpstr>SuperOffice 10 configuration scenarios</vt:lpstr>
      <vt:lpstr> TSI Turbo Service International Manufacturing United Kingdom</vt:lpstr>
      <vt:lpstr>TSI Turbo Service International</vt:lpstr>
      <vt:lpstr>What we ended up selling – SO 9</vt:lpstr>
      <vt:lpstr>SuperOffice 10 scenario</vt:lpstr>
      <vt:lpstr>SuperOffice 10 configuration scenarios</vt:lpstr>
      <vt:lpstr>Let´s summarize</vt:lpstr>
      <vt:lpstr>In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SUO 10 PROJECT SCOPE</dc:title>
  <dc:creator>Jennifer Lund</dc:creator>
  <cp:lastModifiedBy>Cathrine Mula Davis</cp:lastModifiedBy>
  <cp:revision>5</cp:revision>
  <dcterms:created xsi:type="dcterms:W3CDTF">2021-04-19T11:01:37Z</dcterms:created>
  <dcterms:modified xsi:type="dcterms:W3CDTF">2021-09-21T09:45:51Z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0x0101007D55D2C64548F24AB915C89519EA3FE7</vt:lpwstr>
  </property>
  <property fmtid="{D5CDD505-2E9C-101B-9397-08002B2CF9AE}" pid="3" name="Order">
    <vt:lpwstr>220700.000000000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